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9"/>
  </p:notesMasterIdLst>
  <p:sldIdLst>
    <p:sldId id="5134" r:id="rId2"/>
    <p:sldId id="1372" r:id="rId3"/>
    <p:sldId id="5196" r:id="rId4"/>
    <p:sldId id="5253" r:id="rId5"/>
    <p:sldId id="5252" r:id="rId6"/>
    <p:sldId id="5197" r:id="rId7"/>
    <p:sldId id="270" r:id="rId8"/>
    <p:sldId id="5198" r:id="rId9"/>
    <p:sldId id="5199" r:id="rId10"/>
    <p:sldId id="275" r:id="rId11"/>
    <p:sldId id="276" r:id="rId12"/>
    <p:sldId id="5280" r:id="rId13"/>
    <p:sldId id="5200" r:id="rId14"/>
    <p:sldId id="5264" r:id="rId15"/>
    <p:sldId id="576" r:id="rId16"/>
    <p:sldId id="4552" r:id="rId17"/>
    <p:sldId id="5265" r:id="rId18"/>
    <p:sldId id="5246" r:id="rId19"/>
    <p:sldId id="257" r:id="rId20"/>
    <p:sldId id="5269" r:id="rId21"/>
    <p:sldId id="5278" r:id="rId22"/>
    <p:sldId id="5248" r:id="rId23"/>
    <p:sldId id="5251" r:id="rId24"/>
    <p:sldId id="1879" r:id="rId25"/>
    <p:sldId id="367" r:id="rId26"/>
    <p:sldId id="5277" r:id="rId27"/>
    <p:sldId id="387" r:id="rId28"/>
    <p:sldId id="5276" r:id="rId29"/>
    <p:sldId id="1877" r:id="rId30"/>
    <p:sldId id="5249" r:id="rId31"/>
    <p:sldId id="5272" r:id="rId32"/>
    <p:sldId id="447" r:id="rId33"/>
    <p:sldId id="448" r:id="rId34"/>
    <p:sldId id="299" r:id="rId35"/>
    <p:sldId id="5281" r:id="rId36"/>
    <p:sldId id="1689" r:id="rId37"/>
    <p:sldId id="4549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is, Sasha (LARC-E1A)[LAMPS 2]" initials="ES(2" lastIdx="1" clrIdx="0">
    <p:extLst>
      <p:ext uri="{19B8F6BF-5375-455C-9EA6-DF929625EA0E}">
        <p15:presenceInfo xmlns:p15="http://schemas.microsoft.com/office/powerpoint/2012/main" userId="S-1-5-21-330711430-3775241029-4075259233-5000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C8D9"/>
    <a:srgbClr val="9FEDFF"/>
    <a:srgbClr val="FFFFFF"/>
    <a:srgbClr val="FF7DF2"/>
    <a:srgbClr val="B14BFF"/>
    <a:srgbClr val="FFD000"/>
    <a:srgbClr val="FF9300"/>
    <a:srgbClr val="E2F0D9"/>
    <a:srgbClr val="FFDC4E"/>
    <a:srgbClr val="F9D0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97"/>
    <p:restoredTop sz="89631"/>
  </p:normalViewPr>
  <p:slideViewPr>
    <p:cSldViewPr snapToGrid="0" snapToObjects="1">
      <p:cViewPr varScale="1">
        <p:scale>
          <a:sx n="118" d="100"/>
          <a:sy n="118" d="100"/>
        </p:scale>
        <p:origin x="5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3DB278-1260-F940-A92B-A0FBD77F1EE1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26A42-63C5-D64A-91A5-9861FFA5D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83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5CB65D2A-43F0-ED42-882E-06B88BBFDC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48AF8306-A8A5-824E-AB83-67A5532F60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D4C6B1DA-2DF1-F94C-8B16-8960F6C747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47EDE9-C837-9A48-90C8-46666A1B60E0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817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NASA STRIVES Document ID: </a:t>
            </a:r>
            <a:r>
              <a:rPr lang="en-US" dirty="0">
                <a:solidFill>
                  <a:srgbClr val="0D67B2"/>
                </a:solidFill>
                <a:effectLst/>
                <a:latin typeface="Helvetica" pitchFamily="2" charset="0"/>
              </a:rPr>
              <a:t>20205010936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A78BC-64E0-9D43-9B23-E1853A8DFDF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57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NASA STRIVES Document ID: </a:t>
            </a:r>
            <a:r>
              <a:rPr lang="en-US" dirty="0">
                <a:solidFill>
                  <a:srgbClr val="0D67B2"/>
                </a:solidFill>
                <a:effectLst/>
                <a:latin typeface="Helvetica" pitchFamily="2" charset="0"/>
              </a:rPr>
              <a:t>20205010936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A78BC-64E0-9D43-9B23-E1853A8DFDF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72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NASA STRIVES Document ID: </a:t>
            </a:r>
            <a:r>
              <a:rPr lang="en-US" dirty="0">
                <a:solidFill>
                  <a:srgbClr val="0D67B2"/>
                </a:solidFill>
                <a:effectLst/>
                <a:latin typeface="Helvetica" pitchFamily="2" charset="0"/>
              </a:rPr>
              <a:t>20205010936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481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NASA STRIVES Document ID: </a:t>
            </a:r>
            <a:r>
              <a:rPr lang="en-US" dirty="0">
                <a:solidFill>
                  <a:srgbClr val="0D67B2"/>
                </a:solidFill>
                <a:effectLst/>
                <a:latin typeface="Helvetica" pitchFamily="2" charset="0"/>
              </a:rPr>
              <a:t>20205010936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852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NASA STRIVES Document ID: </a:t>
            </a:r>
            <a:r>
              <a:rPr lang="en-US" dirty="0">
                <a:solidFill>
                  <a:srgbClr val="0D67B2"/>
                </a:solidFill>
                <a:effectLst/>
                <a:latin typeface="Helvetica" pitchFamily="2" charset="0"/>
              </a:rPr>
              <a:t>20205010936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903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NASA STRIVES Document ID: </a:t>
            </a:r>
            <a:r>
              <a:rPr lang="en-US" dirty="0">
                <a:solidFill>
                  <a:srgbClr val="0D67B2"/>
                </a:solidFill>
                <a:effectLst/>
                <a:latin typeface="Helvetica" pitchFamily="2" charset="0"/>
              </a:rPr>
              <a:t>20205010936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046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NASA STRIVES Document ID: </a:t>
            </a:r>
            <a:r>
              <a:rPr lang="en-US" dirty="0">
                <a:solidFill>
                  <a:srgbClr val="0D67B2"/>
                </a:solidFill>
                <a:effectLst/>
                <a:latin typeface="Helvetica" pitchFamily="2" charset="0"/>
              </a:rPr>
              <a:t>20205010936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512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NASA STRIVES Document ID: </a:t>
            </a:r>
            <a:r>
              <a:rPr lang="en-US" dirty="0">
                <a:solidFill>
                  <a:srgbClr val="0D67B2"/>
                </a:solidFill>
                <a:effectLst/>
                <a:latin typeface="Helvetica" pitchFamily="2" charset="0"/>
              </a:rPr>
              <a:t>20205010936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6790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2394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NASA STRIVES Document ID: </a:t>
            </a:r>
            <a:r>
              <a:rPr lang="en-US" dirty="0">
                <a:solidFill>
                  <a:srgbClr val="0D67B2"/>
                </a:solidFill>
                <a:effectLst/>
                <a:latin typeface="Helvetica" pitchFamily="2" charset="0"/>
              </a:rPr>
              <a:t>20205010936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A78BC-64E0-9D43-9B23-E1853A8DFDF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63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5196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GRS field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26A42-63C5-D64A-91A5-9861FFA5DAD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033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100000"/>
              </a:lnSpc>
            </a:pPr>
            <a:r>
              <a:rPr lang="en-US" sz="1200" dirty="0"/>
              <a:t>Four Passes at 33,000 ft, </a:t>
            </a:r>
            <a:br>
              <a:rPr lang="en-US" sz="1200" dirty="0"/>
            </a:br>
            <a:r>
              <a:rPr lang="en-US" sz="1200" dirty="0"/>
              <a:t>Mach 1.35</a:t>
            </a:r>
          </a:p>
          <a:p>
            <a:pPr lvl="1">
              <a:lnSpc>
                <a:spcPct val="100000"/>
              </a:lnSpc>
            </a:pPr>
            <a:r>
              <a:rPr lang="en-US" sz="1200" dirty="0" err="1"/>
              <a:t>HAMRTime</a:t>
            </a:r>
            <a:r>
              <a:rPr lang="en-US" sz="1200" dirty="0"/>
              <a:t> correctly </a:t>
            </a:r>
            <a:br>
              <a:rPr lang="en-US" sz="1200" dirty="0"/>
            </a:br>
            <a:r>
              <a:rPr lang="en-US" sz="1200" dirty="0"/>
              <a:t>predicted boom arrival time </a:t>
            </a:r>
            <a:br>
              <a:rPr lang="en-US" sz="1200" dirty="0"/>
            </a:br>
            <a:r>
              <a:rPr lang="en-US" sz="1200" dirty="0"/>
              <a:t>with both headwind and </a:t>
            </a:r>
            <a:br>
              <a:rPr lang="en-US" sz="1200" dirty="0"/>
            </a:br>
            <a:r>
              <a:rPr lang="en-US" sz="1200" dirty="0"/>
              <a:t>tailwind</a:t>
            </a:r>
          </a:p>
          <a:p>
            <a:pPr lvl="1">
              <a:lnSpc>
                <a:spcPct val="100000"/>
              </a:lnSpc>
            </a:pPr>
            <a:r>
              <a:rPr lang="en-US" sz="1200" dirty="0"/>
              <a:t>Image shows portion of </a:t>
            </a:r>
            <a:br>
              <a:rPr lang="en-US" sz="1200" dirty="0"/>
            </a:br>
            <a:r>
              <a:rPr lang="en-US" sz="1200" dirty="0"/>
              <a:t>sonic boom carpet when </a:t>
            </a:r>
            <a:br>
              <a:rPr lang="en-US" sz="1200" dirty="0"/>
            </a:br>
            <a:r>
              <a:rPr lang="en-US" sz="1200" dirty="0"/>
              <a:t>THOR issues “record” </a:t>
            </a:r>
            <a:br>
              <a:rPr lang="en-US" sz="1200" dirty="0"/>
            </a:br>
            <a:r>
              <a:rPr lang="en-US" sz="1200" dirty="0"/>
              <a:t>command (approx. ± 60s)</a:t>
            </a:r>
            <a:endParaRPr lang="en-US" sz="1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85D8F2-F2EB-4AB6-BB0B-BC6D21AC806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6863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Surrogate model input are flight conditions (e.g., Mach, angle-of-attack, etc.) and trimmed control surface positions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87BEE-D4AD-4F3A-9F7F-3716268CA06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089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26A42-63C5-D64A-91A5-9861FFA5DAD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756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88009-4D59-4FD1-9EC9-1A5BD9E18F0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690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NASA STI DAA: 70053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A78BC-64E0-9D43-9B23-E1853A8DFDF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434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NASA STI DAA: </a:t>
            </a:r>
            <a:r>
              <a:rPr lang="en-US">
                <a:effectLst/>
                <a:latin typeface="Helvetica" pitchFamily="2" charset="0"/>
              </a:rPr>
              <a:t>27657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A78BC-64E0-9D43-9B23-E1853A8DFDF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687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488009-4D59-4FD1-9EC9-1A5BD9E18F0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97618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87BEE-D4AD-4F3A-9F7F-3716268CA06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25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8AB0557-439F-E649-B680-83ECE18CA8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398"/>
            <a:ext cx="12192000" cy="6865398"/>
          </a:xfrm>
          <a:prstGeom prst="rect">
            <a:avLst/>
          </a:prstGeom>
          <a:solidFill>
            <a:srgbClr val="345776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0237B6-A7FF-B148-AB45-71DBDBB53C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3131" y="164952"/>
            <a:ext cx="724577" cy="5991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0A329D-BC85-8542-B376-607B4E118D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4214816"/>
            <a:ext cx="9601200" cy="6524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69FCAC-8225-2942-B635-19BF81716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4960411"/>
            <a:ext cx="9601200" cy="9898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Helvetica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55003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854BE-9255-8049-90FB-9D14970D2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896" y="274320"/>
            <a:ext cx="10908940" cy="560564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27DD22-A8D7-444C-A5E4-B49B98F96D2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13891" y="1015442"/>
            <a:ext cx="10908940" cy="49149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837891B-939D-0A96-31BB-2F62743ED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9560" y="6461802"/>
            <a:ext cx="472440" cy="40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F50208D-4CFC-2843-8F5D-28637F6E97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266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28BCC12-5D92-0B42-9149-50A0C299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896" y="268083"/>
            <a:ext cx="10515600" cy="56056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953A059-4DB8-2B8D-0307-F36FF01945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9560" y="6461802"/>
            <a:ext cx="472440" cy="40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F50208D-4CFC-2843-8F5D-28637F6E97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44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9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77B83F-0378-E7F2-E098-ABE53190C1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611260"/>
            <a:ext cx="12192000" cy="127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2FC789-DA31-3C73-0608-B9D9034B43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7136" y="6452240"/>
            <a:ext cx="852619" cy="3747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B0EFD6-5993-40D2-EBED-5912000599F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3446" y="6592132"/>
            <a:ext cx="539427" cy="2532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9F6CBAC-4E07-D3BF-E856-CF77ADB2B0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9560" y="6461802"/>
            <a:ext cx="472440" cy="40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F50208D-4CFC-2843-8F5D-28637F6E97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900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9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A4B5F-B30B-5B3B-B71E-FE0D0D80AF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50979" y="1110452"/>
            <a:ext cx="6018645" cy="503259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179EA5F-010D-3229-C263-175FCD806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108" y="1905690"/>
            <a:ext cx="8961783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7F8A79D-432B-E8AB-CBE6-E9CC0B8873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9560" y="6461802"/>
            <a:ext cx="472440" cy="40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F50208D-4CFC-2843-8F5D-28637F6E97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6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7" y="266700"/>
            <a:ext cx="11580283" cy="6223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896" y="1014984"/>
            <a:ext cx="11571817" cy="5650301"/>
          </a:xfrm>
          <a:prstGeom prst="rect">
            <a:avLst/>
          </a:prstGeom>
        </p:spPr>
        <p:txBody>
          <a:bodyPr/>
          <a:lstStyle>
            <a:lvl1pPr marL="173038" indent="-173038">
              <a:defRPr/>
            </a:lvl1pPr>
            <a:lvl2pPr marL="344488" indent="-171450">
              <a:defRPr/>
            </a:lvl2pPr>
            <a:lvl3pPr marL="517525" indent="-173038">
              <a:defRPr/>
            </a:lvl3pPr>
            <a:lvl4pPr marL="690563" indent="-173038">
              <a:defRPr/>
            </a:lvl4pPr>
            <a:lvl5pPr marL="854075" indent="-163513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2290E00-1790-D977-D776-D2756224C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9560" y="6461802"/>
            <a:ext cx="472440" cy="40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F50208D-4CFC-2843-8F5D-28637F6E97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79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B10FAF4-D621-92CE-0B5F-A089A8936B7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611260"/>
            <a:ext cx="12192000" cy="127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877263-FA88-934B-B9C8-321DD40DE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896" y="274320"/>
            <a:ext cx="10818019" cy="560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E6C30-61DB-2948-AEE1-7D048089B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0896" y="1014984"/>
            <a:ext cx="1081801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25E8F8-E62F-3B43-B0A8-EEE07630A3E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1829" y="312730"/>
            <a:ext cx="724577" cy="599169"/>
          </a:xfrm>
          <a:prstGeom prst="rect">
            <a:avLst/>
          </a:prstGeom>
        </p:spPr>
      </p:pic>
      <p:sp>
        <p:nvSpPr>
          <p:cNvPr id="4" name="Footer Placeholder 14">
            <a:extLst>
              <a:ext uri="{FF2B5EF4-FFF2-40B4-BE49-F238E27FC236}">
                <a16:creationId xmlns:a16="http://schemas.microsoft.com/office/drawing/2014/main" id="{263E116C-A2E6-E1C9-D443-CBD263D24E74}"/>
              </a:ext>
            </a:extLst>
          </p:cNvPr>
          <p:cNvSpPr txBox="1">
            <a:spLocks/>
          </p:cNvSpPr>
          <p:nvPr userDrawn="1"/>
        </p:nvSpPr>
        <p:spPr>
          <a:xfrm>
            <a:off x="128154" y="6480207"/>
            <a:ext cx="11152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www.nasa.gov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8E8189-C9FA-93CF-C28E-BF9E1AA4F23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7136" y="6452240"/>
            <a:ext cx="852619" cy="3747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A05A00-3FAA-6A4B-9B6A-9C128919AAD0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3446" y="6592132"/>
            <a:ext cx="539427" cy="25320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0232CBA-2494-B2F0-978F-F4D082625B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9560" y="6461802"/>
            <a:ext cx="472440" cy="40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F50208D-4CFC-2843-8F5D-28637F6E97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09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7" r:id="rId5"/>
    <p:sldLayoutId id="2147483658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5">
              <a:lumMod val="75000"/>
            </a:schemeClr>
          </a:solidFill>
          <a:latin typeface="Helvetica" pitchFamily="2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Helvetica" pitchFamily="2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600" kern="1200">
          <a:solidFill>
            <a:schemeClr val="tx1"/>
          </a:solidFill>
          <a:latin typeface="Helvetica" pitchFamily="2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Helvetica" pitchFamily="2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1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21.emf"/><Relationship Id="rId4" Type="http://schemas.openxmlformats.org/officeDocument/2006/relationships/image" Target="../media/image2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23.emf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25.emf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3D4E53F-2924-0D43-93C5-DE38A8215B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86798"/>
          </a:xfrm>
          <a:prstGeom prst="rect">
            <a:avLst/>
          </a:prstGeom>
        </p:spPr>
      </p:pic>
      <p:sp>
        <p:nvSpPr>
          <p:cNvPr id="6145" name="Picture 13">
            <a:extLst>
              <a:ext uri="{FF2B5EF4-FFF2-40B4-BE49-F238E27FC236}">
                <a16:creationId xmlns:a16="http://schemas.microsoft.com/office/drawing/2014/main" id="{11BD8519-C1FC-7D48-ABF4-FA5952E389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3175"/>
            <a:ext cx="12196763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6" name="TextBox 5">
            <a:extLst>
              <a:ext uri="{FF2B5EF4-FFF2-40B4-BE49-F238E27FC236}">
                <a16:creationId xmlns:a16="http://schemas.microsoft.com/office/drawing/2014/main" id="{57611F69-E5B8-954F-B8A4-255600AD1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730" y="4423390"/>
            <a:ext cx="1170305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FF00"/>
                </a:solidFill>
                <a:latin typeface="Helvetica" pitchFamily="2" charset="0"/>
                <a:ea typeface="Helvetica" pitchFamily="2" charset="0"/>
                <a:cs typeface="Helvetica" pitchFamily="2" charset="0"/>
              </a:rPr>
              <a:t>Preparations for Quesst Acoustic Validation</a:t>
            </a:r>
          </a:p>
          <a:p>
            <a:pPr eaLnBrk="1" hangingPunct="1"/>
            <a:r>
              <a:rPr lang="en-US" altLang="en-US" sz="2000" b="1" dirty="0">
                <a:solidFill>
                  <a:srgbClr val="FFFF00"/>
                </a:solidFill>
                <a:latin typeface="Helvetica" pitchFamily="2" charset="0"/>
                <a:ea typeface="Helvetica" pitchFamily="2" charset="0"/>
                <a:cs typeface="Helvetica" pitchFamily="2" charset="0"/>
              </a:rPr>
              <a:t>Larry J. Cliatt, II</a:t>
            </a:r>
          </a:p>
          <a:p>
            <a:pPr eaLnBrk="1" hangingPunct="1"/>
            <a:r>
              <a:rPr lang="en-US" altLang="en-US" sz="2000" b="1" dirty="0">
                <a:solidFill>
                  <a:srgbClr val="FFFF00"/>
                </a:solidFill>
                <a:latin typeface="Helvetica" pitchFamily="2" charset="0"/>
                <a:ea typeface="Helvetica" pitchFamily="2" charset="0"/>
                <a:cs typeface="Helvetica" pitchFamily="2" charset="0"/>
              </a:rPr>
              <a:t>Technical Lead for Quesst Acoustic Validation</a:t>
            </a:r>
          </a:p>
          <a:p>
            <a:pPr eaLnBrk="1" hangingPunct="1"/>
            <a:r>
              <a:rPr lang="en-US" altLang="en-US" sz="2000" b="1" dirty="0">
                <a:solidFill>
                  <a:srgbClr val="FFFF00"/>
                </a:solidFill>
                <a:latin typeface="Helvetica" pitchFamily="2" charset="0"/>
                <a:ea typeface="Helvetica" pitchFamily="2" charset="0"/>
                <a:cs typeface="Helvetica" pitchFamily="2" charset="0"/>
              </a:rPr>
              <a:t>National Aeronautics and Space Administration (NASA)</a:t>
            </a:r>
          </a:p>
          <a:p>
            <a:pPr eaLnBrk="1" hangingPunct="1"/>
            <a:endParaRPr lang="en-US" altLang="en-US" sz="2000" b="1" dirty="0">
              <a:solidFill>
                <a:srgbClr val="FFFF00"/>
              </a:solidFill>
              <a:latin typeface="Helvetica" pitchFamily="2" charset="0"/>
              <a:ea typeface="Helvetica" pitchFamily="2" charset="0"/>
              <a:cs typeface="Helvetica" pitchFamily="2" charset="0"/>
            </a:endParaRPr>
          </a:p>
          <a:p>
            <a:pPr eaLnBrk="1" hangingPunct="1"/>
            <a:r>
              <a:rPr lang="en-US" altLang="en-US" sz="2000" b="1" dirty="0">
                <a:solidFill>
                  <a:srgbClr val="FFFF00"/>
                </a:solidFill>
                <a:latin typeface="Helvetica" pitchFamily="2" charset="0"/>
                <a:ea typeface="Helvetica" pitchFamily="2" charset="0"/>
                <a:cs typeface="Helvetica" pitchFamily="2" charset="0"/>
              </a:rPr>
              <a:t>2023 AIAA SciTech Forum</a:t>
            </a: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B7A1ABAA-2F9F-BF47-9D20-7EA8B56CD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2EADD7-2AD9-66AC-E744-3B326211FAE7}"/>
              </a:ext>
            </a:extLst>
          </p:cNvPr>
          <p:cNvSpPr txBox="1"/>
          <p:nvPr/>
        </p:nvSpPr>
        <p:spPr>
          <a:xfrm>
            <a:off x="4255799" y="6116161"/>
            <a:ext cx="438281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This material is a work of the U.S. Government and is not subject to copyright protection in the United States.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0E59BF-F054-2DCC-5815-5AE5270179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50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1F429E-1C02-E546-9531-DBC4C7791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Topics of Discussion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B6F2FEE-9455-B64F-916E-C31C2F89C5F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60645" y="1014984"/>
            <a:ext cx="8085391" cy="4914900"/>
          </a:xfrm>
        </p:spPr>
        <p:txBody>
          <a:bodyPr>
            <a:normAutofit/>
          </a:bodyPr>
          <a:lstStyle/>
          <a:p>
            <a:r>
              <a:rPr lang="en-US" dirty="0"/>
              <a:t>Acoustic Validation Goals &amp; Objectives</a:t>
            </a:r>
          </a:p>
          <a:p>
            <a:r>
              <a:rPr lang="en-US" dirty="0"/>
              <a:t>Overview and Concept of Operations</a:t>
            </a:r>
          </a:p>
          <a:p>
            <a:r>
              <a:rPr lang="en-US" dirty="0"/>
              <a:t>New Ground Systems Development</a:t>
            </a:r>
          </a:p>
          <a:p>
            <a:pPr lvl="1"/>
            <a:r>
              <a:rPr lang="en-US" sz="2200" dirty="0"/>
              <a:t>State-of-the sonic boom ground recording system</a:t>
            </a:r>
          </a:p>
          <a:p>
            <a:pPr lvl="1"/>
            <a:r>
              <a:rPr lang="en-US" sz="2200" dirty="0"/>
              <a:t>Unattended recording system trigger</a:t>
            </a:r>
          </a:p>
          <a:p>
            <a:pPr lvl="1"/>
            <a:r>
              <a:rPr lang="en-US" sz="2200" dirty="0"/>
              <a:t>X-59 sonic boom flight path planning tool</a:t>
            </a:r>
          </a:p>
          <a:p>
            <a:pPr lvl="1"/>
            <a:r>
              <a:rPr lang="en-US" sz="2200" dirty="0"/>
              <a:t>Real-time sonic boom prediction display</a:t>
            </a:r>
          </a:p>
          <a:p>
            <a:r>
              <a:rPr lang="en-US" dirty="0"/>
              <a:t>New Airborne Systems Development</a:t>
            </a:r>
          </a:p>
          <a:p>
            <a:pPr lvl="1"/>
            <a:r>
              <a:rPr lang="en-US" sz="2200" dirty="0"/>
              <a:t>Airborne near field probing system</a:t>
            </a:r>
          </a:p>
          <a:p>
            <a:pPr lvl="1"/>
            <a:r>
              <a:rPr lang="en-US" sz="2200" dirty="0"/>
              <a:t>In-flight, full-scale shockwave imagery systems</a:t>
            </a:r>
          </a:p>
          <a:p>
            <a:pPr lvl="1"/>
            <a:r>
              <a:rPr lang="en-US" sz="2200" dirty="0"/>
              <a:t>Real-time relative position pilot display</a:t>
            </a:r>
          </a:p>
          <a:p>
            <a:r>
              <a:rPr lang="en-US" dirty="0"/>
              <a:t>Acoustic Validation Test Approach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3D03CE-64D0-284D-9A0A-5A4D9154A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23700" y="6400800"/>
            <a:ext cx="368300" cy="301625"/>
          </a:xfrm>
          <a:prstGeom prst="rect">
            <a:avLst/>
          </a:prstGeom>
        </p:spPr>
        <p:txBody>
          <a:bodyPr anchor="b"/>
          <a:lstStyle/>
          <a:p>
            <a:fld id="{655F5A5E-9E2F-3B4C-83CF-F957168B4C73}" type="slidenum"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94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0B7C8-78D7-4149-AF3D-E9FD18E4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Quiet Supersonic Mission Overview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287F5B-A6B4-D848-BB54-99EA01B9B550}"/>
              </a:ext>
            </a:extLst>
          </p:cNvPr>
          <p:cNvSpPr txBox="1"/>
          <p:nvPr/>
        </p:nvSpPr>
        <p:spPr>
          <a:xfrm>
            <a:off x="2922707" y="1139469"/>
            <a:ext cx="54770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Phase 1 – Aircraft Development –  </a:t>
            </a:r>
            <a:r>
              <a:rPr kumimoji="0" lang="en-US" sz="1400" b="0" i="1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In progress </a:t>
            </a:r>
          </a:p>
          <a:p>
            <a:pPr marL="258359" marR="0" lvl="1" indent="-82152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Detailed design</a:t>
            </a:r>
          </a:p>
          <a:p>
            <a:pPr marL="258359" marR="0" lvl="1" indent="-82152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Fabrication, integration, ground test</a:t>
            </a:r>
          </a:p>
          <a:p>
            <a:pPr marL="258359" marR="0" lvl="1" indent="-82152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Checkout flights</a:t>
            </a:r>
          </a:p>
          <a:p>
            <a:pPr marL="258359" marR="0" lvl="1" indent="-82152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Subsonic envelope expansion</a:t>
            </a:r>
          </a:p>
          <a:p>
            <a:pPr marL="258359" marR="0" lvl="1" indent="-82152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Supersonic envelope expansion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5C22C0-E6D5-134C-A0FB-A9C5E1EDCB35}"/>
              </a:ext>
            </a:extLst>
          </p:cNvPr>
          <p:cNvSpPr txBox="1"/>
          <p:nvPr/>
        </p:nvSpPr>
        <p:spPr>
          <a:xfrm>
            <a:off x="5404186" y="2891488"/>
            <a:ext cx="57892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783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16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Phase 2 – Acoustic Validation – </a:t>
            </a:r>
            <a:r>
              <a:rPr kumimoji="0" lang="en-US" sz="1600" b="0" i="1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Preparation in progress</a:t>
            </a:r>
          </a:p>
          <a:p>
            <a:pPr marL="258359" marR="0" lvl="1" indent="-82152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Aircraft operations &amp; support, range Ops, support aircraft</a:t>
            </a:r>
          </a:p>
          <a:p>
            <a:pPr marL="258359" marR="0" lvl="1" indent="-82152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In-flight measurement capabilities</a:t>
            </a:r>
          </a:p>
          <a:p>
            <a:pPr marL="258359" marR="0" lvl="1" indent="-82152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Ground measurement capabilities</a:t>
            </a:r>
          </a:p>
          <a:p>
            <a:pPr marL="258359" marR="0" lvl="1" indent="-82152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Validation of X-59 boom signature and prediction tools</a:t>
            </a:r>
          </a:p>
          <a:p>
            <a:pPr marL="258359" marR="0" lvl="1" indent="-82152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Development of acoustic prediction tools for Phase 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C522F9-0303-FB4F-A6BD-78E02D065F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16" t="3485" r="5001" b="4563"/>
          <a:stretch/>
        </p:blipFill>
        <p:spPr>
          <a:xfrm>
            <a:off x="2865925" y="2788338"/>
            <a:ext cx="2370025" cy="17964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2B8650-2873-724C-BB45-F85BCB227F26}"/>
              </a:ext>
            </a:extLst>
          </p:cNvPr>
          <p:cNvSpPr txBox="1"/>
          <p:nvPr/>
        </p:nvSpPr>
        <p:spPr>
          <a:xfrm>
            <a:off x="7505016" y="4765999"/>
            <a:ext cx="45746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783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14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Phase 3 – Community Response Testing  </a:t>
            </a:r>
            <a:r>
              <a:rPr kumimoji="0" lang="en-US" sz="1400" b="0" i="1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Preparation in progress</a:t>
            </a:r>
            <a:endParaRPr kumimoji="0" lang="en-US" sz="14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ＭＳ Ｐゴシック" charset="0"/>
              <a:cs typeface="Arial"/>
              <a:sym typeface="Helvetica"/>
            </a:endParaRPr>
          </a:p>
          <a:p>
            <a:pPr marL="285750" marR="0" lvl="0" indent="-114300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Aircraft operations &amp; support, deployment logistics</a:t>
            </a:r>
          </a:p>
          <a:p>
            <a:pPr marL="285750" marR="0" lvl="0" indent="-114300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Ground measurement capabilities</a:t>
            </a:r>
          </a:p>
          <a:p>
            <a:pPr marL="285750" marR="0" lvl="0" indent="-114300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Ground crew operations</a:t>
            </a:r>
          </a:p>
          <a:p>
            <a:pPr marL="285750" marR="0" lvl="0" indent="-114300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Noise exposure design</a:t>
            </a:r>
          </a:p>
          <a:p>
            <a:pPr marL="285750" marR="0" lvl="0" indent="-114300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Community response surveys</a:t>
            </a:r>
          </a:p>
          <a:p>
            <a:pPr marL="285750" marR="0" lvl="0" indent="-114300" algn="l" defTabSz="685783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ＭＳ Ｐゴシック" charset="0"/>
                <a:cs typeface="Arial"/>
                <a:sym typeface="Helvetica"/>
              </a:rPr>
              <a:t>Data analysis and database delivery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CB07AD-F161-234E-82E6-792471BF11E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6633" y="4765999"/>
            <a:ext cx="2495875" cy="17750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BC2F26-2891-4B41-9125-1859BD6E11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241" y="858679"/>
            <a:ext cx="2225706" cy="194657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E6CFD1B-60D2-AD4D-BCFF-F979FD309F64}"/>
              </a:ext>
            </a:extLst>
          </p:cNvPr>
          <p:cNvSpPr/>
          <p:nvPr/>
        </p:nvSpPr>
        <p:spPr>
          <a:xfrm>
            <a:off x="2650733" y="2707079"/>
            <a:ext cx="8666452" cy="190585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B880DC1C-B447-104D-9E97-CF7D24FBED60}"/>
              </a:ext>
            </a:extLst>
          </p:cNvPr>
          <p:cNvSpPr/>
          <p:nvPr/>
        </p:nvSpPr>
        <p:spPr>
          <a:xfrm>
            <a:off x="1588207" y="339589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7A9FB-6BB2-500C-4888-EE590FEAD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75D5D-4806-0605-42F2-83431FB6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Quesst Mission Acoustic Validation Goal &amp; Objectives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BBAAB5-33B3-E12D-3D1C-31F65D409C0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3890" y="1015442"/>
            <a:ext cx="11101969" cy="49149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The Acoustic Validation Test Preparation &amp; Execution activity consists of the test planning and measurements required to support Quesst acoustic validation flights – </a:t>
            </a:r>
            <a:r>
              <a:rPr lang="en-US" sz="1800" u="sng" dirty="0"/>
              <a:t>Phase 2 of the NASA Quesst Mission</a:t>
            </a:r>
          </a:p>
          <a:p>
            <a:pPr marL="0" indent="0">
              <a:buNone/>
            </a:pPr>
            <a:r>
              <a:rPr lang="en-US" sz="2000" b="1" dirty="0"/>
              <a:t>Goal:</a:t>
            </a:r>
            <a:r>
              <a:rPr lang="en-US" sz="2000" dirty="0"/>
              <a:t>  </a:t>
            </a:r>
            <a:r>
              <a:rPr lang="en-US" sz="1800" dirty="0"/>
              <a:t>Validate that the ground acoustic signature loudness of the X-59 aircraft is acceptable for community response testing</a:t>
            </a:r>
          </a:p>
          <a:p>
            <a:endParaRPr lang="en-US" sz="1400" dirty="0"/>
          </a:p>
          <a:p>
            <a:pPr marL="0" indent="0">
              <a:buNone/>
            </a:pPr>
            <a:r>
              <a:rPr lang="en-US" sz="2000" b="1" dirty="0"/>
              <a:t>Objectives:</a:t>
            </a:r>
          </a:p>
          <a:p>
            <a:r>
              <a:rPr lang="en-US" sz="1800" dirty="0"/>
              <a:t>Gather X-59 airborne (near-, mid- and far-field) &amp; ground data that will be used to anchor sonic boom propagation and acoustics models in a real atmosphere</a:t>
            </a:r>
          </a:p>
          <a:p>
            <a:r>
              <a:rPr lang="en-US" sz="1800" dirty="0"/>
              <a:t>Characterize the shock signature and sonic boom envelope of the X-59 aircraft</a:t>
            </a:r>
          </a:p>
          <a:p>
            <a:r>
              <a:rPr lang="en-US" sz="1800" dirty="0"/>
              <a:t>Coordinate multiple ground and flight assets to efficiently gather multiple sonic boom flight research data types</a:t>
            </a:r>
          </a:p>
          <a:p>
            <a:endParaRPr lang="en-US" sz="1400" dirty="0"/>
          </a:p>
          <a:p>
            <a:pPr marL="0" indent="0">
              <a:buNone/>
            </a:pPr>
            <a:r>
              <a:rPr lang="en-US" sz="2000" b="1" dirty="0"/>
              <a:t>Project Approach:</a:t>
            </a:r>
          </a:p>
          <a:p>
            <a:r>
              <a:rPr lang="en-US" sz="1800" dirty="0"/>
              <a:t>Ground equipment development</a:t>
            </a:r>
          </a:p>
          <a:p>
            <a:r>
              <a:rPr lang="en-US" sz="1800" dirty="0"/>
              <a:t>Test planning</a:t>
            </a:r>
          </a:p>
          <a:p>
            <a:r>
              <a:rPr lang="en-US" sz="1800" dirty="0"/>
              <a:t>Test execution &amp; validation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477FC-404A-8073-317E-A2C991FC19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3BE8F62-5DF8-3040-A6A0-7DDCFC9687F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48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4DB9F0D-3AD3-5C3D-C691-A7C373B6D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Acoustic Validation</a:t>
            </a:r>
            <a:br>
              <a:rPr lang="en-US" sz="2800" b="1" dirty="0"/>
            </a:br>
            <a:r>
              <a:rPr lang="en-US" sz="2800" b="1" dirty="0"/>
              <a:t>Overview &amp;</a:t>
            </a:r>
            <a:br>
              <a:rPr lang="en-US" sz="2800" b="1" dirty="0"/>
            </a:br>
            <a:r>
              <a:rPr lang="en-US" sz="2800" b="1" dirty="0"/>
              <a:t>Concept of Operations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F4CB47-71C7-DB71-3EE7-42016439A4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45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8E50712-5D73-2D1F-2663-32134756A574}"/>
              </a:ext>
            </a:extLst>
          </p:cNvPr>
          <p:cNvSpPr/>
          <p:nvPr/>
        </p:nvSpPr>
        <p:spPr>
          <a:xfrm>
            <a:off x="0" y="731519"/>
            <a:ext cx="12192000" cy="173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3B2CB94-A9F1-0949-999D-08F2E7FCAE7C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9000" y="306339"/>
            <a:ext cx="7874000" cy="59261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441486-0502-B147-9A29-AF985585A287}"/>
              </a:ext>
            </a:extLst>
          </p:cNvPr>
          <p:cNvSpPr txBox="1"/>
          <p:nvPr/>
        </p:nvSpPr>
        <p:spPr>
          <a:xfrm>
            <a:off x="4130249" y="6232477"/>
            <a:ext cx="4856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Quesst Phase 2 Combined Concept of Operations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637791-71F3-634B-8F95-64B2C28AE08C}"/>
              </a:ext>
            </a:extLst>
          </p:cNvPr>
          <p:cNvSpPr txBox="1"/>
          <p:nvPr/>
        </p:nvSpPr>
        <p:spPr>
          <a:xfrm>
            <a:off x="2597728" y="1652154"/>
            <a:ext cx="203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Phase 2A – Probing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8BF0C5-1217-4D4E-A972-9CCF64A6FFF4}"/>
              </a:ext>
            </a:extLst>
          </p:cNvPr>
          <p:cNvSpPr txBox="1"/>
          <p:nvPr/>
        </p:nvSpPr>
        <p:spPr>
          <a:xfrm>
            <a:off x="7863825" y="4755572"/>
            <a:ext cx="1994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Phase 2B – Ground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059450-E359-6641-B252-D0168FBEC5D5}"/>
              </a:ext>
            </a:extLst>
          </p:cNvPr>
          <p:cNvSpPr txBox="1"/>
          <p:nvPr/>
        </p:nvSpPr>
        <p:spPr>
          <a:xfrm>
            <a:off x="5761397" y="3429000"/>
            <a:ext cx="2064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Phase 2C – Imagery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257526C-5C32-2616-2335-2C2E38A7A1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9560" y="6461802"/>
            <a:ext cx="472440" cy="40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50208D-4CFC-2843-8F5D-28637F6E97D8}" type="slidenum">
              <a:rPr lang="en-US" smtClean="0"/>
              <a:pPr/>
              <a:t>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427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  <p:extLst>
    <p:ext uri="{E180D4A7-C9FB-4DFB-919C-405C955672EB}">
      <p14:showEvtLst xmlns:p14="http://schemas.microsoft.com/office/powerpoint/2010/main">
        <p14:playEvt time="1558" objId="14"/>
        <p14:stopEvt time="69365" objId="14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FAA888-AF5F-074D-9D56-94BDAEC0E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Near/Mid-Field Probing Flights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B755DD-A8D7-914D-87E9-F39F8A1DDE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4455" y="869523"/>
            <a:ext cx="8063090" cy="5760720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54E2B8-B328-C79E-DA8D-CA2E1E791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7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782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E180D4A7-C9FB-4DFB-919C-405C955672EB}">
      <p14:showEvtLst xmlns:p14="http://schemas.microsoft.com/office/powerpoint/2010/main">
        <p14:playEvt time="1119" objId="8"/>
        <p14:stopEvt time="30167" objId="8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DD2E46-8F4A-C148-B863-65353AC42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Probing &amp; Flight Positioning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>
            <a:spAutoFit/>
          </a:bodyPr>
          <a:lstStyle/>
          <a:p>
            <a:r>
              <a:rPr lang="en-US" sz="2000" dirty="0"/>
              <a:t>X-59 flies at low-boom design cruise conditions</a:t>
            </a:r>
          </a:p>
          <a:p>
            <a:r>
              <a:rPr lang="en-US" sz="2000" dirty="0"/>
              <a:t>F-15 flies relative to X-59 – forward and aft for multiple passes</a:t>
            </a:r>
          </a:p>
          <a:p>
            <a:pPr lvl="2"/>
            <a:r>
              <a:rPr lang="en-US" sz="1600" dirty="0"/>
              <a:t>25 test points 300-500 feet below X-59 (±50</a:t>
            </a:r>
            <a:r>
              <a:rPr lang="en-US" sz="1600" dirty="0">
                <a:latin typeface="Helvetica Condensed" pitchFamily="34" charset="0"/>
              </a:rPr>
              <a:t>º</a:t>
            </a:r>
            <a:r>
              <a:rPr lang="en-US" sz="1600" dirty="0"/>
              <a:t> lateral offset below)</a:t>
            </a:r>
          </a:p>
          <a:p>
            <a:pPr lvl="2"/>
            <a:r>
              <a:rPr lang="en-US" sz="1600" dirty="0"/>
              <a:t>Six test points 300-1,000 feet above X-59 </a:t>
            </a:r>
          </a:p>
          <a:p>
            <a:pPr lvl="2"/>
            <a:r>
              <a:rPr lang="en-US" sz="1600" dirty="0"/>
              <a:t>Six test points 20,000 feet below X-59 (±20</a:t>
            </a:r>
            <a:r>
              <a:rPr lang="en-US" sz="1600" dirty="0">
                <a:latin typeface="Helvetica Condensed" pitchFamily="34" charset="0"/>
              </a:rPr>
              <a:t>º</a:t>
            </a:r>
            <a:r>
              <a:rPr lang="en-US" sz="1600" dirty="0"/>
              <a:t> mid-field)</a:t>
            </a:r>
          </a:p>
          <a:p>
            <a:r>
              <a:rPr lang="en-US" sz="2000" dirty="0"/>
              <a:t>Research Support Aircraft (F-15)</a:t>
            </a:r>
          </a:p>
          <a:p>
            <a:pPr lvl="1"/>
            <a:r>
              <a:rPr lang="en-US" sz="1800" dirty="0"/>
              <a:t>Shockwave Sensing Probe and Modified Life Support System</a:t>
            </a:r>
          </a:p>
          <a:p>
            <a:pPr marL="457200" lvl="1" indent="0">
              <a:buNone/>
            </a:pPr>
            <a:endParaRPr lang="en-US" sz="1200" dirty="0"/>
          </a:p>
        </p:txBody>
      </p:sp>
      <p:sp>
        <p:nvSpPr>
          <p:cNvPr id="34" name="Rectangle 33"/>
          <p:cNvSpPr/>
          <p:nvPr/>
        </p:nvSpPr>
        <p:spPr>
          <a:xfrm>
            <a:off x="1729128" y="6016904"/>
            <a:ext cx="26019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latin typeface="Helvetica" pitchFamily="2" charset="0"/>
              </a:rPr>
              <a:t>F-15 Probing Positioning Display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969832" y="2455831"/>
            <a:ext cx="229406" cy="36933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hangingPunct="0"/>
            <a:endParaRPr lang="en-US">
              <a:solidFill>
                <a:srgbClr val="000000"/>
              </a:solidFill>
              <a:sym typeface="Helvetica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267595" y="2446185"/>
            <a:ext cx="229406" cy="36933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hangingPunct="0"/>
            <a:endParaRPr lang="en-US">
              <a:solidFill>
                <a:srgbClr val="000000"/>
              </a:solidFill>
              <a:sym typeface="Helvetica"/>
            </a:endParaRPr>
          </a:p>
        </p:txBody>
      </p:sp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5297962" y="3377261"/>
            <a:ext cx="6494583" cy="3287421"/>
            <a:chOff x="3911078" y="3820325"/>
            <a:chExt cx="4889872" cy="2475150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465307" y="3553321"/>
              <a:ext cx="323937" cy="857946"/>
            </a:xfrm>
            <a:prstGeom prst="rect">
              <a:avLst/>
            </a:prstGeom>
          </p:spPr>
        </p:pic>
        <p:grpSp>
          <p:nvGrpSpPr>
            <p:cNvPr id="43" name="Group 42"/>
            <p:cNvGrpSpPr/>
            <p:nvPr/>
          </p:nvGrpSpPr>
          <p:grpSpPr>
            <a:xfrm>
              <a:off x="6117987" y="4262834"/>
              <a:ext cx="2636047" cy="1725039"/>
              <a:chOff x="5826700" y="3997653"/>
              <a:chExt cx="2636047" cy="1725039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5936018" y="3997653"/>
                <a:ext cx="2526729" cy="1725039"/>
                <a:chOff x="5936018" y="3997653"/>
                <a:chExt cx="2526729" cy="1725039"/>
              </a:xfrm>
            </p:grpSpPr>
            <p:grpSp>
              <p:nvGrpSpPr>
                <p:cNvPr id="17" name="Group 16"/>
                <p:cNvGrpSpPr/>
                <p:nvPr/>
              </p:nvGrpSpPr>
              <p:grpSpPr>
                <a:xfrm>
                  <a:off x="6295949" y="3997653"/>
                  <a:ext cx="2166798" cy="1725039"/>
                  <a:chOff x="5632402" y="3997653"/>
                  <a:chExt cx="2166798" cy="1725039"/>
                </a:xfrm>
              </p:grpSpPr>
              <p:grpSp>
                <p:nvGrpSpPr>
                  <p:cNvPr id="8" name="Group 7"/>
                  <p:cNvGrpSpPr>
                    <a:grpSpLocks noChangeAspect="1"/>
                  </p:cNvGrpSpPr>
                  <p:nvPr/>
                </p:nvGrpSpPr>
                <p:grpSpPr>
                  <a:xfrm flipH="1">
                    <a:off x="5632402" y="3997653"/>
                    <a:ext cx="2166798" cy="1725039"/>
                    <a:chOff x="1460264" y="709412"/>
                    <a:chExt cx="5602877" cy="4460581"/>
                  </a:xfrm>
                </p:grpSpPr>
                <p:pic>
                  <p:nvPicPr>
                    <p:cNvPr id="10" name="Picture 9" descr="Screen Shot 2016-06-16 at 10.05.13 AM.png"/>
                    <p:cNvPicPr>
                      <a:picLocks noChangeAspect="1"/>
                    </p:cNvPicPr>
                    <p:nvPr/>
                  </p:nvPicPr>
                  <p:blipFill>
                    <a:blip r:embed="rId5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165322" y="4480038"/>
                      <a:ext cx="2897819" cy="689955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11" name="Straight Connector 10"/>
                    <p:cNvCxnSpPr/>
                    <p:nvPr/>
                  </p:nvCxnSpPr>
                  <p:spPr>
                    <a:xfrm>
                      <a:off x="1466997" y="2245994"/>
                      <a:ext cx="2906760" cy="2923998"/>
                    </a:xfrm>
                    <a:prstGeom prst="line">
                      <a:avLst/>
                    </a:prstGeom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" name="Straight Connector 11"/>
                    <p:cNvCxnSpPr/>
                    <p:nvPr/>
                  </p:nvCxnSpPr>
                  <p:spPr>
                    <a:xfrm flipV="1">
                      <a:off x="1460264" y="709412"/>
                      <a:ext cx="1965986" cy="1535770"/>
                    </a:xfrm>
                    <a:prstGeom prst="line">
                      <a:avLst/>
                    </a:prstGeom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6" name="Group 15"/>
                  <p:cNvGrpSpPr/>
                  <p:nvPr/>
                </p:nvGrpSpPr>
                <p:grpSpPr>
                  <a:xfrm>
                    <a:off x="6454055" y="4678114"/>
                    <a:ext cx="527169" cy="378976"/>
                    <a:chOff x="6454055" y="4678114"/>
                    <a:chExt cx="527169" cy="378976"/>
                  </a:xfrm>
                </p:grpSpPr>
                <p:sp>
                  <p:nvSpPr>
                    <p:cNvPr id="3" name="Rectangle 2"/>
                    <p:cNvSpPr/>
                    <p:nvPr/>
                  </p:nvSpPr>
                  <p:spPr>
                    <a:xfrm>
                      <a:off x="6454055" y="4687760"/>
                      <a:ext cx="229406" cy="369330"/>
                    </a:xfrm>
                    <a:prstGeom prst="rect">
                      <a:avLst/>
                    </a:prstGeom>
                    <a:solidFill>
                      <a:schemeClr val="accent3">
                        <a:lumOff val="44000"/>
                      </a:schemeClr>
                    </a:solidFill>
                    <a:ln w="25400" cap="flat">
                      <a:solidFill>
                        <a:schemeClr val="bg1"/>
                      </a:solidFill>
                      <a:prstDash val="solid"/>
                      <a:round/>
                    </a:ln>
                    <a:effectLst/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  <p:txBody>
                    <a:bodyPr rot="0" spcFirstLastPara="1" vertOverflow="overflow" horzOverflow="overflow" vert="horz" wrap="square" lIns="45719" tIns="45719" rIns="45719" bIns="45719" numCol="1" spcCol="38100" rtlCol="0" anchor="t">
                      <a:spAutoFit/>
                    </a:bodyPr>
                    <a:lstStyle/>
                    <a:p>
                      <a:pPr hangingPunct="0"/>
                      <a:endParaRPr lang="en-US">
                        <a:solidFill>
                          <a:srgbClr val="000000"/>
                        </a:solidFill>
                        <a:sym typeface="Helvetica"/>
                      </a:endParaRPr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6751818" y="4678114"/>
                      <a:ext cx="229406" cy="369330"/>
                    </a:xfrm>
                    <a:prstGeom prst="rect">
                      <a:avLst/>
                    </a:prstGeom>
                    <a:solidFill>
                      <a:schemeClr val="accent3">
                        <a:lumOff val="44000"/>
                      </a:schemeClr>
                    </a:solidFill>
                    <a:ln w="25400" cap="flat">
                      <a:solidFill>
                        <a:schemeClr val="bg1"/>
                      </a:solidFill>
                      <a:prstDash val="solid"/>
                      <a:round/>
                    </a:ln>
                    <a:effectLst/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  <p:txBody>
                    <a:bodyPr rot="0" spcFirstLastPara="1" vertOverflow="overflow" horzOverflow="overflow" vert="horz" wrap="square" lIns="45719" tIns="45719" rIns="45719" bIns="45719" numCol="1" spcCol="38100" rtlCol="0" anchor="t">
                      <a:spAutoFit/>
                    </a:bodyPr>
                    <a:lstStyle/>
                    <a:p>
                      <a:pPr hangingPunct="0"/>
                      <a:endParaRPr lang="en-US">
                        <a:solidFill>
                          <a:srgbClr val="000000"/>
                        </a:solidFill>
                        <a:sym typeface="Helvetica"/>
                      </a:endParaRPr>
                    </a:p>
                  </p:txBody>
                </p:sp>
              </p:grpSp>
            </p:grpSp>
            <p:cxnSp>
              <p:nvCxnSpPr>
                <p:cNvPr id="19" name="Straight Arrow Connector 18"/>
                <p:cNvCxnSpPr/>
                <p:nvPr/>
              </p:nvCxnSpPr>
              <p:spPr>
                <a:xfrm>
                  <a:off x="5936018" y="5605463"/>
                  <a:ext cx="332762" cy="0"/>
                </a:xfrm>
                <a:prstGeom prst="straightConnector1">
                  <a:avLst/>
                </a:prstGeom>
                <a:noFill/>
                <a:ln w="25400" cap="flat">
                  <a:solidFill>
                    <a:srgbClr val="0070C0"/>
                  </a:solidFill>
                  <a:prstDash val="solid"/>
                  <a:round/>
                  <a:headEnd type="triangle"/>
                  <a:tailEnd type="none"/>
                </a:ln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22" name="Straight Arrow Connector 21"/>
                <p:cNvCxnSpPr/>
                <p:nvPr/>
              </p:nvCxnSpPr>
              <p:spPr>
                <a:xfrm flipH="1">
                  <a:off x="7543600" y="5605463"/>
                  <a:ext cx="317683" cy="0"/>
                </a:xfrm>
                <a:prstGeom prst="straightConnector1">
                  <a:avLst/>
                </a:prstGeom>
                <a:noFill/>
                <a:ln w="25400" cap="flat">
                  <a:solidFill>
                    <a:srgbClr val="0070C0"/>
                  </a:solidFill>
                  <a:prstDash val="solid"/>
                  <a:round/>
                  <a:headEnd type="triangle"/>
                  <a:tailEnd type="none"/>
                </a:ln>
                <a:effectLst>
                  <a:outerShdw blurRad="38100" dist="20000" dir="5400000" rotWithShape="0">
                    <a:srgbClr val="000000">
                      <a:alpha val="38000"/>
                    </a:srgbClr>
                  </a:outerShdw>
                </a:effectLst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  <p:cxnSp>
            <p:nvCxnSpPr>
              <p:cNvPr id="41" name="Straight Connector 40"/>
              <p:cNvCxnSpPr/>
              <p:nvPr/>
            </p:nvCxnSpPr>
            <p:spPr>
              <a:xfrm flipH="1">
                <a:off x="5826700" y="4667933"/>
                <a:ext cx="1011343" cy="1054759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flipH="1" flipV="1">
                <a:off x="6060453" y="4045137"/>
                <a:ext cx="760305" cy="59392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Rectangle 53"/>
            <p:cNvSpPr/>
            <p:nvPr/>
          </p:nvSpPr>
          <p:spPr>
            <a:xfrm>
              <a:off x="7270597" y="5136508"/>
              <a:ext cx="93487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008000"/>
                  </a:solidFill>
                </a:rPr>
                <a:t>300</a:t>
              </a:r>
              <a:r>
                <a:rPr lang="en-US" sz="1200" b="1" dirty="0">
                  <a:solidFill>
                    <a:srgbClr val="008000"/>
                  </a:solidFill>
                  <a:latin typeface="Helvetica Condensed" pitchFamily="34" charset="0"/>
                </a:rPr>
                <a:t>-500 ft</a:t>
              </a:r>
              <a:r>
                <a:rPr lang="en-US" sz="1200" b="1" dirty="0">
                  <a:solidFill>
                    <a:srgbClr val="008000"/>
                  </a:solidFill>
                </a:rPr>
                <a:t> 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87826" y="4559798"/>
              <a:ext cx="1713124" cy="506012"/>
            </a:xfrm>
            <a:prstGeom prst="rect">
              <a:avLst/>
            </a:prstGeom>
          </p:spPr>
        </p:pic>
        <p:sp>
          <p:nvSpPr>
            <p:cNvPr id="38" name="Rectangle 37"/>
            <p:cNvSpPr/>
            <p:nvPr/>
          </p:nvSpPr>
          <p:spPr>
            <a:xfrm>
              <a:off x="4672308" y="6018476"/>
              <a:ext cx="259718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dirty="0">
                  <a:latin typeface="Helvetica" pitchFamily="2" charset="0"/>
                </a:rPr>
                <a:t>X-59 and F-15 Relative Positions </a:t>
              </a:r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3911078" y="4161271"/>
              <a:ext cx="1885846" cy="1780527"/>
              <a:chOff x="3911078" y="3869959"/>
              <a:chExt cx="1885846" cy="1780527"/>
            </a:xfrm>
          </p:grpSpPr>
          <p:grpSp>
            <p:nvGrpSpPr>
              <p:cNvPr id="56" name="Group 55"/>
              <p:cNvGrpSpPr/>
              <p:nvPr/>
            </p:nvGrpSpPr>
            <p:grpSpPr>
              <a:xfrm>
                <a:off x="3911078" y="3869959"/>
                <a:ext cx="1885846" cy="1780527"/>
                <a:chOff x="3927865" y="3630107"/>
                <a:chExt cx="1885846" cy="1780527"/>
              </a:xfrm>
            </p:grpSpPr>
            <p:grpSp>
              <p:nvGrpSpPr>
                <p:cNvPr id="57" name="Group 56"/>
                <p:cNvGrpSpPr/>
                <p:nvPr/>
              </p:nvGrpSpPr>
              <p:grpSpPr>
                <a:xfrm>
                  <a:off x="3927865" y="3688756"/>
                  <a:ext cx="1885846" cy="1721878"/>
                  <a:chOff x="3480190" y="3688756"/>
                  <a:chExt cx="1885846" cy="1721878"/>
                </a:xfrm>
              </p:grpSpPr>
              <p:grpSp>
                <p:nvGrpSpPr>
                  <p:cNvPr id="29" name="Group 28"/>
                  <p:cNvGrpSpPr/>
                  <p:nvPr/>
                </p:nvGrpSpPr>
                <p:grpSpPr>
                  <a:xfrm>
                    <a:off x="4015155" y="4099982"/>
                    <a:ext cx="829790" cy="550412"/>
                    <a:chOff x="4006208" y="3893317"/>
                    <a:chExt cx="1413725" cy="1247091"/>
                  </a:xfrm>
                </p:grpSpPr>
                <p:pic>
                  <p:nvPicPr>
                    <p:cNvPr id="27" name="Picture 26"/>
                    <p:cNvPicPr>
                      <a:picLocks noChangeAspect="1"/>
                    </p:cNvPicPr>
                    <p:nvPr/>
                  </p:nvPicPr>
                  <p:blipFill>
                    <a:blip r:embed="rId7" cstate="hqprint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06208" y="3893317"/>
                      <a:ext cx="1413725" cy="622039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8" name="Freeform 27"/>
                    <p:cNvSpPr/>
                    <p:nvPr/>
                  </p:nvSpPr>
                  <p:spPr>
                    <a:xfrm flipH="1">
                      <a:off x="4834276" y="4303602"/>
                      <a:ext cx="554518" cy="836806"/>
                    </a:xfrm>
                    <a:custGeom>
                      <a:avLst/>
                      <a:gdLst>
                        <a:gd name="connsiteX0" fmla="*/ 0 w 639271"/>
                        <a:gd name="connsiteY0" fmla="*/ 8092 h 40460"/>
                        <a:gd name="connsiteX1" fmla="*/ 404602 w 639271"/>
                        <a:gd name="connsiteY1" fmla="*/ 0 h 40460"/>
                        <a:gd name="connsiteX2" fmla="*/ 639271 w 639271"/>
                        <a:gd name="connsiteY2" fmla="*/ 32368 h 40460"/>
                        <a:gd name="connsiteX3" fmla="*/ 210393 w 639271"/>
                        <a:gd name="connsiteY3" fmla="*/ 40460 h 40460"/>
                        <a:gd name="connsiteX4" fmla="*/ 0 w 639271"/>
                        <a:gd name="connsiteY4" fmla="*/ 8092 h 40460"/>
                        <a:gd name="connsiteX0" fmla="*/ 0 w 1456909"/>
                        <a:gd name="connsiteY0" fmla="*/ 34701 h 40460"/>
                        <a:gd name="connsiteX1" fmla="*/ 1222240 w 1456909"/>
                        <a:gd name="connsiteY1" fmla="*/ 0 h 40460"/>
                        <a:gd name="connsiteX2" fmla="*/ 1456909 w 1456909"/>
                        <a:gd name="connsiteY2" fmla="*/ 32368 h 40460"/>
                        <a:gd name="connsiteX3" fmla="*/ 1028031 w 1456909"/>
                        <a:gd name="connsiteY3" fmla="*/ 40460 h 40460"/>
                        <a:gd name="connsiteX4" fmla="*/ 0 w 1456909"/>
                        <a:gd name="connsiteY4" fmla="*/ 34701 h 40460"/>
                        <a:gd name="connsiteX0" fmla="*/ 0 w 1456909"/>
                        <a:gd name="connsiteY0" fmla="*/ 29862 h 35621"/>
                        <a:gd name="connsiteX1" fmla="*/ 363478 w 1456909"/>
                        <a:gd name="connsiteY1" fmla="*/ 0 h 35621"/>
                        <a:gd name="connsiteX2" fmla="*/ 1456909 w 1456909"/>
                        <a:gd name="connsiteY2" fmla="*/ 27529 h 35621"/>
                        <a:gd name="connsiteX3" fmla="*/ 1028031 w 1456909"/>
                        <a:gd name="connsiteY3" fmla="*/ 35621 h 35621"/>
                        <a:gd name="connsiteX4" fmla="*/ 0 w 1456909"/>
                        <a:gd name="connsiteY4" fmla="*/ 29862 h 35621"/>
                        <a:gd name="connsiteX0" fmla="*/ 0 w 1415785"/>
                        <a:gd name="connsiteY0" fmla="*/ 29862 h 35621"/>
                        <a:gd name="connsiteX1" fmla="*/ 363478 w 1415785"/>
                        <a:gd name="connsiteY1" fmla="*/ 0 h 35621"/>
                        <a:gd name="connsiteX2" fmla="*/ 1415785 w 1415785"/>
                        <a:gd name="connsiteY2" fmla="*/ 34786 h 35621"/>
                        <a:gd name="connsiteX3" fmla="*/ 1028031 w 1415785"/>
                        <a:gd name="connsiteY3" fmla="*/ 35621 h 35621"/>
                        <a:gd name="connsiteX4" fmla="*/ 0 w 1415785"/>
                        <a:gd name="connsiteY4" fmla="*/ 29862 h 35621"/>
                        <a:gd name="connsiteX0" fmla="*/ 0 w 1028031"/>
                        <a:gd name="connsiteY0" fmla="*/ 29862 h 35621"/>
                        <a:gd name="connsiteX1" fmla="*/ 363478 w 1028031"/>
                        <a:gd name="connsiteY1" fmla="*/ 0 h 35621"/>
                        <a:gd name="connsiteX2" fmla="*/ 564280 w 1028031"/>
                        <a:gd name="connsiteY2" fmla="*/ 15434 h 35621"/>
                        <a:gd name="connsiteX3" fmla="*/ 1028031 w 1028031"/>
                        <a:gd name="connsiteY3" fmla="*/ 35621 h 35621"/>
                        <a:gd name="connsiteX4" fmla="*/ 0 w 1028031"/>
                        <a:gd name="connsiteY4" fmla="*/ 29862 h 35621"/>
                        <a:gd name="connsiteX0" fmla="*/ 0 w 564280"/>
                        <a:gd name="connsiteY0" fmla="*/ 29862 h 29862"/>
                        <a:gd name="connsiteX1" fmla="*/ 363478 w 564280"/>
                        <a:gd name="connsiteY1" fmla="*/ 0 h 29862"/>
                        <a:gd name="connsiteX2" fmla="*/ 564280 w 564280"/>
                        <a:gd name="connsiteY2" fmla="*/ 15434 h 29862"/>
                        <a:gd name="connsiteX3" fmla="*/ 319250 w 564280"/>
                        <a:gd name="connsiteY3" fmla="*/ 25945 h 29862"/>
                        <a:gd name="connsiteX4" fmla="*/ 0 w 564280"/>
                        <a:gd name="connsiteY4" fmla="*/ 29862 h 29862"/>
                        <a:gd name="connsiteX0" fmla="*/ 0 w 564280"/>
                        <a:gd name="connsiteY0" fmla="*/ 17956 h 17956"/>
                        <a:gd name="connsiteX1" fmla="*/ 313472 w 564280"/>
                        <a:gd name="connsiteY1" fmla="*/ 0 h 17956"/>
                        <a:gd name="connsiteX2" fmla="*/ 564280 w 564280"/>
                        <a:gd name="connsiteY2" fmla="*/ 3528 h 17956"/>
                        <a:gd name="connsiteX3" fmla="*/ 319250 w 564280"/>
                        <a:gd name="connsiteY3" fmla="*/ 14039 h 17956"/>
                        <a:gd name="connsiteX4" fmla="*/ 0 w 564280"/>
                        <a:gd name="connsiteY4" fmla="*/ 17956 h 17956"/>
                        <a:gd name="connsiteX0" fmla="*/ 0 w 564280"/>
                        <a:gd name="connsiteY0" fmla="*/ 14428 h 14428"/>
                        <a:gd name="connsiteX1" fmla="*/ 313472 w 564280"/>
                        <a:gd name="connsiteY1" fmla="*/ 213 h 14428"/>
                        <a:gd name="connsiteX2" fmla="*/ 564280 w 564280"/>
                        <a:gd name="connsiteY2" fmla="*/ 0 h 14428"/>
                        <a:gd name="connsiteX3" fmla="*/ 319250 w 564280"/>
                        <a:gd name="connsiteY3" fmla="*/ 10511 h 14428"/>
                        <a:gd name="connsiteX4" fmla="*/ 0 w 564280"/>
                        <a:gd name="connsiteY4" fmla="*/ 14428 h 14428"/>
                        <a:gd name="connsiteX0" fmla="*/ 0 w 644953"/>
                        <a:gd name="connsiteY0" fmla="*/ 0 h 12917"/>
                        <a:gd name="connsiteX1" fmla="*/ 394145 w 644953"/>
                        <a:gd name="connsiteY1" fmla="*/ 2619 h 12917"/>
                        <a:gd name="connsiteX2" fmla="*/ 644953 w 644953"/>
                        <a:gd name="connsiteY2" fmla="*/ 2406 h 12917"/>
                        <a:gd name="connsiteX3" fmla="*/ 399923 w 644953"/>
                        <a:gd name="connsiteY3" fmla="*/ 12917 h 12917"/>
                        <a:gd name="connsiteX4" fmla="*/ 0 w 644953"/>
                        <a:gd name="connsiteY4" fmla="*/ 0 h 12917"/>
                        <a:gd name="connsiteX0" fmla="*/ 0 w 644953"/>
                        <a:gd name="connsiteY0" fmla="*/ 0 h 12917"/>
                        <a:gd name="connsiteX1" fmla="*/ 394145 w 644953"/>
                        <a:gd name="connsiteY1" fmla="*/ 2619 h 12917"/>
                        <a:gd name="connsiteX2" fmla="*/ 644953 w 644953"/>
                        <a:gd name="connsiteY2" fmla="*/ 2406 h 12917"/>
                        <a:gd name="connsiteX3" fmla="*/ 420838 w 644953"/>
                        <a:gd name="connsiteY3" fmla="*/ 12917 h 12917"/>
                        <a:gd name="connsiteX4" fmla="*/ 0 w 644953"/>
                        <a:gd name="connsiteY4" fmla="*/ 0 h 12917"/>
                        <a:gd name="connsiteX0" fmla="*/ 0 w 644953"/>
                        <a:gd name="connsiteY0" fmla="*/ 0 h 10112"/>
                        <a:gd name="connsiteX1" fmla="*/ 394145 w 644953"/>
                        <a:gd name="connsiteY1" fmla="*/ 2619 h 10112"/>
                        <a:gd name="connsiteX2" fmla="*/ 644953 w 644953"/>
                        <a:gd name="connsiteY2" fmla="*/ 2406 h 10112"/>
                        <a:gd name="connsiteX3" fmla="*/ 423825 w 644953"/>
                        <a:gd name="connsiteY3" fmla="*/ 10112 h 10112"/>
                        <a:gd name="connsiteX4" fmla="*/ 0 w 644953"/>
                        <a:gd name="connsiteY4" fmla="*/ 0 h 10112"/>
                        <a:gd name="connsiteX0" fmla="*/ 0 w 635989"/>
                        <a:gd name="connsiteY0" fmla="*/ 8817 h 8817"/>
                        <a:gd name="connsiteX1" fmla="*/ 385181 w 635989"/>
                        <a:gd name="connsiteY1" fmla="*/ 213 h 8817"/>
                        <a:gd name="connsiteX2" fmla="*/ 635989 w 635989"/>
                        <a:gd name="connsiteY2" fmla="*/ 0 h 8817"/>
                        <a:gd name="connsiteX3" fmla="*/ 414861 w 635989"/>
                        <a:gd name="connsiteY3" fmla="*/ 7706 h 8817"/>
                        <a:gd name="connsiteX4" fmla="*/ 0 w 635989"/>
                        <a:gd name="connsiteY4" fmla="*/ 8817 h 8817"/>
                        <a:gd name="connsiteX0" fmla="*/ 0 w 10470"/>
                        <a:gd name="connsiteY0" fmla="*/ 8939 h 8939"/>
                        <a:gd name="connsiteX1" fmla="*/ 6526 w 10470"/>
                        <a:gd name="connsiteY1" fmla="*/ 242 h 8939"/>
                        <a:gd name="connsiteX2" fmla="*/ 10470 w 10470"/>
                        <a:gd name="connsiteY2" fmla="*/ 0 h 8939"/>
                        <a:gd name="connsiteX3" fmla="*/ 6993 w 10470"/>
                        <a:gd name="connsiteY3" fmla="*/ 8740 h 8939"/>
                        <a:gd name="connsiteX4" fmla="*/ 0 w 10470"/>
                        <a:gd name="connsiteY4" fmla="*/ 8939 h 8939"/>
                        <a:gd name="connsiteX0" fmla="*/ 0 w 10449"/>
                        <a:gd name="connsiteY0" fmla="*/ 10000 h 10000"/>
                        <a:gd name="connsiteX1" fmla="*/ 6682 w 10449"/>
                        <a:gd name="connsiteY1" fmla="*/ 271 h 10000"/>
                        <a:gd name="connsiteX2" fmla="*/ 10449 w 10449"/>
                        <a:gd name="connsiteY2" fmla="*/ 0 h 10000"/>
                        <a:gd name="connsiteX3" fmla="*/ 7128 w 10449"/>
                        <a:gd name="connsiteY3" fmla="*/ 9777 h 10000"/>
                        <a:gd name="connsiteX4" fmla="*/ 0 w 10449"/>
                        <a:gd name="connsiteY4" fmla="*/ 10000 h 1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449" h="10000">
                          <a:moveTo>
                            <a:pt x="0" y="10000"/>
                          </a:moveTo>
                          <a:lnTo>
                            <a:pt x="6682" y="271"/>
                          </a:lnTo>
                          <a:lnTo>
                            <a:pt x="10449" y="0"/>
                          </a:lnTo>
                          <a:lnTo>
                            <a:pt x="7128" y="9777"/>
                          </a:lnTo>
                          <a:lnTo>
                            <a:pt x="0" y="10000"/>
                          </a:lnTo>
                          <a:close/>
                        </a:path>
                      </a:pathLst>
                    </a:cu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 w="6350" cap="flat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</a:ln>
                    <a:effectLst/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  <p:txBody>
                    <a:bodyPr rot="0" spcFirstLastPara="1" vertOverflow="overflow" horzOverflow="overflow" vert="horz" wrap="square" lIns="45719" tIns="45719" rIns="45719" bIns="45719" numCol="1" spcCol="38100" rtlCol="0" anchor="t">
                      <a:spAutoFit/>
                    </a:bodyPr>
                    <a:lstStyle/>
                    <a:p>
                      <a:pPr hangingPunct="0"/>
                      <a:endParaRPr lang="en-US" dirty="0">
                        <a:solidFill>
                          <a:srgbClr val="000000"/>
                        </a:solidFill>
                        <a:sym typeface="Helvetica"/>
                      </a:endParaRPr>
                    </a:p>
                  </p:txBody>
                </p:sp>
              </p:grpSp>
              <p:cxnSp>
                <p:nvCxnSpPr>
                  <p:cNvPr id="30" name="Straight Connector 29"/>
                  <p:cNvCxnSpPr/>
                  <p:nvPr/>
                </p:nvCxnSpPr>
                <p:spPr>
                  <a:xfrm flipH="1">
                    <a:off x="3480190" y="4410661"/>
                    <a:ext cx="805474" cy="854229"/>
                  </a:xfrm>
                  <a:prstGeom prst="line">
                    <a:avLst/>
                  </a:prstGeom>
                  <a:ln w="9525">
                    <a:solidFill>
                      <a:srgbClr val="008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39" name="Picture 38"/>
                  <p:cNvPicPr>
                    <a:picLocks noChangeAspect="1"/>
                  </p:cNvPicPr>
                  <p:nvPr/>
                </p:nvPicPr>
                <p:blipFill rotWithShape="1">
                  <a:blip r:embed="rId4" cstate="hq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5400000">
                    <a:off x="4681283" y="4819693"/>
                    <a:ext cx="323937" cy="857946"/>
                  </a:xfrm>
                  <a:prstGeom prst="rect">
                    <a:avLst/>
                  </a:prstGeom>
                </p:spPr>
              </p:pic>
              <p:sp>
                <p:nvSpPr>
                  <p:cNvPr id="40" name="Arc 39"/>
                  <p:cNvSpPr/>
                  <p:nvPr/>
                </p:nvSpPr>
                <p:spPr>
                  <a:xfrm rot="8139868">
                    <a:off x="3864318" y="3688756"/>
                    <a:ext cx="1152719" cy="1126827"/>
                  </a:xfrm>
                  <a:prstGeom prst="arc">
                    <a:avLst/>
                  </a:prstGeom>
                  <a:noFill/>
                  <a:ln w="25400" cap="flat">
                    <a:solidFill>
                      <a:srgbClr val="008000"/>
                    </a:solidFill>
                    <a:prstDash val="solid"/>
                    <a:round/>
                    <a:headEnd type="triangle"/>
                    <a:tailEnd type="triangle"/>
                  </a:ln>
                  <a:effectLst>
                    <a:outerShdw blurRad="38100" dist="20000" dir="5400000" rotWithShape="0">
                      <a:srgbClr val="000000">
                        <a:alpha val="38000"/>
                      </a:srgbClr>
                    </a:outerShdw>
                  </a:effectLst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91439" tIns="45719" rIns="91439" bIns="45719" numCol="1" spcCol="38100" rtlCol="0" anchor="t">
                    <a:noAutofit/>
                  </a:bodyPr>
                  <a:lstStyle/>
                  <a:p>
                    <a:pPr latinLnBrk="1" hangingPunct="0"/>
                    <a:endParaRPr lang="en-US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44" name="Rectangle 43"/>
                  <p:cNvSpPr/>
                  <p:nvPr/>
                </p:nvSpPr>
                <p:spPr>
                  <a:xfrm>
                    <a:off x="4452926" y="4807380"/>
                    <a:ext cx="510076" cy="27699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1200" b="1" dirty="0">
                        <a:solidFill>
                          <a:srgbClr val="008000"/>
                        </a:solidFill>
                      </a:rPr>
                      <a:t>±50</a:t>
                    </a:r>
                    <a:r>
                      <a:rPr lang="en-US" sz="1200" b="1" dirty="0">
                        <a:solidFill>
                          <a:srgbClr val="008000"/>
                        </a:solidFill>
                        <a:latin typeface="Helvetica Condensed" pitchFamily="34" charset="0"/>
                      </a:rPr>
                      <a:t>º</a:t>
                    </a:r>
                    <a:r>
                      <a:rPr lang="en-US" sz="1200" b="1" dirty="0">
                        <a:solidFill>
                          <a:srgbClr val="008000"/>
                        </a:solidFill>
                      </a:rPr>
                      <a:t> </a:t>
                    </a:r>
                  </a:p>
                </p:txBody>
              </p:sp>
              <p:cxnSp>
                <p:nvCxnSpPr>
                  <p:cNvPr id="45" name="Straight Connector 44"/>
                  <p:cNvCxnSpPr>
                    <a:stCxn id="27" idx="2"/>
                  </p:cNvCxnSpPr>
                  <p:nvPr/>
                </p:nvCxnSpPr>
                <p:spPr>
                  <a:xfrm>
                    <a:off x="4430050" y="4374522"/>
                    <a:ext cx="22876" cy="921164"/>
                  </a:xfrm>
                  <a:prstGeom prst="line">
                    <a:avLst/>
                  </a:prstGeom>
                  <a:ln w="9525">
                    <a:solidFill>
                      <a:srgbClr val="008000"/>
                    </a:solidFill>
                    <a:prstDash val="lgDash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/>
                  <p:cNvCxnSpPr/>
                  <p:nvPr/>
                </p:nvCxnSpPr>
                <p:spPr>
                  <a:xfrm>
                    <a:off x="4572173" y="4400950"/>
                    <a:ext cx="793863" cy="844829"/>
                  </a:xfrm>
                  <a:prstGeom prst="line">
                    <a:avLst/>
                  </a:prstGeom>
                  <a:ln w="9525">
                    <a:solidFill>
                      <a:srgbClr val="008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3975803" y="3681002"/>
                  <a:ext cx="758937" cy="501908"/>
                </a:xfrm>
                <a:prstGeom prst="line">
                  <a:avLst/>
                </a:prstGeom>
                <a:ln w="9525"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4522210" y="3648428"/>
                  <a:ext cx="289245" cy="451553"/>
                </a:xfrm>
                <a:prstGeom prst="line">
                  <a:avLst/>
                </a:prstGeom>
                <a:ln w="9525"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 flipV="1">
                  <a:off x="5033542" y="3690166"/>
                  <a:ext cx="704149" cy="485225"/>
                </a:xfrm>
                <a:prstGeom prst="line">
                  <a:avLst/>
                </a:prstGeom>
                <a:ln w="9525"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 flipH="1">
                  <a:off x="4948868" y="3630107"/>
                  <a:ext cx="221198" cy="469874"/>
                </a:xfrm>
                <a:prstGeom prst="line">
                  <a:avLst/>
                </a:prstGeom>
                <a:ln w="9525"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" name="Arc 57"/>
              <p:cNvSpPr/>
              <p:nvPr/>
            </p:nvSpPr>
            <p:spPr>
              <a:xfrm rot="14860784">
                <a:off x="4219916" y="3935849"/>
                <a:ext cx="1152719" cy="1126827"/>
              </a:xfrm>
              <a:prstGeom prst="arc">
                <a:avLst>
                  <a:gd name="adj1" fmla="val 19513572"/>
                  <a:gd name="adj2" fmla="val 0"/>
                </a:avLst>
              </a:prstGeom>
              <a:noFill/>
              <a:ln w="25400" cap="flat">
                <a:solidFill>
                  <a:srgbClr val="008000"/>
                </a:solidFill>
                <a:prstDash val="solid"/>
                <a:round/>
                <a:headEnd type="triangle"/>
                <a:tailEnd type="triangle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91439" tIns="45719" rIns="91439" bIns="45719" numCol="1" spcCol="38100" rtlCol="0" anchor="t">
                <a:noAutofit/>
              </a:bodyPr>
              <a:lstStyle/>
              <a:p>
                <a:pPr latinLnBrk="1" hangingPunct="0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Arc 58"/>
              <p:cNvSpPr/>
              <p:nvPr/>
            </p:nvSpPr>
            <p:spPr>
              <a:xfrm rot="18844989">
                <a:off x="4402063" y="4000394"/>
                <a:ext cx="1152719" cy="1126827"/>
              </a:xfrm>
              <a:prstGeom prst="arc">
                <a:avLst>
                  <a:gd name="adj1" fmla="val 19513572"/>
                  <a:gd name="adj2" fmla="val 0"/>
                </a:avLst>
              </a:prstGeom>
              <a:noFill/>
              <a:ln w="25400" cap="flat">
                <a:solidFill>
                  <a:srgbClr val="008000"/>
                </a:solidFill>
                <a:prstDash val="solid"/>
                <a:round/>
                <a:headEnd type="triangle"/>
                <a:tailEnd type="triangle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91439" tIns="45719" rIns="91439" bIns="45719" numCol="1" spcCol="38100" rtlCol="0" anchor="t">
                <a:noAutofit/>
              </a:bodyPr>
              <a:lstStyle/>
              <a:p>
                <a:pPr latinLnBrk="1" hangingPunct="0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65" name="Picture 64" descr="Screen Shot 2016-06-16 at 10.05.13 AM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527490" y="3852005"/>
              <a:ext cx="1120672" cy="266826"/>
            </a:xfrm>
            <a:prstGeom prst="rect">
              <a:avLst/>
            </a:prstGeom>
          </p:spPr>
        </p:pic>
        <p:sp>
          <p:nvSpPr>
            <p:cNvPr id="66" name="Rectangle 65"/>
            <p:cNvSpPr/>
            <p:nvPr/>
          </p:nvSpPr>
          <p:spPr>
            <a:xfrm>
              <a:off x="7156231" y="4218510"/>
              <a:ext cx="106311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008000"/>
                  </a:solidFill>
                </a:rPr>
                <a:t> 3</a:t>
              </a:r>
              <a:r>
                <a:rPr lang="en-US" sz="1200" b="1" dirty="0">
                  <a:solidFill>
                    <a:srgbClr val="008000"/>
                  </a:solidFill>
                  <a:latin typeface="Helvetica Condensed" pitchFamily="34" charset="0"/>
                </a:rPr>
                <a:t>00-1000 ft</a:t>
              </a:r>
              <a:r>
                <a:rPr lang="en-US" sz="1200" b="1" dirty="0">
                  <a:solidFill>
                    <a:srgbClr val="008000"/>
                  </a:solidFill>
                </a:rPr>
                <a:t> </a:t>
              </a:r>
            </a:p>
          </p:txBody>
        </p:sp>
        <p:cxnSp>
          <p:nvCxnSpPr>
            <p:cNvPr id="73" name="Straight Arrow Connector 72"/>
            <p:cNvCxnSpPr/>
            <p:nvPr/>
          </p:nvCxnSpPr>
          <p:spPr>
            <a:xfrm>
              <a:off x="7237918" y="4974412"/>
              <a:ext cx="15598" cy="759131"/>
            </a:xfrm>
            <a:prstGeom prst="straightConnector1">
              <a:avLst/>
            </a:prstGeom>
            <a:noFill/>
            <a:ln w="19050" cap="flat">
              <a:solidFill>
                <a:srgbClr val="008000"/>
              </a:solidFill>
              <a:prstDash val="solid"/>
              <a:round/>
              <a:headEnd type="triangle"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7198587" y="4057876"/>
              <a:ext cx="15598" cy="570346"/>
            </a:xfrm>
            <a:prstGeom prst="straightConnector1">
              <a:avLst/>
            </a:prstGeom>
            <a:noFill/>
            <a:ln w="19050" cap="flat">
              <a:solidFill>
                <a:srgbClr val="008000"/>
              </a:solidFill>
              <a:prstDash val="solid"/>
              <a:round/>
              <a:headEnd type="triangle"/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331" y="3699242"/>
            <a:ext cx="4200861" cy="2388404"/>
          </a:xfrm>
          <a:prstGeom prst="rect">
            <a:avLst/>
          </a:prstGeom>
        </p:spPr>
      </p:pic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F04E5D2A-820C-B0E1-CB55-AA283923D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9560" y="6461802"/>
            <a:ext cx="472440" cy="40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50208D-4CFC-2843-8F5D-28637F6E97D8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810E930D-B134-D6E9-4F8B-C4B39E10D4DA}"/>
              </a:ext>
            </a:extLst>
          </p:cNvPr>
          <p:cNvGraphicFramePr>
            <a:graphicFrameLocks noGrp="1"/>
          </p:cNvGraphicFramePr>
          <p:nvPr/>
        </p:nvGraphicFramePr>
        <p:xfrm>
          <a:off x="8327070" y="1160798"/>
          <a:ext cx="2339862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1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8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Flights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/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7009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E180D4A7-C9FB-4DFB-919C-405C955672EB}">
      <p14:showEvtLst xmlns:p14="http://schemas.microsoft.com/office/powerpoint/2010/main">
        <p14:playEvt time="1110" objId="18"/>
        <p14:stopEvt time="54877" objId="18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B444179-C1BD-7F46-9BE9-A58D712D1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Far-Field and Ground Measurement Flights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C178A4-1852-B046-B5EA-EAB15C20C5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3200" y="854965"/>
            <a:ext cx="8065599" cy="5760720"/>
          </a:xfrm>
          <a:prstGeom prst="rect">
            <a:avLst/>
          </a:prstGeom>
          <a:noFill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BEDC5E-392A-804E-A379-459A13E62BF0}"/>
              </a:ext>
            </a:extLst>
          </p:cNvPr>
          <p:cNvSpPr/>
          <p:nvPr/>
        </p:nvSpPr>
        <p:spPr>
          <a:xfrm>
            <a:off x="6973824" y="4062839"/>
            <a:ext cx="2974848" cy="208483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0BF3F9C6-A352-9647-BD27-38852FDA1E42}"/>
              </a:ext>
            </a:extLst>
          </p:cNvPr>
          <p:cNvSpPr/>
          <p:nvPr/>
        </p:nvSpPr>
        <p:spPr>
          <a:xfrm rot="10800000">
            <a:off x="10128799" y="4946064"/>
            <a:ext cx="978408" cy="484632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D1751C-85C0-35B6-5B4B-C44E6C98D9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9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830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E180D4A7-C9FB-4DFB-919C-405C955672EB}">
      <p14:showEvtLst xmlns:p14="http://schemas.microsoft.com/office/powerpoint/2010/main">
        <p14:playEvt time="1228" objId="12"/>
        <p14:stopEvt time="33470" objId="12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90F72A78-A942-9B4B-962C-A0E9CE9D5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Far-Field and Ground Measurement Flights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X-59 flies at low-boom design conditions</a:t>
            </a:r>
          </a:p>
          <a:p>
            <a:pPr lvl="1"/>
            <a:r>
              <a:rPr lang="en-US" sz="1800" dirty="0"/>
              <a:t>Flies a precise position based on weather data for the boom carpet to hit the microphone array</a:t>
            </a:r>
          </a:p>
          <a:p>
            <a:pPr lvl="1"/>
            <a:r>
              <a:rPr lang="en-US" sz="1800" dirty="0"/>
              <a:t>TG-14 above the turbulent layer in-line with microphones</a:t>
            </a:r>
          </a:p>
          <a:p>
            <a:r>
              <a:rPr lang="en-US" sz="2000" dirty="0"/>
              <a:t>Large microphone array required</a:t>
            </a:r>
          </a:p>
          <a:p>
            <a:r>
              <a:rPr lang="en-US" sz="2000" dirty="0"/>
              <a:t>Area Chase Aircraft (F-15 or F-18)</a:t>
            </a:r>
          </a:p>
          <a:p>
            <a:pPr lvl="1"/>
            <a:r>
              <a:rPr lang="en-US" sz="1800" dirty="0"/>
              <a:t>Used for departure, recovery and emergency support</a:t>
            </a:r>
          </a:p>
          <a:p>
            <a:pPr lvl="1"/>
            <a:r>
              <a:rPr lang="en-US" sz="1800" dirty="0"/>
              <a:t>Positioned away from X-59 during boom recording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4BBC4669-2945-5479-8244-0CD176292B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50208D-4CFC-2843-8F5D-28637F6E97D8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D3358C2-784A-A4A7-50CB-915CAB598164}"/>
              </a:ext>
            </a:extLst>
          </p:cNvPr>
          <p:cNvGrpSpPr>
            <a:grpSpLocks noChangeAspect="1"/>
          </p:cNvGrpSpPr>
          <p:nvPr/>
        </p:nvGrpSpPr>
        <p:grpSpPr>
          <a:xfrm>
            <a:off x="7794495" y="1946264"/>
            <a:ext cx="3425341" cy="4578310"/>
            <a:chOff x="8217058" y="2448181"/>
            <a:chExt cx="2420282" cy="3234948"/>
          </a:xfrm>
        </p:grpSpPr>
        <p:sp>
          <p:nvSpPr>
            <p:cNvPr id="24" name="Freeform 23"/>
            <p:cNvSpPr/>
            <p:nvPr/>
          </p:nvSpPr>
          <p:spPr>
            <a:xfrm>
              <a:off x="8409943" y="3072525"/>
              <a:ext cx="1772156" cy="369330"/>
            </a:xfrm>
            <a:custGeom>
              <a:avLst/>
              <a:gdLst>
                <a:gd name="connsiteX0" fmla="*/ 0 w 1772156"/>
                <a:gd name="connsiteY0" fmla="*/ 890124 h 2023009"/>
                <a:gd name="connsiteX1" fmla="*/ 339865 w 1772156"/>
                <a:gd name="connsiteY1" fmla="*/ 388417 h 2023009"/>
                <a:gd name="connsiteX2" fmla="*/ 663547 w 1772156"/>
                <a:gd name="connsiteY2" fmla="*/ 80920 h 2023009"/>
                <a:gd name="connsiteX3" fmla="*/ 809203 w 1772156"/>
                <a:gd name="connsiteY3" fmla="*/ 0 h 2023009"/>
                <a:gd name="connsiteX4" fmla="*/ 898216 w 1772156"/>
                <a:gd name="connsiteY4" fmla="*/ 8092 h 2023009"/>
                <a:gd name="connsiteX5" fmla="*/ 1100517 w 1772156"/>
                <a:gd name="connsiteY5" fmla="*/ 72828 h 2023009"/>
                <a:gd name="connsiteX6" fmla="*/ 1294726 w 1772156"/>
                <a:gd name="connsiteY6" fmla="*/ 234669 h 2023009"/>
                <a:gd name="connsiteX7" fmla="*/ 1658867 w 1772156"/>
                <a:gd name="connsiteY7" fmla="*/ 671639 h 2023009"/>
                <a:gd name="connsiteX8" fmla="*/ 1772156 w 1772156"/>
                <a:gd name="connsiteY8" fmla="*/ 1861168 h 2023009"/>
                <a:gd name="connsiteX9" fmla="*/ 1302818 w 1772156"/>
                <a:gd name="connsiteY9" fmla="*/ 1391830 h 2023009"/>
                <a:gd name="connsiteX10" fmla="*/ 1165253 w 1772156"/>
                <a:gd name="connsiteY10" fmla="*/ 1302817 h 2023009"/>
                <a:gd name="connsiteX11" fmla="*/ 987228 w 1772156"/>
                <a:gd name="connsiteY11" fmla="*/ 1262357 h 2023009"/>
                <a:gd name="connsiteX12" fmla="*/ 760651 w 1772156"/>
                <a:gd name="connsiteY12" fmla="*/ 1262357 h 2023009"/>
                <a:gd name="connsiteX13" fmla="*/ 534074 w 1772156"/>
                <a:gd name="connsiteY13" fmla="*/ 1416106 h 2023009"/>
                <a:gd name="connsiteX14" fmla="*/ 299405 w 1772156"/>
                <a:gd name="connsiteY14" fmla="*/ 1699327 h 2023009"/>
                <a:gd name="connsiteX15" fmla="*/ 56644 w 1772156"/>
                <a:gd name="connsiteY15" fmla="*/ 2023009 h 2023009"/>
                <a:gd name="connsiteX16" fmla="*/ 0 w 1772156"/>
                <a:gd name="connsiteY16" fmla="*/ 890124 h 2023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72156" h="2023009">
                  <a:moveTo>
                    <a:pt x="0" y="890124"/>
                  </a:moveTo>
                  <a:lnTo>
                    <a:pt x="339865" y="388417"/>
                  </a:lnTo>
                  <a:lnTo>
                    <a:pt x="663547" y="80920"/>
                  </a:lnTo>
                  <a:lnTo>
                    <a:pt x="809203" y="0"/>
                  </a:lnTo>
                  <a:lnTo>
                    <a:pt x="898216" y="8092"/>
                  </a:lnTo>
                  <a:lnTo>
                    <a:pt x="1100517" y="72828"/>
                  </a:lnTo>
                  <a:lnTo>
                    <a:pt x="1294726" y="234669"/>
                  </a:lnTo>
                  <a:lnTo>
                    <a:pt x="1658867" y="671639"/>
                  </a:lnTo>
                  <a:lnTo>
                    <a:pt x="1772156" y="1861168"/>
                  </a:lnTo>
                  <a:lnTo>
                    <a:pt x="1302818" y="1391830"/>
                  </a:lnTo>
                  <a:lnTo>
                    <a:pt x="1165253" y="1302817"/>
                  </a:lnTo>
                  <a:lnTo>
                    <a:pt x="987228" y="1262357"/>
                  </a:lnTo>
                  <a:lnTo>
                    <a:pt x="760651" y="1262357"/>
                  </a:lnTo>
                  <a:lnTo>
                    <a:pt x="534074" y="1416106"/>
                  </a:lnTo>
                  <a:lnTo>
                    <a:pt x="299405" y="1699327"/>
                  </a:lnTo>
                  <a:lnTo>
                    <a:pt x="56644" y="2023009"/>
                  </a:lnTo>
                  <a:lnTo>
                    <a:pt x="0" y="89012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hangingPunct="0"/>
              <a:endParaRPr lang="en-US">
                <a:solidFill>
                  <a:srgbClr val="000000"/>
                </a:solidFill>
                <a:sym typeface="Helvetica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8217058" y="2472972"/>
              <a:ext cx="2420282" cy="3210157"/>
              <a:chOff x="6620608" y="937934"/>
              <a:chExt cx="2420282" cy="3210157"/>
            </a:xfrm>
          </p:grpSpPr>
          <p:grpSp>
            <p:nvGrpSpPr>
              <p:cNvPr id="3" name="Group 2"/>
              <p:cNvGrpSpPr/>
              <p:nvPr/>
            </p:nvGrpSpPr>
            <p:grpSpPr>
              <a:xfrm rot="882591">
                <a:off x="6620608" y="1196854"/>
                <a:ext cx="2420282" cy="2951237"/>
                <a:chOff x="6255657" y="1163033"/>
                <a:chExt cx="2420282" cy="2951237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18275" t="29182" r="43356" b="5618"/>
                <a:stretch/>
              </p:blipFill>
              <p:spPr>
                <a:xfrm>
                  <a:off x="6255657" y="1163033"/>
                  <a:ext cx="2167232" cy="2762063"/>
                </a:xfrm>
                <a:prstGeom prst="rect">
                  <a:avLst/>
                </a:prstGeom>
              </p:spPr>
            </p:pic>
            <p:sp>
              <p:nvSpPr>
                <p:cNvPr id="9" name="TextBox 8"/>
                <p:cNvSpPr txBox="1"/>
                <p:nvPr/>
              </p:nvSpPr>
              <p:spPr>
                <a:xfrm rot="20717409">
                  <a:off x="6790305" y="3863366"/>
                  <a:ext cx="1885634" cy="2509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/>
                    <a:t>Sonic Boom Carpet</a:t>
                  </a:r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 rot="20717409">
                  <a:off x="7136769" y="2897022"/>
                  <a:ext cx="910827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600" b="1" dirty="0">
                      <a:solidFill>
                        <a:srgbClr val="000000"/>
                      </a:solidFill>
                      <a:latin typeface="Arial Narrow" panose="020B0606020202030204" pitchFamily="34" charset="0"/>
                    </a:rPr>
                    <a:t>15-50 nm</a:t>
                  </a:r>
                  <a:endParaRPr lang="en-US" sz="1600" dirty="0"/>
                </a:p>
              </p:txBody>
            </p:sp>
            <p:cxnSp>
              <p:nvCxnSpPr>
                <p:cNvPr id="7" name="Straight Arrow Connector 6"/>
                <p:cNvCxnSpPr/>
                <p:nvPr/>
              </p:nvCxnSpPr>
              <p:spPr>
                <a:xfrm rot="20717409" flipV="1">
                  <a:off x="6511836" y="2928783"/>
                  <a:ext cx="1738622" cy="1760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" name="Straight Connector 11"/>
              <p:cNvCxnSpPr/>
              <p:nvPr/>
            </p:nvCxnSpPr>
            <p:spPr>
              <a:xfrm>
                <a:off x="7047593" y="937934"/>
                <a:ext cx="151896" cy="527635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6821586" y="1805748"/>
                <a:ext cx="1" cy="192985"/>
              </a:xfrm>
              <a:prstGeom prst="line">
                <a:avLst/>
              </a:prstGeom>
              <a:noFill/>
              <a:ln w="28575" cap="flat">
                <a:solidFill>
                  <a:schemeClr val="bg1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22" name="TextBox 21"/>
            <p:cNvSpPr txBox="1"/>
            <p:nvPr/>
          </p:nvSpPr>
          <p:spPr>
            <a:xfrm>
              <a:off x="8488848" y="2448181"/>
              <a:ext cx="1199540" cy="250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00B050"/>
                  </a:solidFill>
                </a:rPr>
                <a:t>Flight Path</a:t>
              </a: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04563" y="2627463"/>
              <a:ext cx="23118" cy="1147716"/>
            </a:xfrm>
            <a:prstGeom prst="line">
              <a:avLst/>
            </a:prstGeom>
            <a:noFill/>
            <a:ln w="38100" cap="flat">
              <a:solidFill>
                <a:srgbClr val="00B050"/>
              </a:solidFill>
              <a:prstDash val="solid"/>
              <a:round/>
              <a:tailEnd type="triangle" w="lg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TextBox 25"/>
            <p:cNvSpPr txBox="1"/>
            <p:nvPr/>
          </p:nvSpPr>
          <p:spPr>
            <a:xfrm>
              <a:off x="8696251" y="3867064"/>
              <a:ext cx="11995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335284"/>
                  </a:solidFill>
                </a:rPr>
                <a:t>On Condition</a:t>
              </a:r>
            </a:p>
            <a:p>
              <a:pPr algn="ctr"/>
              <a:r>
                <a:rPr lang="en-US" sz="1200" b="1" dirty="0">
                  <a:solidFill>
                    <a:srgbClr val="335284"/>
                  </a:solidFill>
                </a:rPr>
                <a:t>Footprint</a:t>
              </a:r>
            </a:p>
          </p:txBody>
        </p:sp>
      </p:grpSp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6970002"/>
              </p:ext>
            </p:extLst>
          </p:nvPr>
        </p:nvGraphicFramePr>
        <p:xfrm>
          <a:off x="7823456" y="901717"/>
          <a:ext cx="2412985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0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r>
                        <a:rPr lang="en-US" sz="1800" b="1" baseline="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Flights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2-3 /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0" name="Picture 39">
            <a:extLst>
              <a:ext uri="{FF2B5EF4-FFF2-40B4-BE49-F238E27FC236}">
                <a16:creationId xmlns:a16="http://schemas.microsoft.com/office/drawing/2014/main" id="{86D150B1-DA5D-D395-70E6-DFF5E6DEA5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0010" y="3533771"/>
            <a:ext cx="3862432" cy="281709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543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E180D4A7-C9FB-4DFB-919C-405C955672EB}">
      <p14:showEvtLst xmlns:p14="http://schemas.microsoft.com/office/powerpoint/2010/main">
        <p14:playEvt time="1279" objId="25"/>
        <p14:stopEvt time="31347" objId="25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C55B21C-7962-D446-ACEC-B7F40BF03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Far-Field: Flight Profile and Airspace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quarter" idx="10"/>
          </p:nvPr>
        </p:nvSpPr>
        <p:spPr>
          <a:xfrm>
            <a:off x="313891" y="1015442"/>
            <a:ext cx="5779062" cy="4926285"/>
          </a:xfrm>
        </p:spPr>
        <p:txBody>
          <a:bodyPr wrap="square">
            <a:spAutoFit/>
          </a:bodyPr>
          <a:lstStyle/>
          <a:p>
            <a:r>
              <a:rPr lang="en-US" sz="2000" b="1" dirty="0"/>
              <a:t>Lateral Measurements (carpet width)</a:t>
            </a:r>
          </a:p>
          <a:p>
            <a:pPr lvl="1"/>
            <a:r>
              <a:rPr lang="en-US" sz="1800" dirty="0"/>
              <a:t>Expected boom carpet width of &lt; 50 nmi, 90% of the time</a:t>
            </a:r>
          </a:p>
          <a:p>
            <a:pPr lvl="1"/>
            <a:r>
              <a:rPr lang="en-US" sz="1800" dirty="0"/>
              <a:t>30 nmi microphone array with microphones spaced 0.5 nmi apart</a:t>
            </a:r>
          </a:p>
          <a:p>
            <a:pPr lvl="1"/>
            <a:r>
              <a:rPr lang="en-US" sz="1800" dirty="0"/>
              <a:t>Requires two passes to capture full carpet for one heading angle</a:t>
            </a:r>
          </a:p>
          <a:p>
            <a:pPr lvl="1"/>
            <a:r>
              <a:rPr lang="en-US" sz="1800" dirty="0"/>
              <a:t>Will fly both eastward and westward headings</a:t>
            </a:r>
          </a:p>
          <a:p>
            <a:pPr lvl="1"/>
            <a:r>
              <a:rPr lang="en-US" sz="1800" dirty="0"/>
              <a:t>Approximately four passes at each flight condition</a:t>
            </a:r>
          </a:p>
          <a:p>
            <a:pPr lvl="1"/>
            <a:endParaRPr lang="en-US" sz="600" dirty="0"/>
          </a:p>
          <a:p>
            <a:r>
              <a:rPr lang="en-US" sz="2000" b="1" dirty="0"/>
              <a:t>Longitudinal Measurements</a:t>
            </a:r>
          </a:p>
          <a:p>
            <a:pPr lvl="1"/>
            <a:r>
              <a:rPr lang="en-US" sz="1800" dirty="0"/>
              <a:t>Two subarrays parallel to the flight path </a:t>
            </a:r>
            <a:br>
              <a:rPr lang="en-US" sz="1800" dirty="0"/>
            </a:br>
            <a:r>
              <a:rPr lang="en-US" sz="1800" dirty="0"/>
              <a:t>(one undertrack and one offtrack)</a:t>
            </a:r>
          </a:p>
          <a:p>
            <a:pPr lvl="1"/>
            <a:r>
              <a:rPr lang="en-US" sz="1800" dirty="0"/>
              <a:t>Each subarray will have 16 microphones spaced 150 ft. apart</a:t>
            </a:r>
          </a:p>
          <a:p>
            <a:pPr lvl="1"/>
            <a:r>
              <a:rPr lang="en-US" sz="1800" dirty="0"/>
              <a:t>Primarily used to assess effects of turbulence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B0EA85-686C-6830-F3E3-8ADB11EA32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50208D-4CFC-2843-8F5D-28637F6E97D8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7" name="Picture 3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097798D9-F33F-5C62-DDC5-D6AB9BDA6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048" y="3264404"/>
            <a:ext cx="5632704" cy="244139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B47DD8C-C745-B018-CEF0-102DAB9AC9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2007" y="748272"/>
            <a:ext cx="4096512" cy="25603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577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E180D4A7-C9FB-4DFB-919C-405C955672EB}">
      <p14:showEvtLst xmlns:p14="http://schemas.microsoft.com/office/powerpoint/2010/main">
        <p14:playEvt time="1171" objId="8"/>
        <p14:stopEvt time="53438" objId="8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C55B21C-7962-D446-ACEC-B7F40BF03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Far-Field: Flight Profile and Airspace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sz="quarter" idx="10"/>
          </p:nvPr>
        </p:nvSpPr>
        <p:spPr>
          <a:xfrm>
            <a:off x="313891" y="1015442"/>
            <a:ext cx="5782109" cy="4926285"/>
          </a:xfrm>
        </p:spPr>
        <p:txBody>
          <a:bodyPr wrap="square">
            <a:spAutoFit/>
          </a:bodyPr>
          <a:lstStyle/>
          <a:p>
            <a:r>
              <a:rPr lang="en-US" sz="2000" b="1" dirty="0"/>
              <a:t>Lateral Measurements (carpet width)</a:t>
            </a:r>
          </a:p>
          <a:p>
            <a:pPr lvl="1"/>
            <a:r>
              <a:rPr lang="en-US" sz="1800" dirty="0"/>
              <a:t>Expected boom carpet width of &lt; 50 nmi, 90% of the time</a:t>
            </a:r>
          </a:p>
          <a:p>
            <a:pPr lvl="1"/>
            <a:r>
              <a:rPr lang="en-US" sz="1800" dirty="0"/>
              <a:t>30 nmi microphone array with microphones spaced 0.5 nmi apart</a:t>
            </a:r>
          </a:p>
          <a:p>
            <a:pPr lvl="1"/>
            <a:r>
              <a:rPr lang="en-US" sz="1800" dirty="0"/>
              <a:t>Requires two passes to capture full carpet for one heading angle</a:t>
            </a:r>
          </a:p>
          <a:p>
            <a:pPr lvl="1"/>
            <a:r>
              <a:rPr lang="en-US" sz="1800" dirty="0"/>
              <a:t>Will fly both eastward and westward headings</a:t>
            </a:r>
          </a:p>
          <a:p>
            <a:pPr lvl="1"/>
            <a:r>
              <a:rPr lang="en-US" sz="1800" dirty="0"/>
              <a:t>Approximately four passes at each flight condition</a:t>
            </a:r>
          </a:p>
          <a:p>
            <a:pPr lvl="1"/>
            <a:endParaRPr lang="en-US" sz="600" dirty="0"/>
          </a:p>
          <a:p>
            <a:r>
              <a:rPr lang="en-US" sz="2000" b="1" dirty="0"/>
              <a:t>Longitudinal Measurements</a:t>
            </a:r>
          </a:p>
          <a:p>
            <a:pPr lvl="1"/>
            <a:r>
              <a:rPr lang="en-US" sz="1800" dirty="0"/>
              <a:t>Two subarrays parallel to the flight path </a:t>
            </a:r>
            <a:br>
              <a:rPr lang="en-US" sz="1800" dirty="0"/>
            </a:br>
            <a:r>
              <a:rPr lang="en-US" sz="1800" dirty="0"/>
              <a:t>(one undertrack and one offtrack)</a:t>
            </a:r>
          </a:p>
          <a:p>
            <a:pPr lvl="1"/>
            <a:r>
              <a:rPr lang="en-US" sz="1800" dirty="0"/>
              <a:t>Each subarray will have 16 microphones spaced 150 ft. apart</a:t>
            </a:r>
          </a:p>
          <a:p>
            <a:pPr lvl="1"/>
            <a:r>
              <a:rPr lang="en-US" sz="1800" dirty="0"/>
              <a:t>Primarily used to assess effects of turbulence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B0EA85-686C-6830-F3E3-8ADB11EA32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50208D-4CFC-2843-8F5D-28637F6E97D8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0123C636-FA9F-4D23-B550-41D3F9E8F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267448"/>
            <a:ext cx="5631390" cy="33238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878CAF-D6BF-A69C-0EE5-F3FE3BE999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9309" y="748272"/>
            <a:ext cx="4096512" cy="25603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3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E180D4A7-C9FB-4DFB-919C-405C955672EB}">
      <p14:showEvtLst xmlns:p14="http://schemas.microsoft.com/office/powerpoint/2010/main">
        <p14:playEvt time="1171" objId="8"/>
        <p14:stopEvt time="53438" objId="8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4CFF2F9-CC73-D543-9973-A7CE9E20D32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2075"/>
            <a:ext cx="10972800" cy="758825"/>
          </a:xfrm>
        </p:spPr>
        <p:txBody>
          <a:bodyPr>
            <a:normAutofit/>
          </a:bodyPr>
          <a:lstStyle/>
          <a:p>
            <a:r>
              <a:rPr lang="en-US" dirty="0"/>
              <a:t>Shockwave Imaging Flights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94CB29-3C84-FF47-87BA-3EF5698517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1669" y="858637"/>
            <a:ext cx="8248661" cy="5760720"/>
          </a:xfrm>
          <a:prstGeom prst="rect">
            <a:avLst/>
          </a:prstGeom>
          <a:noFill/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2194C40-4F5E-4F71-6FE3-52241FCCDF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9560" y="6461802"/>
            <a:ext cx="472440" cy="40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50208D-4CFC-2843-8F5D-28637F6E97D8}" type="slidenum">
              <a:rPr lang="en-US" smtClean="0"/>
              <a:pPr/>
              <a:t>13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527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E180D4A7-C9FB-4DFB-919C-405C955672EB}">
      <p14:showEvtLst xmlns:p14="http://schemas.microsoft.com/office/powerpoint/2010/main">
        <p14:playEvt time="1371" objId="8"/>
        <p14:stopEvt time="6619" objId="8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Shockwave Imaging for X-59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D13724A-4BB4-E8AC-7DE8-A376219A9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919905"/>
            <a:ext cx="7195693" cy="5130775"/>
          </a:xfrm>
        </p:spPr>
        <p:txBody>
          <a:bodyPr>
            <a:normAutofit/>
          </a:bodyPr>
          <a:lstStyle/>
          <a:p>
            <a:r>
              <a:rPr lang="en-US" sz="1800" dirty="0"/>
              <a:t>Research Support Aircraft (F-15)</a:t>
            </a:r>
          </a:p>
          <a:p>
            <a:pPr lvl="1"/>
            <a:r>
              <a:rPr lang="en-US" sz="1600" dirty="0"/>
              <a:t>Shockwave imaging pod with Modified Life Support System</a:t>
            </a:r>
          </a:p>
          <a:p>
            <a:pPr lvl="1"/>
            <a:r>
              <a:rPr lang="en-US" sz="1600" dirty="0"/>
              <a:t>Requires X-59 GPS position data via air-to-air modem</a:t>
            </a:r>
          </a:p>
          <a:p>
            <a:pPr lvl="1"/>
            <a:r>
              <a:rPr lang="en-US" sz="1600" dirty="0"/>
              <a:t>F-15 positioning display and shockwave imaging pod in development</a:t>
            </a:r>
          </a:p>
          <a:p>
            <a:r>
              <a:rPr lang="en-US" sz="1800" dirty="0"/>
              <a:t>X-59 flies at low-boom design conditions</a:t>
            </a:r>
          </a:p>
          <a:p>
            <a:pPr lvl="1"/>
            <a:r>
              <a:rPr lang="en-US" sz="1600" dirty="0"/>
              <a:t>Imaging of shocks beneath X-59 aircraft at normal cruise altitude will require very low Sun elevation angle.  </a:t>
            </a:r>
          </a:p>
          <a:p>
            <a:pPr lvl="1"/>
            <a:r>
              <a:rPr lang="en-US" sz="1600" dirty="0"/>
              <a:t>Low elevation angles </a:t>
            </a:r>
            <a:br>
              <a:rPr lang="en-US" sz="1600" dirty="0"/>
            </a:br>
            <a:r>
              <a:rPr lang="en-US" sz="1600" dirty="0"/>
              <a:t>will require small </a:t>
            </a:r>
            <a:br>
              <a:rPr lang="en-US" sz="1600" dirty="0"/>
            </a:br>
            <a:r>
              <a:rPr lang="en-US" sz="1600" dirty="0"/>
              <a:t>differential altitude, </a:t>
            </a:r>
            <a:br>
              <a:rPr lang="en-US" sz="1600" dirty="0"/>
            </a:br>
            <a:r>
              <a:rPr lang="en-US" sz="1600" dirty="0"/>
              <a:t>So future imaging </a:t>
            </a:r>
            <a:br>
              <a:rPr lang="en-US" sz="1600" dirty="0"/>
            </a:br>
            <a:r>
              <a:rPr lang="en-US" sz="1600" dirty="0"/>
              <a:t>system will be airborne.  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E9B5F50-3470-86E5-D891-39AB8C7DF2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9560" y="6461802"/>
            <a:ext cx="472440" cy="40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50208D-4CFC-2843-8F5D-28637F6E97D8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F00F97B-B24F-003F-CE87-B512B2B63339}"/>
              </a:ext>
            </a:extLst>
          </p:cNvPr>
          <p:cNvGrpSpPr/>
          <p:nvPr/>
        </p:nvGrpSpPr>
        <p:grpSpPr>
          <a:xfrm>
            <a:off x="3478318" y="931780"/>
            <a:ext cx="8654882" cy="5665383"/>
            <a:chOff x="3478318" y="919905"/>
            <a:chExt cx="8654882" cy="566538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35153" t="49332" r="23833"/>
            <a:stretch/>
          </p:blipFill>
          <p:spPr>
            <a:xfrm>
              <a:off x="7100765" y="4773881"/>
              <a:ext cx="2036712" cy="181140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4EA53BC-A60B-35F0-CD84-7460F6E9F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78318" y="919905"/>
              <a:ext cx="8654882" cy="374709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2A84B05-5C33-0227-84F1-FA54F2CA4D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87422" y="2117898"/>
              <a:ext cx="773847" cy="686002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F7F70E9-B4C8-2107-AD46-291B35D4A0AA}"/>
                </a:ext>
              </a:extLst>
            </p:cNvPr>
            <p:cNvSpPr txBox="1"/>
            <p:nvPr/>
          </p:nvSpPr>
          <p:spPr>
            <a:xfrm>
              <a:off x="8474346" y="6277511"/>
              <a:ext cx="134819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Camera Aircraft</a:t>
              </a: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667D12E-72DF-E1AF-AE6D-DDF5CC017A27}"/>
              </a:ext>
            </a:extLst>
          </p:cNvPr>
          <p:cNvGraphicFramePr>
            <a:graphicFrameLocks noGrp="1"/>
          </p:cNvGraphicFramePr>
          <p:nvPr/>
        </p:nvGraphicFramePr>
        <p:xfrm>
          <a:off x="9757420" y="5352151"/>
          <a:ext cx="2328605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3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5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1800" b="1" baseline="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Flights</a:t>
                      </a:r>
                      <a:endParaRPr lang="en-US" sz="1800" b="1" dirty="0">
                        <a:solidFill>
                          <a:schemeClr val="accen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800" b="1" baseline="0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</a:t>
                      </a:r>
                      <a:r>
                        <a:rPr lang="en-US" sz="1800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321430F-F970-21E4-FE1C-4ADB6EC36E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267"/>
          <a:stretch/>
        </p:blipFill>
        <p:spPr>
          <a:xfrm>
            <a:off x="105975" y="4329915"/>
            <a:ext cx="3780139" cy="20574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016E91-E565-EB95-A097-50DB39BB2783}"/>
              </a:ext>
            </a:extLst>
          </p:cNvPr>
          <p:cNvSpPr/>
          <p:nvPr/>
        </p:nvSpPr>
        <p:spPr>
          <a:xfrm>
            <a:off x="3927049" y="4956156"/>
            <a:ext cx="17137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Helvetica" pitchFamily="2" charset="0"/>
              </a:rPr>
              <a:t>F-15 Positioning Display</a:t>
            </a:r>
          </a:p>
        </p:txBody>
      </p:sp>
    </p:spTree>
    <p:extLst>
      <p:ext uri="{BB962C8B-B14F-4D97-AF65-F5344CB8AC3E}">
        <p14:creationId xmlns:p14="http://schemas.microsoft.com/office/powerpoint/2010/main" val="406619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4DB9F0D-3AD3-5C3D-C691-A7C373B6D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Systems </a:t>
            </a:r>
            <a:br>
              <a:rPr lang="en-US" dirty="0"/>
            </a:br>
            <a:r>
              <a:rPr lang="en-US" dirty="0"/>
              <a:t>Development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F49533-97A1-78B5-26C4-D5E3B994F1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3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01875" tIns="50925" rIns="101875" bIns="50925" anchor="ctr" anchorCtr="0">
            <a:normAutofit fontScale="90000"/>
          </a:bodyPr>
          <a:lstStyle/>
          <a:p>
            <a:pPr lvl="0">
              <a:buSzPct val="55554"/>
            </a:pPr>
            <a:r>
              <a:rPr lang="en-US" dirty="0"/>
              <a:t>Sonic Boom Field Measurement Challenges </a:t>
            </a:r>
            <a:br>
              <a:rPr lang="en-US" dirty="0"/>
            </a:br>
            <a:r>
              <a:rPr lang="en-US" dirty="0"/>
              <a:t>(175+ System Requirements)</a:t>
            </a:r>
            <a:endParaRPr dirty="0"/>
          </a:p>
        </p:txBody>
      </p:sp>
      <p:sp>
        <p:nvSpPr>
          <p:cNvPr id="94" name="Google Shape;94;p2"/>
          <p:cNvSpPr txBox="1">
            <a:spLocks noGrp="1"/>
          </p:cNvSpPr>
          <p:nvPr>
            <p:ph sz="quarter" idx="10"/>
          </p:nvPr>
        </p:nvSpPr>
        <p:spPr>
          <a:xfrm>
            <a:off x="313890" y="1015442"/>
            <a:ext cx="7029589" cy="49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875" tIns="50925" rIns="101875" bIns="50925" anchor="t" anchorCtr="0">
            <a:noAutofit/>
          </a:bodyPr>
          <a:lstStyle/>
          <a:p>
            <a:r>
              <a:rPr lang="en-US" sz="1800" dirty="0"/>
              <a:t>Size/count of measurement field (≅ 37 Requirements)</a:t>
            </a:r>
          </a:p>
          <a:p>
            <a:pPr lvl="1"/>
            <a:r>
              <a:rPr lang="en-US" sz="1400" dirty="0"/>
              <a:t>Requires remote operations:</a:t>
            </a:r>
          </a:p>
          <a:p>
            <a:pPr marL="344487" lvl="2" indent="0">
              <a:buNone/>
            </a:pPr>
            <a:r>
              <a:rPr lang="en-US" sz="1400" dirty="0"/>
              <a:t>Triggering, two-way communications, functional checks, etc.</a:t>
            </a:r>
          </a:p>
          <a:p>
            <a:pPr>
              <a:spcBef>
                <a:spcPts val="1000"/>
              </a:spcBef>
            </a:pPr>
            <a:r>
              <a:rPr lang="en-US" sz="1800" dirty="0"/>
              <a:t>Remote data analysis and transmission (≅ 19 Requirements)</a:t>
            </a:r>
          </a:p>
          <a:p>
            <a:pPr lvl="1"/>
            <a:r>
              <a:rPr lang="en-US" sz="1400" dirty="0"/>
              <a:t>Analysis should be done at the recorder to limit bandwidth and increase </a:t>
            </a:r>
            <a:br>
              <a:rPr lang="en-US" sz="1400" dirty="0"/>
            </a:br>
            <a:r>
              <a:rPr lang="en-US" sz="1400" dirty="0"/>
              <a:t>turn-around speed</a:t>
            </a:r>
          </a:p>
          <a:p>
            <a:pPr lvl="1"/>
            <a:r>
              <a:rPr lang="en-US" sz="1400" dirty="0"/>
              <a:t>Runs specialized software: </a:t>
            </a:r>
            <a:br>
              <a:rPr lang="en-US" sz="1400" dirty="0"/>
            </a:br>
            <a:r>
              <a:rPr lang="en-US" sz="1400" dirty="0"/>
              <a:t>sonic boom finder, metric calculations, triggering algorithms, functional checks</a:t>
            </a:r>
            <a:endParaRPr lang="en-US" sz="1100" dirty="0"/>
          </a:p>
          <a:p>
            <a:pPr>
              <a:spcBef>
                <a:spcPts val="1000"/>
              </a:spcBef>
            </a:pPr>
            <a:r>
              <a:rPr lang="en-US" sz="1800" dirty="0"/>
              <a:t>Remote health and functional checks (≅ 14 Requirements)</a:t>
            </a:r>
          </a:p>
          <a:p>
            <a:pPr>
              <a:spcBef>
                <a:spcPts val="1000"/>
              </a:spcBef>
            </a:pPr>
            <a:r>
              <a:rPr lang="en-US" sz="1800" dirty="0"/>
              <a:t>Single-person deployment (≅ 9 Requirements)</a:t>
            </a:r>
          </a:p>
          <a:p>
            <a:pPr lvl="1"/>
            <a:r>
              <a:rPr lang="en-US" sz="1400" dirty="0"/>
              <a:t>Small, compact, light, portable</a:t>
            </a:r>
          </a:p>
          <a:p>
            <a:pPr>
              <a:spcBef>
                <a:spcPts val="1000"/>
              </a:spcBef>
            </a:pPr>
            <a:r>
              <a:rPr lang="en-US" sz="1800" dirty="0"/>
              <a:t>Long deployment and operational time (≅ 22 Requirements)</a:t>
            </a:r>
          </a:p>
          <a:p>
            <a:pPr lvl="1"/>
            <a:r>
              <a:rPr lang="en-US" sz="1400" dirty="0"/>
              <a:t>Full day operations over weeks/months</a:t>
            </a:r>
          </a:p>
          <a:p>
            <a:pPr lvl="1"/>
            <a:r>
              <a:rPr lang="en-US" sz="1400" dirty="0"/>
              <a:t>Needs to withstand harsh environmental elements</a:t>
            </a:r>
          </a:p>
          <a:p>
            <a:pPr lvl="1"/>
            <a:r>
              <a:rPr lang="en-US" sz="1400" dirty="0"/>
              <a:t>Security (vandals, animals, etc.)</a:t>
            </a:r>
          </a:p>
        </p:txBody>
      </p:sp>
      <p:pic>
        <p:nvPicPr>
          <p:cNvPr id="2" name="Picture 1" descr="A picture containing outdoor, ground, beach, shore&#10;&#10;Description automatically generated">
            <a:extLst>
              <a:ext uri="{FF2B5EF4-FFF2-40B4-BE49-F238E27FC236}">
                <a16:creationId xmlns:a16="http://schemas.microsoft.com/office/drawing/2014/main" id="{CF3401EC-1DF0-A3F9-BFA1-755544388E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9022" y="1283548"/>
            <a:ext cx="4914570" cy="30542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2081B2-996E-BB03-8D06-A5A906629DB7}"/>
              </a:ext>
            </a:extLst>
          </p:cNvPr>
          <p:cNvSpPr txBox="1"/>
          <p:nvPr/>
        </p:nvSpPr>
        <p:spPr>
          <a:xfrm>
            <a:off x="7330830" y="4299511"/>
            <a:ext cx="4730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NASA Sonic Boom Field Testing</a:t>
            </a:r>
          </a:p>
          <a:p>
            <a:pPr algn="ctr"/>
            <a:r>
              <a:rPr lang="en-US" sz="1600" b="1" dirty="0"/>
              <a:t>Ground Recording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53FDB-9BBC-EF9C-E573-05EB8B5621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Google Shape;94;p2">
            <a:extLst>
              <a:ext uri="{FF2B5EF4-FFF2-40B4-BE49-F238E27FC236}">
                <a16:creationId xmlns:a16="http://schemas.microsoft.com/office/drawing/2014/main" id="{8C346277-DE78-C164-73BF-607C36F3A41A}"/>
              </a:ext>
            </a:extLst>
          </p:cNvPr>
          <p:cNvSpPr txBox="1">
            <a:spLocks/>
          </p:cNvSpPr>
          <p:nvPr/>
        </p:nvSpPr>
        <p:spPr>
          <a:xfrm>
            <a:off x="310896" y="5279739"/>
            <a:ext cx="11973180" cy="112676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1875" tIns="50925" rIns="101875" bIns="509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Research quality measurements (≅ 35 Requirements)</a:t>
            </a:r>
          </a:p>
          <a:p>
            <a:pPr lvl="1"/>
            <a:r>
              <a:rPr lang="en-US" sz="1400" dirty="0"/>
              <a:t>Major components are established components that can be readily calibrated</a:t>
            </a:r>
          </a:p>
          <a:p>
            <a:pPr lvl="1"/>
            <a:r>
              <a:rPr lang="en-US" sz="1400" dirty="0"/>
              <a:t>Capable of computing human-response metrics</a:t>
            </a:r>
          </a:p>
          <a:p>
            <a:pPr lvl="1"/>
            <a:r>
              <a:rPr lang="en-US" sz="1400" dirty="0"/>
              <a:t>Data quality, High sample rate, Time-tagging/accuracy, Frequency range, etc.</a:t>
            </a:r>
          </a:p>
        </p:txBody>
      </p:sp>
    </p:spTree>
    <p:extLst>
      <p:ext uri="{BB962C8B-B14F-4D97-AF65-F5344CB8AC3E}">
        <p14:creationId xmlns:p14="http://schemas.microsoft.com/office/powerpoint/2010/main" val="365772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629F37-BEDF-7747-2B4B-D028B3897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81" y="1410033"/>
            <a:ext cx="11942838" cy="403793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14DA26E-93F8-38CB-4558-406A600AA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 Sonic Boom Ground Recording System (GRS)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03182-2BEA-F271-E767-D29E2D4C25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DECA01-D23C-18EA-8D51-E79146D1ACBF}"/>
              </a:ext>
            </a:extLst>
          </p:cNvPr>
          <p:cNvSpPr txBox="1"/>
          <p:nvPr/>
        </p:nvSpPr>
        <p:spPr>
          <a:xfrm>
            <a:off x="4682473" y="5447966"/>
            <a:ext cx="21657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GRS Prototypes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07450F-9D9D-348A-AB20-C50686F6D01F}"/>
              </a:ext>
            </a:extLst>
          </p:cNvPr>
          <p:cNvSpPr txBox="1"/>
          <p:nvPr/>
        </p:nvSpPr>
        <p:spPr>
          <a:xfrm>
            <a:off x="2044375" y="5021400"/>
            <a:ext cx="1714128" cy="340519"/>
          </a:xfrm>
          <a:prstGeom prst="roundRect">
            <a:avLst/>
          </a:prstGeom>
          <a:solidFill>
            <a:schemeClr val="bg1">
              <a:alpha val="64409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Microphone Storage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C0CA5D1-0EED-E6AD-EE73-BEC9339BCE73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2901439" y="4382814"/>
            <a:ext cx="0" cy="63858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B17FD8C-4600-4B62-C1CF-C260C3EEF8BD}"/>
              </a:ext>
            </a:extLst>
          </p:cNvPr>
          <p:cNvSpPr txBox="1"/>
          <p:nvPr/>
        </p:nvSpPr>
        <p:spPr>
          <a:xfrm>
            <a:off x="4840450" y="2777328"/>
            <a:ext cx="793946" cy="340519"/>
          </a:xfrm>
          <a:prstGeom prst="roundRect">
            <a:avLst/>
          </a:prstGeom>
          <a:solidFill>
            <a:schemeClr val="bg1">
              <a:alpha val="64409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SD Card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97CCB3-4B8F-4D1F-F769-BFD0E6856F81}"/>
              </a:ext>
            </a:extLst>
          </p:cNvPr>
          <p:cNvSpPr txBox="1"/>
          <p:nvPr/>
        </p:nvSpPr>
        <p:spPr>
          <a:xfrm>
            <a:off x="3592817" y="1069513"/>
            <a:ext cx="565114" cy="340519"/>
          </a:xfrm>
          <a:prstGeom prst="roundRect">
            <a:avLst/>
          </a:prstGeom>
          <a:solidFill>
            <a:schemeClr val="bg1">
              <a:alpha val="64409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LEDs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AF4D2C-100F-C41F-18B3-472525E9F800}"/>
              </a:ext>
            </a:extLst>
          </p:cNvPr>
          <p:cNvSpPr txBox="1"/>
          <p:nvPr/>
        </p:nvSpPr>
        <p:spPr>
          <a:xfrm>
            <a:off x="4394069" y="1069512"/>
            <a:ext cx="1078451" cy="340519"/>
          </a:xfrm>
          <a:prstGeom prst="roundRect">
            <a:avLst/>
          </a:prstGeom>
          <a:solidFill>
            <a:schemeClr val="bg1">
              <a:alpha val="64409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LCD Display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E7F004-22FD-A673-57B4-CAFCBF76A3E3}"/>
              </a:ext>
            </a:extLst>
          </p:cNvPr>
          <p:cNvSpPr txBox="1"/>
          <p:nvPr/>
        </p:nvSpPr>
        <p:spPr>
          <a:xfrm>
            <a:off x="4709480" y="3515444"/>
            <a:ext cx="1055886" cy="340519"/>
          </a:xfrm>
          <a:prstGeom prst="roundRect">
            <a:avLst/>
          </a:prstGeom>
          <a:solidFill>
            <a:schemeClr val="bg1">
              <a:alpha val="64409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Digital I/</a:t>
            </a:r>
            <a:r>
              <a:rPr lang="en-US" sz="1400" b="1" dirty="0" err="1">
                <a:solidFill>
                  <a:srgbClr val="C00000"/>
                </a:solidFill>
              </a:rPr>
              <a:t>Os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AD4C92-B590-7265-1DCE-73601CDB5341}"/>
              </a:ext>
            </a:extLst>
          </p:cNvPr>
          <p:cNvSpPr txBox="1"/>
          <p:nvPr/>
        </p:nvSpPr>
        <p:spPr>
          <a:xfrm>
            <a:off x="2536241" y="1069514"/>
            <a:ext cx="886587" cy="340519"/>
          </a:xfrm>
          <a:prstGeom prst="roundRect">
            <a:avLst/>
          </a:prstGeom>
          <a:solidFill>
            <a:schemeClr val="bg1">
              <a:alpha val="64409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Batteries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783E2E-8E6A-E1E7-1129-334F3CC29520}"/>
              </a:ext>
            </a:extLst>
          </p:cNvPr>
          <p:cNvSpPr txBox="1"/>
          <p:nvPr/>
        </p:nvSpPr>
        <p:spPr>
          <a:xfrm>
            <a:off x="998416" y="1068186"/>
            <a:ext cx="1597146" cy="340519"/>
          </a:xfrm>
          <a:prstGeom prst="roundRect">
            <a:avLst/>
          </a:prstGeom>
          <a:solidFill>
            <a:schemeClr val="bg1">
              <a:alpha val="64409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Additional Storage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03E6F0-F486-0B04-7926-03CD7D194645}"/>
              </a:ext>
            </a:extLst>
          </p:cNvPr>
          <p:cNvSpPr txBox="1"/>
          <p:nvPr/>
        </p:nvSpPr>
        <p:spPr>
          <a:xfrm>
            <a:off x="9200050" y="1069512"/>
            <a:ext cx="1712115" cy="340519"/>
          </a:xfrm>
          <a:prstGeom prst="roundRect">
            <a:avLst/>
          </a:prstGeom>
          <a:solidFill>
            <a:schemeClr val="bg1">
              <a:alpha val="64409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See-through Display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CA70A0-F818-BABD-923F-A2647B267CE8}"/>
              </a:ext>
            </a:extLst>
          </p:cNvPr>
          <p:cNvSpPr txBox="1"/>
          <p:nvPr/>
        </p:nvSpPr>
        <p:spPr>
          <a:xfrm>
            <a:off x="11061097" y="4749620"/>
            <a:ext cx="918337" cy="1465362"/>
          </a:xfrm>
          <a:prstGeom prst="roundRect">
            <a:avLst/>
          </a:prstGeom>
          <a:solidFill>
            <a:schemeClr val="bg1">
              <a:alpha val="64409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C00000"/>
                </a:solidFill>
              </a:rPr>
              <a:t>Inputs:</a:t>
            </a:r>
          </a:p>
          <a:p>
            <a:r>
              <a:rPr lang="en-US" sz="1400" b="1" dirty="0">
                <a:solidFill>
                  <a:srgbClr val="C00000"/>
                </a:solidFill>
              </a:rPr>
              <a:t>Data</a:t>
            </a:r>
          </a:p>
          <a:p>
            <a:r>
              <a:rPr lang="en-US" sz="1400" b="1" dirty="0">
                <a:solidFill>
                  <a:srgbClr val="C00000"/>
                </a:solidFill>
              </a:rPr>
              <a:t>GPS</a:t>
            </a:r>
          </a:p>
          <a:p>
            <a:r>
              <a:rPr lang="en-US" sz="1400" b="1" dirty="0">
                <a:solidFill>
                  <a:srgbClr val="C00000"/>
                </a:solidFill>
              </a:rPr>
              <a:t>Cellular</a:t>
            </a:r>
          </a:p>
          <a:p>
            <a:r>
              <a:rPr lang="en-US" sz="1400" b="1" dirty="0">
                <a:solidFill>
                  <a:srgbClr val="C00000"/>
                </a:solidFill>
              </a:rPr>
              <a:t>ADS-B</a:t>
            </a:r>
          </a:p>
          <a:p>
            <a:r>
              <a:rPr lang="en-US" sz="1400" b="1" dirty="0">
                <a:solidFill>
                  <a:srgbClr val="C00000"/>
                </a:solidFill>
              </a:rPr>
              <a:t>Ethernet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4B910A1-9398-B2D3-665B-21F9F850EFB4}"/>
              </a:ext>
            </a:extLst>
          </p:cNvPr>
          <p:cNvCxnSpPr>
            <a:cxnSpLocks/>
            <a:stCxn id="14" idx="1"/>
          </p:cNvCxnSpPr>
          <p:nvPr/>
        </p:nvCxnSpPr>
        <p:spPr>
          <a:xfrm flipH="1" flipV="1">
            <a:off x="4477407" y="3391092"/>
            <a:ext cx="232073" cy="29461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8C33975-BF1D-FF62-CB6B-0CC991204446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4041894" y="2947588"/>
            <a:ext cx="798556" cy="23828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547B3A9-ACE2-5C99-0147-991E919094AA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1796989" y="1408705"/>
            <a:ext cx="80446" cy="63687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10FB15B-1394-D693-41E0-1A727FD36C68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2979534" y="1410033"/>
            <a:ext cx="1" cy="75539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8638AE7-B9D8-DB71-0E06-0946CCD83E51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3875374" y="1410032"/>
            <a:ext cx="0" cy="881223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5FA2B15-5243-6BB2-9F11-2C2DC49D2F9F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4111513" y="1410031"/>
            <a:ext cx="821782" cy="967225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5CEDBC2-AA44-12B5-F4CE-0E7E5A65785D}"/>
              </a:ext>
            </a:extLst>
          </p:cNvPr>
          <p:cNvCxnSpPr>
            <a:cxnSpLocks/>
          </p:cNvCxnSpPr>
          <p:nvPr/>
        </p:nvCxnSpPr>
        <p:spPr>
          <a:xfrm>
            <a:off x="10003879" y="1367030"/>
            <a:ext cx="0" cy="27762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Left Brace 43">
            <a:extLst>
              <a:ext uri="{FF2B5EF4-FFF2-40B4-BE49-F238E27FC236}">
                <a16:creationId xmlns:a16="http://schemas.microsoft.com/office/drawing/2014/main" id="{9674A3AE-431C-4992-22CA-D5A05EB0B1F7}"/>
              </a:ext>
            </a:extLst>
          </p:cNvPr>
          <p:cNvSpPr/>
          <p:nvPr/>
        </p:nvSpPr>
        <p:spPr>
          <a:xfrm rot="10800000">
            <a:off x="11573395" y="1644659"/>
            <a:ext cx="243191" cy="2534713"/>
          </a:xfrm>
          <a:prstGeom prst="lef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27C6F84-C37C-8A33-A84B-4F83BF4E2D6A}"/>
              </a:ext>
            </a:extLst>
          </p:cNvPr>
          <p:cNvCxnSpPr>
            <a:cxnSpLocks/>
          </p:cNvCxnSpPr>
          <p:nvPr/>
        </p:nvCxnSpPr>
        <p:spPr>
          <a:xfrm flipH="1" flipV="1">
            <a:off x="11816586" y="2947587"/>
            <a:ext cx="27672" cy="1802033"/>
          </a:xfrm>
          <a:prstGeom prst="straightConnector1">
            <a:avLst/>
          </a:prstGeom>
          <a:ln w="190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49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E44EF6-209B-480D-AED1-998E095C0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Ground Recording System (GRS) Field Testing, 2022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FF662B-CDCF-4FC6-8042-C4022CC7106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0896" y="1014984"/>
            <a:ext cx="6057672" cy="4914900"/>
          </a:xfrm>
        </p:spPr>
        <p:txBody>
          <a:bodyPr>
            <a:noAutofit/>
          </a:bodyPr>
          <a:lstStyle/>
          <a:p>
            <a:pPr>
              <a:spcBef>
                <a:spcPts val="400"/>
              </a:spcBef>
            </a:pPr>
            <a:r>
              <a:rPr lang="en-US" sz="2000" dirty="0">
                <a:cs typeface="Calibri" panose="020F0502020204030204" pitchFamily="34" charset="0"/>
              </a:rPr>
              <a:t>Four flights, 13-26 April 2022</a:t>
            </a:r>
          </a:p>
          <a:p>
            <a:pPr lvl="1">
              <a:spcBef>
                <a:spcPts val="400"/>
              </a:spcBef>
            </a:pPr>
            <a:r>
              <a:rPr lang="en-US" sz="1800" dirty="0">
                <a:cs typeface="Calibri" panose="020F0502020204030204" pitchFamily="34" charset="0"/>
              </a:rPr>
              <a:t>21 Passes, 545 booms recorded</a:t>
            </a:r>
          </a:p>
          <a:p>
            <a:pPr lvl="1">
              <a:spcBef>
                <a:spcPts val="400"/>
              </a:spcBef>
            </a:pPr>
            <a:r>
              <a:rPr lang="en-US" sz="1800" dirty="0">
                <a:cs typeface="Calibri" panose="020F0502020204030204" pitchFamily="34" charset="0"/>
              </a:rPr>
              <a:t>Centerline and offset for evanescent waves</a:t>
            </a:r>
          </a:p>
          <a:p>
            <a:pPr lvl="1">
              <a:spcBef>
                <a:spcPts val="400"/>
              </a:spcBef>
            </a:pPr>
            <a:r>
              <a:rPr lang="en-US" sz="1800" dirty="0">
                <a:cs typeface="Calibri" panose="020F0502020204030204" pitchFamily="34" charset="0"/>
              </a:rPr>
              <a:t>Headwind and tailwind with N-waves</a:t>
            </a:r>
          </a:p>
          <a:p>
            <a:pPr lvl="1">
              <a:spcBef>
                <a:spcPts val="400"/>
              </a:spcBef>
            </a:pPr>
            <a:r>
              <a:rPr lang="en-US" sz="1800" dirty="0">
                <a:cs typeface="Calibri" panose="020F0502020204030204" pitchFamily="34" charset="0"/>
              </a:rPr>
              <a:t>Headwind for evanescent waves</a:t>
            </a:r>
          </a:p>
          <a:p>
            <a:pPr>
              <a:spcBef>
                <a:spcPts val="400"/>
              </a:spcBef>
            </a:pPr>
            <a:r>
              <a:rPr lang="en-US" sz="2000" dirty="0">
                <a:cs typeface="Calibri" panose="020F0502020204030204" pitchFamily="34" charset="0"/>
              </a:rPr>
              <a:t>GRS data and operations were compared to NASA legacy systems with promising results</a:t>
            </a:r>
          </a:p>
          <a:p>
            <a:pPr>
              <a:spcBef>
                <a:spcPts val="400"/>
              </a:spcBef>
            </a:pPr>
            <a:r>
              <a:rPr lang="en-US" sz="2000" dirty="0">
                <a:cs typeface="Calibri" panose="020F0502020204030204" pitchFamily="34" charset="0"/>
              </a:rPr>
              <a:t>Tested two unattended trigger concepts:</a:t>
            </a:r>
          </a:p>
          <a:p>
            <a:pPr lvl="1">
              <a:spcBef>
                <a:spcPts val="400"/>
              </a:spcBef>
            </a:pPr>
            <a:r>
              <a:rPr lang="en-US" sz="1800" dirty="0">
                <a:cs typeface="Calibri" panose="020F0502020204030204" pitchFamily="34" charset="0"/>
              </a:rPr>
              <a:t>Automated trigger using</a:t>
            </a:r>
            <a:r>
              <a:rPr lang="en-US" sz="1800" dirty="0">
                <a:solidFill>
                  <a:srgbClr val="00B050"/>
                </a:solidFill>
                <a:cs typeface="Calibri" panose="020F0502020204030204" pitchFamily="34" charset="0"/>
              </a:rPr>
              <a:t> </a:t>
            </a:r>
            <a:r>
              <a:rPr lang="en-US" sz="1800" dirty="0"/>
              <a:t>Automatic Dependent Surveillance-Broadcast (ADS-B)</a:t>
            </a:r>
            <a:r>
              <a:rPr lang="en-US" sz="1800" dirty="0">
                <a:cs typeface="Calibri" panose="020F0502020204030204" pitchFamily="34" charset="0"/>
              </a:rPr>
              <a:t> </a:t>
            </a:r>
          </a:p>
          <a:p>
            <a:pPr lvl="1">
              <a:spcBef>
                <a:spcPts val="400"/>
              </a:spcBef>
            </a:pPr>
            <a:r>
              <a:rPr lang="en-US" sz="1800" dirty="0">
                <a:cs typeface="Calibri" panose="020F0502020204030204" pitchFamily="34" charset="0"/>
              </a:rPr>
              <a:t>Satellite communications trigger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5A5CF2-36DB-3541-42DF-9F702693CA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B864D6-BD58-582E-4A9E-F9BEFCD084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3977" y="4371417"/>
            <a:ext cx="3651389" cy="183407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605225E-2C0B-209B-9BB8-775C7B82E41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4015" y="3380015"/>
            <a:ext cx="5753643" cy="24557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5BEE524-E7FD-258D-FFB7-FB877D2FA7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5440" y="1507689"/>
            <a:ext cx="2740906" cy="182671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9BC03A6-E9D0-D82E-67C3-4ACF20F7DA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26694" y="1513755"/>
            <a:ext cx="2740906" cy="177504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10C296A-878F-FDBE-8549-934A72F2304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028" y="4371416"/>
            <a:ext cx="1729754" cy="183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82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406B6-4F80-4EA5-AD3E-F6A989CAA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Unattended Trigger System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7FFC08-1061-A94C-A78D-54D5DB3B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312" y="1050469"/>
            <a:ext cx="11430000" cy="2267287"/>
          </a:xfrm>
        </p:spPr>
        <p:txBody>
          <a:bodyPr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1" dirty="0"/>
              <a:t>Nickname: Triggering Hardware and Observation Recorder (THOR)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ADS-B trigger was chosen due to reliability, speed, and operator-out-of-the-loop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The unattended trigger uses passive Automatic Dependent Surveillance-Broadcast (ADS-B)</a:t>
            </a:r>
            <a:br>
              <a:rPr lang="en-US" sz="1800" dirty="0"/>
            </a:br>
            <a:r>
              <a:rPr lang="en-US" sz="1800" dirty="0"/>
              <a:t> from aircraft 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THOR uses rudimentary, light-weight sonic boom propagation arrival time estimations</a:t>
            </a:r>
            <a:endParaRPr lang="en-US" sz="1800" b="1" dirty="0"/>
          </a:p>
          <a:p>
            <a:pPr>
              <a:lnSpc>
                <a:spcPct val="100000"/>
              </a:lnSpc>
            </a:pPr>
            <a:r>
              <a:rPr lang="en-US" sz="1800" i="1" dirty="0"/>
              <a:t>Feb. 2021: First live demonstration of THOR triggering with supersonic aircraft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30CBFA-A774-E648-8352-B8B19E8D0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84456" y="1043209"/>
            <a:ext cx="2202744" cy="17153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213E2C6-1B6A-8F49-AC88-EB0266D8DD93}"/>
              </a:ext>
            </a:extLst>
          </p:cNvPr>
          <p:cNvGrpSpPr>
            <a:grpSpLocks noChangeAspect="1"/>
          </p:cNvGrpSpPr>
          <p:nvPr/>
        </p:nvGrpSpPr>
        <p:grpSpPr>
          <a:xfrm>
            <a:off x="1649283" y="3326232"/>
            <a:ext cx="5906873" cy="3108960"/>
            <a:chOff x="626627" y="3745282"/>
            <a:chExt cx="5273133" cy="277540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10D28A5-B15E-1F45-9134-67CB970DA5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487" t="20716" r="8252" b="21225"/>
            <a:stretch/>
          </p:blipFill>
          <p:spPr>
            <a:xfrm>
              <a:off x="876822" y="3795386"/>
              <a:ext cx="4985360" cy="249268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5E1AE2B-3D80-6846-8343-C555CC77B288}"/>
                </a:ext>
              </a:extLst>
            </p:cNvPr>
            <p:cNvSpPr txBox="1"/>
            <p:nvPr/>
          </p:nvSpPr>
          <p:spPr>
            <a:xfrm>
              <a:off x="3995802" y="3883068"/>
              <a:ext cx="1771062" cy="7386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 O   Standby</a:t>
              </a:r>
            </a:p>
            <a:p>
              <a:r>
                <a:rPr lang="en-US" sz="1400" dirty="0">
                  <a:solidFill>
                    <a:schemeClr val="accent6"/>
                  </a:solidFill>
                </a:rPr>
                <a:t> X    Record</a:t>
              </a:r>
            </a:p>
            <a:p>
              <a:r>
                <a:rPr lang="en-US" sz="1400" dirty="0"/>
                <a:t>🟦   Recorder location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56DD24A-962E-FB44-8C06-EF4359CFDE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66414" y="4446740"/>
              <a:ext cx="162098" cy="1628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1BE0BB-452D-5342-908B-C7337AE831A9}"/>
                </a:ext>
              </a:extLst>
            </p:cNvPr>
            <p:cNvSpPr txBox="1"/>
            <p:nvPr/>
          </p:nvSpPr>
          <p:spPr>
            <a:xfrm>
              <a:off x="2755726" y="6212910"/>
              <a:ext cx="12843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Longitude, deg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A59F97D-10D5-524E-8010-11C537157667}"/>
                </a:ext>
              </a:extLst>
            </p:cNvPr>
            <p:cNvSpPr txBox="1"/>
            <p:nvPr/>
          </p:nvSpPr>
          <p:spPr>
            <a:xfrm rot="16200000">
              <a:off x="202505" y="4909314"/>
              <a:ext cx="11560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Latitude, deg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269E783-98F4-2B4C-A669-E1BE0F88A043}"/>
                </a:ext>
              </a:extLst>
            </p:cNvPr>
            <p:cNvSpPr/>
            <p:nvPr/>
          </p:nvSpPr>
          <p:spPr>
            <a:xfrm>
              <a:off x="676406" y="3745282"/>
              <a:ext cx="5223354" cy="273067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C6B080C-D274-2B47-B9D3-D76D88B9423D}"/>
              </a:ext>
            </a:extLst>
          </p:cNvPr>
          <p:cNvSpPr txBox="1"/>
          <p:nvPr/>
        </p:nvSpPr>
        <p:spPr>
          <a:xfrm>
            <a:off x="2632873" y="6314764"/>
            <a:ext cx="3995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Sonic Boom Carpet – THOR Triggering Timing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317D4F-EE76-5F4E-8BC4-459EB01C1173}"/>
              </a:ext>
            </a:extLst>
          </p:cNvPr>
          <p:cNvSpPr txBox="1"/>
          <p:nvPr/>
        </p:nvSpPr>
        <p:spPr>
          <a:xfrm>
            <a:off x="10016114" y="6314764"/>
            <a:ext cx="1164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THOR Units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41BB4-258A-D17D-38FC-023E6BA9B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16D8400B-65B3-7C43-8B31-311A6717FFDE}"/>
              </a:ext>
            </a:extLst>
          </p:cNvPr>
          <p:cNvSpPr/>
          <p:nvPr/>
        </p:nvSpPr>
        <p:spPr>
          <a:xfrm>
            <a:off x="183245" y="4397647"/>
            <a:ext cx="1466038" cy="41323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Flight Direction</a:t>
            </a:r>
          </a:p>
        </p:txBody>
      </p:sp>
      <p:pic>
        <p:nvPicPr>
          <p:cNvPr id="16" name="Picture 15" descr="A picture containing projector&#10;&#10;Description automatically generated">
            <a:extLst>
              <a:ext uri="{FF2B5EF4-FFF2-40B4-BE49-F238E27FC236}">
                <a16:creationId xmlns:a16="http://schemas.microsoft.com/office/drawing/2014/main" id="{A414A59E-026E-8940-FE42-B4DED12EA5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624" b="19059"/>
          <a:stretch/>
        </p:blipFill>
        <p:spPr>
          <a:xfrm>
            <a:off x="9187576" y="2872684"/>
            <a:ext cx="2821179" cy="347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19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3EA2D-2E49-4F5F-B1B4-9B0615621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X-59 Sonic Boom Flight Path Planning 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87C10-EDD4-4E61-8D70-5020C1C219A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3891" y="1015442"/>
            <a:ext cx="7149613" cy="491490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Nickname: Community Low-boom Exposure, Operations, Piloting, And Trimming Analyzer (CLEOPATRA)</a:t>
            </a:r>
          </a:p>
          <a:p>
            <a:r>
              <a:rPr lang="en-US" sz="1800" dirty="0"/>
              <a:t>CLEOPATRA is a flight path planning tool developed for planning Quesst Phase 3 community overflights</a:t>
            </a:r>
          </a:p>
          <a:p>
            <a:pPr lvl="1"/>
            <a:r>
              <a:rPr lang="en-US" sz="1600" dirty="0"/>
              <a:t>Optimizes flight conditions and aircraft trajectory to meet a desired sonic boom loudness over the test community</a:t>
            </a:r>
          </a:p>
          <a:p>
            <a:r>
              <a:rPr lang="en-US" sz="1800" dirty="0"/>
              <a:t>Will also be used for acoustic validation flight path planning to guide the pilot where to fly</a:t>
            </a:r>
            <a:endParaRPr lang="en-US" sz="1600" dirty="0"/>
          </a:p>
          <a:p>
            <a:r>
              <a:rPr lang="en-US" sz="1800" dirty="0"/>
              <a:t>Uses Gaussian process surrogate model, trained with X-59 CFD data, queried during optimization to provide appropriate nearfield pressure field for sonic boom propagation</a:t>
            </a:r>
          </a:p>
          <a:p>
            <a:r>
              <a:rPr lang="en-US" sz="1800" dirty="0"/>
              <a:t>CLEOPATRA is also capable of:</a:t>
            </a:r>
          </a:p>
          <a:p>
            <a:pPr lvl="1"/>
            <a:r>
              <a:rPr lang="en-US" sz="1600" dirty="0"/>
              <a:t>Training the nearfield surrogate model using CFD data</a:t>
            </a:r>
          </a:p>
          <a:p>
            <a:pPr lvl="1"/>
            <a:r>
              <a:rPr lang="en-US" sz="1600" dirty="0"/>
              <a:t>Determining “trimmed” values of angle-of-attack, engine throttle setting, and control surface positions needed as input to surrogate model</a:t>
            </a:r>
          </a:p>
          <a:p>
            <a:pPr lvl="1"/>
            <a:r>
              <a:rPr lang="en-US" sz="1600" dirty="0"/>
              <a:t>Applying empirical turbulence corrections to the desired PLdB</a:t>
            </a:r>
          </a:p>
          <a:p>
            <a:pPr lvl="1"/>
            <a:r>
              <a:rPr lang="en-US" sz="1600" dirty="0"/>
              <a:t>Performing post-flight analysis of as-flown trajectories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1FCD664-EADE-4175-B3B1-747844E6C69A}"/>
              </a:ext>
            </a:extLst>
          </p:cNvPr>
          <p:cNvGrpSpPr>
            <a:grpSpLocks noChangeAspect="1"/>
          </p:cNvGrpSpPr>
          <p:nvPr/>
        </p:nvGrpSpPr>
        <p:grpSpPr>
          <a:xfrm>
            <a:off x="7485139" y="1605275"/>
            <a:ext cx="4402059" cy="4374054"/>
            <a:chOff x="6786474" y="1547446"/>
            <a:chExt cx="4854664" cy="4823779"/>
          </a:xfrm>
        </p:grpSpPr>
        <p:pic>
          <p:nvPicPr>
            <p:cNvPr id="6" name="Picture 5" descr="A picture containing sky, line&#10;&#10;Description automatically generated">
              <a:extLst>
                <a:ext uri="{FF2B5EF4-FFF2-40B4-BE49-F238E27FC236}">
                  <a16:creationId xmlns:a16="http://schemas.microsoft.com/office/drawing/2014/main" id="{19E9CB9F-3CA2-464A-8909-B5286087C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6474" y="2085653"/>
              <a:ext cx="4854664" cy="4083978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9AB7F52-43C1-4071-A229-0228A30D47B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826580" y="1915350"/>
              <a:ext cx="839395" cy="190213"/>
              <a:chOff x="6609348" y="1860375"/>
              <a:chExt cx="1112409" cy="252080"/>
            </a:xfrm>
            <a:solidFill>
              <a:srgbClr val="80000B"/>
            </a:solidFill>
          </p:grpSpPr>
          <p:sp>
            <p:nvSpPr>
              <p:cNvPr id="30" name="Arrow: Right 29">
                <a:extLst>
                  <a:ext uri="{FF2B5EF4-FFF2-40B4-BE49-F238E27FC236}">
                    <a16:creationId xmlns:a16="http://schemas.microsoft.com/office/drawing/2014/main" id="{B2A93611-33FF-40DC-A28C-4B9B008E1E59}"/>
                  </a:ext>
                </a:extLst>
              </p:cNvPr>
              <p:cNvSpPr/>
              <p:nvPr/>
            </p:nvSpPr>
            <p:spPr bwMode="auto">
              <a:xfrm rot="10800000">
                <a:off x="6680542" y="1860375"/>
                <a:ext cx="1041215" cy="83431"/>
              </a:xfrm>
              <a:prstGeom prst="rightArrow">
                <a:avLst>
                  <a:gd name="adj1" fmla="val 50000"/>
                  <a:gd name="adj2" fmla="val 257998"/>
                </a:avLst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isometricBottomDown"/>
                <a:lightRig rig="threePt" dir="t"/>
              </a:scene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31" name="Arrow: Right 30">
                <a:extLst>
                  <a:ext uri="{FF2B5EF4-FFF2-40B4-BE49-F238E27FC236}">
                    <a16:creationId xmlns:a16="http://schemas.microsoft.com/office/drawing/2014/main" id="{281DBFCE-4773-4C57-B471-5943200AC503}"/>
                  </a:ext>
                </a:extLst>
              </p:cNvPr>
              <p:cNvSpPr/>
              <p:nvPr/>
            </p:nvSpPr>
            <p:spPr bwMode="auto">
              <a:xfrm rot="11589603">
                <a:off x="6609348" y="1911591"/>
                <a:ext cx="1041215" cy="83431"/>
              </a:xfrm>
              <a:prstGeom prst="rightArrow">
                <a:avLst>
                  <a:gd name="adj1" fmla="val 50000"/>
                  <a:gd name="adj2" fmla="val 257998"/>
                </a:avLst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isometricOffAxis2Left"/>
                <a:lightRig rig="threePt" dir="t"/>
              </a:scene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32" name="Arrow: Right 31">
                <a:extLst>
                  <a:ext uri="{FF2B5EF4-FFF2-40B4-BE49-F238E27FC236}">
                    <a16:creationId xmlns:a16="http://schemas.microsoft.com/office/drawing/2014/main" id="{31CF8CEE-DD19-432D-BABC-C7F7F9A8EB97}"/>
                  </a:ext>
                </a:extLst>
              </p:cNvPr>
              <p:cNvSpPr/>
              <p:nvPr/>
            </p:nvSpPr>
            <p:spPr bwMode="auto">
              <a:xfrm rot="10800000">
                <a:off x="6642858" y="2029024"/>
                <a:ext cx="1041215" cy="83431"/>
              </a:xfrm>
              <a:prstGeom prst="rightArrow">
                <a:avLst>
                  <a:gd name="adj1" fmla="val 50000"/>
                  <a:gd name="adj2" fmla="val 257998"/>
                </a:avLst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perspectiveHeroicExtremeLeftFacing"/>
                <a:lightRig rig="threePt" dir="t"/>
              </a:scene3d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C21E674-D48E-460D-B7FA-910DB868E7B0}"/>
                </a:ext>
              </a:extLst>
            </p:cNvPr>
            <p:cNvSpPr/>
            <p:nvPr/>
          </p:nvSpPr>
          <p:spPr>
            <a:xfrm>
              <a:off x="6829730" y="1547446"/>
              <a:ext cx="4791309" cy="4642255"/>
            </a:xfrm>
            <a:prstGeom prst="rect">
              <a:avLst/>
            </a:prstGeom>
            <a:noFill/>
            <a:ln w="28575">
              <a:solidFill>
                <a:schemeClr val="bg2">
                  <a:lumMod val="50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TextBox 26">
              <a:extLst>
                <a:ext uri="{FF2B5EF4-FFF2-40B4-BE49-F238E27FC236}">
                  <a16:creationId xmlns:a16="http://schemas.microsoft.com/office/drawing/2014/main" id="{F0F8648B-D885-4A20-978F-937B0D8F2D3B}"/>
                </a:ext>
              </a:extLst>
            </p:cNvPr>
            <p:cNvSpPr txBox="1"/>
            <p:nvPr/>
          </p:nvSpPr>
          <p:spPr>
            <a:xfrm>
              <a:off x="8427783" y="5997862"/>
              <a:ext cx="1595201" cy="3733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</a:rPr>
                <a:t>CLEOPATRA</a:t>
              </a: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8518877-24BE-43F7-A688-8CE3E8399684}"/>
                </a:ext>
              </a:extLst>
            </p:cNvPr>
            <p:cNvSpPr/>
            <p:nvPr/>
          </p:nvSpPr>
          <p:spPr bwMode="auto">
            <a:xfrm>
              <a:off x="9159743" y="2607603"/>
              <a:ext cx="200374" cy="101424"/>
            </a:xfrm>
            <a:custGeom>
              <a:avLst/>
              <a:gdLst>
                <a:gd name="connsiteX0" fmla="*/ 192881 w 192881"/>
                <a:gd name="connsiteY0" fmla="*/ 76200 h 97631"/>
                <a:gd name="connsiteX1" fmla="*/ 192881 w 192881"/>
                <a:gd name="connsiteY1" fmla="*/ 76200 h 97631"/>
                <a:gd name="connsiteX2" fmla="*/ 171450 w 192881"/>
                <a:gd name="connsiteY2" fmla="*/ 83344 h 97631"/>
                <a:gd name="connsiteX3" fmla="*/ 161925 w 192881"/>
                <a:gd name="connsiteY3" fmla="*/ 85725 h 97631"/>
                <a:gd name="connsiteX4" fmla="*/ 152400 w 192881"/>
                <a:gd name="connsiteY4" fmla="*/ 90487 h 97631"/>
                <a:gd name="connsiteX5" fmla="*/ 138113 w 192881"/>
                <a:gd name="connsiteY5" fmla="*/ 95250 h 97631"/>
                <a:gd name="connsiteX6" fmla="*/ 130969 w 192881"/>
                <a:gd name="connsiteY6" fmla="*/ 97631 h 97631"/>
                <a:gd name="connsiteX7" fmla="*/ 119063 w 192881"/>
                <a:gd name="connsiteY7" fmla="*/ 95250 h 97631"/>
                <a:gd name="connsiteX8" fmla="*/ 114300 w 192881"/>
                <a:gd name="connsiteY8" fmla="*/ 88106 h 97631"/>
                <a:gd name="connsiteX9" fmla="*/ 0 w 192881"/>
                <a:gd name="connsiteY9" fmla="*/ 0 h 97631"/>
                <a:gd name="connsiteX10" fmla="*/ 192881 w 192881"/>
                <a:gd name="connsiteY10" fmla="*/ 76200 h 9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2881" h="97631">
                  <a:moveTo>
                    <a:pt x="192881" y="76200"/>
                  </a:moveTo>
                  <a:lnTo>
                    <a:pt x="192881" y="76200"/>
                  </a:lnTo>
                  <a:cubicBezTo>
                    <a:pt x="185737" y="78581"/>
                    <a:pt x="178647" y="81129"/>
                    <a:pt x="171450" y="83344"/>
                  </a:cubicBezTo>
                  <a:cubicBezTo>
                    <a:pt x="168322" y="84306"/>
                    <a:pt x="164989" y="84576"/>
                    <a:pt x="161925" y="85725"/>
                  </a:cubicBezTo>
                  <a:cubicBezTo>
                    <a:pt x="158601" y="86971"/>
                    <a:pt x="155696" y="89169"/>
                    <a:pt x="152400" y="90487"/>
                  </a:cubicBezTo>
                  <a:cubicBezTo>
                    <a:pt x="147739" y="92351"/>
                    <a:pt x="142875" y="93662"/>
                    <a:pt x="138113" y="95250"/>
                  </a:cubicBezTo>
                  <a:lnTo>
                    <a:pt x="130969" y="97631"/>
                  </a:lnTo>
                  <a:cubicBezTo>
                    <a:pt x="127000" y="96837"/>
                    <a:pt x="122431" y="97495"/>
                    <a:pt x="119063" y="95250"/>
                  </a:cubicBezTo>
                  <a:cubicBezTo>
                    <a:pt x="107217" y="87353"/>
                    <a:pt x="122104" y="88106"/>
                    <a:pt x="114300" y="88106"/>
                  </a:cubicBezTo>
                  <a:lnTo>
                    <a:pt x="0" y="0"/>
                  </a:lnTo>
                  <a:lnTo>
                    <a:pt x="192881" y="76200"/>
                  </a:lnTo>
                  <a:close/>
                </a:path>
              </a:pathLst>
            </a:custGeom>
            <a:solidFill>
              <a:srgbClr val="FFFF00"/>
            </a:solidFill>
            <a:ln w="63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AF40E90-43D1-4C6B-B209-599C8EB273C5}"/>
                </a:ext>
              </a:extLst>
            </p:cNvPr>
            <p:cNvSpPr/>
            <p:nvPr/>
          </p:nvSpPr>
          <p:spPr bwMode="auto">
            <a:xfrm>
              <a:off x="9435751" y="2619987"/>
              <a:ext cx="126161" cy="51950"/>
            </a:xfrm>
            <a:custGeom>
              <a:avLst/>
              <a:gdLst>
                <a:gd name="connsiteX0" fmla="*/ 9525 w 121443"/>
                <a:gd name="connsiteY0" fmla="*/ 50007 h 50007"/>
                <a:gd name="connsiteX1" fmla="*/ 121443 w 121443"/>
                <a:gd name="connsiteY1" fmla="*/ 26194 h 50007"/>
                <a:gd name="connsiteX2" fmla="*/ 0 w 121443"/>
                <a:gd name="connsiteY2" fmla="*/ 0 h 50007"/>
                <a:gd name="connsiteX3" fmla="*/ 9525 w 121443"/>
                <a:gd name="connsiteY3" fmla="*/ 50007 h 5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443" h="50007">
                  <a:moveTo>
                    <a:pt x="9525" y="50007"/>
                  </a:moveTo>
                  <a:lnTo>
                    <a:pt x="121443" y="26194"/>
                  </a:lnTo>
                  <a:lnTo>
                    <a:pt x="0" y="0"/>
                  </a:lnTo>
                  <a:lnTo>
                    <a:pt x="9525" y="50007"/>
                  </a:lnTo>
                  <a:close/>
                </a:path>
              </a:pathLst>
            </a:custGeom>
            <a:solidFill>
              <a:srgbClr val="FFFF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E28DA3C-4821-44F1-A356-4D6E25033C88}"/>
                </a:ext>
              </a:extLst>
            </p:cNvPr>
            <p:cNvSpPr/>
            <p:nvPr/>
          </p:nvSpPr>
          <p:spPr bwMode="auto">
            <a:xfrm>
              <a:off x="9307579" y="2378143"/>
              <a:ext cx="131109" cy="54422"/>
            </a:xfrm>
            <a:custGeom>
              <a:avLst/>
              <a:gdLst>
                <a:gd name="connsiteX0" fmla="*/ 40481 w 126206"/>
                <a:gd name="connsiteY0" fmla="*/ 52387 h 52387"/>
                <a:gd name="connsiteX1" fmla="*/ 40481 w 126206"/>
                <a:gd name="connsiteY1" fmla="*/ 52387 h 52387"/>
                <a:gd name="connsiteX2" fmla="*/ 61912 w 126206"/>
                <a:gd name="connsiteY2" fmla="*/ 47625 h 52387"/>
                <a:gd name="connsiteX3" fmla="*/ 71437 w 126206"/>
                <a:gd name="connsiteY3" fmla="*/ 45244 h 52387"/>
                <a:gd name="connsiteX4" fmla="*/ 83343 w 126206"/>
                <a:gd name="connsiteY4" fmla="*/ 42862 h 52387"/>
                <a:gd name="connsiteX5" fmla="*/ 109537 w 126206"/>
                <a:gd name="connsiteY5" fmla="*/ 38100 h 52387"/>
                <a:gd name="connsiteX6" fmla="*/ 126206 w 126206"/>
                <a:gd name="connsiteY6" fmla="*/ 38100 h 52387"/>
                <a:gd name="connsiteX7" fmla="*/ 0 w 126206"/>
                <a:gd name="connsiteY7" fmla="*/ 0 h 52387"/>
                <a:gd name="connsiteX8" fmla="*/ 40481 w 126206"/>
                <a:gd name="connsiteY8" fmla="*/ 52387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206" h="52387">
                  <a:moveTo>
                    <a:pt x="40481" y="52387"/>
                  </a:moveTo>
                  <a:lnTo>
                    <a:pt x="40481" y="52387"/>
                  </a:lnTo>
                  <a:lnTo>
                    <a:pt x="61912" y="47625"/>
                  </a:lnTo>
                  <a:cubicBezTo>
                    <a:pt x="65101" y="46889"/>
                    <a:pt x="68242" y="45954"/>
                    <a:pt x="71437" y="45244"/>
                  </a:cubicBezTo>
                  <a:cubicBezTo>
                    <a:pt x="75388" y="44366"/>
                    <a:pt x="79392" y="43740"/>
                    <a:pt x="83343" y="42862"/>
                  </a:cubicBezTo>
                  <a:cubicBezTo>
                    <a:pt x="95568" y="40145"/>
                    <a:pt x="94336" y="39186"/>
                    <a:pt x="109537" y="38100"/>
                  </a:cubicBezTo>
                  <a:cubicBezTo>
                    <a:pt x="115079" y="37704"/>
                    <a:pt x="120650" y="38100"/>
                    <a:pt x="126206" y="38100"/>
                  </a:cubicBezTo>
                  <a:lnTo>
                    <a:pt x="0" y="0"/>
                  </a:lnTo>
                  <a:lnTo>
                    <a:pt x="40481" y="52387"/>
                  </a:lnTo>
                  <a:close/>
                </a:path>
              </a:pathLst>
            </a:custGeom>
            <a:solidFill>
              <a:srgbClr val="FFFF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4BE3D7-A2AF-4F29-A8F4-B7D25B5308FB}"/>
                </a:ext>
              </a:extLst>
            </p:cNvPr>
            <p:cNvSpPr/>
            <p:nvPr/>
          </p:nvSpPr>
          <p:spPr bwMode="auto">
            <a:xfrm>
              <a:off x="9386292" y="2538432"/>
              <a:ext cx="56897" cy="9895"/>
            </a:xfrm>
            <a:custGeom>
              <a:avLst/>
              <a:gdLst>
                <a:gd name="connsiteX0" fmla="*/ 54769 w 54769"/>
                <a:gd name="connsiteY0" fmla="*/ 9525 h 9525"/>
                <a:gd name="connsiteX1" fmla="*/ 0 w 54769"/>
                <a:gd name="connsiteY1" fmla="*/ 0 h 9525"/>
                <a:gd name="connsiteX2" fmla="*/ 2381 w 54769"/>
                <a:gd name="connsiteY2" fmla="*/ 9525 h 9525"/>
                <a:gd name="connsiteX3" fmla="*/ 54769 w 54769"/>
                <a:gd name="connsiteY3" fmla="*/ 952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69" h="9525">
                  <a:moveTo>
                    <a:pt x="54769" y="9525"/>
                  </a:moveTo>
                  <a:lnTo>
                    <a:pt x="0" y="0"/>
                  </a:lnTo>
                  <a:lnTo>
                    <a:pt x="2381" y="9525"/>
                  </a:lnTo>
                  <a:lnTo>
                    <a:pt x="54769" y="9525"/>
                  </a:lnTo>
                  <a:close/>
                </a:path>
              </a:pathLst>
            </a:custGeom>
            <a:solidFill>
              <a:srgbClr val="FFFF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42" name="TextBox 24">
              <a:extLst>
                <a:ext uri="{FF2B5EF4-FFF2-40B4-BE49-F238E27FC236}">
                  <a16:creationId xmlns:a16="http://schemas.microsoft.com/office/drawing/2014/main" id="{CB937828-58C3-4AD0-BABE-AEA95E5BDB51}"/>
                </a:ext>
              </a:extLst>
            </p:cNvPr>
            <p:cNvSpPr txBox="1"/>
            <p:nvPr/>
          </p:nvSpPr>
          <p:spPr>
            <a:xfrm>
              <a:off x="7032477" y="1550533"/>
              <a:ext cx="12360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cap="small" dirty="0">
                  <a:solidFill>
                    <a:srgbClr val="80000B"/>
                  </a:solidFill>
                </a:rPr>
                <a:t>Flight Path Design</a:t>
              </a:r>
            </a:p>
          </p:txBody>
        </p:sp>
        <p:sp>
          <p:nvSpPr>
            <p:cNvPr id="43" name="Parallelogram 42">
              <a:extLst>
                <a:ext uri="{FF2B5EF4-FFF2-40B4-BE49-F238E27FC236}">
                  <a16:creationId xmlns:a16="http://schemas.microsoft.com/office/drawing/2014/main" id="{C5251462-EF92-4401-A998-BB08F3574D8F}"/>
                </a:ext>
              </a:extLst>
            </p:cNvPr>
            <p:cNvSpPr/>
            <p:nvPr/>
          </p:nvSpPr>
          <p:spPr>
            <a:xfrm rot="3897502">
              <a:off x="7612745" y="2257039"/>
              <a:ext cx="2707446" cy="1760258"/>
            </a:xfrm>
            <a:prstGeom prst="parallelogram">
              <a:avLst>
                <a:gd name="adj" fmla="val 92635"/>
              </a:avLst>
            </a:prstGeom>
            <a:solidFill>
              <a:schemeClr val="accent1">
                <a:lumMod val="20000"/>
                <a:lumOff val="80000"/>
                <a:alpha val="25000"/>
              </a:schemeClr>
            </a:solidFill>
            <a:ln>
              <a:solidFill>
                <a:schemeClr val="tx1"/>
              </a:solidFill>
              <a:prstDash val="sysDot"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44" name="TextBox 21">
              <a:extLst>
                <a:ext uri="{FF2B5EF4-FFF2-40B4-BE49-F238E27FC236}">
                  <a16:creationId xmlns:a16="http://schemas.microsoft.com/office/drawing/2014/main" id="{1BBB4B9B-E379-4457-BDF6-8772E3B24DE1}"/>
                </a:ext>
              </a:extLst>
            </p:cNvPr>
            <p:cNvSpPr txBox="1"/>
            <p:nvPr/>
          </p:nvSpPr>
          <p:spPr>
            <a:xfrm rot="752284">
              <a:off x="9346747" y="2812995"/>
              <a:ext cx="1954519" cy="5770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isometricOffAxis2Left">
                  <a:rot lat="180002" lon="1560002" rev="0"/>
                </a:camera>
                <a:lightRig rig="threePt" dir="t"/>
              </a:scene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i="1" cap="small" dirty="0">
                  <a:solidFill>
                    <a:schemeClr val="bg1">
                      <a:lumMod val="50000"/>
                    </a:schemeClr>
                  </a:solidFill>
                </a:rPr>
                <a:t>Surrogate Model</a:t>
              </a:r>
            </a:p>
            <a:p>
              <a:r>
                <a:rPr lang="en-US" sz="1400" b="1" i="1" cap="small" dirty="0">
                  <a:solidFill>
                    <a:schemeClr val="bg1">
                      <a:lumMod val="50000"/>
                    </a:schemeClr>
                  </a:solidFill>
                </a:rPr>
                <a:t>           Domain     </a:t>
              </a:r>
            </a:p>
          </p:txBody>
        </p:sp>
        <p:sp>
          <p:nvSpPr>
            <p:cNvPr id="45" name="TextBox 33">
              <a:extLst>
                <a:ext uri="{FF2B5EF4-FFF2-40B4-BE49-F238E27FC236}">
                  <a16:creationId xmlns:a16="http://schemas.microsoft.com/office/drawing/2014/main" id="{EC189E76-03A3-4B45-B5B2-CEE0C957EA1B}"/>
                </a:ext>
              </a:extLst>
            </p:cNvPr>
            <p:cNvSpPr txBox="1"/>
            <p:nvPr/>
          </p:nvSpPr>
          <p:spPr>
            <a:xfrm>
              <a:off x="8823697" y="1900804"/>
              <a:ext cx="2068345" cy="509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cap="small" dirty="0">
                  <a:solidFill>
                    <a:srgbClr val="FFC000"/>
                  </a:solidFill>
                </a:rPr>
                <a:t>Trimmed Control Surface Determination</a:t>
              </a:r>
            </a:p>
          </p:txBody>
        </p:sp>
        <p:sp>
          <p:nvSpPr>
            <p:cNvPr id="46" name="TextBox 25">
              <a:extLst>
                <a:ext uri="{FF2B5EF4-FFF2-40B4-BE49-F238E27FC236}">
                  <a16:creationId xmlns:a16="http://schemas.microsoft.com/office/drawing/2014/main" id="{01A387AD-8089-48EB-A49A-FA60C99DCDB6}"/>
                </a:ext>
              </a:extLst>
            </p:cNvPr>
            <p:cNvSpPr txBox="1"/>
            <p:nvPr/>
          </p:nvSpPr>
          <p:spPr>
            <a:xfrm>
              <a:off x="7453576" y="5147025"/>
              <a:ext cx="2157945" cy="509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cap="small" dirty="0"/>
                <a:t>Community Response</a:t>
              </a:r>
            </a:p>
            <a:p>
              <a:pPr algn="ctr"/>
              <a:r>
                <a:rPr lang="en-US" sz="1200" b="1" cap="small" dirty="0"/>
                <a:t>Prediction</a:t>
              </a: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52AD885-851F-4F7C-90AA-1B905B7ADF0F}"/>
                </a:ext>
              </a:extLst>
            </p:cNvPr>
            <p:cNvSpPr/>
            <p:nvPr/>
          </p:nvSpPr>
          <p:spPr bwMode="auto">
            <a:xfrm>
              <a:off x="8881911" y="2588859"/>
              <a:ext cx="107748" cy="46593"/>
            </a:xfrm>
            <a:custGeom>
              <a:avLst/>
              <a:gdLst>
                <a:gd name="connsiteX0" fmla="*/ 55330 w 107748"/>
                <a:gd name="connsiteY0" fmla="*/ 46593 h 46593"/>
                <a:gd name="connsiteX1" fmla="*/ 0 w 107748"/>
                <a:gd name="connsiteY1" fmla="*/ 23296 h 46593"/>
                <a:gd name="connsiteX2" fmla="*/ 75714 w 107748"/>
                <a:gd name="connsiteY2" fmla="*/ 0 h 46593"/>
                <a:gd name="connsiteX3" fmla="*/ 107748 w 107748"/>
                <a:gd name="connsiteY3" fmla="*/ 23296 h 46593"/>
                <a:gd name="connsiteX4" fmla="*/ 55330 w 107748"/>
                <a:gd name="connsiteY4" fmla="*/ 46593 h 46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748" h="46593">
                  <a:moveTo>
                    <a:pt x="55330" y="46593"/>
                  </a:moveTo>
                  <a:lnTo>
                    <a:pt x="0" y="23296"/>
                  </a:lnTo>
                  <a:lnTo>
                    <a:pt x="75714" y="0"/>
                  </a:lnTo>
                  <a:lnTo>
                    <a:pt x="107748" y="23296"/>
                  </a:lnTo>
                  <a:lnTo>
                    <a:pt x="55330" y="46593"/>
                  </a:lnTo>
                  <a:close/>
                </a:path>
              </a:pathLst>
            </a:custGeom>
            <a:solidFill>
              <a:srgbClr val="FFFF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3F3DC01D-5739-47CB-A416-5DA0977E1E0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887789" y="4882949"/>
              <a:ext cx="609935" cy="609935"/>
              <a:chOff x="5231675" y="5001426"/>
              <a:chExt cx="996436" cy="996436"/>
            </a:xfrm>
          </p:grpSpPr>
          <p:sp>
            <p:nvSpPr>
              <p:cNvPr id="65" name="Arc 64">
                <a:extLst>
                  <a:ext uri="{FF2B5EF4-FFF2-40B4-BE49-F238E27FC236}">
                    <a16:creationId xmlns:a16="http://schemas.microsoft.com/office/drawing/2014/main" id="{DC23838C-7E6A-4CBD-8668-19DCEE4C410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31675" y="5001426"/>
                <a:ext cx="996436" cy="996436"/>
              </a:xfrm>
              <a:custGeom>
                <a:avLst/>
                <a:gdLst>
                  <a:gd name="connsiteX0" fmla="*/ 272609 w 996436"/>
                  <a:gd name="connsiteY0" fmla="*/ 54009 h 996436"/>
                  <a:gd name="connsiteX1" fmla="*/ 839511 w 996436"/>
                  <a:gd name="connsiteY1" fmla="*/ 135258 h 996436"/>
                  <a:gd name="connsiteX2" fmla="*/ 955457 w 996436"/>
                  <a:gd name="connsiteY2" fmla="*/ 696093 h 996436"/>
                  <a:gd name="connsiteX3" fmla="*/ 467246 w 996436"/>
                  <a:gd name="connsiteY3" fmla="*/ 995473 h 996436"/>
                  <a:gd name="connsiteX4" fmla="*/ 19960 w 996436"/>
                  <a:gd name="connsiteY4" fmla="*/ 637823 h 996436"/>
                  <a:gd name="connsiteX5" fmla="*/ 498218 w 996436"/>
                  <a:gd name="connsiteY5" fmla="*/ 498218 h 996436"/>
                  <a:gd name="connsiteX6" fmla="*/ 272609 w 996436"/>
                  <a:gd name="connsiteY6" fmla="*/ 54009 h 996436"/>
                  <a:gd name="connsiteX0" fmla="*/ 272609 w 996436"/>
                  <a:gd name="connsiteY0" fmla="*/ 54009 h 996436"/>
                  <a:gd name="connsiteX1" fmla="*/ 839511 w 996436"/>
                  <a:gd name="connsiteY1" fmla="*/ 135258 h 996436"/>
                  <a:gd name="connsiteX2" fmla="*/ 955457 w 996436"/>
                  <a:gd name="connsiteY2" fmla="*/ 696093 h 996436"/>
                  <a:gd name="connsiteX3" fmla="*/ 467246 w 996436"/>
                  <a:gd name="connsiteY3" fmla="*/ 995473 h 996436"/>
                  <a:gd name="connsiteX4" fmla="*/ 19960 w 996436"/>
                  <a:gd name="connsiteY4" fmla="*/ 637823 h 996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6436" h="996436" stroke="0" extrusionOk="0">
                    <a:moveTo>
                      <a:pt x="272609" y="54009"/>
                    </a:moveTo>
                    <a:cubicBezTo>
                      <a:pt x="428553" y="-60357"/>
                      <a:pt x="683211" y="-7327"/>
                      <a:pt x="839511" y="135258"/>
                    </a:cubicBezTo>
                    <a:cubicBezTo>
                      <a:pt x="1031340" y="287274"/>
                      <a:pt x="1031656" y="503622"/>
                      <a:pt x="955457" y="696093"/>
                    </a:cubicBezTo>
                    <a:cubicBezTo>
                      <a:pt x="866819" y="893915"/>
                      <a:pt x="675874" y="1013703"/>
                      <a:pt x="467246" y="995473"/>
                    </a:cubicBezTo>
                    <a:cubicBezTo>
                      <a:pt x="253038" y="979879"/>
                      <a:pt x="83337" y="841552"/>
                      <a:pt x="19960" y="637823"/>
                    </a:cubicBezTo>
                    <a:cubicBezTo>
                      <a:pt x="145989" y="580075"/>
                      <a:pt x="334938" y="573566"/>
                      <a:pt x="498218" y="498218"/>
                    </a:cubicBezTo>
                    <a:cubicBezTo>
                      <a:pt x="457816" y="436136"/>
                      <a:pt x="319883" y="117454"/>
                      <a:pt x="272609" y="54009"/>
                    </a:cubicBezTo>
                    <a:close/>
                  </a:path>
                  <a:path w="996436" h="996436" fill="none" extrusionOk="0">
                    <a:moveTo>
                      <a:pt x="272609" y="54009"/>
                    </a:moveTo>
                    <a:cubicBezTo>
                      <a:pt x="459555" y="-43582"/>
                      <a:pt x="666717" y="18976"/>
                      <a:pt x="839511" y="135258"/>
                    </a:cubicBezTo>
                    <a:cubicBezTo>
                      <a:pt x="1012376" y="290233"/>
                      <a:pt x="1063625" y="509350"/>
                      <a:pt x="955457" y="696093"/>
                    </a:cubicBezTo>
                    <a:cubicBezTo>
                      <a:pt x="855610" y="886132"/>
                      <a:pt x="705914" y="1032329"/>
                      <a:pt x="467246" y="995473"/>
                    </a:cubicBezTo>
                    <a:cubicBezTo>
                      <a:pt x="259746" y="985493"/>
                      <a:pt x="82426" y="876992"/>
                      <a:pt x="19960" y="637823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4584469"/>
                          <a:gd name="adj2" fmla="val 9823648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66" name="Arc 65">
                <a:extLst>
                  <a:ext uri="{FF2B5EF4-FFF2-40B4-BE49-F238E27FC236}">
                    <a16:creationId xmlns:a16="http://schemas.microsoft.com/office/drawing/2014/main" id="{3C42D744-8D2A-4B07-B24B-13AC9DE9238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84011" y="5059108"/>
                <a:ext cx="291765" cy="291765"/>
              </a:xfrm>
              <a:custGeom>
                <a:avLst/>
                <a:gdLst>
                  <a:gd name="connsiteX0" fmla="*/ 208277 w 291765"/>
                  <a:gd name="connsiteY0" fmla="*/ 14016 h 291765"/>
                  <a:gd name="connsiteX1" fmla="*/ 288153 w 291765"/>
                  <a:gd name="connsiteY1" fmla="*/ 178145 h 291765"/>
                  <a:gd name="connsiteX2" fmla="*/ 145292 w 291765"/>
                  <a:gd name="connsiteY2" fmla="*/ 291764 h 291765"/>
                  <a:gd name="connsiteX3" fmla="*/ 3355 w 291765"/>
                  <a:gd name="connsiteY3" fmla="*/ 176993 h 291765"/>
                  <a:gd name="connsiteX4" fmla="*/ 145883 w 291765"/>
                  <a:gd name="connsiteY4" fmla="*/ 145883 h 291765"/>
                  <a:gd name="connsiteX5" fmla="*/ 208277 w 291765"/>
                  <a:gd name="connsiteY5" fmla="*/ 14016 h 291765"/>
                  <a:gd name="connsiteX0" fmla="*/ 208277 w 291765"/>
                  <a:gd name="connsiteY0" fmla="*/ 14016 h 291765"/>
                  <a:gd name="connsiteX1" fmla="*/ 288153 w 291765"/>
                  <a:gd name="connsiteY1" fmla="*/ 178145 h 291765"/>
                  <a:gd name="connsiteX2" fmla="*/ 145292 w 291765"/>
                  <a:gd name="connsiteY2" fmla="*/ 291764 h 291765"/>
                  <a:gd name="connsiteX3" fmla="*/ 3355 w 291765"/>
                  <a:gd name="connsiteY3" fmla="*/ 176993 h 29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765" h="291765" stroke="0" extrusionOk="0">
                    <a:moveTo>
                      <a:pt x="208277" y="14016"/>
                    </a:moveTo>
                    <a:cubicBezTo>
                      <a:pt x="264966" y="40106"/>
                      <a:pt x="299954" y="112723"/>
                      <a:pt x="288153" y="178145"/>
                    </a:cubicBezTo>
                    <a:cubicBezTo>
                      <a:pt x="284143" y="247151"/>
                      <a:pt x="209494" y="292173"/>
                      <a:pt x="145292" y="291764"/>
                    </a:cubicBezTo>
                    <a:cubicBezTo>
                      <a:pt x="75199" y="293182"/>
                      <a:pt x="17047" y="248679"/>
                      <a:pt x="3355" y="176993"/>
                    </a:cubicBezTo>
                    <a:cubicBezTo>
                      <a:pt x="60042" y="153608"/>
                      <a:pt x="83510" y="150843"/>
                      <a:pt x="145883" y="145883"/>
                    </a:cubicBezTo>
                    <a:cubicBezTo>
                      <a:pt x="181856" y="83912"/>
                      <a:pt x="205200" y="36870"/>
                      <a:pt x="208277" y="14016"/>
                    </a:cubicBezTo>
                    <a:close/>
                  </a:path>
                  <a:path w="291765" h="291765" fill="none" extrusionOk="0">
                    <a:moveTo>
                      <a:pt x="208277" y="14016"/>
                    </a:moveTo>
                    <a:cubicBezTo>
                      <a:pt x="258661" y="41507"/>
                      <a:pt x="298343" y="116117"/>
                      <a:pt x="288153" y="178145"/>
                    </a:cubicBezTo>
                    <a:cubicBezTo>
                      <a:pt x="272379" y="238554"/>
                      <a:pt x="212555" y="293564"/>
                      <a:pt x="145292" y="291764"/>
                    </a:cubicBezTo>
                    <a:cubicBezTo>
                      <a:pt x="87320" y="297303"/>
                      <a:pt x="20228" y="244332"/>
                      <a:pt x="3355" y="176993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7719309"/>
                          <a:gd name="adj2" fmla="val 1006119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67" name="Arc 66">
                <a:extLst>
                  <a:ext uri="{FF2B5EF4-FFF2-40B4-BE49-F238E27FC236}">
                    <a16:creationId xmlns:a16="http://schemas.microsoft.com/office/drawing/2014/main" id="{2DE0A461-0915-4B26-B8E2-3396965C417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21485" y="5312159"/>
                <a:ext cx="291765" cy="291765"/>
              </a:xfrm>
              <a:custGeom>
                <a:avLst/>
                <a:gdLst>
                  <a:gd name="connsiteX0" fmla="*/ 217719 w 291765"/>
                  <a:gd name="connsiteY0" fmla="*/ 18913 h 291765"/>
                  <a:gd name="connsiteX1" fmla="*/ 278938 w 291765"/>
                  <a:gd name="connsiteY1" fmla="*/ 205700 h 291765"/>
                  <a:gd name="connsiteX2" fmla="*/ 98594 w 291765"/>
                  <a:gd name="connsiteY2" fmla="*/ 283889 h 291765"/>
                  <a:gd name="connsiteX3" fmla="*/ 4103 w 291765"/>
                  <a:gd name="connsiteY3" fmla="*/ 111527 h 291765"/>
                  <a:gd name="connsiteX4" fmla="*/ 145883 w 291765"/>
                  <a:gd name="connsiteY4" fmla="*/ 145883 h 291765"/>
                  <a:gd name="connsiteX5" fmla="*/ 217719 w 291765"/>
                  <a:gd name="connsiteY5" fmla="*/ 18913 h 291765"/>
                  <a:gd name="connsiteX0" fmla="*/ 217719 w 291765"/>
                  <a:gd name="connsiteY0" fmla="*/ 18913 h 291765"/>
                  <a:gd name="connsiteX1" fmla="*/ 278938 w 291765"/>
                  <a:gd name="connsiteY1" fmla="*/ 205700 h 291765"/>
                  <a:gd name="connsiteX2" fmla="*/ 98594 w 291765"/>
                  <a:gd name="connsiteY2" fmla="*/ 283889 h 291765"/>
                  <a:gd name="connsiteX3" fmla="*/ 4103 w 291765"/>
                  <a:gd name="connsiteY3" fmla="*/ 111527 h 29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765" h="291765" stroke="0" extrusionOk="0">
                    <a:moveTo>
                      <a:pt x="217719" y="18913"/>
                    </a:moveTo>
                    <a:cubicBezTo>
                      <a:pt x="275133" y="50980"/>
                      <a:pt x="303286" y="139429"/>
                      <a:pt x="278938" y="205700"/>
                    </a:cubicBezTo>
                    <a:cubicBezTo>
                      <a:pt x="253146" y="275504"/>
                      <a:pt x="166174" y="308433"/>
                      <a:pt x="98594" y="283889"/>
                    </a:cubicBezTo>
                    <a:cubicBezTo>
                      <a:pt x="22557" y="264101"/>
                      <a:pt x="-14513" y="189564"/>
                      <a:pt x="4103" y="111527"/>
                    </a:cubicBezTo>
                    <a:cubicBezTo>
                      <a:pt x="70536" y="116596"/>
                      <a:pt x="94424" y="128657"/>
                      <a:pt x="145883" y="145883"/>
                    </a:cubicBezTo>
                    <a:cubicBezTo>
                      <a:pt x="164183" y="132294"/>
                      <a:pt x="173679" y="75107"/>
                      <a:pt x="217719" y="18913"/>
                    </a:cubicBezTo>
                    <a:close/>
                  </a:path>
                  <a:path w="291765" h="291765" fill="none" extrusionOk="0">
                    <a:moveTo>
                      <a:pt x="217719" y="18913"/>
                    </a:moveTo>
                    <a:cubicBezTo>
                      <a:pt x="280372" y="55571"/>
                      <a:pt x="304882" y="141635"/>
                      <a:pt x="278938" y="205700"/>
                    </a:cubicBezTo>
                    <a:cubicBezTo>
                      <a:pt x="247667" y="270871"/>
                      <a:pt x="166129" y="313528"/>
                      <a:pt x="98594" y="283889"/>
                    </a:cubicBezTo>
                    <a:cubicBezTo>
                      <a:pt x="36792" y="264771"/>
                      <a:pt x="-6019" y="186595"/>
                      <a:pt x="4103" y="111527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7970001"/>
                          <a:gd name="adj2" fmla="val 11617282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68" name="Arc 67">
                <a:extLst>
                  <a:ext uri="{FF2B5EF4-FFF2-40B4-BE49-F238E27FC236}">
                    <a16:creationId xmlns:a16="http://schemas.microsoft.com/office/drawing/2014/main" id="{2E0D9CCC-E9F7-4886-A967-E3A0B99BDEA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456161" y="5554600"/>
                <a:ext cx="374801" cy="374801"/>
              </a:xfrm>
              <a:custGeom>
                <a:avLst/>
                <a:gdLst>
                  <a:gd name="connsiteX0" fmla="*/ 248824 w 374801"/>
                  <a:gd name="connsiteY0" fmla="*/ 10352 h 374801"/>
                  <a:gd name="connsiteX1" fmla="*/ 364707 w 374801"/>
                  <a:gd name="connsiteY1" fmla="*/ 248074 h 374801"/>
                  <a:gd name="connsiteX2" fmla="*/ 127477 w 374801"/>
                  <a:gd name="connsiteY2" fmla="*/ 364963 h 374801"/>
                  <a:gd name="connsiteX3" fmla="*/ 9585 w 374801"/>
                  <a:gd name="connsiteY3" fmla="*/ 128230 h 374801"/>
                  <a:gd name="connsiteX4" fmla="*/ 187401 w 374801"/>
                  <a:gd name="connsiteY4" fmla="*/ 187401 h 374801"/>
                  <a:gd name="connsiteX5" fmla="*/ 248824 w 374801"/>
                  <a:gd name="connsiteY5" fmla="*/ 10352 h 374801"/>
                  <a:gd name="connsiteX0" fmla="*/ 248824 w 374801"/>
                  <a:gd name="connsiteY0" fmla="*/ 10352 h 374801"/>
                  <a:gd name="connsiteX1" fmla="*/ 364707 w 374801"/>
                  <a:gd name="connsiteY1" fmla="*/ 248074 h 374801"/>
                  <a:gd name="connsiteX2" fmla="*/ 127477 w 374801"/>
                  <a:gd name="connsiteY2" fmla="*/ 364963 h 374801"/>
                  <a:gd name="connsiteX3" fmla="*/ 9585 w 374801"/>
                  <a:gd name="connsiteY3" fmla="*/ 128230 h 374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801" h="374801" stroke="0" extrusionOk="0">
                    <a:moveTo>
                      <a:pt x="248824" y="10352"/>
                    </a:moveTo>
                    <a:cubicBezTo>
                      <a:pt x="341680" y="41316"/>
                      <a:pt x="387829" y="154304"/>
                      <a:pt x="364707" y="248074"/>
                    </a:cubicBezTo>
                    <a:cubicBezTo>
                      <a:pt x="350490" y="349745"/>
                      <a:pt x="215209" y="398277"/>
                      <a:pt x="127477" y="364963"/>
                    </a:cubicBezTo>
                    <a:cubicBezTo>
                      <a:pt x="21415" y="340063"/>
                      <a:pt x="-25811" y="241698"/>
                      <a:pt x="9585" y="128230"/>
                    </a:cubicBezTo>
                    <a:cubicBezTo>
                      <a:pt x="32557" y="150088"/>
                      <a:pt x="131614" y="178269"/>
                      <a:pt x="187401" y="187401"/>
                    </a:cubicBezTo>
                    <a:cubicBezTo>
                      <a:pt x="207891" y="141106"/>
                      <a:pt x="215173" y="76683"/>
                      <a:pt x="248824" y="10352"/>
                    </a:cubicBezTo>
                    <a:close/>
                  </a:path>
                  <a:path w="374801" h="374801" fill="none" extrusionOk="0">
                    <a:moveTo>
                      <a:pt x="248824" y="10352"/>
                    </a:moveTo>
                    <a:cubicBezTo>
                      <a:pt x="341396" y="43421"/>
                      <a:pt x="395701" y="152717"/>
                      <a:pt x="364707" y="248074"/>
                    </a:cubicBezTo>
                    <a:cubicBezTo>
                      <a:pt x="329474" y="328307"/>
                      <a:pt x="222052" y="402400"/>
                      <a:pt x="127477" y="364963"/>
                    </a:cubicBezTo>
                    <a:cubicBezTo>
                      <a:pt x="44666" y="340344"/>
                      <a:pt x="-5564" y="230332"/>
                      <a:pt x="9585" y="128230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7347997"/>
                          <a:gd name="adj2" fmla="val 11904336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69" name="Arc 68">
                <a:extLst>
                  <a:ext uri="{FF2B5EF4-FFF2-40B4-BE49-F238E27FC236}">
                    <a16:creationId xmlns:a16="http://schemas.microsoft.com/office/drawing/2014/main" id="{0F6B68F9-F5C8-4E4B-92CC-25315DD10CB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26229" y="5663067"/>
                <a:ext cx="169771" cy="169771"/>
              </a:xfrm>
              <a:custGeom>
                <a:avLst/>
                <a:gdLst>
                  <a:gd name="connsiteX0" fmla="*/ 84885 w 169771"/>
                  <a:gd name="connsiteY0" fmla="*/ 0 h 169771"/>
                  <a:gd name="connsiteX1" fmla="*/ 165101 w 169771"/>
                  <a:gd name="connsiteY1" fmla="*/ 57117 h 169771"/>
                  <a:gd name="connsiteX2" fmla="*/ 137367 w 169771"/>
                  <a:gd name="connsiteY2" fmla="*/ 151604 h 169771"/>
                  <a:gd name="connsiteX3" fmla="*/ 39006 w 169771"/>
                  <a:gd name="connsiteY3" fmla="*/ 156306 h 169771"/>
                  <a:gd name="connsiteX4" fmla="*/ 2386 w 169771"/>
                  <a:gd name="connsiteY4" fmla="*/ 64895 h 169771"/>
                  <a:gd name="connsiteX5" fmla="*/ 84886 w 169771"/>
                  <a:gd name="connsiteY5" fmla="*/ 84886 h 169771"/>
                  <a:gd name="connsiteX6" fmla="*/ 84885 w 169771"/>
                  <a:gd name="connsiteY6" fmla="*/ 0 h 169771"/>
                  <a:gd name="connsiteX0" fmla="*/ 84885 w 169771"/>
                  <a:gd name="connsiteY0" fmla="*/ 0 h 169771"/>
                  <a:gd name="connsiteX1" fmla="*/ 165101 w 169771"/>
                  <a:gd name="connsiteY1" fmla="*/ 57117 h 169771"/>
                  <a:gd name="connsiteX2" fmla="*/ 137367 w 169771"/>
                  <a:gd name="connsiteY2" fmla="*/ 151604 h 169771"/>
                  <a:gd name="connsiteX3" fmla="*/ 39006 w 169771"/>
                  <a:gd name="connsiteY3" fmla="*/ 156306 h 169771"/>
                  <a:gd name="connsiteX4" fmla="*/ 2386 w 169771"/>
                  <a:gd name="connsiteY4" fmla="*/ 64895 h 169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771" h="169771" stroke="0" extrusionOk="0">
                    <a:moveTo>
                      <a:pt x="84885" y="0"/>
                    </a:moveTo>
                    <a:cubicBezTo>
                      <a:pt x="118931" y="-1315"/>
                      <a:pt x="150611" y="23926"/>
                      <a:pt x="165101" y="57117"/>
                    </a:cubicBezTo>
                    <a:cubicBezTo>
                      <a:pt x="179640" y="91874"/>
                      <a:pt x="160825" y="129394"/>
                      <a:pt x="137367" y="151604"/>
                    </a:cubicBezTo>
                    <a:cubicBezTo>
                      <a:pt x="104037" y="178752"/>
                      <a:pt x="68736" y="179776"/>
                      <a:pt x="39006" y="156306"/>
                    </a:cubicBezTo>
                    <a:cubicBezTo>
                      <a:pt x="7445" y="136139"/>
                      <a:pt x="-1898" y="102080"/>
                      <a:pt x="2386" y="64895"/>
                    </a:cubicBezTo>
                    <a:cubicBezTo>
                      <a:pt x="28708" y="71546"/>
                      <a:pt x="72217" y="74406"/>
                      <a:pt x="84886" y="84886"/>
                    </a:cubicBezTo>
                    <a:cubicBezTo>
                      <a:pt x="79461" y="55760"/>
                      <a:pt x="81903" y="31103"/>
                      <a:pt x="84885" y="0"/>
                    </a:cubicBezTo>
                    <a:close/>
                  </a:path>
                  <a:path w="169771" h="169771" fill="none" extrusionOk="0">
                    <a:moveTo>
                      <a:pt x="84885" y="0"/>
                    </a:moveTo>
                    <a:cubicBezTo>
                      <a:pt x="120788" y="-2624"/>
                      <a:pt x="152872" y="23477"/>
                      <a:pt x="165101" y="57117"/>
                    </a:cubicBezTo>
                    <a:cubicBezTo>
                      <a:pt x="177789" y="91783"/>
                      <a:pt x="168471" y="129878"/>
                      <a:pt x="137367" y="151604"/>
                    </a:cubicBezTo>
                    <a:cubicBezTo>
                      <a:pt x="108375" y="173882"/>
                      <a:pt x="74901" y="180321"/>
                      <a:pt x="39006" y="156306"/>
                    </a:cubicBezTo>
                    <a:cubicBezTo>
                      <a:pt x="12125" y="142049"/>
                      <a:pt x="-6079" y="100628"/>
                      <a:pt x="2386" y="64895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6200000"/>
                          <a:gd name="adj2" fmla="val 11617282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70" name="Arc 69">
                <a:extLst>
                  <a:ext uri="{FF2B5EF4-FFF2-40B4-BE49-F238E27FC236}">
                    <a16:creationId xmlns:a16="http://schemas.microsoft.com/office/drawing/2014/main" id="{FB9E24B3-B952-4276-9DE0-82A6284687C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54923" y="5294274"/>
                <a:ext cx="291765" cy="291765"/>
              </a:xfrm>
              <a:custGeom>
                <a:avLst/>
                <a:gdLst>
                  <a:gd name="connsiteX0" fmla="*/ 260141 w 291765"/>
                  <a:gd name="connsiteY0" fmla="*/ 55181 h 291765"/>
                  <a:gd name="connsiteX1" fmla="*/ 271880 w 291765"/>
                  <a:gd name="connsiteY1" fmla="*/ 219411 h 291765"/>
                  <a:gd name="connsiteX2" fmla="*/ 123120 w 291765"/>
                  <a:gd name="connsiteY2" fmla="*/ 289979 h 291765"/>
                  <a:gd name="connsiteX3" fmla="*/ 3355 w 291765"/>
                  <a:gd name="connsiteY3" fmla="*/ 176994 h 291765"/>
                  <a:gd name="connsiteX4" fmla="*/ 145883 w 291765"/>
                  <a:gd name="connsiteY4" fmla="*/ 145883 h 291765"/>
                  <a:gd name="connsiteX5" fmla="*/ 260141 w 291765"/>
                  <a:gd name="connsiteY5" fmla="*/ 55181 h 291765"/>
                  <a:gd name="connsiteX0" fmla="*/ 260141 w 291765"/>
                  <a:gd name="connsiteY0" fmla="*/ 55181 h 291765"/>
                  <a:gd name="connsiteX1" fmla="*/ 271880 w 291765"/>
                  <a:gd name="connsiteY1" fmla="*/ 219411 h 291765"/>
                  <a:gd name="connsiteX2" fmla="*/ 123120 w 291765"/>
                  <a:gd name="connsiteY2" fmla="*/ 289979 h 291765"/>
                  <a:gd name="connsiteX3" fmla="*/ 3355 w 291765"/>
                  <a:gd name="connsiteY3" fmla="*/ 176994 h 29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765" h="291765" stroke="0" extrusionOk="0">
                    <a:moveTo>
                      <a:pt x="260141" y="55181"/>
                    </a:moveTo>
                    <a:cubicBezTo>
                      <a:pt x="289908" y="97576"/>
                      <a:pt x="298896" y="168714"/>
                      <a:pt x="271880" y="219411"/>
                    </a:cubicBezTo>
                    <a:cubicBezTo>
                      <a:pt x="250315" y="273182"/>
                      <a:pt x="180632" y="299420"/>
                      <a:pt x="123120" y="289979"/>
                    </a:cubicBezTo>
                    <a:cubicBezTo>
                      <a:pt x="62896" y="281411"/>
                      <a:pt x="14625" y="244323"/>
                      <a:pt x="3355" y="176994"/>
                    </a:cubicBezTo>
                    <a:cubicBezTo>
                      <a:pt x="57988" y="154041"/>
                      <a:pt x="80176" y="150043"/>
                      <a:pt x="145883" y="145883"/>
                    </a:cubicBezTo>
                    <a:cubicBezTo>
                      <a:pt x="171084" y="139263"/>
                      <a:pt x="203243" y="90992"/>
                      <a:pt x="260141" y="55181"/>
                    </a:cubicBezTo>
                    <a:close/>
                  </a:path>
                  <a:path w="291765" h="291765" fill="none" extrusionOk="0">
                    <a:moveTo>
                      <a:pt x="260141" y="55181"/>
                    </a:moveTo>
                    <a:cubicBezTo>
                      <a:pt x="288235" y="100851"/>
                      <a:pt x="300333" y="169224"/>
                      <a:pt x="271880" y="219411"/>
                    </a:cubicBezTo>
                    <a:cubicBezTo>
                      <a:pt x="240880" y="264721"/>
                      <a:pt x="178051" y="305558"/>
                      <a:pt x="123120" y="289979"/>
                    </a:cubicBezTo>
                    <a:cubicBezTo>
                      <a:pt x="70967" y="284649"/>
                      <a:pt x="23568" y="237515"/>
                      <a:pt x="3355" y="176994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9293400"/>
                          <a:gd name="adj2" fmla="val 1006119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BC3E355E-CCED-4438-9D17-3A0D1AC8F0F9}"/>
                </a:ext>
              </a:extLst>
            </p:cNvPr>
            <p:cNvGrpSpPr>
              <a:grpSpLocks noChangeAspect="1"/>
            </p:cNvGrpSpPr>
            <p:nvPr/>
          </p:nvGrpSpPr>
          <p:grpSpPr>
            <a:xfrm rot="802432">
              <a:off x="9287715" y="4592585"/>
              <a:ext cx="400590" cy="400590"/>
              <a:chOff x="5231675" y="5001426"/>
              <a:chExt cx="996436" cy="996436"/>
            </a:xfrm>
          </p:grpSpPr>
          <p:sp>
            <p:nvSpPr>
              <p:cNvPr id="72" name="Arc 71">
                <a:extLst>
                  <a:ext uri="{FF2B5EF4-FFF2-40B4-BE49-F238E27FC236}">
                    <a16:creationId xmlns:a16="http://schemas.microsoft.com/office/drawing/2014/main" id="{B868476D-70C6-423A-B244-B675EAF2AB2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31675" y="5001426"/>
                <a:ext cx="996436" cy="996436"/>
              </a:xfrm>
              <a:custGeom>
                <a:avLst/>
                <a:gdLst>
                  <a:gd name="connsiteX0" fmla="*/ 498218 w 996436"/>
                  <a:gd name="connsiteY0" fmla="*/ 0 h 996436"/>
                  <a:gd name="connsiteX1" fmla="*/ 994205 w 996436"/>
                  <a:gd name="connsiteY1" fmla="*/ 451122 h 996436"/>
                  <a:gd name="connsiteX2" fmla="*/ 591988 w 996436"/>
                  <a:gd name="connsiteY2" fmla="*/ 987532 h 996436"/>
                  <a:gd name="connsiteX3" fmla="*/ 19959 w 996436"/>
                  <a:gd name="connsiteY3" fmla="*/ 637822 h 996436"/>
                  <a:gd name="connsiteX4" fmla="*/ 498218 w 996436"/>
                  <a:gd name="connsiteY4" fmla="*/ 498218 h 996436"/>
                  <a:gd name="connsiteX5" fmla="*/ 498218 w 996436"/>
                  <a:gd name="connsiteY5" fmla="*/ 0 h 996436"/>
                  <a:gd name="connsiteX0" fmla="*/ 498218 w 996436"/>
                  <a:gd name="connsiteY0" fmla="*/ 0 h 996436"/>
                  <a:gd name="connsiteX1" fmla="*/ 994205 w 996436"/>
                  <a:gd name="connsiteY1" fmla="*/ 451122 h 996436"/>
                  <a:gd name="connsiteX2" fmla="*/ 591988 w 996436"/>
                  <a:gd name="connsiteY2" fmla="*/ 987532 h 996436"/>
                  <a:gd name="connsiteX3" fmla="*/ 19959 w 996436"/>
                  <a:gd name="connsiteY3" fmla="*/ 637822 h 996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6436" h="996436" stroke="0" extrusionOk="0">
                    <a:moveTo>
                      <a:pt x="498218" y="0"/>
                    </a:moveTo>
                    <a:cubicBezTo>
                      <a:pt x="742441" y="-7828"/>
                      <a:pt x="922465" y="213169"/>
                      <a:pt x="994205" y="451122"/>
                    </a:cubicBezTo>
                    <a:cubicBezTo>
                      <a:pt x="1022282" y="707684"/>
                      <a:pt x="814227" y="940135"/>
                      <a:pt x="591988" y="987532"/>
                    </a:cubicBezTo>
                    <a:cubicBezTo>
                      <a:pt x="305808" y="1068950"/>
                      <a:pt x="83663" y="930236"/>
                      <a:pt x="19959" y="637822"/>
                    </a:cubicBezTo>
                    <a:cubicBezTo>
                      <a:pt x="71268" y="594873"/>
                      <a:pt x="288983" y="534588"/>
                      <a:pt x="498218" y="498218"/>
                    </a:cubicBezTo>
                    <a:cubicBezTo>
                      <a:pt x="476099" y="365887"/>
                      <a:pt x="519459" y="183888"/>
                      <a:pt x="498218" y="0"/>
                    </a:cubicBezTo>
                    <a:close/>
                  </a:path>
                  <a:path w="996436" h="996436" fill="none" extrusionOk="0">
                    <a:moveTo>
                      <a:pt x="498218" y="0"/>
                    </a:moveTo>
                    <a:cubicBezTo>
                      <a:pt x="727006" y="-4307"/>
                      <a:pt x="951474" y="212725"/>
                      <a:pt x="994205" y="451122"/>
                    </a:cubicBezTo>
                    <a:cubicBezTo>
                      <a:pt x="1013533" y="659602"/>
                      <a:pt x="833371" y="954380"/>
                      <a:pt x="591988" y="987532"/>
                    </a:cubicBezTo>
                    <a:cubicBezTo>
                      <a:pt x="369760" y="1052734"/>
                      <a:pt x="97558" y="885793"/>
                      <a:pt x="19959" y="637822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6200000"/>
                          <a:gd name="adj2" fmla="val 9823648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73" name="Arc 72">
                <a:extLst>
                  <a:ext uri="{FF2B5EF4-FFF2-40B4-BE49-F238E27FC236}">
                    <a16:creationId xmlns:a16="http://schemas.microsoft.com/office/drawing/2014/main" id="{2475DE30-5E62-45AE-8AE7-EE5915D4FA8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84011" y="5059108"/>
                <a:ext cx="291765" cy="291765"/>
              </a:xfrm>
              <a:custGeom>
                <a:avLst/>
                <a:gdLst>
                  <a:gd name="connsiteX0" fmla="*/ 208277 w 291765"/>
                  <a:gd name="connsiteY0" fmla="*/ 14016 h 291765"/>
                  <a:gd name="connsiteX1" fmla="*/ 288153 w 291765"/>
                  <a:gd name="connsiteY1" fmla="*/ 178145 h 291765"/>
                  <a:gd name="connsiteX2" fmla="*/ 145292 w 291765"/>
                  <a:gd name="connsiteY2" fmla="*/ 291764 h 291765"/>
                  <a:gd name="connsiteX3" fmla="*/ 3355 w 291765"/>
                  <a:gd name="connsiteY3" fmla="*/ 176993 h 291765"/>
                  <a:gd name="connsiteX4" fmla="*/ 145883 w 291765"/>
                  <a:gd name="connsiteY4" fmla="*/ 145883 h 291765"/>
                  <a:gd name="connsiteX5" fmla="*/ 208277 w 291765"/>
                  <a:gd name="connsiteY5" fmla="*/ 14016 h 291765"/>
                  <a:gd name="connsiteX0" fmla="*/ 208277 w 291765"/>
                  <a:gd name="connsiteY0" fmla="*/ 14016 h 291765"/>
                  <a:gd name="connsiteX1" fmla="*/ 288153 w 291765"/>
                  <a:gd name="connsiteY1" fmla="*/ 178145 h 291765"/>
                  <a:gd name="connsiteX2" fmla="*/ 145292 w 291765"/>
                  <a:gd name="connsiteY2" fmla="*/ 291764 h 291765"/>
                  <a:gd name="connsiteX3" fmla="*/ 3355 w 291765"/>
                  <a:gd name="connsiteY3" fmla="*/ 176993 h 29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765" h="291765" stroke="0" extrusionOk="0">
                    <a:moveTo>
                      <a:pt x="208277" y="14016"/>
                    </a:moveTo>
                    <a:cubicBezTo>
                      <a:pt x="264966" y="40106"/>
                      <a:pt x="299954" y="112723"/>
                      <a:pt x="288153" y="178145"/>
                    </a:cubicBezTo>
                    <a:cubicBezTo>
                      <a:pt x="284143" y="247151"/>
                      <a:pt x="209494" y="292173"/>
                      <a:pt x="145292" y="291764"/>
                    </a:cubicBezTo>
                    <a:cubicBezTo>
                      <a:pt x="75199" y="293182"/>
                      <a:pt x="17047" y="248679"/>
                      <a:pt x="3355" y="176993"/>
                    </a:cubicBezTo>
                    <a:cubicBezTo>
                      <a:pt x="60042" y="153608"/>
                      <a:pt x="83510" y="150843"/>
                      <a:pt x="145883" y="145883"/>
                    </a:cubicBezTo>
                    <a:cubicBezTo>
                      <a:pt x="181856" y="83912"/>
                      <a:pt x="205200" y="36870"/>
                      <a:pt x="208277" y="14016"/>
                    </a:cubicBezTo>
                    <a:close/>
                  </a:path>
                  <a:path w="291765" h="291765" fill="none" extrusionOk="0">
                    <a:moveTo>
                      <a:pt x="208277" y="14016"/>
                    </a:moveTo>
                    <a:cubicBezTo>
                      <a:pt x="258661" y="41507"/>
                      <a:pt x="298343" y="116117"/>
                      <a:pt x="288153" y="178145"/>
                    </a:cubicBezTo>
                    <a:cubicBezTo>
                      <a:pt x="272379" y="238554"/>
                      <a:pt x="212555" y="293564"/>
                      <a:pt x="145292" y="291764"/>
                    </a:cubicBezTo>
                    <a:cubicBezTo>
                      <a:pt x="87320" y="297303"/>
                      <a:pt x="20228" y="244332"/>
                      <a:pt x="3355" y="176993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7719309"/>
                          <a:gd name="adj2" fmla="val 1006119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74" name="Arc 73">
                <a:extLst>
                  <a:ext uri="{FF2B5EF4-FFF2-40B4-BE49-F238E27FC236}">
                    <a16:creationId xmlns:a16="http://schemas.microsoft.com/office/drawing/2014/main" id="{66764825-4A65-4553-9F04-3801F69A77C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21485" y="5312159"/>
                <a:ext cx="291765" cy="291765"/>
              </a:xfrm>
              <a:custGeom>
                <a:avLst/>
                <a:gdLst>
                  <a:gd name="connsiteX0" fmla="*/ 217719 w 291765"/>
                  <a:gd name="connsiteY0" fmla="*/ 18913 h 291765"/>
                  <a:gd name="connsiteX1" fmla="*/ 278938 w 291765"/>
                  <a:gd name="connsiteY1" fmla="*/ 205700 h 291765"/>
                  <a:gd name="connsiteX2" fmla="*/ 98594 w 291765"/>
                  <a:gd name="connsiteY2" fmla="*/ 283889 h 291765"/>
                  <a:gd name="connsiteX3" fmla="*/ 4103 w 291765"/>
                  <a:gd name="connsiteY3" fmla="*/ 111527 h 291765"/>
                  <a:gd name="connsiteX4" fmla="*/ 145883 w 291765"/>
                  <a:gd name="connsiteY4" fmla="*/ 145883 h 291765"/>
                  <a:gd name="connsiteX5" fmla="*/ 217719 w 291765"/>
                  <a:gd name="connsiteY5" fmla="*/ 18913 h 291765"/>
                  <a:gd name="connsiteX0" fmla="*/ 217719 w 291765"/>
                  <a:gd name="connsiteY0" fmla="*/ 18913 h 291765"/>
                  <a:gd name="connsiteX1" fmla="*/ 278938 w 291765"/>
                  <a:gd name="connsiteY1" fmla="*/ 205700 h 291765"/>
                  <a:gd name="connsiteX2" fmla="*/ 98594 w 291765"/>
                  <a:gd name="connsiteY2" fmla="*/ 283889 h 291765"/>
                  <a:gd name="connsiteX3" fmla="*/ 4103 w 291765"/>
                  <a:gd name="connsiteY3" fmla="*/ 111527 h 29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765" h="291765" stroke="0" extrusionOk="0">
                    <a:moveTo>
                      <a:pt x="217719" y="18913"/>
                    </a:moveTo>
                    <a:cubicBezTo>
                      <a:pt x="275133" y="50980"/>
                      <a:pt x="303286" y="139429"/>
                      <a:pt x="278938" y="205700"/>
                    </a:cubicBezTo>
                    <a:cubicBezTo>
                      <a:pt x="253146" y="275504"/>
                      <a:pt x="166174" y="308433"/>
                      <a:pt x="98594" y="283889"/>
                    </a:cubicBezTo>
                    <a:cubicBezTo>
                      <a:pt x="22557" y="264101"/>
                      <a:pt x="-14513" y="189564"/>
                      <a:pt x="4103" y="111527"/>
                    </a:cubicBezTo>
                    <a:cubicBezTo>
                      <a:pt x="70536" y="116596"/>
                      <a:pt x="94424" y="128657"/>
                      <a:pt x="145883" y="145883"/>
                    </a:cubicBezTo>
                    <a:cubicBezTo>
                      <a:pt x="164183" y="132294"/>
                      <a:pt x="173679" y="75107"/>
                      <a:pt x="217719" y="18913"/>
                    </a:cubicBezTo>
                    <a:close/>
                  </a:path>
                  <a:path w="291765" h="291765" fill="none" extrusionOk="0">
                    <a:moveTo>
                      <a:pt x="217719" y="18913"/>
                    </a:moveTo>
                    <a:cubicBezTo>
                      <a:pt x="280372" y="55571"/>
                      <a:pt x="304882" y="141635"/>
                      <a:pt x="278938" y="205700"/>
                    </a:cubicBezTo>
                    <a:cubicBezTo>
                      <a:pt x="247667" y="270871"/>
                      <a:pt x="166129" y="313528"/>
                      <a:pt x="98594" y="283889"/>
                    </a:cubicBezTo>
                    <a:cubicBezTo>
                      <a:pt x="36792" y="264771"/>
                      <a:pt x="-6019" y="186595"/>
                      <a:pt x="4103" y="111527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7970001"/>
                          <a:gd name="adj2" fmla="val 11617282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75" name="Arc 74">
                <a:extLst>
                  <a:ext uri="{FF2B5EF4-FFF2-40B4-BE49-F238E27FC236}">
                    <a16:creationId xmlns:a16="http://schemas.microsoft.com/office/drawing/2014/main" id="{3E7DB9A2-B557-4B2D-804B-0535A69841B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456161" y="5554600"/>
                <a:ext cx="374801" cy="374801"/>
              </a:xfrm>
              <a:custGeom>
                <a:avLst/>
                <a:gdLst>
                  <a:gd name="connsiteX0" fmla="*/ 248824 w 374801"/>
                  <a:gd name="connsiteY0" fmla="*/ 10352 h 374801"/>
                  <a:gd name="connsiteX1" fmla="*/ 364707 w 374801"/>
                  <a:gd name="connsiteY1" fmla="*/ 248074 h 374801"/>
                  <a:gd name="connsiteX2" fmla="*/ 127477 w 374801"/>
                  <a:gd name="connsiteY2" fmla="*/ 364963 h 374801"/>
                  <a:gd name="connsiteX3" fmla="*/ 9585 w 374801"/>
                  <a:gd name="connsiteY3" fmla="*/ 128230 h 374801"/>
                  <a:gd name="connsiteX4" fmla="*/ 187401 w 374801"/>
                  <a:gd name="connsiteY4" fmla="*/ 187401 h 374801"/>
                  <a:gd name="connsiteX5" fmla="*/ 248824 w 374801"/>
                  <a:gd name="connsiteY5" fmla="*/ 10352 h 374801"/>
                  <a:gd name="connsiteX0" fmla="*/ 248824 w 374801"/>
                  <a:gd name="connsiteY0" fmla="*/ 10352 h 374801"/>
                  <a:gd name="connsiteX1" fmla="*/ 364707 w 374801"/>
                  <a:gd name="connsiteY1" fmla="*/ 248074 h 374801"/>
                  <a:gd name="connsiteX2" fmla="*/ 127477 w 374801"/>
                  <a:gd name="connsiteY2" fmla="*/ 364963 h 374801"/>
                  <a:gd name="connsiteX3" fmla="*/ 9585 w 374801"/>
                  <a:gd name="connsiteY3" fmla="*/ 128230 h 374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801" h="374801" stroke="0" extrusionOk="0">
                    <a:moveTo>
                      <a:pt x="248824" y="10352"/>
                    </a:moveTo>
                    <a:cubicBezTo>
                      <a:pt x="341680" y="41316"/>
                      <a:pt x="387829" y="154304"/>
                      <a:pt x="364707" y="248074"/>
                    </a:cubicBezTo>
                    <a:cubicBezTo>
                      <a:pt x="350490" y="349745"/>
                      <a:pt x="215209" y="398277"/>
                      <a:pt x="127477" y="364963"/>
                    </a:cubicBezTo>
                    <a:cubicBezTo>
                      <a:pt x="21415" y="340063"/>
                      <a:pt x="-25811" y="241698"/>
                      <a:pt x="9585" y="128230"/>
                    </a:cubicBezTo>
                    <a:cubicBezTo>
                      <a:pt x="32557" y="150088"/>
                      <a:pt x="131614" y="178269"/>
                      <a:pt x="187401" y="187401"/>
                    </a:cubicBezTo>
                    <a:cubicBezTo>
                      <a:pt x="207891" y="141106"/>
                      <a:pt x="215173" y="76683"/>
                      <a:pt x="248824" y="10352"/>
                    </a:cubicBezTo>
                    <a:close/>
                  </a:path>
                  <a:path w="374801" h="374801" fill="none" extrusionOk="0">
                    <a:moveTo>
                      <a:pt x="248824" y="10352"/>
                    </a:moveTo>
                    <a:cubicBezTo>
                      <a:pt x="341396" y="43421"/>
                      <a:pt x="395701" y="152717"/>
                      <a:pt x="364707" y="248074"/>
                    </a:cubicBezTo>
                    <a:cubicBezTo>
                      <a:pt x="329474" y="328307"/>
                      <a:pt x="222052" y="402400"/>
                      <a:pt x="127477" y="364963"/>
                    </a:cubicBezTo>
                    <a:cubicBezTo>
                      <a:pt x="44666" y="340344"/>
                      <a:pt x="-5564" y="230332"/>
                      <a:pt x="9585" y="128230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7347997"/>
                          <a:gd name="adj2" fmla="val 11904336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76" name="Arc 75">
                <a:extLst>
                  <a:ext uri="{FF2B5EF4-FFF2-40B4-BE49-F238E27FC236}">
                    <a16:creationId xmlns:a16="http://schemas.microsoft.com/office/drawing/2014/main" id="{043E63C9-2621-4913-B122-FD096D95259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26229" y="5663067"/>
                <a:ext cx="169771" cy="169771"/>
              </a:xfrm>
              <a:custGeom>
                <a:avLst/>
                <a:gdLst>
                  <a:gd name="connsiteX0" fmla="*/ 84885 w 169771"/>
                  <a:gd name="connsiteY0" fmla="*/ 0 h 169771"/>
                  <a:gd name="connsiteX1" fmla="*/ 165101 w 169771"/>
                  <a:gd name="connsiteY1" fmla="*/ 57117 h 169771"/>
                  <a:gd name="connsiteX2" fmla="*/ 137367 w 169771"/>
                  <a:gd name="connsiteY2" fmla="*/ 151604 h 169771"/>
                  <a:gd name="connsiteX3" fmla="*/ 39006 w 169771"/>
                  <a:gd name="connsiteY3" fmla="*/ 156306 h 169771"/>
                  <a:gd name="connsiteX4" fmla="*/ 2386 w 169771"/>
                  <a:gd name="connsiteY4" fmla="*/ 64895 h 169771"/>
                  <a:gd name="connsiteX5" fmla="*/ 84886 w 169771"/>
                  <a:gd name="connsiteY5" fmla="*/ 84886 h 169771"/>
                  <a:gd name="connsiteX6" fmla="*/ 84885 w 169771"/>
                  <a:gd name="connsiteY6" fmla="*/ 0 h 169771"/>
                  <a:gd name="connsiteX0" fmla="*/ 84885 w 169771"/>
                  <a:gd name="connsiteY0" fmla="*/ 0 h 169771"/>
                  <a:gd name="connsiteX1" fmla="*/ 165101 w 169771"/>
                  <a:gd name="connsiteY1" fmla="*/ 57117 h 169771"/>
                  <a:gd name="connsiteX2" fmla="*/ 137367 w 169771"/>
                  <a:gd name="connsiteY2" fmla="*/ 151604 h 169771"/>
                  <a:gd name="connsiteX3" fmla="*/ 39006 w 169771"/>
                  <a:gd name="connsiteY3" fmla="*/ 156306 h 169771"/>
                  <a:gd name="connsiteX4" fmla="*/ 2386 w 169771"/>
                  <a:gd name="connsiteY4" fmla="*/ 64895 h 169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771" h="169771" stroke="0" extrusionOk="0">
                    <a:moveTo>
                      <a:pt x="84885" y="0"/>
                    </a:moveTo>
                    <a:cubicBezTo>
                      <a:pt x="118931" y="-1315"/>
                      <a:pt x="150611" y="23926"/>
                      <a:pt x="165101" y="57117"/>
                    </a:cubicBezTo>
                    <a:cubicBezTo>
                      <a:pt x="179640" y="91874"/>
                      <a:pt x="160825" y="129394"/>
                      <a:pt x="137367" y="151604"/>
                    </a:cubicBezTo>
                    <a:cubicBezTo>
                      <a:pt x="104037" y="178752"/>
                      <a:pt x="68736" y="179776"/>
                      <a:pt x="39006" y="156306"/>
                    </a:cubicBezTo>
                    <a:cubicBezTo>
                      <a:pt x="7445" y="136139"/>
                      <a:pt x="-1898" y="102080"/>
                      <a:pt x="2386" y="64895"/>
                    </a:cubicBezTo>
                    <a:cubicBezTo>
                      <a:pt x="28708" y="71546"/>
                      <a:pt x="72217" y="74406"/>
                      <a:pt x="84886" y="84886"/>
                    </a:cubicBezTo>
                    <a:cubicBezTo>
                      <a:pt x="79461" y="55760"/>
                      <a:pt x="81903" y="31103"/>
                      <a:pt x="84885" y="0"/>
                    </a:cubicBezTo>
                    <a:close/>
                  </a:path>
                  <a:path w="169771" h="169771" fill="none" extrusionOk="0">
                    <a:moveTo>
                      <a:pt x="84885" y="0"/>
                    </a:moveTo>
                    <a:cubicBezTo>
                      <a:pt x="120788" y="-2624"/>
                      <a:pt x="152872" y="23477"/>
                      <a:pt x="165101" y="57117"/>
                    </a:cubicBezTo>
                    <a:cubicBezTo>
                      <a:pt x="177789" y="91783"/>
                      <a:pt x="168471" y="129878"/>
                      <a:pt x="137367" y="151604"/>
                    </a:cubicBezTo>
                    <a:cubicBezTo>
                      <a:pt x="108375" y="173882"/>
                      <a:pt x="74901" y="180321"/>
                      <a:pt x="39006" y="156306"/>
                    </a:cubicBezTo>
                    <a:cubicBezTo>
                      <a:pt x="12125" y="142049"/>
                      <a:pt x="-6079" y="100628"/>
                      <a:pt x="2386" y="64895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6200000"/>
                          <a:gd name="adj2" fmla="val 11617282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77" name="Arc 76">
                <a:extLst>
                  <a:ext uri="{FF2B5EF4-FFF2-40B4-BE49-F238E27FC236}">
                    <a16:creationId xmlns:a16="http://schemas.microsoft.com/office/drawing/2014/main" id="{DCB1D823-43CF-4C7D-89DB-BB98DDAB47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54923" y="5294274"/>
                <a:ext cx="291765" cy="291765"/>
              </a:xfrm>
              <a:custGeom>
                <a:avLst/>
                <a:gdLst>
                  <a:gd name="connsiteX0" fmla="*/ 260141 w 291765"/>
                  <a:gd name="connsiteY0" fmla="*/ 55181 h 291765"/>
                  <a:gd name="connsiteX1" fmla="*/ 271880 w 291765"/>
                  <a:gd name="connsiteY1" fmla="*/ 219411 h 291765"/>
                  <a:gd name="connsiteX2" fmla="*/ 123120 w 291765"/>
                  <a:gd name="connsiteY2" fmla="*/ 289979 h 291765"/>
                  <a:gd name="connsiteX3" fmla="*/ 3355 w 291765"/>
                  <a:gd name="connsiteY3" fmla="*/ 176994 h 291765"/>
                  <a:gd name="connsiteX4" fmla="*/ 145883 w 291765"/>
                  <a:gd name="connsiteY4" fmla="*/ 145883 h 291765"/>
                  <a:gd name="connsiteX5" fmla="*/ 260141 w 291765"/>
                  <a:gd name="connsiteY5" fmla="*/ 55181 h 291765"/>
                  <a:gd name="connsiteX0" fmla="*/ 260141 w 291765"/>
                  <a:gd name="connsiteY0" fmla="*/ 55181 h 291765"/>
                  <a:gd name="connsiteX1" fmla="*/ 271880 w 291765"/>
                  <a:gd name="connsiteY1" fmla="*/ 219411 h 291765"/>
                  <a:gd name="connsiteX2" fmla="*/ 123120 w 291765"/>
                  <a:gd name="connsiteY2" fmla="*/ 289979 h 291765"/>
                  <a:gd name="connsiteX3" fmla="*/ 3355 w 291765"/>
                  <a:gd name="connsiteY3" fmla="*/ 176994 h 29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765" h="291765" stroke="0" extrusionOk="0">
                    <a:moveTo>
                      <a:pt x="260141" y="55181"/>
                    </a:moveTo>
                    <a:cubicBezTo>
                      <a:pt x="289908" y="97576"/>
                      <a:pt x="298896" y="168714"/>
                      <a:pt x="271880" y="219411"/>
                    </a:cubicBezTo>
                    <a:cubicBezTo>
                      <a:pt x="250315" y="273182"/>
                      <a:pt x="180632" y="299420"/>
                      <a:pt x="123120" y="289979"/>
                    </a:cubicBezTo>
                    <a:cubicBezTo>
                      <a:pt x="62896" y="281411"/>
                      <a:pt x="14625" y="244323"/>
                      <a:pt x="3355" y="176994"/>
                    </a:cubicBezTo>
                    <a:cubicBezTo>
                      <a:pt x="57988" y="154041"/>
                      <a:pt x="80176" y="150043"/>
                      <a:pt x="145883" y="145883"/>
                    </a:cubicBezTo>
                    <a:cubicBezTo>
                      <a:pt x="171084" y="139263"/>
                      <a:pt x="203243" y="90992"/>
                      <a:pt x="260141" y="55181"/>
                    </a:cubicBezTo>
                    <a:close/>
                  </a:path>
                  <a:path w="291765" h="291765" fill="none" extrusionOk="0">
                    <a:moveTo>
                      <a:pt x="260141" y="55181"/>
                    </a:moveTo>
                    <a:cubicBezTo>
                      <a:pt x="288235" y="100851"/>
                      <a:pt x="300333" y="169224"/>
                      <a:pt x="271880" y="219411"/>
                    </a:cubicBezTo>
                    <a:cubicBezTo>
                      <a:pt x="240880" y="264721"/>
                      <a:pt x="178051" y="305558"/>
                      <a:pt x="123120" y="289979"/>
                    </a:cubicBezTo>
                    <a:cubicBezTo>
                      <a:pt x="70967" y="284649"/>
                      <a:pt x="23568" y="237515"/>
                      <a:pt x="3355" y="176994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9293400"/>
                          <a:gd name="adj2" fmla="val 1006119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0AEEE241-F476-4EC7-ABFE-2BA56AA7420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769025" y="4745470"/>
              <a:ext cx="394359" cy="394359"/>
              <a:chOff x="5231675" y="5001426"/>
              <a:chExt cx="996436" cy="996436"/>
            </a:xfrm>
          </p:grpSpPr>
          <p:sp>
            <p:nvSpPr>
              <p:cNvPr id="79" name="Arc 78">
                <a:extLst>
                  <a:ext uri="{FF2B5EF4-FFF2-40B4-BE49-F238E27FC236}">
                    <a16:creationId xmlns:a16="http://schemas.microsoft.com/office/drawing/2014/main" id="{5C98A3F9-A721-4DC4-AE15-626DEA6C9A6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31675" y="5001426"/>
                <a:ext cx="996436" cy="996436"/>
              </a:xfrm>
              <a:custGeom>
                <a:avLst/>
                <a:gdLst>
                  <a:gd name="connsiteX0" fmla="*/ 498218 w 996436"/>
                  <a:gd name="connsiteY0" fmla="*/ 0 h 996436"/>
                  <a:gd name="connsiteX1" fmla="*/ 994205 w 996436"/>
                  <a:gd name="connsiteY1" fmla="*/ 451122 h 996436"/>
                  <a:gd name="connsiteX2" fmla="*/ 591988 w 996436"/>
                  <a:gd name="connsiteY2" fmla="*/ 987532 h 996436"/>
                  <a:gd name="connsiteX3" fmla="*/ 19959 w 996436"/>
                  <a:gd name="connsiteY3" fmla="*/ 637822 h 996436"/>
                  <a:gd name="connsiteX4" fmla="*/ 498218 w 996436"/>
                  <a:gd name="connsiteY4" fmla="*/ 498218 h 996436"/>
                  <a:gd name="connsiteX5" fmla="*/ 498218 w 996436"/>
                  <a:gd name="connsiteY5" fmla="*/ 0 h 996436"/>
                  <a:gd name="connsiteX0" fmla="*/ 498218 w 996436"/>
                  <a:gd name="connsiteY0" fmla="*/ 0 h 996436"/>
                  <a:gd name="connsiteX1" fmla="*/ 994205 w 996436"/>
                  <a:gd name="connsiteY1" fmla="*/ 451122 h 996436"/>
                  <a:gd name="connsiteX2" fmla="*/ 591988 w 996436"/>
                  <a:gd name="connsiteY2" fmla="*/ 987532 h 996436"/>
                  <a:gd name="connsiteX3" fmla="*/ 19959 w 996436"/>
                  <a:gd name="connsiteY3" fmla="*/ 637822 h 996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6436" h="996436" stroke="0" extrusionOk="0">
                    <a:moveTo>
                      <a:pt x="498218" y="0"/>
                    </a:moveTo>
                    <a:cubicBezTo>
                      <a:pt x="742441" y="-7828"/>
                      <a:pt x="922465" y="213169"/>
                      <a:pt x="994205" y="451122"/>
                    </a:cubicBezTo>
                    <a:cubicBezTo>
                      <a:pt x="1022282" y="707684"/>
                      <a:pt x="814227" y="940135"/>
                      <a:pt x="591988" y="987532"/>
                    </a:cubicBezTo>
                    <a:cubicBezTo>
                      <a:pt x="305808" y="1068950"/>
                      <a:pt x="83663" y="930236"/>
                      <a:pt x="19959" y="637822"/>
                    </a:cubicBezTo>
                    <a:cubicBezTo>
                      <a:pt x="71268" y="594873"/>
                      <a:pt x="288983" y="534588"/>
                      <a:pt x="498218" y="498218"/>
                    </a:cubicBezTo>
                    <a:cubicBezTo>
                      <a:pt x="476099" y="365887"/>
                      <a:pt x="519459" y="183888"/>
                      <a:pt x="498218" y="0"/>
                    </a:cubicBezTo>
                    <a:close/>
                  </a:path>
                  <a:path w="996436" h="996436" fill="none" extrusionOk="0">
                    <a:moveTo>
                      <a:pt x="498218" y="0"/>
                    </a:moveTo>
                    <a:cubicBezTo>
                      <a:pt x="727006" y="-4307"/>
                      <a:pt x="951474" y="212725"/>
                      <a:pt x="994205" y="451122"/>
                    </a:cubicBezTo>
                    <a:cubicBezTo>
                      <a:pt x="1013533" y="659602"/>
                      <a:pt x="833371" y="954380"/>
                      <a:pt x="591988" y="987532"/>
                    </a:cubicBezTo>
                    <a:cubicBezTo>
                      <a:pt x="369760" y="1052734"/>
                      <a:pt x="97558" y="885793"/>
                      <a:pt x="19959" y="637822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6200000"/>
                          <a:gd name="adj2" fmla="val 9823648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80" name="Arc 79">
                <a:extLst>
                  <a:ext uri="{FF2B5EF4-FFF2-40B4-BE49-F238E27FC236}">
                    <a16:creationId xmlns:a16="http://schemas.microsoft.com/office/drawing/2014/main" id="{F5C21CF7-9F45-43F5-87F5-1700AE7E055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84011" y="5059108"/>
                <a:ext cx="291765" cy="291765"/>
              </a:xfrm>
              <a:custGeom>
                <a:avLst/>
                <a:gdLst>
                  <a:gd name="connsiteX0" fmla="*/ 208277 w 291765"/>
                  <a:gd name="connsiteY0" fmla="*/ 14016 h 291765"/>
                  <a:gd name="connsiteX1" fmla="*/ 288153 w 291765"/>
                  <a:gd name="connsiteY1" fmla="*/ 178145 h 291765"/>
                  <a:gd name="connsiteX2" fmla="*/ 145292 w 291765"/>
                  <a:gd name="connsiteY2" fmla="*/ 291764 h 291765"/>
                  <a:gd name="connsiteX3" fmla="*/ 3355 w 291765"/>
                  <a:gd name="connsiteY3" fmla="*/ 176993 h 291765"/>
                  <a:gd name="connsiteX4" fmla="*/ 145883 w 291765"/>
                  <a:gd name="connsiteY4" fmla="*/ 145883 h 291765"/>
                  <a:gd name="connsiteX5" fmla="*/ 208277 w 291765"/>
                  <a:gd name="connsiteY5" fmla="*/ 14016 h 291765"/>
                  <a:gd name="connsiteX0" fmla="*/ 208277 w 291765"/>
                  <a:gd name="connsiteY0" fmla="*/ 14016 h 291765"/>
                  <a:gd name="connsiteX1" fmla="*/ 288153 w 291765"/>
                  <a:gd name="connsiteY1" fmla="*/ 178145 h 291765"/>
                  <a:gd name="connsiteX2" fmla="*/ 145292 w 291765"/>
                  <a:gd name="connsiteY2" fmla="*/ 291764 h 291765"/>
                  <a:gd name="connsiteX3" fmla="*/ 3355 w 291765"/>
                  <a:gd name="connsiteY3" fmla="*/ 176993 h 29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765" h="291765" stroke="0" extrusionOk="0">
                    <a:moveTo>
                      <a:pt x="208277" y="14016"/>
                    </a:moveTo>
                    <a:cubicBezTo>
                      <a:pt x="264966" y="40106"/>
                      <a:pt x="299954" y="112723"/>
                      <a:pt x="288153" y="178145"/>
                    </a:cubicBezTo>
                    <a:cubicBezTo>
                      <a:pt x="284143" y="247151"/>
                      <a:pt x="209494" y="292173"/>
                      <a:pt x="145292" y="291764"/>
                    </a:cubicBezTo>
                    <a:cubicBezTo>
                      <a:pt x="75199" y="293182"/>
                      <a:pt x="17047" y="248679"/>
                      <a:pt x="3355" y="176993"/>
                    </a:cubicBezTo>
                    <a:cubicBezTo>
                      <a:pt x="60042" y="153608"/>
                      <a:pt x="83510" y="150843"/>
                      <a:pt x="145883" y="145883"/>
                    </a:cubicBezTo>
                    <a:cubicBezTo>
                      <a:pt x="181856" y="83912"/>
                      <a:pt x="205200" y="36870"/>
                      <a:pt x="208277" y="14016"/>
                    </a:cubicBezTo>
                    <a:close/>
                  </a:path>
                  <a:path w="291765" h="291765" fill="none" extrusionOk="0">
                    <a:moveTo>
                      <a:pt x="208277" y="14016"/>
                    </a:moveTo>
                    <a:cubicBezTo>
                      <a:pt x="258661" y="41507"/>
                      <a:pt x="298343" y="116117"/>
                      <a:pt x="288153" y="178145"/>
                    </a:cubicBezTo>
                    <a:cubicBezTo>
                      <a:pt x="272379" y="238554"/>
                      <a:pt x="212555" y="293564"/>
                      <a:pt x="145292" y="291764"/>
                    </a:cubicBezTo>
                    <a:cubicBezTo>
                      <a:pt x="87320" y="297303"/>
                      <a:pt x="20228" y="244332"/>
                      <a:pt x="3355" y="176993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7719309"/>
                          <a:gd name="adj2" fmla="val 1006119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81" name="Arc 80">
                <a:extLst>
                  <a:ext uri="{FF2B5EF4-FFF2-40B4-BE49-F238E27FC236}">
                    <a16:creationId xmlns:a16="http://schemas.microsoft.com/office/drawing/2014/main" id="{7E268351-9772-4086-A3F9-4ABE2C744BC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21485" y="5312159"/>
                <a:ext cx="291765" cy="291765"/>
              </a:xfrm>
              <a:custGeom>
                <a:avLst/>
                <a:gdLst>
                  <a:gd name="connsiteX0" fmla="*/ 217719 w 291765"/>
                  <a:gd name="connsiteY0" fmla="*/ 18913 h 291765"/>
                  <a:gd name="connsiteX1" fmla="*/ 278938 w 291765"/>
                  <a:gd name="connsiteY1" fmla="*/ 205700 h 291765"/>
                  <a:gd name="connsiteX2" fmla="*/ 98594 w 291765"/>
                  <a:gd name="connsiteY2" fmla="*/ 283889 h 291765"/>
                  <a:gd name="connsiteX3" fmla="*/ 4103 w 291765"/>
                  <a:gd name="connsiteY3" fmla="*/ 111527 h 291765"/>
                  <a:gd name="connsiteX4" fmla="*/ 145883 w 291765"/>
                  <a:gd name="connsiteY4" fmla="*/ 145883 h 291765"/>
                  <a:gd name="connsiteX5" fmla="*/ 217719 w 291765"/>
                  <a:gd name="connsiteY5" fmla="*/ 18913 h 291765"/>
                  <a:gd name="connsiteX0" fmla="*/ 217719 w 291765"/>
                  <a:gd name="connsiteY0" fmla="*/ 18913 h 291765"/>
                  <a:gd name="connsiteX1" fmla="*/ 278938 w 291765"/>
                  <a:gd name="connsiteY1" fmla="*/ 205700 h 291765"/>
                  <a:gd name="connsiteX2" fmla="*/ 98594 w 291765"/>
                  <a:gd name="connsiteY2" fmla="*/ 283889 h 291765"/>
                  <a:gd name="connsiteX3" fmla="*/ 4103 w 291765"/>
                  <a:gd name="connsiteY3" fmla="*/ 111527 h 29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765" h="291765" stroke="0" extrusionOk="0">
                    <a:moveTo>
                      <a:pt x="217719" y="18913"/>
                    </a:moveTo>
                    <a:cubicBezTo>
                      <a:pt x="275133" y="50980"/>
                      <a:pt x="303286" y="139429"/>
                      <a:pt x="278938" y="205700"/>
                    </a:cubicBezTo>
                    <a:cubicBezTo>
                      <a:pt x="253146" y="275504"/>
                      <a:pt x="166174" y="308433"/>
                      <a:pt x="98594" y="283889"/>
                    </a:cubicBezTo>
                    <a:cubicBezTo>
                      <a:pt x="22557" y="264101"/>
                      <a:pt x="-14513" y="189564"/>
                      <a:pt x="4103" y="111527"/>
                    </a:cubicBezTo>
                    <a:cubicBezTo>
                      <a:pt x="70536" y="116596"/>
                      <a:pt x="94424" y="128657"/>
                      <a:pt x="145883" y="145883"/>
                    </a:cubicBezTo>
                    <a:cubicBezTo>
                      <a:pt x="164183" y="132294"/>
                      <a:pt x="173679" y="75107"/>
                      <a:pt x="217719" y="18913"/>
                    </a:cubicBezTo>
                    <a:close/>
                  </a:path>
                  <a:path w="291765" h="291765" fill="none" extrusionOk="0">
                    <a:moveTo>
                      <a:pt x="217719" y="18913"/>
                    </a:moveTo>
                    <a:cubicBezTo>
                      <a:pt x="280372" y="55571"/>
                      <a:pt x="304882" y="141635"/>
                      <a:pt x="278938" y="205700"/>
                    </a:cubicBezTo>
                    <a:cubicBezTo>
                      <a:pt x="247667" y="270871"/>
                      <a:pt x="166129" y="313528"/>
                      <a:pt x="98594" y="283889"/>
                    </a:cubicBezTo>
                    <a:cubicBezTo>
                      <a:pt x="36792" y="264771"/>
                      <a:pt x="-6019" y="186595"/>
                      <a:pt x="4103" y="111527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7970001"/>
                          <a:gd name="adj2" fmla="val 11617282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82" name="Arc 81">
                <a:extLst>
                  <a:ext uri="{FF2B5EF4-FFF2-40B4-BE49-F238E27FC236}">
                    <a16:creationId xmlns:a16="http://schemas.microsoft.com/office/drawing/2014/main" id="{5E6FAB0B-051C-438D-99D9-C31D905189F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456161" y="5554600"/>
                <a:ext cx="374801" cy="374801"/>
              </a:xfrm>
              <a:custGeom>
                <a:avLst/>
                <a:gdLst>
                  <a:gd name="connsiteX0" fmla="*/ 248824 w 374801"/>
                  <a:gd name="connsiteY0" fmla="*/ 10352 h 374801"/>
                  <a:gd name="connsiteX1" fmla="*/ 364707 w 374801"/>
                  <a:gd name="connsiteY1" fmla="*/ 248074 h 374801"/>
                  <a:gd name="connsiteX2" fmla="*/ 127477 w 374801"/>
                  <a:gd name="connsiteY2" fmla="*/ 364963 h 374801"/>
                  <a:gd name="connsiteX3" fmla="*/ 9585 w 374801"/>
                  <a:gd name="connsiteY3" fmla="*/ 128230 h 374801"/>
                  <a:gd name="connsiteX4" fmla="*/ 187401 w 374801"/>
                  <a:gd name="connsiteY4" fmla="*/ 187401 h 374801"/>
                  <a:gd name="connsiteX5" fmla="*/ 248824 w 374801"/>
                  <a:gd name="connsiteY5" fmla="*/ 10352 h 374801"/>
                  <a:gd name="connsiteX0" fmla="*/ 248824 w 374801"/>
                  <a:gd name="connsiteY0" fmla="*/ 10352 h 374801"/>
                  <a:gd name="connsiteX1" fmla="*/ 364707 w 374801"/>
                  <a:gd name="connsiteY1" fmla="*/ 248074 h 374801"/>
                  <a:gd name="connsiteX2" fmla="*/ 127477 w 374801"/>
                  <a:gd name="connsiteY2" fmla="*/ 364963 h 374801"/>
                  <a:gd name="connsiteX3" fmla="*/ 9585 w 374801"/>
                  <a:gd name="connsiteY3" fmla="*/ 128230 h 374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801" h="374801" stroke="0" extrusionOk="0">
                    <a:moveTo>
                      <a:pt x="248824" y="10352"/>
                    </a:moveTo>
                    <a:cubicBezTo>
                      <a:pt x="341680" y="41316"/>
                      <a:pt x="387829" y="154304"/>
                      <a:pt x="364707" y="248074"/>
                    </a:cubicBezTo>
                    <a:cubicBezTo>
                      <a:pt x="350490" y="349745"/>
                      <a:pt x="215209" y="398277"/>
                      <a:pt x="127477" y="364963"/>
                    </a:cubicBezTo>
                    <a:cubicBezTo>
                      <a:pt x="21415" y="340063"/>
                      <a:pt x="-25811" y="241698"/>
                      <a:pt x="9585" y="128230"/>
                    </a:cubicBezTo>
                    <a:cubicBezTo>
                      <a:pt x="32557" y="150088"/>
                      <a:pt x="131614" y="178269"/>
                      <a:pt x="187401" y="187401"/>
                    </a:cubicBezTo>
                    <a:cubicBezTo>
                      <a:pt x="207891" y="141106"/>
                      <a:pt x="215173" y="76683"/>
                      <a:pt x="248824" y="10352"/>
                    </a:cubicBezTo>
                    <a:close/>
                  </a:path>
                  <a:path w="374801" h="374801" fill="none" extrusionOk="0">
                    <a:moveTo>
                      <a:pt x="248824" y="10352"/>
                    </a:moveTo>
                    <a:cubicBezTo>
                      <a:pt x="341396" y="43421"/>
                      <a:pt x="395701" y="152717"/>
                      <a:pt x="364707" y="248074"/>
                    </a:cubicBezTo>
                    <a:cubicBezTo>
                      <a:pt x="329474" y="328307"/>
                      <a:pt x="222052" y="402400"/>
                      <a:pt x="127477" y="364963"/>
                    </a:cubicBezTo>
                    <a:cubicBezTo>
                      <a:pt x="44666" y="340344"/>
                      <a:pt x="-5564" y="230332"/>
                      <a:pt x="9585" y="128230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7347997"/>
                          <a:gd name="adj2" fmla="val 11904336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83" name="Arc 82">
                <a:extLst>
                  <a:ext uri="{FF2B5EF4-FFF2-40B4-BE49-F238E27FC236}">
                    <a16:creationId xmlns:a16="http://schemas.microsoft.com/office/drawing/2014/main" id="{396EF40C-16DC-48DD-A2AE-ECBF82FB24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26229" y="5663067"/>
                <a:ext cx="169771" cy="169771"/>
              </a:xfrm>
              <a:custGeom>
                <a:avLst/>
                <a:gdLst>
                  <a:gd name="connsiteX0" fmla="*/ 84885 w 169771"/>
                  <a:gd name="connsiteY0" fmla="*/ 0 h 169771"/>
                  <a:gd name="connsiteX1" fmla="*/ 165101 w 169771"/>
                  <a:gd name="connsiteY1" fmla="*/ 57117 h 169771"/>
                  <a:gd name="connsiteX2" fmla="*/ 137367 w 169771"/>
                  <a:gd name="connsiteY2" fmla="*/ 151604 h 169771"/>
                  <a:gd name="connsiteX3" fmla="*/ 39006 w 169771"/>
                  <a:gd name="connsiteY3" fmla="*/ 156306 h 169771"/>
                  <a:gd name="connsiteX4" fmla="*/ 2386 w 169771"/>
                  <a:gd name="connsiteY4" fmla="*/ 64895 h 169771"/>
                  <a:gd name="connsiteX5" fmla="*/ 84886 w 169771"/>
                  <a:gd name="connsiteY5" fmla="*/ 84886 h 169771"/>
                  <a:gd name="connsiteX6" fmla="*/ 84885 w 169771"/>
                  <a:gd name="connsiteY6" fmla="*/ 0 h 169771"/>
                  <a:gd name="connsiteX0" fmla="*/ 84885 w 169771"/>
                  <a:gd name="connsiteY0" fmla="*/ 0 h 169771"/>
                  <a:gd name="connsiteX1" fmla="*/ 165101 w 169771"/>
                  <a:gd name="connsiteY1" fmla="*/ 57117 h 169771"/>
                  <a:gd name="connsiteX2" fmla="*/ 137367 w 169771"/>
                  <a:gd name="connsiteY2" fmla="*/ 151604 h 169771"/>
                  <a:gd name="connsiteX3" fmla="*/ 39006 w 169771"/>
                  <a:gd name="connsiteY3" fmla="*/ 156306 h 169771"/>
                  <a:gd name="connsiteX4" fmla="*/ 2386 w 169771"/>
                  <a:gd name="connsiteY4" fmla="*/ 64895 h 169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771" h="169771" stroke="0" extrusionOk="0">
                    <a:moveTo>
                      <a:pt x="84885" y="0"/>
                    </a:moveTo>
                    <a:cubicBezTo>
                      <a:pt x="118931" y="-1315"/>
                      <a:pt x="150611" y="23926"/>
                      <a:pt x="165101" y="57117"/>
                    </a:cubicBezTo>
                    <a:cubicBezTo>
                      <a:pt x="179640" y="91874"/>
                      <a:pt x="160825" y="129394"/>
                      <a:pt x="137367" y="151604"/>
                    </a:cubicBezTo>
                    <a:cubicBezTo>
                      <a:pt x="104037" y="178752"/>
                      <a:pt x="68736" y="179776"/>
                      <a:pt x="39006" y="156306"/>
                    </a:cubicBezTo>
                    <a:cubicBezTo>
                      <a:pt x="7445" y="136139"/>
                      <a:pt x="-1898" y="102080"/>
                      <a:pt x="2386" y="64895"/>
                    </a:cubicBezTo>
                    <a:cubicBezTo>
                      <a:pt x="28708" y="71546"/>
                      <a:pt x="72217" y="74406"/>
                      <a:pt x="84886" y="84886"/>
                    </a:cubicBezTo>
                    <a:cubicBezTo>
                      <a:pt x="79461" y="55760"/>
                      <a:pt x="81903" y="31103"/>
                      <a:pt x="84885" y="0"/>
                    </a:cubicBezTo>
                    <a:close/>
                  </a:path>
                  <a:path w="169771" h="169771" fill="none" extrusionOk="0">
                    <a:moveTo>
                      <a:pt x="84885" y="0"/>
                    </a:moveTo>
                    <a:cubicBezTo>
                      <a:pt x="120788" y="-2624"/>
                      <a:pt x="152872" y="23477"/>
                      <a:pt x="165101" y="57117"/>
                    </a:cubicBezTo>
                    <a:cubicBezTo>
                      <a:pt x="177789" y="91783"/>
                      <a:pt x="168471" y="129878"/>
                      <a:pt x="137367" y="151604"/>
                    </a:cubicBezTo>
                    <a:cubicBezTo>
                      <a:pt x="108375" y="173882"/>
                      <a:pt x="74901" y="180321"/>
                      <a:pt x="39006" y="156306"/>
                    </a:cubicBezTo>
                    <a:cubicBezTo>
                      <a:pt x="12125" y="142049"/>
                      <a:pt x="-6079" y="100628"/>
                      <a:pt x="2386" y="64895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6200000"/>
                          <a:gd name="adj2" fmla="val 11617282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84" name="Arc 83">
                <a:extLst>
                  <a:ext uri="{FF2B5EF4-FFF2-40B4-BE49-F238E27FC236}">
                    <a16:creationId xmlns:a16="http://schemas.microsoft.com/office/drawing/2014/main" id="{653A4086-DC74-4FCF-9D0C-690F08506EB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54923" y="5294274"/>
                <a:ext cx="291765" cy="291765"/>
              </a:xfrm>
              <a:custGeom>
                <a:avLst/>
                <a:gdLst>
                  <a:gd name="connsiteX0" fmla="*/ 260141 w 291765"/>
                  <a:gd name="connsiteY0" fmla="*/ 55181 h 291765"/>
                  <a:gd name="connsiteX1" fmla="*/ 271880 w 291765"/>
                  <a:gd name="connsiteY1" fmla="*/ 219411 h 291765"/>
                  <a:gd name="connsiteX2" fmla="*/ 123120 w 291765"/>
                  <a:gd name="connsiteY2" fmla="*/ 289979 h 291765"/>
                  <a:gd name="connsiteX3" fmla="*/ 3355 w 291765"/>
                  <a:gd name="connsiteY3" fmla="*/ 176994 h 291765"/>
                  <a:gd name="connsiteX4" fmla="*/ 145883 w 291765"/>
                  <a:gd name="connsiteY4" fmla="*/ 145883 h 291765"/>
                  <a:gd name="connsiteX5" fmla="*/ 260141 w 291765"/>
                  <a:gd name="connsiteY5" fmla="*/ 55181 h 291765"/>
                  <a:gd name="connsiteX0" fmla="*/ 260141 w 291765"/>
                  <a:gd name="connsiteY0" fmla="*/ 55181 h 291765"/>
                  <a:gd name="connsiteX1" fmla="*/ 271880 w 291765"/>
                  <a:gd name="connsiteY1" fmla="*/ 219411 h 291765"/>
                  <a:gd name="connsiteX2" fmla="*/ 123120 w 291765"/>
                  <a:gd name="connsiteY2" fmla="*/ 289979 h 291765"/>
                  <a:gd name="connsiteX3" fmla="*/ 3355 w 291765"/>
                  <a:gd name="connsiteY3" fmla="*/ 176994 h 29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765" h="291765" stroke="0" extrusionOk="0">
                    <a:moveTo>
                      <a:pt x="260141" y="55181"/>
                    </a:moveTo>
                    <a:cubicBezTo>
                      <a:pt x="289908" y="97576"/>
                      <a:pt x="298896" y="168714"/>
                      <a:pt x="271880" y="219411"/>
                    </a:cubicBezTo>
                    <a:cubicBezTo>
                      <a:pt x="250315" y="273182"/>
                      <a:pt x="180632" y="299420"/>
                      <a:pt x="123120" y="289979"/>
                    </a:cubicBezTo>
                    <a:cubicBezTo>
                      <a:pt x="62896" y="281411"/>
                      <a:pt x="14625" y="244323"/>
                      <a:pt x="3355" y="176994"/>
                    </a:cubicBezTo>
                    <a:cubicBezTo>
                      <a:pt x="57988" y="154041"/>
                      <a:pt x="80176" y="150043"/>
                      <a:pt x="145883" y="145883"/>
                    </a:cubicBezTo>
                    <a:cubicBezTo>
                      <a:pt x="171084" y="139263"/>
                      <a:pt x="203243" y="90992"/>
                      <a:pt x="260141" y="55181"/>
                    </a:cubicBezTo>
                    <a:close/>
                  </a:path>
                  <a:path w="291765" h="291765" fill="none" extrusionOk="0">
                    <a:moveTo>
                      <a:pt x="260141" y="55181"/>
                    </a:moveTo>
                    <a:cubicBezTo>
                      <a:pt x="288235" y="100851"/>
                      <a:pt x="300333" y="169224"/>
                      <a:pt x="271880" y="219411"/>
                    </a:cubicBezTo>
                    <a:cubicBezTo>
                      <a:pt x="240880" y="264721"/>
                      <a:pt x="178051" y="305558"/>
                      <a:pt x="123120" y="289979"/>
                    </a:cubicBezTo>
                    <a:cubicBezTo>
                      <a:pt x="70967" y="284649"/>
                      <a:pt x="23568" y="237515"/>
                      <a:pt x="3355" y="176994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9293400"/>
                          <a:gd name="adj2" fmla="val 1006119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</p:grpSp>
        <p:sp>
          <p:nvSpPr>
            <p:cNvPr id="48" name="TextBox 23">
              <a:extLst>
                <a:ext uri="{FF2B5EF4-FFF2-40B4-BE49-F238E27FC236}">
                  <a16:creationId xmlns:a16="http://schemas.microsoft.com/office/drawing/2014/main" id="{2125885C-4104-47C7-99AB-FA449C9679C4}"/>
                </a:ext>
              </a:extLst>
            </p:cNvPr>
            <p:cNvSpPr txBox="1"/>
            <p:nvPr/>
          </p:nvSpPr>
          <p:spPr>
            <a:xfrm rot="3489734">
              <a:off x="8304603" y="3849679"/>
              <a:ext cx="2147364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cap="small" dirty="0">
                  <a:solidFill>
                    <a:srgbClr val="7030A0"/>
                  </a:solidFill>
                </a:rPr>
                <a:t>Integrated PCBoom Propagation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0262379-5E4A-45C0-9B50-33BD22272EF3}"/>
                </a:ext>
              </a:extLst>
            </p:cNvPr>
            <p:cNvSpPr txBox="1"/>
            <p:nvPr/>
          </p:nvSpPr>
          <p:spPr>
            <a:xfrm>
              <a:off x="10117927" y="4188025"/>
              <a:ext cx="1309489" cy="5091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cap="small" dirty="0">
                  <a:solidFill>
                    <a:schemeClr val="accent1">
                      <a:lumMod val="75000"/>
                    </a:schemeClr>
                  </a:solidFill>
                </a:rPr>
                <a:t>Atmospheric Turbulence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9ECCFE3E-764C-4FF0-94A9-31A7EC92ED9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286134" y="4651776"/>
              <a:ext cx="636976" cy="636976"/>
              <a:chOff x="5231675" y="5001426"/>
              <a:chExt cx="996436" cy="996436"/>
            </a:xfrm>
          </p:grpSpPr>
          <p:sp>
            <p:nvSpPr>
              <p:cNvPr id="54" name="Arc 53">
                <a:extLst>
                  <a:ext uri="{FF2B5EF4-FFF2-40B4-BE49-F238E27FC236}">
                    <a16:creationId xmlns:a16="http://schemas.microsoft.com/office/drawing/2014/main" id="{AE3BC3CB-24FF-4A8A-88BC-00A6536511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31675" y="5001426"/>
                <a:ext cx="996436" cy="996436"/>
              </a:xfrm>
              <a:custGeom>
                <a:avLst/>
                <a:gdLst>
                  <a:gd name="connsiteX0" fmla="*/ 249611 w 996436"/>
                  <a:gd name="connsiteY0" fmla="*/ 66459 h 996436"/>
                  <a:gd name="connsiteX1" fmla="*/ 824959 w 996436"/>
                  <a:gd name="connsiteY1" fmla="*/ 122104 h 996436"/>
                  <a:gd name="connsiteX2" fmla="*/ 960492 w 996436"/>
                  <a:gd name="connsiteY2" fmla="*/ 684023 h 996436"/>
                  <a:gd name="connsiteX3" fmla="*/ 473773 w 996436"/>
                  <a:gd name="connsiteY3" fmla="*/ 995836 h 996436"/>
                  <a:gd name="connsiteX4" fmla="*/ 19958 w 996436"/>
                  <a:gd name="connsiteY4" fmla="*/ 637822 h 996436"/>
                  <a:gd name="connsiteX5" fmla="*/ 498218 w 996436"/>
                  <a:gd name="connsiteY5" fmla="*/ 498218 h 996436"/>
                  <a:gd name="connsiteX6" fmla="*/ 249611 w 996436"/>
                  <a:gd name="connsiteY6" fmla="*/ 66459 h 996436"/>
                  <a:gd name="connsiteX0" fmla="*/ 249611 w 996436"/>
                  <a:gd name="connsiteY0" fmla="*/ 66459 h 996436"/>
                  <a:gd name="connsiteX1" fmla="*/ 824959 w 996436"/>
                  <a:gd name="connsiteY1" fmla="*/ 122104 h 996436"/>
                  <a:gd name="connsiteX2" fmla="*/ 960492 w 996436"/>
                  <a:gd name="connsiteY2" fmla="*/ 684023 h 996436"/>
                  <a:gd name="connsiteX3" fmla="*/ 473773 w 996436"/>
                  <a:gd name="connsiteY3" fmla="*/ 995836 h 996436"/>
                  <a:gd name="connsiteX4" fmla="*/ 19958 w 996436"/>
                  <a:gd name="connsiteY4" fmla="*/ 637822 h 996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6436" h="996436" stroke="0" extrusionOk="0">
                    <a:moveTo>
                      <a:pt x="249611" y="66459"/>
                    </a:moveTo>
                    <a:cubicBezTo>
                      <a:pt x="422532" y="-46371"/>
                      <a:pt x="631650" y="-4791"/>
                      <a:pt x="824959" y="122104"/>
                    </a:cubicBezTo>
                    <a:cubicBezTo>
                      <a:pt x="1007549" y="266069"/>
                      <a:pt x="1004461" y="488094"/>
                      <a:pt x="960492" y="684023"/>
                    </a:cubicBezTo>
                    <a:cubicBezTo>
                      <a:pt x="878118" y="884170"/>
                      <a:pt x="678613" y="1046465"/>
                      <a:pt x="473773" y="995836"/>
                    </a:cubicBezTo>
                    <a:cubicBezTo>
                      <a:pt x="258535" y="983707"/>
                      <a:pt x="94674" y="848952"/>
                      <a:pt x="19958" y="637822"/>
                    </a:cubicBezTo>
                    <a:cubicBezTo>
                      <a:pt x="136604" y="579053"/>
                      <a:pt x="321778" y="567370"/>
                      <a:pt x="498218" y="498218"/>
                    </a:cubicBezTo>
                    <a:cubicBezTo>
                      <a:pt x="454578" y="439677"/>
                      <a:pt x="299286" y="128436"/>
                      <a:pt x="249611" y="66459"/>
                    </a:cubicBezTo>
                    <a:close/>
                  </a:path>
                  <a:path w="996436" h="996436" fill="none" extrusionOk="0">
                    <a:moveTo>
                      <a:pt x="249611" y="66459"/>
                    </a:moveTo>
                    <a:cubicBezTo>
                      <a:pt x="429691" y="-77283"/>
                      <a:pt x="654871" y="-3601"/>
                      <a:pt x="824959" y="122104"/>
                    </a:cubicBezTo>
                    <a:cubicBezTo>
                      <a:pt x="1016267" y="278728"/>
                      <a:pt x="1042442" y="487635"/>
                      <a:pt x="960492" y="684023"/>
                    </a:cubicBezTo>
                    <a:cubicBezTo>
                      <a:pt x="869294" y="879132"/>
                      <a:pt x="712166" y="1027745"/>
                      <a:pt x="473773" y="995836"/>
                    </a:cubicBezTo>
                    <a:cubicBezTo>
                      <a:pt x="271508" y="1000078"/>
                      <a:pt x="82755" y="875746"/>
                      <a:pt x="19958" y="637822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4403997"/>
                          <a:gd name="adj2" fmla="val 9823648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55" name="Arc 54">
                <a:extLst>
                  <a:ext uri="{FF2B5EF4-FFF2-40B4-BE49-F238E27FC236}">
                    <a16:creationId xmlns:a16="http://schemas.microsoft.com/office/drawing/2014/main" id="{F5430DB4-9B03-40AC-888C-210601DE1FF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584011" y="5059108"/>
                <a:ext cx="291765" cy="291765"/>
              </a:xfrm>
              <a:custGeom>
                <a:avLst/>
                <a:gdLst>
                  <a:gd name="connsiteX0" fmla="*/ 208277 w 291765"/>
                  <a:gd name="connsiteY0" fmla="*/ 14016 h 291765"/>
                  <a:gd name="connsiteX1" fmla="*/ 288153 w 291765"/>
                  <a:gd name="connsiteY1" fmla="*/ 178145 h 291765"/>
                  <a:gd name="connsiteX2" fmla="*/ 145292 w 291765"/>
                  <a:gd name="connsiteY2" fmla="*/ 291764 h 291765"/>
                  <a:gd name="connsiteX3" fmla="*/ 3355 w 291765"/>
                  <a:gd name="connsiteY3" fmla="*/ 176993 h 291765"/>
                  <a:gd name="connsiteX4" fmla="*/ 145883 w 291765"/>
                  <a:gd name="connsiteY4" fmla="*/ 145883 h 291765"/>
                  <a:gd name="connsiteX5" fmla="*/ 208277 w 291765"/>
                  <a:gd name="connsiteY5" fmla="*/ 14016 h 291765"/>
                  <a:gd name="connsiteX0" fmla="*/ 208277 w 291765"/>
                  <a:gd name="connsiteY0" fmla="*/ 14016 h 291765"/>
                  <a:gd name="connsiteX1" fmla="*/ 288153 w 291765"/>
                  <a:gd name="connsiteY1" fmla="*/ 178145 h 291765"/>
                  <a:gd name="connsiteX2" fmla="*/ 145292 w 291765"/>
                  <a:gd name="connsiteY2" fmla="*/ 291764 h 291765"/>
                  <a:gd name="connsiteX3" fmla="*/ 3355 w 291765"/>
                  <a:gd name="connsiteY3" fmla="*/ 176993 h 29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765" h="291765" stroke="0" extrusionOk="0">
                    <a:moveTo>
                      <a:pt x="208277" y="14016"/>
                    </a:moveTo>
                    <a:cubicBezTo>
                      <a:pt x="264966" y="40106"/>
                      <a:pt x="299954" y="112723"/>
                      <a:pt x="288153" y="178145"/>
                    </a:cubicBezTo>
                    <a:cubicBezTo>
                      <a:pt x="284143" y="247151"/>
                      <a:pt x="209494" y="292173"/>
                      <a:pt x="145292" y="291764"/>
                    </a:cubicBezTo>
                    <a:cubicBezTo>
                      <a:pt x="75199" y="293182"/>
                      <a:pt x="17047" y="248679"/>
                      <a:pt x="3355" y="176993"/>
                    </a:cubicBezTo>
                    <a:cubicBezTo>
                      <a:pt x="60042" y="153608"/>
                      <a:pt x="83510" y="150843"/>
                      <a:pt x="145883" y="145883"/>
                    </a:cubicBezTo>
                    <a:cubicBezTo>
                      <a:pt x="181856" y="83912"/>
                      <a:pt x="205200" y="36870"/>
                      <a:pt x="208277" y="14016"/>
                    </a:cubicBezTo>
                    <a:close/>
                  </a:path>
                  <a:path w="291765" h="291765" fill="none" extrusionOk="0">
                    <a:moveTo>
                      <a:pt x="208277" y="14016"/>
                    </a:moveTo>
                    <a:cubicBezTo>
                      <a:pt x="258661" y="41507"/>
                      <a:pt x="298343" y="116117"/>
                      <a:pt x="288153" y="178145"/>
                    </a:cubicBezTo>
                    <a:cubicBezTo>
                      <a:pt x="272379" y="238554"/>
                      <a:pt x="212555" y="293564"/>
                      <a:pt x="145292" y="291764"/>
                    </a:cubicBezTo>
                    <a:cubicBezTo>
                      <a:pt x="87320" y="297303"/>
                      <a:pt x="20228" y="244332"/>
                      <a:pt x="3355" y="176993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7719309"/>
                          <a:gd name="adj2" fmla="val 1006119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56" name="Arc 55">
                <a:extLst>
                  <a:ext uri="{FF2B5EF4-FFF2-40B4-BE49-F238E27FC236}">
                    <a16:creationId xmlns:a16="http://schemas.microsoft.com/office/drawing/2014/main" id="{994383AE-4429-4088-A56C-696404DB485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21485" y="5312159"/>
                <a:ext cx="291765" cy="291765"/>
              </a:xfrm>
              <a:custGeom>
                <a:avLst/>
                <a:gdLst>
                  <a:gd name="connsiteX0" fmla="*/ 217719 w 291765"/>
                  <a:gd name="connsiteY0" fmla="*/ 18913 h 291765"/>
                  <a:gd name="connsiteX1" fmla="*/ 278938 w 291765"/>
                  <a:gd name="connsiteY1" fmla="*/ 205700 h 291765"/>
                  <a:gd name="connsiteX2" fmla="*/ 98594 w 291765"/>
                  <a:gd name="connsiteY2" fmla="*/ 283889 h 291765"/>
                  <a:gd name="connsiteX3" fmla="*/ 4103 w 291765"/>
                  <a:gd name="connsiteY3" fmla="*/ 111527 h 291765"/>
                  <a:gd name="connsiteX4" fmla="*/ 145883 w 291765"/>
                  <a:gd name="connsiteY4" fmla="*/ 145883 h 291765"/>
                  <a:gd name="connsiteX5" fmla="*/ 217719 w 291765"/>
                  <a:gd name="connsiteY5" fmla="*/ 18913 h 291765"/>
                  <a:gd name="connsiteX0" fmla="*/ 217719 w 291765"/>
                  <a:gd name="connsiteY0" fmla="*/ 18913 h 291765"/>
                  <a:gd name="connsiteX1" fmla="*/ 278938 w 291765"/>
                  <a:gd name="connsiteY1" fmla="*/ 205700 h 291765"/>
                  <a:gd name="connsiteX2" fmla="*/ 98594 w 291765"/>
                  <a:gd name="connsiteY2" fmla="*/ 283889 h 291765"/>
                  <a:gd name="connsiteX3" fmla="*/ 4103 w 291765"/>
                  <a:gd name="connsiteY3" fmla="*/ 111527 h 29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765" h="291765" stroke="0" extrusionOk="0">
                    <a:moveTo>
                      <a:pt x="217719" y="18913"/>
                    </a:moveTo>
                    <a:cubicBezTo>
                      <a:pt x="275133" y="50980"/>
                      <a:pt x="303286" y="139429"/>
                      <a:pt x="278938" y="205700"/>
                    </a:cubicBezTo>
                    <a:cubicBezTo>
                      <a:pt x="253146" y="275504"/>
                      <a:pt x="166174" y="308433"/>
                      <a:pt x="98594" y="283889"/>
                    </a:cubicBezTo>
                    <a:cubicBezTo>
                      <a:pt x="22557" y="264101"/>
                      <a:pt x="-14513" y="189564"/>
                      <a:pt x="4103" y="111527"/>
                    </a:cubicBezTo>
                    <a:cubicBezTo>
                      <a:pt x="70536" y="116596"/>
                      <a:pt x="94424" y="128657"/>
                      <a:pt x="145883" y="145883"/>
                    </a:cubicBezTo>
                    <a:cubicBezTo>
                      <a:pt x="164183" y="132294"/>
                      <a:pt x="173679" y="75107"/>
                      <a:pt x="217719" y="18913"/>
                    </a:cubicBezTo>
                    <a:close/>
                  </a:path>
                  <a:path w="291765" h="291765" fill="none" extrusionOk="0">
                    <a:moveTo>
                      <a:pt x="217719" y="18913"/>
                    </a:moveTo>
                    <a:cubicBezTo>
                      <a:pt x="280372" y="55571"/>
                      <a:pt x="304882" y="141635"/>
                      <a:pt x="278938" y="205700"/>
                    </a:cubicBezTo>
                    <a:cubicBezTo>
                      <a:pt x="247667" y="270871"/>
                      <a:pt x="166129" y="313528"/>
                      <a:pt x="98594" y="283889"/>
                    </a:cubicBezTo>
                    <a:cubicBezTo>
                      <a:pt x="36792" y="264771"/>
                      <a:pt x="-6019" y="186595"/>
                      <a:pt x="4103" y="111527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7970001"/>
                          <a:gd name="adj2" fmla="val 11617282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57" name="Arc 56">
                <a:extLst>
                  <a:ext uri="{FF2B5EF4-FFF2-40B4-BE49-F238E27FC236}">
                    <a16:creationId xmlns:a16="http://schemas.microsoft.com/office/drawing/2014/main" id="{F70995E9-4F30-4E22-B8D6-B481A7BBFB9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456161" y="5554600"/>
                <a:ext cx="374801" cy="374801"/>
              </a:xfrm>
              <a:custGeom>
                <a:avLst/>
                <a:gdLst>
                  <a:gd name="connsiteX0" fmla="*/ 248824 w 374801"/>
                  <a:gd name="connsiteY0" fmla="*/ 10352 h 374801"/>
                  <a:gd name="connsiteX1" fmla="*/ 364707 w 374801"/>
                  <a:gd name="connsiteY1" fmla="*/ 248074 h 374801"/>
                  <a:gd name="connsiteX2" fmla="*/ 127477 w 374801"/>
                  <a:gd name="connsiteY2" fmla="*/ 364963 h 374801"/>
                  <a:gd name="connsiteX3" fmla="*/ 9585 w 374801"/>
                  <a:gd name="connsiteY3" fmla="*/ 128230 h 374801"/>
                  <a:gd name="connsiteX4" fmla="*/ 187401 w 374801"/>
                  <a:gd name="connsiteY4" fmla="*/ 187401 h 374801"/>
                  <a:gd name="connsiteX5" fmla="*/ 248824 w 374801"/>
                  <a:gd name="connsiteY5" fmla="*/ 10352 h 374801"/>
                  <a:gd name="connsiteX0" fmla="*/ 248824 w 374801"/>
                  <a:gd name="connsiteY0" fmla="*/ 10352 h 374801"/>
                  <a:gd name="connsiteX1" fmla="*/ 364707 w 374801"/>
                  <a:gd name="connsiteY1" fmla="*/ 248074 h 374801"/>
                  <a:gd name="connsiteX2" fmla="*/ 127477 w 374801"/>
                  <a:gd name="connsiteY2" fmla="*/ 364963 h 374801"/>
                  <a:gd name="connsiteX3" fmla="*/ 9585 w 374801"/>
                  <a:gd name="connsiteY3" fmla="*/ 128230 h 374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4801" h="374801" stroke="0" extrusionOk="0">
                    <a:moveTo>
                      <a:pt x="248824" y="10352"/>
                    </a:moveTo>
                    <a:cubicBezTo>
                      <a:pt x="341680" y="41316"/>
                      <a:pt x="387829" y="154304"/>
                      <a:pt x="364707" y="248074"/>
                    </a:cubicBezTo>
                    <a:cubicBezTo>
                      <a:pt x="350490" y="349745"/>
                      <a:pt x="215209" y="398277"/>
                      <a:pt x="127477" y="364963"/>
                    </a:cubicBezTo>
                    <a:cubicBezTo>
                      <a:pt x="21415" y="340063"/>
                      <a:pt x="-25811" y="241698"/>
                      <a:pt x="9585" y="128230"/>
                    </a:cubicBezTo>
                    <a:cubicBezTo>
                      <a:pt x="32557" y="150088"/>
                      <a:pt x="131614" y="178269"/>
                      <a:pt x="187401" y="187401"/>
                    </a:cubicBezTo>
                    <a:cubicBezTo>
                      <a:pt x="207891" y="141106"/>
                      <a:pt x="215173" y="76683"/>
                      <a:pt x="248824" y="10352"/>
                    </a:cubicBezTo>
                    <a:close/>
                  </a:path>
                  <a:path w="374801" h="374801" fill="none" extrusionOk="0">
                    <a:moveTo>
                      <a:pt x="248824" y="10352"/>
                    </a:moveTo>
                    <a:cubicBezTo>
                      <a:pt x="341396" y="43421"/>
                      <a:pt x="395701" y="152717"/>
                      <a:pt x="364707" y="248074"/>
                    </a:cubicBezTo>
                    <a:cubicBezTo>
                      <a:pt x="329474" y="328307"/>
                      <a:pt x="222052" y="402400"/>
                      <a:pt x="127477" y="364963"/>
                    </a:cubicBezTo>
                    <a:cubicBezTo>
                      <a:pt x="44666" y="340344"/>
                      <a:pt x="-5564" y="230332"/>
                      <a:pt x="9585" y="128230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7347997"/>
                          <a:gd name="adj2" fmla="val 11904336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60" name="Arc 59">
                <a:extLst>
                  <a:ext uri="{FF2B5EF4-FFF2-40B4-BE49-F238E27FC236}">
                    <a16:creationId xmlns:a16="http://schemas.microsoft.com/office/drawing/2014/main" id="{113D9AD3-EB41-49DC-A4D3-3F4CB0DEA6D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26229" y="5663067"/>
                <a:ext cx="169771" cy="169771"/>
              </a:xfrm>
              <a:custGeom>
                <a:avLst/>
                <a:gdLst>
                  <a:gd name="connsiteX0" fmla="*/ 84885 w 169771"/>
                  <a:gd name="connsiteY0" fmla="*/ 0 h 169771"/>
                  <a:gd name="connsiteX1" fmla="*/ 165101 w 169771"/>
                  <a:gd name="connsiteY1" fmla="*/ 57117 h 169771"/>
                  <a:gd name="connsiteX2" fmla="*/ 137367 w 169771"/>
                  <a:gd name="connsiteY2" fmla="*/ 151604 h 169771"/>
                  <a:gd name="connsiteX3" fmla="*/ 39006 w 169771"/>
                  <a:gd name="connsiteY3" fmla="*/ 156306 h 169771"/>
                  <a:gd name="connsiteX4" fmla="*/ 2386 w 169771"/>
                  <a:gd name="connsiteY4" fmla="*/ 64895 h 169771"/>
                  <a:gd name="connsiteX5" fmla="*/ 84886 w 169771"/>
                  <a:gd name="connsiteY5" fmla="*/ 84886 h 169771"/>
                  <a:gd name="connsiteX6" fmla="*/ 84885 w 169771"/>
                  <a:gd name="connsiteY6" fmla="*/ 0 h 169771"/>
                  <a:gd name="connsiteX0" fmla="*/ 84885 w 169771"/>
                  <a:gd name="connsiteY0" fmla="*/ 0 h 169771"/>
                  <a:gd name="connsiteX1" fmla="*/ 165101 w 169771"/>
                  <a:gd name="connsiteY1" fmla="*/ 57117 h 169771"/>
                  <a:gd name="connsiteX2" fmla="*/ 137367 w 169771"/>
                  <a:gd name="connsiteY2" fmla="*/ 151604 h 169771"/>
                  <a:gd name="connsiteX3" fmla="*/ 39006 w 169771"/>
                  <a:gd name="connsiteY3" fmla="*/ 156306 h 169771"/>
                  <a:gd name="connsiteX4" fmla="*/ 2386 w 169771"/>
                  <a:gd name="connsiteY4" fmla="*/ 64895 h 169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771" h="169771" stroke="0" extrusionOk="0">
                    <a:moveTo>
                      <a:pt x="84885" y="0"/>
                    </a:moveTo>
                    <a:cubicBezTo>
                      <a:pt x="118931" y="-1315"/>
                      <a:pt x="150611" y="23926"/>
                      <a:pt x="165101" y="57117"/>
                    </a:cubicBezTo>
                    <a:cubicBezTo>
                      <a:pt x="179640" y="91874"/>
                      <a:pt x="160825" y="129394"/>
                      <a:pt x="137367" y="151604"/>
                    </a:cubicBezTo>
                    <a:cubicBezTo>
                      <a:pt x="104037" y="178752"/>
                      <a:pt x="68736" y="179776"/>
                      <a:pt x="39006" y="156306"/>
                    </a:cubicBezTo>
                    <a:cubicBezTo>
                      <a:pt x="7445" y="136139"/>
                      <a:pt x="-1898" y="102080"/>
                      <a:pt x="2386" y="64895"/>
                    </a:cubicBezTo>
                    <a:cubicBezTo>
                      <a:pt x="28708" y="71546"/>
                      <a:pt x="72217" y="74406"/>
                      <a:pt x="84886" y="84886"/>
                    </a:cubicBezTo>
                    <a:cubicBezTo>
                      <a:pt x="79461" y="55760"/>
                      <a:pt x="81903" y="31103"/>
                      <a:pt x="84885" y="0"/>
                    </a:cubicBezTo>
                    <a:close/>
                  </a:path>
                  <a:path w="169771" h="169771" fill="none" extrusionOk="0">
                    <a:moveTo>
                      <a:pt x="84885" y="0"/>
                    </a:moveTo>
                    <a:cubicBezTo>
                      <a:pt x="120788" y="-2624"/>
                      <a:pt x="152872" y="23477"/>
                      <a:pt x="165101" y="57117"/>
                    </a:cubicBezTo>
                    <a:cubicBezTo>
                      <a:pt x="177789" y="91783"/>
                      <a:pt x="168471" y="129878"/>
                      <a:pt x="137367" y="151604"/>
                    </a:cubicBezTo>
                    <a:cubicBezTo>
                      <a:pt x="108375" y="173882"/>
                      <a:pt x="74901" y="180321"/>
                      <a:pt x="39006" y="156306"/>
                    </a:cubicBezTo>
                    <a:cubicBezTo>
                      <a:pt x="12125" y="142049"/>
                      <a:pt x="-6079" y="100628"/>
                      <a:pt x="2386" y="64895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6200000"/>
                          <a:gd name="adj2" fmla="val 11617282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sp>
            <p:nvSpPr>
              <p:cNvPr id="61" name="Arc 60">
                <a:extLst>
                  <a:ext uri="{FF2B5EF4-FFF2-40B4-BE49-F238E27FC236}">
                    <a16:creationId xmlns:a16="http://schemas.microsoft.com/office/drawing/2014/main" id="{69731868-0F5C-4751-BF9B-321EFDD0B6C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254923" y="5294274"/>
                <a:ext cx="291765" cy="291765"/>
              </a:xfrm>
              <a:custGeom>
                <a:avLst/>
                <a:gdLst>
                  <a:gd name="connsiteX0" fmla="*/ 260141 w 291765"/>
                  <a:gd name="connsiteY0" fmla="*/ 55181 h 291765"/>
                  <a:gd name="connsiteX1" fmla="*/ 271880 w 291765"/>
                  <a:gd name="connsiteY1" fmla="*/ 219411 h 291765"/>
                  <a:gd name="connsiteX2" fmla="*/ 123120 w 291765"/>
                  <a:gd name="connsiteY2" fmla="*/ 289979 h 291765"/>
                  <a:gd name="connsiteX3" fmla="*/ 3355 w 291765"/>
                  <a:gd name="connsiteY3" fmla="*/ 176994 h 291765"/>
                  <a:gd name="connsiteX4" fmla="*/ 145883 w 291765"/>
                  <a:gd name="connsiteY4" fmla="*/ 145883 h 291765"/>
                  <a:gd name="connsiteX5" fmla="*/ 260141 w 291765"/>
                  <a:gd name="connsiteY5" fmla="*/ 55181 h 291765"/>
                  <a:gd name="connsiteX0" fmla="*/ 260141 w 291765"/>
                  <a:gd name="connsiteY0" fmla="*/ 55181 h 291765"/>
                  <a:gd name="connsiteX1" fmla="*/ 271880 w 291765"/>
                  <a:gd name="connsiteY1" fmla="*/ 219411 h 291765"/>
                  <a:gd name="connsiteX2" fmla="*/ 123120 w 291765"/>
                  <a:gd name="connsiteY2" fmla="*/ 289979 h 291765"/>
                  <a:gd name="connsiteX3" fmla="*/ 3355 w 291765"/>
                  <a:gd name="connsiteY3" fmla="*/ 176994 h 291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765" h="291765" stroke="0" extrusionOk="0">
                    <a:moveTo>
                      <a:pt x="260141" y="55181"/>
                    </a:moveTo>
                    <a:cubicBezTo>
                      <a:pt x="289908" y="97576"/>
                      <a:pt x="298896" y="168714"/>
                      <a:pt x="271880" y="219411"/>
                    </a:cubicBezTo>
                    <a:cubicBezTo>
                      <a:pt x="250315" y="273182"/>
                      <a:pt x="180632" y="299420"/>
                      <a:pt x="123120" y="289979"/>
                    </a:cubicBezTo>
                    <a:cubicBezTo>
                      <a:pt x="62896" y="281411"/>
                      <a:pt x="14625" y="244323"/>
                      <a:pt x="3355" y="176994"/>
                    </a:cubicBezTo>
                    <a:cubicBezTo>
                      <a:pt x="57988" y="154041"/>
                      <a:pt x="80176" y="150043"/>
                      <a:pt x="145883" y="145883"/>
                    </a:cubicBezTo>
                    <a:cubicBezTo>
                      <a:pt x="171084" y="139263"/>
                      <a:pt x="203243" y="90992"/>
                      <a:pt x="260141" y="55181"/>
                    </a:cubicBezTo>
                    <a:close/>
                  </a:path>
                  <a:path w="291765" h="291765" fill="none" extrusionOk="0">
                    <a:moveTo>
                      <a:pt x="260141" y="55181"/>
                    </a:moveTo>
                    <a:cubicBezTo>
                      <a:pt x="288235" y="100851"/>
                      <a:pt x="300333" y="169224"/>
                      <a:pt x="271880" y="219411"/>
                    </a:cubicBezTo>
                    <a:cubicBezTo>
                      <a:pt x="240880" y="264721"/>
                      <a:pt x="178051" y="305558"/>
                      <a:pt x="123120" y="289979"/>
                    </a:cubicBezTo>
                    <a:cubicBezTo>
                      <a:pt x="70967" y="284649"/>
                      <a:pt x="23568" y="237515"/>
                      <a:pt x="3355" y="176994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stealth" w="med" len="med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arc">
                        <a:avLst>
                          <a:gd name="adj1" fmla="val 19293400"/>
                          <a:gd name="adj2" fmla="val 10061197"/>
                        </a:avLst>
                      </a:prstGeom>
                      <ask:type>
                        <ask:lineSketchCurved/>
                      </ask:type>
                    </ask:lineSketchStyleProps>
                  </a:ext>
                </a:extLst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</p:grpSp>
        <p:sp>
          <p:nvSpPr>
            <p:cNvPr id="47" name="Arrow: Right 46">
              <a:extLst>
                <a:ext uri="{FF2B5EF4-FFF2-40B4-BE49-F238E27FC236}">
                  <a16:creationId xmlns:a16="http://schemas.microsoft.com/office/drawing/2014/main" id="{2ED21625-C897-48D5-A32F-A2F57CF1D3D3}"/>
                </a:ext>
              </a:extLst>
            </p:cNvPr>
            <p:cNvSpPr/>
            <p:nvPr/>
          </p:nvSpPr>
          <p:spPr>
            <a:xfrm rot="3400807">
              <a:off x="8988059" y="4030091"/>
              <a:ext cx="1521721" cy="280215"/>
            </a:xfrm>
            <a:prstGeom prst="rightArrow">
              <a:avLst>
                <a:gd name="adj1" fmla="val 50000"/>
                <a:gd name="adj2" fmla="val 129758"/>
              </a:avLst>
            </a:prstGeom>
            <a:solidFill>
              <a:srgbClr val="7030A0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5C251C0-BD4E-F8FF-5AAF-8C74A8DE59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1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06F7C-C854-8F19-64FE-B1B490A5D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CLEOPTRA Test Point Planning – Acoustic Validation Example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5C7F4B-44C8-1C8E-FAD4-94C683708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D35CAD1-6A51-4558-E37B-8DC287C01F16}"/>
              </a:ext>
            </a:extLst>
          </p:cNvPr>
          <p:cNvGrpSpPr/>
          <p:nvPr/>
        </p:nvGrpSpPr>
        <p:grpSpPr>
          <a:xfrm>
            <a:off x="1" y="911105"/>
            <a:ext cx="11447987" cy="5418302"/>
            <a:chOff x="-387276" y="911105"/>
            <a:chExt cx="11447987" cy="541830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D788C47-AECC-E05C-C37D-F3BE0C1493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958" t="7584" r="4722" b="4342"/>
            <a:stretch/>
          </p:blipFill>
          <p:spPr>
            <a:xfrm>
              <a:off x="953363" y="911105"/>
              <a:ext cx="9768794" cy="541830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36E91E-B916-87C9-3762-F4665235E078}"/>
                </a:ext>
              </a:extLst>
            </p:cNvPr>
            <p:cNvSpPr txBox="1"/>
            <p:nvPr/>
          </p:nvSpPr>
          <p:spPr>
            <a:xfrm rot="16200000">
              <a:off x="9875771" y="3312274"/>
              <a:ext cx="203132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Sonic Boom Loudness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A4EBC3-095A-0604-B662-7AFA15AB6E66}"/>
                </a:ext>
              </a:extLst>
            </p:cNvPr>
            <p:cNvSpPr txBox="1"/>
            <p:nvPr/>
          </p:nvSpPr>
          <p:spPr>
            <a:xfrm>
              <a:off x="-387276" y="2278602"/>
              <a:ext cx="1340640" cy="646986"/>
            </a:xfrm>
            <a:prstGeom prst="roundRect">
              <a:avLst/>
            </a:prstGeom>
            <a:solidFill>
              <a:schemeClr val="bg1">
                <a:alpha val="64409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X-59 Flight Path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CF6C239-B04C-196F-33A8-44A8A8A7140E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953364" y="2602095"/>
              <a:ext cx="1490581" cy="826905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1A34C3D-69EF-95E3-813C-0D4341E7F5A4}"/>
                </a:ext>
              </a:extLst>
            </p:cNvPr>
            <p:cNvSpPr txBox="1"/>
            <p:nvPr/>
          </p:nvSpPr>
          <p:spPr>
            <a:xfrm>
              <a:off x="7593740" y="2190871"/>
              <a:ext cx="1770481" cy="374571"/>
            </a:xfrm>
            <a:prstGeom prst="roundRect">
              <a:avLst/>
            </a:prstGeom>
            <a:solidFill>
              <a:schemeClr val="bg1">
                <a:alpha val="64409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Microphone Array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8BE790D-3613-3779-3329-5A269DA95F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53835" y="2480610"/>
              <a:ext cx="516367" cy="386533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2C170B0-4810-E330-1661-BE830D4F2C6D}"/>
                </a:ext>
              </a:extLst>
            </p:cNvPr>
            <p:cNvSpPr txBox="1"/>
            <p:nvPr/>
          </p:nvSpPr>
          <p:spPr>
            <a:xfrm>
              <a:off x="-309860" y="4319381"/>
              <a:ext cx="1333189" cy="646986"/>
            </a:xfrm>
            <a:prstGeom prst="roundRect">
              <a:avLst/>
            </a:prstGeom>
            <a:solidFill>
              <a:schemeClr val="bg1">
                <a:alpha val="64409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Simulation </a:t>
              </a:r>
            </a:p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Input Region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E82B0F4-0707-3E57-8C7C-0D533578F23D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 flipV="1">
              <a:off x="1023329" y="3859396"/>
              <a:ext cx="682145" cy="783478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105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635DA90-3B45-4FB4-9644-F0937F691E00}"/>
              </a:ext>
            </a:extLst>
          </p:cNvPr>
          <p:cNvSpPr txBox="1">
            <a:spLocks/>
          </p:cNvSpPr>
          <p:nvPr/>
        </p:nvSpPr>
        <p:spPr>
          <a:xfrm>
            <a:off x="5900397" y="1825626"/>
            <a:ext cx="4562236" cy="4047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F7DCEB9-50BD-479E-9756-57F7CD6F3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Real-time Sonic Boom Planning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F6FCC76-A184-434A-9227-6D77F09732A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3890" y="1015442"/>
            <a:ext cx="6318137" cy="49149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/>
              <a:t>Nickname: Cockpit Interactive Sonic Boom Display Avionics (</a:t>
            </a:r>
            <a:r>
              <a:rPr lang="en-US" sz="1800" b="1" dirty="0" err="1"/>
              <a:t>CISBoomDA</a:t>
            </a:r>
            <a:r>
              <a:rPr lang="en-US" sz="1800" b="1" dirty="0"/>
              <a:t>)</a:t>
            </a:r>
          </a:p>
          <a:p>
            <a:r>
              <a:rPr lang="en-US" sz="1800" dirty="0"/>
              <a:t>Provides a real-time sonic boom graphical user interface (GUI) that can be used by pilots and/or control rooms for situational awareness and flight path planning</a:t>
            </a:r>
          </a:p>
          <a:p>
            <a:r>
              <a:rPr lang="en-US" sz="1800" dirty="0"/>
              <a:t>Computes in real-time sonic boom:</a:t>
            </a:r>
          </a:p>
          <a:p>
            <a:pPr lvl="1"/>
            <a:r>
              <a:rPr lang="en-US" sz="1600" dirty="0"/>
              <a:t>Location</a:t>
            </a:r>
          </a:p>
          <a:p>
            <a:pPr lvl="1"/>
            <a:r>
              <a:rPr lang="en-US" sz="1600" dirty="0"/>
              <a:t>Pressure </a:t>
            </a:r>
          </a:p>
          <a:p>
            <a:pPr lvl="1"/>
            <a:r>
              <a:rPr lang="en-US" sz="1600" dirty="0"/>
              <a:t>Focus</a:t>
            </a:r>
          </a:p>
          <a:p>
            <a:pPr lvl="1"/>
            <a:r>
              <a:rPr lang="en-US" sz="1600" dirty="0"/>
              <a:t>Metrics</a:t>
            </a:r>
          </a:p>
          <a:p>
            <a:pPr lvl="1"/>
            <a:r>
              <a:rPr lang="en-US" sz="1600" dirty="0"/>
              <a:t>Arrival times</a:t>
            </a:r>
          </a:p>
          <a:p>
            <a:r>
              <a:rPr lang="en-US" sz="1800" dirty="0"/>
              <a:t>Various input options: X-59 telemetry, simulator, or ADS-B</a:t>
            </a:r>
          </a:p>
          <a:p>
            <a:r>
              <a:rPr lang="en-US" sz="1800" dirty="0"/>
              <a:t>Lightweight set-up: PC, ADS-B receiver, antenna, &amp; GPS time</a:t>
            </a:r>
          </a:p>
          <a:p>
            <a:r>
              <a:rPr lang="en-US" sz="1800" dirty="0"/>
              <a:t>Can track single ship or multiple aircraft</a:t>
            </a:r>
          </a:p>
          <a:p>
            <a:r>
              <a:rPr lang="en-US" sz="1800" dirty="0"/>
              <a:t>Tested and compared with microphone data with pleasing results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ED2F18-EF70-A4B9-3804-839FA625B6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106E16-A4FB-42B9-36CB-EE06208DF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8974" y="1060187"/>
            <a:ext cx="5486368" cy="31229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975C8A-3F16-E611-833C-17E0393BD0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1329" y="4268115"/>
            <a:ext cx="2661401" cy="19960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296D47-CC7B-2756-0631-C390AEDB37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2863" y="4268115"/>
            <a:ext cx="2661401" cy="199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1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4DB9F0D-3AD3-5C3D-C691-A7C373B6D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Airborne Systems </a:t>
            </a:r>
            <a:br>
              <a:rPr lang="en-US" sz="2800" b="1" dirty="0"/>
            </a:br>
            <a:r>
              <a:rPr lang="en-US" sz="2800" b="1" dirty="0"/>
              <a:t>Development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CB8D40-0B4C-E479-C234-6AA4ECD789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56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Airborne Near-Field Probing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13892" y="1015442"/>
            <a:ext cx="6294426" cy="49149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/>
              <a:t>Nickname: Shock Sensing Probe (SSP)</a:t>
            </a:r>
          </a:p>
          <a:p>
            <a:r>
              <a:rPr lang="en-US" sz="1800" dirty="0"/>
              <a:t>Improvement over legacy system. New capabilities include:</a:t>
            </a:r>
          </a:p>
          <a:p>
            <a:pPr lvl="1"/>
            <a:r>
              <a:rPr lang="en-US" sz="1600" dirty="0"/>
              <a:t>Resolving the very small shock features of the X-59</a:t>
            </a:r>
          </a:p>
          <a:p>
            <a:pPr lvl="1"/>
            <a:r>
              <a:rPr lang="en-US" sz="1600" dirty="0"/>
              <a:t>Measuring shocks at high altitudes (low static pressure)</a:t>
            </a:r>
          </a:p>
          <a:p>
            <a:pPr lvl="1"/>
            <a:r>
              <a:rPr lang="en-US" sz="1600" dirty="0"/>
              <a:t>Reduced lag (i.e. faster response rates) to allow more measurements per flight</a:t>
            </a:r>
          </a:p>
          <a:p>
            <a:r>
              <a:rPr lang="en-US" sz="1800" dirty="0"/>
              <a:t>Pressure transducers are built into the probe, removing the need for long tubing, and related issues</a:t>
            </a:r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DCEF27-9F38-E54B-944F-68F111CE834D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17" name="Picture 16" descr="Table&#10;&#10;Description automatically generated">
            <a:extLst>
              <a:ext uri="{FF2B5EF4-FFF2-40B4-BE49-F238E27FC236}">
                <a16:creationId xmlns:a16="http://schemas.microsoft.com/office/drawing/2014/main" id="{33F8B2E7-C1F5-C189-C944-44C7013F1D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750" y="4328759"/>
            <a:ext cx="5851805" cy="178214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7941D26-C059-4A23-5A4C-91FCFFECD7BE}"/>
              </a:ext>
            </a:extLst>
          </p:cNvPr>
          <p:cNvSpPr txBox="1"/>
          <p:nvPr/>
        </p:nvSpPr>
        <p:spPr>
          <a:xfrm>
            <a:off x="355750" y="3990205"/>
            <a:ext cx="2596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Upcoming Test Points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B8446A-D9FD-6E17-8946-3512D6F674B6}"/>
              </a:ext>
            </a:extLst>
          </p:cNvPr>
          <p:cNvGrpSpPr>
            <a:grpSpLocks noChangeAspect="1"/>
          </p:cNvGrpSpPr>
          <p:nvPr/>
        </p:nvGrpSpPr>
        <p:grpSpPr>
          <a:xfrm>
            <a:off x="6253292" y="1115701"/>
            <a:ext cx="5851804" cy="3950565"/>
            <a:chOff x="6278112" y="470440"/>
            <a:chExt cx="5487581" cy="3704679"/>
          </a:xfrm>
        </p:grpSpPr>
        <p:pic>
          <p:nvPicPr>
            <p:cNvPr id="5" name="Picture 4" descr="Chart, line chart&#10;&#10;Description automatically generated">
              <a:extLst>
                <a:ext uri="{FF2B5EF4-FFF2-40B4-BE49-F238E27FC236}">
                  <a16:creationId xmlns:a16="http://schemas.microsoft.com/office/drawing/2014/main" id="{3097C157-BAB2-1122-6202-1446B45821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9967"/>
            <a:stretch/>
          </p:blipFill>
          <p:spPr>
            <a:xfrm>
              <a:off x="6278112" y="470440"/>
              <a:ext cx="5487581" cy="3704679"/>
            </a:xfrm>
            <a:prstGeom prst="rect">
              <a:avLst/>
            </a:prstGeom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55C1CF5-70D7-0D3D-AFAF-B27394C4BD31}"/>
                </a:ext>
              </a:extLst>
            </p:cNvPr>
            <p:cNvCxnSpPr>
              <a:cxnSpLocks/>
            </p:cNvCxnSpPr>
            <p:nvPr/>
          </p:nvCxnSpPr>
          <p:spPr>
            <a:xfrm>
              <a:off x="7211065" y="1463302"/>
              <a:ext cx="223024" cy="23417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34D8C44-3048-C44F-8EA8-80AAB9FA733B}"/>
                </a:ext>
              </a:extLst>
            </p:cNvPr>
            <p:cNvSpPr txBox="1"/>
            <p:nvPr/>
          </p:nvSpPr>
          <p:spPr>
            <a:xfrm>
              <a:off x="6743643" y="1186303"/>
              <a:ext cx="1346508" cy="317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Bow Shock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41A4F20-0BD6-F882-14D1-BF91A107BE87}"/>
                </a:ext>
              </a:extLst>
            </p:cNvPr>
            <p:cNvSpPr txBox="1"/>
            <p:nvPr/>
          </p:nvSpPr>
          <p:spPr>
            <a:xfrm>
              <a:off x="9941537" y="1730527"/>
              <a:ext cx="1504669" cy="317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Exhaust Plume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C479DBF-AAE1-ED63-9728-FC28F9DA6D6B}"/>
                </a:ext>
              </a:extLst>
            </p:cNvPr>
            <p:cNvCxnSpPr>
              <a:cxnSpLocks/>
            </p:cNvCxnSpPr>
            <p:nvPr/>
          </p:nvCxnSpPr>
          <p:spPr>
            <a:xfrm>
              <a:off x="10364354" y="2027890"/>
              <a:ext cx="0" cy="22674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28190BE-25F5-51C3-D50B-1CACD906B487}"/>
              </a:ext>
            </a:extLst>
          </p:cNvPr>
          <p:cNvSpPr txBox="1"/>
          <p:nvPr/>
        </p:nvSpPr>
        <p:spPr>
          <a:xfrm>
            <a:off x="7256804" y="5045299"/>
            <a:ext cx="4024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SSP Near-field Measurements of an F-18</a:t>
            </a:r>
          </a:p>
        </p:txBody>
      </p:sp>
    </p:spTree>
    <p:extLst>
      <p:ext uri="{BB962C8B-B14F-4D97-AF65-F5344CB8AC3E}">
        <p14:creationId xmlns:p14="http://schemas.microsoft.com/office/powerpoint/2010/main" val="25646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In-flight Shockwave Imagery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587" y="954544"/>
            <a:ext cx="11252356" cy="28931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All of NASA concepts are based on background oriented schlieren (BOS)</a:t>
            </a:r>
          </a:p>
          <a:p>
            <a:pPr marL="0" indent="0">
              <a:buNone/>
            </a:pPr>
            <a:r>
              <a:rPr lang="en-US" sz="2000" b="1" dirty="0"/>
              <a:t>Nickname: Background Oriented Schlieren using Celestial Objects (BOSCO)</a:t>
            </a:r>
          </a:p>
          <a:p>
            <a:r>
              <a:rPr lang="en-US" sz="1800" dirty="0"/>
              <a:t>Uses narrow band optical filters to give the sun a textured appearance.  </a:t>
            </a:r>
            <a:br>
              <a:rPr lang="en-US" sz="1800" dirty="0"/>
            </a:br>
            <a:r>
              <a:rPr lang="en-US" sz="1800" dirty="0"/>
              <a:t>The texture allows for the Background Oriented Schlieren method</a:t>
            </a:r>
          </a:p>
          <a:p>
            <a:r>
              <a:rPr lang="en-US" sz="1800" dirty="0"/>
              <a:t>Ability to image from below and to the side of the target aircraft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687" y="2911366"/>
            <a:ext cx="8015658" cy="347012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367FF37-09C2-BAF5-02F9-668FAA92B9C0}"/>
              </a:ext>
            </a:extLst>
          </p:cNvPr>
          <p:cNvGrpSpPr/>
          <p:nvPr/>
        </p:nvGrpSpPr>
        <p:grpSpPr>
          <a:xfrm>
            <a:off x="8427510" y="1795467"/>
            <a:ext cx="3292050" cy="4732773"/>
            <a:chOff x="7561007" y="1735045"/>
            <a:chExt cx="3292050" cy="473277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1007" y="1735045"/>
              <a:ext cx="3292050" cy="473277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1577A2E-B4D5-B740-B32A-A8C8BA5C0E1D}"/>
                </a:ext>
              </a:extLst>
            </p:cNvPr>
            <p:cNvSpPr txBox="1"/>
            <p:nvPr/>
          </p:nvSpPr>
          <p:spPr>
            <a:xfrm>
              <a:off x="7808361" y="3162486"/>
              <a:ext cx="124246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Target aircraft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73446DD-DA3D-C145-B456-89D37748E348}"/>
                </a:ext>
              </a:extLst>
            </p:cNvPr>
            <p:cNvSpPr txBox="1"/>
            <p:nvPr/>
          </p:nvSpPr>
          <p:spPr>
            <a:xfrm>
              <a:off x="9629242" y="3653849"/>
              <a:ext cx="104865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400" b="1" dirty="0"/>
                <a:t>Optical plane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305C790-0E2B-1745-865E-A05D56CBC16E}"/>
                </a:ext>
              </a:extLst>
            </p:cNvPr>
            <p:cNvSpPr txBox="1"/>
            <p:nvPr/>
          </p:nvSpPr>
          <p:spPr>
            <a:xfrm>
              <a:off x="9338523" y="1915945"/>
              <a:ext cx="104865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400" b="1" dirty="0"/>
                <a:t>Sun speckled</a:t>
              </a:r>
            </a:p>
            <a:p>
              <a:pPr algn="ctr"/>
              <a:r>
                <a:rPr lang="en-US" sz="1400" b="1" dirty="0"/>
                <a:t>background</a:t>
              </a:r>
            </a:p>
          </p:txBody>
        </p:sp>
      </p:grp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7904161-BC7C-2F7B-E817-C66E60E00E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9560" y="6461802"/>
            <a:ext cx="472440" cy="40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50208D-4CFC-2843-8F5D-28637F6E97D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31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54745-3587-23E6-3BE1-560FF70F4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In-flight Shockwave Imagery Systems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740C3-1681-A008-4F57-91A0D39DAF7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3891" y="1015442"/>
            <a:ext cx="6160481" cy="4914900"/>
          </a:xfrm>
        </p:spPr>
        <p:txBody>
          <a:bodyPr/>
          <a:lstStyle/>
          <a:p>
            <a:r>
              <a:rPr lang="en-US" sz="2000" dirty="0"/>
              <a:t>Airborne Schlieren Photography System (ASPS)</a:t>
            </a:r>
          </a:p>
          <a:p>
            <a:pPr lvl="1"/>
            <a:r>
              <a:rPr lang="en-US" sz="1800" dirty="0"/>
              <a:t>BOSCO technique with a backseat user holding a specialized solar-filtered camera</a:t>
            </a:r>
          </a:p>
          <a:p>
            <a:r>
              <a:rPr lang="en-US" sz="2000" dirty="0"/>
              <a:t>Limb Background Oriented Schlieren (</a:t>
            </a:r>
            <a:r>
              <a:rPr lang="en-US" sz="2000" dirty="0" err="1"/>
              <a:t>LimBO</a:t>
            </a:r>
            <a:r>
              <a:rPr lang="en-US" sz="2000" dirty="0"/>
              <a:t>)</a:t>
            </a:r>
          </a:p>
          <a:p>
            <a:pPr lvl="1"/>
            <a:r>
              <a:rPr lang="en-US" sz="1800" dirty="0"/>
              <a:t>Uses a motorized high-speed camera mounted on an aircraft wing, with the edge of the sun providing as distortions</a:t>
            </a:r>
          </a:p>
          <a:p>
            <a:r>
              <a:rPr lang="en-US" sz="2000" dirty="0"/>
              <a:t>Airborne Background Oriented Schlieren (</a:t>
            </a:r>
            <a:r>
              <a:rPr lang="en-US" sz="2000" dirty="0" err="1"/>
              <a:t>AirBOS</a:t>
            </a:r>
            <a:r>
              <a:rPr lang="en-US" sz="2000" dirty="0"/>
              <a:t>)</a:t>
            </a:r>
          </a:p>
          <a:p>
            <a:pPr lvl="1"/>
            <a:r>
              <a:rPr lang="en-US" sz="1800" dirty="0"/>
              <a:t>Uses a high-speed camera mounted beneath an aircraft, with distinct geographical features providing distortions (e.g., tumbleweeds in the desert)</a:t>
            </a:r>
          </a:p>
        </p:txBody>
      </p:sp>
      <p:pic>
        <p:nvPicPr>
          <p:cNvPr id="4" name="Content Placeholder 12">
            <a:extLst>
              <a:ext uri="{FF2B5EF4-FFF2-40B4-BE49-F238E27FC236}">
                <a16:creationId xmlns:a16="http://schemas.microsoft.com/office/drawing/2014/main" id="{4E566D98-887A-B00E-C9C5-B337F3D7BA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0703" y="988090"/>
            <a:ext cx="5250586" cy="285434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EC8ABF-DE65-0D3D-E8A5-410B138271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D561F10-3912-A014-56D7-9BFBB6F218E3}"/>
              </a:ext>
            </a:extLst>
          </p:cNvPr>
          <p:cNvSpPr txBox="1">
            <a:spLocks/>
          </p:cNvSpPr>
          <p:nvPr/>
        </p:nvSpPr>
        <p:spPr>
          <a:xfrm>
            <a:off x="419401" y="4393323"/>
            <a:ext cx="6789142" cy="20869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/>
              <a:t>AirBOS</a:t>
            </a:r>
            <a:r>
              <a:rPr lang="en-US" sz="2000" dirty="0"/>
              <a:t> Horizon</a:t>
            </a:r>
          </a:p>
          <a:p>
            <a:pPr lvl="1"/>
            <a:r>
              <a:rPr lang="en-US" sz="1800" dirty="0" err="1"/>
              <a:t>AirBOS</a:t>
            </a:r>
            <a:r>
              <a:rPr lang="en-US" sz="1800" dirty="0"/>
              <a:t> technique, with the Earth’s horizon providing distortions</a:t>
            </a:r>
          </a:p>
          <a:p>
            <a:r>
              <a:rPr lang="en-US" sz="2000" dirty="0" err="1"/>
              <a:t>AirBOSCO</a:t>
            </a:r>
            <a:endParaRPr lang="en-US" sz="2000" dirty="0"/>
          </a:p>
          <a:p>
            <a:pPr lvl="1"/>
            <a:r>
              <a:rPr lang="en-US" sz="1800" dirty="0"/>
              <a:t>BOSCO technique with a motorized, solar-filtered camera mounted on an aircraft wing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1F7E2B-A23F-4E16-B1BC-CBB67928D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5483" y="3890273"/>
            <a:ext cx="3088561" cy="26934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379944-3ED3-475F-C673-5F6298B7B71D}"/>
              </a:ext>
            </a:extLst>
          </p:cNvPr>
          <p:cNvSpPr txBox="1"/>
          <p:nvPr/>
        </p:nvSpPr>
        <p:spPr>
          <a:xfrm>
            <a:off x="10234044" y="5930342"/>
            <a:ext cx="129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ASPS Cockpit Set-up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543A6F-3FC5-0625-CE7A-232350A59978}"/>
              </a:ext>
            </a:extLst>
          </p:cNvPr>
          <p:cNvSpPr txBox="1"/>
          <p:nvPr/>
        </p:nvSpPr>
        <p:spPr>
          <a:xfrm>
            <a:off x="6810703" y="988090"/>
            <a:ext cx="956442" cy="584775"/>
          </a:xfrm>
          <a:prstGeom prst="rect">
            <a:avLst/>
          </a:prstGeom>
          <a:solidFill>
            <a:schemeClr val="bg1">
              <a:alpha val="39967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T-38 BOS Images</a:t>
            </a:r>
          </a:p>
        </p:txBody>
      </p:sp>
    </p:spTree>
    <p:extLst>
      <p:ext uri="{BB962C8B-B14F-4D97-AF65-F5344CB8AC3E}">
        <p14:creationId xmlns:p14="http://schemas.microsoft.com/office/powerpoint/2010/main" val="19304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5F8D1A7-AB31-6971-B37D-7D5D7A65F481}"/>
              </a:ext>
            </a:extLst>
          </p:cNvPr>
          <p:cNvSpPr/>
          <p:nvPr/>
        </p:nvSpPr>
        <p:spPr>
          <a:xfrm>
            <a:off x="1222625" y="6344293"/>
            <a:ext cx="9445376" cy="513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0" y="869068"/>
            <a:ext cx="9144000" cy="58964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BOS using Celestial Objects – Raw Data</a:t>
            </a:r>
          </a:p>
        </p:txBody>
      </p:sp>
      <p:pic>
        <p:nvPicPr>
          <p:cNvPr id="4" name="t38 pass 1_C001H001S000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78200" y="1133475"/>
            <a:ext cx="5130800" cy="5130800"/>
          </a:xfr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8DCDD1B-C421-B3D3-7158-417FA395B6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9560" y="6461802"/>
            <a:ext cx="472440" cy="40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50208D-4CFC-2843-8F5D-28637F6E97D8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0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FDFB0-DE92-0F04-8E06-2C96D81F8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BOS using Celestial Objects – Processed Image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3503D5-4245-38C1-418E-89407BA731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58"/>
          <a:stretch/>
        </p:blipFill>
        <p:spPr>
          <a:xfrm rot="10800000">
            <a:off x="259092" y="1068185"/>
            <a:ext cx="11673815" cy="5006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70DF14-882D-63AD-8023-6F3E934222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C2AEF52-51BA-97EB-F685-5C4A08D8C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Real-time, Relative Position Pilot Display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EF3102A-D263-7968-EC63-EFB7CDA8D84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3891" y="1015442"/>
            <a:ext cx="6265848" cy="2951377"/>
          </a:xfrm>
        </p:spPr>
        <p:txBody>
          <a:bodyPr/>
          <a:lstStyle/>
          <a:p>
            <a:pPr marL="0" indent="0">
              <a:buNone/>
            </a:pPr>
            <a:r>
              <a:rPr lang="en-US" sz="1600" b="1" dirty="0"/>
              <a:t>Nickname: Airborne Location Integrating Geospatial Navigation Systems (ALIGNS)</a:t>
            </a:r>
          </a:p>
          <a:p>
            <a:r>
              <a:rPr lang="en-US" sz="1600" dirty="0"/>
              <a:t>Used during dual-aircraft measurements to direct pilot into position:</a:t>
            </a:r>
          </a:p>
          <a:p>
            <a:pPr lvl="1"/>
            <a:r>
              <a:rPr lang="en-US" sz="1400" dirty="0"/>
              <a:t>Near-field probing – Directs the probing aircraft into appropriate, targeting shock structure of the X-59 aircraft</a:t>
            </a:r>
          </a:p>
          <a:p>
            <a:pPr lvl="1"/>
            <a:r>
              <a:rPr lang="en-US" sz="1400" dirty="0"/>
              <a:t>Shockwave imagery – Directs the photographing aircraft into location to position X-59 aircraft into field of view in front of background distortion (e.g., Sunspots or Earth’s horizon)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CBA816-2685-4336-8BB7-F9CCA56EA6BC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7" name="Picture 6" descr="A picture containing text, person, person, indoor&#10;&#10;Description automatically generated">
            <a:extLst>
              <a:ext uri="{FF2B5EF4-FFF2-40B4-BE49-F238E27FC236}">
                <a16:creationId xmlns:a16="http://schemas.microsoft.com/office/drawing/2014/main" id="{8C756877-66E1-4D14-883A-8BE8BD28F7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739" y="1015442"/>
            <a:ext cx="5434108" cy="40755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834730-48E6-4090-8211-A48E25DC1EE5}"/>
              </a:ext>
            </a:extLst>
          </p:cNvPr>
          <p:cNvSpPr txBox="1"/>
          <p:nvPr/>
        </p:nvSpPr>
        <p:spPr>
          <a:xfrm>
            <a:off x="1267972" y="6154025"/>
            <a:ext cx="3627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ALIGNS v1.2 with moving Map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2480CC-F2F1-4003-9708-9D68A6F86140}"/>
              </a:ext>
            </a:extLst>
          </p:cNvPr>
          <p:cNvSpPr txBox="1"/>
          <p:nvPr/>
        </p:nvSpPr>
        <p:spPr>
          <a:xfrm>
            <a:off x="7366370" y="5054631"/>
            <a:ext cx="3860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Pilots testing ALIGNS software in F-15 simulator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B2FDF43-FE0A-43E0-B32D-2D4A35ACA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30" y="3292309"/>
            <a:ext cx="5312110" cy="286171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6646CE9-50C5-4586-985A-9CBDCD399483}"/>
              </a:ext>
            </a:extLst>
          </p:cNvPr>
          <p:cNvCxnSpPr>
            <a:cxnSpLocks/>
          </p:cNvCxnSpPr>
          <p:nvPr/>
        </p:nvCxnSpPr>
        <p:spPr bwMode="auto">
          <a:xfrm>
            <a:off x="740330" y="790072"/>
            <a:ext cx="6832825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Content Placeholder 12">
            <a:extLst>
              <a:ext uri="{FF2B5EF4-FFF2-40B4-BE49-F238E27FC236}">
                <a16:creationId xmlns:a16="http://schemas.microsoft.com/office/drawing/2014/main" id="{918D21DD-0B84-5E1E-FF62-B40A62B0CFED}"/>
              </a:ext>
            </a:extLst>
          </p:cNvPr>
          <p:cNvSpPr txBox="1">
            <a:spLocks/>
          </p:cNvSpPr>
          <p:nvPr/>
        </p:nvSpPr>
        <p:spPr>
          <a:xfrm>
            <a:off x="6579739" y="5454602"/>
            <a:ext cx="5612261" cy="1207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Upcoming Flights:</a:t>
            </a:r>
          </a:p>
          <a:p>
            <a:pPr lvl="1"/>
            <a:r>
              <a:rPr lang="en-US" sz="1400" dirty="0"/>
              <a:t>Next ASPS Phase 2 flight using ALIGNS – December 2022</a:t>
            </a:r>
          </a:p>
          <a:p>
            <a:pPr lvl="1"/>
            <a:r>
              <a:rPr lang="en-US" sz="1400" dirty="0"/>
              <a:t>Next SSP flight using ALIGNS – March 2023</a:t>
            </a:r>
          </a:p>
          <a:p>
            <a:pPr lvl="1"/>
            <a:r>
              <a:rPr lang="en-US" sz="1400" dirty="0"/>
              <a:t>Next Schlieren flight using ALIGNS – June 2023</a:t>
            </a:r>
          </a:p>
        </p:txBody>
      </p:sp>
    </p:spTree>
    <p:extLst>
      <p:ext uri="{BB962C8B-B14F-4D97-AF65-F5344CB8AC3E}">
        <p14:creationId xmlns:p14="http://schemas.microsoft.com/office/powerpoint/2010/main" val="135206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4DB9F0D-3AD3-5C3D-C691-A7C373B6D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Acoustic Validation</a:t>
            </a:r>
            <a:br>
              <a:rPr lang="en-US" b="1" dirty="0"/>
            </a:br>
            <a:r>
              <a:rPr lang="en-US" b="1" dirty="0"/>
              <a:t>Test Approach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B234F8-E80A-CC35-F1F7-A441CC356B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95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7198A6-C588-3360-2E4F-6042066E3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Acoustic Validation Test Approach Overview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0ACF3F-1180-10E6-BA58-07239DA4FB4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Planned for 2024</a:t>
            </a:r>
          </a:p>
          <a:p>
            <a:r>
              <a:rPr lang="en-US" dirty="0"/>
              <a:t>X-59 aircraft to be flown at low-boom design conditions and additional flight conditions</a:t>
            </a:r>
          </a:p>
          <a:p>
            <a:pPr lvl="1"/>
            <a:r>
              <a:rPr lang="en-US" dirty="0"/>
              <a:t>Fly a precise trajectory based on weather data for the boom carpet to hit the microphone array</a:t>
            </a:r>
          </a:p>
          <a:p>
            <a:pPr lvl="1"/>
            <a:r>
              <a:rPr lang="en-US" dirty="0"/>
              <a:t>TG-14 glider to fly above the atmospheric boundary layer in-line with the  X-59 flight path and microphones for turbulence characterization</a:t>
            </a:r>
          </a:p>
          <a:p>
            <a:pPr lvl="1"/>
            <a:r>
              <a:rPr lang="en-US" dirty="0"/>
              <a:t>F-15 flying in formation to measure and photograph near-field shock structure</a:t>
            </a:r>
          </a:p>
          <a:p>
            <a:r>
              <a:rPr lang="en-US" dirty="0"/>
              <a:t>Approximately 60 flights </a:t>
            </a:r>
          </a:p>
          <a:p>
            <a:pPr lvl="1"/>
            <a:r>
              <a:rPr lang="en-US" dirty="0"/>
              <a:t>With two microphone passes per flight </a:t>
            </a:r>
            <a:r>
              <a:rPr lang="en-US" i="1" dirty="0"/>
              <a:t>or</a:t>
            </a:r>
          </a:p>
          <a:p>
            <a:pPr lvl="1"/>
            <a:r>
              <a:rPr lang="en-US" dirty="0"/>
              <a:t>One long supersonic pass with several probing measurements or schlieren images</a:t>
            </a:r>
          </a:p>
          <a:p>
            <a:r>
              <a:rPr lang="en-US" dirty="0"/>
              <a:t>Meteorological measurements at array sites</a:t>
            </a:r>
          </a:p>
          <a:p>
            <a:pPr lvl="1"/>
            <a:r>
              <a:rPr lang="en-US" dirty="0"/>
              <a:t>Weather balloons launched at takeoff time for post-flight analysis</a:t>
            </a:r>
          </a:p>
          <a:p>
            <a:pPr lvl="1"/>
            <a:r>
              <a:rPr lang="en-US" dirty="0"/>
              <a:t>Ground weather stations and atmospheric turbulence measurement systems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181E7-5771-39F3-4D3F-CFA6290CA6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88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5295C-D87C-BE5D-536D-B12ED75B9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Acoustic Validation Test Approach</a:t>
            </a:r>
            <a:r>
              <a:rPr lang="en-US" sz="1800" dirty="0"/>
              <a:t> (1)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37B4C-CB21-3064-33AD-EAAB66E2239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Near-Field shock measurements</a:t>
            </a:r>
          </a:p>
          <a:p>
            <a:pPr lvl="1"/>
            <a:r>
              <a:rPr lang="en-US" dirty="0"/>
              <a:t>≈ 65 Total test points (two measurements each)</a:t>
            </a:r>
          </a:p>
          <a:p>
            <a:pPr lvl="1"/>
            <a:r>
              <a:rPr lang="en-US" dirty="0"/>
              <a:t>≈  12 measurements per flight</a:t>
            </a:r>
          </a:p>
          <a:p>
            <a:pPr lvl="1"/>
            <a:r>
              <a:rPr lang="en-US" dirty="0"/>
              <a:t>Conditions:</a:t>
            </a:r>
          </a:p>
          <a:p>
            <a:pPr lvl="2"/>
            <a:r>
              <a:rPr lang="en-US" dirty="0"/>
              <a:t>Design cruise</a:t>
            </a:r>
          </a:p>
          <a:p>
            <a:pPr lvl="2"/>
            <a:r>
              <a:rPr lang="en-US" dirty="0"/>
              <a:t>Control surface/CG/trim optimization</a:t>
            </a:r>
          </a:p>
          <a:p>
            <a:pPr lvl="2"/>
            <a:r>
              <a:rPr lang="en-US" dirty="0"/>
              <a:t>Off-condition, varying Mach</a:t>
            </a:r>
          </a:p>
          <a:p>
            <a:pPr lvl="2"/>
            <a:r>
              <a:rPr lang="en-US" dirty="0"/>
              <a:t>New optimal boom condition (if found)</a:t>
            </a:r>
          </a:p>
          <a:p>
            <a:pPr lvl="1"/>
            <a:r>
              <a:rPr lang="en-US" dirty="0"/>
              <a:t>Primary points are 3 BL separation, 0- and 20-deg phi</a:t>
            </a:r>
          </a:p>
          <a:p>
            <a:pPr lvl="1"/>
            <a:r>
              <a:rPr lang="en-US" dirty="0"/>
              <a:t>One flight over the microphone array, per flight</a:t>
            </a:r>
          </a:p>
          <a:p>
            <a:r>
              <a:rPr lang="en-US" dirty="0"/>
              <a:t>Sonic boom carpet characterization</a:t>
            </a:r>
          </a:p>
          <a:p>
            <a:pPr lvl="1"/>
            <a:r>
              <a:rPr lang="en-US" dirty="0"/>
              <a:t>≈ 24 measurements, 2 measurements per flight</a:t>
            </a:r>
          </a:p>
          <a:p>
            <a:pPr lvl="1"/>
            <a:r>
              <a:rPr lang="en-US" dirty="0"/>
              <a:t>Mostly design cruise</a:t>
            </a:r>
          </a:p>
          <a:p>
            <a:pPr lvl="1"/>
            <a:r>
              <a:rPr lang="en-US" dirty="0"/>
              <a:t>High </a:t>
            </a:r>
            <a:r>
              <a:rPr lang="en-US" dirty="0" err="1"/>
              <a:t>PLdB</a:t>
            </a:r>
            <a:r>
              <a:rPr lang="en-US" dirty="0"/>
              <a:t> points (Mach 1.3, 43 </a:t>
            </a:r>
            <a:r>
              <a:rPr lang="en-US" dirty="0" err="1"/>
              <a:t>kft</a:t>
            </a:r>
            <a:r>
              <a:rPr lang="en-US" dirty="0"/>
              <a:t> &amp; Mach 1.4, 46 </a:t>
            </a:r>
            <a:r>
              <a:rPr lang="en-US" dirty="0" err="1"/>
              <a:t>kft</a:t>
            </a:r>
            <a:r>
              <a:rPr lang="en-US" dirty="0"/>
              <a:t>.)</a:t>
            </a:r>
          </a:p>
          <a:p>
            <a:pPr lvl="2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773436-1356-1548-6865-DA8D3D5F1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F5A5E-9E2F-3B4C-83CF-F957168B4C73}" type="slidenum">
              <a:rPr lang="en-US" smtClean="0"/>
              <a:pPr/>
              <a:t>32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0DF8746-2167-1232-9F01-80A46346F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095344"/>
              </p:ext>
            </p:extLst>
          </p:nvPr>
        </p:nvGraphicFramePr>
        <p:xfrm>
          <a:off x="6862713" y="1813560"/>
          <a:ext cx="5215615" cy="16154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505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241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Acoustic Validation</a:t>
                      </a:r>
                    </a:p>
                    <a:p>
                      <a:pPr algn="l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2A Near/Mid-Field Probing</a:t>
                      </a:r>
                    </a:p>
                    <a:p>
                      <a:pPr algn="l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2B Far-Field &amp; Ground Measurements</a:t>
                      </a:r>
                    </a:p>
                    <a:p>
                      <a:pPr algn="l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 Schlieren Shockwave Imaging</a:t>
                      </a:r>
                    </a:p>
                    <a:p>
                      <a:pPr algn="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  <a:p>
                      <a:pPr algn="ctr"/>
                      <a:r>
                        <a:rPr lang="en-US" sz="20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  <a:p>
                      <a:pPr algn="ctr"/>
                      <a:r>
                        <a:rPr lang="en-US" sz="2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04F23C3-F1B6-3C8E-0543-AE2A1513F788}"/>
              </a:ext>
            </a:extLst>
          </p:cNvPr>
          <p:cNvSpPr txBox="1"/>
          <p:nvPr/>
        </p:nvSpPr>
        <p:spPr>
          <a:xfrm>
            <a:off x="8253936" y="3391923"/>
            <a:ext cx="24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Planned Mission Flights</a:t>
            </a:r>
          </a:p>
        </p:txBody>
      </p:sp>
    </p:spTree>
    <p:extLst>
      <p:ext uri="{BB962C8B-B14F-4D97-AF65-F5344CB8AC3E}">
        <p14:creationId xmlns:p14="http://schemas.microsoft.com/office/powerpoint/2010/main" val="50916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5295C-D87C-BE5D-536D-B12ED75B9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Acoustic Validation Test Approach</a:t>
            </a:r>
            <a:r>
              <a:rPr lang="en-US" sz="1800" dirty="0"/>
              <a:t> (2)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E77CA9D-A067-7FE1-711D-5D86AD2E92B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Mid-field shock measurements</a:t>
            </a:r>
          </a:p>
          <a:p>
            <a:pPr lvl="1"/>
            <a:r>
              <a:rPr lang="en-US" dirty="0"/>
              <a:t>≈ 8 measurements, 2 measurements per flight </a:t>
            </a:r>
            <a:br>
              <a:rPr lang="en-US" dirty="0"/>
            </a:br>
            <a:r>
              <a:rPr lang="en-US" dirty="0"/>
              <a:t>(could improve with updated ALIGNS)</a:t>
            </a:r>
          </a:p>
          <a:p>
            <a:pPr lvl="1"/>
            <a:r>
              <a:rPr lang="en-US" dirty="0"/>
              <a:t>Design cruise</a:t>
            </a:r>
          </a:p>
          <a:p>
            <a:pPr lvl="1"/>
            <a:r>
              <a:rPr lang="en-US" dirty="0"/>
              <a:t>20 </a:t>
            </a:r>
            <a:r>
              <a:rPr lang="en-US" dirty="0" err="1"/>
              <a:t>kft</a:t>
            </a:r>
            <a:r>
              <a:rPr lang="en-US" dirty="0"/>
              <a:t> separation, 0- and 25-deg phi</a:t>
            </a:r>
          </a:p>
          <a:p>
            <a:r>
              <a:rPr lang="en-US" dirty="0"/>
              <a:t>Focus measurements</a:t>
            </a:r>
          </a:p>
          <a:p>
            <a:pPr lvl="1"/>
            <a:r>
              <a:rPr lang="en-US" dirty="0"/>
              <a:t>≈ 12 measurements, 2 measurements per flight</a:t>
            </a:r>
          </a:p>
          <a:p>
            <a:pPr lvl="1"/>
            <a:r>
              <a:rPr lang="en-US" dirty="0"/>
              <a:t>Repeatable transition focus </a:t>
            </a:r>
            <a:br>
              <a:rPr lang="en-US" dirty="0"/>
            </a:br>
            <a:r>
              <a:rPr lang="en-US" dirty="0"/>
              <a:t>(could include push-over focus)</a:t>
            </a:r>
          </a:p>
          <a:p>
            <a:r>
              <a:rPr lang="en-US" dirty="0"/>
              <a:t>Turbulence measurements</a:t>
            </a:r>
          </a:p>
          <a:p>
            <a:pPr lvl="1"/>
            <a:r>
              <a:rPr lang="en-US" dirty="0"/>
              <a:t>≈ 12 measurements, 2 measurements per flight  </a:t>
            </a:r>
          </a:p>
          <a:p>
            <a:pPr lvl="1"/>
            <a:r>
              <a:rPr lang="en-US" dirty="0"/>
              <a:t>Design cruise, varying turbulence levels</a:t>
            </a:r>
          </a:p>
          <a:p>
            <a:r>
              <a:rPr lang="en-US" dirty="0"/>
              <a:t>Shockwave imaging (schlieren)</a:t>
            </a:r>
          </a:p>
          <a:p>
            <a:pPr lvl="1"/>
            <a:r>
              <a:rPr lang="en-US" dirty="0"/>
              <a:t>≈ 8 measurements, 2 measurements per flight</a:t>
            </a:r>
          </a:p>
          <a:p>
            <a:pPr lvl="1"/>
            <a:r>
              <a:rPr lang="en-US" dirty="0"/>
              <a:t>Design cruise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773436-1356-1548-6865-DA8D3D5F1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F5A5E-9E2F-3B4C-83CF-F957168B4C73}" type="slidenum">
              <a:rPr lang="en-US" smtClean="0"/>
              <a:pPr/>
              <a:t>33</a:t>
            </a:fld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B861850-DF6D-2F33-A118-0D00748E4B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360409"/>
              </p:ext>
            </p:extLst>
          </p:nvPr>
        </p:nvGraphicFramePr>
        <p:xfrm>
          <a:off x="6862713" y="1813560"/>
          <a:ext cx="5215615" cy="16154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505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241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Acoustic Validation</a:t>
                      </a:r>
                    </a:p>
                    <a:p>
                      <a:pPr algn="l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2A Near/Mid-Field Probing</a:t>
                      </a:r>
                    </a:p>
                    <a:p>
                      <a:pPr algn="l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2B Far-Field &amp; Ground Measurements</a:t>
                      </a:r>
                    </a:p>
                    <a:p>
                      <a:pPr algn="l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 Schlieren Shockwave Imaging</a:t>
                      </a:r>
                    </a:p>
                    <a:p>
                      <a:pPr algn="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  <a:p>
                      <a:pPr algn="ctr"/>
                      <a:r>
                        <a:rPr lang="en-US" sz="20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  <a:p>
                      <a:pPr algn="ctr"/>
                      <a:r>
                        <a:rPr lang="en-US" sz="2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6DFE9BD-4705-ED63-85D0-F170F38B19C7}"/>
              </a:ext>
            </a:extLst>
          </p:cNvPr>
          <p:cNvSpPr txBox="1"/>
          <p:nvPr/>
        </p:nvSpPr>
        <p:spPr>
          <a:xfrm>
            <a:off x="8253936" y="3391923"/>
            <a:ext cx="24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Planned Mission Flights</a:t>
            </a:r>
          </a:p>
        </p:txBody>
      </p:sp>
    </p:spTree>
    <p:extLst>
      <p:ext uri="{BB962C8B-B14F-4D97-AF65-F5344CB8AC3E}">
        <p14:creationId xmlns:p14="http://schemas.microsoft.com/office/powerpoint/2010/main" val="178820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13C87C-FCEE-C4EB-CAF4-70E3D966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A5C4CE-C1A3-783E-C269-AA08D343BC5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262733-2B9C-D94B-82E1-FAF44FB83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23700" y="6464300"/>
            <a:ext cx="368300" cy="301625"/>
          </a:xfrm>
          <a:prstGeom prst="rect">
            <a:avLst/>
          </a:prstGeom>
        </p:spPr>
        <p:txBody>
          <a:bodyPr/>
          <a:lstStyle/>
          <a:p>
            <a:fld id="{2D7B876C-7B89-E14A-9001-CA59544AABE2}" type="slidenum">
              <a:rPr lang="en-US">
                <a:solidFill>
                  <a:schemeClr val="bg1"/>
                </a:solidFill>
              </a:rPr>
              <a:pPr/>
              <a:t>34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8E5723-264F-4AC0-1AA4-CC38D4C769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85221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44DE30E0-3B77-E0E5-16C9-E154BA10E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27974" y="196473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CF19E23-1FD6-A2BB-61BF-1273473C60EC}"/>
              </a:ext>
            </a:extLst>
          </p:cNvPr>
          <p:cNvSpPr txBox="1">
            <a:spLocks/>
          </p:cNvSpPr>
          <p:nvPr/>
        </p:nvSpPr>
        <p:spPr bwMode="auto">
          <a:xfrm>
            <a:off x="3938347" y="4285951"/>
            <a:ext cx="4136072" cy="93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 anchor="t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Helvetica"/>
                <a:cs typeface="Helvetica"/>
              </a:rPr>
              <a:t>Any Questions?</a:t>
            </a:r>
            <a:endParaRPr lang="en-US" sz="4000" b="1" kern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Helvetica"/>
              <a:cs typeface="Helvetica"/>
            </a:endParaRP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B9C58331-9ADD-3029-5ACD-24E9C0B0E1CF}"/>
              </a:ext>
            </a:extLst>
          </p:cNvPr>
          <p:cNvSpPr txBox="1">
            <a:spLocks/>
          </p:cNvSpPr>
          <p:nvPr/>
        </p:nvSpPr>
        <p:spPr>
          <a:xfrm>
            <a:off x="11702782" y="6435804"/>
            <a:ext cx="48196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914400" rtl="0" eaLnBrk="1" latinLnBrk="0" hangingPunct="1"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F5A5E-9E2F-3B4C-83CF-F957168B4C73}" type="slidenum">
              <a:rPr lang="en-US" smtClean="0">
                <a:solidFill>
                  <a:schemeClr val="bg1"/>
                </a:solidFill>
              </a:rPr>
              <a:pPr/>
              <a:t>34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Logo, icon&#10;&#10;Description automatically generated">
            <a:extLst>
              <a:ext uri="{FF2B5EF4-FFF2-40B4-BE49-F238E27FC236}">
                <a16:creationId xmlns:a16="http://schemas.microsoft.com/office/drawing/2014/main" id="{306BAB7C-417C-CD55-58AD-EDEDBDE3FC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39" y="108857"/>
            <a:ext cx="1470552" cy="186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37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5C65D9-42E1-CCF6-F019-7C3482837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E0815B-BFB2-D5F9-C981-E6F3C61D8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F50208D-4CFC-2843-8F5D-28637F6E97D8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5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BEAF2879-6743-E36D-D0FF-5FFEC2033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ASPS Set-up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CECC7128-91A4-8B41-BEF1-7C662D17407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76861" y="644935"/>
            <a:ext cx="4976427" cy="4914900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dirty="0"/>
              <a:t>IDT O10 camera (same as for ATIMS-V pod)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1800" dirty="0"/>
              <a:t>Monochrome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1800" dirty="0"/>
              <a:t>9 pixels for every 1 TS3 pixel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dirty="0"/>
              <a:t>300mm </a:t>
            </a:r>
            <a:r>
              <a:rPr lang="en-US" sz="2000" dirty="0" err="1"/>
              <a:t>Nikkor</a:t>
            </a:r>
            <a:r>
              <a:rPr lang="en-US" sz="2000" dirty="0"/>
              <a:t> lens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dirty="0"/>
              <a:t>Nikon C-M43 III 1.4X teleconverter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dirty="0"/>
              <a:t>Solar filters (ND 1.8 + 1.8)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dirty="0"/>
              <a:t>IR/UV cut filter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dirty="0"/>
              <a:t>Separate articulating monitor and battery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dirty="0"/>
              <a:t>Trigger grip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dirty="0"/>
              <a:t>Gunsight alignment fixture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dirty="0"/>
              <a:t>Support bar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dirty="0"/>
              <a:t>Power/data hub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dirty="0"/>
              <a:t>Camera battery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413310-9294-7349-A70C-36ACBCE258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055EFF-18EE-9B49-91FC-B8D1AA32E32E}" type="slidenum">
              <a:rPr lang="en-US" smtClean="0"/>
              <a:t>36</a:t>
            </a:fld>
            <a:endParaRPr lang="en-US" dirty="0"/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ACD606E1-14CB-6F45-A7A2-6A6C977467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154" y="1185496"/>
            <a:ext cx="4396238" cy="38337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2A7FD6-197A-2B4A-9F2F-0DD56CC1A490}"/>
              </a:ext>
            </a:extLst>
          </p:cNvPr>
          <p:cNvSpPr txBox="1"/>
          <p:nvPr/>
        </p:nvSpPr>
        <p:spPr>
          <a:xfrm>
            <a:off x="310896" y="5101921"/>
            <a:ext cx="4820615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Helvetica" pitchFamily="2" charset="0"/>
              </a:rPr>
              <a:t>One trigger press</a:t>
            </a:r>
          </a:p>
          <a:p>
            <a:pPr marL="425450" lvl="1" indent="-201613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Takes 20-second burst of 125 fps images</a:t>
            </a:r>
          </a:p>
          <a:p>
            <a:pPr marL="425450" lvl="1" indent="-201613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Downloads data to SSD, 22 seconds</a:t>
            </a:r>
          </a:p>
          <a:p>
            <a:pPr marL="425450" lvl="1" indent="-201613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Recycles for a new burst, 31 bursts total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034364-72DF-D383-B9D6-DE77D859C3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668" t="18257" r="19839" b="48678"/>
          <a:stretch/>
        </p:blipFill>
        <p:spPr>
          <a:xfrm>
            <a:off x="9363461" y="1370162"/>
            <a:ext cx="2490385" cy="20252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17FECC-B634-BD64-70EC-4FADD93BD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9192" y="3839825"/>
            <a:ext cx="3365590" cy="25241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2CFBE8B-3DE8-3AA6-3C54-B61DBE50AC44}"/>
              </a:ext>
            </a:extLst>
          </p:cNvPr>
          <p:cNvSpPr txBox="1"/>
          <p:nvPr/>
        </p:nvSpPr>
        <p:spPr>
          <a:xfrm>
            <a:off x="9915231" y="1000830"/>
            <a:ext cx="137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Current Lens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653CDC-1D84-9CD5-CB45-DA10531687CC}"/>
              </a:ext>
            </a:extLst>
          </p:cNvPr>
          <p:cNvSpPr txBox="1"/>
          <p:nvPr/>
        </p:nvSpPr>
        <p:spPr>
          <a:xfrm>
            <a:off x="9855494" y="3544855"/>
            <a:ext cx="1414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Gear Stowed</a:t>
            </a:r>
          </a:p>
        </p:txBody>
      </p:sp>
    </p:spTree>
    <p:extLst>
      <p:ext uri="{BB962C8B-B14F-4D97-AF65-F5344CB8AC3E}">
        <p14:creationId xmlns:p14="http://schemas.microsoft.com/office/powerpoint/2010/main" val="327416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21C110F-091D-4C33-8CD4-8868568EB6DF}"/>
              </a:ext>
            </a:extLst>
          </p:cNvPr>
          <p:cNvSpPr/>
          <p:nvPr/>
        </p:nvSpPr>
        <p:spPr bwMode="auto">
          <a:xfrm>
            <a:off x="159174" y="2689013"/>
            <a:ext cx="11873653" cy="3881120"/>
          </a:xfrm>
          <a:prstGeom prst="roundRect">
            <a:avLst>
              <a:gd name="adj" fmla="val 584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EF5D7-2A04-4663-BD05-C765BCBEF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CLEOPATRA Software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27B1D-74B4-4DB9-B72D-A794B988546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Software split into four operating modes: Train, Lite, Prime, and Post-flight: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FEA59FB8-E8CF-93CA-B72A-5D3BB8EBD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23700" y="6464300"/>
            <a:ext cx="368300" cy="301625"/>
          </a:xfrm>
          <a:prstGeom prst="rect">
            <a:avLst/>
          </a:prstGeom>
        </p:spPr>
        <p:txBody>
          <a:bodyPr/>
          <a:lstStyle/>
          <a:p>
            <a:fld id="{BF50208D-4CFC-2843-8F5D-28637F6E97D8}" type="slidenum">
              <a:rPr lang="en-US" smtClean="0"/>
              <a:t>37</a:t>
            </a:fld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C75A3FA-782F-4212-962F-3D0065EDFDDD}"/>
              </a:ext>
            </a:extLst>
          </p:cNvPr>
          <p:cNvGrpSpPr/>
          <p:nvPr/>
        </p:nvGrpSpPr>
        <p:grpSpPr>
          <a:xfrm>
            <a:off x="4223167" y="2800586"/>
            <a:ext cx="3749040" cy="3383141"/>
            <a:chOff x="4223167" y="2800586"/>
            <a:chExt cx="3749040" cy="338314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979C6137-CB8A-48F9-A9BB-F06CCE79A953}"/>
                </a:ext>
              </a:extLst>
            </p:cNvPr>
            <p:cNvSpPr/>
            <p:nvPr/>
          </p:nvSpPr>
          <p:spPr bwMode="auto">
            <a:xfrm>
              <a:off x="4223167" y="2800586"/>
              <a:ext cx="3749040" cy="3207601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“Prime” Mode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endPara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lang="en-US" sz="140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Used for pre-flight planning</a:t>
              </a:r>
            </a:p>
            <a:p>
              <a:pPr marL="628650" lvl="1" indent="-171450"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en-US" sz="1050" dirty="0" err="1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Quesst</a:t>
              </a:r>
              <a:r>
                <a:rPr lang="en-US" sz="105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 Phase III specific </a:t>
              </a:r>
              <a:br>
                <a:rPr lang="en-US" sz="140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</a:br>
              <a:endParaRPr lang="en-US" sz="1400" dirty="0">
                <a:solidFill>
                  <a:schemeClr val="tx1"/>
                </a:solidFill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lang="en-US" sz="140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Determines “optimal” cruise conditions (Mach, altitude, heading) to achieve desired loudness objective</a:t>
              </a:r>
            </a:p>
            <a:p>
              <a:pPr marL="628650" lvl="1" indent="-171450"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en-US" sz="100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Surrogate modeling used to approximate CFD solution of trimmed aircraft nearfield cylinder for boom propagation</a:t>
              </a:r>
            </a:p>
            <a:p>
              <a:pPr marL="628650" lvl="1" indent="-171450"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en-US" sz="100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Atmospheric turbulence can be accounted for</a:t>
              </a:r>
              <a:br>
                <a:rPr lang="en-US" sz="100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</a:b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9083EFF-4611-42E4-B1B3-81F9B3327EA3}"/>
                </a:ext>
              </a:extLst>
            </p:cNvPr>
            <p:cNvSpPr/>
            <p:nvPr/>
          </p:nvSpPr>
          <p:spPr bwMode="auto">
            <a:xfrm>
              <a:off x="4972943" y="5897977"/>
              <a:ext cx="2185988" cy="28575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“Where </a:t>
              </a:r>
              <a:r>
                <a:rPr lang="en-US" sz="1050" dirty="0">
                  <a:solidFill>
                    <a:schemeClr val="bg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and how </a:t>
              </a:r>
              <a:r>
                <a:rPr kumimoji="0" lang="en-US" sz="105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to fly”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C2A7EFC-0BE6-43BE-9AB8-1B2F1A468E52}"/>
              </a:ext>
            </a:extLst>
          </p:cNvPr>
          <p:cNvGrpSpPr/>
          <p:nvPr/>
        </p:nvGrpSpPr>
        <p:grpSpPr>
          <a:xfrm>
            <a:off x="275174" y="2800585"/>
            <a:ext cx="3749040" cy="3350476"/>
            <a:chOff x="275174" y="2800585"/>
            <a:chExt cx="3749040" cy="335047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BD851DD-6A97-455D-9B58-3364AFFBB12B}"/>
                </a:ext>
              </a:extLst>
            </p:cNvPr>
            <p:cNvSpPr/>
            <p:nvPr/>
          </p:nvSpPr>
          <p:spPr bwMode="auto">
            <a:xfrm>
              <a:off x="275174" y="2800585"/>
              <a:ext cx="3749040" cy="3207601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“Lite” Mode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endPara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lang="en-US" sz="140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Used for pre-flight planning</a:t>
              </a:r>
            </a:p>
            <a:p>
              <a:pPr marL="628650" lvl="1" indent="-171450"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en-US" sz="1000" dirty="0" err="1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Quesst</a:t>
              </a:r>
              <a:r>
                <a:rPr lang="en-US" sz="100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 Phase II specific (and beyond)</a:t>
              </a:r>
              <a:br>
                <a:rPr lang="en-US" sz="140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</a:br>
              <a:endParaRPr lang="en-US" sz="1400" dirty="0">
                <a:solidFill>
                  <a:schemeClr val="tx1"/>
                </a:solidFill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lang="en-US" sz="140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Determines “optimal” trajectory placement needed to meet mission objective</a:t>
              </a:r>
            </a:p>
            <a:p>
              <a:pPr marL="628650" lvl="1" indent="-171450"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Example objective: place undertrack boom at (x, y)</a:t>
              </a:r>
            </a:p>
            <a:p>
              <a:pPr marL="628650" lvl="1" indent="-171450"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Only</a:t>
              </a:r>
              <a:r>
                <a:rPr lang="en-US" sz="100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 modifies a trajectory’s initial point and heading angle</a:t>
              </a:r>
            </a:p>
            <a:p>
              <a:pPr marL="285750" indent="-285750"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Ø"/>
              </a:pPr>
              <a:r>
                <a:rPr lang="en-US" sz="140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Can be used without CFD surrogate model</a:t>
              </a:r>
            </a:p>
            <a:p>
              <a:pPr marL="628650" lvl="1" indent="-171450"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Ø"/>
              </a:pP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04D41F-21A2-439A-BE7D-81E1D3A5F00A}"/>
                </a:ext>
              </a:extLst>
            </p:cNvPr>
            <p:cNvSpPr/>
            <p:nvPr/>
          </p:nvSpPr>
          <p:spPr bwMode="auto">
            <a:xfrm>
              <a:off x="1274684" y="5865311"/>
              <a:ext cx="1753394" cy="28575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“Where to fly”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D464EC2-8EA3-4A63-BAC9-E574200033B6}"/>
              </a:ext>
            </a:extLst>
          </p:cNvPr>
          <p:cNvGrpSpPr/>
          <p:nvPr/>
        </p:nvGrpSpPr>
        <p:grpSpPr>
          <a:xfrm>
            <a:off x="8167787" y="2800585"/>
            <a:ext cx="3749040" cy="3383142"/>
            <a:chOff x="8167787" y="2800585"/>
            <a:chExt cx="3749040" cy="338314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3CAB0FC2-3497-474E-9C30-AB1B9CE2D4BA}"/>
                </a:ext>
              </a:extLst>
            </p:cNvPr>
            <p:cNvSpPr/>
            <p:nvPr/>
          </p:nvSpPr>
          <p:spPr bwMode="auto">
            <a:xfrm>
              <a:off x="8167787" y="2800585"/>
              <a:ext cx="3749040" cy="3207601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“Post-flight” Mode</a:t>
              </a: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endParaRPr lang="en-US" sz="1000" dirty="0"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lang="en-US" sz="140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Used for post-flight analyses</a:t>
              </a:r>
              <a:br>
                <a:rPr lang="en-US" sz="140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</a:br>
              <a:endParaRPr lang="en-US" sz="1400" dirty="0">
                <a:solidFill>
                  <a:schemeClr val="tx1"/>
                </a:solidFill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  <a:p>
              <a:pPr marL="171450" marR="0" indent="-17145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lang="en-US" sz="140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Utilizes measured data (e.g., trajectory, control surface positions, weather) to provide best prediction of conditions experienced</a:t>
              </a:r>
            </a:p>
            <a:p>
              <a:pPr marL="628650" lvl="1" indent="-171450"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en-US" sz="1000" dirty="0">
                  <a:solidFill>
                    <a:schemeClr val="tx1"/>
                  </a:solidFill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CFD Surrogate model employed in a point-wise manner along trajectory to approximate “as-flown” nearfield conditions</a:t>
              </a: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05B0EF7-0695-4566-87D0-EEBB0993C56B}"/>
                </a:ext>
              </a:extLst>
            </p:cNvPr>
            <p:cNvSpPr/>
            <p:nvPr/>
          </p:nvSpPr>
          <p:spPr bwMode="auto">
            <a:xfrm>
              <a:off x="8670310" y="5897977"/>
              <a:ext cx="2743994" cy="28575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“How loud do we think we were?”</a:t>
              </a:r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FFA611E-7183-430E-96D3-9563966E73E5}"/>
              </a:ext>
            </a:extLst>
          </p:cNvPr>
          <p:cNvSpPr/>
          <p:nvPr/>
        </p:nvSpPr>
        <p:spPr bwMode="auto">
          <a:xfrm>
            <a:off x="317069" y="1569020"/>
            <a:ext cx="11561236" cy="95035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“Train” Mode</a:t>
            </a: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rPr>
              <a:t>Construct surrogate model from provided CFD database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902EAC1-7009-4587-AE8A-0E3F556EEC99}"/>
              </a:ext>
            </a:extLst>
          </p:cNvPr>
          <p:cNvGrpSpPr/>
          <p:nvPr/>
        </p:nvGrpSpPr>
        <p:grpSpPr>
          <a:xfrm>
            <a:off x="3045870" y="2419814"/>
            <a:ext cx="8542968" cy="899116"/>
            <a:chOff x="3045870" y="2419814"/>
            <a:chExt cx="8542968" cy="899116"/>
          </a:xfrm>
        </p:grpSpPr>
        <p:sp>
          <p:nvSpPr>
            <p:cNvPr id="14" name="Arrow: Down 13">
              <a:extLst>
                <a:ext uri="{FF2B5EF4-FFF2-40B4-BE49-F238E27FC236}">
                  <a16:creationId xmlns:a16="http://schemas.microsoft.com/office/drawing/2014/main" id="{7CD6A8BD-F01D-4A89-B76B-A999EDF2C538}"/>
                </a:ext>
              </a:extLst>
            </p:cNvPr>
            <p:cNvSpPr/>
            <p:nvPr/>
          </p:nvSpPr>
          <p:spPr bwMode="auto">
            <a:xfrm>
              <a:off x="10977452" y="2421931"/>
              <a:ext cx="611386" cy="896999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vert270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small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Feeds into</a:t>
              </a:r>
            </a:p>
          </p:txBody>
        </p:sp>
        <p:sp>
          <p:nvSpPr>
            <p:cNvPr id="17" name="Arrow: Down 16">
              <a:extLst>
                <a:ext uri="{FF2B5EF4-FFF2-40B4-BE49-F238E27FC236}">
                  <a16:creationId xmlns:a16="http://schemas.microsoft.com/office/drawing/2014/main" id="{9CA50508-A90E-47C7-9E9A-FCEDE1ADFC2B}"/>
                </a:ext>
              </a:extLst>
            </p:cNvPr>
            <p:cNvSpPr/>
            <p:nvPr/>
          </p:nvSpPr>
          <p:spPr bwMode="auto">
            <a:xfrm>
              <a:off x="6948161" y="2419815"/>
              <a:ext cx="611386" cy="896999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vert270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small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Feeds into</a:t>
              </a:r>
            </a:p>
          </p:txBody>
        </p:sp>
        <p:sp>
          <p:nvSpPr>
            <p:cNvPr id="18" name="Arrow: Down 17">
              <a:extLst>
                <a:ext uri="{FF2B5EF4-FFF2-40B4-BE49-F238E27FC236}">
                  <a16:creationId xmlns:a16="http://schemas.microsoft.com/office/drawing/2014/main" id="{6DB5161B-11CA-4057-B112-C16968DE23D1}"/>
                </a:ext>
              </a:extLst>
            </p:cNvPr>
            <p:cNvSpPr/>
            <p:nvPr/>
          </p:nvSpPr>
          <p:spPr bwMode="auto">
            <a:xfrm>
              <a:off x="3045870" y="2419814"/>
              <a:ext cx="611386" cy="896999"/>
            </a:xfrm>
            <a:prstGeom prst="downArrow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vert270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small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-108" charset="0"/>
                  <a:ea typeface="ＭＳ Ｐゴシック" pitchFamily="-108" charset="-128"/>
                  <a:cs typeface="ＭＳ Ｐゴシック" pitchFamily="-108" charset="-128"/>
                </a:rPr>
                <a:t>Feeds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089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22242</TotalTime>
  <Words>2749</Words>
  <Application>Microsoft Office PowerPoint</Application>
  <PresentationFormat>Widescreen</PresentationFormat>
  <Paragraphs>458</Paragraphs>
  <Slides>37</Slides>
  <Notes>21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PowerPoint Presentation</vt:lpstr>
      <vt:lpstr>Topics of Discussion</vt:lpstr>
      <vt:lpstr>Quiet Supersonic Mission Overview</vt:lpstr>
      <vt:lpstr>Quesst Mission Acoustic Validation Goal &amp; Objectives</vt:lpstr>
      <vt:lpstr>Acoustic Validation Overview &amp; Concept of Operations</vt:lpstr>
      <vt:lpstr>PowerPoint Presentation</vt:lpstr>
      <vt:lpstr>Near/Mid-Field Probing Flights </vt:lpstr>
      <vt:lpstr>Probing &amp; Flight Positioning</vt:lpstr>
      <vt:lpstr>Far-Field and Ground Measurement Flights </vt:lpstr>
      <vt:lpstr>Far-Field and Ground Measurement Flights </vt:lpstr>
      <vt:lpstr>Far-Field: Flight Profile and Airspace</vt:lpstr>
      <vt:lpstr>Far-Field: Flight Profile and Airspace</vt:lpstr>
      <vt:lpstr>Shockwave Imaging Flights </vt:lpstr>
      <vt:lpstr>Shockwave Imaging for X-59</vt:lpstr>
      <vt:lpstr>Ground Systems  Development</vt:lpstr>
      <vt:lpstr>Sonic Boom Field Measurement Challenges  (175+ System Requirements)</vt:lpstr>
      <vt:lpstr>NASA Sonic Boom Ground Recording System (GRS)</vt:lpstr>
      <vt:lpstr>Ground Recording System (GRS) Field Testing, 2022</vt:lpstr>
      <vt:lpstr>Unattended Trigger System</vt:lpstr>
      <vt:lpstr>X-59 Sonic Boom Flight Path Planning Tool</vt:lpstr>
      <vt:lpstr>CLEOPTRA Test Point Planning – Acoustic Validation Example</vt:lpstr>
      <vt:lpstr>Real-time Sonic Boom Planning</vt:lpstr>
      <vt:lpstr>Airborne Systems  Development</vt:lpstr>
      <vt:lpstr>Airborne Near-Field Probing System</vt:lpstr>
      <vt:lpstr>In-flight Shockwave Imagery Systems</vt:lpstr>
      <vt:lpstr>In-flight Shockwave Imagery Systems Concepts</vt:lpstr>
      <vt:lpstr>BOS using Celestial Objects – Raw Data</vt:lpstr>
      <vt:lpstr>BOS using Celestial Objects – Processed Image</vt:lpstr>
      <vt:lpstr>Real-time, Relative Position Pilot Display</vt:lpstr>
      <vt:lpstr>Acoustic Validation Test Approach</vt:lpstr>
      <vt:lpstr>Acoustic Validation Test Approach Overview</vt:lpstr>
      <vt:lpstr>Acoustic Validation Test Approach (1)</vt:lpstr>
      <vt:lpstr>Acoustic Validation Test Approach (2)</vt:lpstr>
      <vt:lpstr>PowerPoint Presentation</vt:lpstr>
      <vt:lpstr>Backups</vt:lpstr>
      <vt:lpstr>ASPS Set-up</vt:lpstr>
      <vt:lpstr>CLEOPATRA Software Architecture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Coen, Peter G. (LARC-E1A)</dc:creator>
  <cp:lastModifiedBy>Microsoft Office User</cp:lastModifiedBy>
  <cp:revision>451</cp:revision>
  <cp:lastPrinted>2019-06-07T13:21:58Z</cp:lastPrinted>
  <dcterms:created xsi:type="dcterms:W3CDTF">2018-12-13T17:38:37Z</dcterms:created>
  <dcterms:modified xsi:type="dcterms:W3CDTF">2022-11-30T19:09:08Z</dcterms:modified>
</cp:coreProperties>
</file>