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23"/>
  </p:notesMasterIdLst>
  <p:handoutMasterIdLst>
    <p:handoutMasterId r:id="rId24"/>
  </p:handoutMasterIdLst>
  <p:sldIdLst>
    <p:sldId id="257" r:id="rId4"/>
    <p:sldId id="947" r:id="rId5"/>
    <p:sldId id="880" r:id="rId6"/>
    <p:sldId id="584" r:id="rId7"/>
    <p:sldId id="1014" r:id="rId8"/>
    <p:sldId id="1016" r:id="rId9"/>
    <p:sldId id="926" r:id="rId10"/>
    <p:sldId id="1038" r:id="rId11"/>
    <p:sldId id="1020" r:id="rId12"/>
    <p:sldId id="904" r:id="rId13"/>
    <p:sldId id="1039" r:id="rId14"/>
    <p:sldId id="950" r:id="rId15"/>
    <p:sldId id="1018" r:id="rId16"/>
    <p:sldId id="1019" r:id="rId17"/>
    <p:sldId id="1011" r:id="rId18"/>
    <p:sldId id="1021" r:id="rId19"/>
    <p:sldId id="1041" r:id="rId20"/>
    <p:sldId id="1040" r:id="rId21"/>
    <p:sldId id="1026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s, Stacey (HQ-OC000)" initials="BS(" lastIdx="147" clrIdx="0">
    <p:extLst>
      <p:ext uri="{19B8F6BF-5375-455C-9EA6-DF929625EA0E}">
        <p15:presenceInfo xmlns:p15="http://schemas.microsoft.com/office/powerpoint/2012/main" userId="S-1-5-21-330711430-3775241029-4075259233-3836" providerId="AD"/>
      </p:ext>
    </p:extLst>
  </p:cmAuthor>
  <p:cmAuthor id="2" name="Teasley, Thomas W. (MSFC-ER13)" initials="TTW(" lastIdx="2" clrIdx="1">
    <p:extLst>
      <p:ext uri="{19B8F6BF-5375-455C-9EA6-DF929625EA0E}">
        <p15:presenceInfo xmlns:p15="http://schemas.microsoft.com/office/powerpoint/2012/main" userId="S::tteasley@ndc.nasa.gov::9ff51751-3937-4c85-92ed-802455086f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B59"/>
    <a:srgbClr val="2D1341"/>
    <a:srgbClr val="421C5E"/>
    <a:srgbClr val="4C216D"/>
    <a:srgbClr val="0066FF"/>
    <a:srgbClr val="7C7C7C"/>
    <a:srgbClr val="CC0000"/>
    <a:srgbClr val="FF3399"/>
    <a:srgbClr val="222A35"/>
    <a:srgbClr val="DF8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824" y="96"/>
      </p:cViewPr>
      <p:guideLst/>
    </p:cSldViewPr>
  </p:slideViewPr>
  <p:outlineViewPr>
    <p:cViewPr>
      <p:scale>
        <a:sx n="33" d="100"/>
        <a:sy n="33" d="100"/>
      </p:scale>
      <p:origin x="0" y="-296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88B12475-5FEB-4E50-8A03-7C5CF098FEFE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4"/>
            <a:ext cx="3170583" cy="48202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C64C4AB9-9415-409E-80A5-0E6499EC3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B53023C-F7AB-47B9-92D5-D601069A925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9B4345E-6940-40A9-BDDF-3D1AD8864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B285-87D9-454F-8CB1-AD307DD70F3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3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329B-69EE-4CB8-8BE2-9B5A1D58BA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1C07-2321-4991-AB43-6AFF0DD042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4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6EC4-95B1-4C7D-9E8E-A822B1972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7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092" y="319367"/>
            <a:ext cx="6338455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50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719888"/>
            <a:ext cx="381000" cy="1381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C4CA8F6E-FEAE-3B4E-B275-17DDD45724F1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4478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C40632E-1D78-4A60-ADFE-F59DFF7010E7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12/20/2022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2333625" y="6719888"/>
            <a:ext cx="448945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t>NASA Pre-decisional – Internal Use Only –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2446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6B1FE3A8-5585-410B-AD24-E570C67BB5F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8242"/>
            <a:ext cx="2895600" cy="21020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0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38294BE0-2EAF-45C5-A2B7-ECC9BFE4F82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8242"/>
            <a:ext cx="2895600" cy="21020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3827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47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02D524B3-1179-40C8-A93F-2CC5860FB1A1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8242"/>
            <a:ext cx="2895600" cy="21020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2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86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049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628246"/>
            <a:ext cx="2133600" cy="210205"/>
          </a:xfrm>
          <a:prstGeom prst="rect">
            <a:avLst/>
          </a:prstGeom>
        </p:spPr>
        <p:txBody>
          <a:bodyPr/>
          <a:lstStyle/>
          <a:p>
            <a:fld id="{151CB6C5-4D31-45BE-889A-AA2DF6A7CA6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8246"/>
            <a:ext cx="2895600" cy="21020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28246"/>
            <a:ext cx="21336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051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9144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6F3A95-5407-4920-A260-7C6E931870BD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12/20/2022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  <a:prstGeom prst="rect">
            <a:avLst/>
          </a:prstGeom>
        </p:spPr>
        <p:txBody>
          <a:bodyPr anchor="b"/>
          <a:lstStyle>
            <a:lvl1pPr algn="ctr">
              <a:defRPr sz="9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2989" y="6637338"/>
            <a:ext cx="481012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832E3-8C39-492D-B877-0E7BABDD06E0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908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1" i="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idx="10" hasCustomPrompt="1"/>
          </p:nvPr>
        </p:nvSpPr>
        <p:spPr>
          <a:xfrm>
            <a:off x="533400" y="1447800"/>
            <a:ext cx="8077200" cy="5029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200" b="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b="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600" b="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600" b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" y="6537327"/>
            <a:ext cx="1033272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0">
                <a:solidFill>
                  <a:schemeClr val="tx1">
                    <a:tint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26F88C-E073-416B-9A89-E9B2E756E502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7000" y="6537327"/>
            <a:ext cx="4724400" cy="24447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900" i="0">
                <a:solidFill>
                  <a:schemeClr val="tx1">
                    <a:tint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NASA Pre-decisional – Internal Use Only – Do Not Distribute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001000" y="6537327"/>
            <a:ext cx="1033272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900" i="0" kern="1200">
                <a:solidFill>
                  <a:schemeClr val="tx1">
                    <a:tint val="75000"/>
                  </a:schemeClr>
                </a:solidFill>
                <a:effectLst/>
                <a:latin typeface="Arial"/>
                <a:ea typeface="+mn-ea"/>
                <a:cs typeface="Arial"/>
              </a:defRPr>
            </a:lvl1pPr>
            <a:lvl2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i="1" kern="120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defRPr>
            </a:lvl9pPr>
          </a:lstStyle>
          <a:p>
            <a:pPr algn="r"/>
            <a:fld id="{2D6F4C3F-8BCF-204F-86C4-B5D818319A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8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0" y="0"/>
            <a:ext cx="7886700" cy="657274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850" y="11848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9600" y="6492875"/>
            <a:ext cx="35775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14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7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D4C-7CED-4EB8-834A-B93DB50F03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4224-ECD6-4026-88A3-13E8FFDDA2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8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242D5-41DC-4C84-9CCF-C365EBDE5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6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EB7-A7B0-4680-8250-D12322F766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47067-17E4-45DA-9F98-826079429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5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8BFEC-B91C-4F92-9F77-5E4CE523AC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8F5-CB54-406E-A37F-7512470FE6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5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E65C-3DFD-49F6-9A55-C7510B109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NASA Pre-decisional – Internal Use Only – Do Not Distribute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159561" y="99758"/>
            <a:ext cx="6860722" cy="625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5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3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3.mp4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5.mp4"/><Relationship Id="rId7" Type="http://schemas.microsoft.com/office/2007/relationships/hdphoto" Target="../media/hdphoto1.wd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5.mp4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7.mp4"/><Relationship Id="rId7" Type="http://schemas.openxmlformats.org/officeDocument/2006/relationships/image" Target="../media/image5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7.mp4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cid:ae9a09b2-8b25-4efd-bc07-46720f734893@namprd09.prod.outlook.com" TargetMode="External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B662B-FBB2-426D-8645-EF4CE6685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2" t="8174" r="1265" b="3339"/>
          <a:stretch/>
        </p:blipFill>
        <p:spPr>
          <a:xfrm>
            <a:off x="1584960" y="2899954"/>
            <a:ext cx="2177143" cy="1463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88BA3-CA2B-4651-A9EB-8764D8AE0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00" y="3356556"/>
            <a:ext cx="885812" cy="1710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BBF30A-B005-4299-97EB-C4E9595BE2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77306" y="941020"/>
            <a:ext cx="1796225" cy="13542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F8E78-2CA6-4C4A-B089-8F51471A6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878" y="1471583"/>
            <a:ext cx="2067106" cy="17819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878B5-9443-45DB-97D3-F15EC0CDEA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19" t="5684" r="19912" b="12953"/>
          <a:stretch/>
        </p:blipFill>
        <p:spPr>
          <a:xfrm>
            <a:off x="5381899" y="3476158"/>
            <a:ext cx="2582967" cy="14239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NASA Moon and Mars">
            <a:extLst>
              <a:ext uri="{FF2B5EF4-FFF2-40B4-BE49-F238E27FC236}">
                <a16:creationId xmlns:a16="http://schemas.microsoft.com/office/drawing/2014/main" id="{FD1B5578-5BD8-4A55-AA75-74E3A1668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22381"/>
          <a:stretch/>
        </p:blipFill>
        <p:spPr bwMode="auto">
          <a:xfrm>
            <a:off x="3784100" y="1055143"/>
            <a:ext cx="2026709" cy="2042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037111"/>
            <a:ext cx="9144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Current State of NASA Continuously Rotating Detonation Cycle Engine Development</a:t>
            </a:r>
          </a:p>
          <a:p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2023 AIAA Propulsion and Energy Forum, January 23-27, 2023</a:t>
            </a:r>
          </a:p>
          <a:p>
            <a:endParaRPr lang="en-US" sz="16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b="1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40859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Thomas Teasley*, Tessa </a:t>
            </a:r>
            <a:r>
              <a:rPr lang="en-US" sz="1200" dirty="0" err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Fedotowsky</a:t>
            </a:r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*, Paul Gradl*, </a:t>
            </a:r>
          </a:p>
          <a:p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Dr. Benjamin Austin^, and Dr. Stephen Heister^.</a:t>
            </a:r>
          </a:p>
          <a:p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*ER13 Combustion Devices | Marshall Space Flight Center | 1/26/2023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^IN Space, LLC and Purdue University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6D02B-600B-4F81-B0EA-6AD4922E66C6}"/>
              </a:ext>
            </a:extLst>
          </p:cNvPr>
          <p:cNvSpPr txBox="1"/>
          <p:nvPr/>
        </p:nvSpPr>
        <p:spPr>
          <a:xfrm>
            <a:off x="5873932" y="6114763"/>
            <a:ext cx="3252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This material is a work of the U.S. Government and is not subject to copyright protection in the United States.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3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7B85-DF5E-4FF1-98A8-7336A836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Hydrogen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3E007-1429-4CBC-B6BB-48C143A6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5AE2E6B-73C9-43F7-AC56-ACDB9001F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0" y="5460275"/>
            <a:ext cx="8635535" cy="1333352"/>
          </a:xfrm>
        </p:spPr>
        <p:txBody>
          <a:bodyPr>
            <a:normAutofit/>
          </a:bodyPr>
          <a:lstStyle/>
          <a:p>
            <a:pPr lvl="0"/>
            <a:r>
              <a:rPr lang="en-US" sz="1800" dirty="0"/>
              <a:t>Gaseous hydrogen and liquid oxygen direct injection.</a:t>
            </a:r>
          </a:p>
          <a:p>
            <a:pPr lvl="0"/>
            <a:r>
              <a:rPr lang="en-US" sz="1800" dirty="0"/>
              <a:t>Advantage: independent of heat load, overcooling of hardware with DI-water.</a:t>
            </a:r>
          </a:p>
          <a:p>
            <a:pPr lvl="0"/>
            <a:r>
              <a:rPr lang="en-US" sz="1800" dirty="0"/>
              <a:t>No wave activity confirmed in the high speed.</a:t>
            </a:r>
          </a:p>
          <a:p>
            <a:endParaRPr lang="en-US" sz="18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A82D89F-E5A4-4F59-A960-6A2DECD6ABF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3"/>
          <a:stretch/>
        </p:blipFill>
        <p:spPr bwMode="auto">
          <a:xfrm>
            <a:off x="182871" y="715508"/>
            <a:ext cx="2960914" cy="244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CA745054-C051-4093-AE40-F4A620C8A33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r="10585"/>
          <a:stretch/>
        </p:blipFill>
        <p:spPr>
          <a:xfrm>
            <a:off x="3185341" y="715508"/>
            <a:ext cx="2727774" cy="244570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85C2B18-6831-4187-905C-4327DA20AD2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b="21029"/>
          <a:stretch/>
        </p:blipFill>
        <p:spPr bwMode="auto">
          <a:xfrm>
            <a:off x="182871" y="3429000"/>
            <a:ext cx="3100260" cy="20312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 descr="A close up of a tire&#10;&#10;Description automatically generated with low confidence">
            <a:extLst>
              <a:ext uri="{FF2B5EF4-FFF2-40B4-BE49-F238E27FC236}">
                <a16:creationId xmlns:a16="http://schemas.microsoft.com/office/drawing/2014/main" id="{B0F4B8B7-8DE4-4547-8277-F54111AD258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r="14855" b="26581"/>
          <a:stretch/>
        </p:blipFill>
        <p:spPr>
          <a:xfrm>
            <a:off x="3397710" y="3429000"/>
            <a:ext cx="2158359" cy="2029938"/>
          </a:xfrm>
          <a:prstGeom prst="rect">
            <a:avLst/>
          </a:prstGeom>
        </p:spPr>
      </p:pic>
      <p:pic>
        <p:nvPicPr>
          <p:cNvPr id="11" name="Test 003 Startup">
            <a:hlinkClick r:id="" action="ppaction://media"/>
            <a:extLst>
              <a:ext uri="{FF2B5EF4-FFF2-40B4-BE49-F238E27FC236}">
                <a16:creationId xmlns:a16="http://schemas.microsoft.com/office/drawing/2014/main" id="{D25AAC24-17FB-47B8-983A-342CC145C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6400" y="715508"/>
            <a:ext cx="2447040" cy="2447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F9E1E7-F0DC-41C1-AEF7-246852BDC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190" y="3429000"/>
            <a:ext cx="2873548" cy="202993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3DF3C55-5840-4EC4-B424-B328D449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D0665-1B23-4792-8F3E-420E1B07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60769"/>
            <a:ext cx="78867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Phase 2: Methane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AF3BE-1654-49EC-8B4D-F3DEFA62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769104-B251-2F45-8068-2262482AC1F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684B247A-543A-4EBA-9147-B343BFDD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1" y="7708"/>
            <a:ext cx="1994263" cy="8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8318E-071B-440D-8711-BC1F375C5C2F}"/>
              </a:ext>
            </a:extLst>
          </p:cNvPr>
          <p:cNvSpPr txBox="1"/>
          <p:nvPr/>
        </p:nvSpPr>
        <p:spPr>
          <a:xfrm>
            <a:off x="1598848" y="4203418"/>
            <a:ext cx="24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Tested both V1 and V2.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89110-220E-4BA6-AF0B-E34B0B51DAD8}"/>
              </a:ext>
            </a:extLst>
          </p:cNvPr>
          <p:cNvSpPr txBox="1"/>
          <p:nvPr/>
        </p:nvSpPr>
        <p:spPr>
          <a:xfrm>
            <a:off x="3718448" y="5218468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A3D21F-16FC-4AAB-9C80-5915BE577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4"/>
          <a:stretch/>
        </p:blipFill>
        <p:spPr>
          <a:xfrm>
            <a:off x="4324474" y="4406044"/>
            <a:ext cx="3299983" cy="1806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9F9F0-1141-4C8B-9302-44CA86CF5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474" y="2370877"/>
            <a:ext cx="3299983" cy="20043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E854EE-1CF9-4E0A-94CD-539A805C9A10}"/>
              </a:ext>
            </a:extLst>
          </p:cNvPr>
          <p:cNvSpPr txBox="1"/>
          <p:nvPr/>
        </p:nvSpPr>
        <p:spPr>
          <a:xfrm>
            <a:off x="3706818" y="3211121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V2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62D539C-DA72-42E4-8293-AE4EA3030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3" t="25544" r="28570" b="25177"/>
          <a:stretch/>
        </p:blipFill>
        <p:spPr bwMode="auto">
          <a:xfrm rot="5400000">
            <a:off x="1659535" y="2340833"/>
            <a:ext cx="2004783" cy="18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38FC33F-8780-4E99-AC06-76A588EDE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9" t="44097" r="36171" b="24857"/>
          <a:stretch/>
        </p:blipFill>
        <p:spPr bwMode="auto">
          <a:xfrm>
            <a:off x="1686659" y="4585577"/>
            <a:ext cx="1945342" cy="17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24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47E85-BAFA-4001-B12A-AD6E6E13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5617825-10F3-4F45-A199-AD1AF5BE9216}"/>
              </a:ext>
            </a:extLst>
          </p:cNvPr>
          <p:cNvSpPr txBox="1">
            <a:spLocks/>
          </p:cNvSpPr>
          <p:nvPr/>
        </p:nvSpPr>
        <p:spPr>
          <a:xfrm>
            <a:off x="58827" y="58316"/>
            <a:ext cx="8588783" cy="52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Phase 2: Methane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E827B4C3-3C8C-48B6-BEB5-7F290894B579}"/>
              </a:ext>
            </a:extLst>
          </p:cNvPr>
          <p:cNvSpPr txBox="1">
            <a:spLocks/>
          </p:cNvSpPr>
          <p:nvPr/>
        </p:nvSpPr>
        <p:spPr>
          <a:xfrm>
            <a:off x="16650" y="5252087"/>
            <a:ext cx="9110700" cy="1547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Hydrogen lead in ignition did show detonation activity before methane injection, 2-3 co/counter modes. </a:t>
            </a:r>
          </a:p>
          <a:p>
            <a:r>
              <a:rPr lang="en-US" sz="1600" dirty="0"/>
              <a:t>The transpiration injector yielded 4-5 co-rotating waves and blew out permeable structure near fuel inlet ports 30 seconds into the test. Still showed wave activity even after this event. </a:t>
            </a:r>
          </a:p>
          <a:p>
            <a:endParaRPr lang="en-US" sz="16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25F8E25-36C0-4DB2-A095-490918DE7068}"/>
              </a:ext>
            </a:extLst>
          </p:cNvPr>
          <p:cNvPicPr/>
          <p:nvPr/>
        </p:nvPicPr>
        <p:blipFill rotWithShape="1">
          <a:blip r:embed="rId6"/>
          <a:srcRect l="16561" t="36229" r="48348" b="18552"/>
          <a:stretch/>
        </p:blipFill>
        <p:spPr bwMode="auto">
          <a:xfrm>
            <a:off x="806948" y="714375"/>
            <a:ext cx="2606040" cy="2106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6F473D5-52D6-4DA0-8ECB-BDDF1811D580}"/>
              </a:ext>
            </a:extLst>
          </p:cNvPr>
          <p:cNvPicPr/>
          <p:nvPr/>
        </p:nvPicPr>
        <p:blipFill rotWithShape="1">
          <a:blip r:embed="rId7"/>
          <a:srcRect l="13012" t="25647" r="41631" b="18174"/>
          <a:stretch/>
        </p:blipFill>
        <p:spPr>
          <a:xfrm>
            <a:off x="3490403" y="712470"/>
            <a:ext cx="2686024" cy="2106931"/>
          </a:xfrm>
          <a:prstGeom prst="rect">
            <a:avLst/>
          </a:prstGeom>
        </p:spPr>
      </p:pic>
      <p:pic>
        <p:nvPicPr>
          <p:cNvPr id="3" name="Test 017 Side Profile Wave Activity(2)">
            <a:hlinkClick r:id="" action="ppaction://media"/>
            <a:extLst>
              <a:ext uri="{FF2B5EF4-FFF2-40B4-BE49-F238E27FC236}">
                <a16:creationId xmlns:a16="http://schemas.microsoft.com/office/drawing/2014/main" id="{E9A8DC53-51FD-40A4-A245-C5FA84866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035" y="2921671"/>
            <a:ext cx="3964532" cy="2230049"/>
          </a:xfrm>
          <a:prstGeom prst="rect">
            <a:avLst/>
          </a:prstGeom>
        </p:spPr>
      </p:pic>
      <p:pic>
        <p:nvPicPr>
          <p:cNvPr id="5" name="Test 016 Downstream 5 CRW V2 ">
            <a:hlinkClick r:id="" action="ppaction://media"/>
            <a:extLst>
              <a:ext uri="{FF2B5EF4-FFF2-40B4-BE49-F238E27FC236}">
                <a16:creationId xmlns:a16="http://schemas.microsoft.com/office/drawing/2014/main" id="{01F89472-BC33-4641-BB0B-48C177E165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2534" r="14449" b="26710"/>
          <a:stretch>
            <a:fillRect/>
          </a:stretch>
        </p:blipFill>
        <p:spPr>
          <a:xfrm>
            <a:off x="5613878" y="2921671"/>
            <a:ext cx="2223838" cy="22321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68A5600-B1C5-4F3A-BB7D-ABED3B8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47E85-BAFA-4001-B12A-AD6E6E13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5617825-10F3-4F45-A199-AD1AF5BE9216}"/>
              </a:ext>
            </a:extLst>
          </p:cNvPr>
          <p:cNvSpPr txBox="1">
            <a:spLocks/>
          </p:cNvSpPr>
          <p:nvPr/>
        </p:nvSpPr>
        <p:spPr>
          <a:xfrm>
            <a:off x="58828" y="58316"/>
            <a:ext cx="6965344" cy="52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Phase 2: Methane - High Pressure Test Case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E827B4C3-3C8C-48B6-BEB5-7F290894B579}"/>
              </a:ext>
            </a:extLst>
          </p:cNvPr>
          <p:cNvSpPr txBox="1">
            <a:spLocks/>
          </p:cNvSpPr>
          <p:nvPr/>
        </p:nvSpPr>
        <p:spPr>
          <a:xfrm>
            <a:off x="58828" y="3192702"/>
            <a:ext cx="3050132" cy="3606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 single high-pressure test was conducted up to 622 psia at MR 3.74 with subsequent throttle points.</a:t>
            </a:r>
          </a:p>
          <a:p>
            <a:r>
              <a:rPr lang="en-US" sz="1600" dirty="0"/>
              <a:t>4-5 co rotating waves observed regardless of MR or throttle point. </a:t>
            </a:r>
          </a:p>
          <a:p>
            <a:r>
              <a:rPr lang="en-US" sz="1600" dirty="0"/>
              <a:t>Significant deflagration between wave nodes. </a:t>
            </a:r>
          </a:p>
          <a:p>
            <a:r>
              <a:rPr lang="en-US" sz="1600" dirty="0"/>
              <a:t>High force on inner body ruptured head end seal groove thus leaking water into the annulus.</a:t>
            </a:r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62C433-044F-4E54-BBBD-29A1AA22B52C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colorTemperature colorTemp="7000"/>
                    </a14:imgEffect>
                    <a14:imgEffect>
                      <a14:saturation sat="88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t="14351" r="17801"/>
          <a:stretch/>
        </p:blipFill>
        <p:spPr>
          <a:xfrm>
            <a:off x="2264234" y="671199"/>
            <a:ext cx="3779520" cy="2438717"/>
          </a:xfrm>
          <a:prstGeom prst="rect">
            <a:avLst/>
          </a:prstGeom>
        </p:spPr>
      </p:pic>
      <p:pic>
        <p:nvPicPr>
          <p:cNvPr id="2" name="Test 019 side profile startup">
            <a:hlinkClick r:id="" action="ppaction://media"/>
            <a:extLst>
              <a:ext uri="{FF2B5EF4-FFF2-40B4-BE49-F238E27FC236}">
                <a16:creationId xmlns:a16="http://schemas.microsoft.com/office/drawing/2014/main" id="{C1CC0482-C2C6-4FE9-8360-54AE1D302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7734" y="3192702"/>
            <a:ext cx="5744346" cy="3231195"/>
          </a:xfrm>
          <a:prstGeom prst="rect">
            <a:avLst/>
          </a:prstGeom>
        </p:spPr>
      </p:pic>
      <p:pic>
        <p:nvPicPr>
          <p:cNvPr id="3" name="Test 019">
            <a:hlinkClick r:id="" action="ppaction://media"/>
            <a:extLst>
              <a:ext uri="{FF2B5EF4-FFF2-40B4-BE49-F238E27FC236}">
                <a16:creationId xmlns:a16="http://schemas.microsoft.com/office/drawing/2014/main" id="{13F13003-6D7A-4996-8DC0-6DFEC837C2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6554" t="2070" r="36178" b="23760"/>
          <a:stretch>
            <a:fillRect/>
          </a:stretch>
        </p:blipFill>
        <p:spPr>
          <a:xfrm>
            <a:off x="6487884" y="713153"/>
            <a:ext cx="2281716" cy="239006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AF8F63D-578A-4F59-9B8C-6C7450932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47E85-BAFA-4001-B12A-AD6E6E13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5617825-10F3-4F45-A199-AD1AF5BE9216}"/>
              </a:ext>
            </a:extLst>
          </p:cNvPr>
          <p:cNvSpPr txBox="1">
            <a:spLocks/>
          </p:cNvSpPr>
          <p:nvPr/>
        </p:nvSpPr>
        <p:spPr>
          <a:xfrm>
            <a:off x="58828" y="58316"/>
            <a:ext cx="6965344" cy="528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Phase 2: Methane - Liquid/Liquid Direct Injection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E827B4C3-3C8C-48B6-BEB5-7F290894B579}"/>
              </a:ext>
            </a:extLst>
          </p:cNvPr>
          <p:cNvSpPr txBox="1">
            <a:spLocks/>
          </p:cNvSpPr>
          <p:nvPr/>
        </p:nvSpPr>
        <p:spPr>
          <a:xfrm>
            <a:off x="5773783" y="772387"/>
            <a:ext cx="3213463" cy="3021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Direct Injection liquid methane/liquid oxygen successfully conducted for 3 tests with throttle points. </a:t>
            </a:r>
          </a:p>
          <a:p>
            <a:r>
              <a:rPr lang="en-US" sz="1600" dirty="0"/>
              <a:t>Cryogenic fluids froze over pressure ports and thus no mean pressure obtained. </a:t>
            </a:r>
          </a:p>
          <a:p>
            <a:r>
              <a:rPr lang="en-US" sz="1600" dirty="0"/>
              <a:t>Consistently 2-3 co rotating waves observed with wave undertones. </a:t>
            </a:r>
          </a:p>
          <a:p>
            <a:r>
              <a:rPr lang="en-US" sz="1600" dirty="0"/>
              <a:t>Strong wave heads with minimal deflagration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F3542E-892B-4129-BF06-51E2E0078B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6754" y="772387"/>
            <a:ext cx="5486400" cy="1725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56AE1-18EF-4038-A965-64E56CC7CF2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6754" y="2695948"/>
            <a:ext cx="5486400" cy="1097915"/>
          </a:xfrm>
          <a:prstGeom prst="rect">
            <a:avLst/>
          </a:prstGeom>
        </p:spPr>
      </p:pic>
      <p:pic>
        <p:nvPicPr>
          <p:cNvPr id="5" name="Test 026 Liquid Liquid Injection">
            <a:hlinkClick r:id="" action="ppaction://media"/>
            <a:extLst>
              <a:ext uri="{FF2B5EF4-FFF2-40B4-BE49-F238E27FC236}">
                <a16:creationId xmlns:a16="http://schemas.microsoft.com/office/drawing/2014/main" id="{088756BE-5612-41A5-B612-E658E715F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176" y="3947090"/>
            <a:ext cx="4965107" cy="2613214"/>
          </a:xfrm>
          <a:prstGeom prst="rect">
            <a:avLst/>
          </a:prstGeom>
        </p:spPr>
      </p:pic>
      <p:pic>
        <p:nvPicPr>
          <p:cNvPr id="6" name="Test 028 V1 Downstream 3 CRW CCW">
            <a:hlinkClick r:id="" action="ppaction://media"/>
            <a:extLst>
              <a:ext uri="{FF2B5EF4-FFF2-40B4-BE49-F238E27FC236}">
                <a16:creationId xmlns:a16="http://schemas.microsoft.com/office/drawing/2014/main" id="{952FB1D8-7F4B-4999-84EC-5888246FCBA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3761" t="17485" r="28946" b="17628"/>
          <a:stretch>
            <a:fillRect/>
          </a:stretch>
        </p:blipFill>
        <p:spPr>
          <a:xfrm>
            <a:off x="5582194" y="3947090"/>
            <a:ext cx="2830286" cy="259178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C98575C-59AC-40E8-BE34-866DABD91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32148-696D-4ED3-80B6-2869D276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ED00E6-1D54-4247-8B9A-F8E7A49D0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454" y="679269"/>
            <a:ext cx="5389895" cy="5859643"/>
          </a:xfrm>
        </p:spPr>
        <p:txBody>
          <a:bodyPr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major objectives and milestones were achieved.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ARDVARC test program achieved 802 seconds of total duration and 18 total starts.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Several long duration firings were also achieved up to 133 seconds for a single burn, both with and without detonation modes present.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Demonstrating the resilience of additive GRCop-alloys to the most extreme combustion environments.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Successful internal ignition was achieved for a more flight like configuration.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Direct measurement of heat flux via calorimetry was achieved.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Direct injection LOX/LCH4 with detonation modes was achieved.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Active throttling.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 Mean chamber pressure with detonation modes of 622 psia at 4171 lbf.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D620C-942E-4ABE-A317-844CBCA1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6173" y="6356350"/>
            <a:ext cx="135917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769104-B251-2F45-8068-2262482AC1F7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BF0723BD-EBC1-41CA-ADA6-3C54492E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1" y="7708"/>
            <a:ext cx="1994263" cy="8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3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32148-696D-4ED3-80B6-2869D276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" y="1153572"/>
            <a:ext cx="2593208" cy="44611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Future Work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ED00E6-1D54-4247-8B9A-F8E7A49D0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454" y="679269"/>
            <a:ext cx="5389895" cy="5859643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work awarded through NASA STMD will push the technology toward a more flight like configuration with mean pressures up to 1000 psia at 10,000 lbf class.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sustained cooling.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internal ignition.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lifecycle.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injector pressure drop.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parameterization toward higher performance.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 the needs of lander and interplanetary propulsion.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D620C-942E-4ABE-A317-844CBCA1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6173" y="6356350"/>
            <a:ext cx="135917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769104-B251-2F45-8068-2262482AC1F7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BF0723BD-EBC1-41CA-ADA6-3C54492E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1" y="7708"/>
            <a:ext cx="1994263" cy="8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028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F284B-5608-4A2F-8B5A-97F6ABD2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NASA Logo Wallpapers - Top Free NASA Logo Backgrounds ...">
            <a:extLst>
              <a:ext uri="{FF2B5EF4-FFF2-40B4-BE49-F238E27FC236}">
                <a16:creationId xmlns:a16="http://schemas.microsoft.com/office/drawing/2014/main" id="{30E2B504-EBCE-47B8-B7F1-AFCE78780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3938" b="47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C1FEE-C5B3-466C-9C4C-2629EA6096DC}"/>
              </a:ext>
            </a:extLst>
          </p:cNvPr>
          <p:cNvSpPr txBox="1"/>
          <p:nvPr/>
        </p:nvSpPr>
        <p:spPr>
          <a:xfrm>
            <a:off x="457200" y="5253318"/>
            <a:ext cx="2836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Contact:</a:t>
            </a:r>
          </a:p>
          <a:p>
            <a:r>
              <a:rPr lang="en-US" dirty="0">
                <a:solidFill>
                  <a:schemeClr val="bg1"/>
                </a:solidFill>
              </a:rPr>
              <a:t>Thomas Teasley</a:t>
            </a:r>
          </a:p>
          <a:p>
            <a:r>
              <a:rPr lang="en-US" dirty="0">
                <a:solidFill>
                  <a:schemeClr val="bg1"/>
                </a:solidFill>
              </a:rPr>
              <a:t>NASA MSFC</a:t>
            </a:r>
          </a:p>
          <a:p>
            <a:r>
              <a:rPr lang="en-US" dirty="0">
                <a:solidFill>
                  <a:schemeClr val="bg1"/>
                </a:solidFill>
              </a:rPr>
              <a:t>thomas.w.teasley@nasa.gov</a:t>
            </a:r>
          </a:p>
        </p:txBody>
      </p:sp>
    </p:spTree>
    <p:extLst>
      <p:ext uri="{BB962C8B-B14F-4D97-AF65-F5344CB8AC3E}">
        <p14:creationId xmlns:p14="http://schemas.microsoft.com/office/powerpoint/2010/main" val="2008991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D067-6A40-46FD-BFEA-7DE9214CB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2" y="2891245"/>
            <a:ext cx="4713407" cy="26449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E23A8-DB33-4D74-8F4A-110EEFD5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7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972C-40F2-4755-9DAF-807C67E6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Methane Test Map and Wave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E62F9-4E7A-4F79-B187-B0F3F9F22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60" y="888274"/>
            <a:ext cx="2499359" cy="5704116"/>
          </a:xfrm>
        </p:spPr>
        <p:txBody>
          <a:bodyPr>
            <a:normAutofit/>
          </a:bodyPr>
          <a:lstStyle/>
          <a:p>
            <a:r>
              <a:rPr lang="en-US" sz="2200" dirty="0"/>
              <a:t>Substantial wave activity at varying conditions. </a:t>
            </a:r>
          </a:p>
          <a:p>
            <a:r>
              <a:rPr lang="en-US" sz="2200" dirty="0"/>
              <a:t>No apparent difference in wave parameters with changing Pc or MR.</a:t>
            </a:r>
          </a:p>
          <a:p>
            <a:r>
              <a:rPr lang="en-US" sz="2200" dirty="0"/>
              <a:t>Higher Pc yields more deflagration between wave heads.</a:t>
            </a:r>
          </a:p>
          <a:p>
            <a:r>
              <a:rPr lang="en-US" sz="2200" dirty="0"/>
              <a:t>Completion of combustion high for all cases even with deflagration dominant.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921C-D512-4533-BE5D-E01A5856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4CC54-E567-4269-B1C0-24696F8A20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3166" y="2214626"/>
            <a:ext cx="4165139" cy="2782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6949D4-4411-448E-9454-3837EED52886}"/>
              </a:ext>
            </a:extLst>
          </p:cNvPr>
          <p:cNvSpPr txBox="1"/>
          <p:nvPr/>
        </p:nvSpPr>
        <p:spPr>
          <a:xfrm rot="16200000">
            <a:off x="-692105" y="3749947"/>
            <a:ext cx="197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Methane Test Map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D9D70E9-57C3-463B-AC1A-ABEF07D2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5CE2EC-CE3F-4C4B-B400-A8419DD89FF0}"/>
              </a:ext>
            </a:extLst>
          </p:cNvPr>
          <p:cNvPicPr/>
          <p:nvPr/>
        </p:nvPicPr>
        <p:blipFill rotWithShape="1">
          <a:blip r:embed="rId4"/>
          <a:srcRect r="48967"/>
          <a:stretch/>
        </p:blipFill>
        <p:spPr>
          <a:xfrm>
            <a:off x="4206239" y="675558"/>
            <a:ext cx="1663337" cy="15871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7AA62F-67A2-4681-B198-F4B9224F98CE}"/>
              </a:ext>
            </a:extLst>
          </p:cNvPr>
          <p:cNvCxnSpPr/>
          <p:nvPr/>
        </p:nvCxnSpPr>
        <p:spPr>
          <a:xfrm flipH="1">
            <a:off x="3317965" y="1759323"/>
            <a:ext cx="1097280" cy="7402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E335E7C-BF7A-4C5D-AE45-E339DB28A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35" y="5065918"/>
            <a:ext cx="1774948" cy="17311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252B8A-53D5-4119-93B1-0D6BA653A76C}"/>
              </a:ext>
            </a:extLst>
          </p:cNvPr>
          <p:cNvCxnSpPr>
            <a:cxnSpLocks/>
          </p:cNvCxnSpPr>
          <p:nvPr/>
        </p:nvCxnSpPr>
        <p:spPr>
          <a:xfrm flipV="1">
            <a:off x="1614740" y="4049486"/>
            <a:ext cx="275020" cy="1088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E5F754E-D0E2-453B-85FC-767061AF2D3B}"/>
              </a:ext>
            </a:extLst>
          </p:cNvPr>
          <p:cNvPicPr/>
          <p:nvPr/>
        </p:nvPicPr>
        <p:blipFill rotWithShape="1">
          <a:blip r:embed="rId6"/>
          <a:srcRect l="39841" r="40159"/>
          <a:stretch/>
        </p:blipFill>
        <p:spPr>
          <a:xfrm>
            <a:off x="4615544" y="4451320"/>
            <a:ext cx="1663337" cy="173112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694FAA-82A1-4FCC-BF67-722ABA0DC722}"/>
              </a:ext>
            </a:extLst>
          </p:cNvPr>
          <p:cNvCxnSpPr>
            <a:cxnSpLocks/>
          </p:cNvCxnSpPr>
          <p:nvPr/>
        </p:nvCxnSpPr>
        <p:spPr>
          <a:xfrm flipH="1" flipV="1">
            <a:off x="3047558" y="3492888"/>
            <a:ext cx="1829242" cy="1231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3846C78-0663-4B36-856D-9237E6C60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0866" y="5092414"/>
            <a:ext cx="1774948" cy="170462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8BE1C6-335F-40FA-B241-EFDA25F61AE8}"/>
              </a:ext>
            </a:extLst>
          </p:cNvPr>
          <p:cNvCxnSpPr>
            <a:cxnSpLocks/>
          </p:cNvCxnSpPr>
          <p:nvPr/>
        </p:nvCxnSpPr>
        <p:spPr>
          <a:xfrm flipH="1" flipV="1">
            <a:off x="3047557" y="4275910"/>
            <a:ext cx="731175" cy="890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19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B3479-F7F4-4E45-B1C1-6FB6B9E7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83912-D0BA-4CA4-A2AC-25A15208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086A6D-C453-43AA-91C0-3CA21C32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46" y="5009404"/>
            <a:ext cx="8775904" cy="155686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Original Project Goal: Demo AM GRCop-alloys RDRE with wave modes &gt;100s.</a:t>
            </a:r>
          </a:p>
          <a:p>
            <a:r>
              <a:rPr lang="en-US" sz="1600" dirty="0"/>
              <a:t>Top Left: High pressure test at 622 psia, MR 3.74, 4180 lbf, 4-5 co rotating detonation modes.</a:t>
            </a:r>
          </a:p>
          <a:p>
            <a:r>
              <a:rPr lang="en-US" sz="1600" dirty="0"/>
              <a:t>Top Right: Direct Injection Liquid Oxygen/ Liquid Methane 2-3 co rotating detonation modes.</a:t>
            </a:r>
          </a:p>
          <a:p>
            <a:r>
              <a:rPr lang="en-US" sz="1600" dirty="0"/>
              <a:t>Bottom Left: First ignition using additive calorimeter chamber. </a:t>
            </a:r>
          </a:p>
          <a:p>
            <a:r>
              <a:rPr lang="en-US" sz="1600" dirty="0"/>
              <a:t>Bottom Right: First successful throttled test with detonation modes.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BD0EFA-D2C4-4230-B4E6-3180C3A83E7F}"/>
              </a:ext>
            </a:extLst>
          </p:cNvPr>
          <p:cNvGrpSpPr/>
          <p:nvPr/>
        </p:nvGrpSpPr>
        <p:grpSpPr>
          <a:xfrm>
            <a:off x="1272675" y="657273"/>
            <a:ext cx="6522585" cy="4352129"/>
            <a:chOff x="297450" y="1239746"/>
            <a:chExt cx="5337175" cy="34931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62C433-044F-4E54-BBBD-29A1AA22B52C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colorTemperature colorTemp="7000"/>
                      </a14:imgEffect>
                      <a14:imgEffect>
                        <a14:saturation sat="88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</a:extLst>
            </a:blip>
            <a:srcRect l="8704" t="21407" r="22839" b="7747"/>
            <a:stretch/>
          </p:blipFill>
          <p:spPr bwMode="auto">
            <a:xfrm>
              <a:off x="297450" y="1241016"/>
              <a:ext cx="2586990" cy="16414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D07678-AB6E-44D0-870E-5F638F448132}"/>
                </a:ext>
              </a:extLst>
            </p:cNvPr>
            <p:cNvPicPr/>
            <p:nvPr/>
          </p:nvPicPr>
          <p:blipFill rotWithShape="1">
            <a:blip r:embed="rId4"/>
            <a:srcRect l="10748" t="20682" r="7188"/>
            <a:stretch/>
          </p:blipFill>
          <p:spPr bwMode="auto">
            <a:xfrm>
              <a:off x="2884440" y="1239746"/>
              <a:ext cx="2716530" cy="16427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5545FF-1DA4-4C4B-B12B-26CA7FF4B64F}"/>
                </a:ext>
              </a:extLst>
            </p:cNvPr>
            <p:cNvPicPr/>
            <p:nvPr/>
          </p:nvPicPr>
          <p:blipFill rotWithShape="1">
            <a:blip r:embed="rId5"/>
            <a:srcRect l="14700" t="8721" r="3204" b="2902"/>
            <a:stretch/>
          </p:blipFill>
          <p:spPr bwMode="auto">
            <a:xfrm>
              <a:off x="351425" y="2882491"/>
              <a:ext cx="2533015" cy="18503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EF8034-F61E-4DF5-B4B5-8235CA1349B1}"/>
                </a:ext>
              </a:extLst>
            </p:cNvPr>
            <p:cNvPicPr/>
            <p:nvPr/>
          </p:nvPicPr>
          <p:blipFill rotWithShape="1">
            <a:blip r:embed="rId6"/>
            <a:srcRect l="7418" t="28993" r="31973" b="5381"/>
            <a:stretch/>
          </p:blipFill>
          <p:spPr bwMode="auto">
            <a:xfrm>
              <a:off x="2884440" y="2878046"/>
              <a:ext cx="2750185" cy="18472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69F4E9-FAFF-4FD5-A780-D2C26EB3A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5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684E-A071-4A04-A11E-99E20976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Chamber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ABBD3-0AE1-4105-B8BE-4957236D4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A8F953-64E2-47F2-BD37-0AE71510A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497" y="3274423"/>
            <a:ext cx="4600304" cy="3352800"/>
          </a:xfrm>
        </p:spPr>
        <p:txBody>
          <a:bodyPr>
            <a:normAutofit/>
          </a:bodyPr>
          <a:lstStyle/>
          <a:p>
            <a:r>
              <a:rPr lang="en-US" sz="2000" dirty="0"/>
              <a:t>2 Chamber variations: V1 calorimeter with radial cooling channels, V2 traditional axial running coolant channels.</a:t>
            </a:r>
          </a:p>
          <a:p>
            <a:r>
              <a:rPr lang="en-US" sz="2000" dirty="0"/>
              <a:t>Gap width of 0.33”, length of 2.75, OB diameter of 6.25”.</a:t>
            </a:r>
          </a:p>
          <a:p>
            <a:r>
              <a:rPr lang="en-US" sz="2000" dirty="0"/>
              <a:t>Universal injection design.</a:t>
            </a:r>
          </a:p>
          <a:p>
            <a:r>
              <a:rPr lang="en-US" sz="2000" dirty="0"/>
              <a:t>2 ignition configurations: internal and external.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0746C-91AD-4CA3-AEDA-106CD3AB9B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 b="6722"/>
          <a:stretch/>
        </p:blipFill>
        <p:spPr bwMode="auto">
          <a:xfrm>
            <a:off x="4223657" y="717715"/>
            <a:ext cx="2981322" cy="2514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DE7B9-BB05-42AB-843A-A8EF3EE62D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4" y="717715"/>
            <a:ext cx="3433670" cy="25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F49B62-D68F-4102-B5C3-9A94AECB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0CF69A-F53A-4B39-891D-E7E03BC7F83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0490" y="3533750"/>
            <a:ext cx="4147458" cy="26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23FB83B-BD79-4712-B266-9C90177E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0" y="0"/>
            <a:ext cx="7886700" cy="657274"/>
          </a:xfrm>
        </p:spPr>
        <p:txBody>
          <a:bodyPr/>
          <a:lstStyle/>
          <a:p>
            <a:r>
              <a:rPr lang="en-US" dirty="0"/>
              <a:t>Chamber Geometry - Scale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AD10893-BC02-44D2-B9C5-054978FF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952DC5-765B-4C85-869C-DBC785D7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2" y="807339"/>
            <a:ext cx="5050971" cy="52433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C8D400E-8BDE-49B7-83E7-646340E2FE70}"/>
              </a:ext>
            </a:extLst>
          </p:cNvPr>
          <p:cNvGrpSpPr/>
          <p:nvPr/>
        </p:nvGrpSpPr>
        <p:grpSpPr>
          <a:xfrm>
            <a:off x="5175226" y="879567"/>
            <a:ext cx="3654117" cy="2590434"/>
            <a:chOff x="6347070" y="789591"/>
            <a:chExt cx="2766226" cy="19313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903642-126C-4FF8-B3ED-A1837EF14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73" t="24685" r="36345" b="25769"/>
            <a:stretch/>
          </p:blipFill>
          <p:spPr>
            <a:xfrm>
              <a:off x="6347071" y="789591"/>
              <a:ext cx="2766225" cy="184879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8129CF-B92F-49A7-A8B8-D1FFF426DAD7}"/>
                </a:ext>
              </a:extLst>
            </p:cNvPr>
            <p:cNvSpPr txBox="1"/>
            <p:nvPr/>
          </p:nvSpPr>
          <p:spPr>
            <a:xfrm>
              <a:off x="6347070" y="2351585"/>
              <a:ext cx="1896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WHALE CP Lander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37C9BF-49F4-4158-BB43-1101195232AF}"/>
              </a:ext>
            </a:extLst>
          </p:cNvPr>
          <p:cNvGrpSpPr/>
          <p:nvPr/>
        </p:nvGrpSpPr>
        <p:grpSpPr>
          <a:xfrm>
            <a:off x="5175227" y="3428999"/>
            <a:ext cx="3654115" cy="2705185"/>
            <a:chOff x="4004362" y="4062731"/>
            <a:chExt cx="2766225" cy="196448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CDF3F6-8EBB-49BA-B4C0-12A1B54C7417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0000"/>
                      </a14:imgEffect>
                      <a14:imgEffect>
                        <a14:colorTemperature colorTemp="7000"/>
                      </a14:imgEffect>
                      <a14:imgEffect>
                        <a14:saturation sat="88000"/>
                      </a14:imgEffect>
                      <a14:imgEffect>
                        <a14:brightnessContrast contrast="32000"/>
                      </a14:imgEffect>
                    </a14:imgLayer>
                  </a14:imgProps>
                </a:ext>
              </a:extLst>
            </a:blip>
            <a:srcRect l="8704" t="21407" r="25858" b="7747"/>
            <a:stretch/>
          </p:blipFill>
          <p:spPr bwMode="auto">
            <a:xfrm>
              <a:off x="4004362" y="4062731"/>
              <a:ext cx="2766225" cy="18513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A1271-FB54-4ABF-9BF1-BD836BC2E376}"/>
                </a:ext>
              </a:extLst>
            </p:cNvPr>
            <p:cNvSpPr txBox="1"/>
            <p:nvPr/>
          </p:nvSpPr>
          <p:spPr>
            <a:xfrm>
              <a:off x="4004362" y="5657881"/>
              <a:ext cx="1008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RDRE V2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86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6018-62C5-45F9-89A2-55BA2031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and Post Processing of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C5747-EA42-4EB3-8D4E-46FEC475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91" y="4124372"/>
            <a:ext cx="4477109" cy="26574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Produced using AM L-PBF process.</a:t>
            </a:r>
          </a:p>
          <a:p>
            <a:r>
              <a:rPr lang="en-US" dirty="0"/>
              <a:t>Powder removal, EDM, Heat treatments, machining, welding, proof testing, flow testing, polishing, and assembly.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F0CD4-08D7-47B5-BD79-B01017B1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9EF3A-4012-414A-A65E-0277B14DECA4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63" y="2287388"/>
            <a:ext cx="2335260" cy="17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83C3E6DB-27C5-4431-96A7-58FB2B9C243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8" t="25539" r="33924" b="2104"/>
          <a:stretch/>
        </p:blipFill>
        <p:spPr bwMode="auto">
          <a:xfrm>
            <a:off x="6538970" y="4092837"/>
            <a:ext cx="2510139" cy="2439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95640-E4EA-4BF1-9607-0A47D48454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16" y="2287388"/>
            <a:ext cx="2647397" cy="1769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F5BAE-B445-470B-AC85-432FB701A7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492" y="4424539"/>
            <a:ext cx="2439864" cy="179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510F7-F3E5-4593-9D44-B6470CACA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769" y="828186"/>
            <a:ext cx="2046418" cy="1415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21D0F8-58B8-4E2D-90CE-F13E6BC20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5924" y="828186"/>
            <a:ext cx="1134699" cy="141580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888F802-5ED6-48D0-9920-6DBF8A0A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06E3D1-9D0D-4C04-8467-25DF43B5A1F6}"/>
              </a:ext>
            </a:extLst>
          </p:cNvPr>
          <p:cNvGrpSpPr/>
          <p:nvPr/>
        </p:nvGrpSpPr>
        <p:grpSpPr>
          <a:xfrm>
            <a:off x="4099865" y="828186"/>
            <a:ext cx="1650167" cy="1423499"/>
            <a:chOff x="787814" y="770212"/>
            <a:chExt cx="1650167" cy="14234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4C746B-7CD7-4E41-A6F1-237ED7AB3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14" y="770212"/>
              <a:ext cx="1650167" cy="142349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835D92-9132-4005-9DCD-63D4C81708E1}"/>
                </a:ext>
              </a:extLst>
            </p:cNvPr>
            <p:cNvSpPr/>
            <p:nvPr/>
          </p:nvSpPr>
          <p:spPr>
            <a:xfrm>
              <a:off x="1088230" y="1019175"/>
              <a:ext cx="945357" cy="847724"/>
            </a:xfrm>
            <a:prstGeom prst="ellips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7">
            <a:extLst>
              <a:ext uri="{FF2B5EF4-FFF2-40B4-BE49-F238E27FC236}">
                <a16:creationId xmlns:a16="http://schemas.microsoft.com/office/drawing/2014/main" id="{7EB23215-DB08-4207-9952-7EEE241E7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37" b="89881" l="16270" r="71131">
                        <a14:foregroundMark x1="17212" y1="31349" x2="16319" y2="31614"/>
                        <a14:foregroundMark x1="20585" y1="68056" x2="20238" y2="63294"/>
                        <a14:foregroundMark x1="20387" y1="63294" x2="19692" y2="67063"/>
                        <a14:foregroundMark x1="19692" y1="63757" x2="19544" y2="66402"/>
                        <a14:foregroundMark x1="20387" y1="61177" x2="20238" y2="63095"/>
                        <a14:foregroundMark x1="20585" y1="59259" x2="21825" y2="68519"/>
                        <a14:foregroundMark x1="20784" y1="66865" x2="20784" y2="68717"/>
                        <a14:foregroundMark x1="20238" y1="65675" x2="20040" y2="67791"/>
                        <a14:foregroundMark x1="20040" y1="66402" x2="20933" y2="61442"/>
                        <a14:foregroundMark x1="51637" y1="7937" x2="52331" y2="8664"/>
                        <a14:foregroundMark x1="59425" y1="23545" x2="55903" y2="22421"/>
                        <a14:foregroundMark x1="70238" y1="50066" x2="71131" y2="49603"/>
                        <a14:foregroundMark x1="66716" y1="64749" x2="65823" y2="61905"/>
                        <a14:backgroundMark x1="43750" y1="47156" x2="44097" y2="47156"/>
                        <a14:backgroundMark x1="42312" y1="45966" x2="45685" y2="48082"/>
                        <a14:backgroundMark x1="42113" y1="48082" x2="47966" y2="56151"/>
                        <a14:backgroundMark x1="40724" y1="49008" x2="37004" y2="53770"/>
                        <a14:backgroundMark x1="39980" y1="51852" x2="36458" y2="51852"/>
                        <a14:backgroundMark x1="38591" y1="49537" x2="38244" y2="4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4545" r="27328" b="8448"/>
          <a:stretch/>
        </p:blipFill>
        <p:spPr bwMode="auto">
          <a:xfrm rot="5400000">
            <a:off x="302476" y="458172"/>
            <a:ext cx="3399860" cy="37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81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506EBD-6B8A-45CD-80E2-C7B285F9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4" y="3373932"/>
            <a:ext cx="3143250" cy="1962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0A321-DE30-413C-83BD-912B9252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Ignition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2A265-30B0-4A65-BFC3-F20C5529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DA1E3-D427-4C4F-A449-0152696D45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7944" y="728027"/>
            <a:ext cx="3586806" cy="2519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61411-392B-450C-B353-859C0E1394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14750" y="728026"/>
            <a:ext cx="3429000" cy="2510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40770-0B8E-4B0D-AF41-230E8EF2B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43" y="3309251"/>
            <a:ext cx="4358331" cy="25554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6712B-B1F2-4590-A56A-FD463AEC8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0" y="5472238"/>
            <a:ext cx="5233725" cy="1278820"/>
          </a:xfrm>
        </p:spPr>
        <p:txBody>
          <a:bodyPr>
            <a:normAutofit/>
          </a:bodyPr>
          <a:lstStyle/>
          <a:p>
            <a:r>
              <a:rPr lang="en-US" sz="2400" dirty="0"/>
              <a:t>NASA compact augmented spark igniter: external and internal ignition.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83BF9AD-22BF-4046-A111-51A30C35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7B85-DF5E-4FF1-98A8-7336A836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and Diagnostics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3E007-1429-4CBC-B6BB-48C143A6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4EAB055C-8539-4982-B11E-CE925E671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65" y="3852209"/>
            <a:ext cx="4938685" cy="2710516"/>
          </a:xfrm>
        </p:spPr>
        <p:txBody>
          <a:bodyPr anchor="t">
            <a:normAutofit/>
          </a:bodyPr>
          <a:lstStyle/>
          <a:p>
            <a:r>
              <a:rPr lang="en-US" sz="1700" dirty="0"/>
              <a:t>3X High Speed Phantoms.</a:t>
            </a:r>
          </a:p>
          <a:p>
            <a:r>
              <a:rPr lang="en-US" sz="1700" dirty="0"/>
              <a:t>1X FLIR imager: high and low temp regimes.</a:t>
            </a:r>
          </a:p>
          <a:p>
            <a:r>
              <a:rPr lang="en-US" sz="1700" dirty="0"/>
              <a:t>High-definition video.</a:t>
            </a:r>
          </a:p>
          <a:p>
            <a:r>
              <a:rPr lang="en-US" sz="1700" dirty="0"/>
              <a:t>GoPro and DSLR stills.</a:t>
            </a:r>
          </a:p>
          <a:p>
            <a:r>
              <a:rPr lang="en-US" sz="1700" dirty="0"/>
              <a:t>Pressure and temperature measurements throughout the test article. </a:t>
            </a:r>
          </a:p>
          <a:p>
            <a:r>
              <a:rPr lang="en-US" sz="1700" dirty="0"/>
              <a:t>4X CTAP ports evenly spaced on the injector face.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AD9AB77-FABA-4DDB-B4DA-0A21A2D7CEB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8146"/>
          <a:stretch/>
        </p:blipFill>
        <p:spPr bwMode="auto">
          <a:xfrm>
            <a:off x="2266609" y="784068"/>
            <a:ext cx="1791041" cy="1597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463675-4D5C-4664-BA60-795C2182DC1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696" r="10787" b="5622"/>
          <a:stretch/>
        </p:blipFill>
        <p:spPr bwMode="auto">
          <a:xfrm>
            <a:off x="2357182" y="2447849"/>
            <a:ext cx="1881444" cy="972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94B66F-C62D-4662-9492-E30900EF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80" y="784068"/>
            <a:ext cx="2570138" cy="183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FA6B5FE-5150-46C1-939C-EAF20366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99" y="2814773"/>
            <a:ext cx="3479408" cy="260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20A200-83FF-494D-A283-F2D69D1F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763884"/>
            <a:ext cx="2032887" cy="271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65D80-A8DD-42D2-A60A-2CFF41D59216}"/>
              </a:ext>
            </a:extLst>
          </p:cNvPr>
          <p:cNvSpPr txBox="1"/>
          <p:nvPr/>
        </p:nvSpPr>
        <p:spPr>
          <a:xfrm>
            <a:off x="1598119" y="3053595"/>
            <a:ext cx="5709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FLIR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5988F0-9025-46AD-B121-6EEE3A7F9BBA}"/>
              </a:ext>
            </a:extLst>
          </p:cNvPr>
          <p:cNvCxnSpPr/>
          <p:nvPr/>
        </p:nvCxnSpPr>
        <p:spPr>
          <a:xfrm flipH="1">
            <a:off x="4502543" y="1543050"/>
            <a:ext cx="16383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738E5FEE-DDB5-4F0A-80C4-2296C6095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2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D0665-1B23-4792-8F3E-420E1B078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60769"/>
            <a:ext cx="78867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Phase 1: Hydrogen Tests</a:t>
            </a:r>
          </a:p>
          <a:p>
            <a:r>
              <a:rPr lang="en-US" sz="2200" b="1" dirty="0"/>
              <a:t>Overcooling with DI water better for unknown heat fluxes.</a:t>
            </a:r>
          </a:p>
          <a:p>
            <a:r>
              <a:rPr lang="en-US" sz="2200" b="1" dirty="0"/>
              <a:t>Direct injection of gaseous H2/liquid Ox.</a:t>
            </a:r>
          </a:p>
          <a:p>
            <a:r>
              <a:rPr lang="en-US" sz="2200" b="1" dirty="0"/>
              <a:t>Likelihood of deflagration dominated environment based on previously reported experimental results would give constant pressure cases for direct comparison.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AF3BE-1654-49EC-8B4D-F3DEFA62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769104-B251-2F45-8068-2262482AC1F7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684B247A-543A-4EBA-9147-B343BFDD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51" y="7708"/>
            <a:ext cx="1994263" cy="8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18318E-071B-440D-8711-BC1F375C5C2F}"/>
              </a:ext>
            </a:extLst>
          </p:cNvPr>
          <p:cNvSpPr txBox="1"/>
          <p:nvPr/>
        </p:nvSpPr>
        <p:spPr>
          <a:xfrm>
            <a:off x="1257677" y="6226646"/>
            <a:ext cx="208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tested with V1.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3FC07D-DF2E-4338-A7C3-514976190F9B}"/>
              </a:ext>
            </a:extLst>
          </p:cNvPr>
          <p:cNvGrpSpPr/>
          <p:nvPr/>
        </p:nvGrpSpPr>
        <p:grpSpPr>
          <a:xfrm>
            <a:off x="3488601" y="4083299"/>
            <a:ext cx="5627642" cy="2216128"/>
            <a:chOff x="128936" y="1612230"/>
            <a:chExt cx="8216166" cy="28043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E91047-A204-440F-A06A-0FC8ED13F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36" y="1612230"/>
              <a:ext cx="4132861" cy="28043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248F25-086B-4045-BBB6-49D65A56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697" y="1623698"/>
              <a:ext cx="4032405" cy="279286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51676E-3FC0-47D6-92EA-C3A513129807}"/>
              </a:ext>
            </a:extLst>
          </p:cNvPr>
          <p:cNvSpPr txBox="1"/>
          <p:nvPr/>
        </p:nvSpPr>
        <p:spPr>
          <a:xfrm>
            <a:off x="4404524" y="6183254"/>
            <a:ext cx="8996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Ignition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89110-220E-4BA6-AF0B-E34B0B51DAD8}"/>
              </a:ext>
            </a:extLst>
          </p:cNvPr>
          <p:cNvSpPr txBox="1"/>
          <p:nvPr/>
        </p:nvSpPr>
        <p:spPr>
          <a:xfrm>
            <a:off x="7059426" y="6167667"/>
            <a:ext cx="1161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Mainstage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A07668B-D333-4F95-A045-F1BB93D9D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9" t="44097" r="36171" b="24857"/>
          <a:stretch/>
        </p:blipFill>
        <p:spPr bwMode="auto">
          <a:xfrm>
            <a:off x="1228934" y="4234436"/>
            <a:ext cx="1945342" cy="17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972C-40F2-4755-9DAF-807C67E6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Heat Flux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1921C-D512-4533-BE5D-E01A5856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E8BEF-3780-427A-AC21-708FAAC26E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5896" y="911187"/>
            <a:ext cx="3345387" cy="2517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0F1B4-5963-4C68-9F02-973CDCE68F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78845" y="943747"/>
            <a:ext cx="3289578" cy="2496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E012B-1C84-4BAF-BF52-48D0D365F00A}"/>
              </a:ext>
            </a:extLst>
          </p:cNvPr>
          <p:cNvSpPr txBox="1"/>
          <p:nvPr/>
        </p:nvSpPr>
        <p:spPr>
          <a:xfrm rot="16200000">
            <a:off x="-902978" y="1668543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Hydrogen Test 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6BF866-155E-4876-963E-2E1EC9FC24D2}"/>
              </a:ext>
            </a:extLst>
          </p:cNvPr>
          <p:cNvSpPr txBox="1"/>
          <p:nvPr/>
        </p:nvSpPr>
        <p:spPr>
          <a:xfrm>
            <a:off x="1246268" y="740657"/>
            <a:ext cx="15764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Low MR Range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BEC9D4-61FD-4424-8DF7-F8AFDC3F777E}"/>
              </a:ext>
            </a:extLst>
          </p:cNvPr>
          <p:cNvSpPr txBox="1"/>
          <p:nvPr/>
        </p:nvSpPr>
        <p:spPr>
          <a:xfrm>
            <a:off x="4564418" y="759081"/>
            <a:ext cx="15260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Full MR Range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F58EECE-D7F5-4BF4-BDD7-658198E6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0"/>
            <a:ext cx="807855" cy="6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C35377-86ED-4775-A815-EC060CAB7E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21" t="6662" r="19218" b="26378"/>
          <a:stretch/>
        </p:blipFill>
        <p:spPr>
          <a:xfrm>
            <a:off x="370581" y="3857091"/>
            <a:ext cx="2675431" cy="24942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B97421-1209-4FB8-AE71-9A3D1357097E}"/>
              </a:ext>
            </a:extLst>
          </p:cNvPr>
          <p:cNvSpPr txBox="1"/>
          <p:nvPr/>
        </p:nvSpPr>
        <p:spPr>
          <a:xfrm>
            <a:off x="195369" y="3854966"/>
            <a:ext cx="15311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Flame Holding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832137-7ED7-421F-AE29-F2742686E2F6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960963" y="4224298"/>
            <a:ext cx="765594" cy="135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1BB109-FC97-4A6F-9218-AE9BE194633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960963" y="4224298"/>
            <a:ext cx="711239" cy="1265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8CA3C9-C49F-476B-942E-5F923653E86E}"/>
              </a:ext>
            </a:extLst>
          </p:cNvPr>
          <p:cNvGrpSpPr/>
          <p:nvPr/>
        </p:nvGrpSpPr>
        <p:grpSpPr>
          <a:xfrm>
            <a:off x="3146684" y="3854966"/>
            <a:ext cx="2421873" cy="2496405"/>
            <a:chOff x="4414837" y="862012"/>
            <a:chExt cx="5114925" cy="52673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4F6321-C826-4EE7-B350-AE7E0326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4837" y="862012"/>
              <a:ext cx="5114925" cy="5267325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E48DF0-41AC-4422-95AD-E4EF85210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700" y="1337885"/>
              <a:ext cx="1343025" cy="4361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57F97D-9C55-42A6-BB99-551F06D53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726" y="4967291"/>
              <a:ext cx="76202" cy="11620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36C8EA4-47A4-463C-BA2E-C4F20F418802}"/>
                </a:ext>
              </a:extLst>
            </p:cNvPr>
            <p:cNvCxnSpPr>
              <a:cxnSpLocks/>
            </p:cNvCxnSpPr>
            <p:nvPr/>
          </p:nvCxnSpPr>
          <p:spPr>
            <a:xfrm>
              <a:off x="4720422" y="2570055"/>
              <a:ext cx="575480" cy="106515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DF58CEB-06C2-488E-9205-4E546AB9552E}"/>
              </a:ext>
            </a:extLst>
          </p:cNvPr>
          <p:cNvSpPr txBox="1"/>
          <p:nvPr/>
        </p:nvSpPr>
        <p:spPr>
          <a:xfrm>
            <a:off x="1201289" y="598203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B1E91D-4B35-47C9-B3FB-F59CCE242BE4}"/>
              </a:ext>
            </a:extLst>
          </p:cNvPr>
          <p:cNvSpPr txBox="1"/>
          <p:nvPr/>
        </p:nvSpPr>
        <p:spPr>
          <a:xfrm>
            <a:off x="3870306" y="598203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DC1A24-4235-4295-9F27-7500611B426D}"/>
              </a:ext>
            </a:extLst>
          </p:cNvPr>
          <p:cNvSpPr txBox="1"/>
          <p:nvPr/>
        </p:nvSpPr>
        <p:spPr>
          <a:xfrm>
            <a:off x="878074" y="6362523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006 – GH</a:t>
            </a:r>
            <a:r>
              <a:rPr lang="en-US" sz="1200" dirty="0"/>
              <a:t>2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B7107A-64D7-4625-983D-2B69F6E7BE08}"/>
              </a:ext>
            </a:extLst>
          </p:cNvPr>
          <p:cNvSpPr txBox="1"/>
          <p:nvPr/>
        </p:nvSpPr>
        <p:spPr>
          <a:xfrm>
            <a:off x="3381781" y="6362523"/>
            <a:ext cx="19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016 – Pre-CH</a:t>
            </a:r>
            <a:r>
              <a:rPr lang="en-US" sz="1200" dirty="0"/>
              <a:t>4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1FAA10A-34EE-4601-81E2-1D14E188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249" y="3624818"/>
            <a:ext cx="3430751" cy="3107037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No visual evidence of wave activity confirmed under phase 1. </a:t>
            </a:r>
          </a:p>
          <a:p>
            <a:r>
              <a:rPr lang="en-US" sz="2200" dirty="0"/>
              <a:t>High speed manifold pressures uncertain. Limited to 100K </a:t>
            </a:r>
            <a:r>
              <a:rPr lang="en-US" sz="2200" dirty="0" err="1"/>
              <a:t>sps</a:t>
            </a:r>
            <a:r>
              <a:rPr lang="en-US" sz="2200" dirty="0"/>
              <a:t>.</a:t>
            </a:r>
          </a:p>
          <a:p>
            <a:r>
              <a:rPr lang="en-US" sz="2200" dirty="0"/>
              <a:t>Completion of combustion, C*, was extremely high relative to the L* and L’.</a:t>
            </a:r>
          </a:p>
          <a:p>
            <a:r>
              <a:rPr lang="en-US" sz="2200" dirty="0"/>
              <a:t>Lead-in hydrogen/LOX using V2 chamber did show wave activity at ignition prior to CH4 injection. </a:t>
            </a: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F7DC1C3C-6CBA-4796-8060-936DE5E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3"/>
          <a:stretch/>
        </p:blipFill>
        <p:spPr bwMode="auto">
          <a:xfrm>
            <a:off x="6824232" y="1326780"/>
            <a:ext cx="2283290" cy="17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051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ao/powerpoint/application">
  <com.sap.ip.bi.pioneer>
    <Version>4</Version>
    <AAO_Revision>2.3.2.62482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2.xml><?xml version="1.0" encoding="utf-8"?>
<Application xmlns="http://www.sap.com/cof/powerpoint/application">
  <Version>2</Version>
  <Revision>2.3.2.62482</Revision>
</Application>
</file>

<file path=customXml/itemProps1.xml><?xml version="1.0" encoding="utf-8"?>
<ds:datastoreItem xmlns:ds="http://schemas.openxmlformats.org/officeDocument/2006/customXml" ds:itemID="{6963D4D3-5C78-4313-88FE-B71F921C2D4A}">
  <ds:schemaRefs>
    <ds:schemaRef ds:uri="http://www.sap.com/cof/ao/powerpoint/application"/>
  </ds:schemaRefs>
</ds:datastoreItem>
</file>

<file path=customXml/itemProps2.xml><?xml version="1.0" encoding="utf-8"?>
<ds:datastoreItem xmlns:ds="http://schemas.openxmlformats.org/officeDocument/2006/customXml" ds:itemID="{F20FFD42-0A55-415A-AD10-DBFFDE14C19C}">
  <ds:schemaRefs>
    <ds:schemaRef ds:uri="http://www.sap.com/cof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15882</TotalTime>
  <Words>921</Words>
  <Application>Microsoft Office PowerPoint</Application>
  <PresentationFormat>On-screen Show (4:3)</PresentationFormat>
  <Paragraphs>122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Neue</vt:lpstr>
      <vt:lpstr>1_Office Theme</vt:lpstr>
      <vt:lpstr>PowerPoint Presentation</vt:lpstr>
      <vt:lpstr>Introduction</vt:lpstr>
      <vt:lpstr>Chamber Geometry</vt:lpstr>
      <vt:lpstr>Chamber Geometry - Scale</vt:lpstr>
      <vt:lpstr>Print and Post Processing of Hardware</vt:lpstr>
      <vt:lpstr>Ignition Methodology</vt:lpstr>
      <vt:lpstr>Instrumentation and Diagnostics</vt:lpstr>
      <vt:lpstr>PowerPoint Presentation</vt:lpstr>
      <vt:lpstr>Hydrogen Heat Flux</vt:lpstr>
      <vt:lpstr>Phase 1: Hydrogen</vt:lpstr>
      <vt:lpstr>PowerPoint Presentation</vt:lpstr>
      <vt:lpstr>PowerPoint Presentation</vt:lpstr>
      <vt:lpstr>PowerPoint Presentation</vt:lpstr>
      <vt:lpstr>PowerPoint Presentation</vt:lpstr>
      <vt:lpstr>Summary</vt:lpstr>
      <vt:lpstr>Future Work</vt:lpstr>
      <vt:lpstr>PowerPoint Presentation</vt:lpstr>
      <vt:lpstr>PowerPoint Presentation</vt:lpstr>
      <vt:lpstr>Methane Test Map and Wave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Teasley, Thomas W. (MSFC-ER13)</dc:creator>
  <cp:lastModifiedBy>Teasley, Thomas W. (MSFC-ER13)</cp:lastModifiedBy>
  <cp:revision>217</cp:revision>
  <dcterms:created xsi:type="dcterms:W3CDTF">2021-03-20T13:35:15Z</dcterms:created>
  <dcterms:modified xsi:type="dcterms:W3CDTF">2022-12-20T13:35:01Z</dcterms:modified>
</cp:coreProperties>
</file>