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75" r:id="rId4"/>
    <p:sldId id="261" r:id="rId5"/>
    <p:sldId id="259" r:id="rId6"/>
    <p:sldId id="273" r:id="rId7"/>
    <p:sldId id="279" r:id="rId8"/>
    <p:sldId id="280" r:id="rId9"/>
    <p:sldId id="281" r:id="rId10"/>
    <p:sldId id="271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, Wayne H. (GSFC-5950)" initials="YWH(" lastIdx="5" clrIdx="0">
    <p:extLst>
      <p:ext uri="{19B8F6BF-5375-455C-9EA6-DF929625EA0E}">
        <p15:presenceInfo xmlns:p15="http://schemas.microsoft.com/office/powerpoint/2012/main" userId="S::whyu@ndc.nasa.gov::bba4228b-1bf7-4ff4-af2f-0379936335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DCFF"/>
    <a:srgbClr val="33CC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13426-1008-4779-A6BD-B7894F85854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E2A90-812C-4ECC-A5D0-2F8062977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8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DD863-B951-4F09-9E8A-25D6AB542A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17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Guaranteed observation: characterize sources and losses of the global volatile environment, monitor response of the electromagnetic environment due to </a:t>
            </a:r>
            <a:r>
              <a:rPr lang="en-US" err="1">
                <a:cs typeface="Calibri"/>
              </a:rPr>
              <a:t>Europan</a:t>
            </a:r>
            <a:r>
              <a:rPr lang="en-US">
                <a:cs typeface="Calibri"/>
              </a:rPr>
              <a:t> sources and forcing from the Jovian magnetosphere.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A5707-14BE-4AAE-8E06-27E71B9287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72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155E-6457-462D-A8B6-231D30559A2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BE3C-0C19-40C3-8EBF-3F1972C82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9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155E-6457-462D-A8B6-231D30559A2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BE3C-0C19-40C3-8EBF-3F1972C82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6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155E-6457-462D-A8B6-231D30559A2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BE3C-0C19-40C3-8EBF-3F1972C82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4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155E-6457-462D-A8B6-231D30559A2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BE3C-0C19-40C3-8EBF-3F1972C82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155E-6457-462D-A8B6-231D30559A2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BE3C-0C19-40C3-8EBF-3F1972C82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6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155E-6457-462D-A8B6-231D30559A2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BE3C-0C19-40C3-8EBF-3F1972C82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7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155E-6457-462D-A8B6-231D30559A2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BE3C-0C19-40C3-8EBF-3F1972C82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2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155E-6457-462D-A8B6-231D30559A2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BE3C-0C19-40C3-8EBF-3F1972C82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155E-6457-462D-A8B6-231D30559A2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BE3C-0C19-40C3-8EBF-3F1972C82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8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155E-6457-462D-A8B6-231D30559A2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BE3C-0C19-40C3-8EBF-3F1972C82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1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155E-6457-462D-A8B6-231D30559A2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BE3C-0C19-40C3-8EBF-3F1972C82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3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6155E-6457-462D-A8B6-231D30559A2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CBE3C-0C19-40C3-8EBF-3F1972C82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9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817" y="461593"/>
            <a:ext cx="11748393" cy="194517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Using Coordinated, Multi-Agent Platforms for Dynamic Ocean Worlds </a:t>
            </a:r>
            <a:r>
              <a:rPr lang="en-US" dirty="0" smtClean="0">
                <a:solidFill>
                  <a:schemeClr val="bg1"/>
                </a:solidFill>
              </a:rPr>
              <a:t>Science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17321"/>
            <a:ext cx="9144000" cy="254047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Dr. Bethany Theiling</a:t>
            </a:r>
          </a:p>
          <a:p>
            <a:r>
              <a:rPr lang="en-US" dirty="0">
                <a:solidFill>
                  <a:schemeClr val="bg1"/>
                </a:solidFill>
              </a:rPr>
              <a:t>DSM Team: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Matthew </a:t>
            </a:r>
            <a:r>
              <a:rPr lang="en-US" dirty="0">
                <a:solidFill>
                  <a:schemeClr val="bg1"/>
                </a:solidFill>
              </a:rPr>
              <a:t>Brandt, Lily Clough, Gary Crum, Evana Gizzi, Cheryl Gramling, Michael Johnson, Asmita Korde-Patel, James MacKinnon, Robert Morgenstern, Lynnae Quick, Conrad Schiff, Elaine Stewart, </a:t>
            </a:r>
            <a:r>
              <a:rPr lang="en-US" dirty="0" err="1">
                <a:solidFill>
                  <a:schemeClr val="bg1"/>
                </a:solidFill>
              </a:rPr>
              <a:t>Mahmooda</a:t>
            </a:r>
            <a:r>
              <a:rPr lang="en-US" dirty="0">
                <a:solidFill>
                  <a:schemeClr val="bg1"/>
                </a:solidFill>
              </a:rPr>
              <a:t> Sultana, Sabrina Thompson, Orenthal Tucker, Wayne Yu</a:t>
            </a:r>
          </a:p>
        </p:txBody>
      </p:sp>
      <p:pic>
        <p:nvPicPr>
          <p:cNvPr id="7" name="Picture 8" descr="Image result for NASA goddard logo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6" y="5785633"/>
            <a:ext cx="3144528" cy="9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2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Moon with the Plume – NASA Solar System Explo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896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Developing ‘Science Agent’ Framework for integrated DSM decision-making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67666" y="1456268"/>
            <a:ext cx="8932333" cy="5003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>
                <a:solidFill>
                  <a:schemeClr val="bg1"/>
                </a:solidFill>
              </a:rPr>
              <a:t>Integrates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Science observations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Established priorities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Analytical requirements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Onboard data processing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Autonomous scheduling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Autonomous prioritization ‘tough choices’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Tied into engineering ‘agents’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7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enceladus_je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"/>
          <a:stretch/>
        </p:blipFill>
        <p:spPr bwMode="auto">
          <a:xfrm>
            <a:off x="5190309" y="1430131"/>
            <a:ext cx="7001691" cy="542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407"/>
            <a:ext cx="12192000" cy="18768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Our vision: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spacecraft or systems acting collaboratively,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adapts to new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008" y="2316480"/>
            <a:ext cx="5926049" cy="4032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Reduce need for ground-based analyses and decision-making for instrument operations</a:t>
            </a:r>
            <a:b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Enhance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+mn-lt"/>
                <a:cs typeface="+mn-lt"/>
              </a:rPr>
              <a:t>science 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+mn-lt"/>
                <a:cs typeface="+mn-lt"/>
              </a:rPr>
              <a:t>return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+mn-lt"/>
                <a:cs typeface="+mn-lt"/>
              </a:rPr>
              <a:t/>
            </a:r>
            <a:b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+mn-lt"/>
                <a:cs typeface="+mn-lt"/>
              </a:rPr>
            </a:b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+mn-lt"/>
                <a:cs typeface="+mn-lt"/>
              </a:rPr>
              <a:t>Enable science ‘on-the-fly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+mn-lt"/>
                <a:cs typeface="+mn-lt"/>
              </a:rPr>
              <a:t>’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+mn-lt"/>
                <a:cs typeface="+mn-lt"/>
              </a:rPr>
              <a:t/>
            </a:r>
            <a:b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+mn-lt"/>
                <a:cs typeface="+mn-lt"/>
              </a:rPr>
            </a:b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+mn-lt"/>
                <a:cs typeface="+mn-lt"/>
              </a:rPr>
              <a:t>Enable science in environments with poor/no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+mn-lt"/>
                <a:cs typeface="+mn-lt"/>
              </a:rPr>
              <a:t>communication</a:t>
            </a:r>
          </a:p>
          <a:p>
            <a:pPr marL="0" indent="0" algn="ctr">
              <a:buNone/>
            </a:pP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  <a:latin typeface="Arial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+mn-lt"/>
                <a:cs typeface="+mn-lt"/>
              </a:rPr>
              <a:t>Create ‘agile’ architecture that could be used for any mission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+mn-lt"/>
                <a:cs typeface="+mn-lt"/>
              </a:rPr>
              <a:t/>
            </a:r>
            <a:b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+mn-lt"/>
                <a:cs typeface="+mn-lt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826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1"/>
          <a:stretch/>
        </p:blipFill>
        <p:spPr bwMode="auto">
          <a:xfrm>
            <a:off x="7114903" y="1078169"/>
            <a:ext cx="5036022" cy="568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4"/>
          <p:cNvGrpSpPr>
            <a:grpSpLocks noChangeAspect="1"/>
          </p:cNvGrpSpPr>
          <p:nvPr/>
        </p:nvGrpSpPr>
        <p:grpSpPr bwMode="auto">
          <a:xfrm>
            <a:off x="-98" y="-1827"/>
            <a:ext cx="10262410" cy="6859827"/>
            <a:chOff x="858" y="403"/>
            <a:chExt cx="5257" cy="3514"/>
          </a:xfrm>
        </p:grpSpPr>
        <p:sp>
          <p:nvSpPr>
            <p:cNvPr id="3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65" y="403"/>
              <a:ext cx="4550" cy="3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" t="41492" r="64095" b="4617"/>
            <a:stretch/>
          </p:blipFill>
          <p:spPr bwMode="auto">
            <a:xfrm>
              <a:off x="858" y="959"/>
              <a:ext cx="2137" cy="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4"/>
          <p:cNvSpPr txBox="1">
            <a:spLocks/>
          </p:cNvSpPr>
          <p:nvPr/>
        </p:nvSpPr>
        <p:spPr>
          <a:xfrm>
            <a:off x="3107742" y="1392422"/>
            <a:ext cx="5417208" cy="47986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Icy Moon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SmallSat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constellation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+mn-lt"/>
              </a:rPr>
              <a:t>3 orbits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+mn-lt"/>
              </a:rPr>
              <a:t>8 spacecraft in each orbit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617" y="32516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Start with the impossible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5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642" y="4751902"/>
            <a:ext cx="2690536" cy="21060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6894"/>
            <a:ext cx="12192000" cy="107780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Planetary DSM enables: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Global Coverage, High Cadence, and Opportunistic Science</a:t>
            </a:r>
            <a:endParaRPr lang="en-US" sz="4000" dirty="0"/>
          </a:p>
        </p:txBody>
      </p:sp>
      <p:sp>
        <p:nvSpPr>
          <p:cNvPr id="18" name="AutoShape 14"/>
          <p:cNvSpPr>
            <a:spLocks noChangeAspect="1" noChangeArrowheads="1" noTextEdit="1"/>
          </p:cNvSpPr>
          <p:nvPr/>
        </p:nvSpPr>
        <p:spPr bwMode="auto">
          <a:xfrm>
            <a:off x="86264" y="835796"/>
            <a:ext cx="3447581" cy="59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4" descr="This World Is a Simmering Hellscape. They&amp;#39;ve Been Watching Its Explosions.  - The New York Tim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3" y="5092210"/>
            <a:ext cx="2649332" cy="176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34100" t="28509" r="35258" b="24483"/>
          <a:stretch/>
        </p:blipFill>
        <p:spPr>
          <a:xfrm>
            <a:off x="842883" y="2423536"/>
            <a:ext cx="2429473" cy="1956744"/>
          </a:xfrm>
          <a:prstGeom prst="rect">
            <a:avLst/>
          </a:prstGeom>
        </p:spPr>
      </p:pic>
      <p:pic>
        <p:nvPicPr>
          <p:cNvPr id="1044" name="Picture 20" descr="EarthSky | More evidence that Europa&amp;#39;s ocean is habitab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39" y="4944219"/>
            <a:ext cx="2872467" cy="191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91416" y="1576745"/>
            <a:ext cx="2863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Identify novel events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92476" y="1579739"/>
            <a:ext cx="397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More detailed measurements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35342" y="1575905"/>
            <a:ext cx="2715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Real-time response 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pic>
        <p:nvPicPr>
          <p:cNvPr id="32" name="Picture 6" descr="Capturing Martian Weather in Motion | The Planetary Societ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728" y="2408187"/>
            <a:ext cx="2822644" cy="204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336292" y="2131424"/>
            <a:ext cx="1553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Plume detection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21664" y="4534354"/>
            <a:ext cx="1718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Volcanic eruptions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AutoShape 26" descr="The Critical Importance of Biosignatures | Daily Planet | Air &amp;amp; Space 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048181" y="4533515"/>
            <a:ext cx="1589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Active Tectonism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24" y="2416279"/>
            <a:ext cx="2789421" cy="209206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080267" y="2109720"/>
            <a:ext cx="3447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Habitability and </a:t>
            </a:r>
            <a:r>
              <a:rPr lang="en-US" sz="1600" dirty="0" err="1" smtClean="0">
                <a:solidFill>
                  <a:schemeClr val="bg1"/>
                </a:solidFill>
              </a:rPr>
              <a:t>Biosignature</a:t>
            </a:r>
            <a:r>
              <a:rPr lang="en-US" sz="1600" dirty="0" smtClean="0">
                <a:solidFill>
                  <a:schemeClr val="bg1"/>
                </a:solidFill>
              </a:rPr>
              <a:t> Detection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09503" y="2106143"/>
            <a:ext cx="2639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Planetary and Space Weather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29271" y="4508593"/>
            <a:ext cx="200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Opportunistic Science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8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31" grpId="0"/>
      <p:bldP spid="25" grpId="0"/>
      <p:bldP spid="37" grpId="0"/>
      <p:bldP spid="40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F3717-A030-7441-8292-A4F6A66E6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4AC2-96EE-410A-BB83-29DB3EEDE775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07DDBEC-109C-484E-9811-04B0BF535764}"/>
              </a:ext>
            </a:extLst>
          </p:cNvPr>
          <p:cNvSpPr txBox="1"/>
          <p:nvPr/>
        </p:nvSpPr>
        <p:spPr>
          <a:xfrm>
            <a:off x="756660" y="272918"/>
            <a:ext cx="10058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Pathway to Development</a:t>
            </a:r>
            <a:endParaRPr kumimoji="0" lang="en-US" sz="6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CA17E98E-F00C-C94D-8FAA-251D627EBE6F}"/>
              </a:ext>
            </a:extLst>
          </p:cNvPr>
          <p:cNvSpPr/>
          <p:nvPr/>
        </p:nvSpPr>
        <p:spPr>
          <a:xfrm>
            <a:off x="1512101" y="1146629"/>
            <a:ext cx="7266319" cy="1437118"/>
          </a:xfrm>
          <a:prstGeom prst="roundRect">
            <a:avLst>
              <a:gd name="adj" fmla="val 8176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6AA538-DD8F-DE4B-9E1A-DB685BD2EA39}"/>
              </a:ext>
            </a:extLst>
          </p:cNvPr>
          <p:cNvSpPr txBox="1"/>
          <p:nvPr/>
        </p:nvSpPr>
        <p:spPr>
          <a:xfrm>
            <a:off x="1564742" y="1538162"/>
            <a:ext cx="2025504" cy="1077218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“Whole Mission” Digital Transformation Environment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9860AFA-0D76-E749-9E1E-30A2E2C51E07}"/>
              </a:ext>
            </a:extLst>
          </p:cNvPr>
          <p:cNvSpPr txBox="1"/>
          <p:nvPr/>
        </p:nvSpPr>
        <p:spPr>
          <a:xfrm>
            <a:off x="3714965" y="1723847"/>
            <a:ext cx="4776497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Extensible, Evolvable, Interoperable “Plug and Play”  Framework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CE6853B-DF26-DA46-B318-A426D6B8F8E1}"/>
              </a:ext>
            </a:extLst>
          </p:cNvPr>
          <p:cNvSpPr txBox="1"/>
          <p:nvPr/>
        </p:nvSpPr>
        <p:spPr>
          <a:xfrm>
            <a:off x="3706883" y="2154672"/>
            <a:ext cx="477649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Interoperable Modules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1908BE-EAC3-6943-8ABF-096A26C9C6F0}"/>
              </a:ext>
            </a:extLst>
          </p:cNvPr>
          <p:cNvSpPr txBox="1"/>
          <p:nvPr/>
        </p:nvSpPr>
        <p:spPr>
          <a:xfrm>
            <a:off x="4531048" y="1191544"/>
            <a:ext cx="3376822" cy="369332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ENABLING CAPABILITY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3BB7C1-8213-2641-A685-56D288F89075}"/>
              </a:ext>
            </a:extLst>
          </p:cNvPr>
          <p:cNvSpPr txBox="1"/>
          <p:nvPr/>
        </p:nvSpPr>
        <p:spPr>
          <a:xfrm>
            <a:off x="1550023" y="1191544"/>
            <a:ext cx="2025503" cy="369332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5A01D644-C260-9349-A21E-198B0FB1221B}"/>
              </a:ext>
            </a:extLst>
          </p:cNvPr>
          <p:cNvSpPr/>
          <p:nvPr/>
        </p:nvSpPr>
        <p:spPr>
          <a:xfrm>
            <a:off x="1507803" y="2805892"/>
            <a:ext cx="8008740" cy="53152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39B0138-CCF9-8C43-A691-CC4392F0A022}"/>
              </a:ext>
            </a:extLst>
          </p:cNvPr>
          <p:cNvSpPr txBox="1"/>
          <p:nvPr/>
        </p:nvSpPr>
        <p:spPr>
          <a:xfrm>
            <a:off x="1484428" y="2789054"/>
            <a:ext cx="2836193" cy="584775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Open Architecture Mission (System of Systems)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74EAC63-B844-AD43-8546-A3255C4DADF6}"/>
              </a:ext>
            </a:extLst>
          </p:cNvPr>
          <p:cNvSpPr txBox="1"/>
          <p:nvPr/>
        </p:nvSpPr>
        <p:spPr>
          <a:xfrm>
            <a:off x="4297245" y="2903717"/>
            <a:ext cx="5016097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Open Architecture Framework (Network-centric mission approach)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CA8DBFA5-A94D-D848-B771-01DC1BCAFBCA}"/>
              </a:ext>
            </a:extLst>
          </p:cNvPr>
          <p:cNvSpPr/>
          <p:nvPr/>
        </p:nvSpPr>
        <p:spPr>
          <a:xfrm>
            <a:off x="1495565" y="3484605"/>
            <a:ext cx="6513912" cy="218994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BEAA22-0FFE-6C4D-B3C1-60A6F74B356D}"/>
              </a:ext>
            </a:extLst>
          </p:cNvPr>
          <p:cNvSpPr txBox="1"/>
          <p:nvPr/>
        </p:nvSpPr>
        <p:spPr>
          <a:xfrm>
            <a:off x="3423825" y="3508347"/>
            <a:ext cx="432279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Planning/Scheduling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721728-68C4-A741-A532-943A5D1CFB25}"/>
              </a:ext>
            </a:extLst>
          </p:cNvPr>
          <p:cNvSpPr txBox="1"/>
          <p:nvPr/>
        </p:nvSpPr>
        <p:spPr>
          <a:xfrm>
            <a:off x="1361918" y="4036204"/>
            <a:ext cx="2072197" cy="830997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2060"/>
                </a:solidFill>
                <a:latin typeface="Calibri" panose="020F0502020204030204"/>
              </a:rPr>
              <a:t>2. Event/Data Assimilation Based Collaboration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5BB2C6-C472-814F-A83A-05EFE836CBE9}"/>
              </a:ext>
            </a:extLst>
          </p:cNvPr>
          <p:cNvSpPr txBox="1"/>
          <p:nvPr/>
        </p:nvSpPr>
        <p:spPr>
          <a:xfrm>
            <a:off x="3418885" y="4988223"/>
            <a:ext cx="4327735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Mission Resilience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1301C4-F02B-2348-84DA-034AA4261CBE}"/>
              </a:ext>
            </a:extLst>
          </p:cNvPr>
          <p:cNvSpPr txBox="1"/>
          <p:nvPr/>
        </p:nvSpPr>
        <p:spPr>
          <a:xfrm>
            <a:off x="3418888" y="4618254"/>
            <a:ext cx="432812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Autonomous Navigation, Guidance, and Control  </a:t>
            </a:r>
            <a:r>
              <a:rPr lang="en-US" sz="1400" b="1" dirty="0">
                <a:solidFill>
                  <a:prstClr val="black"/>
                </a:solidFill>
                <a:latin typeface="+mj-lt"/>
              </a:rPr>
              <a:t>[C/N LOB]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146582-7627-1A43-816E-D03637084D92}"/>
              </a:ext>
            </a:extLst>
          </p:cNvPr>
          <p:cNvSpPr txBox="1"/>
          <p:nvPr/>
        </p:nvSpPr>
        <p:spPr>
          <a:xfrm>
            <a:off x="3418887" y="4248285"/>
            <a:ext cx="432812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Ubiquitous Communication Standards  [C/N LOB]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1C48994-F954-AC46-8817-195AC7BAF6A8}"/>
              </a:ext>
            </a:extLst>
          </p:cNvPr>
          <p:cNvSpPr txBox="1"/>
          <p:nvPr/>
        </p:nvSpPr>
        <p:spPr>
          <a:xfrm>
            <a:off x="3418885" y="5358191"/>
            <a:ext cx="432773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Onboard Processing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B80351-65AE-1C4F-B8B1-39074EBC851A}"/>
              </a:ext>
            </a:extLst>
          </p:cNvPr>
          <p:cNvSpPr txBox="1"/>
          <p:nvPr/>
        </p:nvSpPr>
        <p:spPr>
          <a:xfrm>
            <a:off x="3418887" y="3878316"/>
            <a:ext cx="432812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dirty="0">
                <a:latin typeface="+mj-lt"/>
              </a:rPr>
              <a:t>Data Analytics, Fusion, and Resampling </a:t>
            </a:r>
            <a:endParaRPr kumimoji="0" lang="en-US" sz="14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3F8D9E8-4265-7A49-B5EC-58D083CEFF0A}"/>
              </a:ext>
            </a:extLst>
          </p:cNvPr>
          <p:cNvSpPr/>
          <p:nvPr/>
        </p:nvSpPr>
        <p:spPr>
          <a:xfrm>
            <a:off x="1509467" y="5757982"/>
            <a:ext cx="6036197" cy="99365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8B6457-76EF-654E-A682-10D19F62914E}"/>
              </a:ext>
            </a:extLst>
          </p:cNvPr>
          <p:cNvSpPr txBox="1"/>
          <p:nvPr/>
        </p:nvSpPr>
        <p:spPr>
          <a:xfrm>
            <a:off x="4046655" y="6099793"/>
            <a:ext cx="292988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Intelligent Decision Engine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62449E-0E93-C241-AE99-57A7E9DE5986}"/>
              </a:ext>
            </a:extLst>
          </p:cNvPr>
          <p:cNvSpPr txBox="1"/>
          <p:nvPr/>
        </p:nvSpPr>
        <p:spPr>
          <a:xfrm>
            <a:off x="1495564" y="5813907"/>
            <a:ext cx="2325333" cy="830997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1. Event/Data Assimilation Based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2060"/>
                </a:solidFill>
                <a:latin typeface="Calibri" panose="020F0502020204030204"/>
                <a:ea typeface="+mn-ea"/>
              </a:rPr>
              <a:t>(Intelligent Instrument)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3F7C88-4680-E743-BC94-0AA060154D08}"/>
              </a:ext>
            </a:extLst>
          </p:cNvPr>
          <p:cNvSpPr txBox="1"/>
          <p:nvPr/>
        </p:nvSpPr>
        <p:spPr>
          <a:xfrm>
            <a:off x="4046655" y="6407152"/>
            <a:ext cx="292988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Science Measurement  [Science LOBs]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66869C-F1A3-A14E-8C16-4F3EF597B334}"/>
              </a:ext>
            </a:extLst>
          </p:cNvPr>
          <p:cNvSpPr txBox="1"/>
          <p:nvPr/>
        </p:nvSpPr>
        <p:spPr>
          <a:xfrm>
            <a:off x="4046655" y="5781279"/>
            <a:ext cx="292988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+mj-lt"/>
                <a:ea typeface="+mn-ea"/>
              </a:rPr>
              <a:t>Downlink Data Prioritization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0FEFE0-5D4A-0649-BADD-6F469899AD2C}"/>
              </a:ext>
            </a:extLst>
          </p:cNvPr>
          <p:cNvCxnSpPr/>
          <p:nvPr/>
        </p:nvCxnSpPr>
        <p:spPr>
          <a:xfrm flipV="1">
            <a:off x="1006896" y="2359363"/>
            <a:ext cx="0" cy="383084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3C8E2F0-4E97-C24E-B600-9249D04F17AF}"/>
              </a:ext>
            </a:extLst>
          </p:cNvPr>
          <p:cNvSpPr txBox="1"/>
          <p:nvPr/>
        </p:nvSpPr>
        <p:spPr>
          <a:xfrm rot="16200000">
            <a:off x="359521" y="3925648"/>
            <a:ext cx="12828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COMPLEXITY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CC02F9A-79BB-7346-A3B5-2AAA1352D8F3}"/>
              </a:ext>
            </a:extLst>
          </p:cNvPr>
          <p:cNvSpPr txBox="1"/>
          <p:nvPr/>
        </p:nvSpPr>
        <p:spPr>
          <a:xfrm>
            <a:off x="8144933" y="3662235"/>
            <a:ext cx="38871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Science LOBs collaboration.  Continue &amp; increase science representation in DSM team.</a:t>
            </a:r>
          </a:p>
        </p:txBody>
      </p:sp>
    </p:spTree>
    <p:extLst>
      <p:ext uri="{BB962C8B-B14F-4D97-AF65-F5344CB8AC3E}">
        <p14:creationId xmlns:p14="http://schemas.microsoft.com/office/powerpoint/2010/main" val="159704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 animBg="1"/>
      <p:bldP spid="84" grpId="0" animBg="1"/>
      <p:bldP spid="9" grpId="0"/>
      <p:bldP spid="10" grpId="0"/>
      <p:bldP spid="57" grpId="0" animBg="1"/>
      <p:bldP spid="58" grpId="0"/>
      <p:bldP spid="59" grpId="0" animBg="1"/>
      <p:bldP spid="33" grpId="0" animBg="1"/>
      <p:bldP spid="34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054408"/>
            <a:ext cx="12191999" cy="44512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215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Science </a:t>
            </a:r>
            <a:r>
              <a:rPr lang="en-US" sz="3600" b="1" dirty="0" smtClean="0">
                <a:solidFill>
                  <a:schemeClr val="bg1"/>
                </a:solidFill>
              </a:rPr>
              <a:t>Agent Example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rgbClr val="79DCFF"/>
                </a:solidFill>
              </a:rPr>
              <a:t>DRM: Ocean World parent-</a:t>
            </a:r>
            <a:r>
              <a:rPr lang="en-US" sz="3600" b="1" dirty="0" err="1" smtClean="0">
                <a:solidFill>
                  <a:srgbClr val="79DCFF"/>
                </a:solidFill>
              </a:rPr>
              <a:t>childcraft</a:t>
            </a:r>
            <a:r>
              <a:rPr lang="en-US" sz="3600" b="1" dirty="0" smtClean="0">
                <a:solidFill>
                  <a:srgbClr val="79DCFF"/>
                </a:solidFill>
              </a:rPr>
              <a:t> </a:t>
            </a:r>
            <a:br>
              <a:rPr lang="en-US" sz="3600" b="1" dirty="0" smtClean="0">
                <a:solidFill>
                  <a:srgbClr val="79DCFF"/>
                </a:solidFill>
              </a:rPr>
            </a:br>
            <a:r>
              <a:rPr lang="en-US" sz="2800" b="1" u="sng" dirty="0" smtClean="0">
                <a:solidFill>
                  <a:schemeClr val="bg1"/>
                </a:solidFill>
              </a:rPr>
              <a:t>Goal:</a:t>
            </a:r>
            <a:r>
              <a:rPr lang="en-US" sz="2800" u="sng" dirty="0" smtClean="0">
                <a:solidFill>
                  <a:schemeClr val="bg1"/>
                </a:solidFill>
              </a:rPr>
              <a:t> Characterize plume</a:t>
            </a:r>
            <a:br>
              <a:rPr lang="en-US" sz="2800" u="sng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Observations: </a:t>
            </a:r>
            <a:r>
              <a:rPr lang="en-US" sz="2800" dirty="0" smtClean="0">
                <a:solidFill>
                  <a:schemeClr val="bg1"/>
                </a:solidFill>
              </a:rPr>
              <a:t>visual ejection of plume material, increases in particles, gases, and water, occultation, changes in surface brightness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78" y="3592367"/>
            <a:ext cx="1466401" cy="33855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Magnetometer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9035" y="3427265"/>
            <a:ext cx="1346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Detection &gt; set threshold,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Δx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intensity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0123" y="3860033"/>
            <a:ext cx="1806280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LIDAR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7437" y="5540561"/>
            <a:ext cx="1789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 signal to instruments on separate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smallsats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66406" y="2907482"/>
            <a:ext cx="5629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87701" y="5831947"/>
            <a:ext cx="163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 to analysis mode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0407" y="5000950"/>
            <a:ext cx="300925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Threshold detection of a priori features / novelties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Onboard learning – determine ‘normal’ plume conditions + novelties in plume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9359" y="2575126"/>
            <a:ext cx="316117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Data: Column abundance of photons (albedo)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0407" y="2700693"/>
            <a:ext cx="3009257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Threshold detection of features / novelties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0407" y="4669532"/>
            <a:ext cx="300925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priori + onboard learning of plume ID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37752" y="2196569"/>
            <a:ext cx="230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Onboard Analysis / 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23" y="6480178"/>
            <a:ext cx="10884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relevant for investigations of plumes, volcanic eruptions, planetary weather, surface fires and dust storms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0124" y="2595301"/>
            <a:ext cx="180628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UV / IR / Vis Spectrometer 1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0124" y="3226984"/>
            <a:ext cx="180628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UV / IR / Vis Spectrometer 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0122" y="4268746"/>
            <a:ext cx="1806281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Thermal IR Imager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60123" y="4662396"/>
            <a:ext cx="1806280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Camera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60121" y="5079175"/>
            <a:ext cx="1806283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Mass Spectrometer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85793" y="2885271"/>
            <a:ext cx="2874330" cy="222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785526" y="3500413"/>
            <a:ext cx="7745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743193" y="4041700"/>
            <a:ext cx="81693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760126" y="4459145"/>
            <a:ext cx="7999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768593" y="4849842"/>
            <a:ext cx="79153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785526" y="5262575"/>
            <a:ext cx="7745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88630" y="2907482"/>
            <a:ext cx="794" cy="6848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29359" y="3200966"/>
            <a:ext cx="315242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Data: Column abundance of photons over specific wavelength (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λ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range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9359" y="3842881"/>
            <a:ext cx="3161171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surface topography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29359" y="4247190"/>
            <a:ext cx="3161171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Data: spectral abundance over specific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λ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29359" y="4651195"/>
            <a:ext cx="3152421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Data: Images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29359" y="5036372"/>
            <a:ext cx="315242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Data: intensity of ions over range of mass/charge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49889" y="2161374"/>
            <a:ext cx="1226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578" y="2147155"/>
            <a:ext cx="1421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‘first contact’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40545" y="2160635"/>
            <a:ext cx="2032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Instrument Analysis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366406" y="3494871"/>
            <a:ext cx="5629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366403" y="4019070"/>
            <a:ext cx="5629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366403" y="4404150"/>
            <a:ext cx="5629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366403" y="4813396"/>
            <a:ext cx="5629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366403" y="5249599"/>
            <a:ext cx="5629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131932" y="3292389"/>
            <a:ext cx="3017732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Threshold detection of features / novelties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40407" y="3766898"/>
            <a:ext cx="3013523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predictive topographic change/surface features assoc. w/plumes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131932" y="4271606"/>
            <a:ext cx="3017732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thermal map to predict plume occurrence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766" y="4120885"/>
            <a:ext cx="147021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Thermal IR Imager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4869525"/>
            <a:ext cx="1519035" cy="584775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Plasma Spectrometer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06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5" grpId="0"/>
      <p:bldP spid="16" grpId="0" animBg="1"/>
      <p:bldP spid="17" grpId="0" animBg="1"/>
      <p:bldP spid="18" grpId="0" animBg="1"/>
      <p:bldP spid="19" grpId="0" animBg="1"/>
      <p:bldP spid="20" grpId="0"/>
      <p:bldP spid="22" grpId="0" animBg="1"/>
      <p:bldP spid="23" grpId="0" animBg="1"/>
      <p:bldP spid="24" grpId="0" animBg="1"/>
      <p:bldP spid="25" grpId="0" animBg="1"/>
      <p:bldP spid="2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/>
      <p:bldP spid="45" grpId="0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269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Using Science Autonomy: Threshold Detections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0111" y="5292362"/>
            <a:ext cx="5276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25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 of detection (LOD)</a:t>
            </a:r>
            <a:endParaRPr lang="en-US" sz="2800" dirty="0">
              <a:solidFill>
                <a:srgbClr val="F25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0111" y="4015474"/>
            <a:ext cx="5276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Feature: What do you expect?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priori, onboard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learing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both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7711" y="2033620"/>
            <a:ext cx="5276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Novelty: Something unexpected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anomalous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4906" y="4124980"/>
            <a:ext cx="178606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Threshold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27616" y="5769415"/>
            <a:ext cx="451539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38368" y="5827180"/>
            <a:ext cx="357662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mass/charge (m/z)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39631" y="1184366"/>
            <a:ext cx="11785" cy="4492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-296359" y="3138107"/>
            <a:ext cx="171072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Intensity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1171200" y="2255710"/>
            <a:ext cx="3422072" cy="2957946"/>
            <a:chOff x="1950885" y="2310862"/>
            <a:chExt cx="3422072" cy="2957946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950885" y="5261880"/>
              <a:ext cx="381513" cy="692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332398" y="4170624"/>
              <a:ext cx="103396" cy="108036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435794" y="4170624"/>
              <a:ext cx="131618" cy="108036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581266" y="5250988"/>
              <a:ext cx="221673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2823721" y="3343026"/>
              <a:ext cx="90054" cy="191885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899921" y="3329171"/>
              <a:ext cx="138545" cy="193963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031539" y="5268808"/>
              <a:ext cx="339436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3391757" y="4170624"/>
              <a:ext cx="48491" cy="109818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447175" y="4170624"/>
              <a:ext cx="110837" cy="109818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571866" y="5268808"/>
              <a:ext cx="284019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3876666" y="2310862"/>
              <a:ext cx="62346" cy="295794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945939" y="2310862"/>
              <a:ext cx="138546" cy="295794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105266" y="5268808"/>
              <a:ext cx="665019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4770285" y="4811608"/>
              <a:ext cx="34636" cy="43938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804921" y="4811608"/>
              <a:ext cx="96982" cy="43938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4901903" y="5250988"/>
              <a:ext cx="471054" cy="1089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1177636" y="1237942"/>
            <a:ext cx="3422072" cy="3909638"/>
            <a:chOff x="1177636" y="1237942"/>
            <a:chExt cx="3422072" cy="3909638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1177636" y="5140652"/>
              <a:ext cx="381513" cy="6928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1559149" y="2916025"/>
              <a:ext cx="82614" cy="2213735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648690" y="2916025"/>
              <a:ext cx="145473" cy="2213735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808017" y="5129760"/>
              <a:ext cx="221673" cy="0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2050472" y="1782654"/>
              <a:ext cx="89267" cy="3357998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147303" y="1782654"/>
              <a:ext cx="117914" cy="3364926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258290" y="5147580"/>
              <a:ext cx="339436" cy="0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618508" y="3082638"/>
              <a:ext cx="18113" cy="2064942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653145" y="3082637"/>
              <a:ext cx="131618" cy="2064943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798617" y="5147580"/>
              <a:ext cx="284019" cy="0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3103417" y="1237942"/>
              <a:ext cx="83430" cy="3909638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186847" y="1257300"/>
              <a:ext cx="124389" cy="3890280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332017" y="5147580"/>
              <a:ext cx="574965" cy="0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3906982" y="3345873"/>
              <a:ext cx="82490" cy="1801707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989472" y="3345873"/>
              <a:ext cx="139182" cy="1783887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128654" y="5129760"/>
              <a:ext cx="471054" cy="10892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/>
        </p:nvGrpSpPr>
        <p:grpSpPr>
          <a:xfrm>
            <a:off x="1171200" y="4492527"/>
            <a:ext cx="3439668" cy="908879"/>
            <a:chOff x="1171200" y="4492527"/>
            <a:chExt cx="3439668" cy="908879"/>
          </a:xfrm>
        </p:grpSpPr>
        <p:cxnSp>
          <p:nvCxnSpPr>
            <p:cNvPr id="178" name="Straight Connector 177"/>
            <p:cNvCxnSpPr/>
            <p:nvPr/>
          </p:nvCxnSpPr>
          <p:spPr>
            <a:xfrm flipV="1">
              <a:off x="1171200" y="5363308"/>
              <a:ext cx="367168" cy="5861"/>
            </a:xfrm>
            <a:prstGeom prst="line">
              <a:avLst/>
            </a:prstGeom>
            <a:ln w="5715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V="1">
              <a:off x="1570058" y="5004696"/>
              <a:ext cx="77504" cy="364473"/>
            </a:xfrm>
            <a:prstGeom prst="line">
              <a:avLst/>
            </a:prstGeom>
            <a:ln w="5715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1654976" y="5019046"/>
              <a:ext cx="90183" cy="368010"/>
            </a:xfrm>
            <a:prstGeom prst="line">
              <a:avLst/>
            </a:prstGeom>
            <a:ln w="5715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1730625" y="5385287"/>
              <a:ext cx="312278" cy="0"/>
            </a:xfrm>
            <a:prstGeom prst="line">
              <a:avLst/>
            </a:prstGeom>
            <a:ln w="5715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2029690" y="4492527"/>
              <a:ext cx="117613" cy="894529"/>
            </a:xfrm>
            <a:prstGeom prst="line">
              <a:avLst/>
            </a:prstGeom>
            <a:ln w="5715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2146101" y="4492527"/>
              <a:ext cx="104625" cy="892760"/>
            </a:xfrm>
            <a:prstGeom prst="line">
              <a:avLst/>
            </a:prstGeom>
            <a:ln w="5715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2265217" y="5385287"/>
              <a:ext cx="311405" cy="0"/>
            </a:xfrm>
            <a:prstGeom prst="line">
              <a:avLst/>
            </a:prstGeom>
            <a:ln w="5715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V="1">
              <a:off x="2591290" y="5186932"/>
              <a:ext cx="76200" cy="198355"/>
            </a:xfrm>
            <a:prstGeom prst="line">
              <a:avLst/>
            </a:prstGeom>
            <a:ln w="5715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2681344" y="5195836"/>
              <a:ext cx="61532" cy="189451"/>
            </a:xfrm>
            <a:prstGeom prst="line">
              <a:avLst/>
            </a:prstGeom>
            <a:ln w="5715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2742876" y="5393346"/>
              <a:ext cx="396076" cy="0"/>
            </a:xfrm>
            <a:prstGeom prst="line">
              <a:avLst/>
            </a:prstGeom>
            <a:ln w="5715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V="1">
              <a:off x="3145132" y="4853354"/>
              <a:ext cx="41715" cy="531933"/>
            </a:xfrm>
            <a:prstGeom prst="line">
              <a:avLst/>
            </a:prstGeom>
            <a:ln w="5715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3186399" y="4849500"/>
              <a:ext cx="103955" cy="551906"/>
            </a:xfrm>
            <a:prstGeom prst="line">
              <a:avLst/>
            </a:prstGeom>
            <a:ln w="5715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flipV="1">
              <a:off x="3296790" y="5385287"/>
              <a:ext cx="651437" cy="8059"/>
            </a:xfrm>
            <a:prstGeom prst="line">
              <a:avLst/>
            </a:prstGeom>
            <a:ln w="5715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V="1">
              <a:off x="3945849" y="5129760"/>
              <a:ext cx="72013" cy="263586"/>
            </a:xfrm>
            <a:prstGeom prst="line">
              <a:avLst/>
            </a:prstGeom>
            <a:ln w="5715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4024184" y="5129760"/>
              <a:ext cx="84546" cy="271646"/>
            </a:xfrm>
            <a:prstGeom prst="line">
              <a:avLst/>
            </a:prstGeom>
            <a:ln w="5715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4135090" y="5401406"/>
              <a:ext cx="475778" cy="0"/>
            </a:xfrm>
            <a:prstGeom prst="line">
              <a:avLst/>
            </a:prstGeom>
            <a:ln w="5715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Group 241"/>
          <p:cNvGrpSpPr/>
          <p:nvPr/>
        </p:nvGrpSpPr>
        <p:grpSpPr>
          <a:xfrm>
            <a:off x="1215638" y="1535888"/>
            <a:ext cx="3449976" cy="3799694"/>
            <a:chOff x="1171200" y="1537490"/>
            <a:chExt cx="3449976" cy="3537430"/>
          </a:xfrm>
        </p:grpSpPr>
        <p:cxnSp>
          <p:nvCxnSpPr>
            <p:cNvPr id="223" name="Straight Connector 222"/>
            <p:cNvCxnSpPr/>
            <p:nvPr/>
          </p:nvCxnSpPr>
          <p:spPr>
            <a:xfrm flipV="1">
              <a:off x="1171200" y="5064760"/>
              <a:ext cx="1140200" cy="1016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V="1">
              <a:off x="2305756" y="2231455"/>
              <a:ext cx="30480" cy="282956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2337095" y="2235194"/>
              <a:ext cx="132080" cy="283464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V="1">
              <a:off x="2472890" y="5061021"/>
              <a:ext cx="998655" cy="88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V="1">
              <a:off x="3486458" y="1583900"/>
              <a:ext cx="6905" cy="34694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3484485" y="1537490"/>
              <a:ext cx="183777" cy="35045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3688850" y="5042026"/>
              <a:ext cx="53709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V="1">
              <a:off x="4246880" y="4546600"/>
              <a:ext cx="45720" cy="4954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4299304" y="4534800"/>
              <a:ext cx="82982" cy="48424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4382286" y="5028906"/>
              <a:ext cx="23889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963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88835" y="1884937"/>
            <a:ext cx="6976884" cy="3949806"/>
            <a:chOff x="778" y="970"/>
            <a:chExt cx="4204" cy="2380"/>
          </a:xfrm>
        </p:grpSpPr>
        <p:sp>
          <p:nvSpPr>
            <p:cNvPr id="6" name="AutoShape 6"/>
            <p:cNvSpPr>
              <a:spLocks noChangeAspect="1" noChangeArrowheads="1" noTextEdit="1"/>
            </p:cNvSpPr>
            <p:nvPr/>
          </p:nvSpPr>
          <p:spPr bwMode="auto">
            <a:xfrm>
              <a:off x="778" y="970"/>
              <a:ext cx="4204" cy="2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560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" y="970"/>
              <a:ext cx="4208" cy="2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132556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Prioritize Data Over an Established Threshold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2972" y="5914763"/>
            <a:ext cx="27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Waite et al. (2017): Science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609165" y="10065719"/>
            <a:ext cx="2855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/>
              </a:rPr>
              <a:t>©HERMINE 2017, </a:t>
            </a:r>
            <a:r>
              <a:rPr lang="en-US" dirty="0" err="1">
                <a:solidFill>
                  <a:schemeClr val="bg1"/>
                </a:solidFill>
                <a:latin typeface="Open Sans"/>
              </a:rPr>
              <a:t>Ifremer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4" name="Picture 4" descr="Image result for lost city hydrothermal field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3" y="1433670"/>
            <a:ext cx="5117187" cy="328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white smoker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4576070"/>
            <a:ext cx="3190873" cy="228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9897" y="2011680"/>
            <a:ext cx="6017622" cy="21336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Using Science Autonomy: Algorithm Detections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27616" y="5769415"/>
            <a:ext cx="451539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38368" y="5827180"/>
            <a:ext cx="357662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mass/charge (m/z)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39631" y="1184366"/>
            <a:ext cx="11785" cy="4492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296359" y="3138107"/>
            <a:ext cx="171072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Intensity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1200" y="2255710"/>
            <a:ext cx="3422072" cy="2957946"/>
            <a:chOff x="1950885" y="2310862"/>
            <a:chExt cx="3422072" cy="2957946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1950885" y="5261880"/>
              <a:ext cx="381513" cy="692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332398" y="4170624"/>
              <a:ext cx="103396" cy="108036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435794" y="4170624"/>
              <a:ext cx="131618" cy="108036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581266" y="5250988"/>
              <a:ext cx="221673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823721" y="3343026"/>
              <a:ext cx="90054" cy="191885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899921" y="3329171"/>
              <a:ext cx="138545" cy="193963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31539" y="5268808"/>
              <a:ext cx="339436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391757" y="4170624"/>
              <a:ext cx="48491" cy="109818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47175" y="4170624"/>
              <a:ext cx="110837" cy="109818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71866" y="5268808"/>
              <a:ext cx="284019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876666" y="2310862"/>
              <a:ext cx="62346" cy="295794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945939" y="2310862"/>
              <a:ext cx="138546" cy="295794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105266" y="5268808"/>
              <a:ext cx="665019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770285" y="4811608"/>
              <a:ext cx="34636" cy="43938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04921" y="4811608"/>
              <a:ext cx="96982" cy="43938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901903" y="5250988"/>
              <a:ext cx="471054" cy="1089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177636" y="1237942"/>
            <a:ext cx="3422072" cy="3909638"/>
            <a:chOff x="1177636" y="1237942"/>
            <a:chExt cx="3422072" cy="3909638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1177636" y="5140652"/>
              <a:ext cx="381513" cy="6928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559149" y="2916025"/>
              <a:ext cx="82614" cy="2213735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48690" y="2916025"/>
              <a:ext cx="145473" cy="2213735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808017" y="5129760"/>
              <a:ext cx="221673" cy="0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050472" y="1782654"/>
              <a:ext cx="89267" cy="3357998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147303" y="1782654"/>
              <a:ext cx="117914" cy="3364926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258290" y="5147580"/>
              <a:ext cx="339436" cy="0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2618508" y="3082638"/>
              <a:ext cx="18113" cy="2064942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653145" y="3082637"/>
              <a:ext cx="131618" cy="2064943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798617" y="5147580"/>
              <a:ext cx="284019" cy="0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103417" y="1237942"/>
              <a:ext cx="83430" cy="3909638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186847" y="1257300"/>
              <a:ext cx="124389" cy="3890280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332017" y="5147580"/>
              <a:ext cx="574965" cy="0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3906982" y="3345873"/>
              <a:ext cx="82490" cy="1801707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989472" y="3345873"/>
              <a:ext cx="139182" cy="1783887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4128654" y="5129760"/>
              <a:ext cx="471054" cy="10892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215638" y="1535888"/>
            <a:ext cx="3449976" cy="3799694"/>
            <a:chOff x="1171200" y="1537490"/>
            <a:chExt cx="3449976" cy="3537430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1171200" y="5064760"/>
              <a:ext cx="1140200" cy="1016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2305756" y="2231455"/>
              <a:ext cx="30480" cy="282956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337095" y="2235194"/>
              <a:ext cx="132080" cy="283464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2472890" y="5061021"/>
              <a:ext cx="998655" cy="88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3486458" y="1583900"/>
              <a:ext cx="6905" cy="34694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484485" y="1537490"/>
              <a:ext cx="183777" cy="35045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688850" y="5042026"/>
              <a:ext cx="53709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4246880" y="4546600"/>
              <a:ext cx="45720" cy="4954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299304" y="4534800"/>
              <a:ext cx="82982" cy="48424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382286" y="5028906"/>
              <a:ext cx="23889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5861665" y="1631033"/>
            <a:ext cx="59504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Are there unique characteristics of these spectra that could be used to extract additional information?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	Chemical composition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	Biotic vs abiotic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	Evolution of sample (e.g., 	during freezing)</a:t>
            </a:r>
          </a:p>
        </p:txBody>
      </p:sp>
    </p:spTree>
    <p:extLst>
      <p:ext uri="{BB962C8B-B14F-4D97-AF65-F5344CB8AC3E}">
        <p14:creationId xmlns:p14="http://schemas.microsoft.com/office/powerpoint/2010/main" val="402991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6627</TotalTime>
  <Words>559</Words>
  <Application>Microsoft Office PowerPoint</Application>
  <PresentationFormat>Widescreen</PresentationFormat>
  <Paragraphs>114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Segoe UI</vt:lpstr>
      <vt:lpstr>Office Theme</vt:lpstr>
      <vt:lpstr>Using Coordinated, Multi-Agent Platforms for Dynamic Ocean Worlds Science</vt:lpstr>
      <vt:lpstr>Our vision: spacecraft or systems acting collaboratively,  adapts to new information</vt:lpstr>
      <vt:lpstr>Start with the impossible</vt:lpstr>
      <vt:lpstr>Planetary DSM enables: Global Coverage, High Cadence, and Opportunistic Science</vt:lpstr>
      <vt:lpstr>PowerPoint Presentation</vt:lpstr>
      <vt:lpstr>Science Agent Example DRM: Ocean World parent-childcraft  Goal: Characterize plume Observations: visual ejection of plume material, increases in particles, gases, and water, occultation, changes in surface brightness</vt:lpstr>
      <vt:lpstr>Using Science Autonomy: Threshold Detections</vt:lpstr>
      <vt:lpstr>Prioritize Data Over an Established Threshold</vt:lpstr>
      <vt:lpstr>Using Science Autonomy: Algorithm Detections</vt:lpstr>
      <vt:lpstr>Developing ‘Science Agent’ Framework for integrated DSM decision-making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Theiling, Bethany (GSFC-6990)</dc:creator>
  <cp:lastModifiedBy>Theiling, Bethany (GSFC-6990)</cp:lastModifiedBy>
  <cp:revision>44</cp:revision>
  <dcterms:created xsi:type="dcterms:W3CDTF">2022-04-29T01:06:00Z</dcterms:created>
  <dcterms:modified xsi:type="dcterms:W3CDTF">2022-11-27T16:10:35Z</dcterms:modified>
</cp:coreProperties>
</file>