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3123"/>
    <a:srgbClr val="6F6F6F"/>
    <a:srgbClr val="931521"/>
    <a:srgbClr val="B0CAEA"/>
    <a:srgbClr val="08121E"/>
    <a:srgbClr val="004080"/>
    <a:srgbClr val="8D2015"/>
    <a:srgbClr val="A23B2A"/>
    <a:srgbClr val="520F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06675-9077-4C6D-AC85-E7E85946EC36}" v="814" dt="2022-11-29T22:54:44.659"/>
    <p1510:client id="{6B4C558A-1ED1-40E7-B663-EE8AAC24F1C5}" v="22" dt="2022-11-29T22:45:33.246"/>
    <p1510:client id="{85C5F0BA-720B-4035-BF91-6A905D32ABFB}" v="651" dt="2022-11-29T21:17:53.218"/>
    <p1510:client id="{9223FC6B-80F1-4C40-A936-2CF719156C79}" v="6" dt="2022-11-29T20:49:24.610"/>
    <p1510:client id="{B33819E0-9711-CB44-AC8E-9AE02B606284}" v="692" dt="2022-11-29T23:04:25.4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149" autoAdjust="0"/>
    <p:restoredTop sz="94694"/>
  </p:normalViewPr>
  <p:slideViewPr>
    <p:cSldViewPr snapToGrid="0" snapToObjects="1">
      <p:cViewPr>
        <p:scale>
          <a:sx n="64" d="100"/>
          <a:sy n="64" d="100"/>
        </p:scale>
        <p:origin x="2048" y="-5800"/>
      </p:cViewPr>
      <p:guideLst>
        <p:guide orient="horz" pos="8640"/>
        <p:guide pos="66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11/29/22</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EE8A338-2C56-4A6D-8946-22C3FA65C426}"/>
              </a:ext>
            </a:extLst>
          </p:cNvPr>
          <p:cNvPicPr>
            <a:picLocks noChangeAspect="1"/>
          </p:cNvPicPr>
          <p:nvPr/>
        </p:nvPicPr>
        <p:blipFill>
          <a:blip r:embed="rId2"/>
          <a:stretch>
            <a:fillRect/>
          </a:stretch>
        </p:blipFill>
        <p:spPr>
          <a:xfrm>
            <a:off x="0" y="0"/>
            <a:ext cx="21031200" cy="4117500"/>
          </a:xfrm>
          <a:prstGeom prst="rect">
            <a:avLst/>
          </a:prstGeom>
        </p:spPr>
      </p:pic>
      <p:sp>
        <p:nvSpPr>
          <p:cNvPr id="4" name="Title 1"/>
          <p:cNvSpPr txBox="1">
            <a:spLocks/>
          </p:cNvSpPr>
          <p:nvPr/>
        </p:nvSpPr>
        <p:spPr>
          <a:xfrm>
            <a:off x="683917" y="5994327"/>
            <a:ext cx="19600324" cy="1071326"/>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rgbClr val="004080"/>
                </a:solidFill>
                <a:latin typeface="Arial"/>
                <a:cs typeface="Arial"/>
              </a:rPr>
              <a:t>Technology Taxonomy Area (TX): </a:t>
            </a:r>
            <a:r>
              <a:rPr lang="en-US" sz="2800" dirty="0">
                <a:solidFill>
                  <a:schemeClr val="bg1">
                    <a:lumMod val="50000"/>
                  </a:schemeClr>
                </a:solidFill>
                <a:latin typeface="Arial"/>
                <a:cs typeface="Arial"/>
              </a:rPr>
              <a:t>TX 06: Human Health, Life Support, and Habitation Systems</a:t>
            </a:r>
            <a:br>
              <a:rPr lang="en-US" sz="2800" dirty="0">
                <a:solidFill>
                  <a:schemeClr val="bg1">
                    <a:lumMod val="50000"/>
                  </a:schemeClr>
                </a:solidFill>
                <a:latin typeface="Arial"/>
                <a:cs typeface="Arial"/>
              </a:rPr>
            </a:br>
            <a:r>
              <a:rPr lang="en-US" sz="2800" dirty="0">
                <a:solidFill>
                  <a:schemeClr val="bg1">
                    <a:lumMod val="50000"/>
                  </a:schemeClr>
                </a:solidFill>
                <a:latin typeface="Arial"/>
                <a:cs typeface="Arial"/>
              </a:rPr>
              <a:t>6.2: Extravehicular Activity Systems, 6.6: Human Systems Integration</a:t>
            </a:r>
          </a:p>
        </p:txBody>
      </p:sp>
      <p:sp>
        <p:nvSpPr>
          <p:cNvPr id="5" name="Footer Placeholder 4"/>
          <p:cNvSpPr>
            <a:spLocks noGrp="1"/>
          </p:cNvSpPr>
          <p:nvPr>
            <p:ph type="ftr" sz="quarter" idx="4294967295"/>
          </p:nvPr>
        </p:nvSpPr>
        <p:spPr>
          <a:xfrm>
            <a:off x="683916" y="26207384"/>
            <a:ext cx="19460051"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853123"/>
                </a:solidFill>
              </a:rPr>
              <a:t>2022 JSC Technology Showcase 	(IRAD Project)				</a:t>
            </a:r>
            <a:r>
              <a:rPr lang="en-US" dirty="0">
                <a:solidFill>
                  <a:srgbClr val="002060"/>
                </a:solidFill>
              </a:rPr>
              <a:t>           </a:t>
            </a:r>
            <a:r>
              <a:rPr lang="en-US" dirty="0">
                <a:solidFill>
                  <a:srgbClr val="853123"/>
                </a:solidFill>
              </a:rPr>
              <a:t>MSC# </a:t>
            </a:r>
            <a:r>
              <a:rPr lang="en-US" dirty="0">
                <a:solidFill>
                  <a:srgbClr val="002060"/>
                </a:solidFill>
              </a:rPr>
              <a:t>______</a:t>
            </a:r>
            <a:r>
              <a:rPr lang="en-US" dirty="0">
                <a:solidFill>
                  <a:schemeClr val="tx1"/>
                </a:solidFill>
              </a:rPr>
              <a:t>______________</a:t>
            </a:r>
            <a:r>
              <a:rPr lang="en-US" dirty="0">
                <a:solidFill>
                  <a:srgbClr val="002060"/>
                </a:solidFill>
              </a:rPr>
              <a:t>__</a:t>
            </a:r>
          </a:p>
        </p:txBody>
      </p:sp>
      <p:sp>
        <p:nvSpPr>
          <p:cNvPr id="145" name="TextBox 144"/>
          <p:cNvSpPr txBox="1"/>
          <p:nvPr/>
        </p:nvSpPr>
        <p:spPr>
          <a:xfrm>
            <a:off x="10515600" y="7426654"/>
            <a:ext cx="9922323" cy="8479192"/>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853123"/>
                </a:solidFill>
                <a:latin typeface="Arial Black" pitchFamily="34" charset="0"/>
                <a:cs typeface="Times New Roman" pitchFamily="18" charset="0"/>
              </a:rPr>
              <a:t>Outcome</a:t>
            </a:r>
            <a:r>
              <a:rPr lang="en-US" sz="3200" cap="all" dirty="0">
                <a:solidFill>
                  <a:srgbClr val="00B0F0"/>
                </a:solidFill>
                <a:latin typeface="Arial Black" panose="020B0A04020102020204" pitchFamily="34" charset="0"/>
                <a:cs typeface="Times New Roman" pitchFamily="18" charset="0"/>
              </a:rPr>
              <a:t> </a:t>
            </a:r>
            <a:endParaRPr lang="en-US" sz="3200" cap="all" dirty="0">
              <a:solidFill>
                <a:srgbClr val="00B0F0"/>
              </a:solidFill>
              <a:latin typeface="Arial Black" panose="020B0A04020102020204" pitchFamily="34" charset="0"/>
              <a:cs typeface="Arial" pitchFamily="34" charset="0"/>
            </a:endParaRPr>
          </a:p>
          <a:p>
            <a:pPr marL="342900" indent="-342900">
              <a:spcAft>
                <a:spcPts val="600"/>
              </a:spcAft>
              <a:buFont typeface="Arial" panose="020B0604020202020204" pitchFamily="34" charset="0"/>
              <a:buChar char="•"/>
            </a:pPr>
            <a:r>
              <a:rPr lang="en-US" sz="2200" dirty="0">
                <a:latin typeface="Arial" panose="020B0604020202020204" pitchFamily="34" charset="0"/>
                <a:cs typeface="Arial" pitchFamily="34" charset="0"/>
              </a:rPr>
              <a:t>Rendering tool built for synthetic EVA image generation. The tool incorporates various suit poses, camera angles and backgrounds. </a:t>
            </a:r>
          </a:p>
          <a:p>
            <a:pPr marL="342900" indent="-342900">
              <a:spcAft>
                <a:spcPts val="1200"/>
              </a:spcAft>
              <a:buFont typeface="Arial" panose="020B0604020202020204" pitchFamily="34" charset="0"/>
              <a:buChar char="•"/>
            </a:pPr>
            <a:r>
              <a:rPr lang="en-US" sz="2200" dirty="0">
                <a:latin typeface="Arial" panose="020B0604020202020204" pitchFamily="34" charset="0"/>
                <a:cs typeface="Arial" pitchFamily="34" charset="0"/>
              </a:rPr>
              <a:t>Implemented, trained and tested an AI/ML system in the Microsoft Azure cloud computing environment. Assessed accuracy and reliability.</a:t>
            </a:r>
          </a:p>
          <a:p>
            <a:pPr>
              <a:spcAft>
                <a:spcPts val="1199"/>
              </a:spcAft>
            </a:pPr>
            <a:r>
              <a:rPr lang="en-US" sz="3200" cap="all" dirty="0">
                <a:solidFill>
                  <a:srgbClr val="853123"/>
                </a:solidFill>
                <a:latin typeface="Arial Black" pitchFamily="34" charset="0"/>
                <a:cs typeface="Times New Roman" pitchFamily="18" charset="0"/>
              </a:rPr>
              <a:t>Infusion Space / Earth</a:t>
            </a:r>
          </a:p>
          <a:p>
            <a:pPr>
              <a:spcAft>
                <a:spcPts val="1199"/>
              </a:spcAft>
            </a:pPr>
            <a:r>
              <a:rPr lang="en-US" sz="2200" dirty="0">
                <a:latin typeface="Arial" panose="020B0604020202020204" pitchFamily="34" charset="0"/>
                <a:cs typeface="Arial" pitchFamily="34" charset="0"/>
              </a:rPr>
              <a:t>In FY22, our system was tested with video feeds from the xEMU Design Verification Test (DVT) series. Conversations were held regarding setup of a dedicated camera system in the NBL for future suited test series. A project was proposed to integrate inertial measurement units (IMU) to enhance accuracy. </a:t>
            </a:r>
          </a:p>
          <a:p>
            <a:pPr>
              <a:spcAft>
                <a:spcPts val="600"/>
              </a:spcAft>
            </a:pPr>
            <a:r>
              <a:rPr lang="en-US" sz="2200" dirty="0">
                <a:latin typeface="Arial" panose="020B0604020202020204" pitchFamily="34" charset="0"/>
                <a:cs typeface="Arial" pitchFamily="34" charset="0"/>
              </a:rPr>
              <a:t>A peer-reviewed paper was published and presented: </a:t>
            </a:r>
            <a:br>
              <a:rPr lang="en-US" sz="2200" dirty="0">
                <a:latin typeface="Arial" panose="020B0604020202020204" pitchFamily="34" charset="0"/>
                <a:cs typeface="Arial" pitchFamily="34" charset="0"/>
              </a:rPr>
            </a:br>
            <a:r>
              <a:rPr lang="en-US" sz="2200" dirty="0">
                <a:latin typeface="Arial" panose="020B0604020202020204" pitchFamily="34" charset="0"/>
                <a:cs typeface="Arial" pitchFamily="34" charset="0"/>
              </a:rPr>
              <a:t>Vu, et al., Machine-learning Solution for Automatic Spacesuit Motion Recognition and Measurement from Conventional Video. ICES-2022-111</a:t>
            </a:r>
            <a:endParaRPr lang="en-US" sz="2200" cap="all" dirty="0">
              <a:solidFill>
                <a:srgbClr val="004080"/>
              </a:solidFill>
              <a:latin typeface="Arial Black" pitchFamily="34" charset="0"/>
              <a:cs typeface="Times New Roman" pitchFamily="18" charset="0"/>
            </a:endParaRPr>
          </a:p>
          <a:p>
            <a:pPr marL="477558" indent="-477558">
              <a:spcBef>
                <a:spcPts val="1199"/>
              </a:spcBef>
              <a:spcAft>
                <a:spcPts val="599"/>
              </a:spcAft>
            </a:pPr>
            <a:r>
              <a:rPr lang="en-US" sz="3200" cap="all" dirty="0">
                <a:solidFill>
                  <a:srgbClr val="853123"/>
                </a:solidFill>
                <a:latin typeface="Arial Black" pitchFamily="34" charset="0"/>
                <a:cs typeface="Times New Roman" pitchFamily="18" charset="0"/>
              </a:rPr>
              <a:t>Future Work</a:t>
            </a:r>
          </a:p>
          <a:p>
            <a:pPr>
              <a:spcBef>
                <a:spcPts val="1199"/>
              </a:spcBef>
              <a:spcAft>
                <a:spcPts val="599"/>
              </a:spcAft>
            </a:pPr>
            <a:r>
              <a:rPr lang="en-US" sz="2200" dirty="0">
                <a:latin typeface="Arial" pitchFamily="34" charset="0"/>
                <a:cs typeface="Arial" pitchFamily="34" charset="0"/>
              </a:rPr>
              <a:t>A proposal was made for integration with ongoing suited injury mitigation efforts for ergonomics assessments, including the following improvements:</a:t>
            </a:r>
          </a:p>
          <a:p>
            <a:pPr marL="342900" indent="-342900">
              <a:buFont typeface="Arial" panose="020B0604020202020204" pitchFamily="34" charset="0"/>
              <a:buChar char="•"/>
            </a:pPr>
            <a:r>
              <a:rPr lang="en-US" sz="2200" dirty="0">
                <a:latin typeface="Arial" pitchFamily="34" charset="0"/>
                <a:cs typeface="Arial" pitchFamily="34" charset="0"/>
              </a:rPr>
              <a:t>Multi-camera optical triangulation techniques</a:t>
            </a:r>
          </a:p>
          <a:p>
            <a:pPr marL="342900" indent="-342900">
              <a:buFont typeface="Arial" panose="020B0604020202020204" pitchFamily="34" charset="0"/>
              <a:buChar char="•"/>
            </a:pPr>
            <a:r>
              <a:rPr lang="en-US" sz="2200" dirty="0">
                <a:latin typeface="Arial" pitchFamily="34" charset="0"/>
                <a:cs typeface="Arial" pitchFamily="34" charset="0"/>
              </a:rPr>
              <a:t>Spacesuit environmental protection garment updates for optimal detection</a:t>
            </a:r>
          </a:p>
          <a:p>
            <a:pPr marL="342900" indent="-342900">
              <a:buFont typeface="Arial" panose="020B0604020202020204" pitchFamily="34" charset="0"/>
              <a:buChar char="•"/>
            </a:pPr>
            <a:r>
              <a:rPr lang="en-US" sz="2200" dirty="0">
                <a:latin typeface="Arial" pitchFamily="34" charset="0"/>
                <a:cs typeface="Arial" pitchFamily="34" charset="0"/>
              </a:rPr>
              <a:t>Integration with a kinematic toolbox of real time assessment capabilities</a:t>
            </a:r>
          </a:p>
          <a:p>
            <a:pPr marL="342900" indent="-342900">
              <a:buFont typeface="Arial" panose="020B0604020202020204" pitchFamily="34" charset="0"/>
              <a:buChar char="•"/>
            </a:pPr>
            <a:r>
              <a:rPr lang="en-US" sz="2200" dirty="0">
                <a:latin typeface="Arial" pitchFamily="34" charset="0"/>
                <a:cs typeface="Arial" pitchFamily="34" charset="0"/>
              </a:rPr>
              <a:t>Suit agnostic model for future expansion and </a:t>
            </a:r>
            <a:r>
              <a:rPr lang="en-US" sz="2200" dirty="0" err="1">
                <a:latin typeface="Arial" pitchFamily="34" charset="0"/>
                <a:cs typeface="Arial" pitchFamily="34" charset="0"/>
              </a:rPr>
              <a:t>xEVAS</a:t>
            </a:r>
            <a:r>
              <a:rPr lang="en-US" sz="2200" dirty="0">
                <a:latin typeface="Arial" pitchFamily="34" charset="0"/>
                <a:cs typeface="Arial" pitchFamily="34" charset="0"/>
              </a:rPr>
              <a:t> readiness</a:t>
            </a:r>
          </a:p>
        </p:txBody>
      </p:sp>
      <p:sp>
        <p:nvSpPr>
          <p:cNvPr id="143" name="Title 1"/>
          <p:cNvSpPr txBox="1">
            <a:spLocks/>
          </p:cNvSpPr>
          <p:nvPr/>
        </p:nvSpPr>
        <p:spPr>
          <a:xfrm>
            <a:off x="683917" y="5359305"/>
            <a:ext cx="19460051" cy="56042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latin typeface="Arial" pitchFamily="34" charset="0"/>
                <a:cs typeface="Arial" pitchFamily="34" charset="0"/>
              </a:rPr>
              <a:t>Investigator(s): Sudhakar Rajulu, Han Kim, Kenton Fisher, Linh Vu, Alex </a:t>
            </a:r>
            <a:r>
              <a:rPr lang="en-US" sz="2800" b="1" dirty="0" err="1">
                <a:latin typeface="Arial" pitchFamily="34" charset="0"/>
                <a:cs typeface="Arial" pitchFamily="34" charset="0"/>
              </a:rPr>
              <a:t>Stoken</a:t>
            </a:r>
            <a:r>
              <a:rPr lang="en-US" sz="2800" b="1" dirty="0">
                <a:latin typeface="Arial" pitchFamily="34" charset="0"/>
                <a:cs typeface="Arial" pitchFamily="34" charset="0"/>
              </a:rPr>
              <a:t>, Mark Lambert, Joseph Yao</a:t>
            </a:r>
            <a:br>
              <a:rPr lang="en-US" sz="2700" b="1" dirty="0">
                <a:solidFill>
                  <a:schemeClr val="accent2">
                    <a:lumMod val="75000"/>
                  </a:schemeClr>
                </a:solidFill>
                <a:latin typeface="Arial" pitchFamily="34" charset="0"/>
                <a:cs typeface="Arial" pitchFamily="34" charset="0"/>
              </a:rPr>
            </a:br>
            <a:endParaRPr lang="en-US" sz="2700" dirty="0">
              <a:solidFill>
                <a:schemeClr val="accent2">
                  <a:lumMod val="75000"/>
                </a:schemeClr>
              </a:solidFill>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25276" y="4250548"/>
            <a:ext cx="19895589" cy="1030948"/>
          </a:xfrm>
        </p:spPr>
        <p:txBody>
          <a:bodyPr/>
          <a:lstStyle/>
          <a:p>
            <a:pPr algn="ctr" defTabSz="913865">
              <a:lnSpc>
                <a:spcPts val="8395"/>
              </a:lnSpc>
              <a:spcBef>
                <a:spcPts val="1799"/>
              </a:spcBef>
              <a:spcAft>
                <a:spcPts val="1199"/>
              </a:spcAft>
              <a:defRPr/>
            </a:pPr>
            <a:r>
              <a:rPr lang="en-US" sz="5400" b="1" dirty="0">
                <a:solidFill>
                  <a:schemeClr val="tx1"/>
                </a:solidFill>
                <a:latin typeface="Arial Narrow" pitchFamily="34" charset="0"/>
              </a:rPr>
              <a:t>EVA Task and 3D Pose Recognition from Video</a:t>
            </a:r>
            <a:br>
              <a:rPr lang="en-US" sz="5400" b="1" dirty="0">
                <a:solidFill>
                  <a:schemeClr val="tx1"/>
                </a:solidFill>
                <a:latin typeface="Arial Narrow" pitchFamily="34" charset="0"/>
              </a:rPr>
            </a:br>
            <a:br>
              <a:rPr lang="en-US" sz="5400" b="1" dirty="0">
                <a:solidFill>
                  <a:schemeClr val="tx1"/>
                </a:solidFill>
                <a:latin typeface="Arial Narrow" pitchFamily="34" charset="0"/>
              </a:rPr>
            </a:br>
            <a:endParaRPr lang="en-US" sz="5400" dirty="0">
              <a:solidFill>
                <a:schemeClr val="tx1"/>
              </a:solidFill>
            </a:endParaRPr>
          </a:p>
        </p:txBody>
      </p:sp>
      <p:sp>
        <p:nvSpPr>
          <p:cNvPr id="39" name="Title 1"/>
          <p:cNvSpPr txBox="1">
            <a:spLocks/>
          </p:cNvSpPr>
          <p:nvPr/>
        </p:nvSpPr>
        <p:spPr>
          <a:xfrm>
            <a:off x="563254" y="6879537"/>
            <a:ext cx="4486759"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rgbClr val="004080"/>
                </a:solidFill>
                <a:latin typeface="Arial"/>
                <a:cs typeface="Arial"/>
              </a:rPr>
              <a:t>TRL: Start 4 / Current 5</a:t>
            </a:r>
          </a:p>
        </p:txBody>
      </p:sp>
      <p:sp>
        <p:nvSpPr>
          <p:cNvPr id="20" name="TextBox 19"/>
          <p:cNvSpPr txBox="1"/>
          <p:nvPr/>
        </p:nvSpPr>
        <p:spPr>
          <a:xfrm>
            <a:off x="563255" y="7427438"/>
            <a:ext cx="9566928" cy="16312158"/>
          </a:xfrm>
          <a:prstGeom prst="rect">
            <a:avLst/>
          </a:prstGeom>
          <a:noFill/>
        </p:spPr>
        <p:txBody>
          <a:bodyPr wrap="square" rtlCol="0">
            <a:spAutoFit/>
          </a:bodyPr>
          <a:lstStyle/>
          <a:p>
            <a:pPr marL="228467" indent="-228467">
              <a:spcAft>
                <a:spcPts val="599"/>
              </a:spcAft>
            </a:pPr>
            <a:r>
              <a:rPr lang="en-US" sz="3200" cap="all" dirty="0">
                <a:solidFill>
                  <a:srgbClr val="853123"/>
                </a:solidFill>
                <a:latin typeface="Arial Black" pitchFamily="34" charset="0"/>
                <a:cs typeface="Times New Roman" pitchFamily="18" charset="0"/>
              </a:rPr>
              <a:t>FY22 IRAD PROJECT Overview </a:t>
            </a:r>
          </a:p>
          <a:p>
            <a:r>
              <a:rPr lang="en-US" sz="2200" dirty="0">
                <a:latin typeface="Arial" panose="020B0604020202020204" pitchFamily="34" charset="0"/>
                <a:cs typeface="Arial" panose="020B0604020202020204" pitchFamily="34" charset="0"/>
              </a:rPr>
              <a:t>Extravehicular Activity (EVA) task and suit design create a need for measuring spacesuit motion patterns, but existing techniques are cost-prohibitive and infeasible for retrospective analysis. In this work, an artificial intelligence and machine learning (AI/ML) tool was developed to recognize spacesuit postures from photographs or videos, without the use of special sensors or equipment. The tool allows for the quantification of injury risk and task performance characterization for both current and past missions and training, which can help to improve EVA task and suit design.</a:t>
            </a:r>
          </a:p>
          <a:p>
            <a:endParaRPr lang="en-US" sz="1400" cap="all" dirty="0">
              <a:solidFill>
                <a:schemeClr val="tx1">
                  <a:lumMod val="65000"/>
                  <a:lumOff val="35000"/>
                </a:schemeClr>
              </a:solidFill>
              <a:latin typeface="Arial" panose="020B0604020202020204" pitchFamily="34" charset="0"/>
              <a:cs typeface="Arial" panose="020B0604020202020204" pitchFamily="34" charset="0"/>
            </a:endParaRPr>
          </a:p>
          <a:p>
            <a:pPr marL="228467" indent="-228467">
              <a:spcAft>
                <a:spcPts val="599"/>
              </a:spcAft>
            </a:pPr>
            <a:r>
              <a:rPr lang="en-US" sz="3200" cap="all" dirty="0">
                <a:solidFill>
                  <a:srgbClr val="853123"/>
                </a:solidFill>
                <a:latin typeface="Arial Black" pitchFamily="34" charset="0"/>
                <a:cs typeface="Times New Roman" pitchFamily="18" charset="0"/>
              </a:rPr>
              <a:t>INNOVATION</a:t>
            </a:r>
          </a:p>
          <a:p>
            <a:r>
              <a:rPr lang="en-US" sz="2200" dirty="0">
                <a:latin typeface="Arial" pitchFamily="34" charset="0"/>
                <a:cs typeface="Arial" pitchFamily="34" charset="0"/>
              </a:rPr>
              <a:t>AI/ML-based human pose recognition works by learning representations of human poses from training data and applying those representations, stored in the weights of a neural network, in new situations. Our model, a Convolutional Neural Network (CNN), is based on general-purpose human pose estimation techniques, then refined to specifically estimate the pose of spacesuits, including the suit’s unique geometry and mechanical characteristics. We constructed a new dataset of 3D suit models using modeling software. The suit postures were parametrically adjusted and permuted based on past suit test data. The rendered images and ground truth 3D joint coordinates were used for the AI/ML system training and testing. By using this NASA-specific dataset, our deep learning model is capable of estimating EVA-specific poses. We can apply this model on new imagery and video to extract estimated joint positions and suit outlines. The joint positions can then be further processed to capture activity (“digging”), pose labels (“bending”), and other useful downstream information.</a:t>
            </a: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0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a:p>
            <a:endParaRPr lang="en-US" sz="2200" dirty="0">
              <a:latin typeface="Arial" pitchFamily="34" charset="0"/>
              <a:cs typeface="Arial"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1142" y="2657077"/>
            <a:ext cx="1401238" cy="1419068"/>
          </a:xfrm>
          <a:prstGeom prst="rect">
            <a:avLst/>
          </a:prstGeom>
        </p:spPr>
      </p:pic>
      <p:cxnSp>
        <p:nvCxnSpPr>
          <p:cNvPr id="26" name="Straight Connector 25"/>
          <p:cNvCxnSpPr/>
          <p:nvPr/>
        </p:nvCxnSpPr>
        <p:spPr>
          <a:xfrm>
            <a:off x="1636497" y="282834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516493"/>
            <a:ext cx="19230715" cy="430887"/>
          </a:xfrm>
          <a:prstGeom prst="rect">
            <a:avLst/>
          </a:prstGeom>
        </p:spPr>
        <p:txBody>
          <a:bodyPr wrap="square">
            <a:spAutoFit/>
          </a:bodyPr>
          <a:lstStyle/>
          <a:p>
            <a:r>
              <a:rPr lang="en-US" sz="2200" b="1" u="sng" dirty="0">
                <a:solidFill>
                  <a:schemeClr val="bg1">
                    <a:lumMod val="95000"/>
                  </a:schemeClr>
                </a:solidFill>
                <a:latin typeface="Arial" panose="020B0604020202020204" pitchFamily="34" charset="0"/>
                <a:cs typeface="Arial" panose="020B0604020202020204" pitchFamily="34" charset="0"/>
              </a:rPr>
              <a:t>Johnson Space Center (JSC) / White Sands Test Facility (WSTF) </a:t>
            </a:r>
            <a:r>
              <a:rPr lang="en-US" sz="2200" dirty="0">
                <a:solidFill>
                  <a:schemeClr val="tx2">
                    <a:lumMod val="40000"/>
                    <a:lumOff val="60000"/>
                  </a:schemeClr>
                </a:solidFill>
                <a:latin typeface="Arial" panose="020B0604020202020204" pitchFamily="34" charset="0"/>
                <a:cs typeface="Arial" panose="020B0604020202020204" pitchFamily="34" charset="0"/>
              </a:rPr>
              <a:t>                    </a:t>
            </a:r>
            <a:r>
              <a:rPr lang="en-US" sz="2200" i="1" u="sng" dirty="0">
                <a:solidFill>
                  <a:srgbClr val="B0CAEA"/>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2200" i="1" u="sng" dirty="0">
                <a:solidFill>
                  <a:srgbClr val="B0CAEA"/>
                </a:solidFill>
                <a:latin typeface="Arial" panose="020B0604020202020204" pitchFamily="34" charset="0"/>
                <a:cs typeface="Arial" panose="020B0604020202020204" pitchFamily="34" charset="0"/>
              </a:rPr>
              <a:t>022 JSC Technology Showcase:  </a:t>
            </a:r>
            <a:r>
              <a:rPr lang="en-US" sz="2200" i="1" u="sng" dirty="0">
                <a:solidFill>
                  <a:srgbClr val="B0CAEA"/>
                </a:solidFill>
                <a:latin typeface="Arial" panose="020B0604020202020204" pitchFamily="34" charset="0"/>
                <a:cs typeface="Arial" panose="020B0604020202020204" pitchFamily="34" charset="0"/>
                <a:sym typeface="Wingdings" panose="05000000000000000000" pitchFamily="2" charset="2"/>
              </a:rPr>
              <a:t> FY22 CIF IRAD &amp; JSC/WSTF ICA</a:t>
            </a:r>
            <a:endParaRPr lang="en-US" sz="2200" i="1" u="sng" dirty="0">
              <a:solidFill>
                <a:srgbClr val="B0CAEA"/>
              </a:solidFill>
              <a:latin typeface="Arial" panose="020B0604020202020204" pitchFamily="34" charset="0"/>
              <a:cs typeface="Arial" panose="020B0604020202020204" pitchFamily="34" charset="0"/>
            </a:endParaRPr>
          </a:p>
        </p:txBody>
      </p:sp>
      <p:sp>
        <p:nvSpPr>
          <p:cNvPr id="28" name="TextBox 27"/>
          <p:cNvSpPr txBox="1"/>
          <p:nvPr/>
        </p:nvSpPr>
        <p:spPr>
          <a:xfrm>
            <a:off x="1738766" y="3083827"/>
            <a:ext cx="7778974" cy="430887"/>
          </a:xfrm>
          <a:prstGeom prst="rect">
            <a:avLst/>
          </a:prstGeom>
          <a:noFill/>
        </p:spPr>
        <p:txBody>
          <a:bodyPr wrap="square" rtlCol="0">
            <a:spAutoFit/>
          </a:bodyPr>
          <a:lstStyle/>
          <a:p>
            <a:r>
              <a:rPr lang="en-US" sz="2200" b="1" u="sng" dirty="0">
                <a:solidFill>
                  <a:schemeClr val="bg1"/>
                </a:solidFill>
                <a:latin typeface="Arial" panose="020B0604020202020204" pitchFamily="34" charset="0"/>
                <a:cs typeface="Arial" panose="020B0604020202020204" pitchFamily="34" charset="0"/>
              </a:rPr>
              <a:t>National Aeronautics and Space Administration</a:t>
            </a:r>
          </a:p>
        </p:txBody>
      </p:sp>
      <p:sp>
        <p:nvSpPr>
          <p:cNvPr id="3" name="TextBox 2">
            <a:extLst>
              <a:ext uri="{FF2B5EF4-FFF2-40B4-BE49-F238E27FC236}">
                <a16:creationId xmlns:a16="http://schemas.microsoft.com/office/drawing/2014/main" id="{D3160581-AA89-4E8F-B191-D41235F0E8C9}"/>
              </a:ext>
            </a:extLst>
          </p:cNvPr>
          <p:cNvSpPr txBox="1"/>
          <p:nvPr/>
        </p:nvSpPr>
        <p:spPr>
          <a:xfrm>
            <a:off x="14073099" y="26693133"/>
            <a:ext cx="5611139" cy="505703"/>
          </a:xfrm>
          <a:prstGeom prst="rect">
            <a:avLst/>
          </a:prstGeom>
          <a:noFill/>
        </p:spPr>
        <p:txBody>
          <a:bodyPr wrap="square" rtlCol="0">
            <a:spAutoFit/>
          </a:bodyPr>
          <a:lstStyle/>
          <a:p>
            <a:r>
              <a:rPr lang="en-US" sz="2700" i="1" dirty="0">
                <a:solidFill>
                  <a:srgbClr val="853123"/>
                </a:solidFill>
                <a:latin typeface="Arial"/>
              </a:rPr>
              <a:t>DAA#</a:t>
            </a:r>
            <a:r>
              <a:rPr lang="en-US" sz="2700" i="1" dirty="0">
                <a:solidFill>
                  <a:srgbClr val="004080"/>
                </a:solidFill>
                <a:latin typeface="Arial"/>
              </a:rPr>
              <a:t>  ______________________</a:t>
            </a:r>
          </a:p>
        </p:txBody>
      </p:sp>
      <p:sp>
        <p:nvSpPr>
          <p:cNvPr id="2" name="TextBox 1">
            <a:extLst>
              <a:ext uri="{FF2B5EF4-FFF2-40B4-BE49-F238E27FC236}">
                <a16:creationId xmlns:a16="http://schemas.microsoft.com/office/drawing/2014/main" id="{9F86FBAA-293B-4EE6-B49B-B3EFC41C7DFE}"/>
              </a:ext>
            </a:extLst>
          </p:cNvPr>
          <p:cNvSpPr txBox="1"/>
          <p:nvPr/>
        </p:nvSpPr>
        <p:spPr>
          <a:xfrm>
            <a:off x="13280572" y="296047"/>
            <a:ext cx="7243746" cy="938719"/>
          </a:xfrm>
          <a:prstGeom prst="rect">
            <a:avLst/>
          </a:prstGeom>
          <a:noFill/>
        </p:spPr>
        <p:txBody>
          <a:bodyPr wrap="square" rtlCol="0">
            <a:spAutoFit/>
          </a:bodyPr>
          <a:lstStyle/>
          <a:p>
            <a:pPr algn="r"/>
            <a:r>
              <a:rPr lang="en-US" b="1" dirty="0">
                <a:solidFill>
                  <a:srgbClr val="853123"/>
                </a:solidFill>
              </a:rPr>
              <a:t>FY22 CIF IRAD # </a:t>
            </a:r>
            <a:r>
              <a:rPr lang="en-US" b="1" u="sng" dirty="0">
                <a:solidFill>
                  <a:srgbClr val="853123"/>
                </a:solidFill>
              </a:rPr>
              <a:t>___   </a:t>
            </a:r>
            <a:endParaRPr lang="en-US" b="1" dirty="0">
              <a:solidFill>
                <a:srgbClr val="853123"/>
              </a:solidFill>
            </a:endParaRPr>
          </a:p>
        </p:txBody>
      </p:sp>
      <p:pic>
        <p:nvPicPr>
          <p:cNvPr id="1034" name="Picture 10" descr="image">
            <a:extLst>
              <a:ext uri="{FF2B5EF4-FFF2-40B4-BE49-F238E27FC236}">
                <a16:creationId xmlns:a16="http://schemas.microsoft.com/office/drawing/2014/main" id="{7DC17649-4C70-C11F-5BB8-A10A02DD166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207915" y="17303461"/>
            <a:ext cx="6049270" cy="37509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01D656B-767B-635B-42D0-B7F87A08AD2B}"/>
              </a:ext>
            </a:extLst>
          </p:cNvPr>
          <p:cNvSpPr txBox="1"/>
          <p:nvPr/>
        </p:nvSpPr>
        <p:spPr>
          <a:xfrm>
            <a:off x="15941345" y="26151095"/>
            <a:ext cx="2641930" cy="461665"/>
          </a:xfrm>
          <a:prstGeom prst="rect">
            <a:avLst/>
          </a:prstGeom>
          <a:noFill/>
        </p:spPr>
        <p:txBody>
          <a:bodyPr wrap="square">
            <a:spAutoFit/>
          </a:bodyPr>
          <a:lstStyle/>
          <a:p>
            <a:r>
              <a:rPr lang="en-US" sz="2400" dirty="0"/>
              <a:t>MSC-27475-1</a:t>
            </a:r>
          </a:p>
        </p:txBody>
      </p:sp>
      <p:graphicFrame>
        <p:nvGraphicFramePr>
          <p:cNvPr id="12" name="Table 11">
            <a:extLst>
              <a:ext uri="{FF2B5EF4-FFF2-40B4-BE49-F238E27FC236}">
                <a16:creationId xmlns:a16="http://schemas.microsoft.com/office/drawing/2014/main" id="{9E275E95-D769-5599-72FA-DE49BEBD4B3B}"/>
              </a:ext>
            </a:extLst>
          </p:cNvPr>
          <p:cNvGraphicFramePr>
            <a:graphicFrameLocks noGrp="1"/>
          </p:cNvGraphicFramePr>
          <p:nvPr>
            <p:extLst>
              <p:ext uri="{D42A27DB-BD31-4B8C-83A1-F6EECF244321}">
                <p14:modId xmlns:p14="http://schemas.microsoft.com/office/powerpoint/2010/main" val="2023647239"/>
              </p:ext>
            </p:extLst>
          </p:nvPr>
        </p:nvGraphicFramePr>
        <p:xfrm>
          <a:off x="10747613" y="24466603"/>
          <a:ext cx="8759586" cy="1097280"/>
        </p:xfrm>
        <a:graphic>
          <a:graphicData uri="http://schemas.openxmlformats.org/drawingml/2006/table">
            <a:tbl>
              <a:tblPr firstRow="1" firstCol="1" bandRow="1">
                <a:tableStyleId>{073A0DAA-6AF3-43AB-8588-CEC1D06C72B9}</a:tableStyleId>
              </a:tblPr>
              <a:tblGrid>
                <a:gridCol w="3391894">
                  <a:extLst>
                    <a:ext uri="{9D8B030D-6E8A-4147-A177-3AD203B41FA5}">
                      <a16:colId xmlns:a16="http://schemas.microsoft.com/office/drawing/2014/main" val="1712971951"/>
                    </a:ext>
                  </a:extLst>
                </a:gridCol>
                <a:gridCol w="2677259">
                  <a:extLst>
                    <a:ext uri="{9D8B030D-6E8A-4147-A177-3AD203B41FA5}">
                      <a16:colId xmlns:a16="http://schemas.microsoft.com/office/drawing/2014/main" val="1399805316"/>
                    </a:ext>
                  </a:extLst>
                </a:gridCol>
                <a:gridCol w="2690433">
                  <a:extLst>
                    <a:ext uri="{9D8B030D-6E8A-4147-A177-3AD203B41FA5}">
                      <a16:colId xmlns:a16="http://schemas.microsoft.com/office/drawing/2014/main" val="1710898773"/>
                    </a:ext>
                  </a:extLst>
                </a:gridCol>
              </a:tblGrid>
              <a:tr h="190184">
                <a:tc>
                  <a:txBody>
                    <a:bodyPr/>
                    <a:lstStyle/>
                    <a:p>
                      <a:pPr marL="0" marR="0">
                        <a:spcBef>
                          <a:spcPts val="0"/>
                        </a:spcBef>
                        <a:spcAft>
                          <a:spcPts val="0"/>
                        </a:spcAft>
                      </a:pPr>
                      <a:r>
                        <a:rPr lang="en-US" sz="1800">
                          <a:effectLst/>
                        </a:rPr>
                        <a:t>Object Keypoint Similarity (OKS)</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Average Precision (AP)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Average Recall (AR) [%]</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extLst>
                  <a:ext uri="{0D108BD9-81ED-4DB2-BD59-A6C34878D82A}">
                    <a16:rowId xmlns:a16="http://schemas.microsoft.com/office/drawing/2014/main" val="2948094790"/>
                  </a:ext>
                </a:extLst>
              </a:tr>
              <a:tr h="190184">
                <a:tc>
                  <a:txBody>
                    <a:bodyPr/>
                    <a:lstStyle/>
                    <a:p>
                      <a:pPr marL="0" marR="0">
                        <a:spcBef>
                          <a:spcPts val="0"/>
                        </a:spcBef>
                        <a:spcAft>
                          <a:spcPts val="0"/>
                        </a:spcAft>
                      </a:pPr>
                      <a:r>
                        <a:rPr lang="en-US" sz="1800" dirty="0">
                          <a:effectLst/>
                        </a:rPr>
                        <a:t>0.50:0.95</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59.9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64.6</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extLst>
                  <a:ext uri="{0D108BD9-81ED-4DB2-BD59-A6C34878D82A}">
                    <a16:rowId xmlns:a16="http://schemas.microsoft.com/office/drawing/2014/main" val="3163029812"/>
                  </a:ext>
                </a:extLst>
              </a:tr>
              <a:tr h="190184">
                <a:tc>
                  <a:txBody>
                    <a:bodyPr/>
                    <a:lstStyle/>
                    <a:p>
                      <a:pPr marL="0" marR="0">
                        <a:spcBef>
                          <a:spcPts val="0"/>
                        </a:spcBef>
                        <a:spcAft>
                          <a:spcPts val="0"/>
                        </a:spcAft>
                      </a:pPr>
                      <a:r>
                        <a:rPr lang="en-US" sz="1800" dirty="0">
                          <a:effectLst/>
                        </a:rPr>
                        <a:t>0.50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92.7</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93.9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extLst>
                  <a:ext uri="{0D108BD9-81ED-4DB2-BD59-A6C34878D82A}">
                    <a16:rowId xmlns:a16="http://schemas.microsoft.com/office/drawing/2014/main" val="122054382"/>
                  </a:ext>
                </a:extLst>
              </a:tr>
              <a:tr h="190184">
                <a:tc>
                  <a:txBody>
                    <a:bodyPr/>
                    <a:lstStyle/>
                    <a:p>
                      <a:pPr marL="0" marR="0">
                        <a:spcBef>
                          <a:spcPts val="0"/>
                        </a:spcBef>
                        <a:spcAft>
                          <a:spcPts val="0"/>
                        </a:spcAft>
                      </a:pPr>
                      <a:r>
                        <a:rPr lang="en-US" sz="1800">
                          <a:effectLst/>
                        </a:rPr>
                        <a:t>0.75</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72.9</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tc>
                  <a:txBody>
                    <a:bodyPr/>
                    <a:lstStyle/>
                    <a:p>
                      <a:pPr marL="0" marR="0">
                        <a:spcBef>
                          <a:spcPts val="0"/>
                        </a:spcBef>
                        <a:spcAft>
                          <a:spcPts val="0"/>
                        </a:spcAft>
                      </a:pPr>
                      <a:r>
                        <a:rPr lang="en-US" sz="1800">
                          <a:effectLst/>
                        </a:rPr>
                        <a:t>77.0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77763" marR="77763" marT="0" marB="0"/>
                </a:tc>
                <a:extLst>
                  <a:ext uri="{0D108BD9-81ED-4DB2-BD59-A6C34878D82A}">
                    <a16:rowId xmlns:a16="http://schemas.microsoft.com/office/drawing/2014/main" val="84287600"/>
                  </a:ext>
                </a:extLst>
              </a:tr>
            </a:tbl>
          </a:graphicData>
        </a:graphic>
      </p:graphicFrame>
      <p:pic>
        <p:nvPicPr>
          <p:cNvPr id="16" name="Picture 15">
            <a:extLst>
              <a:ext uri="{FF2B5EF4-FFF2-40B4-BE49-F238E27FC236}">
                <a16:creationId xmlns:a16="http://schemas.microsoft.com/office/drawing/2014/main" id="{E6DDC3CC-C618-40D2-D8B8-61D26B81E39F}"/>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10628702" y="19616763"/>
            <a:ext cx="5916967" cy="4266648"/>
          </a:xfrm>
          <a:prstGeom prst="rect">
            <a:avLst/>
          </a:prstGeom>
        </p:spPr>
      </p:pic>
      <p:pic>
        <p:nvPicPr>
          <p:cNvPr id="1028" name="Picture 4">
            <a:extLst>
              <a:ext uri="{FF2B5EF4-FFF2-40B4-BE49-F238E27FC236}">
                <a16:creationId xmlns:a16="http://schemas.microsoft.com/office/drawing/2014/main" id="{2966247D-5D40-4363-7E19-2240758B0BDB}"/>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580214" y="17262804"/>
            <a:ext cx="1825878" cy="38004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8D78F0FA-DE48-5C1C-CA1F-B35ABC5508E1}"/>
              </a:ext>
            </a:extLst>
          </p:cNvPr>
          <p:cNvPicPr>
            <a:picLocks noChangeAspect="1"/>
          </p:cNvPicPr>
          <p:nvPr/>
        </p:nvPicPr>
        <p:blipFill>
          <a:blip r:embed="rId7"/>
          <a:stretch>
            <a:fillRect/>
          </a:stretch>
        </p:blipFill>
        <p:spPr>
          <a:xfrm>
            <a:off x="16718148" y="19640400"/>
            <a:ext cx="3744255" cy="4277899"/>
          </a:xfrm>
          <a:prstGeom prst="rect">
            <a:avLst/>
          </a:prstGeom>
        </p:spPr>
      </p:pic>
      <p:pic>
        <p:nvPicPr>
          <p:cNvPr id="42" name="Picture 41">
            <a:extLst>
              <a:ext uri="{FF2B5EF4-FFF2-40B4-BE49-F238E27FC236}">
                <a16:creationId xmlns:a16="http://schemas.microsoft.com/office/drawing/2014/main" id="{79F98CF4-8216-D3BF-2FF7-690C9B01B708}"/>
              </a:ext>
            </a:extLst>
          </p:cNvPr>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10628703" y="15989658"/>
            <a:ext cx="4423840" cy="3569861"/>
          </a:xfrm>
          <a:prstGeom prst="rect">
            <a:avLst/>
          </a:prstGeom>
        </p:spPr>
      </p:pic>
      <p:pic>
        <p:nvPicPr>
          <p:cNvPr id="44" name="Picture 43">
            <a:extLst>
              <a:ext uri="{FF2B5EF4-FFF2-40B4-BE49-F238E27FC236}">
                <a16:creationId xmlns:a16="http://schemas.microsoft.com/office/drawing/2014/main" id="{3D77AFEE-6D77-1B01-4A37-2C1F9CF60155}"/>
              </a:ext>
            </a:extLst>
          </p:cNvPr>
          <p:cNvPicPr>
            <a:picLocks noChangeAspect="1"/>
          </p:cNvPicPr>
          <p:nvPr/>
        </p:nvPicPr>
        <p:blipFill>
          <a:blip r:embed="rId9"/>
          <a:stretch>
            <a:fillRect/>
          </a:stretch>
        </p:blipFill>
        <p:spPr>
          <a:xfrm>
            <a:off x="15147919" y="16029106"/>
            <a:ext cx="5320025" cy="3530414"/>
          </a:xfrm>
          <a:prstGeom prst="rect">
            <a:avLst/>
          </a:prstGeom>
        </p:spPr>
      </p:pic>
      <p:sp>
        <p:nvSpPr>
          <p:cNvPr id="6" name="TextBox 5">
            <a:extLst>
              <a:ext uri="{FF2B5EF4-FFF2-40B4-BE49-F238E27FC236}">
                <a16:creationId xmlns:a16="http://schemas.microsoft.com/office/drawing/2014/main" id="{6CF44ED1-C2EB-497F-AF00-312797322C1C}"/>
              </a:ext>
            </a:extLst>
          </p:cNvPr>
          <p:cNvSpPr txBox="1"/>
          <p:nvPr/>
        </p:nvSpPr>
        <p:spPr>
          <a:xfrm>
            <a:off x="683917" y="21379448"/>
            <a:ext cx="9269401" cy="307777"/>
          </a:xfrm>
          <a:prstGeom prst="rect">
            <a:avLst/>
          </a:prstGeom>
          <a:noFill/>
        </p:spPr>
        <p:txBody>
          <a:bodyPr wrap="square" rtlCol="0">
            <a:spAutoFit/>
          </a:bodyPr>
          <a:lstStyle/>
          <a:p>
            <a:r>
              <a:rPr lang="en-US" sz="1400" i="1" dirty="0"/>
              <a:t>Fig 1: Simulated poses for training, created from suit CAD. Poses were constructed and permuted based on past suit test data.</a:t>
            </a:r>
          </a:p>
        </p:txBody>
      </p:sp>
      <p:sp>
        <p:nvSpPr>
          <p:cNvPr id="40" name="TextBox 39">
            <a:extLst>
              <a:ext uri="{FF2B5EF4-FFF2-40B4-BE49-F238E27FC236}">
                <a16:creationId xmlns:a16="http://schemas.microsoft.com/office/drawing/2014/main" id="{2713F800-47D0-4DE5-B879-5D1D1C283A70}"/>
              </a:ext>
            </a:extLst>
          </p:cNvPr>
          <p:cNvSpPr txBox="1"/>
          <p:nvPr/>
        </p:nvSpPr>
        <p:spPr>
          <a:xfrm>
            <a:off x="10723550" y="24007555"/>
            <a:ext cx="9922639" cy="307777"/>
          </a:xfrm>
          <a:prstGeom prst="rect">
            <a:avLst/>
          </a:prstGeom>
          <a:noFill/>
        </p:spPr>
        <p:txBody>
          <a:bodyPr wrap="square" rtlCol="0">
            <a:spAutoFit/>
          </a:bodyPr>
          <a:lstStyle/>
          <a:p>
            <a:r>
              <a:rPr lang="en-US" sz="1400" i="1" dirty="0"/>
              <a:t>Fig 3: Trained pose model results on actual EVA images from ISS (1), NBL training (2), Apollo Mission (3), Parabolic Flight Testing (4)</a:t>
            </a:r>
          </a:p>
        </p:txBody>
      </p:sp>
      <p:sp>
        <p:nvSpPr>
          <p:cNvPr id="10" name="TextBox 9">
            <a:extLst>
              <a:ext uri="{FF2B5EF4-FFF2-40B4-BE49-F238E27FC236}">
                <a16:creationId xmlns:a16="http://schemas.microsoft.com/office/drawing/2014/main" id="{D7181688-B3CB-4B7A-8A12-88E8943ADE37}"/>
              </a:ext>
            </a:extLst>
          </p:cNvPr>
          <p:cNvSpPr txBox="1"/>
          <p:nvPr/>
        </p:nvSpPr>
        <p:spPr>
          <a:xfrm>
            <a:off x="16718148" y="23002953"/>
            <a:ext cx="748145" cy="938719"/>
          </a:xfrm>
          <a:prstGeom prst="rect">
            <a:avLst/>
          </a:prstGeom>
          <a:noFill/>
        </p:spPr>
        <p:txBody>
          <a:bodyPr wrap="square" rtlCol="0">
            <a:spAutoFit/>
          </a:bodyPr>
          <a:lstStyle/>
          <a:p>
            <a:r>
              <a:rPr lang="en-US"/>
              <a:t>4</a:t>
            </a:r>
          </a:p>
        </p:txBody>
      </p:sp>
      <p:sp>
        <p:nvSpPr>
          <p:cNvPr id="45" name="TextBox 44">
            <a:extLst>
              <a:ext uri="{FF2B5EF4-FFF2-40B4-BE49-F238E27FC236}">
                <a16:creationId xmlns:a16="http://schemas.microsoft.com/office/drawing/2014/main" id="{A92AA4E5-C520-42F0-8ACD-FEACE2D5F0CC}"/>
              </a:ext>
            </a:extLst>
          </p:cNvPr>
          <p:cNvSpPr txBox="1"/>
          <p:nvPr/>
        </p:nvSpPr>
        <p:spPr>
          <a:xfrm>
            <a:off x="10723550" y="22992752"/>
            <a:ext cx="748145" cy="938719"/>
          </a:xfrm>
          <a:prstGeom prst="rect">
            <a:avLst/>
          </a:prstGeom>
          <a:noFill/>
        </p:spPr>
        <p:txBody>
          <a:bodyPr wrap="square" rtlCol="0">
            <a:spAutoFit/>
          </a:bodyPr>
          <a:lstStyle/>
          <a:p>
            <a:r>
              <a:rPr lang="en-US"/>
              <a:t>3</a:t>
            </a:r>
          </a:p>
        </p:txBody>
      </p:sp>
      <p:sp>
        <p:nvSpPr>
          <p:cNvPr id="46" name="TextBox 45">
            <a:extLst>
              <a:ext uri="{FF2B5EF4-FFF2-40B4-BE49-F238E27FC236}">
                <a16:creationId xmlns:a16="http://schemas.microsoft.com/office/drawing/2014/main" id="{A70D5E44-D80E-4B29-9846-7B9FC53AF445}"/>
              </a:ext>
            </a:extLst>
          </p:cNvPr>
          <p:cNvSpPr txBox="1"/>
          <p:nvPr/>
        </p:nvSpPr>
        <p:spPr>
          <a:xfrm>
            <a:off x="10747613" y="18649694"/>
            <a:ext cx="748145" cy="938719"/>
          </a:xfrm>
          <a:prstGeom prst="rect">
            <a:avLst/>
          </a:prstGeom>
          <a:noFill/>
        </p:spPr>
        <p:txBody>
          <a:bodyPr wrap="square" rtlCol="0">
            <a:spAutoFit/>
          </a:bodyPr>
          <a:lstStyle/>
          <a:p>
            <a:r>
              <a:rPr lang="en-US">
                <a:solidFill>
                  <a:schemeClr val="bg1"/>
                </a:solidFill>
              </a:rPr>
              <a:t>1</a:t>
            </a:r>
          </a:p>
        </p:txBody>
      </p:sp>
      <p:sp>
        <p:nvSpPr>
          <p:cNvPr id="47" name="TextBox 46">
            <a:extLst>
              <a:ext uri="{FF2B5EF4-FFF2-40B4-BE49-F238E27FC236}">
                <a16:creationId xmlns:a16="http://schemas.microsoft.com/office/drawing/2014/main" id="{0C3BB9FB-A2FD-4E30-8D07-339BBAB41AE9}"/>
              </a:ext>
            </a:extLst>
          </p:cNvPr>
          <p:cNvSpPr txBox="1"/>
          <p:nvPr/>
        </p:nvSpPr>
        <p:spPr>
          <a:xfrm>
            <a:off x="15181353" y="18715097"/>
            <a:ext cx="748145" cy="938719"/>
          </a:xfrm>
          <a:prstGeom prst="rect">
            <a:avLst/>
          </a:prstGeom>
          <a:noFill/>
        </p:spPr>
        <p:txBody>
          <a:bodyPr wrap="square" rtlCol="0">
            <a:spAutoFit/>
          </a:bodyPr>
          <a:lstStyle/>
          <a:p>
            <a:r>
              <a:rPr lang="en-US"/>
              <a:t>2</a:t>
            </a:r>
          </a:p>
        </p:txBody>
      </p:sp>
      <p:sp>
        <p:nvSpPr>
          <p:cNvPr id="48" name="TextBox 47">
            <a:extLst>
              <a:ext uri="{FF2B5EF4-FFF2-40B4-BE49-F238E27FC236}">
                <a16:creationId xmlns:a16="http://schemas.microsoft.com/office/drawing/2014/main" id="{6D5FC416-CF9E-4C25-8970-7E5D850F4A89}"/>
              </a:ext>
            </a:extLst>
          </p:cNvPr>
          <p:cNvSpPr txBox="1"/>
          <p:nvPr/>
        </p:nvSpPr>
        <p:spPr>
          <a:xfrm>
            <a:off x="907692" y="25572718"/>
            <a:ext cx="9269401" cy="307777"/>
          </a:xfrm>
          <a:prstGeom prst="rect">
            <a:avLst/>
          </a:prstGeom>
          <a:noFill/>
        </p:spPr>
        <p:txBody>
          <a:bodyPr wrap="square" rtlCol="0">
            <a:spAutoFit/>
          </a:bodyPr>
          <a:lstStyle/>
          <a:p>
            <a:r>
              <a:rPr lang="en-US" sz="1400" i="1" dirty="0"/>
              <a:t>Fig 2: Network trained on simulated images and poses. The same network can be deployed on real world images.</a:t>
            </a:r>
          </a:p>
        </p:txBody>
      </p:sp>
      <p:sp>
        <p:nvSpPr>
          <p:cNvPr id="49" name="TextBox 48">
            <a:extLst>
              <a:ext uri="{FF2B5EF4-FFF2-40B4-BE49-F238E27FC236}">
                <a16:creationId xmlns:a16="http://schemas.microsoft.com/office/drawing/2014/main" id="{9CE2FC05-C2A7-4BF6-9BB1-F68A57B4605D}"/>
              </a:ext>
            </a:extLst>
          </p:cNvPr>
          <p:cNvSpPr txBox="1"/>
          <p:nvPr/>
        </p:nvSpPr>
        <p:spPr>
          <a:xfrm>
            <a:off x="10635804" y="25631624"/>
            <a:ext cx="9839241" cy="523220"/>
          </a:xfrm>
          <a:prstGeom prst="rect">
            <a:avLst/>
          </a:prstGeom>
          <a:noFill/>
        </p:spPr>
        <p:txBody>
          <a:bodyPr wrap="square" rtlCol="0">
            <a:spAutoFit/>
          </a:bodyPr>
          <a:lstStyle/>
          <a:p>
            <a:r>
              <a:rPr lang="en-US" sz="1400" i="1" dirty="0"/>
              <a:t>Table 1: Model performance. </a:t>
            </a:r>
            <a:r>
              <a:rPr lang="en-US" sz="1400" i="1"/>
              <a:t>OKS is a measure of how close predicted points are to true points, ranging from 0-1. Lower OKS </a:t>
            </a:r>
            <a:r>
              <a:rPr lang="en-US" sz="1400" i="1" dirty="0"/>
              <a:t>is </a:t>
            </a:r>
            <a:r>
              <a:rPr lang="en-US" sz="1400" i="1"/>
              <a:t>a looser threshold of correctness. For AP and AR, higher numbers are </a:t>
            </a:r>
            <a:r>
              <a:rPr lang="en-US" sz="1400" i="1" dirty="0"/>
              <a:t>better.</a:t>
            </a:r>
            <a:r>
              <a:rPr lang="en-US" sz="1400" i="1"/>
              <a:t> </a:t>
            </a:r>
            <a:endParaRPr lang="en-US" sz="1400" i="1" dirty="0"/>
          </a:p>
        </p:txBody>
      </p:sp>
      <p:pic>
        <p:nvPicPr>
          <p:cNvPr id="8" name="Picture 4">
            <a:extLst>
              <a:ext uri="{FF2B5EF4-FFF2-40B4-BE49-F238E27FC236}">
                <a16:creationId xmlns:a16="http://schemas.microsoft.com/office/drawing/2014/main" id="{FB53A9BF-D7B7-4F32-AA56-9A7660DF42E0}"/>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a:stretch/>
        </p:blipFill>
        <p:spPr bwMode="auto">
          <a:xfrm>
            <a:off x="2470498" y="17303460"/>
            <a:ext cx="1673011" cy="190850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29874044-5BA2-8BA5-6364-1457B6C8D842}"/>
              </a:ext>
            </a:extLst>
          </p:cNvPr>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2449528" y="19257991"/>
            <a:ext cx="1702766" cy="1805215"/>
          </a:xfrm>
          <a:prstGeom prst="rect">
            <a:avLst/>
          </a:prstGeom>
        </p:spPr>
      </p:pic>
      <p:pic>
        <p:nvPicPr>
          <p:cNvPr id="25" name="Picture 24" descr="Histogram&#10;&#10;Description automatically generated">
            <a:extLst>
              <a:ext uri="{FF2B5EF4-FFF2-40B4-BE49-F238E27FC236}">
                <a16:creationId xmlns:a16="http://schemas.microsoft.com/office/drawing/2014/main" id="{419D6F96-F061-46CB-8933-781A4740906C}"/>
              </a:ext>
            </a:extLst>
          </p:cNvPr>
          <p:cNvPicPr>
            <a:picLocks noChangeAspect="1"/>
          </p:cNvPicPr>
          <p:nvPr/>
        </p:nvPicPr>
        <p:blipFill rotWithShape="1">
          <a:blip r:embed="rId12">
            <a:extLst>
              <a:ext uri="{28A0092B-C50C-407E-A947-70E740481C1C}">
                <a14:useLocalDpi xmlns:a14="http://schemas.microsoft.com/office/drawing/2010/main"/>
              </a:ext>
            </a:extLst>
          </a:blip>
          <a:srcRect/>
          <a:stretch/>
        </p:blipFill>
        <p:spPr>
          <a:xfrm>
            <a:off x="362487" y="22589968"/>
            <a:ext cx="10033733" cy="2835174"/>
          </a:xfrm>
          <a:prstGeom prst="rect">
            <a:avLst/>
          </a:prstGeom>
        </p:spPr>
      </p:pic>
      <p:sp>
        <p:nvSpPr>
          <p:cNvPr id="52" name="TextBox 51">
            <a:extLst>
              <a:ext uri="{FF2B5EF4-FFF2-40B4-BE49-F238E27FC236}">
                <a16:creationId xmlns:a16="http://schemas.microsoft.com/office/drawing/2014/main" id="{49EA275B-DFE7-07ED-1F86-AF5ED889ADD0}"/>
              </a:ext>
            </a:extLst>
          </p:cNvPr>
          <p:cNvSpPr txBox="1"/>
          <p:nvPr/>
        </p:nvSpPr>
        <p:spPr>
          <a:xfrm>
            <a:off x="448007" y="22092332"/>
            <a:ext cx="308334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AI/ML Model Training</a:t>
            </a:r>
          </a:p>
        </p:txBody>
      </p:sp>
      <p:sp>
        <p:nvSpPr>
          <p:cNvPr id="53" name="TextBox 52">
            <a:extLst>
              <a:ext uri="{FF2B5EF4-FFF2-40B4-BE49-F238E27FC236}">
                <a16:creationId xmlns:a16="http://schemas.microsoft.com/office/drawing/2014/main" id="{4E98732E-BC13-A327-EE59-E199495C7906}"/>
              </a:ext>
            </a:extLst>
          </p:cNvPr>
          <p:cNvSpPr txBox="1"/>
          <p:nvPr/>
        </p:nvSpPr>
        <p:spPr>
          <a:xfrm>
            <a:off x="525276" y="16745738"/>
            <a:ext cx="542186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Training and Test Set Data Generation</a:t>
            </a:r>
          </a:p>
        </p:txBody>
      </p:sp>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otalTime>2140</TotalTime>
  <Words>767</Words>
  <Application>Microsoft Macintosh PowerPoint</Application>
  <PresentationFormat>Custom</PresentationFormat>
  <Paragraphs>68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Arial Narrow</vt:lpstr>
      <vt:lpstr>Calibri</vt:lpstr>
      <vt:lpstr>Office Theme</vt:lpstr>
      <vt:lpstr>EVA Task and 3D Pose Recognition from Video  </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Kim, Han (JSC-SK)[KBR Wyle Services, LLC]</cp:lastModifiedBy>
  <cp:revision>142</cp:revision>
  <dcterms:created xsi:type="dcterms:W3CDTF">2014-09-29T15:33:51Z</dcterms:created>
  <dcterms:modified xsi:type="dcterms:W3CDTF">2022-11-29T23:04:25Z</dcterms:modified>
  <cp:category/>
</cp:coreProperties>
</file>