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62" r:id="rId2"/>
    <p:sldId id="256" r:id="rId3"/>
    <p:sldId id="263" r:id="rId4"/>
    <p:sldId id="258" r:id="rId5"/>
    <p:sldId id="261" r:id="rId6"/>
    <p:sldId id="260" r:id="rId7"/>
    <p:sldId id="257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26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49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2B854D2-77D3-9945-A17E-F512FAC36B65}" type="datetimeFigureOut">
              <a:rPr lang="en-US">
                <a:solidFill>
                  <a:prstClr val="black"/>
                </a:solidFill>
              </a:rPr>
              <a:pPr defTabSz="457200"/>
              <a:t>11/3/2022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EB85065-E874-4C47-A663-9EB016FEFF9C}" type="slidenum">
              <a:rPr lang="en-US">
                <a:solidFill>
                  <a:prstClr val="black"/>
                </a:solidFill>
              </a:rPr>
              <a:pPr defTabSz="457200"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3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34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.Kirschler@dlr.de" TargetMode="External"/><Relationship Id="rId2" Type="http://schemas.openxmlformats.org/officeDocument/2006/relationships/hyperlink" Target="mailto:Christiane.Voigt@dlr.de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AF567-EFAB-4F89-BB31-DB24E69E8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/>
          <a:p>
            <a:r>
              <a:rPr lang="de-DE" dirty="0"/>
              <a:t>ACTIVATE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in-situ </a:t>
            </a:r>
            <a:r>
              <a:rPr lang="de-DE" dirty="0" err="1"/>
              <a:t>instruments</a:t>
            </a:r>
            <a:r>
              <a:rPr lang="de-DE" dirty="0"/>
              <a:t> - </a:t>
            </a:r>
            <a:r>
              <a:rPr lang="de-DE" dirty="0" err="1"/>
              <a:t>Overview</a:t>
            </a:r>
            <a:r>
              <a:rPr lang="de-DE" dirty="0"/>
              <a:t> and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AA1E7E9-B0E5-41B5-82DF-079AEBA99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Simon Kirschler, Christiane Voigt, DLR</a:t>
            </a:r>
          </a:p>
          <a:p>
            <a:r>
              <a:rPr lang="de-DE" dirty="0"/>
              <a:t>Rich Moore, Luke Ziemba, </a:t>
            </a:r>
            <a:r>
              <a:rPr lang="de-DE" dirty="0" err="1"/>
              <a:t>Ewan</a:t>
            </a:r>
            <a:r>
              <a:rPr lang="de-DE" dirty="0"/>
              <a:t> </a:t>
            </a:r>
            <a:r>
              <a:rPr lang="de-DE" dirty="0" err="1"/>
              <a:t>Crosbie</a:t>
            </a:r>
            <a:r>
              <a:rPr lang="de-DE" dirty="0"/>
              <a:t>, Claire Robinson, Bruce Anderson and LARGE </a:t>
            </a:r>
            <a:r>
              <a:rPr lang="de-DE" dirty="0" err="1"/>
              <a:t>team</a:t>
            </a:r>
            <a:endParaRPr lang="de-DE" dirty="0"/>
          </a:p>
          <a:p>
            <a:r>
              <a:rPr lang="de-DE" dirty="0"/>
              <a:t>Armin Sorooshian and ACTIVATE </a:t>
            </a:r>
            <a:r>
              <a:rPr lang="de-DE" dirty="0" err="1"/>
              <a:t>team</a:t>
            </a:r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16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6FCE15F6-AFBA-4546-A7C7-E99CDD4F6CD3}"/>
              </a:ext>
            </a:extLst>
          </p:cNvPr>
          <p:cNvSpPr txBox="1"/>
          <p:nvPr/>
        </p:nvSpPr>
        <p:spPr>
          <a:xfrm>
            <a:off x="6516216" y="6509838"/>
            <a:ext cx="2561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Kirschler et al., in prep, 2022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319C3E9-760E-4D2D-AF4B-46250E6A29AF}"/>
              </a:ext>
            </a:extLst>
          </p:cNvPr>
          <p:cNvSpPr txBox="1"/>
          <p:nvPr/>
        </p:nvSpPr>
        <p:spPr>
          <a:xfrm>
            <a:off x="2472290" y="38446"/>
            <a:ext cx="3816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Overview of cloud properties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9AEA50-ECE1-4CB6-8C16-529C53AAAB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5" y="836712"/>
            <a:ext cx="8185389" cy="587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35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428877C-5712-4B78-B5CA-0342D2DAF1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" r="30221" b="22599"/>
          <a:stretch/>
        </p:blipFill>
        <p:spPr>
          <a:xfrm>
            <a:off x="5004048" y="836712"/>
            <a:ext cx="3672408" cy="244827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5F6C5A-02F9-445D-90EA-C61F8E30E19A}"/>
              </a:ext>
            </a:extLst>
          </p:cNvPr>
          <p:cNvSpPr txBox="1"/>
          <p:nvPr/>
        </p:nvSpPr>
        <p:spPr>
          <a:xfrm>
            <a:off x="320445" y="858652"/>
            <a:ext cx="4176464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Two Dimensional Stereo (2D-S)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Manufacturer: </a:t>
            </a:r>
            <a:r>
              <a:rPr lang="en-US" dirty="0">
                <a:cs typeface="Calibri"/>
              </a:rPr>
              <a:t> </a:t>
            </a:r>
            <a:r>
              <a:rPr lang="en-US" b="1" dirty="0">
                <a:cs typeface="Calibri"/>
              </a:rPr>
              <a:t>SPEC Inc.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Type: </a:t>
            </a:r>
            <a:r>
              <a:rPr lang="en-US" dirty="0">
                <a:cs typeface="Calibri"/>
              </a:rPr>
              <a:t>Optical Array Imager</a:t>
            </a:r>
            <a:endParaRPr lang="en-US" b="1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Size Range: </a:t>
            </a:r>
            <a:r>
              <a:rPr lang="en-US" dirty="0">
                <a:cs typeface="Calibri"/>
              </a:rPr>
              <a:t>28.5-1464.9 µm diameter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Resolution:</a:t>
            </a:r>
            <a:r>
              <a:rPr lang="en-US" dirty="0">
                <a:cs typeface="Calibri"/>
              </a:rPr>
              <a:t> 11.4 µm </a:t>
            </a:r>
            <a:endParaRPr lang="en-US" dirty="0"/>
          </a:p>
          <a:p>
            <a:endParaRPr lang="en-US" dirty="0">
              <a:ea typeface="+mn-lt"/>
              <a:cs typeface="+mn-lt"/>
            </a:endParaRPr>
          </a:p>
          <a:p>
            <a:r>
              <a:rPr lang="en-US" b="1" dirty="0">
                <a:cs typeface="Calibri"/>
              </a:rPr>
              <a:t>Fast Cloud Droplet Probe (FCDP)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Manufacturer:  </a:t>
            </a:r>
            <a:r>
              <a:rPr lang="en-US" dirty="0">
                <a:cs typeface="Calibri"/>
              </a:rPr>
              <a:t>SPEC Inc.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Type: </a:t>
            </a:r>
            <a:r>
              <a:rPr lang="en-US" dirty="0">
                <a:cs typeface="Calibri"/>
              </a:rPr>
              <a:t>Forward Light Scattering Probe</a:t>
            </a:r>
          </a:p>
          <a:p>
            <a:pPr marL="285750" indent="-285750">
              <a:buFont typeface="Arial"/>
              <a:buChar char="•"/>
            </a:pPr>
            <a:r>
              <a:rPr lang="en-US" b="1" dirty="0">
                <a:cs typeface="Calibri"/>
              </a:rPr>
              <a:t>Size Range: </a:t>
            </a:r>
            <a:r>
              <a:rPr lang="en-US" dirty="0">
                <a:cs typeface="Calibri"/>
              </a:rPr>
              <a:t>3-50 µm diameter</a:t>
            </a:r>
          </a:p>
          <a:p>
            <a:endParaRPr lang="en-US" sz="2000" b="1" dirty="0">
              <a:cs typeface="Calibri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DD32777-0EF0-4B6F-BAC6-36B480258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32" y="4767930"/>
            <a:ext cx="3503737" cy="113849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1CD8701-24B3-4E6C-92BB-05A8FDAC5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3586222"/>
            <a:ext cx="3612623" cy="122895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329ED-321D-4222-AE84-71D5C305D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2144" y="5112218"/>
            <a:ext cx="3396216" cy="158891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DB31A10-CD1E-42C4-947D-9C132D4CB8AD}"/>
              </a:ext>
            </a:extLst>
          </p:cNvPr>
          <p:cNvSpPr txBox="1"/>
          <p:nvPr/>
        </p:nvSpPr>
        <p:spPr>
          <a:xfrm>
            <a:off x="6463386" y="3289178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Liquid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0FB8CE4-A5FE-4AE8-9655-FF419C3CD682}"/>
              </a:ext>
            </a:extLst>
          </p:cNvPr>
          <p:cNvSpPr txBox="1"/>
          <p:nvPr/>
        </p:nvSpPr>
        <p:spPr>
          <a:xfrm>
            <a:off x="6582572" y="4815174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0BB8DCB-5A5D-4417-BEAD-3C07318D35FF}"/>
              </a:ext>
            </a:extLst>
          </p:cNvPr>
          <p:cNvSpPr txBox="1"/>
          <p:nvPr/>
        </p:nvSpPr>
        <p:spPr>
          <a:xfrm>
            <a:off x="899592" y="4090306"/>
            <a:ext cx="2109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Phase distinction by </a:t>
            </a:r>
          </a:p>
          <a:p>
            <a:pPr algn="ctr"/>
            <a:r>
              <a:rPr lang="en-US" dirty="0"/>
              <a:t>2D-S Images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8A70C7B4-1E8B-4D5F-A76A-BFA4624B4C39}"/>
              </a:ext>
            </a:extLst>
          </p:cNvPr>
          <p:cNvSpPr/>
          <p:nvPr/>
        </p:nvSpPr>
        <p:spPr>
          <a:xfrm>
            <a:off x="247193" y="4763582"/>
            <a:ext cx="3744416" cy="1127439"/>
          </a:xfrm>
          <a:prstGeom prst="round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D90B5297-3C14-487E-8BE5-0A05BE9A8A16}"/>
              </a:ext>
            </a:extLst>
          </p:cNvPr>
          <p:cNvCxnSpPr>
            <a:cxnSpLocks/>
            <a:stCxn id="14" idx="3"/>
            <a:endCxn id="9" idx="1"/>
          </p:cNvCxnSpPr>
          <p:nvPr/>
        </p:nvCxnSpPr>
        <p:spPr>
          <a:xfrm flipV="1">
            <a:off x="3991609" y="4200698"/>
            <a:ext cx="1012439" cy="112660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5CCEDC6B-8ECA-4A15-A293-4A0892F45C05}"/>
              </a:ext>
            </a:extLst>
          </p:cNvPr>
          <p:cNvCxnSpPr>
            <a:stCxn id="14" idx="3"/>
            <a:endCxn id="10" idx="1"/>
          </p:cNvCxnSpPr>
          <p:nvPr/>
        </p:nvCxnSpPr>
        <p:spPr>
          <a:xfrm>
            <a:off x="3991609" y="5327302"/>
            <a:ext cx="1150535" cy="579375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360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F711C532-8DB0-4660-9F45-40F1304EE58F}"/>
              </a:ext>
            </a:extLst>
          </p:cNvPr>
          <p:cNvSpPr txBox="1"/>
          <p:nvPr/>
        </p:nvSpPr>
        <p:spPr>
          <a:xfrm>
            <a:off x="2472290" y="38446"/>
            <a:ext cx="4157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cs typeface="Calibri"/>
              </a:rPr>
              <a:t>Archived Geophysical Variables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BF43BBA-97EF-4E60-BD32-997244B1C6AC}"/>
              </a:ext>
            </a:extLst>
          </p:cNvPr>
          <p:cNvSpPr txBox="1"/>
          <p:nvPr/>
        </p:nvSpPr>
        <p:spPr>
          <a:xfrm>
            <a:off x="107504" y="927189"/>
            <a:ext cx="381642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cs typeface="Calibri"/>
              </a:rPr>
              <a:t>2D-S: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Cloud Number Size Distribution for          Liquid, Ice and Total, m</a:t>
            </a:r>
            <a:r>
              <a:rPr lang="en-US" baseline="30000" dirty="0">
                <a:cs typeface="Calibri"/>
              </a:rPr>
              <a:t>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Integrated Cloud Number for                   Liquid, Ice and Total, m</a:t>
            </a:r>
            <a:r>
              <a:rPr lang="en-US" baseline="30000" dirty="0">
                <a:cs typeface="Calibri"/>
              </a:rPr>
              <a:t>-3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Liquid Water Content, kg m</a:t>
            </a:r>
            <a:r>
              <a:rPr lang="en-US" baseline="30000" dirty="0">
                <a:cs typeface="Calibri"/>
              </a:rPr>
              <a:t>-3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Ice Water Content, kg m</a:t>
            </a:r>
            <a:r>
              <a:rPr lang="en-US" baseline="30000" dirty="0">
                <a:cs typeface="Calibri"/>
              </a:rPr>
              <a:t>-3</a:t>
            </a:r>
            <a:endParaRPr lang="en-US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Ice Flag, [1,0]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Effective Diameter for                                Liquid, Ice and Total,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Median Volume Diameter for                       Liquid and Total,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a typeface="+mn-lt"/>
              <a:cs typeface="Calibri" panose="020F0502020204030204"/>
            </a:endParaRPr>
          </a:p>
          <a:p>
            <a:r>
              <a:rPr lang="en-US" b="1" dirty="0">
                <a:cs typeface="Calibri"/>
              </a:rPr>
              <a:t>FCDP: 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Aerosol and Cloud Droplet Number Size Distribution, m</a:t>
            </a:r>
            <a:r>
              <a:rPr lang="en-US" baseline="30000" dirty="0">
                <a:cs typeface="Calibri"/>
              </a:rPr>
              <a:t>-3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Integrated Aerosol and Cloud Droplet Number, m</a:t>
            </a:r>
            <a:r>
              <a:rPr lang="en-US" baseline="30000" dirty="0">
                <a:cs typeface="Calibri"/>
              </a:rPr>
              <a:t>-3</a:t>
            </a:r>
            <a:endParaRPr lang="en-US" baseline="30000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Liquid Water Content, kg m</a:t>
            </a:r>
            <a:r>
              <a:rPr lang="en-US" baseline="30000" dirty="0">
                <a:cs typeface="Calibri"/>
              </a:rPr>
              <a:t>-3</a:t>
            </a:r>
            <a:endParaRPr lang="en-US" baseline="30000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Effective Diameter, m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Median Volume Diameter, m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endParaRPr lang="en-US" dirty="0">
              <a:ea typeface="+mn-lt"/>
              <a:cs typeface="Calibri" panose="020F0502020204030204"/>
            </a:endParaRP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BD99B314-886D-4C81-A356-757EBDBAA3FD}"/>
              </a:ext>
            </a:extLst>
          </p:cNvPr>
          <p:cNvCxnSpPr>
            <a:cxnSpLocks/>
          </p:cNvCxnSpPr>
          <p:nvPr/>
        </p:nvCxnSpPr>
        <p:spPr>
          <a:xfrm flipV="1">
            <a:off x="3934777" y="927189"/>
            <a:ext cx="0" cy="58166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71DFCA46-5698-4BA7-AEAB-6FDCE375F758}"/>
              </a:ext>
            </a:extLst>
          </p:cNvPr>
          <p:cNvSpPr txBox="1"/>
          <p:nvPr/>
        </p:nvSpPr>
        <p:spPr>
          <a:xfrm>
            <a:off x="5803566" y="590492"/>
            <a:ext cx="146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On Request: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5DB52DC-AA31-47A4-A686-B89385202005}"/>
              </a:ext>
            </a:extLst>
          </p:cNvPr>
          <p:cNvSpPr txBox="1"/>
          <p:nvPr/>
        </p:nvSpPr>
        <p:spPr>
          <a:xfrm>
            <a:off x="4139952" y="927189"/>
            <a:ext cx="48245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FCDP-2D-S Combination (3</a:t>
            </a:r>
            <a:r>
              <a:rPr lang="en-US" b="1" dirty="0">
                <a:cs typeface="Calibri"/>
              </a:rPr>
              <a:t>-1464.9 µm) </a:t>
            </a:r>
            <a:r>
              <a:rPr lang="en-US" b="1" dirty="0"/>
              <a:t>:</a:t>
            </a:r>
            <a:endParaRPr lang="en-US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Cloud Number Size Distribution for Liquid, m</a:t>
            </a:r>
            <a:r>
              <a:rPr lang="en-US" baseline="30000" dirty="0">
                <a:cs typeface="Calibri"/>
              </a:rPr>
              <a:t>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Integrated Cloud Number for Liquid, m</a:t>
            </a:r>
            <a:r>
              <a:rPr lang="en-US" baseline="30000" dirty="0">
                <a:cs typeface="Calibri"/>
              </a:rPr>
              <a:t>-3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Liquid Water Content, kg m</a:t>
            </a:r>
            <a:r>
              <a:rPr lang="en-US" baseline="30000" dirty="0">
                <a:cs typeface="Calibri"/>
              </a:rPr>
              <a:t>-3</a:t>
            </a:r>
            <a:endParaRPr lang="en-US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Effective Diameter for Liquid,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Median Volume Diameter for Liquid,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a typeface="+mn-lt"/>
              <a:cs typeface="Calibri" panose="020F0502020204030204"/>
            </a:endParaRPr>
          </a:p>
          <a:p>
            <a:r>
              <a:rPr lang="en-US" b="1" dirty="0">
                <a:ea typeface="+mn-lt"/>
                <a:cs typeface="Calibri" panose="020F0502020204030204"/>
              </a:rPr>
              <a:t>2D-S: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Graupel Identifier, [1,0]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Integrated Graupel Number, m</a:t>
            </a:r>
            <a:r>
              <a:rPr lang="en-US" baseline="30000" dirty="0">
                <a:ea typeface="+mn-lt"/>
                <a:cs typeface="Calibri" panose="020F0502020204030204"/>
              </a:rPr>
              <a:t>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Effective Diameter for Graupel,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Calibri" panose="020F0502020204030204"/>
              </a:rPr>
              <a:t>Graupel to Ice Ratio</a:t>
            </a:r>
          </a:p>
          <a:p>
            <a:endParaRPr lang="en-US" dirty="0">
              <a:ea typeface="+mn-lt"/>
              <a:cs typeface="Calibri" panose="020F0502020204030204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4497FFB-1DEB-45AB-A3A2-B8013A00DB9B}"/>
              </a:ext>
            </a:extLst>
          </p:cNvPr>
          <p:cNvSpPr txBox="1"/>
          <p:nvPr/>
        </p:nvSpPr>
        <p:spPr>
          <a:xfrm>
            <a:off x="5629541" y="4650925"/>
            <a:ext cx="1656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Graupel Identifier</a:t>
            </a:r>
          </a:p>
        </p:txBody>
      </p:sp>
      <p:pic>
        <p:nvPicPr>
          <p:cNvPr id="20" name="Picture 2" descr="image001">
            <a:extLst>
              <a:ext uri="{FF2B5EF4-FFF2-40B4-BE49-F238E27FC236}">
                <a16:creationId xmlns:a16="http://schemas.microsoft.com/office/drawing/2014/main" id="{CEC08A91-EB99-4017-A39E-80C8ADEC00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78" r="5559"/>
          <a:stretch/>
        </p:blipFill>
        <p:spPr bwMode="auto">
          <a:xfrm>
            <a:off x="4788023" y="4965558"/>
            <a:ext cx="3528391" cy="180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59E0253D-5CA7-4418-8AB0-63BA79C21E8B}"/>
              </a:ext>
            </a:extLst>
          </p:cNvPr>
          <p:cNvSpPr/>
          <p:nvPr/>
        </p:nvSpPr>
        <p:spPr>
          <a:xfrm>
            <a:off x="4572000" y="4944836"/>
            <a:ext cx="3924431" cy="1828799"/>
          </a:xfrm>
          <a:prstGeom prst="round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13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021E907-975C-49DB-A1CC-B32B8349227E}"/>
              </a:ext>
            </a:extLst>
          </p:cNvPr>
          <p:cNvSpPr txBox="1"/>
          <p:nvPr/>
        </p:nvSpPr>
        <p:spPr>
          <a:xfrm>
            <a:off x="2948030" y="15033"/>
            <a:ext cx="3247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Data Use: Best Practices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6AA6F850-C884-487C-9E4F-DAEA74AABE0F}"/>
              </a:ext>
            </a:extLst>
          </p:cNvPr>
          <p:cNvSpPr txBox="1"/>
          <p:nvPr/>
        </p:nvSpPr>
        <p:spPr>
          <a:xfrm>
            <a:off x="2408677" y="694171"/>
            <a:ext cx="432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*** Please read the ICARTT file headers ***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8B1C335-D5FE-4E09-8774-DAFE7AD81238}"/>
              </a:ext>
            </a:extLst>
          </p:cNvPr>
          <p:cNvSpPr txBox="1"/>
          <p:nvPr/>
        </p:nvSpPr>
        <p:spPr>
          <a:xfrm>
            <a:off x="304376" y="1278256"/>
            <a:ext cx="85352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Data Products are given at ambient Temperature, Pressure and Relative Humidity.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2D-S: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Stuck Bit Correction, Pixel Noise Filtering, Shattering Correction and True Air Speed Correction are applied.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Binned Size concentrations are normalized by the log of the bin width (</a:t>
            </a:r>
            <a:r>
              <a:rPr lang="en-US" dirty="0" err="1"/>
              <a:t>dN</a:t>
            </a:r>
            <a:r>
              <a:rPr lang="en-US" dirty="0"/>
              <a:t>/</a:t>
            </a:r>
            <a:r>
              <a:rPr lang="en-US" dirty="0" err="1"/>
              <a:t>dlogDp</a:t>
            </a:r>
            <a:r>
              <a:rPr lang="en-US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Liquid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Depth of Field corrected Diameter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Ice </a:t>
            </a:r>
            <a:r>
              <a:rPr lang="en-US" dirty="0">
                <a:sym typeface="Wingdings" panose="05000000000000000000" pitchFamily="2" charset="2"/>
              </a:rPr>
              <a:t> Maximum Diameter and Area-Mass Relation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FCDP: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FCDP sample volume is computed using a constant sample area of 0.248 mm² and the particle air speed measured by the LARGE-CAPS flow tube.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FCDP is equipped with a pinhole for coincidence reduction.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Symmetry Filter, Shattering Correction and Transit Time Correction are applied.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Binned Size concentrations are normalized by the log of the bin width (</a:t>
            </a:r>
            <a:r>
              <a:rPr lang="en-US" dirty="0" err="1"/>
              <a:t>dN</a:t>
            </a:r>
            <a:r>
              <a:rPr lang="en-US" dirty="0"/>
              <a:t>/</a:t>
            </a:r>
            <a:r>
              <a:rPr lang="en-US" dirty="0" err="1"/>
              <a:t>dlogDp</a:t>
            </a:r>
            <a:r>
              <a:rPr lang="en-US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Sizing is calibrated according to Mie-theory assuming the refractive index of water.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0BBB247-E59A-4434-B460-75624A4ACDC6}"/>
              </a:ext>
            </a:extLst>
          </p:cNvPr>
          <p:cNvSpPr/>
          <p:nvPr/>
        </p:nvSpPr>
        <p:spPr>
          <a:xfrm>
            <a:off x="1859086" y="6093296"/>
            <a:ext cx="5425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Please contact us for any questions/comments/concerns (</a:t>
            </a:r>
            <a:r>
              <a:rPr lang="en-US" dirty="0">
                <a:hlinkClick r:id="rId2"/>
              </a:rPr>
              <a:t>Christiane.Voigt@dlr.de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Simon.Kirschler@dlr.de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338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4C92D4F-5F08-4366-89BA-E050974B12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50" y="905948"/>
            <a:ext cx="8011500" cy="595205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46946C0-FC18-480D-BEA5-203DAFC0A1C0}"/>
              </a:ext>
            </a:extLst>
          </p:cNvPr>
          <p:cNvSpPr txBox="1"/>
          <p:nvPr/>
        </p:nvSpPr>
        <p:spPr>
          <a:xfrm>
            <a:off x="2472290" y="38446"/>
            <a:ext cx="4296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Cloud Overview and phase space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B745EBE-E9DC-4C48-AC32-C08DC542FF82}"/>
              </a:ext>
            </a:extLst>
          </p:cNvPr>
          <p:cNvSpPr txBox="1"/>
          <p:nvPr/>
        </p:nvSpPr>
        <p:spPr>
          <a:xfrm>
            <a:off x="6582006" y="736671"/>
            <a:ext cx="2561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Kirschler et al., in prep, 2022</a:t>
            </a:r>
          </a:p>
        </p:txBody>
      </p:sp>
    </p:spTree>
    <p:extLst>
      <p:ext uri="{BB962C8B-B14F-4D97-AF65-F5344CB8AC3E}">
        <p14:creationId xmlns:p14="http://schemas.microsoft.com/office/powerpoint/2010/main" val="1873777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4DD98D-0978-4DEE-AC2C-E8BD70E548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50"/>
          <a:stretch/>
        </p:blipFill>
        <p:spPr>
          <a:xfrm>
            <a:off x="-1614" y="1052736"/>
            <a:ext cx="9145614" cy="4553798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C0E7765-C316-407B-BBCE-5615C5DD8ED8}"/>
              </a:ext>
            </a:extLst>
          </p:cNvPr>
          <p:cNvSpPr/>
          <p:nvPr/>
        </p:nvSpPr>
        <p:spPr>
          <a:xfrm>
            <a:off x="2367" y="5772463"/>
            <a:ext cx="9141633" cy="89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16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Kirschler, S., Voigt, C., Anderson, B., Campos Braga, R., Chen, G., Corral, A. F., Crosbie, E., </a:t>
            </a:r>
            <a:r>
              <a:rPr lang="en-US" sz="1100" dirty="0" err="1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Dadashazar</a:t>
            </a:r>
            <a:r>
              <a:rPr lang="en-US" sz="1100" dirty="0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en-US" sz="1100" dirty="0" err="1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Ferrare</a:t>
            </a:r>
            <a:r>
              <a:rPr lang="en-US" sz="1100" dirty="0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, R. A., Hahn, V., Hendricks, J., Kaufmann, S., Moore, R., Pöhlker, M. L., Robinson, C., </a:t>
            </a:r>
            <a:r>
              <a:rPr lang="en-US" sz="1100" dirty="0" err="1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Scarino</a:t>
            </a:r>
            <a:r>
              <a:rPr lang="en-US" sz="1100" dirty="0">
                <a:latin typeface="Frutiger 45 Light" panose="020B0303030504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, A. J., Schollmayer, D., Shook, M. A., Thornhill, K. L., Winstead, E., Ziemba, L. D., and Sorooshian, A.: Seasonal updraft speeds change cloud droplet number concentrations in low-level clouds over the western North Atlantic, Atmos. Chem. Phys., 22, 8299–8319, https://doi.org/10.5194/acp-22-8299-2022, 2022.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DAC51DF-DA2D-4E6F-ABFF-9AEBDC85F15B}"/>
              </a:ext>
            </a:extLst>
          </p:cNvPr>
          <p:cNvSpPr txBox="1"/>
          <p:nvPr/>
        </p:nvSpPr>
        <p:spPr>
          <a:xfrm>
            <a:off x="1187624" y="65314"/>
            <a:ext cx="7372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Impact of updraft on cloud droplet number concentration</a:t>
            </a:r>
          </a:p>
        </p:txBody>
      </p:sp>
    </p:spTree>
    <p:extLst>
      <p:ext uri="{BB962C8B-B14F-4D97-AF65-F5344CB8AC3E}">
        <p14:creationId xmlns:p14="http://schemas.microsoft.com/office/powerpoint/2010/main" val="3680783681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303869-0511-A445-AE59-A882E8F36C7B}" vid="{3554E728-C4C4-EF48-90E1-77BE728160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</Words>
  <Application>Microsoft Office PowerPoint</Application>
  <PresentationFormat>Bildschirmpräsentation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Frutiger 45 Light</vt:lpstr>
      <vt:lpstr>Times</vt:lpstr>
      <vt:lpstr>Times New Roman</vt:lpstr>
      <vt:lpstr>Wingdings</vt:lpstr>
      <vt:lpstr>3_Office Theme</vt:lpstr>
      <vt:lpstr>ACTIVATE cloud data from  in-situ instruments - Overview and first results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DLR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Kirschler, Simon</dc:creator>
  <cp:lastModifiedBy>Kirschler, Simon</cp:lastModifiedBy>
  <cp:revision>45</cp:revision>
  <dcterms:created xsi:type="dcterms:W3CDTF">2020-03-06T13:11:04Z</dcterms:created>
  <dcterms:modified xsi:type="dcterms:W3CDTF">2022-11-03T09:19:22Z</dcterms:modified>
</cp:coreProperties>
</file>