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4"/>
  </p:sldMasterIdLst>
  <p:notesMasterIdLst>
    <p:notesMasterId r:id="rId19"/>
  </p:notesMasterIdLst>
  <p:handoutMasterIdLst>
    <p:handoutMasterId r:id="rId20"/>
  </p:handoutMasterIdLst>
  <p:sldIdLst>
    <p:sldId id="1004" r:id="rId5"/>
    <p:sldId id="1012" r:id="rId6"/>
    <p:sldId id="1013" r:id="rId7"/>
    <p:sldId id="1015" r:id="rId8"/>
    <p:sldId id="988" r:id="rId9"/>
    <p:sldId id="975" r:id="rId10"/>
    <p:sldId id="1024" r:id="rId11"/>
    <p:sldId id="1023" r:id="rId12"/>
    <p:sldId id="1025" r:id="rId13"/>
    <p:sldId id="1026" r:id="rId14"/>
    <p:sldId id="1027" r:id="rId15"/>
    <p:sldId id="1028" r:id="rId16"/>
    <p:sldId id="1029" r:id="rId17"/>
    <p:sldId id="1030" r:id="rId18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rtiz, Jose A. (LARC-D209)" initials="JAO" lastIdx="5" clrIdx="0">
    <p:extLst>
      <p:ext uri="{19B8F6BF-5375-455C-9EA6-DF929625EA0E}">
        <p15:presenceInfo xmlns:p15="http://schemas.microsoft.com/office/powerpoint/2012/main" userId="Ortiz, Jose A. (LARC-D209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FAB16"/>
    <a:srgbClr val="000099"/>
    <a:srgbClr val="0000CC"/>
    <a:srgbClr val="FFCCCC"/>
    <a:srgbClr val="FFCCFF"/>
    <a:srgbClr val="EF9337"/>
    <a:srgbClr val="CC6600"/>
    <a:srgbClr val="FFF9CC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16"/>
    <p:restoredTop sz="94609"/>
  </p:normalViewPr>
  <p:slideViewPr>
    <p:cSldViewPr snapToGrid="0">
      <p:cViewPr varScale="1">
        <p:scale>
          <a:sx n="96" d="100"/>
          <a:sy n="96" d="100"/>
        </p:scale>
        <p:origin x="176" y="6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12/5/22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121"/>
            <a:ext cx="3038145" cy="465743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29121"/>
            <a:ext cx="3038145" cy="465743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12/5/22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8"/>
            <a:ext cx="5607711" cy="4183995"/>
          </a:xfrm>
          <a:prstGeom prst="rect">
            <a:avLst/>
          </a:prstGeom>
        </p:spPr>
        <p:txBody>
          <a:bodyPr vert="horz" lIns="93164" tIns="46582" rIns="93164" bIns="46582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121"/>
            <a:ext cx="3038145" cy="46574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29121"/>
            <a:ext cx="3038145" cy="465743"/>
          </a:xfrm>
          <a:prstGeom prst="rect">
            <a:avLst/>
          </a:prstGeom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5175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73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9FFDCA-B3A9-0C40-9D64-B121BCD133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  <a:prstGeom prst="rect">
            <a:avLst/>
          </a:prstGeom>
        </p:spPr>
        <p:txBody>
          <a:bodyPr/>
          <a:lstStyle>
            <a:lvl1pPr algn="r">
              <a:defRPr sz="900">
                <a:latin typeface="+mn-lt"/>
              </a:defRPr>
            </a:lvl1pPr>
          </a:lstStyle>
          <a:p>
            <a:fld id="{90BEAFAC-BA4A-45F5-AFA3-38B450F01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4861719"/>
            <a:ext cx="2057400" cy="273844"/>
          </a:xfrm>
          <a:prstGeom prst="rect">
            <a:avLst/>
          </a:prstGeom>
        </p:spPr>
        <p:txBody>
          <a:bodyPr/>
          <a:lstStyle/>
          <a:p>
            <a:fld id="{81120450-2654-4F4A-B79A-11447FB6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59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242239" y="125631"/>
            <a:ext cx="664606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18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  <a:prstGeom prst="rect">
            <a:avLst/>
          </a:prstGeom>
        </p:spPr>
        <p:txBody>
          <a:bodyPr/>
          <a:lstStyle>
            <a:lvl1pPr algn="r">
              <a:defRPr sz="900">
                <a:latin typeface="+mn-lt"/>
              </a:defRPr>
            </a:lvl1pPr>
          </a:lstStyle>
          <a:p>
            <a:fld id="{90BEAFAC-BA4A-45F5-AFA3-38B450F010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8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E03DA-9B68-453F-A392-ACFF4C7C4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1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E03DA-9B68-453F-A392-ACFF4C7C41CA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Line 68"/>
          <p:cNvSpPr>
            <a:spLocks noChangeShapeType="1"/>
          </p:cNvSpPr>
          <p:nvPr/>
        </p:nvSpPr>
        <p:spPr bwMode="auto">
          <a:xfrm flipH="1">
            <a:off x="0" y="689162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013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1" name="Rectangle 61"/>
          <p:cNvSpPr>
            <a:spLocks noChangeArrowheads="1"/>
          </p:cNvSpPr>
          <p:nvPr userDrawn="1"/>
        </p:nvSpPr>
        <p:spPr bwMode="auto">
          <a:xfrm>
            <a:off x="0" y="1"/>
            <a:ext cx="9144000" cy="66549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1375" tIns="25688" rIns="51375" bIns="25688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1350">
              <a:solidFill>
                <a:srgbClr val="FFFFFF"/>
              </a:solidFill>
              <a:latin typeface="Helvetica Neue Black Condensed" pitchFamily="-84" charset="0"/>
              <a:cs typeface="ＭＳ Ｐゴシック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14400" y="3"/>
            <a:ext cx="7315200" cy="6654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8" descr="NASA Meatball.png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8039" y="20843"/>
            <a:ext cx="754380" cy="61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6" y="-13448"/>
            <a:ext cx="68776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86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CB95-9EFA-4416-92F3-0D27CC3A1C0B}" type="datetime1">
              <a:rPr lang="en-US" smtClean="0"/>
              <a:t>12/5/22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E03DA-9B68-453F-A392-ACFF4C7C41C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Line 68"/>
          <p:cNvSpPr>
            <a:spLocks noChangeShapeType="1"/>
          </p:cNvSpPr>
          <p:nvPr/>
        </p:nvSpPr>
        <p:spPr bwMode="auto">
          <a:xfrm flipH="1">
            <a:off x="0" y="689162"/>
            <a:ext cx="914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>
            <a:outerShdw blurRad="63500" dist="38090" dir="7199996" algn="ctr" rotWithShape="0">
              <a:srgbClr val="000000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en-US" sz="76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4" name="Rectangle 61"/>
          <p:cNvSpPr>
            <a:spLocks noChangeArrowheads="1"/>
          </p:cNvSpPr>
          <p:nvPr userDrawn="1"/>
        </p:nvSpPr>
        <p:spPr bwMode="auto">
          <a:xfrm>
            <a:off x="0" y="1"/>
            <a:ext cx="9144000" cy="66549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1375" tIns="25688" rIns="51375" bIns="25688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1350">
              <a:solidFill>
                <a:srgbClr val="FFFFFF"/>
              </a:solidFill>
              <a:latin typeface="Helvetica Neue Black Condensed" pitchFamily="-84" charset="0"/>
              <a:cs typeface="ＭＳ Ｐゴシック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914400" y="3"/>
            <a:ext cx="7315200" cy="66549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8" name="Picture 8" descr="NASA Meatball.png"/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8039" y="20843"/>
            <a:ext cx="754380" cy="61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6" y="-13448"/>
            <a:ext cx="68776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989381-ABB3-7C4A-BF5A-3D97C4EBDE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79763"/>
            <a:ext cx="680096" cy="678153"/>
          </a:xfrm>
          <a:prstGeom prst="rect">
            <a:avLst/>
          </a:prstGeom>
        </p:spPr>
      </p:pic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15486C8-59F6-9740-95A8-AAE51BEA662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847" y="0"/>
            <a:ext cx="1014524" cy="837680"/>
          </a:xfrm>
          <a:prstGeom prst="rect">
            <a:avLst/>
          </a:prstGeom>
        </p:spPr>
      </p:pic>
      <p:sp>
        <p:nvSpPr>
          <p:cNvPr id="11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7000800" y="4957763"/>
            <a:ext cx="2133600" cy="171450"/>
          </a:xfrm>
          <a:prstGeom prst="rect">
            <a:avLst/>
          </a:prstGeom>
        </p:spPr>
        <p:txBody>
          <a:bodyPr/>
          <a:lstStyle>
            <a:lvl1pPr algn="r">
              <a:defRPr sz="900">
                <a:latin typeface="+mn-lt"/>
              </a:defRPr>
            </a:lvl1pPr>
          </a:lstStyle>
          <a:p>
            <a:fld id="{90BEAFAC-BA4A-45F5-AFA3-38B450F010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1" r:id="rId7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tiff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tiff"/><Relationship Id="rId17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2.png@01D90565.C1092CA0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054662" y="2624730"/>
            <a:ext cx="6089338" cy="250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/>
                <a:ea typeface="Helvetica Neue" panose="02000503000000020004" pitchFamily="2" charset="0"/>
                <a:cs typeface="Arial" panose="020B0604020202020204" pitchFamily="34" charset="0"/>
              </a:rPr>
              <a:t>AIAA SciTech 2023</a:t>
            </a:r>
          </a:p>
          <a:p>
            <a:pPr algn="r">
              <a:spcBef>
                <a:spcPts val="450"/>
              </a:spcBef>
            </a:pPr>
            <a:endParaRPr lang="en-US" sz="1800" b="1" dirty="0">
              <a:solidFill>
                <a:schemeClr val="bg1">
                  <a:lumMod val="95000"/>
                </a:schemeClr>
              </a:solidFill>
              <a:latin typeface="Helvetica Neue" panose="02000503000000020004"/>
              <a:ea typeface="Helvetica Neue" panose="02000503000000020004" pitchFamily="2" charset="0"/>
              <a:cs typeface="Arial" panose="020B0604020202020204" pitchFamily="34" charset="0"/>
            </a:endParaRPr>
          </a:p>
          <a:p>
            <a:pPr algn="r">
              <a:spcBef>
                <a:spcPts val="450"/>
              </a:spcBef>
            </a:pPr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/>
                <a:ea typeface="Helvetica Neue" panose="02000503000000020004" pitchFamily="2" charset="0"/>
                <a:cs typeface="Arial" panose="020B0604020202020204" pitchFamily="34" charset="0"/>
              </a:rPr>
              <a:t>Navigation Doppler Lidar Signal Processing Architecture and Algorithms</a:t>
            </a:r>
          </a:p>
          <a:p>
            <a:pPr algn="r">
              <a:spcBef>
                <a:spcPts val="450"/>
              </a:spcBef>
            </a:pPr>
            <a:endParaRPr lang="en-US" sz="1800" b="1" dirty="0">
              <a:solidFill>
                <a:schemeClr val="bg1">
                  <a:lumMod val="95000"/>
                </a:schemeClr>
              </a:solidFill>
              <a:latin typeface="Helvetica Neue" panose="02000503000000020004"/>
              <a:ea typeface="Helvetica Neue" panose="02000503000000020004" pitchFamily="2" charset="0"/>
              <a:cs typeface="Arial" panose="020B0604020202020204" pitchFamily="34" charset="0"/>
            </a:endParaRPr>
          </a:p>
          <a:p>
            <a:pPr algn="r">
              <a:spcBef>
                <a:spcPts val="450"/>
              </a:spcBef>
            </a:pPr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/>
                <a:ea typeface="Helvetica Neue" panose="02000503000000020004" pitchFamily="2" charset="0"/>
                <a:cs typeface="Arial" panose="020B0604020202020204" pitchFamily="34" charset="0"/>
              </a:rPr>
              <a:t>Dr. Glenn Hines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3399FF"/>
                </a:solidFill>
                <a:latin typeface="Helvetica Neue" panose="02000503000000020004"/>
                <a:ea typeface="Helvetica Neue" panose="02000503000000020004" pitchFamily="2" charset="0"/>
                <a:cs typeface="Arial" panose="020B0604020202020204" pitchFamily="34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3399FF"/>
                </a:solidFill>
                <a:latin typeface="Helvetica Neue" panose="02000503000000020004"/>
                <a:ea typeface="Helvetica Neue" panose="02000503000000020004" pitchFamily="2" charset="0"/>
                <a:cs typeface="Arial" panose="020B0604020202020204" pitchFamily="34" charset="0"/>
              </a:rPr>
              <a:t>January 23, 2023</a:t>
            </a:r>
          </a:p>
        </p:txBody>
      </p:sp>
    </p:spTree>
    <p:extLst>
      <p:ext uri="{BB962C8B-B14F-4D97-AF65-F5344CB8AC3E}">
        <p14:creationId xmlns:p14="http://schemas.microsoft.com/office/powerpoint/2010/main" val="1070313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020" y="3224290"/>
            <a:ext cx="3411929" cy="191921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>
                <a:solidFill>
                  <a:srgbClr val="000099"/>
                </a:solidFill>
              </a:rPr>
              <a:t>Introduction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E03DA-9B68-453F-A392-ACFF4C7C41CA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8059" y="878717"/>
            <a:ext cx="8495891" cy="2867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7656" indent="-297656">
              <a:spcAft>
                <a:spcPts val="45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kumimoji="1" lang="en-US" sz="2000" dirty="0"/>
              <a:t>NDL is a laser-based sensor capable of providing </a:t>
            </a:r>
            <a:r>
              <a:rPr lang="en-US" sz="2000" dirty="0"/>
              <a:t>precision ground-relative velocity and altitude</a:t>
            </a:r>
          </a:p>
          <a:p>
            <a:pPr marL="297656" indent="-297656">
              <a:spcAft>
                <a:spcPts val="450"/>
              </a:spcAft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2000" dirty="0"/>
              <a:t>Measures velocity and range along three laser beams </a:t>
            </a:r>
          </a:p>
          <a:p>
            <a:pPr marL="514350" lvl="1" indent="-171450">
              <a:spcAft>
                <a:spcPts val="675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/>
              <a:t>Utilizes Doppler frequency shift to determine line-of-sight (LOS) velocity</a:t>
            </a:r>
          </a:p>
          <a:p>
            <a:pPr marL="514350" lvl="1" indent="-171450">
              <a:spcAft>
                <a:spcPts val="675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en-US" sz="1800" dirty="0"/>
              <a:t>Utilizes time of flight to determine LOS range</a:t>
            </a:r>
          </a:p>
          <a:p>
            <a:pPr marL="297656" indent="-297656">
              <a:spcBef>
                <a:spcPts val="225"/>
              </a:spcBef>
              <a:spcAft>
                <a:spcPts val="45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altLang="en-US" sz="2000" dirty="0"/>
              <a:t>Simultaneous LOS measurements are used to estimate:</a:t>
            </a:r>
          </a:p>
          <a:p>
            <a:pPr marL="515541" lvl="1" indent="-172641">
              <a:spcAft>
                <a:spcPts val="338"/>
              </a:spcAft>
              <a:buClr>
                <a:srgbClr val="996633"/>
              </a:buClr>
              <a:buFont typeface="Arial" panose="020B0604020202020204" pitchFamily="34" charset="0"/>
              <a:buChar char="•"/>
            </a:pPr>
            <a:r>
              <a:rPr lang="en-US" altLang="en-US" sz="1800" dirty="0"/>
              <a:t>Velocity Vector (V)</a:t>
            </a:r>
          </a:p>
          <a:p>
            <a:pPr marL="515541" lvl="1" indent="-172641">
              <a:spcAft>
                <a:spcPts val="338"/>
              </a:spcAft>
              <a:buClr>
                <a:srgbClr val="996633"/>
              </a:buClr>
              <a:buFont typeface="Arial" panose="020B0604020202020204" pitchFamily="34" charset="0"/>
              <a:buChar char="•"/>
            </a:pPr>
            <a:r>
              <a:rPr lang="en-US" altLang="en-US" sz="1800" dirty="0"/>
              <a:t>Altitude relative to local ground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6098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1170709" y="145769"/>
            <a:ext cx="6678613" cy="48418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99"/>
                </a:solidFill>
                <a:ea typeface="ＭＳ Ｐゴシック" pitchFamily="34" charset="-128"/>
              </a:rPr>
              <a:t>NDL Enables New Landing Capabilities</a:t>
            </a:r>
            <a:endParaRPr lang="en-US">
              <a:solidFill>
                <a:srgbClr val="0000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3567" y="844425"/>
            <a:ext cx="847686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413" lvl="1" indent="-252413">
              <a:spcAft>
                <a:spcPts val="9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Viable replacement for radars with an order of magnitude higher precision and much better data quality</a:t>
            </a:r>
          </a:p>
          <a:p>
            <a:pPr marL="252413" lvl="1" indent="-252413">
              <a:spcAft>
                <a:spcPts val="9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NDL enables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“</a:t>
            </a:r>
            <a:r>
              <a:rPr lang="en-US" sz="2000" b="1" i="1" dirty="0">
                <a:latin typeface="+mn-lt"/>
                <a:cs typeface="Arial" panose="020B0604020202020204" pitchFamily="34" charset="0"/>
              </a:rPr>
              <a:t>precision navigation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”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to the designated landing location</a:t>
            </a:r>
          </a:p>
          <a:p>
            <a:pPr marL="252413" lvl="1" indent="-252413">
              <a:spcAft>
                <a:spcPts val="90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NDL enables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“</a:t>
            </a:r>
            <a:r>
              <a:rPr lang="en-US" sz="2000" b="1" i="1" dirty="0">
                <a:latin typeface="+mn-lt"/>
                <a:cs typeface="Arial" panose="020B0604020202020204" pitchFamily="34" charset="0"/>
              </a:rPr>
              <a:t>well-controlled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”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descent, landing, and ascent maneuvers to within a few cm/sec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38870" y="2528347"/>
            <a:ext cx="2901791" cy="438582"/>
          </a:xfrm>
          <a:prstGeom prst="rect">
            <a:avLst/>
          </a:prstGeom>
          <a:solidFill>
            <a:srgbClr val="009999"/>
          </a:solidFill>
        </p:spPr>
        <p:txBody>
          <a:bodyPr wrap="square">
            <a:spAutoFit/>
          </a:bodyPr>
          <a:lstStyle/>
          <a:p>
            <a:pPr algn="ctr">
              <a:spcAft>
                <a:spcPts val="675"/>
              </a:spcAft>
            </a:pPr>
            <a:r>
              <a:rPr kumimoji="1" lang="en-US" sz="1125" b="1" dirty="0">
                <a:solidFill>
                  <a:srgbClr val="FFFF00"/>
                </a:solidFill>
              </a:rPr>
              <a:t>NDL is expected to be a standard sensor on landing vehicles </a:t>
            </a:r>
            <a:endParaRPr lang="en-US" sz="1125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840" y="3206337"/>
            <a:ext cx="1988338" cy="16585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92" y="2700299"/>
            <a:ext cx="3416438" cy="235543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B70799-E334-4AF1-7952-8AD369AB7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2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D6E1726-2634-4CF0-854B-87A9C80C9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99"/>
                </a:solidFill>
              </a:rPr>
              <a:t>NDL System Functional Architecture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8949B6-7BFB-684C-9152-531389FD4E37}"/>
              </a:ext>
            </a:extLst>
          </p:cNvPr>
          <p:cNvSpPr/>
          <p:nvPr/>
        </p:nvSpPr>
        <p:spPr>
          <a:xfrm>
            <a:off x="54250" y="1796196"/>
            <a:ext cx="31947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Frequency Modulated, Continuous Wave (FMCW) Technique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AE1693-C825-428F-8FA8-B738BF3B82E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531" y="1105296"/>
            <a:ext cx="5553075" cy="2428240"/>
          </a:xfrm>
          <a:prstGeom prst="rect">
            <a:avLst/>
          </a:prstGeom>
          <a:noFill/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E8D5B818-4830-64EA-AB49-97E715E08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16A8A2-18C2-5F01-FD3B-B0336935D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94" y="2402442"/>
            <a:ext cx="3790950" cy="24568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472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94ED088F-FA7D-48D8-9EE5-AACA5F69D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653" y="1153507"/>
            <a:ext cx="1229636" cy="123649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5871935-5E90-4BD4-9B79-D05624875A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145" y="947810"/>
            <a:ext cx="1619028" cy="1872430"/>
          </a:xfrm>
          <a:prstGeom prst="rect">
            <a:avLst/>
          </a:prstGeom>
        </p:spPr>
      </p:pic>
      <p:sp>
        <p:nvSpPr>
          <p:cNvPr id="9" name="Right Arrow 6">
            <a:extLst>
              <a:ext uri="{FF2B5EF4-FFF2-40B4-BE49-F238E27FC236}">
                <a16:creationId xmlns:a16="http://schemas.microsoft.com/office/drawing/2014/main" id="{DC485F48-1A6F-40B8-B77C-CD8C972EFDF3}"/>
              </a:ext>
            </a:extLst>
          </p:cNvPr>
          <p:cNvSpPr/>
          <p:nvPr/>
        </p:nvSpPr>
        <p:spPr>
          <a:xfrm rot="21096025">
            <a:off x="152695" y="2775133"/>
            <a:ext cx="7327664" cy="682874"/>
          </a:xfrm>
          <a:prstGeom prst="rightArrow">
            <a:avLst>
              <a:gd name="adj1" fmla="val 50000"/>
              <a:gd name="adj2" fmla="val 80020"/>
            </a:avLst>
          </a:prstGeom>
          <a:gradFill>
            <a:gsLst>
              <a:gs pos="48692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20000"/>
                  <a:lumOff val="80000"/>
                </a:schemeClr>
              </a:gs>
              <a:gs pos="8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EECB8C-74C7-48A7-A9FD-68ED1A0F3019}"/>
              </a:ext>
            </a:extLst>
          </p:cNvPr>
          <p:cNvSpPr txBox="1"/>
          <p:nvPr/>
        </p:nvSpPr>
        <p:spPr>
          <a:xfrm>
            <a:off x="125932" y="4784835"/>
            <a:ext cx="1265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Proof-of-Concept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446E7E-0627-41C6-BEE9-26335030B879}"/>
              </a:ext>
            </a:extLst>
          </p:cNvPr>
          <p:cNvSpPr txBox="1"/>
          <p:nvPr/>
        </p:nvSpPr>
        <p:spPr>
          <a:xfrm>
            <a:off x="453696" y="3126637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prstClr val="black"/>
                </a:solidFill>
                <a:latin typeface="Arial" charset="0"/>
              </a:rPr>
              <a:t>2008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38F904-49A5-4947-8F39-806B9A7DC844}"/>
              </a:ext>
            </a:extLst>
          </p:cNvPr>
          <p:cNvSpPr txBox="1"/>
          <p:nvPr/>
        </p:nvSpPr>
        <p:spPr>
          <a:xfrm>
            <a:off x="1578367" y="29564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prstClr val="black"/>
                </a:solidFill>
                <a:latin typeface="Arial" charset="0"/>
              </a:rPr>
              <a:t>2010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87906E-EBBA-43EC-95AF-0C442515674B}"/>
              </a:ext>
            </a:extLst>
          </p:cNvPr>
          <p:cNvSpPr txBox="1"/>
          <p:nvPr/>
        </p:nvSpPr>
        <p:spPr>
          <a:xfrm>
            <a:off x="2821279" y="2753881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prstClr val="black"/>
                </a:solidFill>
                <a:latin typeface="Arial" charset="0"/>
              </a:rPr>
              <a:t>2012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7A85EB-7E9A-445F-A9D0-6E29F35A722B}"/>
              </a:ext>
            </a:extLst>
          </p:cNvPr>
          <p:cNvSpPr txBox="1"/>
          <p:nvPr/>
        </p:nvSpPr>
        <p:spPr>
          <a:xfrm>
            <a:off x="3876181" y="2603562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prstClr val="black"/>
                </a:solidFill>
                <a:latin typeface="Arial" charset="0"/>
              </a:rPr>
              <a:t>2014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8F4566-25B4-4937-BB93-F935DB97EB18}"/>
              </a:ext>
            </a:extLst>
          </p:cNvPr>
          <p:cNvSpPr txBox="1"/>
          <p:nvPr/>
        </p:nvSpPr>
        <p:spPr>
          <a:xfrm>
            <a:off x="4867644" y="2447027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prstClr val="black"/>
                </a:solidFill>
                <a:latin typeface="Arial" charset="0"/>
              </a:rPr>
              <a:t>2017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3EAD52-BD8E-4608-A1CB-1C2BCA5B2ED9}"/>
              </a:ext>
            </a:extLst>
          </p:cNvPr>
          <p:cNvSpPr txBox="1"/>
          <p:nvPr/>
        </p:nvSpPr>
        <p:spPr>
          <a:xfrm>
            <a:off x="2986951" y="4526697"/>
            <a:ext cx="11456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GEN 2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DC8E4EB-E632-4EC3-8E12-7F5DAFE8CA9E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80472" y="3629299"/>
            <a:ext cx="996385" cy="893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9D91EF3-D107-48D1-891C-B9204C930ACB}"/>
              </a:ext>
            </a:extLst>
          </p:cNvPr>
          <p:cNvSpPr txBox="1"/>
          <p:nvPr/>
        </p:nvSpPr>
        <p:spPr>
          <a:xfrm rot="21077205">
            <a:off x="427165" y="3250819"/>
            <a:ext cx="19191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F79646">
                    <a:lumMod val="75000"/>
                  </a:srgbClr>
                </a:solidFill>
                <a:latin typeface="Arial" charset="0"/>
              </a:rPr>
              <a:t>Breadboard without real-time processing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F341FC-3D21-4BA6-A1BA-02814C4967DA}"/>
              </a:ext>
            </a:extLst>
          </p:cNvPr>
          <p:cNvSpPr txBox="1"/>
          <p:nvPr/>
        </p:nvSpPr>
        <p:spPr>
          <a:xfrm>
            <a:off x="1355169" y="4753004"/>
            <a:ext cx="1379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GEN 1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D6B0B7-942C-49B2-9E33-CC2E4A5C3314}"/>
              </a:ext>
            </a:extLst>
          </p:cNvPr>
          <p:cNvSpPr txBox="1"/>
          <p:nvPr/>
        </p:nvSpPr>
        <p:spPr>
          <a:xfrm rot="21074743">
            <a:off x="3199094" y="2884494"/>
            <a:ext cx="24824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F79646">
                    <a:lumMod val="75000"/>
                  </a:srgbClr>
                </a:solidFill>
                <a:latin typeface="Arial" charset="0"/>
              </a:rPr>
              <a:t>Fully-Autonomous Prototype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23FF5FE-A671-4684-AFBC-1949278A10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74" y="2354709"/>
            <a:ext cx="929307" cy="807538"/>
          </a:xfrm>
          <a:prstGeom prst="rect">
            <a:avLst/>
          </a:prstGeom>
        </p:spPr>
      </p:pic>
      <p:pic>
        <p:nvPicPr>
          <p:cNvPr id="22" name="Picture 5" descr="Cnv0003.jpg">
            <a:extLst>
              <a:ext uri="{FF2B5EF4-FFF2-40B4-BE49-F238E27FC236}">
                <a16:creationId xmlns:a16="http://schemas.microsoft.com/office/drawing/2014/main" id="{B25B1853-005F-4B69-BA6B-A311EB01C7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5682" y="2111094"/>
            <a:ext cx="1125785" cy="86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D2769C9-87C0-4BD6-86EE-95644E53A3F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8874" y="1766802"/>
            <a:ext cx="1098037" cy="10139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A9CB1E4-B405-4AE1-9089-F6C6DEA415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2504" y="1403614"/>
            <a:ext cx="981601" cy="12248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B1A6B5F-D5BC-4B48-85F9-F9C14493394E}"/>
              </a:ext>
            </a:extLst>
          </p:cNvPr>
          <p:cNvSpPr txBox="1"/>
          <p:nvPr/>
        </p:nvSpPr>
        <p:spPr>
          <a:xfrm>
            <a:off x="4197255" y="4319939"/>
            <a:ext cx="1314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GEN 3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10B04CD-392D-4FB8-BB98-C4A0875EE45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365" y="1166356"/>
            <a:ext cx="764273" cy="1282746"/>
          </a:xfrm>
          <a:prstGeom prst="rect">
            <a:avLst/>
          </a:prstGeom>
        </p:spPr>
      </p:pic>
      <p:pic>
        <p:nvPicPr>
          <p:cNvPr id="29" name="Picture 2" descr="IMG_3168_1.JPG">
            <a:extLst>
              <a:ext uri="{FF2B5EF4-FFF2-40B4-BE49-F238E27FC236}">
                <a16:creationId xmlns:a16="http://schemas.microsoft.com/office/drawing/2014/main" id="{C2F491DE-9987-4DFA-96B0-7E6C325E2EAA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53065" y="3816661"/>
            <a:ext cx="941496" cy="959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B776A08-0548-4F66-8F1A-5967671D630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19810"/>
          <a:stretch/>
        </p:blipFill>
        <p:spPr>
          <a:xfrm>
            <a:off x="776453" y="3949174"/>
            <a:ext cx="711787" cy="82729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11B1F44-497A-4B6D-98E8-F2843579356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4512" t="20568" r="14253" b="17029"/>
          <a:stretch/>
        </p:blipFill>
        <p:spPr>
          <a:xfrm>
            <a:off x="125200" y="4124107"/>
            <a:ext cx="633578" cy="593821"/>
          </a:xfrm>
          <a:prstGeom prst="rect">
            <a:avLst/>
          </a:prstGeom>
        </p:spPr>
      </p:pic>
      <p:sp>
        <p:nvSpPr>
          <p:cNvPr id="47" name="Title 46">
            <a:extLst>
              <a:ext uri="{FF2B5EF4-FFF2-40B4-BE49-F238E27FC236}">
                <a16:creationId xmlns:a16="http://schemas.microsoft.com/office/drawing/2014/main" id="{D747F75B-3B51-4131-9F9E-A0952B1378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897" y="132735"/>
            <a:ext cx="72581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NDL from Concept to Lunar Landing Demonstration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86D582F-B0C9-40A8-9F80-322314C540B8}"/>
              </a:ext>
            </a:extLst>
          </p:cNvPr>
          <p:cNvSpPr txBox="1"/>
          <p:nvPr/>
        </p:nvSpPr>
        <p:spPr>
          <a:xfrm rot="21074743">
            <a:off x="5540700" y="2598010"/>
            <a:ext cx="16680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F79646">
                    <a:lumMod val="75000"/>
                  </a:srgbClr>
                </a:solidFill>
                <a:latin typeface="Arial" charset="0"/>
              </a:rPr>
              <a:t>Spaceflight ETU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E2A6C3C-4A70-4446-9BB0-2A0EACD59299}"/>
              </a:ext>
            </a:extLst>
          </p:cNvPr>
          <p:cNvSpPr txBox="1"/>
          <p:nvPr/>
        </p:nvSpPr>
        <p:spPr>
          <a:xfrm>
            <a:off x="5627120" y="4237168"/>
            <a:ext cx="11583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37"/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ETU 1, 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9C1D903-9B4F-4AB0-B713-85D0C0B81CD5}"/>
              </a:ext>
            </a:extLst>
          </p:cNvPr>
          <p:cNvSpPr txBox="1"/>
          <p:nvPr/>
        </p:nvSpPr>
        <p:spPr>
          <a:xfrm>
            <a:off x="7260302" y="4211891"/>
            <a:ext cx="1329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37"/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ETU 3, 4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A3975D-C91D-44A2-8E25-C557699A7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06" y="762504"/>
            <a:ext cx="563598" cy="162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809F42F7-9E04-48F6-9A3F-0D254ED7DE21}"/>
              </a:ext>
            </a:extLst>
          </p:cNvPr>
          <p:cNvSpPr txBox="1"/>
          <p:nvPr/>
        </p:nvSpPr>
        <p:spPr>
          <a:xfrm>
            <a:off x="5823192" y="2350651"/>
            <a:ext cx="7841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prstClr val="black"/>
                </a:solidFill>
                <a:latin typeface="Arial" charset="0"/>
              </a:rPr>
              <a:t>2020/2021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08B1C37-819B-4A47-B84C-AA782D846B10}"/>
              </a:ext>
            </a:extLst>
          </p:cNvPr>
          <p:cNvSpPr txBox="1"/>
          <p:nvPr/>
        </p:nvSpPr>
        <p:spPr>
          <a:xfrm>
            <a:off x="7687005" y="2398494"/>
            <a:ext cx="525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 charset="0"/>
              </a:rPr>
              <a:t>2023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0D01750-DDB3-429C-8476-49686791E826}"/>
              </a:ext>
            </a:extLst>
          </p:cNvPr>
          <p:cNvSpPr txBox="1"/>
          <p:nvPr/>
        </p:nvSpPr>
        <p:spPr>
          <a:xfrm>
            <a:off x="3711071" y="1393047"/>
            <a:ext cx="7970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>
                <a:solidFill>
                  <a:schemeClr val="accent5">
                    <a:lumMod val="50000"/>
                  </a:schemeClr>
                </a:solidFill>
              </a:rPr>
              <a:t>Morpheus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2ECFBE6-FACA-4FFA-8449-CC34BE56F7CA}"/>
              </a:ext>
            </a:extLst>
          </p:cNvPr>
          <p:cNvSpPr txBox="1"/>
          <p:nvPr/>
        </p:nvSpPr>
        <p:spPr>
          <a:xfrm>
            <a:off x="4788295" y="1128991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err="1">
                <a:solidFill>
                  <a:schemeClr val="accent5">
                    <a:lumMod val="50000"/>
                  </a:schemeClr>
                </a:solidFill>
              </a:rPr>
              <a:t>Masten</a:t>
            </a:r>
            <a:endParaRPr lang="en-US" sz="10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ABD594-0922-4AF2-9A77-52F5D36C5D81}"/>
              </a:ext>
            </a:extLst>
          </p:cNvPr>
          <p:cNvSpPr txBox="1"/>
          <p:nvPr/>
        </p:nvSpPr>
        <p:spPr>
          <a:xfrm>
            <a:off x="5474386" y="1176145"/>
            <a:ext cx="943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5">
                    <a:lumMod val="50000"/>
                  </a:schemeClr>
                </a:solidFill>
              </a:rPr>
              <a:t>New Shepard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584033CD-3D1A-4198-B926-AD9A018BDAA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076" y="3426432"/>
            <a:ext cx="1027711" cy="90797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B96F854-78E0-4449-A747-61867A3E1FA0}"/>
              </a:ext>
            </a:extLst>
          </p:cNvPr>
          <p:cNvSpPr txBox="1"/>
          <p:nvPr/>
        </p:nvSpPr>
        <p:spPr>
          <a:xfrm>
            <a:off x="6569597" y="813660"/>
            <a:ext cx="1405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>
                <a:solidFill>
                  <a:schemeClr val="accent5">
                    <a:lumMod val="50000"/>
                  </a:schemeClr>
                </a:solidFill>
              </a:rPr>
              <a:t>Intuitive Machines</a:t>
            </a:r>
          </a:p>
          <a:p>
            <a:pPr algn="ctr"/>
            <a:r>
              <a:rPr lang="en-US" sz="1000" b="1">
                <a:solidFill>
                  <a:schemeClr val="accent5">
                    <a:lumMod val="50000"/>
                  </a:schemeClr>
                </a:solidFill>
              </a:rPr>
              <a:t>Nova-C Vehicle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DF5FDC-DDAC-4182-9FF7-FC8543923CEE}"/>
              </a:ext>
            </a:extLst>
          </p:cNvPr>
          <p:cNvSpPr txBox="1"/>
          <p:nvPr/>
        </p:nvSpPr>
        <p:spPr>
          <a:xfrm>
            <a:off x="7867245" y="806295"/>
            <a:ext cx="1253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>
                <a:solidFill>
                  <a:schemeClr val="accent5">
                    <a:lumMod val="50000"/>
                  </a:schemeClr>
                </a:solidFill>
              </a:rPr>
              <a:t>Astrobotic</a:t>
            </a:r>
          </a:p>
          <a:p>
            <a:pPr algn="ctr"/>
            <a:r>
              <a:rPr lang="en-US" sz="1000" b="1">
                <a:solidFill>
                  <a:schemeClr val="accent5">
                    <a:lumMod val="50000"/>
                  </a:schemeClr>
                </a:solidFill>
              </a:rPr>
              <a:t>Peregrine Vehicle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811C95-565D-37A2-EB6C-3CDB8C073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80234B-BA8C-7204-8427-2F5DE873C51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" t="13128" b="11698"/>
          <a:stretch/>
        </p:blipFill>
        <p:spPr>
          <a:xfrm>
            <a:off x="7008795" y="3057503"/>
            <a:ext cx="1916421" cy="1099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3976D4-ABDA-904F-3636-BDC0172FBD2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064" y="3304459"/>
            <a:ext cx="1206792" cy="90509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AA8AB2B-2359-B55F-375A-D3F11C496E38}"/>
              </a:ext>
            </a:extLst>
          </p:cNvPr>
          <p:cNvSpPr txBox="1"/>
          <p:nvPr/>
        </p:nvSpPr>
        <p:spPr>
          <a:xfrm>
            <a:off x="7370321" y="4427001"/>
            <a:ext cx="11583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37"/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Spaceflight</a:t>
            </a:r>
          </a:p>
          <a:p>
            <a:pPr algn="ctr" defTabSz="514337"/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Engineering Test Unit (ETU)</a:t>
            </a:r>
          </a:p>
        </p:txBody>
      </p:sp>
    </p:spTree>
    <p:extLst>
      <p:ext uri="{BB962C8B-B14F-4D97-AF65-F5344CB8AC3E}">
        <p14:creationId xmlns:p14="http://schemas.microsoft.com/office/powerpoint/2010/main" val="614605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Processing Background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E0BF6-ED86-4D40-BC23-23E647E8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8" y="888260"/>
            <a:ext cx="8830644" cy="4181883"/>
          </a:xfrm>
        </p:spPr>
        <p:txBody>
          <a:bodyPr>
            <a:noAutofit/>
          </a:bodyPr>
          <a:lstStyle/>
          <a:p>
            <a:r>
              <a:rPr lang="en-US" sz="2000" dirty="0"/>
              <a:t>Gen 1 recorded data but did not perform real-time signal processing</a:t>
            </a:r>
          </a:p>
          <a:p>
            <a:r>
              <a:rPr lang="en-US" sz="2000" dirty="0"/>
              <a:t>Gen 2 performed real-time signal processing and command and control</a:t>
            </a:r>
          </a:p>
          <a:p>
            <a:pPr lvl="1"/>
            <a:r>
              <a:rPr lang="en-US" dirty="0"/>
              <a:t>Command &amp; Data Handling (C&amp;DH) was implemented in a PC-104 stack</a:t>
            </a:r>
          </a:p>
          <a:p>
            <a:pPr lvl="1"/>
            <a:r>
              <a:rPr lang="en-US" dirty="0"/>
              <a:t>Still large, relatively high power, and no path to space for some components </a:t>
            </a:r>
          </a:p>
          <a:p>
            <a:pPr lvl="1"/>
            <a:endParaRPr lang="en-US" sz="17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A2F94A-BB57-ACBA-7B3B-63CDDF617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68" y="3071037"/>
            <a:ext cx="2090430" cy="1622261"/>
          </a:xfrm>
          <a:prstGeom prst="rect">
            <a:avLst/>
          </a:prstGeom>
        </p:spPr>
      </p:pic>
      <p:pic>
        <p:nvPicPr>
          <p:cNvPr id="5" name="Picture 4" descr="A picture containing indoor, cluttered&#10;&#10;Description automatically generated">
            <a:extLst>
              <a:ext uri="{FF2B5EF4-FFF2-40B4-BE49-F238E27FC236}">
                <a16:creationId xmlns:a16="http://schemas.microsoft.com/office/drawing/2014/main" id="{CD846C47-E54A-7F75-B892-FF4B33D132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2"/>
          <a:stretch>
            <a:fillRect/>
          </a:stretch>
        </p:blipFill>
        <p:spPr bwMode="auto">
          <a:xfrm>
            <a:off x="3019385" y="3071036"/>
            <a:ext cx="2037562" cy="1622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7A036CFE-A3BB-FE8E-A507-97BEE899E9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901" y="2986620"/>
            <a:ext cx="3360128" cy="2126556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752F0EC-F2DC-4510-57D4-F7846D8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6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8C053C-8765-A652-BFDB-A17C93288494}"/>
              </a:ext>
            </a:extLst>
          </p:cNvPr>
          <p:cNvSpPr txBox="1"/>
          <p:nvPr/>
        </p:nvSpPr>
        <p:spPr>
          <a:xfrm>
            <a:off x="531754" y="4711956"/>
            <a:ext cx="1379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GEN 1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E38874-C525-8166-39EE-787F04412D35}"/>
              </a:ext>
            </a:extLst>
          </p:cNvPr>
          <p:cNvSpPr txBox="1"/>
          <p:nvPr/>
        </p:nvSpPr>
        <p:spPr>
          <a:xfrm>
            <a:off x="3455546" y="4722825"/>
            <a:ext cx="1379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1F497D"/>
                </a:solidFill>
                <a:latin typeface="Arial" charset="0"/>
              </a:rPr>
              <a:t>GEN 2 </a:t>
            </a:r>
          </a:p>
        </p:txBody>
      </p:sp>
    </p:spTree>
    <p:extLst>
      <p:ext uri="{BB962C8B-B14F-4D97-AF65-F5344CB8AC3E}">
        <p14:creationId xmlns:p14="http://schemas.microsoft.com/office/powerpoint/2010/main" val="562901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Processing Trades/Optimizations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E0BF6-ED86-4D40-BC23-23E647E8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8" y="888260"/>
            <a:ext cx="8830644" cy="4181883"/>
          </a:xfrm>
        </p:spPr>
        <p:txBody>
          <a:bodyPr>
            <a:noAutofit/>
          </a:bodyPr>
          <a:lstStyle/>
          <a:p>
            <a:r>
              <a:rPr lang="en-US" sz="2000" dirty="0"/>
              <a:t>Consolidation of functionality – embed functions inside the FPGA</a:t>
            </a:r>
          </a:p>
          <a:p>
            <a:endParaRPr lang="en-US" sz="2000" dirty="0"/>
          </a:p>
          <a:p>
            <a:r>
              <a:rPr lang="en-US" sz="2000" dirty="0"/>
              <a:t>Minimize volume and mass – move from PC104 stack to single board</a:t>
            </a:r>
          </a:p>
          <a:p>
            <a:endParaRPr lang="en-US" sz="2000" dirty="0"/>
          </a:p>
          <a:p>
            <a:r>
              <a:rPr lang="en-US" sz="2000" dirty="0"/>
              <a:t>Change thermal management –convective to conduction cooling</a:t>
            </a:r>
          </a:p>
          <a:p>
            <a:endParaRPr lang="en-US" sz="2000" dirty="0"/>
          </a:p>
          <a:p>
            <a:r>
              <a:rPr lang="en-US" sz="2000" dirty="0"/>
              <a:t>Wise parts selection – move to space-grade parts when and where possible</a:t>
            </a:r>
          </a:p>
          <a:p>
            <a:endParaRPr lang="en-US" sz="2000" dirty="0"/>
          </a:p>
          <a:p>
            <a:r>
              <a:rPr lang="en-US" sz="2000" dirty="0"/>
              <a:t>Based on these potential improvements a new, </a:t>
            </a:r>
            <a:r>
              <a:rPr lang="en-US" sz="2000" dirty="0" err="1"/>
              <a:t>LaRC</a:t>
            </a:r>
            <a:r>
              <a:rPr lang="en-US" sz="2000" dirty="0"/>
              <a:t> designed and developed, custom C&amp;DH board was created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752F0EC-F2DC-4510-57D4-F7846D8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63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C&amp;DH Block Diagram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E0BF6-ED86-4D40-BC23-23E647E8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8" y="888260"/>
            <a:ext cx="8830644" cy="4181883"/>
          </a:xfrm>
        </p:spPr>
        <p:txBody>
          <a:bodyPr>
            <a:noAutofit/>
          </a:bodyPr>
          <a:lstStyle/>
          <a:p>
            <a:r>
              <a:rPr lang="en-US" sz="2000" dirty="0"/>
              <a:t>Primary components of the custom C&amp;DH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752F0EC-F2DC-4510-57D4-F7846D8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8</a:t>
            </a:fld>
            <a:endParaRPr lang="en-US"/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A325DC7F-3E69-3FA7-55C0-E3FE94527D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9" y="1590358"/>
            <a:ext cx="4724400" cy="3367405"/>
          </a:xfrm>
          <a:prstGeom prst="rect">
            <a:avLst/>
          </a:prstGeom>
        </p:spPr>
      </p:pic>
      <p:pic>
        <p:nvPicPr>
          <p:cNvPr id="14" name="Picture 1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BBE393E-BA9B-A710-CB80-7C2AB3853E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779" y="914610"/>
            <a:ext cx="3346543" cy="1915323"/>
          </a:xfrm>
          <a:prstGeom prst="rect">
            <a:avLst/>
          </a:prstGeom>
        </p:spPr>
      </p:pic>
      <p:pic>
        <p:nvPicPr>
          <p:cNvPr id="15" name="Picture 14" descr="Graphical user interface&#10;&#10;Description automatically generated">
            <a:extLst>
              <a:ext uri="{FF2B5EF4-FFF2-40B4-BE49-F238E27FC236}">
                <a16:creationId xmlns:a16="http://schemas.microsoft.com/office/drawing/2014/main" id="{A7FA2EA1-6F7E-286B-23AC-4DE1F8741B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162" y="2916855"/>
            <a:ext cx="3796019" cy="222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0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C&amp;DH Signal Processing Firmware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E0BF6-ED86-4D40-BC23-23E647E8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8" y="888260"/>
            <a:ext cx="8830644" cy="4181883"/>
          </a:xfrm>
        </p:spPr>
        <p:txBody>
          <a:bodyPr>
            <a:noAutofit/>
          </a:bodyPr>
          <a:lstStyle/>
          <a:p>
            <a:r>
              <a:rPr lang="en-US" sz="2000" dirty="0"/>
              <a:t>Core processing engine within the C&amp;DH</a:t>
            </a:r>
          </a:p>
          <a:p>
            <a:r>
              <a:rPr lang="en-US" sz="2000" dirty="0"/>
              <a:t>9 256 K point FFTs performed in ~23.8 </a:t>
            </a:r>
            <a:r>
              <a:rPr lang="en-US" sz="2000" dirty="0" err="1"/>
              <a:t>ms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752F0EC-F2DC-4510-57D4-F7846D8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9</a:t>
            </a:fld>
            <a:endParaRPr lang="en-US"/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1266D008-7BCC-5439-7305-4404A78032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746" y="2078224"/>
            <a:ext cx="7146913" cy="2623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839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C&amp;DH Software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E0BF6-ED86-4D40-BC23-23E647E8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8" y="888260"/>
            <a:ext cx="8830644" cy="4181883"/>
          </a:xfrm>
        </p:spPr>
        <p:txBody>
          <a:bodyPr>
            <a:noAutofit/>
          </a:bodyPr>
          <a:lstStyle/>
          <a:p>
            <a:r>
              <a:rPr lang="en-US" sz="2000" dirty="0"/>
              <a:t>Calculates the output velocity and range measurements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752F0EC-F2DC-4510-57D4-F7846D8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30F0A67-90E3-FA04-0A18-1F35522B5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8" y="1899284"/>
            <a:ext cx="3867554" cy="2355956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4F65B97-E828-1785-BEB2-1C47D2D53B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451" y="1899284"/>
            <a:ext cx="4282547" cy="235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56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C&amp;DH Software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E0BF6-ED86-4D40-BC23-23E647E8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8" y="888260"/>
            <a:ext cx="8830644" cy="4181883"/>
          </a:xfrm>
        </p:spPr>
        <p:txBody>
          <a:bodyPr>
            <a:noAutofit/>
          </a:bodyPr>
          <a:lstStyle/>
          <a:p>
            <a:r>
              <a:rPr lang="en-US" sz="2000" dirty="0"/>
              <a:t>Processes commands, sends telemetry and controls internal components</a:t>
            </a:r>
          </a:p>
          <a:p>
            <a:r>
              <a:rPr lang="en-US" sz="2000" dirty="0"/>
              <a:t>Instrument modes (standby, ready, operational) enable power saving and warm-up flexibility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752F0EC-F2DC-4510-57D4-F7846D8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11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3B7572-E61F-A141-D50B-1E6450C8C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0" y="2198780"/>
            <a:ext cx="4479247" cy="2554032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FF84D59-42B6-0F5B-3B5A-371B5447090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089713" y="406903"/>
            <a:ext cx="485166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4">
            <a:extLst>
              <a:ext uri="{FF2B5EF4-FFF2-40B4-BE49-F238E27FC236}">
                <a16:creationId xmlns:a16="http://schemas.microsoft.com/office/drawing/2014/main" id="{6738B3BE-F63D-ED16-F9BA-F1A77EE8D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418" y="2161870"/>
            <a:ext cx="3885928" cy="260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165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Processing Fault-Tolerance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E0BF6-ED86-4D40-BC23-23E647E8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8" y="888260"/>
            <a:ext cx="8830644" cy="4181883"/>
          </a:xfrm>
        </p:spPr>
        <p:txBody>
          <a:bodyPr>
            <a:noAutofit/>
          </a:bodyPr>
          <a:lstStyle/>
          <a:p>
            <a:r>
              <a:rPr lang="en-US" sz="2000" dirty="0"/>
              <a:t>Protection from radiation is ensured via parts selection and implementation of fault-tolerance methods</a:t>
            </a:r>
          </a:p>
          <a:p>
            <a:r>
              <a:rPr lang="en-US" sz="2000" dirty="0" err="1"/>
              <a:t>Virtex</a:t>
            </a:r>
            <a:r>
              <a:rPr lang="en-US" sz="2000" dirty="0"/>
              <a:t> 5 is protected against single event upsets and transients using triple mode redundancy in the device fabric</a:t>
            </a:r>
          </a:p>
          <a:p>
            <a:r>
              <a:rPr lang="en-US" sz="2000" dirty="0"/>
              <a:t>NAND flash is also protected by triple mode redundancy</a:t>
            </a:r>
          </a:p>
          <a:p>
            <a:r>
              <a:rPr lang="en-US" sz="2000" dirty="0"/>
              <a:t>Redundant boot configuration files are used – RTAX FPGA will automatically move to the backup if there is a failure</a:t>
            </a:r>
          </a:p>
          <a:p>
            <a:r>
              <a:rPr lang="en-US" sz="2000" dirty="0"/>
              <a:t>EDAC is used on the QDR SRAM modules </a:t>
            </a:r>
          </a:p>
          <a:p>
            <a:r>
              <a:rPr lang="en-US" sz="2000" dirty="0"/>
              <a:t>RTAX FPGA is an anti-fuse device so it is rad hard by design</a:t>
            </a:r>
          </a:p>
          <a:p>
            <a:r>
              <a:rPr lang="en-US" sz="2000" dirty="0"/>
              <a:t>All other IC’s have demonstrated performance in a radiation environment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752F0EC-F2DC-4510-57D4-F7846D8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12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FF84D59-42B6-0F5B-3B5A-371B5447090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089713" y="406903"/>
            <a:ext cx="485166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96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E0BF6-ED86-4D40-BC23-23E647E8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8" y="888260"/>
            <a:ext cx="8830644" cy="4181883"/>
          </a:xfrm>
        </p:spPr>
        <p:txBody>
          <a:bodyPr>
            <a:noAutofit/>
          </a:bodyPr>
          <a:lstStyle/>
          <a:p>
            <a:r>
              <a:rPr lang="en-US" sz="2000" dirty="0"/>
              <a:t>Using beam steering instead of telescopes would reduce size, mass and power by eliminating two processing channels</a:t>
            </a:r>
          </a:p>
          <a:p>
            <a:r>
              <a:rPr lang="en-US" sz="2000" dirty="0"/>
              <a:t>Appropriate ADC with serial output could shrink board layout requirement resulting in a smaller footprint </a:t>
            </a:r>
          </a:p>
          <a:p>
            <a:r>
              <a:rPr lang="en-US" sz="2000" dirty="0"/>
              <a:t>Direct power on configuration of the </a:t>
            </a:r>
            <a:r>
              <a:rPr lang="en-US" sz="2000" dirty="0" err="1"/>
              <a:t>Virtex</a:t>
            </a:r>
            <a:r>
              <a:rPr lang="en-US" sz="2000" dirty="0"/>
              <a:t> 5 could remove need for RTAX</a:t>
            </a:r>
          </a:p>
          <a:p>
            <a:r>
              <a:rPr lang="en-US" sz="2000" dirty="0"/>
              <a:t>Alternative processors such as the Xilinx </a:t>
            </a:r>
            <a:r>
              <a:rPr lang="en-US" sz="2000" dirty="0" err="1"/>
              <a:t>Kintex</a:t>
            </a:r>
            <a:r>
              <a:rPr lang="en-US" sz="2000" dirty="0"/>
              <a:t> could </a:t>
            </a:r>
            <a:r>
              <a:rPr lang="en-US" sz="2000"/>
              <a:t>improve performance</a:t>
            </a:r>
            <a:endParaRPr lang="en-US" sz="2000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752F0EC-F2DC-4510-57D4-F7846D8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13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FF84D59-42B6-0F5B-3B5A-371B5447090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089713" y="406903"/>
            <a:ext cx="485166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19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5E0BF6-ED86-4D40-BC23-23E647E8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678" y="793260"/>
            <a:ext cx="5933035" cy="4181883"/>
          </a:xfrm>
        </p:spPr>
        <p:txBody>
          <a:bodyPr>
            <a:noAutofit/>
          </a:bodyPr>
          <a:lstStyle/>
          <a:p>
            <a:r>
              <a:rPr lang="en-US" sz="2000" dirty="0"/>
              <a:t>NDL provides a viable alternative to radars and delivers very precise velocity and range measurements in a small, low power package</a:t>
            </a:r>
          </a:p>
          <a:p>
            <a:r>
              <a:rPr lang="en-US" sz="2000" dirty="0"/>
              <a:t>Has evolved from a concept to spaceflight instrument</a:t>
            </a:r>
          </a:p>
          <a:p>
            <a:r>
              <a:rPr lang="en-US" sz="2000" dirty="0"/>
              <a:t>Flying on two lunar missions in 2023 – Intuitive Machines and Astrobotic</a:t>
            </a:r>
          </a:p>
          <a:p>
            <a:r>
              <a:rPr lang="en-US" sz="2000" dirty="0"/>
              <a:t>A core enabling technology is its </a:t>
            </a:r>
            <a:r>
              <a:rPr lang="en-US" sz="2000" dirty="0" err="1"/>
              <a:t>LaRC</a:t>
            </a:r>
            <a:r>
              <a:rPr lang="en-US" sz="2000" dirty="0"/>
              <a:t> developed custom Command and Data Handling board</a:t>
            </a:r>
          </a:p>
          <a:p>
            <a:r>
              <a:rPr lang="en-US" sz="2000" dirty="0"/>
              <a:t>Fault tolerance is embedded in the design</a:t>
            </a:r>
          </a:p>
          <a:p>
            <a:r>
              <a:rPr lang="en-US" sz="2000" dirty="0"/>
              <a:t>Architecture can be improved with reduced channels and new processors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752F0EC-F2DC-4510-57D4-F7846D8E2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0800" y="4957763"/>
            <a:ext cx="2133600" cy="171450"/>
          </a:xfrm>
        </p:spPr>
        <p:txBody>
          <a:bodyPr/>
          <a:lstStyle/>
          <a:p>
            <a:fld id="{A45E03DA-9B68-453F-A392-ACFF4C7C41CA}" type="slidenum">
              <a:rPr lang="en-US" smtClean="0"/>
              <a:t>14</a:t>
            </a:fld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FF84D59-42B6-0F5B-3B5A-371B5447090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089713" y="406903"/>
            <a:ext cx="485166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DA2D9B-7169-94FA-8EAE-1614CF16C8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" t="13128" b="11698"/>
          <a:stretch/>
        </p:blipFill>
        <p:spPr>
          <a:xfrm>
            <a:off x="5807560" y="2019525"/>
            <a:ext cx="3016477" cy="173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12725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2AFEADA79E6643BCB5CC5824EEDFFB" ma:contentTypeVersion="8" ma:contentTypeDescription="Create a new document." ma:contentTypeScope="" ma:versionID="98e58cc7246df135afdc243617c2a176">
  <xsd:schema xmlns:xsd="http://www.w3.org/2001/XMLSchema" xmlns:xs="http://www.w3.org/2001/XMLSchema" xmlns:p="http://schemas.microsoft.com/office/2006/metadata/properties" xmlns:ns2="a9e13ebb-2e63-4374-a952-7ec22842e957" targetNamespace="http://schemas.microsoft.com/office/2006/metadata/properties" ma:root="true" ma:fieldsID="b39b3d72f7e1645c0649943a363c4746" ns2:_="">
    <xsd:import namespace="a9e13ebb-2e63-4374-a952-7ec22842e9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e13ebb-2e63-4374-a952-7ec22842e9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F6AE32B-F0AE-4D1D-8F3D-770CFB43086C}">
  <ds:schemaRefs>
    <ds:schemaRef ds:uri="a9e13ebb-2e63-4374-a952-7ec22842e95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54C8197-8AA8-482A-BED0-C873DC4CC2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2BB9ED-C044-4F9F-B053-6499E778243E}">
  <ds:schemaRefs>
    <ds:schemaRef ds:uri="a9e13ebb-2e63-4374-a952-7ec22842e95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653</Words>
  <Application>Microsoft Macintosh PowerPoint</Application>
  <PresentationFormat>On-screen Show (16:9)</PresentationFormat>
  <Paragraphs>110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Courier New</vt:lpstr>
      <vt:lpstr>Helvetica Neue</vt:lpstr>
      <vt:lpstr>Helvetica Neue Black Condensed</vt:lpstr>
      <vt:lpstr>Wingdings</vt:lpstr>
      <vt:lpstr>1_Office Theme</vt:lpstr>
      <vt:lpstr>PowerPoint Presentation</vt:lpstr>
      <vt:lpstr>Introduction</vt:lpstr>
      <vt:lpstr>NDL Enables New Landing Capabilities</vt:lpstr>
      <vt:lpstr>NDL System Functional Architecture</vt:lpstr>
      <vt:lpstr>NDL from Concept to Lunar Landing Demonstration</vt:lpstr>
      <vt:lpstr>Signal Processing Background</vt:lpstr>
      <vt:lpstr>Signal Processing Trades/Optimizations</vt:lpstr>
      <vt:lpstr>C&amp;DH Block Diagram</vt:lpstr>
      <vt:lpstr>C&amp;DH Signal Processing Firmware</vt:lpstr>
      <vt:lpstr>C&amp;DH Software</vt:lpstr>
      <vt:lpstr>C&amp;DH Software</vt:lpstr>
      <vt:lpstr>Signal Processing Fault-Tolerance</vt:lpstr>
      <vt:lpstr>Future Work</vt:lpstr>
      <vt:lpstr>Conclusion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Hines, Glenn D. (LARC-D208)</cp:lastModifiedBy>
  <cp:revision>14</cp:revision>
  <cp:lastPrinted>2020-01-15T00:54:55Z</cp:lastPrinted>
  <dcterms:created xsi:type="dcterms:W3CDTF">2012-04-24T19:27:23Z</dcterms:created>
  <dcterms:modified xsi:type="dcterms:W3CDTF">2022-12-05T15:31:04Z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0x010100012AFEADA79E6643BCB5CC5824EEDFFB</vt:lpwstr>
  </property>
</Properties>
</file>