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98" r:id="rId2"/>
  </p:sldIdLst>
  <p:sldSz cx="51206400" cy="39319200"/>
  <p:notesSz cx="6858000" cy="9144000"/>
  <p:defaultTextStyle>
    <a:defPPr>
      <a:defRPr lang="en-US"/>
    </a:defPPr>
    <a:lvl1pPr marL="0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1pPr>
    <a:lvl2pPr marL="2172614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2pPr>
    <a:lvl3pPr marL="4345229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3pPr>
    <a:lvl4pPr marL="6517843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4pPr>
    <a:lvl5pPr marL="8690458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5pPr>
    <a:lvl6pPr marL="10863072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6pPr>
    <a:lvl7pPr marL="13035686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7pPr>
    <a:lvl8pPr marL="15208301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8pPr>
    <a:lvl9pPr marL="17380915" algn="l" defTabSz="4345229" rtl="0" eaLnBrk="1" latinLnBrk="0" hangingPunct="1">
      <a:defRPr sz="85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D42"/>
    <a:srgbClr val="4372C4"/>
    <a:srgbClr val="537DC9"/>
    <a:srgbClr val="00B6EB"/>
    <a:srgbClr val="BFE5FF"/>
    <a:srgbClr val="F2F7FA"/>
    <a:srgbClr val="DBE8EE"/>
    <a:srgbClr val="91B4C8"/>
    <a:srgbClr val="6AC0E1"/>
    <a:srgbClr val="52B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 snapToObjects="1">
      <p:cViewPr varScale="1">
        <p:scale>
          <a:sx n="21" d="100"/>
          <a:sy n="21" d="100"/>
        </p:scale>
        <p:origin x="26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82" d="100"/>
          <a:sy n="182" d="100"/>
        </p:scale>
        <p:origin x="46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12/8/22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9225" y="1143000"/>
            <a:ext cx="4019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1pPr>
    <a:lvl2pPr marL="2172614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2pPr>
    <a:lvl3pPr marL="4345229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3pPr>
    <a:lvl4pPr marL="6517843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4pPr>
    <a:lvl5pPr marL="8690458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5pPr>
    <a:lvl6pPr marL="10863072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6pPr>
    <a:lvl7pPr marL="13035686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7pPr>
    <a:lvl8pPr marL="15208301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8pPr>
    <a:lvl9pPr marL="17380915" algn="l" defTabSz="4345229" rtl="0" eaLnBrk="1" latinLnBrk="0" hangingPunct="1">
      <a:defRPr sz="57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206400" cy="39319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620" y="36443076"/>
            <a:ext cx="11521440" cy="209338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048510-E575-EC4D-AC24-1F31E8291FA3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6162020" y="23809960"/>
            <a:ext cx="14398129" cy="3685111"/>
          </a:xfrm>
        </p:spPr>
        <p:txBody>
          <a:bodyPr wrap="square">
            <a:spAutoFit/>
          </a:bodyPr>
          <a:lstStyle>
            <a:lvl1pPr marL="0" indent="0" algn="l">
              <a:spcBef>
                <a:spcPts val="1680"/>
              </a:spcBef>
              <a:buNone/>
              <a:defRPr sz="756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398040" y="1747517"/>
            <a:ext cx="11632215" cy="48184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2169057" y="-50692"/>
            <a:ext cx="19409233" cy="39407339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 dirty="0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 dirty="0"/>
            </a:p>
          </p:txBody>
        </p:sp>
      </p:grpSp>
    </p:spTree>
    <p:extLst>
      <p:ext uri="{BB962C8B-B14F-4D97-AF65-F5344CB8AC3E}">
        <p14:creationId xmlns:p14="http://schemas.microsoft.com/office/powerpoint/2010/main" val="9918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98" userDrawn="1">
          <p15:clr>
            <a:srgbClr val="FBAE40"/>
          </p15:clr>
        </p15:guide>
        <p15:guide id="2" pos="10181" userDrawn="1">
          <p15:clr>
            <a:srgbClr val="FBAE40"/>
          </p15:clr>
        </p15:guide>
        <p15:guide id="3" pos="1411" userDrawn="1">
          <p15:clr>
            <a:srgbClr val="FBAE40"/>
          </p15:clr>
        </p15:guide>
        <p15:guide id="4" orient="horz" pos="11696" userDrawn="1">
          <p15:clr>
            <a:srgbClr val="FBAE40"/>
          </p15:clr>
        </p15:guide>
        <p15:guide id="5" orient="horz" pos="1499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C3778A4-7E51-F843-B442-9AB8F9B1B316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112" y="7980613"/>
            <a:ext cx="16515395" cy="3815147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9390" y="5661239"/>
            <a:ext cx="25923240" cy="8589467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27112" y="11795760"/>
            <a:ext cx="16515395" cy="112646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A1E046B-ED24-6E46-B6B7-E0B87B6DBC93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112" y="7980613"/>
            <a:ext cx="16515395" cy="3815147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1769390" y="5661239"/>
            <a:ext cx="25923240" cy="2160591"/>
          </a:xfrm>
        </p:spPr>
        <p:txBody>
          <a:bodyPr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27112" y="11795760"/>
            <a:ext cx="16515395" cy="112646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BF74303-5CC8-A742-91C1-5C845EA8F6D6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-11756314" y="12697671"/>
            <a:ext cx="60392495" cy="1255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599AF67-EA06-934F-8B5B-BDD6DB237689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0877225" y="2093383"/>
            <a:ext cx="2576090" cy="333212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9361848" y="2093383"/>
            <a:ext cx="6642652" cy="333212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BA44-6269-1648-A641-A3055C375614}" type="datetime1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C5CDF06-AF4E-8F4F-887A-089DF3CE835F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2582" y="6973682"/>
            <a:ext cx="28048041" cy="2419124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2584" y="12697671"/>
            <a:ext cx="28048037" cy="6521272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9B84-1F8D-9F43-BBFC-BE9D2B4AD1AD}" type="datetime1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90" userDrawn="1">
          <p15:clr>
            <a:srgbClr val="FBAE40"/>
          </p15:clr>
        </p15:guide>
        <p15:guide id="2" pos="1300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1521440" cy="393192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1940030" y="0"/>
            <a:ext cx="53146430" cy="393192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84048" tIns="192024" rIns="384048" bIns="192024" numCol="1" anchor="t" anchorCtr="0" compatLnSpc="1">
            <a:prstTxWarp prst="textNoShape">
              <a:avLst/>
            </a:prstTxWarp>
          </a:bodyPr>
          <a:lstStyle/>
          <a:p>
            <a:endParaRPr lang="en-US" sz="3592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372" y="6973682"/>
            <a:ext cx="37906588" cy="2419124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9375" y="12697671"/>
            <a:ext cx="38856808" cy="6521272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50E3B-566A-3944-93A1-7996F3231232}" type="datetime1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90" userDrawn="1">
          <p15:clr>
            <a:srgbClr val="FBAE40"/>
          </p15:clr>
        </p15:guide>
        <p15:guide id="2" pos="61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51206400" cy="393192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27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2174191" y="-111183"/>
            <a:ext cx="19438226" cy="39504541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1165014"/>
            <a:ext cx="51206400" cy="3546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2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0" y="6973682"/>
            <a:ext cx="43653456" cy="2419124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2" y="13025331"/>
            <a:ext cx="44603677" cy="6521272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41EF-59A9-EB44-B6A5-EA972A304A2A}" type="datetime1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90" userDrawn="1">
          <p15:clr>
            <a:srgbClr val="FBAE40"/>
          </p15:clr>
        </p15:guide>
        <p15:guide id="2" pos="25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32FC62-3497-1C47-A6D4-744E2DE27B6B}"/>
              </a:ext>
            </a:extLst>
          </p:cNvPr>
          <p:cNvSpPr/>
          <p:nvPr userDrawn="1"/>
        </p:nvSpPr>
        <p:spPr>
          <a:xfrm>
            <a:off x="0" y="0"/>
            <a:ext cx="51206400" cy="393192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27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2174191" y="-111183"/>
            <a:ext cx="19438226" cy="39504541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5927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1165014"/>
            <a:ext cx="51206400" cy="3546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2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6137" y="5873668"/>
            <a:ext cx="25910044" cy="4745915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22842" y="12697671"/>
            <a:ext cx="25910039" cy="6521272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62F0-D083-B845-B6E9-16FEFBF1BB1D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27" userDrawn="1">
          <p15:clr>
            <a:srgbClr val="FBAE40"/>
          </p15:clr>
        </p15:guide>
        <p15:guide id="2" pos="1431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206400" cy="393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14124732"/>
            <a:ext cx="51206400" cy="9824950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2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770" y="17938240"/>
            <a:ext cx="44165520" cy="2419124"/>
          </a:xfrm>
        </p:spPr>
        <p:txBody>
          <a:bodyPr anchor="ctr">
            <a:spAutoFit/>
          </a:bodyPr>
          <a:lstStyle>
            <a:lvl1pPr algn="ctr">
              <a:defRPr sz="16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5F35-408D-3A4C-9A67-8EC08E9E6686}" type="datetime1">
              <a:rPr lang="en-US" smtClean="0"/>
              <a:t>12/8/22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90583E90-EA64-D543-87D6-FE6E377F3872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39292340" y="36821413"/>
            <a:ext cx="11521440" cy="2093383"/>
          </a:xfrm>
          <a:prstGeom prst="rect">
            <a:avLst/>
          </a:prstGeom>
        </p:spPr>
        <p:txBody>
          <a:bodyPr vert="horz" lIns="384048" tIns="192024" rIns="384048" bIns="192024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z="5040" smtClean="0"/>
              <a:pPr/>
              <a:t>‹#›</a:t>
            </a:fld>
            <a:endParaRPr lang="en-US" sz="5040"/>
          </a:p>
        </p:txBody>
      </p:sp>
    </p:spTree>
    <p:extLst>
      <p:ext uri="{BB962C8B-B14F-4D97-AF65-F5344CB8AC3E}">
        <p14:creationId xmlns:p14="http://schemas.microsoft.com/office/powerpoint/2010/main" val="26684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366" userDrawn="1">
          <p15:clr>
            <a:srgbClr val="FBAE40"/>
          </p15:clr>
        </p15:guide>
        <p15:guide id="2" pos="20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0440" y="10466917"/>
            <a:ext cx="21762720" cy="6521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23240" y="10466917"/>
            <a:ext cx="21762720" cy="6521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6505EF1-2689-1D4F-9A49-252FB9CB9F46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110" y="4683771"/>
            <a:ext cx="44165520" cy="24191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7112" y="12718903"/>
            <a:ext cx="21662705" cy="1643527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7112" y="14362430"/>
            <a:ext cx="21662705" cy="6521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923240" y="12718903"/>
            <a:ext cx="21769390" cy="1643527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923240" y="14362430"/>
            <a:ext cx="21769390" cy="6521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A710D8C-AA93-0340-8C1F-B1357FC4E338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60000"/>
          </a:blip>
          <a:stretch>
            <a:fillRect/>
          </a:stretch>
        </p:blipFill>
        <p:spPr>
          <a:xfrm>
            <a:off x="0" y="0"/>
            <a:ext cx="21762720" cy="393192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1682325" y="-7376"/>
            <a:ext cx="8697205" cy="39316098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84048" tIns="192024" rIns="384048" bIns="192024" numCol="1" anchor="t" anchorCtr="0" compatLnSpc="1">
            <a:prstTxWarp prst="textNoShape">
              <a:avLst/>
            </a:prstTxWarp>
          </a:bodyPr>
          <a:lstStyle/>
          <a:p>
            <a:endParaRPr lang="en-US" sz="35927" dirty="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6354720" y="3105"/>
            <a:ext cx="44944507" cy="39316098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84048" tIns="192024" rIns="384048" bIns="192024" numCol="1" anchor="t" anchorCtr="0" compatLnSpc="1">
            <a:prstTxWarp prst="textNoShape">
              <a:avLst/>
            </a:prstTxWarp>
          </a:bodyPr>
          <a:lstStyle/>
          <a:p>
            <a:endParaRPr lang="en-US" sz="35927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588142" y="6973682"/>
            <a:ext cx="28629926" cy="24191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588144" y="12697671"/>
            <a:ext cx="28048037" cy="125572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92620" y="36443076"/>
            <a:ext cx="11521440" cy="2093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3F3FBE9-9076-9443-A2FD-B1185C139A92}" type="datetime1">
              <a:rPr lang="en-US" smtClean="0"/>
              <a:t>12/8/22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6962120" y="36443076"/>
            <a:ext cx="17282160" cy="2093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9292340" y="36821413"/>
            <a:ext cx="11521440" cy="2093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60" r:id="rId3"/>
    <p:sldLayoutId id="2147483662" r:id="rId4"/>
    <p:sldLayoutId id="2147483663" r:id="rId5"/>
    <p:sldLayoutId id="2147483651" r:id="rId6"/>
    <p:sldLayoutId id="2147483666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68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3840480" rtl="0" eaLnBrk="1" latinLnBrk="0" hangingPunct="1">
        <a:lnSpc>
          <a:spcPct val="100000"/>
        </a:lnSpc>
        <a:spcBef>
          <a:spcPts val="4200"/>
        </a:spcBef>
        <a:buFont typeface="Arial" panose="020B0604020202020204" pitchFamily="34" charset="0"/>
        <a:buNone/>
        <a:defRPr sz="75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920240" indent="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None/>
        <a:defRPr sz="75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0" indent="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None/>
        <a:defRPr sz="75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0" indent="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None/>
        <a:defRPr sz="75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680960" indent="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None/>
        <a:defRPr sz="75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hyperlink" Target="mailto:katherine.travis@nasa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2E9BDEAE-1412-C54F-A161-E9D1230A4B87}"/>
              </a:ext>
            </a:extLst>
          </p:cNvPr>
          <p:cNvSpPr/>
          <p:nvPr/>
        </p:nvSpPr>
        <p:spPr>
          <a:xfrm>
            <a:off x="-18569" y="-127172"/>
            <a:ext cx="51206399" cy="7620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A36536D-5437-F94F-8025-EB9377FEC4F1}"/>
              </a:ext>
            </a:extLst>
          </p:cNvPr>
          <p:cNvSpPr txBox="1"/>
          <p:nvPr/>
        </p:nvSpPr>
        <p:spPr>
          <a:xfrm>
            <a:off x="5973653" y="600346"/>
            <a:ext cx="39074634" cy="605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GH35A-0659: Cropland and Land-clearing Emission Factors from FIREX-AQ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Katherine R. Travis, NASA LaRC (</a:t>
            </a:r>
            <a:r>
              <a:rPr lang="en-US" dirty="0">
                <a:solidFill>
                  <a:srgbClr val="0563C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atherine.travis@nasa.gov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endParaRPr lang="en-US" sz="11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H. Crawford, R. Moore, A. J. Soja, E. B. Wiggins, E.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Gargulinski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Fried, J. E.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Dibb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Warneke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P. DiGangi, J. B. Nowak, D. R. Blake, G. M. Wolfe, A. W. Rollins, J. A. Neuman, G. S. Diskin, A.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Wisthaler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Campuzano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Jost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D. Pagonis, H. Guo, A. E. Perring, J. M.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Katich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P. R. </a:t>
            </a:r>
            <a:r>
              <a:rPr lang="en-US" sz="6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Veres</a:t>
            </a: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L McCarty, C. Womack</a:t>
            </a:r>
          </a:p>
        </p:txBody>
      </p:sp>
      <p:pic>
        <p:nvPicPr>
          <p:cNvPr id="1026" name="Picture 2" descr="Symbols of NASA | NASA">
            <a:extLst>
              <a:ext uri="{FF2B5EF4-FFF2-40B4-BE49-F238E27FC236}">
                <a16:creationId xmlns:a16="http://schemas.microsoft.com/office/drawing/2014/main" id="{569A6F16-EADF-1846-BF61-453978842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t="10402" r="25314"/>
          <a:stretch/>
        </p:blipFill>
        <p:spPr bwMode="auto">
          <a:xfrm>
            <a:off x="45114850" y="952266"/>
            <a:ext cx="6139543" cy="57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9B67428F-9564-DF4A-95D3-272DE0456269}"/>
              </a:ext>
            </a:extLst>
          </p:cNvPr>
          <p:cNvSpPr/>
          <p:nvPr/>
        </p:nvSpPr>
        <p:spPr>
          <a:xfrm>
            <a:off x="0" y="7860104"/>
            <a:ext cx="16459200" cy="3126315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FAC0649-134F-6247-8329-D3A3AED97C13}"/>
              </a:ext>
            </a:extLst>
          </p:cNvPr>
          <p:cNvSpPr/>
          <p:nvPr/>
        </p:nvSpPr>
        <p:spPr>
          <a:xfrm>
            <a:off x="16880113" y="7838333"/>
            <a:ext cx="16367946" cy="3126315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9DC51EF-3894-184B-BD9E-8BD1A3018C4B}"/>
              </a:ext>
            </a:extLst>
          </p:cNvPr>
          <p:cNvSpPr/>
          <p:nvPr/>
        </p:nvSpPr>
        <p:spPr>
          <a:xfrm>
            <a:off x="33691082" y="7838333"/>
            <a:ext cx="17032137" cy="3126315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ectangle 6">
            <a:extLst>
              <a:ext uri="{FF2B5EF4-FFF2-40B4-BE49-F238E27FC236}">
                <a16:creationId xmlns:a16="http://schemas.microsoft.com/office/drawing/2014/main" id="{FD4409B0-64CB-BE4D-8623-15220A550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825937"/>
            <a:ext cx="16084094" cy="507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Prescribed fires are a frequent tool for land management, used for both land-clearing and agricultural activities. Determining emissions and subsequent air quality impacts from these fires requires emission factors appropriate for the type of biomass being burned. The NOAA/NASA Fire Influence on Regional to Global Environments and Air Quality (FIREX-AQ) campaign that took place from July to September 2019 provided comprehensive sampling of prescribed fires in the Eastern United States. We calculate emission factors for agricultural and land-clearing activities from FIREX-AQ and the dependence of these emission factors on fuel type/burning characteristics (i.e., modified combustion efficiency).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Rectangle 7">
            <a:extLst>
              <a:ext uri="{FF2B5EF4-FFF2-40B4-BE49-F238E27FC236}">
                <a16:creationId xmlns:a16="http://schemas.microsoft.com/office/drawing/2014/main" id="{765CB622-71B4-BA4C-910B-24CAD776A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21" y="14064818"/>
            <a:ext cx="159605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3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Agricultural/prescribed fire plumes sampled during FIREX-AQ, </a:t>
            </a:r>
            <a:r>
              <a:rPr kumimoji="0" lang="en-GB" altLang="en-US" sz="3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colored</a:t>
            </a:r>
            <a:r>
              <a:rPr kumimoji="0" lang="en-GB" altLang="en-US" sz="3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by fuel type. a) Map of plume locations. b) Histogram of modified combustion efficiency (MCE) for sampled plumes. </a:t>
            </a:r>
            <a:endParaRPr kumimoji="0" lang="en-GB" altLang="en-US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ABC22DA-C746-044D-A48E-B57E2CA1DC94}"/>
              </a:ext>
            </a:extLst>
          </p:cNvPr>
          <p:cNvSpPr txBox="1"/>
          <p:nvPr/>
        </p:nvSpPr>
        <p:spPr>
          <a:xfrm>
            <a:off x="-4536023" y="7838333"/>
            <a:ext cx="25844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096C665-8B5A-3046-B515-B815A7ED33AB}"/>
              </a:ext>
            </a:extLst>
          </p:cNvPr>
          <p:cNvSpPr txBox="1"/>
          <p:nvPr/>
        </p:nvSpPr>
        <p:spPr>
          <a:xfrm>
            <a:off x="17017778" y="8800478"/>
            <a:ext cx="159266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Identified 4 agricultural fuels (corn, rice, soybean, winter wheat) and 5 types of land-clearing (slash, piled slash, grassland, shrubland, Blackwater forest (understory) across 76 fires.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Half of all sampled fires (38 vs. 76) were burning corn agricultural residue. 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Corn residue burned at a higher MCE (0.94) than rice or soybean residue (0.91), or prescribed fuels (0.90-0.91) likely due to drying of the fuel. 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482B166-E5AC-2E41-A9A3-3BFD9F713594}"/>
              </a:ext>
            </a:extLst>
          </p:cNvPr>
          <p:cNvSpPr txBox="1"/>
          <p:nvPr/>
        </p:nvSpPr>
        <p:spPr>
          <a:xfrm>
            <a:off x="16959265" y="7842731"/>
            <a:ext cx="16380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Land-clearing and agricultural fuels have distinct MCE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996F289B-DA3B-884E-BFED-E3BAEE2D886D}"/>
              </a:ext>
            </a:extLst>
          </p:cNvPr>
          <p:cNvSpPr txBox="1"/>
          <p:nvPr/>
        </p:nvSpPr>
        <p:spPr>
          <a:xfrm>
            <a:off x="33989136" y="37142025"/>
            <a:ext cx="1661680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Conclusions: 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Variability in emission factors may be a strong function of MCE and/or fuel type. FIREX-AQ reveals new significant relationships with MCE/fuel due to the large increase in sample size over previous compilations.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4E5D42-DC43-6A5C-550D-F2838A51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92" y="24641086"/>
            <a:ext cx="12793683" cy="14392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78FB9-4C13-4B10-FAA8-1D151B512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5" y="15827960"/>
            <a:ext cx="15996171" cy="6704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01A8A-9F97-E781-7FC9-92A4497E749C}"/>
              </a:ext>
            </a:extLst>
          </p:cNvPr>
          <p:cNvSpPr txBox="1"/>
          <p:nvPr/>
        </p:nvSpPr>
        <p:spPr>
          <a:xfrm>
            <a:off x="79209" y="22571059"/>
            <a:ext cx="164511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i="1" kern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 photographs for fuel types sampled during the Eastern U.S. component of FIREX-AQ, from the DC-8 visible camera (corn, rice, soybean, winter wheat, shrubland), DC-8 infrared camera (piled slash, slash), and a ground-based camera (grass).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6822145C-6226-A286-44B3-C659193FC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755" y="618147"/>
            <a:ext cx="5715468" cy="57154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9DFE1C-3B26-C3A3-C627-423889F79BD4}"/>
              </a:ext>
            </a:extLst>
          </p:cNvPr>
          <p:cNvSpPr txBox="1"/>
          <p:nvPr/>
        </p:nvSpPr>
        <p:spPr>
          <a:xfrm>
            <a:off x="17127191" y="30473057"/>
            <a:ext cx="16219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Approximately 30% of measured VOCs are long-lived (lifetime &gt; 12 h) and may have larger impacts on air quality downwind of agricultural and prescribed fires.</a:t>
            </a: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E2E0D30-388A-4F69-9B37-E9E3AC8AC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5200" y="30913440"/>
            <a:ext cx="184731" cy="14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BACE8FB0-8E6B-61D8-424E-4C86744FB0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519685" y="22128112"/>
            <a:ext cx="6728374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Largest are</a:t>
            </a:r>
            <a:r>
              <a:rPr kumimoji="0" lang="en-GB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formaldehyde (14%),  acetaldehyde (11%), methylglyoxal, 2,3-butanedione (diacetyl), 5-methylfurfural, and acrolein (~6% each). 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36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2,3-butanedione</a:t>
            </a:r>
            <a:r>
              <a:rPr kumimoji="0" lang="en-GB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only VOC with shorter lifetime against photolysis (~1 hour) than OH oxidation (~3 days).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kumimoji="0" lang="en-GB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mpact of this species is missed when viewing biomass burning emissions in terms of OH reactivity.</a:t>
            </a:r>
            <a:endParaRPr kumimoji="0" lang="en-GB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C886D5-EA95-A810-B78F-A97473B173F7}"/>
              </a:ext>
            </a:extLst>
          </p:cNvPr>
          <p:cNvSpPr txBox="1"/>
          <p:nvPr/>
        </p:nvSpPr>
        <p:spPr>
          <a:xfrm>
            <a:off x="26000405" y="14893637"/>
            <a:ext cx="6728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Corn methane EF is 2.7 g kg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Only 30% of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Andreae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(2019) or Akagi et al., 2011 EF (~6 g kg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360205C-29E4-A3B0-782C-23DC116B7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9136" y="10875495"/>
            <a:ext cx="16277464" cy="79822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6E18B2-3198-7FEF-AFD0-A2801C5FA1B7}"/>
              </a:ext>
            </a:extLst>
          </p:cNvPr>
          <p:cNvSpPr txBox="1"/>
          <p:nvPr/>
        </p:nvSpPr>
        <p:spPr>
          <a:xfrm>
            <a:off x="33782336" y="8778134"/>
            <a:ext cx="169085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Liu et al. (2016)       found insignificant positive correlations for NO, NO</a:t>
            </a:r>
            <a:r>
              <a:rPr lang="en-GB" sz="360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SO</a:t>
            </a:r>
            <a:r>
              <a:rPr lang="en-GB" sz="360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15 agricultural fires in the Southeast U.S..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obtain positive </a:t>
            </a:r>
            <a:r>
              <a:rPr lang="en-GB" sz="3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significant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correlations for NO, NO</a:t>
            </a:r>
            <a:r>
              <a:rPr lang="en-GB" sz="360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SO</a:t>
            </a:r>
            <a:r>
              <a:rPr lang="en-GB" sz="360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ammonium and chloride. 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CAA131-6476-D018-5279-91DA305C3184}"/>
              </a:ext>
            </a:extLst>
          </p:cNvPr>
          <p:cNvSpPr txBox="1"/>
          <p:nvPr/>
        </p:nvSpPr>
        <p:spPr>
          <a:xfrm>
            <a:off x="34225892" y="26569944"/>
            <a:ext cx="16380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Land-clearing and agricultural fuels have distinct emissions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BE981C-112A-2BBB-425D-D080C1E6EE3F}"/>
              </a:ext>
            </a:extLst>
          </p:cNvPr>
          <p:cNvSpPr txBox="1"/>
          <p:nvPr/>
        </p:nvSpPr>
        <p:spPr>
          <a:xfrm>
            <a:off x="33843259" y="27339385"/>
            <a:ext cx="169085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After correcting for any significant dependence on MCE, the following species have significant differences (&gt;50%) between agricultural and land-clearing fuels.  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2" name="Picture 51" descr="Qr code&#10;&#10;Description automatically generated">
            <a:extLst>
              <a:ext uri="{FF2B5EF4-FFF2-40B4-BE49-F238E27FC236}">
                <a16:creationId xmlns:a16="http://schemas.microsoft.com/office/drawing/2014/main" id="{CC4A16DA-5C96-EC53-83DA-F130ED339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4300" y="16942226"/>
            <a:ext cx="1894032" cy="220827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59BF83-204A-AA64-7755-855C412B3C6B}"/>
              </a:ext>
            </a:extLst>
          </p:cNvPr>
          <p:cNvSpPr txBox="1"/>
          <p:nvPr/>
        </p:nvSpPr>
        <p:spPr>
          <a:xfrm>
            <a:off x="27601549" y="18815371"/>
            <a:ext cx="196035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Akagi et al., 2011</a:t>
            </a:r>
          </a:p>
        </p:txBody>
      </p:sp>
      <p:pic>
        <p:nvPicPr>
          <p:cNvPr id="55" name="Picture 54" descr="Qr code&#10;&#10;Description automatically generated">
            <a:extLst>
              <a:ext uri="{FF2B5EF4-FFF2-40B4-BE49-F238E27FC236}">
                <a16:creationId xmlns:a16="http://schemas.microsoft.com/office/drawing/2014/main" id="{EEC83576-7B9A-2771-59E8-4935774AB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21355" y="16937635"/>
            <a:ext cx="1894032" cy="220940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B308D08-D183-DF66-C4F9-B8336DDDF5DD}"/>
              </a:ext>
            </a:extLst>
          </p:cNvPr>
          <p:cNvSpPr txBox="1"/>
          <p:nvPr/>
        </p:nvSpPr>
        <p:spPr>
          <a:xfrm>
            <a:off x="29901197" y="18823529"/>
            <a:ext cx="235722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Andreae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et al., 2011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B6D0967-3B01-E1AD-C6B1-87B4FC2D6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71073" y="31915967"/>
            <a:ext cx="15873307" cy="659288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3C7ACA5-77DD-419C-6419-A5C7C52B5FA5}"/>
              </a:ext>
            </a:extLst>
          </p:cNvPr>
          <p:cNvSpPr txBox="1"/>
          <p:nvPr/>
        </p:nvSpPr>
        <p:spPr>
          <a:xfrm>
            <a:off x="16902223" y="20269843"/>
            <a:ext cx="163800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97 VOC emission factors, some never/rarely reported before for agricultural/land-clearing fires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17D3F5-BCAD-1610-89CB-3D75B01713B1}"/>
              </a:ext>
            </a:extLst>
          </p:cNvPr>
          <p:cNvSpPr txBox="1"/>
          <p:nvPr/>
        </p:nvSpPr>
        <p:spPr>
          <a:xfrm>
            <a:off x="16845901" y="29513682"/>
            <a:ext cx="16380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Long-lived species are ~30% of total measured VOCs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1149EB4-891D-7674-B320-FF33A0CF83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92830" y="12458341"/>
            <a:ext cx="10779302" cy="77148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9BFA04F-ABCB-BC1D-8BDE-48634263FAF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1" t="4685" r="13063" b="749"/>
          <a:stretch/>
        </p:blipFill>
        <p:spPr>
          <a:xfrm>
            <a:off x="17000272" y="22163311"/>
            <a:ext cx="9392494" cy="643992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07A8B9E-D8A4-BA8C-4148-35BA734040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22333" y="20173204"/>
            <a:ext cx="14550410" cy="650746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A957147-5A62-500D-5C94-15AD9A676FBC}"/>
              </a:ext>
            </a:extLst>
          </p:cNvPr>
          <p:cNvSpPr txBox="1"/>
          <p:nvPr/>
        </p:nvSpPr>
        <p:spPr>
          <a:xfrm>
            <a:off x="33691082" y="18709791"/>
            <a:ext cx="169998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 emission factors show possible evidence of different combustion processes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E85C9AD-4A52-1F07-4135-9FB641FFEA69}"/>
              </a:ext>
            </a:extLst>
          </p:cNvPr>
          <p:cNvSpPr txBox="1"/>
          <p:nvPr/>
        </p:nvSpPr>
        <p:spPr>
          <a:xfrm>
            <a:off x="33592300" y="7951936"/>
            <a:ext cx="169998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significant positive relationships with MCE</a:t>
            </a:r>
          </a:p>
        </p:txBody>
      </p:sp>
      <p:pic>
        <p:nvPicPr>
          <p:cNvPr id="72" name="Picture 71" descr="Qr code&#10;&#10;Description automatically generated">
            <a:extLst>
              <a:ext uri="{FF2B5EF4-FFF2-40B4-BE49-F238E27FC236}">
                <a16:creationId xmlns:a16="http://schemas.microsoft.com/office/drawing/2014/main" id="{5CF1E637-8C9B-D6B5-2396-DD72D85254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39475" y="8800478"/>
            <a:ext cx="677109" cy="6771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A568936-71FB-24F4-2097-27855E9E57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609291" y="28745012"/>
            <a:ext cx="12965830" cy="84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_STILL_OPTION_1" id="{A7EB731F-9F26-FA45-B219-A9FC2724B824}" vid="{BB2B4FA0-A277-B74D-BFBF-46A8FBBB8B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19572</TotalTime>
  <Words>730</Words>
  <Application>Microsoft Macintosh PowerPoint</Application>
  <PresentationFormat>Custom</PresentationFormat>
  <Paragraphs>29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Travis, Katherine R. (LARC-E303)</dc:creator>
  <cp:keywords/>
  <dc:description/>
  <cp:lastModifiedBy>Travis, Katherine R. (LARC-E303)</cp:lastModifiedBy>
  <cp:revision>10</cp:revision>
  <dcterms:created xsi:type="dcterms:W3CDTF">2021-11-15T17:54:23Z</dcterms:created>
  <dcterms:modified xsi:type="dcterms:W3CDTF">2022-12-08T20:43:01Z</dcterms:modified>
  <cp:category/>
</cp:coreProperties>
</file>