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328" r:id="rId3"/>
    <p:sldId id="301" r:id="rId4"/>
    <p:sldId id="306" r:id="rId5"/>
    <p:sldId id="302" r:id="rId6"/>
    <p:sldId id="329" r:id="rId7"/>
    <p:sldId id="298" r:id="rId8"/>
    <p:sldId id="330" r:id="rId9"/>
    <p:sldId id="297" r:id="rId10"/>
    <p:sldId id="290" r:id="rId11"/>
    <p:sldId id="299" r:id="rId12"/>
    <p:sldId id="278" r:id="rId13"/>
    <p:sldId id="300" r:id="rId14"/>
    <p:sldId id="322" r:id="rId15"/>
    <p:sldId id="303" r:id="rId16"/>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1pPr>
    <a:lvl2pPr marL="4572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2pPr>
    <a:lvl3pPr marL="9144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3pPr>
    <a:lvl4pPr marL="13716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4pPr>
    <a:lvl5pPr marL="1828800" algn="l" rtl="0" eaLnBrk="0" fontAlgn="base" hangingPunct="0">
      <a:spcBef>
        <a:spcPct val="0"/>
      </a:spcBef>
      <a:spcAft>
        <a:spcPct val="0"/>
      </a:spcAft>
      <a:defRPr sz="2400" kern="1200">
        <a:solidFill>
          <a:schemeClr val="bg1"/>
        </a:solidFill>
        <a:latin typeface="Book Antiqua" charset="0"/>
        <a:ea typeface="ＭＳ Ｐゴシック" charset="-128"/>
        <a:cs typeface="+mn-cs"/>
      </a:defRPr>
    </a:lvl5pPr>
    <a:lvl6pPr marL="2286000" algn="l" defTabSz="914400" rtl="0" eaLnBrk="1" latinLnBrk="0" hangingPunct="1">
      <a:defRPr sz="2400" kern="1200">
        <a:solidFill>
          <a:schemeClr val="bg1"/>
        </a:solidFill>
        <a:latin typeface="Book Antiqua" charset="0"/>
        <a:ea typeface="ＭＳ Ｐゴシック" charset="-128"/>
        <a:cs typeface="+mn-cs"/>
      </a:defRPr>
    </a:lvl6pPr>
    <a:lvl7pPr marL="2743200" algn="l" defTabSz="914400" rtl="0" eaLnBrk="1" latinLnBrk="0" hangingPunct="1">
      <a:defRPr sz="2400" kern="1200">
        <a:solidFill>
          <a:schemeClr val="bg1"/>
        </a:solidFill>
        <a:latin typeface="Book Antiqua" charset="0"/>
        <a:ea typeface="ＭＳ Ｐゴシック" charset="-128"/>
        <a:cs typeface="+mn-cs"/>
      </a:defRPr>
    </a:lvl7pPr>
    <a:lvl8pPr marL="3200400" algn="l" defTabSz="914400" rtl="0" eaLnBrk="1" latinLnBrk="0" hangingPunct="1">
      <a:defRPr sz="2400" kern="1200">
        <a:solidFill>
          <a:schemeClr val="bg1"/>
        </a:solidFill>
        <a:latin typeface="Book Antiqua" charset="0"/>
        <a:ea typeface="ＭＳ Ｐゴシック" charset="-128"/>
        <a:cs typeface="+mn-cs"/>
      </a:defRPr>
    </a:lvl8pPr>
    <a:lvl9pPr marL="3657600" algn="l" defTabSz="914400" rtl="0" eaLnBrk="1" latinLnBrk="0" hangingPunct="1">
      <a:defRPr sz="2400" kern="1200">
        <a:solidFill>
          <a:schemeClr val="bg1"/>
        </a:solidFill>
        <a:latin typeface="Book Antiqu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tters, Daniel C. (MSFC-ST11)[UNIVERSITIES SPACE RESEARCH ASSOCIATION]" initials="WDC(SRA" lastIdx="2" clrIdx="0">
    <p:extLst>
      <p:ext uri="{19B8F6BF-5375-455C-9EA6-DF929625EA0E}">
        <p15:presenceInfo xmlns:p15="http://schemas.microsoft.com/office/powerpoint/2012/main" userId="S::dcwatter@ndc.nasa.gov::9af2b79a-16a9-4591-b169-8ead89b823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67" d="100"/>
          <a:sy n="67" d="100"/>
        </p:scale>
        <p:origin x="680"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45BE6-457F-4670-9347-046EE23C2E8F}" type="datetimeFigureOut">
              <a:rPr lang="en-US" smtClean="0"/>
              <a:t>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489C0-9621-42EE-9870-62E774FC5A0C}" type="slidenum">
              <a:rPr lang="en-US" smtClean="0"/>
              <a:t>‹#›</a:t>
            </a:fld>
            <a:endParaRPr lang="en-US"/>
          </a:p>
        </p:txBody>
      </p:sp>
    </p:spTree>
    <p:extLst>
      <p:ext uri="{BB962C8B-B14F-4D97-AF65-F5344CB8AC3E}">
        <p14:creationId xmlns:p14="http://schemas.microsoft.com/office/powerpoint/2010/main" val="1524690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gridding is worthwhile – precipitation is a statistical mess, discontinuous, and highly skewed.  Therefore, bilinear interpolation does not work.</a:t>
            </a:r>
          </a:p>
        </p:txBody>
      </p:sp>
      <p:sp>
        <p:nvSpPr>
          <p:cNvPr id="4" name="Slide Number Placeholder 3"/>
          <p:cNvSpPr>
            <a:spLocks noGrp="1"/>
          </p:cNvSpPr>
          <p:nvPr>
            <p:ph type="sldNum" sz="quarter" idx="5"/>
          </p:nvPr>
        </p:nvSpPr>
        <p:spPr/>
        <p:txBody>
          <a:bodyPr/>
          <a:lstStyle/>
          <a:p>
            <a:fld id="{3A6489C0-9621-42EE-9870-62E774FC5A0C}" type="slidenum">
              <a:rPr lang="en-US" smtClean="0"/>
              <a:t>4</a:t>
            </a:fld>
            <a:endParaRPr lang="en-US"/>
          </a:p>
        </p:txBody>
      </p:sp>
    </p:spTree>
    <p:extLst>
      <p:ext uri="{BB962C8B-B14F-4D97-AF65-F5344CB8AC3E}">
        <p14:creationId xmlns:p14="http://schemas.microsoft.com/office/powerpoint/2010/main" val="825512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7"/>
            <a:ext cx="10363200" cy="1362075"/>
          </a:xfrm>
          <a:effectLst/>
        </p:spPr>
        <p:txBody>
          <a:bodyPr anchor="t"/>
          <a:lstStyle>
            <a:lvl1pPr algn="l">
              <a:defRPr sz="2400" b="0" cap="none" baseline="0">
                <a:solidFill>
                  <a:srgbClr val="262B62"/>
                </a:solidFill>
                <a:effectLst/>
                <a:latin typeface="Arial"/>
                <a:cs typeface="Arial"/>
              </a:defRPr>
            </a:lvl1pPr>
          </a:lstStyle>
          <a:p>
            <a:r>
              <a:rPr lang="en-US" dirty="0"/>
              <a:t>Click to edit Name, Position</a:t>
            </a:r>
          </a:p>
        </p:txBody>
      </p:sp>
      <p:sp>
        <p:nvSpPr>
          <p:cNvPr id="3" name="Text Placeholder 2"/>
          <p:cNvSpPr>
            <a:spLocks noGrp="1"/>
          </p:cNvSpPr>
          <p:nvPr>
            <p:ph type="body" idx="1" hasCustomPrompt="1"/>
          </p:nvPr>
        </p:nvSpPr>
        <p:spPr>
          <a:xfrm>
            <a:off x="963084" y="1881225"/>
            <a:ext cx="10363200" cy="1500187"/>
          </a:xfrm>
        </p:spPr>
        <p:txBody>
          <a:bodyPr anchor="b"/>
          <a:lstStyle>
            <a:lvl1pPr marL="0" indent="0">
              <a:buNone/>
              <a:defRPr sz="32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Title of Presentation</a:t>
            </a:r>
          </a:p>
        </p:txBody>
      </p:sp>
      <p:pic>
        <p:nvPicPr>
          <p:cNvPr id="4" name="Picture 3" descr="A picture containing shape&#10;&#10;Description automatically generated">
            <a:extLst>
              <a:ext uri="{FF2B5EF4-FFF2-40B4-BE49-F238E27FC236}">
                <a16:creationId xmlns:a16="http://schemas.microsoft.com/office/drawing/2014/main" id="{C29E127B-37EA-4BC3-83CF-D209FBD67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Tree>
    <p:extLst>
      <p:ext uri="{BB962C8B-B14F-4D97-AF65-F5344CB8AC3E}">
        <p14:creationId xmlns:p14="http://schemas.microsoft.com/office/powerpoint/2010/main" val="2782202792"/>
      </p:ext>
    </p:extLst>
  </p:cSld>
  <p:clrMapOvr>
    <a:masterClrMapping/>
  </p:clrMapOvr>
  <p:transition spd="med"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Pag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3084" y="1881225"/>
            <a:ext cx="10363200" cy="1500187"/>
          </a:xfrm>
        </p:spPr>
        <p:txBody>
          <a:bodyPr anchor="b"/>
          <a:lstStyle>
            <a:lvl1pPr marL="0" indent="0">
              <a:buNone/>
              <a:defRPr sz="32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Backup</a:t>
            </a:r>
          </a:p>
        </p:txBody>
      </p:sp>
      <p:pic>
        <p:nvPicPr>
          <p:cNvPr id="4" name="Picture 3" descr="A picture containing shape&#10;&#10;Description automatically generated">
            <a:extLst>
              <a:ext uri="{FF2B5EF4-FFF2-40B4-BE49-F238E27FC236}">
                <a16:creationId xmlns:a16="http://schemas.microsoft.com/office/drawing/2014/main" id="{370348FE-0EEA-447B-A9CF-AF09094946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5" name="Picture 4" descr="Logo, company name&#10;&#10;Description automatically generated">
            <a:extLst>
              <a:ext uri="{FF2B5EF4-FFF2-40B4-BE49-F238E27FC236}">
                <a16:creationId xmlns:a16="http://schemas.microsoft.com/office/drawing/2014/main" id="{005E8E5A-CBB9-4521-9657-79FC288F48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1876769639"/>
      </p:ext>
    </p:extLst>
  </p:cSld>
  <p:clrMapOvr>
    <a:masterClrMapping/>
  </p:clrMapOvr>
  <p:transition spd="med"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effectLst/>
        </p:spPr>
        <p:txBody>
          <a:bodyPr/>
          <a:lstStyle/>
          <a:p>
            <a:r>
              <a:rPr lang="en-US" dirty="0"/>
              <a:t>Click to edit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A picture containing shape&#10;&#10;Description automatically generated">
            <a:extLst>
              <a:ext uri="{FF2B5EF4-FFF2-40B4-BE49-F238E27FC236}">
                <a16:creationId xmlns:a16="http://schemas.microsoft.com/office/drawing/2014/main" id="{28B84C52-AC45-48DE-A2CC-35976935DA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Tree>
    <p:extLst>
      <p:ext uri="{BB962C8B-B14F-4D97-AF65-F5344CB8AC3E}">
        <p14:creationId xmlns:p14="http://schemas.microsoft.com/office/powerpoint/2010/main" val="2932178958"/>
      </p:ext>
    </p:extLst>
  </p:cSld>
  <p:clrMapOvr>
    <a:masterClrMapping/>
  </p:clrMapOvr>
  <p:transition spd="med"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p:nvPr>
        </p:nvSpPr>
        <p:spPr>
          <a:xfrm>
            <a:off x="764122" y="812800"/>
            <a:ext cx="5471583" cy="5653088"/>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38900" y="812800"/>
            <a:ext cx="5471584" cy="5653088"/>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picture containing shape&#10;&#10;Description automatically generated">
            <a:extLst>
              <a:ext uri="{FF2B5EF4-FFF2-40B4-BE49-F238E27FC236}">
                <a16:creationId xmlns:a16="http://schemas.microsoft.com/office/drawing/2014/main" id="{965BF58F-30F6-47E8-9D69-60D27DA040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33FFC780-78B8-4C02-85BF-735B020170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2092027218"/>
      </p:ext>
    </p:extLst>
  </p:cSld>
  <p:clrMapOvr>
    <a:masterClrMapping/>
  </p:clrMapOvr>
  <p:transition spd="med"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65427" y="164202"/>
            <a:ext cx="10198284" cy="443188"/>
          </a:xfrm>
        </p:spPr>
        <p:txBody>
          <a:bodyPr/>
          <a:lstStyle>
            <a:lvl1pPr>
              <a:defRPr/>
            </a:lvl1pPr>
          </a:lstStyle>
          <a:p>
            <a:r>
              <a:rPr lang="en-US" dirty="0"/>
              <a:t>Click to edit title</a:t>
            </a:r>
          </a:p>
        </p:txBody>
      </p:sp>
      <p:sp>
        <p:nvSpPr>
          <p:cNvPr id="3" name="Text Placeholder 2"/>
          <p:cNvSpPr>
            <a:spLocks noGrp="1"/>
          </p:cNvSpPr>
          <p:nvPr>
            <p:ph type="body" idx="1"/>
          </p:nvPr>
        </p:nvSpPr>
        <p:spPr>
          <a:xfrm>
            <a:off x="609600" y="795200"/>
            <a:ext cx="5386917"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512957"/>
            <a:ext cx="5386917" cy="4613206"/>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2" y="795200"/>
            <a:ext cx="5389033" cy="639762"/>
          </a:xfrm>
        </p:spPr>
        <p:txBody>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1512957"/>
            <a:ext cx="5389033" cy="4613206"/>
          </a:xfrm>
        </p:spPr>
        <p:txBody>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picture containing shape&#10;&#10;Description automatically generated">
            <a:extLst>
              <a:ext uri="{FF2B5EF4-FFF2-40B4-BE49-F238E27FC236}">
                <a16:creationId xmlns:a16="http://schemas.microsoft.com/office/drawing/2014/main" id="{7613D5D0-3F25-45DA-A1DF-92EBA56F2B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8" name="Picture 7" descr="Logo, company name&#10;&#10;Description automatically generated">
            <a:extLst>
              <a:ext uri="{FF2B5EF4-FFF2-40B4-BE49-F238E27FC236}">
                <a16:creationId xmlns:a16="http://schemas.microsoft.com/office/drawing/2014/main" id="{DC65EB1A-9E1C-42A3-928C-B65D14436A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207298220"/>
      </p:ext>
    </p:extLst>
  </p:cSld>
  <p:clrMapOvr>
    <a:masterClrMapping/>
  </p:clrMapOvr>
  <p:transition spd="med"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pic>
        <p:nvPicPr>
          <p:cNvPr id="3" name="Picture 2" descr="A picture containing shape&#10;&#10;Description automatically generated">
            <a:extLst>
              <a:ext uri="{FF2B5EF4-FFF2-40B4-BE49-F238E27FC236}">
                <a16:creationId xmlns:a16="http://schemas.microsoft.com/office/drawing/2014/main" id="{DD950E40-0B84-4578-AD32-6A29BB4C07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4" name="Picture 3" descr="Logo, company name&#10;&#10;Description automatically generated">
            <a:extLst>
              <a:ext uri="{FF2B5EF4-FFF2-40B4-BE49-F238E27FC236}">
                <a16:creationId xmlns:a16="http://schemas.microsoft.com/office/drawing/2014/main" id="{A1616D1F-59D0-47CC-BAAF-8FAEEBA40F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4170675517"/>
      </p:ext>
    </p:extLst>
  </p:cSld>
  <p:clrMapOvr>
    <a:masterClrMapping/>
  </p:clrMapOvr>
  <p:transition spd="med"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A picture containing shape&#10;&#10;Description automatically generated">
            <a:extLst>
              <a:ext uri="{FF2B5EF4-FFF2-40B4-BE49-F238E27FC236}">
                <a16:creationId xmlns:a16="http://schemas.microsoft.com/office/drawing/2014/main" id="{42AD88D5-EC1B-4B2A-990F-7D69228D1E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3" name="Picture 2" descr="Logo, company name&#10;&#10;Description automatically generated">
            <a:extLst>
              <a:ext uri="{FF2B5EF4-FFF2-40B4-BE49-F238E27FC236}">
                <a16:creationId xmlns:a16="http://schemas.microsoft.com/office/drawing/2014/main" id="{8E1A9C90-5F9E-48AA-B82F-4697F3180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313151520"/>
      </p:ext>
    </p:extLst>
  </p:cSld>
  <p:clrMapOvr>
    <a:masterClrMapping/>
  </p:clrMapOvr>
  <p:transition spd="med"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3" y="762000"/>
            <a:ext cx="4011084" cy="673100"/>
          </a:xfrm>
          <a:effectLst/>
        </p:spPr>
        <p:txBody>
          <a:bodyPr anchor="b"/>
          <a:lstStyle>
            <a:lvl1pPr algn="l">
              <a:defRPr sz="2000" b="1">
                <a:solidFill>
                  <a:srgbClr val="262B62"/>
                </a:solidFill>
              </a:defRPr>
            </a:lvl1pPr>
          </a:lstStyle>
          <a:p>
            <a:r>
              <a:rPr lang="en-US" dirty="0"/>
              <a:t>Click to edit Title</a:t>
            </a:r>
          </a:p>
        </p:txBody>
      </p:sp>
      <p:sp>
        <p:nvSpPr>
          <p:cNvPr id="3" name="Content Placeholder 2"/>
          <p:cNvSpPr>
            <a:spLocks noGrp="1"/>
          </p:cNvSpPr>
          <p:nvPr>
            <p:ph idx="1" hasCustomPrompt="1"/>
          </p:nvPr>
        </p:nvSpPr>
        <p:spPr>
          <a:xfrm>
            <a:off x="4766733" y="1435655"/>
            <a:ext cx="6815667" cy="4690511"/>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pic>
        <p:nvPicPr>
          <p:cNvPr id="5" name="Picture 4" descr="A picture containing shape&#10;&#10;Description automatically generated">
            <a:extLst>
              <a:ext uri="{FF2B5EF4-FFF2-40B4-BE49-F238E27FC236}">
                <a16:creationId xmlns:a16="http://schemas.microsoft.com/office/drawing/2014/main" id="{B8869DBE-37B1-4DC2-9A32-A3616FDF03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8CD82C89-55FB-4A2D-B47E-C140571D62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1719705620"/>
      </p:ext>
    </p:extLst>
  </p:cSld>
  <p:clrMapOvr>
    <a:masterClrMapping/>
  </p:clrMapOvr>
  <p:transition spd="med"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a:effectLst/>
        </p:spPr>
        <p:txBody>
          <a:bodyPr anchor="b"/>
          <a:lstStyle>
            <a:lvl1pPr algn="l">
              <a:defRPr sz="2000" b="1">
                <a:solidFill>
                  <a:srgbClr val="000000"/>
                </a:solidFill>
              </a:defRPr>
            </a:lvl1pPr>
          </a:lstStyle>
          <a:p>
            <a:r>
              <a:rPr lang="en-US" dirty="0"/>
              <a:t>Click to edit title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hasCustomPrompt="1"/>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pic>
        <p:nvPicPr>
          <p:cNvPr id="5" name="Picture 4" descr="A picture containing shape&#10;&#10;Description automatically generated">
            <a:extLst>
              <a:ext uri="{FF2B5EF4-FFF2-40B4-BE49-F238E27FC236}">
                <a16:creationId xmlns:a16="http://schemas.microsoft.com/office/drawing/2014/main" id="{5B16B211-8C77-4E1F-85F9-68E3B42F9A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6" name="Picture 5" descr="Logo, company name&#10;&#10;Description automatically generated">
            <a:extLst>
              <a:ext uri="{FF2B5EF4-FFF2-40B4-BE49-F238E27FC236}">
                <a16:creationId xmlns:a16="http://schemas.microsoft.com/office/drawing/2014/main" id="{0ADAC633-9749-4DC4-B67F-211CDA5467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3442660556"/>
      </p:ext>
    </p:extLst>
  </p:cSld>
  <p:clrMapOvr>
    <a:masterClrMapping/>
  </p:clrMapOvr>
  <p:transition spd="med"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F6F30-20AC-45F3-9E36-CE8C8265E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15BD35-0B55-498E-9AE1-5EB72BEB61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D56192-2B93-4CE0-98F3-C642F9F94BB2}"/>
              </a:ext>
            </a:extLst>
          </p:cNvPr>
          <p:cNvSpPr>
            <a:spLocks noGrp="1"/>
          </p:cNvSpPr>
          <p:nvPr>
            <p:ph type="dt" sz="half" idx="10"/>
          </p:nvPr>
        </p:nvSpPr>
        <p:spPr/>
        <p:txBody>
          <a:bodyPr/>
          <a:lstStyle/>
          <a:p>
            <a:fld id="{34F1BB64-EFE6-4505-90F0-04FD159F3774}" type="datetimeFigureOut">
              <a:rPr lang="en-US" smtClean="0"/>
              <a:t>12/1/2022</a:t>
            </a:fld>
            <a:endParaRPr lang="en-US"/>
          </a:p>
        </p:txBody>
      </p:sp>
      <p:sp>
        <p:nvSpPr>
          <p:cNvPr id="5" name="Footer Placeholder 4">
            <a:extLst>
              <a:ext uri="{FF2B5EF4-FFF2-40B4-BE49-F238E27FC236}">
                <a16:creationId xmlns:a16="http://schemas.microsoft.com/office/drawing/2014/main" id="{9E9E9EE2-C794-476A-A466-37E545771C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759FA-D32B-4948-8CB8-1A39FC25453A}"/>
              </a:ext>
            </a:extLst>
          </p:cNvPr>
          <p:cNvSpPr>
            <a:spLocks noGrp="1"/>
          </p:cNvSpPr>
          <p:nvPr>
            <p:ph type="sldNum" sz="quarter" idx="12"/>
          </p:nvPr>
        </p:nvSpPr>
        <p:spPr/>
        <p:txBody>
          <a:bodyPr/>
          <a:lstStyle/>
          <a:p>
            <a:fld id="{4A94E4F8-CF3E-42CB-B373-A0425AAAA49C}" type="slidenum">
              <a:rPr lang="en-US" smtClean="0"/>
              <a:t>‹#›</a:t>
            </a:fld>
            <a:endParaRPr lang="en-US"/>
          </a:p>
        </p:txBody>
      </p:sp>
      <p:pic>
        <p:nvPicPr>
          <p:cNvPr id="7" name="Picture 6" descr="A picture containing shape&#10;&#10;Description automatically generated">
            <a:extLst>
              <a:ext uri="{FF2B5EF4-FFF2-40B4-BE49-F238E27FC236}">
                <a16:creationId xmlns:a16="http://schemas.microsoft.com/office/drawing/2014/main" id="{E18FA46B-F458-42ED-8C2F-CB2EFEFDE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pic>
        <p:nvPicPr>
          <p:cNvPr id="8" name="Picture 7" descr="Logo, company name&#10;&#10;Description automatically generated">
            <a:extLst>
              <a:ext uri="{FF2B5EF4-FFF2-40B4-BE49-F238E27FC236}">
                <a16:creationId xmlns:a16="http://schemas.microsoft.com/office/drawing/2014/main" id="{15E92BEB-DCEE-4CE8-951C-F39D5BCC28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6696" y="791456"/>
            <a:ext cx="1339175" cy="771620"/>
          </a:xfrm>
          <a:prstGeom prst="rect">
            <a:avLst/>
          </a:prstGeom>
        </p:spPr>
      </p:pic>
    </p:spTree>
    <p:extLst>
      <p:ext uri="{BB962C8B-B14F-4D97-AF65-F5344CB8AC3E}">
        <p14:creationId xmlns:p14="http://schemas.microsoft.com/office/powerpoint/2010/main" val="844776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pic>
        <p:nvPicPr>
          <p:cNvPr id="1026" name="Picture 7" descr="GPM PPT Fmt2011.png"/>
          <p:cNvPicPr>
            <a:picLocks noChangeAspect="1"/>
          </p:cNvPicPr>
          <p:nvPr/>
        </p:nvPicPr>
        <p:blipFill>
          <a:blip r:embed="rId13"/>
          <a:srcRect/>
          <a:stretch>
            <a:fillRect/>
          </a:stretch>
        </p:blipFill>
        <p:spPr bwMode="auto">
          <a:xfrm>
            <a:off x="0" y="0"/>
            <a:ext cx="12192000" cy="6858000"/>
          </a:xfrm>
          <a:prstGeom prst="rect">
            <a:avLst/>
          </a:prstGeom>
          <a:solidFill>
            <a:srgbClr val="0000FF"/>
          </a:solidFill>
          <a:ln w="9525">
            <a:solidFill>
              <a:srgbClr val="FFFF00"/>
            </a:solidFill>
            <a:miter lim="800000"/>
            <a:headEnd/>
            <a:tailEnd/>
          </a:ln>
        </p:spPr>
      </p:pic>
      <p:sp>
        <p:nvSpPr>
          <p:cNvPr id="1027" name="Rectangle 16"/>
          <p:cNvSpPr>
            <a:spLocks noGrp="1" noChangeArrowheads="1"/>
          </p:cNvSpPr>
          <p:nvPr>
            <p:ph type="body" idx="1"/>
          </p:nvPr>
        </p:nvSpPr>
        <p:spPr bwMode="auto">
          <a:xfrm>
            <a:off x="764122" y="812800"/>
            <a:ext cx="11146367" cy="565308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21"/>
          <p:cNvSpPr>
            <a:spLocks noGrp="1" noChangeArrowheads="1"/>
          </p:cNvSpPr>
          <p:nvPr>
            <p:ph type="title"/>
          </p:nvPr>
        </p:nvSpPr>
        <p:spPr bwMode="auto">
          <a:xfrm>
            <a:off x="1511303" y="100020"/>
            <a:ext cx="9207500" cy="561975"/>
          </a:xfrm>
          <a:prstGeom prst="rect">
            <a:avLst/>
          </a:prstGeom>
          <a:noFill/>
          <a:ln w="12700">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Title</a:t>
            </a:r>
          </a:p>
        </p:txBody>
      </p:sp>
      <p:sp>
        <p:nvSpPr>
          <p:cNvPr id="9" name="TextBox 8"/>
          <p:cNvSpPr txBox="1"/>
          <p:nvPr/>
        </p:nvSpPr>
        <p:spPr>
          <a:xfrm>
            <a:off x="11309353" y="6566856"/>
            <a:ext cx="632883" cy="246063"/>
          </a:xfrm>
          <a:prstGeom prst="rect">
            <a:avLst/>
          </a:prstGeom>
          <a:noFill/>
        </p:spPr>
        <p:txBody>
          <a:bodyPr>
            <a:spAutoFit/>
          </a:bodyPr>
          <a:lstStyle/>
          <a:p>
            <a:pPr algn="r">
              <a:defRPr/>
            </a:pPr>
            <a:fld id="{15862533-6045-4344-9122-B8E80F1A65F2}" type="slidenum">
              <a:rPr lang="en-US" sz="1000">
                <a:solidFill>
                  <a:schemeClr val="bg2">
                    <a:lumMod val="65000"/>
                    <a:lumOff val="35000"/>
                  </a:schemeClr>
                </a:solidFill>
                <a:latin typeface="Arial" charset="0"/>
                <a:cs typeface="Arial" charset="0"/>
              </a:rPr>
              <a:pPr algn="r">
                <a:defRPr/>
              </a:pPr>
              <a:t>‹#›</a:t>
            </a:fld>
            <a:endParaRPr lang="en-US" sz="1000" dirty="0">
              <a:solidFill>
                <a:schemeClr val="bg2">
                  <a:lumMod val="65000"/>
                  <a:lumOff val="35000"/>
                </a:schemeClr>
              </a:solidFill>
              <a:latin typeface="Arial" charset="0"/>
              <a:cs typeface="Arial" charset="0"/>
            </a:endParaRPr>
          </a:p>
        </p:txBody>
      </p:sp>
      <p:sp>
        <p:nvSpPr>
          <p:cNvPr id="8" name="Rectangle 7"/>
          <p:cNvSpPr/>
          <p:nvPr/>
        </p:nvSpPr>
        <p:spPr>
          <a:xfrm>
            <a:off x="571620" y="6567921"/>
            <a:ext cx="3181230"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Daniel Watters [NASA Postdoctoral Program, MSFC]</a:t>
            </a:r>
            <a:endParaRPr lang="en-US" sz="1000" i="1" kern="1200" dirty="0">
              <a:solidFill>
                <a:schemeClr val="bg2">
                  <a:lumMod val="65000"/>
                  <a:lumOff val="35000"/>
                </a:schemeClr>
              </a:solidFill>
              <a:effectLst/>
              <a:latin typeface="Arial"/>
              <a:ea typeface="ＭＳ Ｐゴシック" charset="-128"/>
              <a:cs typeface="Arial"/>
            </a:endParaRPr>
          </a:p>
        </p:txBody>
      </p:sp>
      <p:sp>
        <p:nvSpPr>
          <p:cNvPr id="12" name="Rectangle 11"/>
          <p:cNvSpPr/>
          <p:nvPr/>
        </p:nvSpPr>
        <p:spPr>
          <a:xfrm>
            <a:off x="11043967" y="6566698"/>
            <a:ext cx="481222" cy="246221"/>
          </a:xfrm>
          <a:prstGeom prst="rect">
            <a:avLst/>
          </a:prstGeom>
        </p:spPr>
        <p:txBody>
          <a:bodyPr wrap="none">
            <a:spAutoFit/>
          </a:bodyPr>
          <a:lstStyle/>
          <a:p>
            <a:r>
              <a:rPr lang="en-US" sz="1000" i="1" dirty="0">
                <a:solidFill>
                  <a:schemeClr val="bg2">
                    <a:lumMod val="65000"/>
                    <a:lumOff val="35000"/>
                  </a:schemeClr>
                </a:solidFill>
                <a:effectLst/>
                <a:latin typeface="Arial"/>
                <a:cs typeface="Arial"/>
              </a:rPr>
              <a:t>Page</a:t>
            </a:r>
            <a:endParaRPr lang="en-US" sz="1000" i="1" dirty="0">
              <a:solidFill>
                <a:schemeClr val="bg2">
                  <a:lumMod val="65000"/>
                  <a:lumOff val="35000"/>
                </a:schemeClr>
              </a:solidFill>
              <a:latin typeface="Arial"/>
              <a:cs typeface="Arial"/>
            </a:endParaRPr>
          </a:p>
        </p:txBody>
      </p:sp>
      <p:pic>
        <p:nvPicPr>
          <p:cNvPr id="13" name="Picture 12" descr="Calendar&#10;&#10;Description automatically generated">
            <a:extLst>
              <a:ext uri="{FF2B5EF4-FFF2-40B4-BE49-F238E27FC236}">
                <a16:creationId xmlns:a16="http://schemas.microsoft.com/office/drawing/2014/main" id="{0343E56F-EDA2-44B7-A94C-6994BD9C9F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74660" y="0"/>
            <a:ext cx="1517339" cy="810129"/>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945EA9D5-9A83-4BDD-8D57-EC72368183A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622935" y="0"/>
            <a:ext cx="959340" cy="791456"/>
          </a:xfrm>
          <a:prstGeom prst="rect">
            <a:avLst/>
          </a:prstGeom>
        </p:spPr>
      </p:pic>
      <p:sp>
        <p:nvSpPr>
          <p:cNvPr id="14" name="Rectangle 13">
            <a:extLst>
              <a:ext uri="{FF2B5EF4-FFF2-40B4-BE49-F238E27FC236}">
                <a16:creationId xmlns:a16="http://schemas.microsoft.com/office/drawing/2014/main" id="{DE1BF24A-A5CE-47CF-9465-B37F180610ED}"/>
              </a:ext>
            </a:extLst>
          </p:cNvPr>
          <p:cNvSpPr/>
          <p:nvPr userDrawn="1"/>
        </p:nvSpPr>
        <p:spPr>
          <a:xfrm>
            <a:off x="5470590" y="6561157"/>
            <a:ext cx="1733430"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daniel.c.watters@nasa.gov</a:t>
            </a:r>
            <a:endParaRPr lang="en-US" sz="1000" i="1" kern="1200" dirty="0">
              <a:solidFill>
                <a:schemeClr val="bg2">
                  <a:lumMod val="65000"/>
                  <a:lumOff val="35000"/>
                </a:schemeClr>
              </a:solidFill>
              <a:effectLst/>
              <a:latin typeface="Arial"/>
              <a:ea typeface="ＭＳ Ｐゴシック" charset="-128"/>
              <a:cs typeface="Arial"/>
            </a:endParaRPr>
          </a:p>
        </p:txBody>
      </p:sp>
      <p:sp>
        <p:nvSpPr>
          <p:cNvPr id="15" name="Rectangle 14">
            <a:extLst>
              <a:ext uri="{FF2B5EF4-FFF2-40B4-BE49-F238E27FC236}">
                <a16:creationId xmlns:a16="http://schemas.microsoft.com/office/drawing/2014/main" id="{06F4B0E2-FA98-4D2F-B031-DD94E46013E8}"/>
              </a:ext>
            </a:extLst>
          </p:cNvPr>
          <p:cNvSpPr/>
          <p:nvPr userDrawn="1"/>
        </p:nvSpPr>
        <p:spPr>
          <a:xfrm>
            <a:off x="8545484" y="6566698"/>
            <a:ext cx="2248719" cy="246221"/>
          </a:xfrm>
          <a:prstGeom prst="rect">
            <a:avLst/>
          </a:prstGeom>
        </p:spPr>
        <p:txBody>
          <a:bodyPr wrap="square">
            <a:spAutoFit/>
          </a:bodyPr>
          <a:lstStyle/>
          <a:p>
            <a:pPr algn="l"/>
            <a:r>
              <a:rPr lang="en-US" sz="1000" i="1" kern="1200" baseline="0" dirty="0">
                <a:solidFill>
                  <a:schemeClr val="bg2">
                    <a:lumMod val="65000"/>
                    <a:lumOff val="35000"/>
                  </a:schemeClr>
                </a:solidFill>
                <a:effectLst/>
                <a:latin typeface="Arial"/>
                <a:ea typeface="ＭＳ Ｐゴシック" charset="-128"/>
                <a:cs typeface="Arial"/>
              </a:rPr>
              <a:t>IPWG 10, 06/16/2022   </a:t>
            </a:r>
            <a:endParaRPr lang="en-US" sz="1000" i="1" kern="1200" dirty="0">
              <a:solidFill>
                <a:schemeClr val="bg2">
                  <a:lumMod val="65000"/>
                  <a:lumOff val="35000"/>
                </a:schemeClr>
              </a:solidFill>
              <a:effectLst/>
              <a:latin typeface="Arial"/>
              <a:ea typeface="ＭＳ Ｐゴシック" charset="-128"/>
              <a:cs typeface="Arial"/>
            </a:endParaRPr>
          </a:p>
        </p:txBody>
      </p:sp>
    </p:spTree>
    <p:extLst>
      <p:ext uri="{BB962C8B-B14F-4D97-AF65-F5344CB8AC3E}">
        <p14:creationId xmlns:p14="http://schemas.microsoft.com/office/powerpoint/2010/main" val="201424816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spd="med" advClick="0"/>
  <p:txStyles>
    <p:titleStyle>
      <a:lvl1pPr algn="r" rtl="0" eaLnBrk="1" fontAlgn="base" hangingPunct="1">
        <a:lnSpc>
          <a:spcPct val="85000"/>
        </a:lnSpc>
        <a:spcBef>
          <a:spcPct val="0"/>
        </a:spcBef>
        <a:spcAft>
          <a:spcPct val="0"/>
        </a:spcAft>
        <a:defRPr sz="2400" b="1">
          <a:solidFill>
            <a:srgbClr val="FFFFFF"/>
          </a:solidFill>
          <a:latin typeface="Arial Bold"/>
          <a:ea typeface="ＭＳ Ｐゴシック" charset="-128"/>
          <a:cs typeface="Arial Bold"/>
        </a:defRPr>
      </a:lvl1pPr>
      <a:lvl2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2pPr>
      <a:lvl3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3pPr>
      <a:lvl4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4pPr>
      <a:lvl5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5pPr>
      <a:lvl6pPr marL="457200" algn="r" rtl="0" eaLnBrk="1" fontAlgn="base" hangingPunct="1">
        <a:lnSpc>
          <a:spcPct val="85000"/>
        </a:lnSpc>
        <a:spcBef>
          <a:spcPct val="0"/>
        </a:spcBef>
        <a:spcAft>
          <a:spcPct val="0"/>
        </a:spcAft>
        <a:defRPr sz="2700" b="1">
          <a:solidFill>
            <a:srgbClr val="FFFFFF"/>
          </a:solidFill>
          <a:latin typeface="Book Antiqua" charset="0"/>
        </a:defRPr>
      </a:lvl6pPr>
      <a:lvl7pPr marL="914400" algn="r" rtl="0" eaLnBrk="1" fontAlgn="base" hangingPunct="1">
        <a:lnSpc>
          <a:spcPct val="85000"/>
        </a:lnSpc>
        <a:spcBef>
          <a:spcPct val="0"/>
        </a:spcBef>
        <a:spcAft>
          <a:spcPct val="0"/>
        </a:spcAft>
        <a:defRPr sz="2700" b="1">
          <a:solidFill>
            <a:srgbClr val="FFFFFF"/>
          </a:solidFill>
          <a:latin typeface="Book Antiqua" charset="0"/>
        </a:defRPr>
      </a:lvl7pPr>
      <a:lvl8pPr marL="1371600" algn="r" rtl="0" eaLnBrk="1" fontAlgn="base" hangingPunct="1">
        <a:lnSpc>
          <a:spcPct val="85000"/>
        </a:lnSpc>
        <a:spcBef>
          <a:spcPct val="0"/>
        </a:spcBef>
        <a:spcAft>
          <a:spcPct val="0"/>
        </a:spcAft>
        <a:defRPr sz="2700" b="1">
          <a:solidFill>
            <a:srgbClr val="FFFFFF"/>
          </a:solidFill>
          <a:latin typeface="Book Antiqua" charset="0"/>
        </a:defRPr>
      </a:lvl8pPr>
      <a:lvl9pPr marL="1828800" algn="r" rtl="0" eaLnBrk="1" fontAlgn="base" hangingPunct="1">
        <a:lnSpc>
          <a:spcPct val="85000"/>
        </a:lnSpc>
        <a:spcBef>
          <a:spcPct val="0"/>
        </a:spcBef>
        <a:spcAft>
          <a:spcPct val="0"/>
        </a:spcAft>
        <a:defRPr sz="2700" b="1">
          <a:solidFill>
            <a:srgbClr val="FFFFFF"/>
          </a:solidFill>
          <a:latin typeface="Book Antiqua" charset="0"/>
        </a:defRPr>
      </a:lvl9pPr>
    </p:titleStyle>
    <p:body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175/JHM-D-20-0226.1" TargetMode="External"/><Relationship Id="rId2" Type="http://schemas.openxmlformats.org/officeDocument/2006/relationships/hyperlink" Target="https://doi.org/10.3390/atmos11091010"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EEB2655-F892-450D-BE64-6A248D9B73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944" b="45859"/>
          <a:stretch/>
        </p:blipFill>
        <p:spPr>
          <a:xfrm>
            <a:off x="532700" y="818189"/>
            <a:ext cx="11659300" cy="5742002"/>
          </a:xfrm>
          <a:prstGeom prst="rect">
            <a:avLst/>
          </a:prstGeom>
        </p:spPr>
      </p:pic>
      <p:sp>
        <p:nvSpPr>
          <p:cNvPr id="4" name="Title 1">
            <a:extLst>
              <a:ext uri="{FF2B5EF4-FFF2-40B4-BE49-F238E27FC236}">
                <a16:creationId xmlns:a16="http://schemas.microsoft.com/office/drawing/2014/main" id="{692E405B-7EC5-4E92-93E4-550D98ED957F}"/>
              </a:ext>
            </a:extLst>
          </p:cNvPr>
          <p:cNvSpPr>
            <a:spLocks noGrp="1"/>
          </p:cNvSpPr>
          <p:nvPr>
            <p:ph type="title"/>
          </p:nvPr>
        </p:nvSpPr>
        <p:spPr>
          <a:xfrm>
            <a:off x="532700" y="2073662"/>
            <a:ext cx="11659300" cy="933784"/>
          </a:xfrm>
        </p:spPr>
        <p:txBody>
          <a:bodyPr/>
          <a:lstStyle/>
          <a:p>
            <a:pPr marL="0" marR="0" algn="ctr">
              <a:lnSpc>
                <a:spcPct val="107000"/>
              </a:lnSpc>
              <a:spcBef>
                <a:spcPts val="0"/>
              </a:spcBef>
              <a:spcAft>
                <a:spcPts val="0"/>
              </a:spcAft>
            </a:pPr>
            <a:r>
              <a:rPr lang="en-US" sz="1800" b="1" u="sng" dirty="0">
                <a:solidFill>
                  <a:schemeClr val="tx1"/>
                </a:solidFill>
              </a:rPr>
              <a:t>Daniel Watters</a:t>
            </a:r>
            <a:r>
              <a:rPr lang="en-US" sz="1800" b="1" u="sng" baseline="30000" dirty="0">
                <a:solidFill>
                  <a:schemeClr val="tx1"/>
                </a:solidFill>
              </a:rPr>
              <a:t>1</a:t>
            </a:r>
            <a:r>
              <a:rPr lang="en-US" sz="1800" b="1" dirty="0">
                <a:solidFill>
                  <a:schemeClr val="tx1"/>
                </a:solidFill>
              </a:rPr>
              <a:t>, Patrick Gatlin</a:t>
            </a:r>
            <a:r>
              <a:rPr lang="en-US" sz="1800" b="1" baseline="30000" dirty="0">
                <a:solidFill>
                  <a:schemeClr val="tx1"/>
                </a:solidFill>
              </a:rPr>
              <a:t>2</a:t>
            </a:r>
            <a:r>
              <a:rPr lang="en-US" sz="1800" b="1" dirty="0">
                <a:solidFill>
                  <a:schemeClr val="tx1"/>
                </a:solidFill>
              </a:rPr>
              <a:t>, Pierre Kirstetter</a:t>
            </a:r>
            <a:r>
              <a:rPr lang="en-US" sz="1800" b="1" baseline="30000" dirty="0">
                <a:solidFill>
                  <a:schemeClr val="tx1"/>
                </a:solidFill>
              </a:rPr>
              <a:t>3,4,5,6</a:t>
            </a:r>
            <a:r>
              <a:rPr lang="en-US" sz="1800" b="1" dirty="0">
                <a:solidFill>
                  <a:schemeClr val="tx1"/>
                </a:solidFill>
              </a:rPr>
              <a:t>, George Huffman</a:t>
            </a:r>
            <a:r>
              <a:rPr lang="en-US" sz="1800" b="1" baseline="30000" dirty="0">
                <a:solidFill>
                  <a:schemeClr val="tx1"/>
                </a:solidFill>
              </a:rPr>
              <a:t>7</a:t>
            </a:r>
            <a:r>
              <a:rPr lang="en-US" sz="1800" b="1" dirty="0">
                <a:solidFill>
                  <a:schemeClr val="tx1"/>
                </a:solidFill>
              </a:rPr>
              <a:t>, Jackson Tan</a:t>
            </a:r>
            <a:r>
              <a:rPr lang="en-US" sz="1800" b="1" baseline="30000" dirty="0">
                <a:solidFill>
                  <a:schemeClr val="tx1"/>
                </a:solidFill>
              </a:rPr>
              <a:t>7,8</a:t>
            </a:r>
            <a:r>
              <a:rPr lang="en-US" sz="1800" b="1" dirty="0">
                <a:solidFill>
                  <a:schemeClr val="tx1"/>
                </a:solidFill>
              </a:rPr>
              <a:t>, Dave Bolvin</a:t>
            </a:r>
            <a:r>
              <a:rPr lang="en-US" sz="1800" b="1" baseline="30000" dirty="0">
                <a:solidFill>
                  <a:schemeClr val="tx1"/>
                </a:solidFill>
              </a:rPr>
              <a:t>7,9</a:t>
            </a:r>
            <a:r>
              <a:rPr lang="en-US" sz="1800" b="1" dirty="0">
                <a:solidFill>
                  <a:schemeClr val="tx1"/>
                </a:solidFill>
              </a:rPr>
              <a:t>, </a:t>
            </a:r>
            <a:br>
              <a:rPr lang="en-US" sz="1800" b="1" dirty="0">
                <a:solidFill>
                  <a:schemeClr val="tx1"/>
                </a:solidFill>
              </a:rPr>
            </a:br>
            <a:r>
              <a:rPr lang="en-US" sz="1800" b="1" dirty="0">
                <a:solidFill>
                  <a:schemeClr val="tx1"/>
                </a:solidFill>
              </a:rPr>
              <a:t>Eric Nelkin</a:t>
            </a:r>
            <a:r>
              <a:rPr lang="en-US" sz="1800" b="1" baseline="30000" dirty="0">
                <a:solidFill>
                  <a:schemeClr val="tx1"/>
                </a:solidFill>
              </a:rPr>
              <a:t>7,9</a:t>
            </a:r>
            <a:r>
              <a:rPr lang="en-US" sz="1800" b="1" dirty="0">
                <a:solidFill>
                  <a:schemeClr val="tx1"/>
                </a:solidFill>
              </a:rPr>
              <a:t>, Dave Wolff</a:t>
            </a:r>
            <a:r>
              <a:rPr lang="en-US" sz="1800" b="1" baseline="30000" dirty="0">
                <a:solidFill>
                  <a:schemeClr val="tx1"/>
                </a:solidFill>
              </a:rPr>
              <a:t>10</a:t>
            </a:r>
            <a:r>
              <a:rPr lang="en-US" sz="1800" b="1" dirty="0">
                <a:solidFill>
                  <a:schemeClr val="tx1"/>
                </a:solidFill>
              </a:rPr>
              <a:t>, Jianxin Wang</a:t>
            </a:r>
            <a:r>
              <a:rPr lang="en-US" sz="1800" b="1" baseline="30000" dirty="0">
                <a:solidFill>
                  <a:schemeClr val="tx1"/>
                </a:solidFill>
              </a:rPr>
              <a:t>7,9</a:t>
            </a:r>
            <a:r>
              <a:rPr lang="en-US" sz="1800" b="1" dirty="0">
                <a:solidFill>
                  <a:schemeClr val="tx1"/>
                </a:solidFill>
              </a:rPr>
              <a:t>, Bob Joyce</a:t>
            </a:r>
            <a:r>
              <a:rPr lang="en-US" sz="1800" b="1" baseline="30000" dirty="0">
                <a:solidFill>
                  <a:schemeClr val="tx1"/>
                </a:solidFill>
              </a:rPr>
              <a:t>7,9</a:t>
            </a:r>
            <a:r>
              <a:rPr lang="en-US" sz="1800" b="1" dirty="0">
                <a:solidFill>
                  <a:schemeClr val="tx1"/>
                </a:solidFill>
              </a:rPr>
              <a:t>, Sarah Ringerud</a:t>
            </a:r>
            <a:r>
              <a:rPr lang="en-US" sz="1800" b="1" baseline="30000" dirty="0">
                <a:solidFill>
                  <a:schemeClr val="tx1"/>
                </a:solidFill>
              </a:rPr>
              <a:t>7,11</a:t>
            </a:r>
            <a:br>
              <a:rPr lang="en-US" sz="1800" dirty="0">
                <a:solidFill>
                  <a:schemeClr val="tx1"/>
                </a:solidFill>
              </a:rPr>
            </a:br>
            <a:br>
              <a:rPr lang="en-US" sz="1800" dirty="0">
                <a:solidFill>
                  <a:schemeClr val="tx1"/>
                </a:solidFill>
              </a:rPr>
            </a:br>
            <a:br>
              <a:rPr lang="en-US" sz="1800" dirty="0">
                <a:solidFill>
                  <a:schemeClr val="tx1"/>
                </a:solidFill>
              </a:rPr>
            </a:br>
            <a:br>
              <a:rPr lang="en-US" sz="1800" b="1" dirty="0">
                <a:solidFill>
                  <a:schemeClr val="tx1"/>
                </a:solidFill>
              </a:rPr>
            </a:br>
            <a:r>
              <a:rPr lang="en-US" sz="1100" b="1" dirty="0">
                <a:solidFill>
                  <a:schemeClr val="accent4">
                    <a:lumMod val="10000"/>
                  </a:schemeClr>
                </a:solidFill>
                <a:latin typeface="Arial" panose="020B0604020202020204" pitchFamily="34" charset="0"/>
                <a:cs typeface="Arial" panose="020B0604020202020204" pitchFamily="34" charset="0"/>
              </a:rPr>
              <a:t>1 - NASA Postdoctoral Program, NASA Marshall Space Flight Center, Huntsville, Alabama</a:t>
            </a:r>
            <a:br>
              <a:rPr lang="en-US" sz="1100" b="1" dirty="0">
                <a:solidFill>
                  <a:schemeClr val="accent4">
                    <a:lumMod val="10000"/>
                  </a:schemeClr>
                </a:solidFill>
                <a:latin typeface="Arial" panose="020B0604020202020204" pitchFamily="34" charset="0"/>
                <a:cs typeface="Arial" panose="020B0604020202020204" pitchFamily="34" charset="0"/>
              </a:rPr>
            </a:br>
            <a:r>
              <a:rPr lang="en-US" sz="1100" b="1" dirty="0">
                <a:solidFill>
                  <a:schemeClr val="accent4">
                    <a:lumMod val="10000"/>
                  </a:schemeClr>
                </a:solidFill>
                <a:latin typeface="Arial" panose="020B0604020202020204" pitchFamily="34" charset="0"/>
                <a:cs typeface="Arial" panose="020B0604020202020204" pitchFamily="34" charset="0"/>
              </a:rPr>
              <a:t>2 – NASA Marshall Space Flight Center, Huntsville, Alabama</a:t>
            </a:r>
            <a:br>
              <a:rPr lang="en-US" sz="1100" b="1" dirty="0">
                <a:solidFill>
                  <a:schemeClr val="accent4">
                    <a:lumMod val="10000"/>
                  </a:schemeClr>
                </a:solidFill>
                <a:latin typeface="Arial" panose="020B060402020202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3 – Advanced Radar Research Center,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4 – School of Civil Engineering and Environmental Sciences,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5 – School of Meteorology, University of Oklahoma,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6 – NOAA/National Severe Storms Laboratory, Norman, Oklahoma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7 – NASA Goddard Space Flight Center, Greenbelt,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8 – University of Maryland, Baltimore County, Baltimore,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9 – Science Systems and Applications, Inc., Lanham, Maryland</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10 – NASA Wallops Flight Facility, Wallops Island, Virginia</a:t>
            </a:r>
            <a:b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br>
            <a:r>
              <a:rPr lang="en-US" sz="1100" b="1" dirty="0">
                <a:solidFill>
                  <a:schemeClr val="accent4">
                    <a:lumMod val="10000"/>
                  </a:schemeClr>
                </a:solidFill>
                <a:effectLst/>
                <a:latin typeface="Arial" panose="020B0604020202020204" pitchFamily="34" charset="0"/>
                <a:ea typeface="Calibri" panose="020F0502020204030204" pitchFamily="34" charset="0"/>
                <a:cs typeface="Arial" panose="020B0604020202020204" pitchFamily="34" charset="0"/>
              </a:rPr>
              <a:t>11 – Earth Systems Science Interdisciplinary Center, University of Maryland, College Park, Maryland</a:t>
            </a:r>
            <a:br>
              <a:rPr lang="en-US" sz="1400" dirty="0">
                <a:solidFill>
                  <a:schemeClr val="bg2">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solidFill>
                  <a:schemeClr val="tx1"/>
                </a:solidFill>
              </a:rPr>
            </a:br>
            <a:endParaRPr lang="en-US" dirty="0">
              <a:solidFill>
                <a:schemeClr val="tx1"/>
              </a:solidFill>
            </a:endParaRPr>
          </a:p>
        </p:txBody>
      </p:sp>
      <p:sp>
        <p:nvSpPr>
          <p:cNvPr id="5" name="Text Placeholder 2">
            <a:extLst>
              <a:ext uri="{FF2B5EF4-FFF2-40B4-BE49-F238E27FC236}">
                <a16:creationId xmlns:a16="http://schemas.microsoft.com/office/drawing/2014/main" id="{25F76FA4-EDB2-4E2B-A7BA-A13D5880E71C}"/>
              </a:ext>
            </a:extLst>
          </p:cNvPr>
          <p:cNvSpPr>
            <a:spLocks noGrp="1"/>
          </p:cNvSpPr>
          <p:nvPr>
            <p:ph type="body" idx="1"/>
          </p:nvPr>
        </p:nvSpPr>
        <p:spPr>
          <a:xfrm>
            <a:off x="532700" y="1302466"/>
            <a:ext cx="11659300" cy="566815"/>
          </a:xfrm>
        </p:spPr>
        <p:txBody>
          <a:bodyPr/>
          <a:lstStyle/>
          <a:p>
            <a:pPr algn="ctr"/>
            <a:r>
              <a:rPr lang="en-US" sz="2800" b="1" dirty="0">
                <a:solidFill>
                  <a:schemeClr val="tx1"/>
                </a:solidFill>
              </a:rPr>
              <a:t>The GPM Validation Network: Oceanic Validation of IMERG and GPROF with Ground-Based Radars</a:t>
            </a:r>
          </a:p>
        </p:txBody>
      </p:sp>
    </p:spTree>
    <p:extLst>
      <p:ext uri="{BB962C8B-B14F-4D97-AF65-F5344CB8AC3E}">
        <p14:creationId xmlns:p14="http://schemas.microsoft.com/office/powerpoint/2010/main" val="1670741044"/>
      </p:ext>
    </p:extLst>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1" y="855029"/>
            <a:ext cx="10332965" cy="638211"/>
          </a:xfrm>
        </p:spPr>
        <p:txBody>
          <a:bodyPr/>
          <a:lstStyle/>
          <a:p>
            <a:pPr algn="l"/>
            <a:r>
              <a:rPr lang="en-US" sz="3200" dirty="0">
                <a:solidFill>
                  <a:srgbClr val="002060"/>
                </a:solidFill>
              </a:rPr>
              <a:t>Novel Validation of IMERG Precipitation</a:t>
            </a:r>
          </a:p>
        </p:txBody>
      </p:sp>
      <p:sp>
        <p:nvSpPr>
          <p:cNvPr id="10" name="Content Placeholder 2">
            <a:extLst>
              <a:ext uri="{FF2B5EF4-FFF2-40B4-BE49-F238E27FC236}">
                <a16:creationId xmlns:a16="http://schemas.microsoft.com/office/drawing/2014/main" id="{10C8ACB4-8F68-4073-8FAC-C44BF8B90F95}"/>
              </a:ext>
            </a:extLst>
          </p:cNvPr>
          <p:cNvSpPr>
            <a:spLocks noGrp="1"/>
          </p:cNvSpPr>
          <p:nvPr>
            <p:ph idx="1"/>
          </p:nvPr>
        </p:nvSpPr>
        <p:spPr>
          <a:xfrm>
            <a:off x="724070" y="1994490"/>
            <a:ext cx="3715802" cy="3804109"/>
          </a:xfrm>
        </p:spPr>
        <p:txBody>
          <a:bodyPr/>
          <a:lstStyle/>
          <a:p>
            <a:pPr marL="0" indent="0" algn="ctr">
              <a:buNone/>
            </a:pPr>
            <a:r>
              <a:rPr lang="en-GB" sz="2400" u="sng" dirty="0">
                <a:solidFill>
                  <a:srgbClr val="002060"/>
                </a:solidFill>
              </a:rPr>
              <a:t>Why?</a:t>
            </a:r>
          </a:p>
          <a:p>
            <a:r>
              <a:rPr lang="en-GB" sz="2000" dirty="0">
                <a:solidFill>
                  <a:srgbClr val="002060"/>
                </a:solidFill>
              </a:rPr>
              <a:t>IMERG is NASA’s most popular precipitation product</a:t>
            </a:r>
          </a:p>
          <a:p>
            <a:endParaRPr lang="en-GB" sz="2000" dirty="0">
              <a:solidFill>
                <a:srgbClr val="002060"/>
              </a:solidFill>
            </a:endParaRPr>
          </a:p>
          <a:p>
            <a:pPr marL="0" indent="0" algn="ctr">
              <a:buNone/>
            </a:pPr>
            <a:r>
              <a:rPr lang="en-GB" sz="2400" u="sng" dirty="0">
                <a:solidFill>
                  <a:srgbClr val="002060"/>
                </a:solidFill>
              </a:rPr>
              <a:t>Where?</a:t>
            </a:r>
          </a:p>
          <a:p>
            <a:r>
              <a:rPr lang="en-GB" sz="2000" dirty="0">
                <a:solidFill>
                  <a:srgbClr val="002060"/>
                </a:solidFill>
              </a:rPr>
              <a:t>Performance assessment over ocean is very limited</a:t>
            </a:r>
            <a:br>
              <a:rPr lang="en-GB" sz="2000" dirty="0">
                <a:solidFill>
                  <a:srgbClr val="002060"/>
                </a:solidFill>
              </a:rPr>
            </a:br>
            <a:endParaRPr lang="en-GB" sz="2000" dirty="0">
              <a:solidFill>
                <a:srgbClr val="002060"/>
              </a:solidFill>
            </a:endParaRPr>
          </a:p>
          <a:p>
            <a:pPr marL="0" indent="0" algn="ctr">
              <a:buNone/>
            </a:pPr>
            <a:r>
              <a:rPr lang="en-GB" sz="2400" u="sng" dirty="0">
                <a:solidFill>
                  <a:srgbClr val="002060"/>
                </a:solidFill>
              </a:rPr>
              <a:t>How?</a:t>
            </a:r>
          </a:p>
          <a:p>
            <a:r>
              <a:rPr lang="en-GB" sz="2000" dirty="0">
                <a:solidFill>
                  <a:srgbClr val="002060"/>
                </a:solidFill>
              </a:rPr>
              <a:t>By comparing to ground-based radar estimates</a:t>
            </a:r>
          </a:p>
          <a:p>
            <a:pPr marL="285750" indent="-285750">
              <a:buFont typeface="Arial" panose="020B0604020202020204" pitchFamily="34" charset="0"/>
              <a:buChar char="•"/>
            </a:pPr>
            <a:endParaRPr lang="en-GB" sz="2400" dirty="0">
              <a:solidFill>
                <a:schemeClr val="accent3">
                  <a:lumMod val="10000"/>
                </a:schemeClr>
              </a:solidFill>
            </a:endParaRPr>
          </a:p>
          <a:p>
            <a:endParaRPr lang="en-US" sz="2400" dirty="0">
              <a:solidFill>
                <a:srgbClr val="002060"/>
              </a:solidFill>
            </a:endParaRPr>
          </a:p>
        </p:txBody>
      </p:sp>
      <p:sp>
        <p:nvSpPr>
          <p:cNvPr id="11" name="Content Placeholder 2">
            <a:extLst>
              <a:ext uri="{FF2B5EF4-FFF2-40B4-BE49-F238E27FC236}">
                <a16:creationId xmlns:a16="http://schemas.microsoft.com/office/drawing/2014/main" id="{419E4C7C-A48D-4F22-8413-AF0897D11CD4}"/>
              </a:ext>
            </a:extLst>
          </p:cNvPr>
          <p:cNvSpPr txBox="1">
            <a:spLocks/>
          </p:cNvSpPr>
          <p:nvPr/>
        </p:nvSpPr>
        <p:spPr bwMode="auto">
          <a:xfrm>
            <a:off x="4903433" y="1732697"/>
            <a:ext cx="7119891" cy="1281965"/>
          </a:xfrm>
          <a:prstGeom prst="rect">
            <a:avLst/>
          </a:prstGeom>
          <a:noFill/>
          <a:ln w="38100">
            <a:solidFill>
              <a:srgbClr val="C00000"/>
            </a:solid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2400" u="sng" kern="0" dirty="0">
                <a:solidFill>
                  <a:srgbClr val="002060"/>
                </a:solidFill>
              </a:rPr>
              <a:t>Novelties</a:t>
            </a:r>
            <a:endParaRPr lang="en-GB" sz="2000" kern="0" dirty="0">
              <a:solidFill>
                <a:srgbClr val="002060"/>
              </a:solidFill>
            </a:endParaRPr>
          </a:p>
          <a:p>
            <a:pPr algn="ctr"/>
            <a:r>
              <a:rPr lang="en-GB" sz="1800" kern="0" dirty="0">
                <a:solidFill>
                  <a:srgbClr val="002060"/>
                </a:solidFill>
              </a:rPr>
              <a:t>Oceanic validation of IMERG and GPROF across multiple sites</a:t>
            </a:r>
          </a:p>
          <a:p>
            <a:pPr algn="ctr"/>
            <a:r>
              <a:rPr lang="en-GB" sz="1800" kern="0" dirty="0">
                <a:solidFill>
                  <a:srgbClr val="002060"/>
                </a:solidFill>
              </a:rPr>
              <a:t>Tracing errors in IMERG back through the algorithm to the GPM Core GMI (GPROF-GMI) estimates</a:t>
            </a:r>
          </a:p>
          <a:p>
            <a:endParaRPr lang="en-US" sz="2400" kern="0" dirty="0">
              <a:solidFill>
                <a:srgbClr val="002060"/>
              </a:solidFill>
            </a:endParaRPr>
          </a:p>
        </p:txBody>
      </p:sp>
      <p:pic>
        <p:nvPicPr>
          <p:cNvPr id="13" name="Picture 12" descr="A picture containing colorful, colors, different, window&#10;&#10;Description automatically generated">
            <a:extLst>
              <a:ext uri="{FF2B5EF4-FFF2-40B4-BE49-F238E27FC236}">
                <a16:creationId xmlns:a16="http://schemas.microsoft.com/office/drawing/2014/main" id="{7979B569-E707-45D7-BB1B-A90DCF18ECFC}"/>
              </a:ext>
            </a:extLst>
          </p:cNvPr>
          <p:cNvPicPr>
            <a:picLocks noChangeAspect="1"/>
          </p:cNvPicPr>
          <p:nvPr/>
        </p:nvPicPr>
        <p:blipFill rotWithShape="1">
          <a:blip r:embed="rId2">
            <a:extLst>
              <a:ext uri="{28A0092B-C50C-407E-A947-70E740481C1C}">
                <a14:useLocalDpi xmlns:a14="http://schemas.microsoft.com/office/drawing/2010/main" val="0"/>
              </a:ext>
            </a:extLst>
          </a:blip>
          <a:srcRect t="4328" r="66635" b="65437"/>
          <a:stretch/>
        </p:blipFill>
        <p:spPr>
          <a:xfrm>
            <a:off x="4822026" y="3792786"/>
            <a:ext cx="3451094" cy="2440707"/>
          </a:xfrm>
          <a:prstGeom prst="rect">
            <a:avLst/>
          </a:prstGeom>
        </p:spPr>
      </p:pic>
      <p:pic>
        <p:nvPicPr>
          <p:cNvPr id="14" name="Picture 13" descr="A picture containing colorful, colors, different, window&#10;&#10;Description automatically generated">
            <a:extLst>
              <a:ext uri="{FF2B5EF4-FFF2-40B4-BE49-F238E27FC236}">
                <a16:creationId xmlns:a16="http://schemas.microsoft.com/office/drawing/2014/main" id="{29016A0F-E8DB-4DF6-A1C4-4B5C7C6DF6A5}"/>
              </a:ext>
            </a:extLst>
          </p:cNvPr>
          <p:cNvPicPr>
            <a:picLocks noChangeAspect="1"/>
          </p:cNvPicPr>
          <p:nvPr/>
        </p:nvPicPr>
        <p:blipFill rotWithShape="1">
          <a:blip r:embed="rId2">
            <a:extLst>
              <a:ext uri="{28A0092B-C50C-407E-A947-70E740481C1C}">
                <a14:useLocalDpi xmlns:a14="http://schemas.microsoft.com/office/drawing/2010/main" val="0"/>
              </a:ext>
            </a:extLst>
          </a:blip>
          <a:srcRect l="66520" t="4280" r="115" b="65578"/>
          <a:stretch/>
        </p:blipFill>
        <p:spPr>
          <a:xfrm>
            <a:off x="8705792" y="3792786"/>
            <a:ext cx="3451094" cy="2433135"/>
          </a:xfrm>
          <a:prstGeom prst="rect">
            <a:avLst/>
          </a:prstGeom>
        </p:spPr>
      </p:pic>
      <p:sp>
        <p:nvSpPr>
          <p:cNvPr id="15" name="Content Placeholder 2">
            <a:extLst>
              <a:ext uri="{FF2B5EF4-FFF2-40B4-BE49-F238E27FC236}">
                <a16:creationId xmlns:a16="http://schemas.microsoft.com/office/drawing/2014/main" id="{5956A453-C551-4320-BA61-2CC8DD4667CD}"/>
              </a:ext>
            </a:extLst>
          </p:cNvPr>
          <p:cNvSpPr txBox="1">
            <a:spLocks/>
          </p:cNvSpPr>
          <p:nvPr/>
        </p:nvSpPr>
        <p:spPr bwMode="auto">
          <a:xfrm>
            <a:off x="4513214" y="3186114"/>
            <a:ext cx="3714262" cy="622555"/>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2000" kern="0" dirty="0">
                <a:solidFill>
                  <a:srgbClr val="002060"/>
                </a:solidFill>
              </a:rPr>
              <a:t>GPROF-GMI</a:t>
            </a:r>
          </a:p>
          <a:p>
            <a:pPr marL="0" indent="0" algn="ctr">
              <a:buFontTx/>
              <a:buNone/>
            </a:pPr>
            <a:r>
              <a:rPr lang="en-GB" kern="0" dirty="0">
                <a:solidFill>
                  <a:srgbClr val="002060"/>
                </a:solidFill>
              </a:rPr>
              <a:t>Level 2 – Satellite Footprint</a:t>
            </a:r>
            <a:endParaRPr lang="en-GB" sz="1400" kern="0" dirty="0">
              <a:solidFill>
                <a:srgbClr val="002060"/>
              </a:solidFill>
            </a:endParaRPr>
          </a:p>
          <a:p>
            <a:endParaRPr lang="en-US" sz="2000" kern="0" dirty="0">
              <a:solidFill>
                <a:srgbClr val="002060"/>
              </a:solidFill>
            </a:endParaRPr>
          </a:p>
        </p:txBody>
      </p:sp>
      <p:sp>
        <p:nvSpPr>
          <p:cNvPr id="16" name="Content Placeholder 2">
            <a:extLst>
              <a:ext uri="{FF2B5EF4-FFF2-40B4-BE49-F238E27FC236}">
                <a16:creationId xmlns:a16="http://schemas.microsoft.com/office/drawing/2014/main" id="{045EE803-A146-48C3-81F8-0DED5CF2699E}"/>
              </a:ext>
            </a:extLst>
          </p:cNvPr>
          <p:cNvSpPr txBox="1">
            <a:spLocks/>
          </p:cNvSpPr>
          <p:nvPr/>
        </p:nvSpPr>
        <p:spPr bwMode="auto">
          <a:xfrm>
            <a:off x="8788053" y="3186115"/>
            <a:ext cx="3015245" cy="622555"/>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2000" kern="0" dirty="0">
                <a:solidFill>
                  <a:srgbClr val="002060"/>
                </a:solidFill>
              </a:rPr>
              <a:t>IMERG</a:t>
            </a:r>
          </a:p>
          <a:p>
            <a:pPr marL="0" indent="0" algn="ctr">
              <a:buFontTx/>
              <a:buNone/>
            </a:pPr>
            <a:r>
              <a:rPr lang="en-GB" kern="0" dirty="0">
                <a:solidFill>
                  <a:srgbClr val="002060"/>
                </a:solidFill>
              </a:rPr>
              <a:t>Level 3 – Gridded Footprint</a:t>
            </a:r>
            <a:endParaRPr lang="en-US" sz="2000" kern="0" dirty="0">
              <a:solidFill>
                <a:srgbClr val="002060"/>
              </a:solidFill>
            </a:endParaRPr>
          </a:p>
        </p:txBody>
      </p:sp>
      <p:cxnSp>
        <p:nvCxnSpPr>
          <p:cNvPr id="18" name="Straight Connector 17">
            <a:extLst>
              <a:ext uri="{FF2B5EF4-FFF2-40B4-BE49-F238E27FC236}">
                <a16:creationId xmlns:a16="http://schemas.microsoft.com/office/drawing/2014/main" id="{790EDDAC-90D0-49F4-A7DB-3D32096B4B9F}"/>
              </a:ext>
            </a:extLst>
          </p:cNvPr>
          <p:cNvCxnSpPr>
            <a:cxnSpLocks/>
          </p:cNvCxnSpPr>
          <p:nvPr/>
        </p:nvCxnSpPr>
        <p:spPr bwMode="auto">
          <a:xfrm>
            <a:off x="4473163" y="1493240"/>
            <a:ext cx="6760" cy="4632352"/>
          </a:xfrm>
          <a:prstGeom prst="line">
            <a:avLst/>
          </a:prstGeom>
          <a:solidFill>
            <a:schemeClr val="accent1"/>
          </a:solidFill>
          <a:ln w="28575" cap="flat" cmpd="sng" algn="ctr">
            <a:solidFill>
              <a:srgbClr val="002060"/>
            </a:solidFill>
            <a:prstDash val="solid"/>
            <a:round/>
            <a:headEnd type="none" w="med" len="med"/>
            <a:tailEnd type="none" w="med" len="med"/>
          </a:ln>
          <a:effectLst/>
        </p:spPr>
      </p:cxnSp>
      <p:cxnSp>
        <p:nvCxnSpPr>
          <p:cNvPr id="21" name="Straight Arrow Connector 20">
            <a:extLst>
              <a:ext uri="{FF2B5EF4-FFF2-40B4-BE49-F238E27FC236}">
                <a16:creationId xmlns:a16="http://schemas.microsoft.com/office/drawing/2014/main" id="{1D60AB05-686A-49F2-9716-566515FCF2EF}"/>
              </a:ext>
            </a:extLst>
          </p:cNvPr>
          <p:cNvCxnSpPr>
            <a:cxnSpLocks/>
          </p:cNvCxnSpPr>
          <p:nvPr/>
        </p:nvCxnSpPr>
        <p:spPr bwMode="auto">
          <a:xfrm flipV="1">
            <a:off x="7915096" y="3310057"/>
            <a:ext cx="1053048" cy="2"/>
          </a:xfrm>
          <a:prstGeom prst="straightConnector1">
            <a:avLst/>
          </a:prstGeom>
          <a:solidFill>
            <a:schemeClr val="accent1"/>
          </a:solidFill>
          <a:ln w="28575" cap="flat" cmpd="sng" algn="ctr">
            <a:solidFill>
              <a:srgbClr val="002060"/>
            </a:solidFill>
            <a:prstDash val="solid"/>
            <a:round/>
            <a:headEnd type="none" w="med" len="med"/>
            <a:tailEnd type="triangle"/>
          </a:ln>
          <a:effectLst/>
        </p:spPr>
      </p:cxnSp>
    </p:spTree>
    <p:extLst>
      <p:ext uri="{BB962C8B-B14F-4D97-AF65-F5344CB8AC3E}">
        <p14:creationId xmlns:p14="http://schemas.microsoft.com/office/powerpoint/2010/main" val="3210618749"/>
      </p:ext>
    </p:extLst>
  </p:cSld>
  <p:clrMapOvr>
    <a:masterClrMapping/>
  </p:clrMapOvr>
  <p:transition spd="med"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hart&#10;&#10;Description automatically generated">
            <a:extLst>
              <a:ext uri="{FF2B5EF4-FFF2-40B4-BE49-F238E27FC236}">
                <a16:creationId xmlns:a16="http://schemas.microsoft.com/office/drawing/2014/main" id="{477FE41F-B48B-4A5F-A5CB-7EBDA236E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379" y="1863414"/>
            <a:ext cx="10958854" cy="4152828"/>
          </a:xfrm>
          <a:prstGeom prst="rect">
            <a:avLst/>
          </a:prstGeom>
        </p:spPr>
      </p:pic>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02439"/>
            <a:ext cx="9789228" cy="638211"/>
          </a:xfrm>
        </p:spPr>
        <p:txBody>
          <a:bodyPr/>
          <a:lstStyle/>
          <a:p>
            <a:pPr algn="l"/>
            <a:r>
              <a:rPr lang="en-US" sz="3200" dirty="0">
                <a:solidFill>
                  <a:srgbClr val="002060"/>
                </a:solidFill>
              </a:rPr>
              <a:t>The GPM Validation Network</a:t>
            </a:r>
          </a:p>
        </p:txBody>
      </p:sp>
      <p:sp>
        <p:nvSpPr>
          <p:cNvPr id="17" name="Content Placeholder 2">
            <a:extLst>
              <a:ext uri="{FF2B5EF4-FFF2-40B4-BE49-F238E27FC236}">
                <a16:creationId xmlns:a16="http://schemas.microsoft.com/office/drawing/2014/main" id="{8F0EFE56-198C-4116-A3F9-58E3D93BF773}"/>
              </a:ext>
            </a:extLst>
          </p:cNvPr>
          <p:cNvSpPr txBox="1">
            <a:spLocks/>
          </p:cNvSpPr>
          <p:nvPr/>
        </p:nvSpPr>
        <p:spPr bwMode="auto">
          <a:xfrm>
            <a:off x="1561601" y="1395784"/>
            <a:ext cx="9647220" cy="500547"/>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2400" u="sng" kern="0" dirty="0">
                <a:solidFill>
                  <a:srgbClr val="002060"/>
                </a:solidFill>
              </a:rPr>
              <a:t>Validation Network Ground Radar (GR) Sites</a:t>
            </a:r>
          </a:p>
        </p:txBody>
      </p:sp>
      <p:sp>
        <p:nvSpPr>
          <p:cNvPr id="18" name="Content Placeholder 2">
            <a:extLst>
              <a:ext uri="{FF2B5EF4-FFF2-40B4-BE49-F238E27FC236}">
                <a16:creationId xmlns:a16="http://schemas.microsoft.com/office/drawing/2014/main" id="{81E6505D-B391-438E-9728-DF489D63F6AC}"/>
              </a:ext>
            </a:extLst>
          </p:cNvPr>
          <p:cNvSpPr txBox="1">
            <a:spLocks/>
          </p:cNvSpPr>
          <p:nvPr/>
        </p:nvSpPr>
        <p:spPr bwMode="auto">
          <a:xfrm>
            <a:off x="7242979" y="5034056"/>
            <a:ext cx="3831753" cy="494960"/>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Adapted from Gatlin et al. (2020)</a:t>
            </a:r>
          </a:p>
          <a:p>
            <a:pPr lvl="1"/>
            <a:endParaRPr lang="en-GB" sz="1800" kern="0" dirty="0">
              <a:solidFill>
                <a:srgbClr val="002060"/>
              </a:solidFill>
            </a:endParaRPr>
          </a:p>
          <a:p>
            <a:pPr marL="0" indent="0">
              <a:buFontTx/>
              <a:buNone/>
            </a:pPr>
            <a:endParaRPr lang="en-GB" sz="1800" kern="0" dirty="0">
              <a:solidFill>
                <a:schemeClr val="accent3">
                  <a:lumMod val="10000"/>
                </a:schemeClr>
              </a:solidFill>
            </a:endParaRPr>
          </a:p>
          <a:p>
            <a:endParaRPr lang="en-GB" sz="1800" kern="0" dirty="0">
              <a:solidFill>
                <a:schemeClr val="accent3">
                  <a:lumMod val="10000"/>
                </a:schemeClr>
              </a:solidFill>
            </a:endParaRPr>
          </a:p>
          <a:p>
            <a:endParaRPr lang="en-GB" sz="1800" kern="0" dirty="0">
              <a:solidFill>
                <a:schemeClr val="accent3">
                  <a:lumMod val="10000"/>
                </a:schemeClr>
              </a:solidFill>
            </a:endParaRPr>
          </a:p>
          <a:p>
            <a:endParaRPr lang="en-GB" sz="1800" kern="0" dirty="0">
              <a:solidFill>
                <a:schemeClr val="accent3">
                  <a:lumMod val="10000"/>
                </a:schemeClr>
              </a:solidFill>
            </a:endParaRPr>
          </a:p>
          <a:p>
            <a:endParaRPr lang="en-GB" sz="1800" kern="0" dirty="0">
              <a:solidFill>
                <a:schemeClr val="accent3">
                  <a:lumMod val="10000"/>
                </a:schemeClr>
              </a:solidFill>
            </a:endParaRPr>
          </a:p>
          <a:p>
            <a:endParaRPr lang="en-GB" sz="1800" kern="0" dirty="0">
              <a:solidFill>
                <a:schemeClr val="accent3">
                  <a:lumMod val="10000"/>
                </a:schemeClr>
              </a:solidFill>
            </a:endParaRPr>
          </a:p>
          <a:p>
            <a:endParaRPr lang="en-GB" sz="1800" kern="0" dirty="0">
              <a:solidFill>
                <a:schemeClr val="accent3">
                  <a:lumMod val="10000"/>
                </a:schemeClr>
              </a:solidFill>
            </a:endParaRPr>
          </a:p>
          <a:p>
            <a:pPr marL="285750" indent="-285750">
              <a:buFont typeface="Arial" panose="020B0604020202020204" pitchFamily="34" charset="0"/>
              <a:buChar char="•"/>
            </a:pPr>
            <a:endParaRPr lang="en-GB" sz="1800" kern="0" dirty="0">
              <a:solidFill>
                <a:schemeClr val="accent3">
                  <a:lumMod val="10000"/>
                </a:schemeClr>
              </a:solidFill>
            </a:endParaRPr>
          </a:p>
          <a:p>
            <a:endParaRPr lang="en-US" sz="1800" kern="0" dirty="0">
              <a:solidFill>
                <a:srgbClr val="002060"/>
              </a:solidFill>
            </a:endParaRPr>
          </a:p>
        </p:txBody>
      </p:sp>
      <p:sp>
        <p:nvSpPr>
          <p:cNvPr id="19" name="Content Placeholder 2">
            <a:extLst>
              <a:ext uri="{FF2B5EF4-FFF2-40B4-BE49-F238E27FC236}">
                <a16:creationId xmlns:a16="http://schemas.microsoft.com/office/drawing/2014/main" id="{1BB9EA61-6EE5-4E27-91F0-B93074C37D0C}"/>
              </a:ext>
            </a:extLst>
          </p:cNvPr>
          <p:cNvSpPr txBox="1">
            <a:spLocks/>
          </p:cNvSpPr>
          <p:nvPr/>
        </p:nvSpPr>
        <p:spPr bwMode="auto">
          <a:xfrm>
            <a:off x="1843005" y="1996671"/>
            <a:ext cx="1048420" cy="18085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Alaska</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0" name="Content Placeholder 2">
            <a:extLst>
              <a:ext uri="{FF2B5EF4-FFF2-40B4-BE49-F238E27FC236}">
                <a16:creationId xmlns:a16="http://schemas.microsoft.com/office/drawing/2014/main" id="{182891B4-172F-4C58-A434-1A09CE0748E3}"/>
              </a:ext>
            </a:extLst>
          </p:cNvPr>
          <p:cNvSpPr txBox="1">
            <a:spLocks/>
          </p:cNvSpPr>
          <p:nvPr/>
        </p:nvSpPr>
        <p:spPr bwMode="auto">
          <a:xfrm>
            <a:off x="4384551" y="2989698"/>
            <a:ext cx="1019580" cy="406067"/>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Eastern CONUS</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1" name="Content Placeholder 2">
            <a:extLst>
              <a:ext uri="{FF2B5EF4-FFF2-40B4-BE49-F238E27FC236}">
                <a16:creationId xmlns:a16="http://schemas.microsoft.com/office/drawing/2014/main" id="{A6A15EAF-6299-4F71-A3E6-5154309EFB33}"/>
              </a:ext>
            </a:extLst>
          </p:cNvPr>
          <p:cNvSpPr txBox="1">
            <a:spLocks/>
          </p:cNvSpPr>
          <p:nvPr/>
        </p:nvSpPr>
        <p:spPr bwMode="auto">
          <a:xfrm>
            <a:off x="4781027" y="3537423"/>
            <a:ext cx="877709" cy="301909"/>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Puerto Rico</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2" name="Content Placeholder 2">
            <a:extLst>
              <a:ext uri="{FF2B5EF4-FFF2-40B4-BE49-F238E27FC236}">
                <a16:creationId xmlns:a16="http://schemas.microsoft.com/office/drawing/2014/main" id="{553E28D7-6217-45AF-B0E7-0CFCD8B951A1}"/>
              </a:ext>
            </a:extLst>
          </p:cNvPr>
          <p:cNvSpPr txBox="1">
            <a:spLocks/>
          </p:cNvSpPr>
          <p:nvPr/>
        </p:nvSpPr>
        <p:spPr bwMode="auto">
          <a:xfrm>
            <a:off x="1672091" y="3562032"/>
            <a:ext cx="1193623" cy="25269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Hawaii</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3" name="Content Placeholder 2">
            <a:extLst>
              <a:ext uri="{FF2B5EF4-FFF2-40B4-BE49-F238E27FC236}">
                <a16:creationId xmlns:a16="http://schemas.microsoft.com/office/drawing/2014/main" id="{0AA65EE7-4A01-40E5-97AF-6AEDB522C9B1}"/>
              </a:ext>
            </a:extLst>
          </p:cNvPr>
          <p:cNvSpPr txBox="1">
            <a:spLocks/>
          </p:cNvSpPr>
          <p:nvPr/>
        </p:nvSpPr>
        <p:spPr bwMode="auto">
          <a:xfrm>
            <a:off x="10478849" y="3007560"/>
            <a:ext cx="1019580" cy="239419"/>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Guam</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4" name="Content Placeholder 2">
            <a:extLst>
              <a:ext uri="{FF2B5EF4-FFF2-40B4-BE49-F238E27FC236}">
                <a16:creationId xmlns:a16="http://schemas.microsoft.com/office/drawing/2014/main" id="{B4086119-9F83-4F71-980D-6366FA6B7104}"/>
              </a:ext>
            </a:extLst>
          </p:cNvPr>
          <p:cNvSpPr txBox="1">
            <a:spLocks/>
          </p:cNvSpPr>
          <p:nvPr/>
        </p:nvSpPr>
        <p:spPr bwMode="auto">
          <a:xfrm>
            <a:off x="1421635" y="4021279"/>
            <a:ext cx="1291618" cy="188754"/>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Kwajalein</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6" name="Content Placeholder 2">
            <a:extLst>
              <a:ext uri="{FF2B5EF4-FFF2-40B4-BE49-F238E27FC236}">
                <a16:creationId xmlns:a16="http://schemas.microsoft.com/office/drawing/2014/main" id="{833A3254-B427-44A5-8FA4-AD29D994301F}"/>
              </a:ext>
            </a:extLst>
          </p:cNvPr>
          <p:cNvSpPr txBox="1">
            <a:spLocks/>
          </p:cNvSpPr>
          <p:nvPr/>
        </p:nvSpPr>
        <p:spPr bwMode="auto">
          <a:xfrm>
            <a:off x="4581722" y="4611140"/>
            <a:ext cx="1060959" cy="230707"/>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Eastern Brazil</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7" name="Content Placeholder 2">
            <a:extLst>
              <a:ext uri="{FF2B5EF4-FFF2-40B4-BE49-F238E27FC236}">
                <a16:creationId xmlns:a16="http://schemas.microsoft.com/office/drawing/2014/main" id="{3EF42D2C-7A7F-4E81-8E53-B7178C6A5324}"/>
              </a:ext>
            </a:extLst>
          </p:cNvPr>
          <p:cNvSpPr txBox="1">
            <a:spLocks/>
          </p:cNvSpPr>
          <p:nvPr/>
        </p:nvSpPr>
        <p:spPr bwMode="auto">
          <a:xfrm>
            <a:off x="1637163" y="2873332"/>
            <a:ext cx="1460103" cy="232732"/>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Washington</a:t>
            </a:r>
          </a:p>
        </p:txBody>
      </p:sp>
      <p:sp>
        <p:nvSpPr>
          <p:cNvPr id="28" name="Content Placeholder 2">
            <a:extLst>
              <a:ext uri="{FF2B5EF4-FFF2-40B4-BE49-F238E27FC236}">
                <a16:creationId xmlns:a16="http://schemas.microsoft.com/office/drawing/2014/main" id="{4A667302-AA3D-4FCB-998F-E9C12601C6FD}"/>
              </a:ext>
            </a:extLst>
          </p:cNvPr>
          <p:cNvSpPr txBox="1">
            <a:spLocks/>
          </p:cNvSpPr>
          <p:nvPr/>
        </p:nvSpPr>
        <p:spPr bwMode="auto">
          <a:xfrm>
            <a:off x="9261733" y="3950476"/>
            <a:ext cx="1291617" cy="216663"/>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Darwin</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9" name="Content Placeholder 2">
            <a:extLst>
              <a:ext uri="{FF2B5EF4-FFF2-40B4-BE49-F238E27FC236}">
                <a16:creationId xmlns:a16="http://schemas.microsoft.com/office/drawing/2014/main" id="{5627CEB2-9F02-4378-BE72-2BAB0C366628}"/>
              </a:ext>
            </a:extLst>
          </p:cNvPr>
          <p:cNvSpPr txBox="1">
            <a:spLocks/>
          </p:cNvSpPr>
          <p:nvPr/>
        </p:nvSpPr>
        <p:spPr bwMode="auto">
          <a:xfrm>
            <a:off x="6921184" y="4382755"/>
            <a:ext cx="1832475" cy="239419"/>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La Reunion</a:t>
            </a:r>
          </a:p>
          <a:p>
            <a:pPr lvl="1"/>
            <a:endParaRPr lang="en-GB" sz="1800" kern="0" dirty="0">
              <a:solidFill>
                <a:srgbClr val="002060"/>
              </a:solidFill>
            </a:endParaRPr>
          </a:p>
          <a:p>
            <a:pPr marL="0" indent="0">
              <a:buFontTx/>
              <a:buNone/>
            </a:pPr>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1800" kern="0" dirty="0">
              <a:solidFill>
                <a:srgbClr val="002060"/>
              </a:solidFill>
            </a:endParaRPr>
          </a:p>
          <a:p>
            <a:endParaRPr lang="en-US" sz="1800" kern="0" dirty="0">
              <a:solidFill>
                <a:srgbClr val="002060"/>
              </a:solidFill>
            </a:endParaRPr>
          </a:p>
        </p:txBody>
      </p:sp>
      <p:sp>
        <p:nvSpPr>
          <p:cNvPr id="25" name="Rectangle 24">
            <a:extLst>
              <a:ext uri="{FF2B5EF4-FFF2-40B4-BE49-F238E27FC236}">
                <a16:creationId xmlns:a16="http://schemas.microsoft.com/office/drawing/2014/main" id="{5737A334-C787-46BC-8F93-62A1A592AEED}"/>
              </a:ext>
            </a:extLst>
          </p:cNvPr>
          <p:cNvSpPr/>
          <p:nvPr/>
        </p:nvSpPr>
        <p:spPr>
          <a:xfrm>
            <a:off x="1606729" y="3581099"/>
            <a:ext cx="196933" cy="1887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0" name="Rectangle 29">
            <a:extLst>
              <a:ext uri="{FF2B5EF4-FFF2-40B4-BE49-F238E27FC236}">
                <a16:creationId xmlns:a16="http://schemas.microsoft.com/office/drawing/2014/main" id="{9937C958-C80A-42D9-A7ED-6178A75CB238}"/>
              </a:ext>
            </a:extLst>
          </p:cNvPr>
          <p:cNvSpPr/>
          <p:nvPr/>
        </p:nvSpPr>
        <p:spPr>
          <a:xfrm>
            <a:off x="2608329" y="2396722"/>
            <a:ext cx="172971" cy="1808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1" name="Rectangle 30">
            <a:extLst>
              <a:ext uri="{FF2B5EF4-FFF2-40B4-BE49-F238E27FC236}">
                <a16:creationId xmlns:a16="http://schemas.microsoft.com/office/drawing/2014/main" id="{CD2811CD-D008-458F-BE8C-E81D1AE93530}"/>
              </a:ext>
            </a:extLst>
          </p:cNvPr>
          <p:cNvSpPr/>
          <p:nvPr/>
        </p:nvSpPr>
        <p:spPr>
          <a:xfrm>
            <a:off x="1352550" y="4031571"/>
            <a:ext cx="146269" cy="2267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2" name="Content Placeholder 2">
            <a:extLst>
              <a:ext uri="{FF2B5EF4-FFF2-40B4-BE49-F238E27FC236}">
                <a16:creationId xmlns:a16="http://schemas.microsoft.com/office/drawing/2014/main" id="{5E738D7F-1CBA-4068-BDFC-474AA84B347D}"/>
              </a:ext>
            </a:extLst>
          </p:cNvPr>
          <p:cNvSpPr txBox="1">
            <a:spLocks/>
          </p:cNvSpPr>
          <p:nvPr/>
        </p:nvSpPr>
        <p:spPr bwMode="auto">
          <a:xfrm>
            <a:off x="1498819" y="4553722"/>
            <a:ext cx="1540166" cy="383701"/>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C00000"/>
                </a:solidFill>
              </a:rPr>
              <a:t>Island-based radars with GPROF-GMI 3D matchups</a:t>
            </a:r>
          </a:p>
          <a:p>
            <a:endParaRPr lang="en-GB" sz="2000" kern="0" dirty="0">
              <a:solidFill>
                <a:srgbClr val="002060"/>
              </a:solidFill>
            </a:endParaRPr>
          </a:p>
          <a:p>
            <a:endParaRPr lang="en-GB" sz="1800" kern="0" dirty="0">
              <a:solidFill>
                <a:srgbClr val="002060"/>
              </a:solidFill>
            </a:endParaRPr>
          </a:p>
          <a:p>
            <a:pPr marL="285750" indent="-285750">
              <a:buFont typeface="Arial" panose="020B0604020202020204" pitchFamily="34" charset="0"/>
              <a:buChar char="•"/>
            </a:pPr>
            <a:endParaRPr lang="en-GB" sz="2000" kern="0" dirty="0">
              <a:solidFill>
                <a:srgbClr val="002060"/>
              </a:solidFill>
            </a:endParaRPr>
          </a:p>
          <a:p>
            <a:endParaRPr lang="en-US" sz="2000" kern="0" dirty="0">
              <a:solidFill>
                <a:srgbClr val="002060"/>
              </a:solidFill>
            </a:endParaRPr>
          </a:p>
        </p:txBody>
      </p:sp>
      <p:sp>
        <p:nvSpPr>
          <p:cNvPr id="33" name="Content Placeholder 2">
            <a:extLst>
              <a:ext uri="{FF2B5EF4-FFF2-40B4-BE49-F238E27FC236}">
                <a16:creationId xmlns:a16="http://schemas.microsoft.com/office/drawing/2014/main" id="{D307DF05-D1C4-4575-9B2E-C8AC71AF60A8}"/>
              </a:ext>
            </a:extLst>
          </p:cNvPr>
          <p:cNvSpPr txBox="1">
            <a:spLocks/>
          </p:cNvSpPr>
          <p:nvPr/>
        </p:nvSpPr>
        <p:spPr bwMode="auto">
          <a:xfrm>
            <a:off x="1174261" y="5680307"/>
            <a:ext cx="10421900" cy="704397"/>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lgn="ctr">
              <a:buFontTx/>
              <a:buNone/>
            </a:pPr>
            <a:r>
              <a:rPr lang="en-GB" sz="1800" kern="0" dirty="0">
                <a:solidFill>
                  <a:srgbClr val="002060"/>
                </a:solidFill>
              </a:rPr>
              <a:t>A NASA software system run at Marshall Space Flight Center that geometrically matches 3D precipitation retrievals from GPM Core sensors to ground-based radars.</a:t>
            </a:r>
          </a:p>
          <a:p>
            <a:pPr marL="0" indent="0" algn="ctr">
              <a:buFontTx/>
              <a:buNone/>
            </a:pPr>
            <a:r>
              <a:rPr lang="en-GB" sz="1800" kern="0" dirty="0">
                <a:solidFill>
                  <a:srgbClr val="C00000"/>
                </a:solidFill>
              </a:rPr>
              <a:t>Purpose of the GPM VN: To serve as a long-term evaluation of GPM satellite retrievals.</a:t>
            </a:r>
          </a:p>
          <a:p>
            <a:pPr lvl="1"/>
            <a:endParaRPr lang="en-GB" sz="2400" kern="0" dirty="0">
              <a:solidFill>
                <a:srgbClr val="C00000"/>
              </a:solidFill>
            </a:endParaRPr>
          </a:p>
          <a:p>
            <a:pPr marL="0" indent="0">
              <a:buFontTx/>
              <a:buNone/>
            </a:pPr>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400" kern="0" dirty="0">
              <a:solidFill>
                <a:srgbClr val="002060"/>
              </a:solidFill>
            </a:endParaRPr>
          </a:p>
          <a:p>
            <a:endParaRPr lang="en-GB" sz="2000" kern="0" dirty="0">
              <a:solidFill>
                <a:srgbClr val="002060"/>
              </a:solidFill>
            </a:endParaRPr>
          </a:p>
          <a:p>
            <a:pPr marL="285750" indent="-285750">
              <a:buFont typeface="Arial" panose="020B0604020202020204" pitchFamily="34" charset="0"/>
              <a:buChar char="•"/>
            </a:pPr>
            <a:endParaRPr lang="en-GB" sz="2400" kern="0" dirty="0">
              <a:solidFill>
                <a:srgbClr val="002060"/>
              </a:solidFill>
            </a:endParaRPr>
          </a:p>
          <a:p>
            <a:endParaRPr lang="en-US" sz="2400" kern="0" dirty="0">
              <a:solidFill>
                <a:srgbClr val="002060"/>
              </a:solidFill>
            </a:endParaRPr>
          </a:p>
        </p:txBody>
      </p:sp>
    </p:spTree>
    <p:extLst>
      <p:ext uri="{BB962C8B-B14F-4D97-AF65-F5344CB8AC3E}">
        <p14:creationId xmlns:p14="http://schemas.microsoft.com/office/powerpoint/2010/main" val="2792355487"/>
      </p:ext>
    </p:extLst>
  </p:cSld>
  <p:clrMapOvr>
    <a:masterClrMapping/>
  </p:clrMapOvr>
  <p:transition spd="med"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3521134" y="1548045"/>
            <a:ext cx="6595842"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Ground Radar to GMI to IMERG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29" name="TextBox 28">
            <a:extLst>
              <a:ext uri="{FF2B5EF4-FFF2-40B4-BE49-F238E27FC236}">
                <a16:creationId xmlns:a16="http://schemas.microsoft.com/office/drawing/2014/main" id="{41B00A97-32FB-4006-85AF-15544F1D474A}"/>
              </a:ext>
            </a:extLst>
          </p:cNvPr>
          <p:cNvSpPr txBox="1"/>
          <p:nvPr/>
        </p:nvSpPr>
        <p:spPr>
          <a:xfrm>
            <a:off x="791272" y="5987993"/>
            <a:ext cx="11199277" cy="400110"/>
          </a:xfrm>
          <a:prstGeom prst="rect">
            <a:avLst/>
          </a:prstGeom>
          <a:noFill/>
          <a:ln w="28575">
            <a:solidFill>
              <a:srgbClr val="C00000"/>
            </a:solidFill>
          </a:ln>
        </p:spPr>
        <p:txBody>
          <a:bodyPr wrap="square">
            <a:spAutoFit/>
          </a:bodyPr>
          <a:lstStyle/>
          <a:p>
            <a:pPr algn="ctr"/>
            <a:r>
              <a:rPr lang="en-US" sz="2000" dirty="0">
                <a:solidFill>
                  <a:srgbClr val="002060"/>
                </a:solidFill>
                <a:latin typeface="Arial" panose="020B0604020202020204" pitchFamily="34" charset="0"/>
                <a:cs typeface="Arial" panose="020B0604020202020204" pitchFamily="34" charset="0"/>
              </a:rPr>
              <a:t>Public matchup files (</a:t>
            </a:r>
            <a:r>
              <a:rPr lang="en-US" sz="2000" dirty="0" err="1">
                <a:solidFill>
                  <a:srgbClr val="002060"/>
                </a:solidFill>
                <a:latin typeface="Arial" panose="020B0604020202020204" pitchFamily="34" charset="0"/>
                <a:cs typeface="Arial" panose="020B0604020202020204" pitchFamily="34" charset="0"/>
              </a:rPr>
              <a:t>GRtoGPROFtoIMERG</a:t>
            </a:r>
            <a:r>
              <a:rPr lang="en-US" sz="2000" dirty="0">
                <a:solidFill>
                  <a:srgbClr val="002060"/>
                </a:solidFill>
                <a:latin typeface="Arial" panose="020B0604020202020204" pitchFamily="34" charset="0"/>
                <a:cs typeface="Arial" panose="020B0604020202020204" pitchFamily="34" charset="0"/>
              </a:rPr>
              <a:t>) to be added to the Validation Network in 2023/2024.</a:t>
            </a:r>
            <a:endParaRPr lang="en-US" sz="2000" dirty="0"/>
          </a:p>
        </p:txBody>
      </p:sp>
      <p:cxnSp>
        <p:nvCxnSpPr>
          <p:cNvPr id="7" name="Straight Arrow Connector 6">
            <a:extLst>
              <a:ext uri="{FF2B5EF4-FFF2-40B4-BE49-F238E27FC236}">
                <a16:creationId xmlns:a16="http://schemas.microsoft.com/office/drawing/2014/main" id="{92CE19A2-0771-4CFC-B794-4155C82EF2CE}"/>
              </a:ext>
            </a:extLst>
          </p:cNvPr>
          <p:cNvCxnSpPr>
            <a:cxnSpLocks/>
          </p:cNvCxnSpPr>
          <p:nvPr/>
        </p:nvCxnSpPr>
        <p:spPr bwMode="auto">
          <a:xfrm>
            <a:off x="5754726" y="2372746"/>
            <a:ext cx="1253319"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pic>
        <p:nvPicPr>
          <p:cNvPr id="4" name="Picture 3" descr="Graphical user interface&#10;&#10;Description automatically generated with low confidence">
            <a:extLst>
              <a:ext uri="{FF2B5EF4-FFF2-40B4-BE49-F238E27FC236}">
                <a16:creationId xmlns:a16="http://schemas.microsoft.com/office/drawing/2014/main" id="{40049A38-E783-4761-A2DF-65CEB2E4A35D}"/>
              </a:ext>
            </a:extLst>
          </p:cNvPr>
          <p:cNvPicPr>
            <a:picLocks noChangeAspect="1"/>
          </p:cNvPicPr>
          <p:nvPr/>
        </p:nvPicPr>
        <p:blipFill rotWithShape="1">
          <a:blip r:embed="rId3">
            <a:extLst>
              <a:ext uri="{28A0092B-C50C-407E-A947-70E740481C1C}">
                <a14:useLocalDpi xmlns:a14="http://schemas.microsoft.com/office/drawing/2010/main" val="0"/>
              </a:ext>
            </a:extLst>
          </a:blip>
          <a:srcRect l="33672" t="3352" r="32422" b="66823"/>
          <a:stretch/>
        </p:blipFill>
        <p:spPr>
          <a:xfrm>
            <a:off x="904511" y="2548724"/>
            <a:ext cx="5486400" cy="2349016"/>
          </a:xfrm>
          <a:prstGeom prst="rect">
            <a:avLst/>
          </a:prstGeom>
        </p:spPr>
      </p:pic>
      <p:pic>
        <p:nvPicPr>
          <p:cNvPr id="19" name="Picture 18" descr="Graphical user interface&#10;&#10;Description automatically generated with low confidence">
            <a:extLst>
              <a:ext uri="{FF2B5EF4-FFF2-40B4-BE49-F238E27FC236}">
                <a16:creationId xmlns:a16="http://schemas.microsoft.com/office/drawing/2014/main" id="{8D78788C-19AA-4E3A-8CB0-01A44B9442DF}"/>
              </a:ext>
            </a:extLst>
          </p:cNvPr>
          <p:cNvPicPr>
            <a:picLocks noChangeAspect="1"/>
          </p:cNvPicPr>
          <p:nvPr/>
        </p:nvPicPr>
        <p:blipFill rotWithShape="1">
          <a:blip r:embed="rId3">
            <a:extLst>
              <a:ext uri="{28A0092B-C50C-407E-A947-70E740481C1C}">
                <a14:useLocalDpi xmlns:a14="http://schemas.microsoft.com/office/drawing/2010/main" val="0"/>
              </a:ext>
            </a:extLst>
          </a:blip>
          <a:srcRect l="-222" t="70347" r="66316" b="-171"/>
          <a:stretch/>
        </p:blipFill>
        <p:spPr>
          <a:xfrm>
            <a:off x="6657975" y="2498716"/>
            <a:ext cx="5486400" cy="2349014"/>
          </a:xfrm>
          <a:prstGeom prst="rect">
            <a:avLst/>
          </a:prstGeom>
        </p:spPr>
      </p:pic>
      <p:sp>
        <p:nvSpPr>
          <p:cNvPr id="32" name="TextBox 31">
            <a:extLst>
              <a:ext uri="{FF2B5EF4-FFF2-40B4-BE49-F238E27FC236}">
                <a16:creationId xmlns:a16="http://schemas.microsoft.com/office/drawing/2014/main" id="{7A93AB62-D81F-4A27-A24A-01EC102ADE38}"/>
              </a:ext>
            </a:extLst>
          </p:cNvPr>
          <p:cNvSpPr txBox="1"/>
          <p:nvPr/>
        </p:nvSpPr>
        <p:spPr>
          <a:xfrm>
            <a:off x="7130265" y="2169558"/>
            <a:ext cx="4076144" cy="400110"/>
          </a:xfrm>
          <a:prstGeom prst="rect">
            <a:avLst/>
          </a:prstGeom>
          <a:solidFill>
            <a:schemeClr val="tx1"/>
          </a:solidFill>
          <a:ln w="28575">
            <a:noFill/>
          </a:ln>
        </p:spPr>
        <p:txBody>
          <a:bodyPr wrap="square">
            <a:spAutoFit/>
          </a:bodyPr>
          <a:lstStyle/>
          <a:p>
            <a:r>
              <a:rPr lang="en-US" sz="2000" dirty="0">
                <a:solidFill>
                  <a:srgbClr val="002060"/>
                </a:solidFill>
                <a:latin typeface="Arial" panose="020B0604020202020204" pitchFamily="34" charset="0"/>
                <a:cs typeface="Arial" panose="020B0604020202020204" pitchFamily="34" charset="0"/>
              </a:rPr>
              <a:t>Ground Radar [0.1</a:t>
            </a:r>
            <a:r>
              <a:rPr lang="en-US" sz="2000" baseline="30000" dirty="0">
                <a:solidFill>
                  <a:srgbClr val="002060"/>
                </a:solidFill>
                <a:latin typeface="Arial" panose="020B0604020202020204" pitchFamily="34" charset="0"/>
                <a:cs typeface="Arial" panose="020B0604020202020204" pitchFamily="34" charset="0"/>
              </a:rPr>
              <a:t>o</a:t>
            </a:r>
            <a:r>
              <a:rPr lang="en-US" sz="2000" dirty="0">
                <a:solidFill>
                  <a:srgbClr val="002060"/>
                </a:solidFill>
                <a:latin typeface="Arial" panose="020B0604020202020204" pitchFamily="34" charset="0"/>
                <a:cs typeface="Arial" panose="020B0604020202020204" pitchFamily="34" charset="0"/>
              </a:rPr>
              <a:t> IMERG Grid]</a:t>
            </a:r>
            <a:endParaRPr lang="en-US" sz="2000" dirty="0"/>
          </a:p>
        </p:txBody>
      </p:sp>
      <p:sp>
        <p:nvSpPr>
          <p:cNvPr id="30" name="TextBox 29">
            <a:extLst>
              <a:ext uri="{FF2B5EF4-FFF2-40B4-BE49-F238E27FC236}">
                <a16:creationId xmlns:a16="http://schemas.microsoft.com/office/drawing/2014/main" id="{0C5382C6-4F46-4303-A39A-02DBE4D72012}"/>
              </a:ext>
            </a:extLst>
          </p:cNvPr>
          <p:cNvSpPr txBox="1"/>
          <p:nvPr/>
        </p:nvSpPr>
        <p:spPr>
          <a:xfrm>
            <a:off x="1103164" y="2198738"/>
            <a:ext cx="4760378" cy="400110"/>
          </a:xfrm>
          <a:prstGeom prst="rect">
            <a:avLst/>
          </a:prstGeom>
          <a:solidFill>
            <a:schemeClr val="tx1"/>
          </a:solidFill>
          <a:ln w="28575">
            <a:noFill/>
          </a:ln>
        </p:spPr>
        <p:txBody>
          <a:bodyPr wrap="square">
            <a:spAutoFit/>
          </a:bodyPr>
          <a:lstStyle/>
          <a:p>
            <a:r>
              <a:rPr lang="en-US" sz="2000" dirty="0">
                <a:solidFill>
                  <a:srgbClr val="002060"/>
                </a:solidFill>
                <a:latin typeface="Arial" panose="020B0604020202020204" pitchFamily="34" charset="0"/>
                <a:cs typeface="Arial" panose="020B0604020202020204" pitchFamily="34" charset="0"/>
              </a:rPr>
              <a:t>Ground Radar [GPROF-GMI Footprints]</a:t>
            </a:r>
            <a:endParaRPr lang="en-US" sz="2000" dirty="0"/>
          </a:p>
        </p:txBody>
      </p:sp>
      <p:sp>
        <p:nvSpPr>
          <p:cNvPr id="10" name="TextBox 9">
            <a:extLst>
              <a:ext uri="{FF2B5EF4-FFF2-40B4-BE49-F238E27FC236}">
                <a16:creationId xmlns:a16="http://schemas.microsoft.com/office/drawing/2014/main" id="{935837D2-06FE-4833-9709-5804A9755693}"/>
              </a:ext>
            </a:extLst>
          </p:cNvPr>
          <p:cNvSpPr txBox="1"/>
          <p:nvPr/>
        </p:nvSpPr>
        <p:spPr>
          <a:xfrm>
            <a:off x="8441154" y="4873662"/>
            <a:ext cx="2765255" cy="307777"/>
          </a:xfrm>
          <a:prstGeom prst="rect">
            <a:avLst/>
          </a:prstGeom>
          <a:solidFill>
            <a:schemeClr val="tx1"/>
          </a:solidFill>
          <a:ln w="28575">
            <a:noFill/>
          </a:ln>
        </p:spPr>
        <p:txBody>
          <a:bodyPr wrap="square">
            <a:spAutoFit/>
          </a:bodyPr>
          <a:lstStyle/>
          <a:p>
            <a:pPr algn="ctr"/>
            <a:r>
              <a:rPr lang="en-US" sz="1400" dirty="0">
                <a:solidFill>
                  <a:srgbClr val="002060"/>
                </a:solidFill>
                <a:latin typeface="Arial" panose="020B0604020202020204" pitchFamily="34" charset="0"/>
                <a:cs typeface="Arial" panose="020B0604020202020204" pitchFamily="34" charset="0"/>
              </a:rPr>
              <a:t>Key: </a:t>
            </a:r>
            <a:r>
              <a:rPr lang="en-US" sz="1400" dirty="0">
                <a:solidFill>
                  <a:schemeClr val="bg2"/>
                </a:solidFill>
                <a:latin typeface="Arial" panose="020B0604020202020204" pitchFamily="34" charset="0"/>
                <a:cs typeface="Arial" panose="020B0604020202020204" pitchFamily="34" charset="0"/>
              </a:rPr>
              <a:t>Black = Missing</a:t>
            </a:r>
            <a:endParaRPr lang="en-US" sz="1400" dirty="0">
              <a:solidFill>
                <a:schemeClr val="bg2"/>
              </a:solidFill>
            </a:endParaRPr>
          </a:p>
        </p:txBody>
      </p:sp>
      <p:sp>
        <p:nvSpPr>
          <p:cNvPr id="11" name="TextBox 10">
            <a:extLst>
              <a:ext uri="{FF2B5EF4-FFF2-40B4-BE49-F238E27FC236}">
                <a16:creationId xmlns:a16="http://schemas.microsoft.com/office/drawing/2014/main" id="{DBDDA1A2-EEBB-4138-8FE8-C0678F870891}"/>
              </a:ext>
            </a:extLst>
          </p:cNvPr>
          <p:cNvSpPr txBox="1"/>
          <p:nvPr/>
        </p:nvSpPr>
        <p:spPr>
          <a:xfrm>
            <a:off x="781746" y="5176888"/>
            <a:ext cx="11199277" cy="646331"/>
          </a:xfrm>
          <a:prstGeom prst="rect">
            <a:avLst/>
          </a:prstGeom>
          <a:noFill/>
          <a:ln w="28575">
            <a:noFill/>
          </a:ln>
        </p:spPr>
        <p:txBody>
          <a:bodyPr wrap="square">
            <a:spAutoFit/>
          </a:bodyPr>
          <a:lstStyle/>
          <a:p>
            <a:pPr algn="ctr"/>
            <a:r>
              <a:rPr lang="en-US" sz="1800" dirty="0">
                <a:solidFill>
                  <a:srgbClr val="002060"/>
                </a:solidFill>
                <a:latin typeface="Arial" panose="020B0604020202020204" pitchFamily="34" charset="0"/>
                <a:cs typeface="Arial" panose="020B0604020202020204" pitchFamily="34" charset="0"/>
              </a:rPr>
              <a:t>The VN is currently set up to evaluate Level-2 GPM products (satellite footprint – e.g. GPROF-GMI), though adding the Level-3 GPM IMERG product will be a novelty. </a:t>
            </a:r>
            <a:endParaRPr lang="en-US" sz="1800" dirty="0"/>
          </a:p>
        </p:txBody>
      </p:sp>
    </p:spTree>
    <p:extLst>
      <p:ext uri="{BB962C8B-B14F-4D97-AF65-F5344CB8AC3E}">
        <p14:creationId xmlns:p14="http://schemas.microsoft.com/office/powerpoint/2010/main" val="233551095"/>
      </p:ext>
    </p:extLst>
  </p:cSld>
  <p:clrMapOvr>
    <a:masterClrMapping/>
  </p:clrMapOvr>
  <p:transition spd="med"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The GPM Validation Network</a:t>
            </a:r>
          </a:p>
        </p:txBody>
      </p:sp>
      <p:pic>
        <p:nvPicPr>
          <p:cNvPr id="36" name="Picture 35" descr="Chart, bar chart&#10;&#10;Description automatically generated">
            <a:extLst>
              <a:ext uri="{FF2B5EF4-FFF2-40B4-BE49-F238E27FC236}">
                <a16:creationId xmlns:a16="http://schemas.microsoft.com/office/drawing/2014/main" id="{8F837B28-FBD2-4936-983F-25AE70F1E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736" y="2048240"/>
            <a:ext cx="6037800" cy="4074453"/>
          </a:xfrm>
          <a:prstGeom prst="rect">
            <a:avLst/>
          </a:prstGeom>
        </p:spPr>
      </p:pic>
      <p:sp>
        <p:nvSpPr>
          <p:cNvPr id="37" name="Content Placeholder 2">
            <a:extLst>
              <a:ext uri="{FF2B5EF4-FFF2-40B4-BE49-F238E27FC236}">
                <a16:creationId xmlns:a16="http://schemas.microsoft.com/office/drawing/2014/main" id="{8C26BB95-1300-4188-A637-58207EE661B9}"/>
              </a:ext>
            </a:extLst>
          </p:cNvPr>
          <p:cNvSpPr txBox="1">
            <a:spLocks/>
          </p:cNvSpPr>
          <p:nvPr/>
        </p:nvSpPr>
        <p:spPr bwMode="auto">
          <a:xfrm>
            <a:off x="3563400" y="1464583"/>
            <a:ext cx="6037800"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Oceanic Validation using Island Sites</a:t>
            </a: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38" name="TextBox 37">
            <a:extLst>
              <a:ext uri="{FF2B5EF4-FFF2-40B4-BE49-F238E27FC236}">
                <a16:creationId xmlns:a16="http://schemas.microsoft.com/office/drawing/2014/main" id="{DD50A069-BF79-4ED6-9016-15F22CC0668F}"/>
              </a:ext>
            </a:extLst>
          </p:cNvPr>
          <p:cNvSpPr txBox="1"/>
          <p:nvPr/>
        </p:nvSpPr>
        <p:spPr>
          <a:xfrm>
            <a:off x="854712" y="2821272"/>
            <a:ext cx="4726937" cy="2062103"/>
          </a:xfrm>
          <a:prstGeom prst="rect">
            <a:avLst/>
          </a:prstGeom>
          <a:noFill/>
        </p:spPr>
        <p:txBody>
          <a:bodyPr wrap="square">
            <a:spAutoFit/>
          </a:bodyPr>
          <a:lstStyle/>
          <a:p>
            <a:r>
              <a:rPr lang="en-US" b="1" dirty="0">
                <a:solidFill>
                  <a:srgbClr val="002060"/>
                </a:solidFill>
                <a:latin typeface="Arial" panose="020B0604020202020204" pitchFamily="34" charset="0"/>
                <a:cs typeface="Arial" panose="020B0604020202020204" pitchFamily="34" charset="0"/>
              </a:rPr>
              <a:t>Validate IMERG V06B and GPROF V05 </a:t>
            </a:r>
            <a:r>
              <a:rPr lang="en-US" dirty="0">
                <a:solidFill>
                  <a:srgbClr val="002060"/>
                </a:solidFill>
                <a:latin typeface="Arial" panose="020B0604020202020204" pitchFamily="34" charset="0"/>
                <a:cs typeface="Arial" panose="020B0604020202020204" pitchFamily="34" charset="0"/>
              </a:rPr>
              <a:t>over:</a:t>
            </a:r>
          </a:p>
          <a:p>
            <a:endParaRPr lang="en-US" sz="2000" dirty="0">
              <a:solidFill>
                <a:srgbClr val="002060"/>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Alaska’s Middleton Island [PAIH]</a:t>
            </a:r>
          </a:p>
          <a:p>
            <a:pPr marL="742950" lvl="1"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Hawaii [PHKI; PHMO]</a:t>
            </a:r>
          </a:p>
          <a:p>
            <a:pPr marL="742950" lvl="1"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Kwajalein Atoll [KWAJ]</a:t>
            </a:r>
          </a:p>
        </p:txBody>
      </p:sp>
    </p:spTree>
    <p:extLst>
      <p:ext uri="{BB962C8B-B14F-4D97-AF65-F5344CB8AC3E}">
        <p14:creationId xmlns:p14="http://schemas.microsoft.com/office/powerpoint/2010/main" val="3947571246"/>
      </p:ext>
    </p:extLst>
  </p:cSld>
  <p:clrMapOvr>
    <a:masterClrMapping/>
  </p:clrMapOvr>
  <p:transition spd="med"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7262195" y="2570104"/>
            <a:ext cx="4941870" cy="1631216"/>
          </a:xfrm>
          <a:prstGeom prst="rect">
            <a:avLst/>
          </a:prstGeom>
          <a:noFill/>
        </p:spPr>
        <p:txBody>
          <a:bodyPr wrap="square" rtlCol="0">
            <a:spAutoFit/>
          </a:bodyPr>
          <a:lstStyle/>
          <a:p>
            <a:endParaRPr lang="en-US" sz="20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IMERG oceanic biases vary by location</a:t>
            </a:r>
          </a:p>
          <a:p>
            <a:pPr marL="285750" indent="-28575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IMERG error tracing back to GPROF varies by location</a:t>
            </a:r>
          </a:p>
        </p:txBody>
      </p:sp>
      <p:pic>
        <p:nvPicPr>
          <p:cNvPr id="4" name="Picture 3" descr="Chart, bar chart&#10;&#10;Description automatically generated">
            <a:extLst>
              <a:ext uri="{FF2B5EF4-FFF2-40B4-BE49-F238E27FC236}">
                <a16:creationId xmlns:a16="http://schemas.microsoft.com/office/drawing/2014/main" id="{D76C3B53-AC3E-4026-AA03-2E1A20CCC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77" y="1517780"/>
            <a:ext cx="3172973" cy="4456728"/>
          </a:xfrm>
          <a:prstGeom prst="rect">
            <a:avLst/>
          </a:prstGeom>
        </p:spPr>
      </p:pic>
      <p:pic>
        <p:nvPicPr>
          <p:cNvPr id="6" name="Picture 5" descr="Chart, bar chart, waterfall chart&#10;&#10;Description automatically generated">
            <a:extLst>
              <a:ext uri="{FF2B5EF4-FFF2-40B4-BE49-F238E27FC236}">
                <a16:creationId xmlns:a16="http://schemas.microsoft.com/office/drawing/2014/main" id="{838F0372-65ED-406D-8DC8-C259E0157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3395" y="1510996"/>
            <a:ext cx="3025955" cy="4453128"/>
          </a:xfrm>
          <a:prstGeom prst="rect">
            <a:avLst/>
          </a:prstGeom>
        </p:spPr>
      </p:pic>
      <p:sp>
        <p:nvSpPr>
          <p:cNvPr id="13" name="Title 1">
            <a:extLst>
              <a:ext uri="{FF2B5EF4-FFF2-40B4-BE49-F238E27FC236}">
                <a16:creationId xmlns:a16="http://schemas.microsoft.com/office/drawing/2014/main" id="{F8B038E3-7530-4641-8631-1ADDA34A4E9D}"/>
              </a:ext>
            </a:extLst>
          </p:cNvPr>
          <p:cNvSpPr txBox="1">
            <a:spLocks/>
          </p:cNvSpPr>
          <p:nvPr/>
        </p:nvSpPr>
        <p:spPr bwMode="auto">
          <a:xfrm>
            <a:off x="764122" y="855029"/>
            <a:ext cx="9789228" cy="638211"/>
          </a:xfrm>
          <a:prstGeom prst="rect">
            <a:avLst/>
          </a:prstGeom>
          <a:noFill/>
          <a:ln w="12700">
            <a:noFill/>
            <a:miter lim="800000"/>
            <a:headEnd/>
            <a:tailEnd/>
          </a:ln>
          <a:effectLst/>
        </p:spPr>
        <p:txBody>
          <a:bodyPr vert="horz" wrap="square" lIns="91440" tIns="45720" rIns="91440" bIns="45720" numCol="1" anchor="ctr" anchorCtr="0" compatLnSpc="1">
            <a:prstTxWarp prst="textNoShape">
              <a:avLst/>
            </a:prstTxWarp>
          </a:bodyPr>
          <a:lstStyle>
            <a:lvl1pPr algn="r" rtl="0" eaLnBrk="1" fontAlgn="base" hangingPunct="1">
              <a:lnSpc>
                <a:spcPct val="85000"/>
              </a:lnSpc>
              <a:spcBef>
                <a:spcPct val="0"/>
              </a:spcBef>
              <a:spcAft>
                <a:spcPct val="0"/>
              </a:spcAft>
              <a:defRPr sz="2400" b="1">
                <a:solidFill>
                  <a:srgbClr val="FFFFFF"/>
                </a:solidFill>
                <a:latin typeface="Arial Bold"/>
                <a:ea typeface="ＭＳ Ｐゴシック" charset="-128"/>
                <a:cs typeface="Arial Bold"/>
              </a:defRPr>
            </a:lvl1pPr>
            <a:lvl2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2pPr>
            <a:lvl3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3pPr>
            <a:lvl4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4pPr>
            <a:lvl5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5pPr>
            <a:lvl6pPr marL="457200" algn="r" rtl="0" eaLnBrk="1" fontAlgn="base" hangingPunct="1">
              <a:lnSpc>
                <a:spcPct val="85000"/>
              </a:lnSpc>
              <a:spcBef>
                <a:spcPct val="0"/>
              </a:spcBef>
              <a:spcAft>
                <a:spcPct val="0"/>
              </a:spcAft>
              <a:defRPr sz="2700" b="1">
                <a:solidFill>
                  <a:srgbClr val="FFFFFF"/>
                </a:solidFill>
                <a:latin typeface="Book Antiqua" charset="0"/>
              </a:defRPr>
            </a:lvl6pPr>
            <a:lvl7pPr marL="914400" algn="r" rtl="0" eaLnBrk="1" fontAlgn="base" hangingPunct="1">
              <a:lnSpc>
                <a:spcPct val="85000"/>
              </a:lnSpc>
              <a:spcBef>
                <a:spcPct val="0"/>
              </a:spcBef>
              <a:spcAft>
                <a:spcPct val="0"/>
              </a:spcAft>
              <a:defRPr sz="2700" b="1">
                <a:solidFill>
                  <a:srgbClr val="FFFFFF"/>
                </a:solidFill>
                <a:latin typeface="Book Antiqua" charset="0"/>
              </a:defRPr>
            </a:lvl7pPr>
            <a:lvl8pPr marL="1371600" algn="r" rtl="0" eaLnBrk="1" fontAlgn="base" hangingPunct="1">
              <a:lnSpc>
                <a:spcPct val="85000"/>
              </a:lnSpc>
              <a:spcBef>
                <a:spcPct val="0"/>
              </a:spcBef>
              <a:spcAft>
                <a:spcPct val="0"/>
              </a:spcAft>
              <a:defRPr sz="2700" b="1">
                <a:solidFill>
                  <a:srgbClr val="FFFFFF"/>
                </a:solidFill>
                <a:latin typeface="Book Antiqua" charset="0"/>
              </a:defRPr>
            </a:lvl8pPr>
            <a:lvl9pPr marL="1828800" algn="r" rtl="0" eaLnBrk="1" fontAlgn="base" hangingPunct="1">
              <a:lnSpc>
                <a:spcPct val="85000"/>
              </a:lnSpc>
              <a:spcBef>
                <a:spcPct val="0"/>
              </a:spcBef>
              <a:spcAft>
                <a:spcPct val="0"/>
              </a:spcAft>
              <a:defRPr sz="2700" b="1">
                <a:solidFill>
                  <a:srgbClr val="FFFFFF"/>
                </a:solidFill>
                <a:latin typeface="Book Antiqua" charset="0"/>
              </a:defRPr>
            </a:lvl9pPr>
          </a:lstStyle>
          <a:p>
            <a:pPr algn="l"/>
            <a:r>
              <a:rPr lang="en-US" sz="3200" kern="0" dirty="0">
                <a:solidFill>
                  <a:srgbClr val="002060"/>
                </a:solidFill>
              </a:rPr>
              <a:t>Oceanic Validation with the Validation Network</a:t>
            </a:r>
          </a:p>
        </p:txBody>
      </p:sp>
      <p:sp>
        <p:nvSpPr>
          <p:cNvPr id="8" name="TextBox 7">
            <a:extLst>
              <a:ext uri="{FF2B5EF4-FFF2-40B4-BE49-F238E27FC236}">
                <a16:creationId xmlns:a16="http://schemas.microsoft.com/office/drawing/2014/main" id="{1B0D7384-3823-4B64-9CF8-6576219B6AC2}"/>
              </a:ext>
            </a:extLst>
          </p:cNvPr>
          <p:cNvSpPr txBox="1"/>
          <p:nvPr/>
        </p:nvSpPr>
        <p:spPr>
          <a:xfrm>
            <a:off x="1703434" y="6210521"/>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9" name="TextBox 8">
            <a:extLst>
              <a:ext uri="{FF2B5EF4-FFF2-40B4-BE49-F238E27FC236}">
                <a16:creationId xmlns:a16="http://schemas.microsoft.com/office/drawing/2014/main" id="{AAA688F2-82B4-4EE4-B849-28490353814E}"/>
              </a:ext>
            </a:extLst>
          </p:cNvPr>
          <p:cNvSpPr txBox="1"/>
          <p:nvPr/>
        </p:nvSpPr>
        <p:spPr>
          <a:xfrm>
            <a:off x="5025165" y="6210520"/>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14" name="TextBox 13">
            <a:extLst>
              <a:ext uri="{FF2B5EF4-FFF2-40B4-BE49-F238E27FC236}">
                <a16:creationId xmlns:a16="http://schemas.microsoft.com/office/drawing/2014/main" id="{15ACFB54-2AB9-4BAB-986B-E8AC12B41A4D}"/>
              </a:ext>
            </a:extLst>
          </p:cNvPr>
          <p:cNvSpPr txBox="1"/>
          <p:nvPr/>
        </p:nvSpPr>
        <p:spPr>
          <a:xfrm>
            <a:off x="1482572" y="5940510"/>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59.5</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5" name="TextBox 14">
            <a:extLst>
              <a:ext uri="{FF2B5EF4-FFF2-40B4-BE49-F238E27FC236}">
                <a16:creationId xmlns:a16="http://schemas.microsoft.com/office/drawing/2014/main" id="{A7B72C15-A4FE-443B-9CFF-73BF0B1FB10B}"/>
              </a:ext>
            </a:extLst>
          </p:cNvPr>
          <p:cNvSpPr txBox="1"/>
          <p:nvPr/>
        </p:nvSpPr>
        <p:spPr>
          <a:xfrm>
            <a:off x="2079905" y="5940510"/>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21.9</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6" name="TextBox 15">
            <a:extLst>
              <a:ext uri="{FF2B5EF4-FFF2-40B4-BE49-F238E27FC236}">
                <a16:creationId xmlns:a16="http://schemas.microsoft.com/office/drawing/2014/main" id="{B2E436D1-9588-4853-9C8F-B0895A78C794}"/>
              </a:ext>
            </a:extLst>
          </p:cNvPr>
          <p:cNvSpPr txBox="1"/>
          <p:nvPr/>
        </p:nvSpPr>
        <p:spPr>
          <a:xfrm>
            <a:off x="2677419" y="5940510"/>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21.1</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7" name="TextBox 16">
            <a:extLst>
              <a:ext uri="{FF2B5EF4-FFF2-40B4-BE49-F238E27FC236}">
                <a16:creationId xmlns:a16="http://schemas.microsoft.com/office/drawing/2014/main" id="{B0EB4AC9-3DFA-48E9-B8B8-510BC111CC97}"/>
              </a:ext>
            </a:extLst>
          </p:cNvPr>
          <p:cNvSpPr txBox="1"/>
          <p:nvPr/>
        </p:nvSpPr>
        <p:spPr>
          <a:xfrm>
            <a:off x="3336679" y="5934709"/>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8.7</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8" name="TextBox 17">
            <a:extLst>
              <a:ext uri="{FF2B5EF4-FFF2-40B4-BE49-F238E27FC236}">
                <a16:creationId xmlns:a16="http://schemas.microsoft.com/office/drawing/2014/main" id="{2CB64F35-6E7F-446C-8931-6E63A43F2DC4}"/>
              </a:ext>
            </a:extLst>
          </p:cNvPr>
          <p:cNvSpPr txBox="1"/>
          <p:nvPr/>
        </p:nvSpPr>
        <p:spPr>
          <a:xfrm>
            <a:off x="4804303" y="5950862"/>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59.5</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9" name="TextBox 18">
            <a:extLst>
              <a:ext uri="{FF2B5EF4-FFF2-40B4-BE49-F238E27FC236}">
                <a16:creationId xmlns:a16="http://schemas.microsoft.com/office/drawing/2014/main" id="{2F3C9463-5635-4B5E-9862-0A62273195A8}"/>
              </a:ext>
            </a:extLst>
          </p:cNvPr>
          <p:cNvSpPr txBox="1"/>
          <p:nvPr/>
        </p:nvSpPr>
        <p:spPr>
          <a:xfrm>
            <a:off x="5401636" y="5950862"/>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21.9</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0" name="TextBox 19">
            <a:extLst>
              <a:ext uri="{FF2B5EF4-FFF2-40B4-BE49-F238E27FC236}">
                <a16:creationId xmlns:a16="http://schemas.microsoft.com/office/drawing/2014/main" id="{92162904-1F00-4CE4-BE70-56D7B894CC5D}"/>
              </a:ext>
            </a:extLst>
          </p:cNvPr>
          <p:cNvSpPr txBox="1"/>
          <p:nvPr/>
        </p:nvSpPr>
        <p:spPr>
          <a:xfrm>
            <a:off x="5999150" y="5950862"/>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21.1</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1" name="TextBox 20">
            <a:extLst>
              <a:ext uri="{FF2B5EF4-FFF2-40B4-BE49-F238E27FC236}">
                <a16:creationId xmlns:a16="http://schemas.microsoft.com/office/drawing/2014/main" id="{FD6FC290-167B-41D3-9DAD-EF853765C86F}"/>
              </a:ext>
            </a:extLst>
          </p:cNvPr>
          <p:cNvSpPr txBox="1"/>
          <p:nvPr/>
        </p:nvSpPr>
        <p:spPr>
          <a:xfrm>
            <a:off x="6658410" y="5945061"/>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8.7</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2" name="TextBox 21">
            <a:extLst>
              <a:ext uri="{FF2B5EF4-FFF2-40B4-BE49-F238E27FC236}">
                <a16:creationId xmlns:a16="http://schemas.microsoft.com/office/drawing/2014/main" id="{AF66B85D-1B56-4466-A153-6E2BA7550498}"/>
              </a:ext>
            </a:extLst>
          </p:cNvPr>
          <p:cNvSpPr txBox="1"/>
          <p:nvPr/>
        </p:nvSpPr>
        <p:spPr>
          <a:xfrm>
            <a:off x="1065160" y="5940510"/>
            <a:ext cx="447163"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Lat.</a:t>
            </a:r>
          </a:p>
        </p:txBody>
      </p:sp>
      <p:sp>
        <p:nvSpPr>
          <p:cNvPr id="23" name="TextBox 22">
            <a:extLst>
              <a:ext uri="{FF2B5EF4-FFF2-40B4-BE49-F238E27FC236}">
                <a16:creationId xmlns:a16="http://schemas.microsoft.com/office/drawing/2014/main" id="{25765B41-6520-416A-BE5A-1474A5E3911D}"/>
              </a:ext>
            </a:extLst>
          </p:cNvPr>
          <p:cNvSpPr txBox="1"/>
          <p:nvPr/>
        </p:nvSpPr>
        <p:spPr>
          <a:xfrm>
            <a:off x="4422684" y="5947925"/>
            <a:ext cx="447163"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Lat.</a:t>
            </a:r>
          </a:p>
        </p:txBody>
      </p:sp>
      <p:sp>
        <p:nvSpPr>
          <p:cNvPr id="24" name="TextBox 23">
            <a:extLst>
              <a:ext uri="{FF2B5EF4-FFF2-40B4-BE49-F238E27FC236}">
                <a16:creationId xmlns:a16="http://schemas.microsoft.com/office/drawing/2014/main" id="{FA3429A4-E8A2-4232-B45E-853A776D95DE}"/>
              </a:ext>
            </a:extLst>
          </p:cNvPr>
          <p:cNvSpPr txBox="1"/>
          <p:nvPr/>
        </p:nvSpPr>
        <p:spPr>
          <a:xfrm>
            <a:off x="1703434" y="6229571"/>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25" name="TextBox 24">
            <a:extLst>
              <a:ext uri="{FF2B5EF4-FFF2-40B4-BE49-F238E27FC236}">
                <a16:creationId xmlns:a16="http://schemas.microsoft.com/office/drawing/2014/main" id="{2ACEBFE9-56FC-4F1C-851E-2BAA417ECAB2}"/>
              </a:ext>
            </a:extLst>
          </p:cNvPr>
          <p:cNvSpPr txBox="1"/>
          <p:nvPr/>
        </p:nvSpPr>
        <p:spPr>
          <a:xfrm>
            <a:off x="5025165" y="6229570"/>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26" name="TextBox 25">
            <a:extLst>
              <a:ext uri="{FF2B5EF4-FFF2-40B4-BE49-F238E27FC236}">
                <a16:creationId xmlns:a16="http://schemas.microsoft.com/office/drawing/2014/main" id="{C624F825-E8C5-428F-9ADF-65BC1CA2466B}"/>
              </a:ext>
            </a:extLst>
          </p:cNvPr>
          <p:cNvSpPr txBox="1"/>
          <p:nvPr/>
        </p:nvSpPr>
        <p:spPr>
          <a:xfrm>
            <a:off x="1065160" y="5959560"/>
            <a:ext cx="447163"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Lat.</a:t>
            </a:r>
          </a:p>
        </p:txBody>
      </p:sp>
    </p:spTree>
    <p:extLst>
      <p:ext uri="{BB962C8B-B14F-4D97-AF65-F5344CB8AC3E}">
        <p14:creationId xmlns:p14="http://schemas.microsoft.com/office/powerpoint/2010/main" val="1483903092"/>
      </p:ext>
    </p:extLst>
  </p:cSld>
  <p:clrMapOvr>
    <a:masterClrMapping/>
  </p:clrMapOvr>
  <p:transition spd="med"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Oceanic Validation with the Validation Network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529806" y="4916493"/>
            <a:ext cx="11595520" cy="1908215"/>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IMERG appears to increase overestimating bias from GPROF for light precipitation rates across all sites.</a:t>
            </a:r>
          </a:p>
          <a:p>
            <a:pPr marL="285750" indent="-285750">
              <a:buFont typeface="Arial" panose="020B0604020202020204" pitchFamily="34" charset="0"/>
              <a:buChar char="•"/>
            </a:pPr>
            <a:endParaRPr lang="en-US" sz="18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GPM products overestimate light rain and underestimate heavy rain across all sites (except PHMO where heavy rain estimates are in close agreement with GR).  V07 should address these biases across the rainfall spectrum.</a:t>
            </a:r>
          </a:p>
          <a:p>
            <a:endParaRPr lang="en-US" sz="14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dirty="0">
              <a:solidFill>
                <a:srgbClr val="002060"/>
              </a:solidFill>
              <a:latin typeface="Arial" panose="020B0604020202020204" pitchFamily="34" charset="0"/>
              <a:cs typeface="Arial" panose="020B0604020202020204" pitchFamily="34" charset="0"/>
            </a:endParaRPr>
          </a:p>
        </p:txBody>
      </p:sp>
      <p:pic>
        <p:nvPicPr>
          <p:cNvPr id="13" name="Picture 12" descr="Chart, histogram&#10;&#10;Description automatically generated">
            <a:extLst>
              <a:ext uri="{FF2B5EF4-FFF2-40B4-BE49-F238E27FC236}">
                <a16:creationId xmlns:a16="http://schemas.microsoft.com/office/drawing/2014/main" id="{6E8CC71F-1690-4414-9860-B12EBAD024BC}"/>
              </a:ext>
            </a:extLst>
          </p:cNvPr>
          <p:cNvPicPr>
            <a:picLocks noChangeAspect="1"/>
          </p:cNvPicPr>
          <p:nvPr/>
        </p:nvPicPr>
        <p:blipFill rotWithShape="1">
          <a:blip r:embed="rId2">
            <a:extLst>
              <a:ext uri="{28A0092B-C50C-407E-A947-70E740481C1C}">
                <a14:useLocalDpi xmlns:a14="http://schemas.microsoft.com/office/drawing/2010/main" val="0"/>
              </a:ext>
            </a:extLst>
          </a:blip>
          <a:srcRect l="41486" t="-1089" r="40646" b="93462"/>
          <a:stretch/>
        </p:blipFill>
        <p:spPr>
          <a:xfrm>
            <a:off x="5253566" y="1258236"/>
            <a:ext cx="1985369" cy="514163"/>
          </a:xfrm>
          <a:prstGeom prst="rect">
            <a:avLst/>
          </a:prstGeom>
        </p:spPr>
      </p:pic>
      <p:pic>
        <p:nvPicPr>
          <p:cNvPr id="4" name="Picture 3" descr="Chart, histogram&#10;&#10;Description automatically generated">
            <a:extLst>
              <a:ext uri="{FF2B5EF4-FFF2-40B4-BE49-F238E27FC236}">
                <a16:creationId xmlns:a16="http://schemas.microsoft.com/office/drawing/2014/main" id="{81C18557-797F-48AA-B34A-A8D82775362B}"/>
              </a:ext>
            </a:extLst>
          </p:cNvPr>
          <p:cNvPicPr>
            <a:picLocks noChangeAspect="1"/>
          </p:cNvPicPr>
          <p:nvPr/>
        </p:nvPicPr>
        <p:blipFill rotWithShape="1">
          <a:blip r:embed="rId3">
            <a:extLst>
              <a:ext uri="{28A0092B-C50C-407E-A947-70E740481C1C}">
                <a14:useLocalDpi xmlns:a14="http://schemas.microsoft.com/office/drawing/2010/main" val="0"/>
              </a:ext>
            </a:extLst>
          </a:blip>
          <a:srcRect t="6469" r="51060" b="44614"/>
          <a:stretch/>
        </p:blipFill>
        <p:spPr>
          <a:xfrm>
            <a:off x="911352" y="1772399"/>
            <a:ext cx="5184648" cy="3144094"/>
          </a:xfrm>
          <a:prstGeom prst="rect">
            <a:avLst/>
          </a:prstGeom>
        </p:spPr>
      </p:pic>
      <p:pic>
        <p:nvPicPr>
          <p:cNvPr id="12" name="Picture 11" descr="Chart, histogram&#10;&#10;Description automatically generated">
            <a:extLst>
              <a:ext uri="{FF2B5EF4-FFF2-40B4-BE49-F238E27FC236}">
                <a16:creationId xmlns:a16="http://schemas.microsoft.com/office/drawing/2014/main" id="{93AF71D4-3990-4522-9BA3-5EE0328FEE3E}"/>
              </a:ext>
            </a:extLst>
          </p:cNvPr>
          <p:cNvPicPr>
            <a:picLocks noChangeAspect="1"/>
          </p:cNvPicPr>
          <p:nvPr/>
        </p:nvPicPr>
        <p:blipFill rotWithShape="1">
          <a:blip r:embed="rId3">
            <a:extLst>
              <a:ext uri="{28A0092B-C50C-407E-A947-70E740481C1C}">
                <a14:useLocalDpi xmlns:a14="http://schemas.microsoft.com/office/drawing/2010/main" val="0"/>
              </a:ext>
            </a:extLst>
          </a:blip>
          <a:srcRect l="-176" t="55517" r="49468"/>
          <a:stretch/>
        </p:blipFill>
        <p:spPr>
          <a:xfrm>
            <a:off x="6467531" y="1956757"/>
            <a:ext cx="5372044" cy="2859093"/>
          </a:xfrm>
          <a:prstGeom prst="rect">
            <a:avLst/>
          </a:prstGeom>
        </p:spPr>
      </p:pic>
    </p:spTree>
    <p:extLst>
      <p:ext uri="{BB962C8B-B14F-4D97-AF65-F5344CB8AC3E}">
        <p14:creationId xmlns:p14="http://schemas.microsoft.com/office/powerpoint/2010/main" val="1507343537"/>
      </p:ext>
    </p:extLst>
  </p:cSld>
  <p:clrMapOvr>
    <a:masterClrMapping/>
  </p:clrMapOvr>
  <p:transition spd="med"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IMERG Assessments with the Validation Network</a:t>
            </a:r>
          </a:p>
        </p:txBody>
      </p:sp>
      <p:cxnSp>
        <p:nvCxnSpPr>
          <p:cNvPr id="11" name="Straight Arrow Connector 10">
            <a:extLst>
              <a:ext uri="{FF2B5EF4-FFF2-40B4-BE49-F238E27FC236}">
                <a16:creationId xmlns:a16="http://schemas.microsoft.com/office/drawing/2014/main" id="{8A9605FB-34CB-45BB-9C24-F38B00F722D4}"/>
              </a:ext>
            </a:extLst>
          </p:cNvPr>
          <p:cNvCxnSpPr>
            <a:cxnSpLocks/>
          </p:cNvCxnSpPr>
          <p:nvPr/>
        </p:nvCxnSpPr>
        <p:spPr bwMode="auto">
          <a:xfrm>
            <a:off x="1300294" y="2466363"/>
            <a:ext cx="117445" cy="312909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16" name="TextBox 15">
            <a:extLst>
              <a:ext uri="{FF2B5EF4-FFF2-40B4-BE49-F238E27FC236}">
                <a16:creationId xmlns:a16="http://schemas.microsoft.com/office/drawing/2014/main" id="{DC239EB7-C778-40A3-B7F2-9CB49D2898D5}"/>
              </a:ext>
            </a:extLst>
          </p:cNvPr>
          <p:cNvSpPr txBox="1"/>
          <p:nvPr/>
        </p:nvSpPr>
        <p:spPr>
          <a:xfrm>
            <a:off x="764122" y="1724458"/>
            <a:ext cx="10863743" cy="646331"/>
          </a:xfrm>
          <a:prstGeom prst="rect">
            <a:avLst/>
          </a:prstGeom>
          <a:noFill/>
          <a:ln w="28575">
            <a:solidFill>
              <a:srgbClr val="C00000"/>
            </a:solidFill>
          </a:ln>
        </p:spPr>
        <p:txBody>
          <a:bodyPr wrap="square" rtlCol="0">
            <a:spAutoFit/>
          </a:bodyPr>
          <a:lstStyle/>
          <a:p>
            <a:pPr algn="ctr"/>
            <a:r>
              <a:rPr lang="en-US" sz="1800" b="1" dirty="0">
                <a:solidFill>
                  <a:srgbClr val="002060"/>
                </a:solidFill>
                <a:latin typeface="Calibri" panose="020F0502020204030204" pitchFamily="34" charset="0"/>
              </a:rPr>
              <a:t>IMERG Gridding Error Found: IMERG’s PMW estimates were incorrectly geolocated by 0.1</a:t>
            </a:r>
            <a:r>
              <a:rPr lang="en-US" sz="1800" b="1" baseline="30000" dirty="0">
                <a:solidFill>
                  <a:srgbClr val="002060"/>
                </a:solidFill>
                <a:latin typeface="Calibri" panose="020F0502020204030204" pitchFamily="34" charset="0"/>
              </a:rPr>
              <a:t>o</a:t>
            </a:r>
            <a:r>
              <a:rPr lang="en-US" sz="1800" b="1" dirty="0">
                <a:solidFill>
                  <a:srgbClr val="002060"/>
                </a:solidFill>
                <a:latin typeface="Calibri" panose="020F0502020204030204" pitchFamily="34" charset="0"/>
              </a:rPr>
              <a:t> eastward globally between 75</a:t>
            </a:r>
            <a:r>
              <a:rPr lang="en-US" sz="1800" b="1" baseline="30000" dirty="0">
                <a:solidFill>
                  <a:srgbClr val="002060"/>
                </a:solidFill>
                <a:latin typeface="Calibri" panose="020F0502020204030204" pitchFamily="34" charset="0"/>
              </a:rPr>
              <a:t>o</a:t>
            </a:r>
            <a:r>
              <a:rPr lang="en-US" sz="1800" b="1" dirty="0">
                <a:solidFill>
                  <a:srgbClr val="002060"/>
                </a:solidFill>
                <a:latin typeface="Calibri" panose="020F0502020204030204" pitchFamily="34" charset="0"/>
              </a:rPr>
              <a:t>N-S in V06 and all preceding versions.</a:t>
            </a:r>
          </a:p>
        </p:txBody>
      </p:sp>
      <p:pic>
        <p:nvPicPr>
          <p:cNvPr id="7" name="Picture 6" descr="Chart, bar chart&#10;&#10;Description automatically generated">
            <a:extLst>
              <a:ext uri="{FF2B5EF4-FFF2-40B4-BE49-F238E27FC236}">
                <a16:creationId xmlns:a16="http://schemas.microsoft.com/office/drawing/2014/main" id="{CAA7381F-4DFB-4426-A666-FA82C553A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609" y="2784297"/>
            <a:ext cx="11510042" cy="3596888"/>
          </a:xfrm>
          <a:prstGeom prst="rect">
            <a:avLst/>
          </a:prstGeom>
        </p:spPr>
      </p:pic>
    </p:spTree>
    <p:extLst>
      <p:ext uri="{BB962C8B-B14F-4D97-AF65-F5344CB8AC3E}">
        <p14:creationId xmlns:p14="http://schemas.microsoft.com/office/powerpoint/2010/main" val="1961562692"/>
      </p:ext>
    </p:extLst>
  </p:cSld>
  <p:clrMapOvr>
    <a:masterClrMapping/>
  </p:clrMapOvr>
  <p:transition spd="med"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Conclusions and Future 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764122" y="1790916"/>
            <a:ext cx="11313578" cy="4401205"/>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rgbClr val="002060"/>
                </a:solidFill>
                <a:latin typeface="Arial" panose="020B0604020202020204" pitchFamily="34" charset="0"/>
                <a:cs typeface="Arial" panose="020B0604020202020204" pitchFamily="34" charset="0"/>
              </a:rPr>
              <a:t>IMERG and GPROF exhibit varying performance for GMI measurements over different oceanic regions </a:t>
            </a:r>
            <a:r>
              <a:rPr lang="en-US" sz="2000" dirty="0">
                <a:solidFill>
                  <a:srgbClr val="002060"/>
                </a:solidFill>
                <a:latin typeface="Arial" panose="020B0604020202020204" pitchFamily="34" charset="0"/>
                <a:cs typeface="Arial" panose="020B0604020202020204" pitchFamily="34" charset="0"/>
              </a:rPr>
              <a:t>– highlights requirement for more oceanic evaluation of spaceborne precipitation products.</a:t>
            </a:r>
          </a:p>
          <a:p>
            <a:endParaRPr lang="en-US"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err="1">
                <a:solidFill>
                  <a:srgbClr val="002060"/>
                </a:solidFill>
                <a:latin typeface="Arial" panose="020B0604020202020204" pitchFamily="34" charset="0"/>
                <a:cs typeface="Arial" panose="020B0604020202020204" pitchFamily="34" charset="0"/>
              </a:rPr>
              <a:t>GRtoGPROFtoIMERG</a:t>
            </a:r>
            <a:r>
              <a:rPr lang="en-US" sz="2000" dirty="0">
                <a:solidFill>
                  <a:srgbClr val="002060"/>
                </a:solidFill>
                <a:latin typeface="Arial" panose="020B0604020202020204" pitchFamily="34" charset="0"/>
                <a:cs typeface="Arial" panose="020B0604020202020204" pitchFamily="34" charset="0"/>
              </a:rPr>
              <a:t> matchup files to be produced and available publicly in 2023/2024.</a:t>
            </a:r>
          </a:p>
          <a:p>
            <a:pPr marL="342900" indent="-34290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Next steps:</a:t>
            </a:r>
          </a:p>
          <a:p>
            <a:pPr marL="342900" indent="-34290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b="1" dirty="0">
                <a:solidFill>
                  <a:srgbClr val="002060"/>
                </a:solidFill>
                <a:latin typeface="Arial" panose="020B0604020202020204" pitchFamily="34" charset="0"/>
                <a:cs typeface="Arial" panose="020B0604020202020204" pitchFamily="34" charset="0"/>
              </a:rPr>
              <a:t>Assess the impact of the IMERG gridder offset</a:t>
            </a:r>
            <a:r>
              <a:rPr lang="en-US" sz="2000" dirty="0">
                <a:solidFill>
                  <a:srgbClr val="002060"/>
                </a:solidFill>
                <a:latin typeface="Arial" panose="020B0604020202020204" pitchFamily="34" charset="0"/>
                <a:cs typeface="Arial" panose="020B0604020202020204" pitchFamily="34" charset="0"/>
              </a:rPr>
              <a:t>, which </a:t>
            </a:r>
            <a:r>
              <a:rPr lang="en-US" sz="2000" b="1" dirty="0">
                <a:solidFill>
                  <a:srgbClr val="002060"/>
                </a:solidFill>
                <a:latin typeface="Arial" panose="020B0604020202020204" pitchFamily="34" charset="0"/>
                <a:cs typeface="Arial" panose="020B0604020202020204" pitchFamily="34" charset="0"/>
              </a:rPr>
              <a:t>has incorrectly geolocated GPROF footprints by 0.1</a:t>
            </a:r>
            <a:r>
              <a:rPr lang="en-US" sz="2000" b="1" baseline="30000" dirty="0">
                <a:solidFill>
                  <a:srgbClr val="002060"/>
                </a:solidFill>
                <a:latin typeface="Arial" panose="020B0604020202020204" pitchFamily="34" charset="0"/>
                <a:cs typeface="Arial" panose="020B0604020202020204" pitchFamily="34" charset="0"/>
              </a:rPr>
              <a:t>o </a:t>
            </a:r>
            <a:r>
              <a:rPr lang="en-US" sz="2000" b="1" dirty="0">
                <a:solidFill>
                  <a:srgbClr val="002060"/>
                </a:solidFill>
                <a:latin typeface="Arial" panose="020B0604020202020204" pitchFamily="34" charset="0"/>
                <a:cs typeface="Arial" panose="020B0604020202020204" pitchFamily="34" charset="0"/>
              </a:rPr>
              <a:t>eastward globally between 75</a:t>
            </a:r>
            <a:r>
              <a:rPr lang="en-US" sz="2000" b="1" baseline="30000" dirty="0">
                <a:solidFill>
                  <a:srgbClr val="002060"/>
                </a:solidFill>
                <a:latin typeface="Arial" panose="020B0604020202020204" pitchFamily="34" charset="0"/>
                <a:cs typeface="Arial" panose="020B0604020202020204" pitchFamily="34" charset="0"/>
              </a:rPr>
              <a:t>o</a:t>
            </a:r>
            <a:r>
              <a:rPr lang="en-US" sz="2000" b="1" dirty="0">
                <a:solidFill>
                  <a:srgbClr val="002060"/>
                </a:solidFill>
                <a:latin typeface="Arial" panose="020B0604020202020204" pitchFamily="34" charset="0"/>
                <a:cs typeface="Arial" panose="020B0604020202020204" pitchFamily="34" charset="0"/>
              </a:rPr>
              <a:t>N-S in V06 </a:t>
            </a:r>
            <a:r>
              <a:rPr lang="en-US" sz="2000" dirty="0">
                <a:solidFill>
                  <a:srgbClr val="002060"/>
                </a:solidFill>
                <a:latin typeface="Arial" panose="020B0604020202020204" pitchFamily="34" charset="0"/>
                <a:cs typeface="Arial" panose="020B0604020202020204" pitchFamily="34" charset="0"/>
              </a:rPr>
              <a:t>and preceding versions.</a:t>
            </a:r>
          </a:p>
          <a:p>
            <a:pPr marL="800100" lvl="1" indent="-342900">
              <a:buFont typeface="Arial" panose="020B0604020202020204" pitchFamily="34" charset="0"/>
              <a:buChar char="•"/>
            </a:pPr>
            <a:endParaRPr lang="en-US" sz="2000" dirty="0">
              <a:solidFill>
                <a:srgbClr val="002060"/>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Include Validation Network’s 3D reflectivity, water content and hydrometeor identification profiles in analysis.</a:t>
            </a:r>
          </a:p>
        </p:txBody>
      </p:sp>
    </p:spTree>
    <p:extLst>
      <p:ext uri="{BB962C8B-B14F-4D97-AF65-F5344CB8AC3E}">
        <p14:creationId xmlns:p14="http://schemas.microsoft.com/office/powerpoint/2010/main" val="3676019422"/>
      </p:ext>
    </p:extLst>
  </p:cSld>
  <p:clrMapOvr>
    <a:masterClrMapping/>
  </p:clrMapOvr>
  <p:transition spd="med"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References</a:t>
            </a:r>
          </a:p>
        </p:txBody>
      </p:sp>
      <p:sp>
        <p:nvSpPr>
          <p:cNvPr id="5" name="Content Placeholder 2">
            <a:extLst>
              <a:ext uri="{FF2B5EF4-FFF2-40B4-BE49-F238E27FC236}">
                <a16:creationId xmlns:a16="http://schemas.microsoft.com/office/drawing/2014/main" id="{0A67ACD8-FE2B-4651-AC2F-F9AB2D0229BD}"/>
              </a:ext>
            </a:extLst>
          </p:cNvPr>
          <p:cNvSpPr txBox="1">
            <a:spLocks/>
          </p:cNvSpPr>
          <p:nvPr/>
        </p:nvSpPr>
        <p:spPr bwMode="auto">
          <a:xfrm>
            <a:off x="764122" y="1684687"/>
            <a:ext cx="10663756" cy="4108734"/>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r>
              <a:rPr lang="en-US" sz="2000" dirty="0">
                <a:solidFill>
                  <a:srgbClr val="002060"/>
                </a:solidFill>
              </a:rPr>
              <a:t>Gatlin, P.N., Petersen, W.A., </a:t>
            </a:r>
            <a:r>
              <a:rPr lang="en-US" sz="2000" dirty="0" err="1">
                <a:solidFill>
                  <a:srgbClr val="002060"/>
                </a:solidFill>
              </a:rPr>
              <a:t>Pippitt</a:t>
            </a:r>
            <a:r>
              <a:rPr lang="en-US" sz="2000" dirty="0">
                <a:solidFill>
                  <a:srgbClr val="002060"/>
                </a:solidFill>
              </a:rPr>
              <a:t>, J.L., Berendes, T.A., Wolff, D.B. and Tokay, A. (2020).  The GPM Validation Network and Evaluation of Satellite-Based Retrievals of the Rain Drop Size Distribution.  </a:t>
            </a:r>
            <a:r>
              <a:rPr lang="en-US" sz="2000" i="1" dirty="0">
                <a:solidFill>
                  <a:srgbClr val="002060"/>
                </a:solidFill>
              </a:rPr>
              <a:t>Atmosphere, 11</a:t>
            </a:r>
            <a:r>
              <a:rPr lang="en-US" sz="2000" dirty="0">
                <a:solidFill>
                  <a:srgbClr val="002060"/>
                </a:solidFill>
              </a:rPr>
              <a:t>(9), p.1010.  </a:t>
            </a:r>
            <a:r>
              <a:rPr lang="en-US" sz="2000" u="sng" dirty="0">
                <a:solidFill>
                  <a:srgbClr val="002060"/>
                </a:solidFill>
                <a:hlinkClick r:id="rId2">
                  <a:extLst>
                    <a:ext uri="{A12FA001-AC4F-418D-AE19-62706E023703}">
                      <ahyp:hlinkClr xmlns:ahyp="http://schemas.microsoft.com/office/drawing/2018/hyperlinkcolor" val="tx"/>
                    </a:ext>
                  </a:extLst>
                </a:hlinkClick>
              </a:rPr>
              <a:t>https://doi.org/10.3390/atmos11091010</a:t>
            </a:r>
            <a:endParaRPr lang="en-US" sz="2000" u="sng" dirty="0">
              <a:solidFill>
                <a:srgbClr val="002060"/>
              </a:solidFill>
            </a:endParaRPr>
          </a:p>
          <a:p>
            <a:endParaRPr lang="en-US" sz="2000" dirty="0">
              <a:solidFill>
                <a:srgbClr val="002060"/>
              </a:solidFill>
            </a:endParaRPr>
          </a:p>
          <a:p>
            <a:r>
              <a:rPr lang="en-US" sz="2000" dirty="0">
                <a:solidFill>
                  <a:srgbClr val="002060"/>
                </a:solidFill>
              </a:rPr>
              <a:t>NASA (2021).  Global Precipitation Measurement (GPM) Mission Ground Validation System – Validation Network Data Product User’s Guide – Volume 2 – GPM Data Products.  Accessed May 5, 2022, https://gpm.nasa.gov/sites/default/files/document_files/Val_Network_Users_Guide_Vol_2_Nov2015.pdf.</a:t>
            </a:r>
          </a:p>
          <a:p>
            <a:endParaRPr lang="en-GB" sz="2400" kern="0" dirty="0">
              <a:solidFill>
                <a:schemeClr val="accent3">
                  <a:lumMod val="10000"/>
                </a:schemeClr>
              </a:solidFill>
            </a:endParaRPr>
          </a:p>
          <a:p>
            <a:r>
              <a:rPr lang="en-US" sz="2000" b="0" i="0" dirty="0">
                <a:solidFill>
                  <a:srgbClr val="002060"/>
                </a:solidFill>
                <a:effectLst/>
                <a:latin typeface="Arial" panose="020B0604020202020204" pitchFamily="34" charset="0"/>
              </a:rPr>
              <a:t>Rajagopal, M., Zipser, E., Huffman, G., Russell, J. and Tan, J., 2021. Comparisons of IMERG version 06 precipitation at and between passive microwave overpasses in the tropics. </a:t>
            </a:r>
            <a:r>
              <a:rPr lang="en-US" sz="2000" b="0" i="1" dirty="0">
                <a:solidFill>
                  <a:srgbClr val="002060"/>
                </a:solidFill>
                <a:effectLst/>
                <a:latin typeface="Arial" panose="020B0604020202020204" pitchFamily="34" charset="0"/>
              </a:rPr>
              <a:t>Journal of Hydrometeorology</a:t>
            </a:r>
            <a:r>
              <a:rPr lang="en-US" sz="2000" b="0" i="0" dirty="0">
                <a:solidFill>
                  <a:srgbClr val="002060"/>
                </a:solidFill>
                <a:effectLst/>
                <a:latin typeface="Arial" panose="020B0604020202020204" pitchFamily="34" charset="0"/>
              </a:rPr>
              <a:t>, </a:t>
            </a:r>
            <a:r>
              <a:rPr lang="en-US" sz="2000" b="0" i="1" dirty="0">
                <a:solidFill>
                  <a:srgbClr val="002060"/>
                </a:solidFill>
                <a:effectLst/>
                <a:latin typeface="Arial" panose="020B0604020202020204" pitchFamily="34" charset="0"/>
              </a:rPr>
              <a:t>22</a:t>
            </a:r>
            <a:r>
              <a:rPr lang="en-US" sz="2000" b="0" i="0" dirty="0">
                <a:solidFill>
                  <a:srgbClr val="002060"/>
                </a:solidFill>
                <a:effectLst/>
                <a:latin typeface="Arial" panose="020B0604020202020204" pitchFamily="34" charset="0"/>
              </a:rPr>
              <a:t>(8), pp.2117-2130. </a:t>
            </a:r>
            <a:r>
              <a:rPr lang="en-US" sz="2000" b="0" i="0" u="none" strike="noStrike" dirty="0">
                <a:solidFill>
                  <a:srgbClr val="002060"/>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https://doi.org/10.1175/JHM-D-20-0226.1</a:t>
            </a:r>
            <a:endParaRPr lang="en-GB" sz="2000" kern="0" dirty="0">
              <a:solidFill>
                <a:srgbClr val="002060"/>
              </a:solidFill>
              <a:latin typeface="Arial" panose="020B0604020202020204" pitchFamily="34" charset="0"/>
              <a:cs typeface="Arial" panose="020B0604020202020204" pitchFamily="34" charset="0"/>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endParaRPr lang="en-GB" sz="2000" kern="0" dirty="0">
              <a:solidFill>
                <a:schemeClr val="accent3">
                  <a:lumMod val="10000"/>
                </a:schemeClr>
              </a:solidFill>
            </a:endParaRPr>
          </a:p>
          <a:p>
            <a:pPr marL="457200" indent="-457200">
              <a:buFont typeface="+mj-lt"/>
              <a:buAutoNum type="arabicPeriod"/>
            </a:pPr>
            <a:endParaRPr lang="en-GB" sz="2400" kern="0" dirty="0">
              <a:solidFill>
                <a:schemeClr val="accent3">
                  <a:lumMod val="10000"/>
                </a:schemeClr>
              </a:solidFill>
            </a:endParaRPr>
          </a:p>
          <a:p>
            <a:endParaRPr lang="en-GB" sz="2400" kern="0" dirty="0">
              <a:solidFill>
                <a:schemeClr val="accent3">
                  <a:lumMod val="10000"/>
                </a:schemeClr>
              </a:solidFill>
            </a:endParaRPr>
          </a:p>
          <a:p>
            <a:pPr marL="0" indent="0">
              <a:buFontTx/>
              <a:buNone/>
            </a:pPr>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400" kern="0" dirty="0">
              <a:solidFill>
                <a:schemeClr val="accent3">
                  <a:lumMod val="10000"/>
                </a:schemeClr>
              </a:solidFill>
            </a:endParaRPr>
          </a:p>
          <a:p>
            <a:endParaRPr lang="en-GB" sz="2000" kern="0" dirty="0">
              <a:solidFill>
                <a:schemeClr val="accent3">
                  <a:lumMod val="10000"/>
                </a:schemeClr>
              </a:solidFill>
            </a:endParaRPr>
          </a:p>
          <a:p>
            <a:pPr marL="285750" indent="-285750">
              <a:buFont typeface="Arial" panose="020B0604020202020204" pitchFamily="34" charset="0"/>
              <a:buChar char="•"/>
            </a:pPr>
            <a:endParaRPr lang="en-GB" sz="2400" kern="0" dirty="0">
              <a:solidFill>
                <a:schemeClr val="accent3">
                  <a:lumMod val="10000"/>
                </a:schemeClr>
              </a:solidFill>
            </a:endParaRPr>
          </a:p>
          <a:p>
            <a:endParaRPr lang="en-US" sz="2400" kern="0" dirty="0">
              <a:solidFill>
                <a:srgbClr val="002060"/>
              </a:solidFill>
            </a:endParaRPr>
          </a:p>
        </p:txBody>
      </p:sp>
    </p:spTree>
    <p:extLst>
      <p:ext uri="{BB962C8B-B14F-4D97-AF65-F5344CB8AC3E}">
        <p14:creationId xmlns:p14="http://schemas.microsoft.com/office/powerpoint/2010/main" val="400489223"/>
      </p:ext>
    </p:extLst>
  </p:cSld>
  <p:clrMapOvr>
    <a:masterClrMapping/>
  </p:clrMapOvr>
  <p:transition spd="med"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Supplementary Material</a:t>
            </a:r>
          </a:p>
        </p:txBody>
      </p:sp>
    </p:spTree>
    <p:extLst>
      <p:ext uri="{BB962C8B-B14F-4D97-AF65-F5344CB8AC3E}">
        <p14:creationId xmlns:p14="http://schemas.microsoft.com/office/powerpoint/2010/main" val="2822111848"/>
      </p:ext>
    </p:extLst>
  </p:cSld>
  <p:clrMapOvr>
    <a:masterClrMapping/>
  </p:clrMapOvr>
  <p:transition spd="med"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40C77674-DB46-4815-9BF7-CD72DE6548F3}"/>
              </a:ext>
            </a:extLst>
          </p:cNvPr>
          <p:cNvPicPr>
            <a:picLocks noChangeAspect="1"/>
          </p:cNvPicPr>
          <p:nvPr/>
        </p:nvPicPr>
        <p:blipFill rotWithShape="1">
          <a:blip r:embed="rId2"/>
          <a:srcRect l="10000" t="21110" r="68828" b="21984"/>
          <a:stretch/>
        </p:blipFill>
        <p:spPr>
          <a:xfrm>
            <a:off x="8590353" y="1762721"/>
            <a:ext cx="2631775" cy="1989464"/>
          </a:xfrm>
          <a:prstGeom prst="rect">
            <a:avLst/>
          </a:prstGeom>
        </p:spPr>
      </p:pic>
      <p:pic>
        <p:nvPicPr>
          <p:cNvPr id="21" name="Picture 20">
            <a:extLst>
              <a:ext uri="{FF2B5EF4-FFF2-40B4-BE49-F238E27FC236}">
                <a16:creationId xmlns:a16="http://schemas.microsoft.com/office/drawing/2014/main" id="{D7AF148D-AFCA-4B20-84B5-E2E5F15C174D}"/>
              </a:ext>
            </a:extLst>
          </p:cNvPr>
          <p:cNvPicPr>
            <a:picLocks noChangeAspect="1"/>
          </p:cNvPicPr>
          <p:nvPr/>
        </p:nvPicPr>
        <p:blipFill rotWithShape="1">
          <a:blip r:embed="rId3"/>
          <a:srcRect l="9922" t="21668" r="69141" b="26749"/>
          <a:stretch/>
        </p:blipFill>
        <p:spPr>
          <a:xfrm>
            <a:off x="8590353" y="4607182"/>
            <a:ext cx="2555230" cy="1770579"/>
          </a:xfrm>
          <a:prstGeom prst="rect">
            <a:avLst/>
          </a:prstGeom>
        </p:spPr>
      </p:pic>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855029"/>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764122" y="1762721"/>
            <a:ext cx="6379628"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Ground Radar (GR) to GPROF-GMI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5" name="TextBox 4">
            <a:extLst>
              <a:ext uri="{FF2B5EF4-FFF2-40B4-BE49-F238E27FC236}">
                <a16:creationId xmlns:a16="http://schemas.microsoft.com/office/drawing/2014/main" id="{DC57B35C-2E7D-45DC-A51C-0A2408A07202}"/>
              </a:ext>
            </a:extLst>
          </p:cNvPr>
          <p:cNvSpPr txBox="1"/>
          <p:nvPr/>
        </p:nvSpPr>
        <p:spPr>
          <a:xfrm>
            <a:off x="8402052" y="946097"/>
            <a:ext cx="3008376"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Line of Sight</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934C7A41-9E51-45B8-BBB6-35EB3DF10133}"/>
              </a:ext>
            </a:extLst>
          </p:cNvPr>
          <p:cNvSpPr txBox="1"/>
          <p:nvPr/>
        </p:nvSpPr>
        <p:spPr>
          <a:xfrm>
            <a:off x="8218382" y="3878779"/>
            <a:ext cx="3375716" cy="307777"/>
          </a:xfrm>
          <a:prstGeom prst="rect">
            <a:avLst/>
          </a:prstGeom>
          <a:noFill/>
        </p:spPr>
        <p:txBody>
          <a:bodyPr wrap="square" rtlCol="0">
            <a:spAutoFit/>
          </a:bodyPr>
          <a:lstStyle/>
          <a:p>
            <a:pPr algn="ctr"/>
            <a:r>
              <a:rPr lang="en-US" sz="1400" u="sng" dirty="0">
                <a:solidFill>
                  <a:srgbClr val="002060"/>
                </a:solidFill>
                <a:latin typeface="Arial" panose="020B0604020202020204" pitchFamily="34" charset="0"/>
                <a:cs typeface="Arial" panose="020B0604020202020204" pitchFamily="34" charset="0"/>
              </a:rPr>
              <a:t>Vertical Profile</a:t>
            </a:r>
          </a:p>
        </p:txBody>
      </p:sp>
      <p:sp>
        <p:nvSpPr>
          <p:cNvPr id="12" name="TextBox 11">
            <a:extLst>
              <a:ext uri="{FF2B5EF4-FFF2-40B4-BE49-F238E27FC236}">
                <a16:creationId xmlns:a16="http://schemas.microsoft.com/office/drawing/2014/main" id="{35069FDA-73C6-40BD-915F-CE4C09707075}"/>
              </a:ext>
            </a:extLst>
          </p:cNvPr>
          <p:cNvSpPr txBox="1"/>
          <p:nvPr/>
        </p:nvSpPr>
        <p:spPr>
          <a:xfrm>
            <a:off x="11048524" y="2648032"/>
            <a:ext cx="448804" cy="307777"/>
          </a:xfrm>
          <a:prstGeom prst="rect">
            <a:avLst/>
          </a:prstGeom>
          <a:noFill/>
        </p:spPr>
        <p:txBody>
          <a:bodyPr wrap="square" rtlCol="0">
            <a:spAutoFit/>
          </a:bodyPr>
          <a:lstStyle/>
          <a:p>
            <a:r>
              <a:rPr lang="en-US" sz="1400" dirty="0">
                <a:solidFill>
                  <a:srgbClr val="002060"/>
                </a:solidFill>
                <a:latin typeface="Calibri" panose="020F0502020204030204" pitchFamily="34" charset="0"/>
              </a:rPr>
              <a:t>GR</a:t>
            </a:r>
          </a:p>
        </p:txBody>
      </p:sp>
      <p:sp>
        <p:nvSpPr>
          <p:cNvPr id="13" name="TextBox 12">
            <a:extLst>
              <a:ext uri="{FF2B5EF4-FFF2-40B4-BE49-F238E27FC236}">
                <a16:creationId xmlns:a16="http://schemas.microsoft.com/office/drawing/2014/main" id="{FEB4A1DC-F1FA-4F7C-B69F-0B3C88277F83}"/>
              </a:ext>
            </a:extLst>
          </p:cNvPr>
          <p:cNvSpPr txBox="1"/>
          <p:nvPr/>
        </p:nvSpPr>
        <p:spPr>
          <a:xfrm>
            <a:off x="11000454" y="5341372"/>
            <a:ext cx="448804" cy="307777"/>
          </a:xfrm>
          <a:prstGeom prst="rect">
            <a:avLst/>
          </a:prstGeom>
          <a:noFill/>
        </p:spPr>
        <p:txBody>
          <a:bodyPr wrap="square" rtlCol="0">
            <a:spAutoFit/>
          </a:bodyPr>
          <a:lstStyle/>
          <a:p>
            <a:r>
              <a:rPr lang="en-US" sz="1400" dirty="0">
                <a:solidFill>
                  <a:srgbClr val="002060"/>
                </a:solidFill>
                <a:latin typeface="Calibri" panose="020F0502020204030204" pitchFamily="34" charset="0"/>
              </a:rPr>
              <a:t>GR</a:t>
            </a:r>
          </a:p>
        </p:txBody>
      </p:sp>
      <p:pic>
        <p:nvPicPr>
          <p:cNvPr id="14" name="Picture 13">
            <a:extLst>
              <a:ext uri="{FF2B5EF4-FFF2-40B4-BE49-F238E27FC236}">
                <a16:creationId xmlns:a16="http://schemas.microsoft.com/office/drawing/2014/main" id="{D020D959-F1B0-48E2-A7F6-1B475A7C0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5261" y="1266354"/>
            <a:ext cx="736048" cy="466654"/>
          </a:xfrm>
          <a:prstGeom prst="rect">
            <a:avLst/>
          </a:prstGeom>
        </p:spPr>
      </p:pic>
      <p:sp>
        <p:nvSpPr>
          <p:cNvPr id="16" name="TextBox 15">
            <a:extLst>
              <a:ext uri="{FF2B5EF4-FFF2-40B4-BE49-F238E27FC236}">
                <a16:creationId xmlns:a16="http://schemas.microsoft.com/office/drawing/2014/main" id="{0D988FCC-66A9-4D03-B57F-52F6129A3610}"/>
              </a:ext>
            </a:extLst>
          </p:cNvPr>
          <p:cNvSpPr txBox="1"/>
          <p:nvPr/>
        </p:nvSpPr>
        <p:spPr>
          <a:xfrm>
            <a:off x="10021309" y="1288189"/>
            <a:ext cx="672477" cy="523220"/>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pic>
        <p:nvPicPr>
          <p:cNvPr id="17" name="Picture 16">
            <a:extLst>
              <a:ext uri="{FF2B5EF4-FFF2-40B4-BE49-F238E27FC236}">
                <a16:creationId xmlns:a16="http://schemas.microsoft.com/office/drawing/2014/main" id="{ECCE9081-220B-42A0-9CA2-9D962B592F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5261" y="4173194"/>
            <a:ext cx="736048" cy="466654"/>
          </a:xfrm>
          <a:prstGeom prst="rect">
            <a:avLst/>
          </a:prstGeom>
        </p:spPr>
      </p:pic>
      <p:sp>
        <p:nvSpPr>
          <p:cNvPr id="18" name="TextBox 17">
            <a:extLst>
              <a:ext uri="{FF2B5EF4-FFF2-40B4-BE49-F238E27FC236}">
                <a16:creationId xmlns:a16="http://schemas.microsoft.com/office/drawing/2014/main" id="{444C3A3E-B715-406D-A1FD-21034F52C09E}"/>
              </a:ext>
            </a:extLst>
          </p:cNvPr>
          <p:cNvSpPr txBox="1"/>
          <p:nvPr/>
        </p:nvSpPr>
        <p:spPr>
          <a:xfrm>
            <a:off x="10008962" y="4144911"/>
            <a:ext cx="672477" cy="523220"/>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GPM Core</a:t>
            </a:r>
          </a:p>
        </p:txBody>
      </p:sp>
      <p:pic>
        <p:nvPicPr>
          <p:cNvPr id="20" name="Picture 19">
            <a:extLst>
              <a:ext uri="{FF2B5EF4-FFF2-40B4-BE49-F238E27FC236}">
                <a16:creationId xmlns:a16="http://schemas.microsoft.com/office/drawing/2014/main" id="{0E10AAF1-FB28-4D32-8823-9884DB4D68F6}"/>
              </a:ext>
            </a:extLst>
          </p:cNvPr>
          <p:cNvPicPr>
            <a:picLocks noChangeAspect="1"/>
          </p:cNvPicPr>
          <p:nvPr/>
        </p:nvPicPr>
        <p:blipFill rotWithShape="1">
          <a:blip r:embed="rId5"/>
          <a:srcRect l="66783" t="48276" r="32150" b="42248"/>
          <a:stretch/>
        </p:blipFill>
        <p:spPr>
          <a:xfrm flipH="1">
            <a:off x="11048524" y="5559073"/>
            <a:ext cx="246887" cy="523221"/>
          </a:xfrm>
          <a:prstGeom prst="rect">
            <a:avLst/>
          </a:prstGeom>
        </p:spPr>
      </p:pic>
      <p:pic>
        <p:nvPicPr>
          <p:cNvPr id="22" name="Picture 21">
            <a:extLst>
              <a:ext uri="{FF2B5EF4-FFF2-40B4-BE49-F238E27FC236}">
                <a16:creationId xmlns:a16="http://schemas.microsoft.com/office/drawing/2014/main" id="{0725BFE2-25C2-4052-A33C-50B9E2669843}"/>
              </a:ext>
            </a:extLst>
          </p:cNvPr>
          <p:cNvPicPr>
            <a:picLocks noChangeAspect="1"/>
          </p:cNvPicPr>
          <p:nvPr/>
        </p:nvPicPr>
        <p:blipFill rotWithShape="1">
          <a:blip r:embed="rId5"/>
          <a:srcRect l="66783" t="48276" r="32150" b="42248"/>
          <a:stretch/>
        </p:blipFill>
        <p:spPr>
          <a:xfrm flipH="1">
            <a:off x="11098684" y="2906844"/>
            <a:ext cx="246887" cy="523221"/>
          </a:xfrm>
          <a:prstGeom prst="rect">
            <a:avLst/>
          </a:prstGeom>
        </p:spPr>
      </p:pic>
      <p:sp>
        <p:nvSpPr>
          <p:cNvPr id="24" name="TextBox 23">
            <a:extLst>
              <a:ext uri="{FF2B5EF4-FFF2-40B4-BE49-F238E27FC236}">
                <a16:creationId xmlns:a16="http://schemas.microsoft.com/office/drawing/2014/main" id="{D0976F1A-4071-4230-9C9E-1B36E7519F2A}"/>
              </a:ext>
            </a:extLst>
          </p:cNvPr>
          <p:cNvSpPr txBox="1"/>
          <p:nvPr/>
        </p:nvSpPr>
        <p:spPr>
          <a:xfrm>
            <a:off x="681545" y="2586651"/>
            <a:ext cx="7173432" cy="341632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Matchup event criterion: GPM Core 2AKu product identifies certain rain for &gt;100 grid pixels (4 km x 4 km) within 100 km of GR</a:t>
            </a:r>
          </a:p>
          <a:p>
            <a:endParaRPr lang="en-US" sz="18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3D spatial matchups: GPROF near-surface precipitation field is matched to GR reflectivity and dual-polarization fields along:</a:t>
            </a:r>
          </a:p>
          <a:p>
            <a:pPr marL="742950" lvl="1"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Line of sight</a:t>
            </a:r>
          </a:p>
          <a:p>
            <a:pPr marL="742950" lvl="1"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Vertical profile</a:t>
            </a:r>
          </a:p>
          <a:p>
            <a:pPr marL="742950" lvl="1" indent="-285750">
              <a:buFont typeface="Arial" panose="020B0604020202020204" pitchFamily="34" charset="0"/>
              <a:buChar char="•"/>
            </a:pPr>
            <a:endParaRPr lang="en-US" sz="1800" dirty="0">
              <a:solidFill>
                <a:srgbClr val="00206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rgbClr val="002060"/>
                </a:solidFill>
                <a:latin typeface="Arial" panose="020B0604020202020204" pitchFamily="34" charset="0"/>
                <a:cs typeface="Arial" panose="020B0604020202020204" pitchFamily="34" charset="0"/>
              </a:rPr>
              <a:t>Temporal matchups: GR scan set with first sweep closest in time to GPM Core overpass time is selected.</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A9CC6593-FF6E-4652-A8FA-2C08E5290205}"/>
              </a:ext>
            </a:extLst>
          </p:cNvPr>
          <p:cNvCxnSpPr/>
          <p:nvPr/>
        </p:nvCxnSpPr>
        <p:spPr bwMode="auto">
          <a:xfrm>
            <a:off x="8334138" y="3850204"/>
            <a:ext cx="3192046" cy="0"/>
          </a:xfrm>
          <a:prstGeom prst="line">
            <a:avLst/>
          </a:prstGeom>
          <a:solidFill>
            <a:schemeClr val="accent1"/>
          </a:solidFill>
          <a:ln w="12700" cap="flat" cmpd="sng" algn="ctr">
            <a:solidFill>
              <a:schemeClr val="accent3">
                <a:lumMod val="10000"/>
              </a:schemeClr>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CA61752-ADC9-485F-86B2-48870700F15B}"/>
              </a:ext>
            </a:extLst>
          </p:cNvPr>
          <p:cNvCxnSpPr>
            <a:cxnSpLocks/>
          </p:cNvCxnSpPr>
          <p:nvPr/>
        </p:nvCxnSpPr>
        <p:spPr bwMode="auto">
          <a:xfrm flipV="1">
            <a:off x="9285261" y="4607182"/>
            <a:ext cx="448804" cy="1475112"/>
          </a:xfrm>
          <a:prstGeom prst="line">
            <a:avLst/>
          </a:prstGeom>
          <a:solidFill>
            <a:schemeClr val="accent1"/>
          </a:solidFill>
          <a:ln w="12700" cap="flat" cmpd="sng" algn="ctr">
            <a:solidFill>
              <a:schemeClr val="accent3">
                <a:lumMod val="10000"/>
              </a:schemeClr>
            </a:solidFill>
            <a:prstDash val="solid"/>
            <a:round/>
            <a:headEnd type="none" w="med" len="med"/>
            <a:tailEnd type="none" w="med" len="med"/>
          </a:ln>
          <a:effectLst/>
        </p:spPr>
      </p:cxnSp>
    </p:spTree>
    <p:extLst>
      <p:ext uri="{BB962C8B-B14F-4D97-AF65-F5344CB8AC3E}">
        <p14:creationId xmlns:p14="http://schemas.microsoft.com/office/powerpoint/2010/main" val="1597118787"/>
      </p:ext>
    </p:extLst>
  </p:cSld>
  <p:clrMapOvr>
    <a:masterClrMapping/>
  </p:clrMapOvr>
  <p:transition spd="med"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The GPM Validation Network</a:t>
            </a:r>
          </a:p>
        </p:txBody>
      </p:sp>
      <p:sp>
        <p:nvSpPr>
          <p:cNvPr id="25" name="Content Placeholder 2">
            <a:extLst>
              <a:ext uri="{FF2B5EF4-FFF2-40B4-BE49-F238E27FC236}">
                <a16:creationId xmlns:a16="http://schemas.microsoft.com/office/drawing/2014/main" id="{826EDF9B-EDCE-44EB-8F0A-5D14CE2E6105}"/>
              </a:ext>
            </a:extLst>
          </p:cNvPr>
          <p:cNvSpPr txBox="1">
            <a:spLocks/>
          </p:cNvSpPr>
          <p:nvPr/>
        </p:nvSpPr>
        <p:spPr bwMode="auto">
          <a:xfrm>
            <a:off x="764122" y="1493240"/>
            <a:ext cx="6379628" cy="439278"/>
          </a:xfrm>
          <a:prstGeom prst="rect">
            <a:avLst/>
          </a:prstGeom>
          <a:noFill/>
          <a:ln w="12700">
            <a:noFill/>
            <a:miter lim="800000"/>
            <a:headEnd/>
            <a:tailEnd/>
          </a:ln>
        </p:spPr>
        <p:txBody>
          <a:bodyPr vert="horz" wrap="square" lIns="91440" tIns="45720" rIns="91440" bIns="45720" numCol="1" anchor="t" anchorCtr="0" compatLnSpc="1">
            <a:prstTxWarp prst="textNoShape">
              <a:avLst/>
            </a:prstTxWarp>
          </a:bodyPr>
          <a:lstStyle>
            <a:lvl1pPr marL="174625" indent="-174625"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1pPr>
            <a:lvl2pPr marL="511175" indent="-2222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2pPr>
            <a:lvl3pPr marL="796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3pPr>
            <a:lvl4pPr marL="1146175" indent="-2349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4pPr>
            <a:lvl5pPr marL="1431925" indent="-171450" algn="l" rtl="0" eaLnBrk="1" fontAlgn="base" hangingPunct="1">
              <a:lnSpc>
                <a:spcPct val="85000"/>
              </a:lnSpc>
              <a:spcBef>
                <a:spcPct val="35000"/>
              </a:spcBef>
              <a:spcAft>
                <a:spcPct val="0"/>
              </a:spcAft>
              <a:buClr>
                <a:srgbClr val="003399"/>
              </a:buClr>
              <a:buSzPct val="100000"/>
              <a:buChar char="•"/>
              <a:defRPr sz="1600">
                <a:solidFill>
                  <a:schemeClr val="bg1"/>
                </a:solidFill>
                <a:latin typeface="Arial"/>
                <a:ea typeface="ＭＳ Ｐゴシック" charset="-128"/>
                <a:cs typeface="Arial"/>
              </a:defRPr>
            </a:lvl5pPr>
            <a:lvl6pPr marL="18891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6pPr>
            <a:lvl7pPr marL="23463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7pPr>
            <a:lvl8pPr marL="28035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8pPr>
            <a:lvl9pPr marL="3260725" indent="-171450" algn="l" rtl="0" eaLnBrk="1" fontAlgn="base" hangingPunct="1">
              <a:lnSpc>
                <a:spcPct val="85000"/>
              </a:lnSpc>
              <a:spcBef>
                <a:spcPct val="35000"/>
              </a:spcBef>
              <a:spcAft>
                <a:spcPct val="0"/>
              </a:spcAft>
              <a:buClr>
                <a:schemeClr val="hlink"/>
              </a:buClr>
              <a:buSzPct val="100000"/>
              <a:buChar char="•"/>
              <a:defRPr b="1">
                <a:solidFill>
                  <a:schemeClr val="bg1"/>
                </a:solidFill>
                <a:latin typeface="+mn-lt"/>
                <a:ea typeface="ＭＳ Ｐゴシック" charset="-128"/>
              </a:defRPr>
            </a:lvl9pPr>
          </a:lstStyle>
          <a:p>
            <a:pPr marL="0" indent="0">
              <a:buNone/>
            </a:pPr>
            <a:r>
              <a:rPr lang="en-GB" sz="2400" u="sng" kern="0" dirty="0">
                <a:solidFill>
                  <a:srgbClr val="002060"/>
                </a:solidFill>
              </a:rPr>
              <a:t>GR to GPROF-GMI to IMERG Matchup </a:t>
            </a:r>
          </a:p>
          <a:p>
            <a:pPr lvl="1"/>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GB" sz="2000" kern="0" dirty="0">
              <a:solidFill>
                <a:schemeClr val="accent3">
                  <a:lumMod val="10000"/>
                </a:schemeClr>
              </a:solidFill>
            </a:endParaRPr>
          </a:p>
          <a:p>
            <a:pPr marL="0" indent="0">
              <a:buNone/>
            </a:pPr>
            <a:endParaRPr lang="en-GB" sz="2400" kern="0" dirty="0">
              <a:solidFill>
                <a:schemeClr val="accent3">
                  <a:lumMod val="10000"/>
                </a:schemeClr>
              </a:solidFill>
            </a:endParaRPr>
          </a:p>
          <a:p>
            <a:pPr marL="0" indent="0">
              <a:buNone/>
            </a:pPr>
            <a:endParaRPr lang="en-US" sz="2400" kern="0" dirty="0">
              <a:solidFill>
                <a:srgbClr val="002060"/>
              </a:solidFill>
            </a:endParaRP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24" name="TextBox 23">
            <a:extLst>
              <a:ext uri="{FF2B5EF4-FFF2-40B4-BE49-F238E27FC236}">
                <a16:creationId xmlns:a16="http://schemas.microsoft.com/office/drawing/2014/main" id="{D0976F1A-4071-4230-9C9E-1B36E7519F2A}"/>
              </a:ext>
            </a:extLst>
          </p:cNvPr>
          <p:cNvSpPr txBox="1"/>
          <p:nvPr/>
        </p:nvSpPr>
        <p:spPr>
          <a:xfrm>
            <a:off x="791272" y="2041399"/>
            <a:ext cx="10996520" cy="1692771"/>
          </a:xfrm>
          <a:prstGeom prst="rect">
            <a:avLst/>
          </a:prstGeom>
          <a:noFill/>
        </p:spPr>
        <p:txBody>
          <a:bodyPr wrap="square" rtlCol="0">
            <a:spAutoFit/>
          </a:bodyPr>
          <a:lstStyle/>
          <a:p>
            <a:r>
              <a:rPr lang="en-US" sz="1800" dirty="0">
                <a:solidFill>
                  <a:srgbClr val="002060"/>
                </a:solidFill>
                <a:latin typeface="Arial" panose="020B0604020202020204" pitchFamily="34" charset="0"/>
                <a:cs typeface="Arial" panose="020B0604020202020204" pitchFamily="34" charset="0"/>
              </a:rPr>
              <a:t>Currently uses an approximation of the IMERG backward gridding technique for gridding precipitation at the GPROF-footprint scale.</a:t>
            </a:r>
          </a:p>
          <a:p>
            <a:pPr marL="342900" indent="-342900">
              <a:buFont typeface="+mj-lt"/>
              <a:buAutoNum type="arabicPeriod"/>
            </a:pPr>
            <a:r>
              <a:rPr lang="en-US" sz="1400" dirty="0">
                <a:solidFill>
                  <a:srgbClr val="002060"/>
                </a:solidFill>
                <a:latin typeface="Arial" panose="020B0604020202020204" pitchFamily="34" charset="0"/>
                <a:cs typeface="Arial" panose="020B0604020202020204" pitchFamily="34" charset="0"/>
              </a:rPr>
              <a:t>Assign footprint precipitation rates to a 0.025-degree grid using a nearest neighbor population technique;</a:t>
            </a:r>
          </a:p>
          <a:p>
            <a:pPr marL="342900" indent="-342900">
              <a:buFont typeface="+mj-lt"/>
              <a:buAutoNum type="arabicPeriod"/>
            </a:pPr>
            <a:r>
              <a:rPr lang="en-US" sz="1400" dirty="0">
                <a:solidFill>
                  <a:srgbClr val="002060"/>
                </a:solidFill>
                <a:latin typeface="Arial" panose="020B0604020202020204" pitchFamily="34" charset="0"/>
                <a:cs typeface="Arial" panose="020B0604020202020204" pitchFamily="34" charset="0"/>
              </a:rPr>
              <a:t>Coarsen the 0.025-degree precipitation grid to the IMERG 0.1-degree resolution.</a:t>
            </a:r>
            <a:r>
              <a:rPr lang="en-US" sz="1800" dirty="0">
                <a:solidFill>
                  <a:srgbClr val="00206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cxnSp>
        <p:nvCxnSpPr>
          <p:cNvPr id="7" name="Straight Arrow Connector 6">
            <a:extLst>
              <a:ext uri="{FF2B5EF4-FFF2-40B4-BE49-F238E27FC236}">
                <a16:creationId xmlns:a16="http://schemas.microsoft.com/office/drawing/2014/main" id="{92CE19A2-0771-4CFC-B794-4155C82EF2CE}"/>
              </a:ext>
            </a:extLst>
          </p:cNvPr>
          <p:cNvCxnSpPr>
            <a:cxnSpLocks/>
          </p:cNvCxnSpPr>
          <p:nvPr/>
        </p:nvCxnSpPr>
        <p:spPr bwMode="auto">
          <a:xfrm>
            <a:off x="3955774" y="3481083"/>
            <a:ext cx="993913"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A8960D87-71AF-4CC1-9208-0DF8C8F9F597}"/>
              </a:ext>
            </a:extLst>
          </p:cNvPr>
          <p:cNvCxnSpPr>
            <a:cxnSpLocks/>
          </p:cNvCxnSpPr>
          <p:nvPr/>
        </p:nvCxnSpPr>
        <p:spPr bwMode="auto">
          <a:xfrm>
            <a:off x="7803224" y="3481083"/>
            <a:ext cx="1052541" cy="0"/>
          </a:xfrm>
          <a:prstGeom prst="straightConnector1">
            <a:avLst/>
          </a:prstGeom>
          <a:solidFill>
            <a:schemeClr val="accent1"/>
          </a:solidFill>
          <a:ln w="12700" cap="flat" cmpd="sng" algn="ctr">
            <a:solidFill>
              <a:srgbClr val="002060"/>
            </a:solidFill>
            <a:prstDash val="solid"/>
            <a:round/>
            <a:headEnd type="none" w="med" len="med"/>
            <a:tailEnd type="triangle"/>
          </a:ln>
          <a:effectLst/>
        </p:spPr>
      </p:cxnSp>
      <p:pic>
        <p:nvPicPr>
          <p:cNvPr id="18" name="Picture 17" descr="Graphical user interface&#10;&#10;Description automatically generated with low confidence">
            <a:extLst>
              <a:ext uri="{FF2B5EF4-FFF2-40B4-BE49-F238E27FC236}">
                <a16:creationId xmlns:a16="http://schemas.microsoft.com/office/drawing/2014/main" id="{AEDF9893-ED1B-49D3-9EDB-A4C2647B52EA}"/>
              </a:ext>
            </a:extLst>
          </p:cNvPr>
          <p:cNvPicPr>
            <a:picLocks noChangeAspect="1"/>
          </p:cNvPicPr>
          <p:nvPr/>
        </p:nvPicPr>
        <p:blipFill rotWithShape="1">
          <a:blip r:embed="rId2">
            <a:extLst>
              <a:ext uri="{28A0092B-C50C-407E-A947-70E740481C1C}">
                <a14:useLocalDpi xmlns:a14="http://schemas.microsoft.com/office/drawing/2010/main" val="0"/>
              </a:ext>
            </a:extLst>
          </a:blip>
          <a:srcRect l="33672" t="3352" r="32422" b="66823"/>
          <a:stretch/>
        </p:blipFill>
        <p:spPr>
          <a:xfrm>
            <a:off x="558452" y="3637568"/>
            <a:ext cx="3884341" cy="1663090"/>
          </a:xfrm>
          <a:prstGeom prst="rect">
            <a:avLst/>
          </a:prstGeom>
        </p:spPr>
      </p:pic>
      <p:pic>
        <p:nvPicPr>
          <p:cNvPr id="19" name="Picture 18" descr="Graphical user interface&#10;&#10;Description automatically generated with low confidence">
            <a:extLst>
              <a:ext uri="{FF2B5EF4-FFF2-40B4-BE49-F238E27FC236}">
                <a16:creationId xmlns:a16="http://schemas.microsoft.com/office/drawing/2014/main" id="{08EF8FAC-BC75-4979-9B08-B9685729A283}"/>
              </a:ext>
            </a:extLst>
          </p:cNvPr>
          <p:cNvPicPr>
            <a:picLocks noChangeAspect="1"/>
          </p:cNvPicPr>
          <p:nvPr/>
        </p:nvPicPr>
        <p:blipFill rotWithShape="1">
          <a:blip r:embed="rId2">
            <a:extLst>
              <a:ext uri="{28A0092B-C50C-407E-A947-70E740481C1C}">
                <a14:useLocalDpi xmlns:a14="http://schemas.microsoft.com/office/drawing/2010/main" val="0"/>
              </a:ext>
            </a:extLst>
          </a:blip>
          <a:srcRect l="-222" t="70347" r="66316" b="-171"/>
          <a:stretch/>
        </p:blipFill>
        <p:spPr>
          <a:xfrm>
            <a:off x="8433896" y="3594998"/>
            <a:ext cx="3884341" cy="1663089"/>
          </a:xfrm>
          <a:prstGeom prst="rect">
            <a:avLst/>
          </a:prstGeom>
        </p:spPr>
      </p:pic>
      <p:sp>
        <p:nvSpPr>
          <p:cNvPr id="20" name="TextBox 19">
            <a:extLst>
              <a:ext uri="{FF2B5EF4-FFF2-40B4-BE49-F238E27FC236}">
                <a16:creationId xmlns:a16="http://schemas.microsoft.com/office/drawing/2014/main" id="{EA8CB2F7-CB1F-49B7-B034-54D24FAD2C18}"/>
              </a:ext>
            </a:extLst>
          </p:cNvPr>
          <p:cNvSpPr txBox="1"/>
          <p:nvPr/>
        </p:nvSpPr>
        <p:spPr>
          <a:xfrm>
            <a:off x="9125572" y="3267349"/>
            <a:ext cx="2115586" cy="369332"/>
          </a:xfrm>
          <a:prstGeom prst="rect">
            <a:avLst/>
          </a:prstGeom>
          <a:solidFill>
            <a:schemeClr val="tx1"/>
          </a:solid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[0.1-Deg. Grid]</a:t>
            </a:r>
            <a:endParaRPr lang="en-US" sz="1800" dirty="0"/>
          </a:p>
        </p:txBody>
      </p:sp>
      <p:sp>
        <p:nvSpPr>
          <p:cNvPr id="21" name="TextBox 20">
            <a:extLst>
              <a:ext uri="{FF2B5EF4-FFF2-40B4-BE49-F238E27FC236}">
                <a16:creationId xmlns:a16="http://schemas.microsoft.com/office/drawing/2014/main" id="{A5A321DD-FB67-4DF6-BB97-D781F5A7D8F9}"/>
              </a:ext>
            </a:extLst>
          </p:cNvPr>
          <p:cNvSpPr txBox="1"/>
          <p:nvPr/>
        </p:nvSpPr>
        <p:spPr>
          <a:xfrm>
            <a:off x="1051753" y="3296478"/>
            <a:ext cx="2719243" cy="369332"/>
          </a:xfrm>
          <a:prstGeom prst="rect">
            <a:avLst/>
          </a:prstGeom>
          <a:solidFill>
            <a:schemeClr val="tx1"/>
          </a:solid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[GPROF Footprints]</a:t>
            </a:r>
            <a:endParaRPr lang="en-US" sz="1800" dirty="0"/>
          </a:p>
        </p:txBody>
      </p:sp>
      <p:pic>
        <p:nvPicPr>
          <p:cNvPr id="22" name="Picture 21" descr="Graphical user interface&#10;&#10;Description automatically generated with low confidence">
            <a:extLst>
              <a:ext uri="{FF2B5EF4-FFF2-40B4-BE49-F238E27FC236}">
                <a16:creationId xmlns:a16="http://schemas.microsoft.com/office/drawing/2014/main" id="{B10EB56B-9E95-4CBB-B9F9-6FF4DD763003}"/>
              </a:ext>
            </a:extLst>
          </p:cNvPr>
          <p:cNvPicPr>
            <a:picLocks noChangeAspect="1"/>
          </p:cNvPicPr>
          <p:nvPr/>
        </p:nvPicPr>
        <p:blipFill rotWithShape="1">
          <a:blip r:embed="rId2">
            <a:extLst>
              <a:ext uri="{28A0092B-C50C-407E-A947-70E740481C1C}">
                <a14:useLocalDpi xmlns:a14="http://schemas.microsoft.com/office/drawing/2010/main" val="0"/>
              </a:ext>
            </a:extLst>
          </a:blip>
          <a:srcRect l="-573" t="37001" r="66667" b="33175"/>
          <a:stretch/>
        </p:blipFill>
        <p:spPr>
          <a:xfrm>
            <a:off x="4506113" y="3617691"/>
            <a:ext cx="3884341" cy="1663089"/>
          </a:xfrm>
          <a:prstGeom prst="rect">
            <a:avLst/>
          </a:prstGeom>
        </p:spPr>
      </p:pic>
      <p:sp>
        <p:nvSpPr>
          <p:cNvPr id="31" name="TextBox 30">
            <a:extLst>
              <a:ext uri="{FF2B5EF4-FFF2-40B4-BE49-F238E27FC236}">
                <a16:creationId xmlns:a16="http://schemas.microsoft.com/office/drawing/2014/main" id="{749746AB-0265-4524-AC6B-B542517E53FE}"/>
              </a:ext>
            </a:extLst>
          </p:cNvPr>
          <p:cNvSpPr txBox="1"/>
          <p:nvPr/>
        </p:nvSpPr>
        <p:spPr>
          <a:xfrm>
            <a:off x="5066651" y="3296478"/>
            <a:ext cx="2618089" cy="369332"/>
          </a:xfrm>
          <a:prstGeom prst="rect">
            <a:avLst/>
          </a:prstGeom>
          <a:solidFill>
            <a:schemeClr val="tx1"/>
          </a:solidFill>
          <a:ln w="28575">
            <a:noFill/>
          </a:ln>
        </p:spPr>
        <p:txBody>
          <a:bodyPr wrap="square">
            <a:spAutoFit/>
          </a:bodyPr>
          <a:lstStyle/>
          <a:p>
            <a:r>
              <a:rPr lang="en-US" sz="1800" dirty="0">
                <a:solidFill>
                  <a:srgbClr val="002060"/>
                </a:solidFill>
                <a:latin typeface="Arial" panose="020B0604020202020204" pitchFamily="34" charset="0"/>
                <a:cs typeface="Arial" panose="020B0604020202020204" pitchFamily="34" charset="0"/>
              </a:rPr>
              <a:t>GR [0.025-Deg. Grid]</a:t>
            </a:r>
            <a:endParaRPr lang="en-US" sz="1800" dirty="0"/>
          </a:p>
        </p:txBody>
      </p:sp>
      <p:sp>
        <p:nvSpPr>
          <p:cNvPr id="16" name="TextBox 15">
            <a:extLst>
              <a:ext uri="{FF2B5EF4-FFF2-40B4-BE49-F238E27FC236}">
                <a16:creationId xmlns:a16="http://schemas.microsoft.com/office/drawing/2014/main" id="{191691BC-3C9F-4431-9717-9EC268CF7F2E}"/>
              </a:ext>
            </a:extLst>
          </p:cNvPr>
          <p:cNvSpPr txBox="1"/>
          <p:nvPr/>
        </p:nvSpPr>
        <p:spPr>
          <a:xfrm>
            <a:off x="791272" y="5987993"/>
            <a:ext cx="11199277" cy="400110"/>
          </a:xfrm>
          <a:prstGeom prst="rect">
            <a:avLst/>
          </a:prstGeom>
          <a:noFill/>
          <a:ln w="28575">
            <a:solidFill>
              <a:srgbClr val="C00000"/>
            </a:solidFill>
          </a:ln>
        </p:spPr>
        <p:txBody>
          <a:bodyPr wrap="square">
            <a:spAutoFit/>
          </a:bodyPr>
          <a:lstStyle/>
          <a:p>
            <a:pPr algn="ctr"/>
            <a:r>
              <a:rPr lang="en-US" sz="2000" dirty="0">
                <a:solidFill>
                  <a:srgbClr val="002060"/>
                </a:solidFill>
                <a:latin typeface="Arial" panose="020B0604020202020204" pitchFamily="34" charset="0"/>
                <a:cs typeface="Arial" panose="020B0604020202020204" pitchFamily="34" charset="0"/>
              </a:rPr>
              <a:t>Public matchup files (</a:t>
            </a:r>
            <a:r>
              <a:rPr lang="en-US" sz="2000" dirty="0" err="1">
                <a:solidFill>
                  <a:srgbClr val="002060"/>
                </a:solidFill>
                <a:latin typeface="Arial" panose="020B0604020202020204" pitchFamily="34" charset="0"/>
                <a:cs typeface="Arial" panose="020B0604020202020204" pitchFamily="34" charset="0"/>
              </a:rPr>
              <a:t>GRtoGPROFtoIMERG</a:t>
            </a:r>
            <a:r>
              <a:rPr lang="en-US" sz="2000" dirty="0">
                <a:solidFill>
                  <a:srgbClr val="002060"/>
                </a:solidFill>
                <a:latin typeface="Arial" panose="020B0604020202020204" pitchFamily="34" charset="0"/>
                <a:cs typeface="Arial" panose="020B0604020202020204" pitchFamily="34" charset="0"/>
              </a:rPr>
              <a:t>) to be added to the Validation Network in 2023/2024.</a:t>
            </a:r>
            <a:endParaRPr lang="en-US" sz="2000" dirty="0"/>
          </a:p>
        </p:txBody>
      </p:sp>
      <p:sp>
        <p:nvSpPr>
          <p:cNvPr id="17" name="TextBox 16">
            <a:extLst>
              <a:ext uri="{FF2B5EF4-FFF2-40B4-BE49-F238E27FC236}">
                <a16:creationId xmlns:a16="http://schemas.microsoft.com/office/drawing/2014/main" id="{BD4FC28B-8968-4749-8C8B-CC56690307CF}"/>
              </a:ext>
            </a:extLst>
          </p:cNvPr>
          <p:cNvSpPr txBox="1"/>
          <p:nvPr/>
        </p:nvSpPr>
        <p:spPr>
          <a:xfrm>
            <a:off x="791272" y="5353441"/>
            <a:ext cx="10996520" cy="1169551"/>
          </a:xfrm>
          <a:prstGeom prst="rect">
            <a:avLst/>
          </a:prstGeom>
          <a:noFill/>
        </p:spPr>
        <p:txBody>
          <a:bodyPr wrap="square" rtlCol="0">
            <a:spAutoFit/>
          </a:bodyPr>
          <a:lstStyle/>
          <a:p>
            <a:r>
              <a:rPr lang="en-US" sz="1600" dirty="0">
                <a:solidFill>
                  <a:srgbClr val="002060"/>
                </a:solidFill>
                <a:latin typeface="Arial" panose="020B0604020202020204" pitchFamily="34" charset="0"/>
                <a:cs typeface="Arial" panose="020B0604020202020204" pitchFamily="34" charset="0"/>
              </a:rPr>
              <a:t>Soon to be updated to use the IMERG backward gridding technique, which populates GPROF footprints to a 0.1-degree grid using a minimum squared elliptical distance technique and accounts for the elliptical footprint dimensions.</a:t>
            </a:r>
            <a:r>
              <a:rPr lang="en-US" sz="1800" dirty="0">
                <a:solidFill>
                  <a:srgbClr val="002060"/>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3901177589"/>
      </p:ext>
    </p:extLst>
  </p:cSld>
  <p:clrMapOvr>
    <a:masterClrMapping/>
  </p:clrMapOvr>
  <p:transition spd="med"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1727324" y="2155117"/>
            <a:ext cx="878254" cy="307777"/>
          </a:xfrm>
          <a:prstGeom prst="rect">
            <a:avLst/>
          </a:prstGeom>
          <a:noFill/>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Gridding</a:t>
            </a:r>
          </a:p>
        </p:txBody>
      </p:sp>
      <p:sp>
        <p:nvSpPr>
          <p:cNvPr id="12" name="Title 1">
            <a:extLst>
              <a:ext uri="{FF2B5EF4-FFF2-40B4-BE49-F238E27FC236}">
                <a16:creationId xmlns:a16="http://schemas.microsoft.com/office/drawing/2014/main" id="{36257765-D650-454E-AA3F-1B1271CBC3F7}"/>
              </a:ext>
            </a:extLst>
          </p:cNvPr>
          <p:cNvSpPr txBox="1">
            <a:spLocks/>
          </p:cNvSpPr>
          <p:nvPr/>
        </p:nvSpPr>
        <p:spPr bwMode="auto">
          <a:xfrm>
            <a:off x="793236" y="803833"/>
            <a:ext cx="10195565" cy="638211"/>
          </a:xfrm>
          <a:prstGeom prst="rect">
            <a:avLst/>
          </a:prstGeom>
          <a:noFill/>
          <a:ln w="12700">
            <a:noFill/>
            <a:miter lim="800000"/>
            <a:headEnd/>
            <a:tailEnd/>
          </a:ln>
          <a:effectLst/>
        </p:spPr>
        <p:txBody>
          <a:bodyPr vert="horz" wrap="square" lIns="91440" tIns="45720" rIns="91440" bIns="45720" numCol="1" anchor="ctr" anchorCtr="0" compatLnSpc="1">
            <a:prstTxWarp prst="textNoShape">
              <a:avLst/>
            </a:prstTxWarp>
          </a:bodyPr>
          <a:lstStyle>
            <a:lvl1pPr algn="r" rtl="0" eaLnBrk="1" fontAlgn="base" hangingPunct="1">
              <a:lnSpc>
                <a:spcPct val="85000"/>
              </a:lnSpc>
              <a:spcBef>
                <a:spcPct val="0"/>
              </a:spcBef>
              <a:spcAft>
                <a:spcPct val="0"/>
              </a:spcAft>
              <a:defRPr sz="2400" b="1">
                <a:solidFill>
                  <a:srgbClr val="FFFFFF"/>
                </a:solidFill>
                <a:latin typeface="Arial Bold"/>
                <a:ea typeface="ＭＳ Ｐゴシック" charset="-128"/>
                <a:cs typeface="Arial Bold"/>
              </a:defRPr>
            </a:lvl1pPr>
            <a:lvl2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2pPr>
            <a:lvl3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3pPr>
            <a:lvl4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4pPr>
            <a:lvl5pPr algn="r" rtl="0" eaLnBrk="1" fontAlgn="base" hangingPunct="1">
              <a:lnSpc>
                <a:spcPct val="85000"/>
              </a:lnSpc>
              <a:spcBef>
                <a:spcPct val="0"/>
              </a:spcBef>
              <a:spcAft>
                <a:spcPct val="0"/>
              </a:spcAft>
              <a:defRPr sz="2400" b="1">
                <a:solidFill>
                  <a:srgbClr val="FFFFFF"/>
                </a:solidFill>
                <a:latin typeface="Arial Bold" charset="0"/>
                <a:ea typeface="ＭＳ Ｐゴシック" charset="-128"/>
                <a:cs typeface="Arial Bold" pitchFamily="1" charset="0"/>
              </a:defRPr>
            </a:lvl5pPr>
            <a:lvl6pPr marL="457200" algn="r" rtl="0" eaLnBrk="1" fontAlgn="base" hangingPunct="1">
              <a:lnSpc>
                <a:spcPct val="85000"/>
              </a:lnSpc>
              <a:spcBef>
                <a:spcPct val="0"/>
              </a:spcBef>
              <a:spcAft>
                <a:spcPct val="0"/>
              </a:spcAft>
              <a:defRPr sz="2700" b="1">
                <a:solidFill>
                  <a:srgbClr val="FFFFFF"/>
                </a:solidFill>
                <a:latin typeface="Book Antiqua" charset="0"/>
              </a:defRPr>
            </a:lvl6pPr>
            <a:lvl7pPr marL="914400" algn="r" rtl="0" eaLnBrk="1" fontAlgn="base" hangingPunct="1">
              <a:lnSpc>
                <a:spcPct val="85000"/>
              </a:lnSpc>
              <a:spcBef>
                <a:spcPct val="0"/>
              </a:spcBef>
              <a:spcAft>
                <a:spcPct val="0"/>
              </a:spcAft>
              <a:defRPr sz="2700" b="1">
                <a:solidFill>
                  <a:srgbClr val="FFFFFF"/>
                </a:solidFill>
                <a:latin typeface="Book Antiqua" charset="0"/>
              </a:defRPr>
            </a:lvl7pPr>
            <a:lvl8pPr marL="1371600" algn="r" rtl="0" eaLnBrk="1" fontAlgn="base" hangingPunct="1">
              <a:lnSpc>
                <a:spcPct val="85000"/>
              </a:lnSpc>
              <a:spcBef>
                <a:spcPct val="0"/>
              </a:spcBef>
              <a:spcAft>
                <a:spcPct val="0"/>
              </a:spcAft>
              <a:defRPr sz="2700" b="1">
                <a:solidFill>
                  <a:srgbClr val="FFFFFF"/>
                </a:solidFill>
                <a:latin typeface="Book Antiqua" charset="0"/>
              </a:defRPr>
            </a:lvl8pPr>
            <a:lvl9pPr marL="1828800" algn="r" rtl="0" eaLnBrk="1" fontAlgn="base" hangingPunct="1">
              <a:lnSpc>
                <a:spcPct val="85000"/>
              </a:lnSpc>
              <a:spcBef>
                <a:spcPct val="0"/>
              </a:spcBef>
              <a:spcAft>
                <a:spcPct val="0"/>
              </a:spcAft>
              <a:defRPr sz="2700" b="1">
                <a:solidFill>
                  <a:srgbClr val="FFFFFF"/>
                </a:solidFill>
                <a:latin typeface="Book Antiqua" charset="0"/>
              </a:defRPr>
            </a:lvl9pPr>
          </a:lstStyle>
          <a:p>
            <a:pPr algn="l"/>
            <a:r>
              <a:rPr lang="en-US" sz="2800" kern="0" dirty="0">
                <a:solidFill>
                  <a:srgbClr val="002060"/>
                </a:solidFill>
              </a:rPr>
              <a:t>IMERG Gridding Assessment with the Validation Network</a:t>
            </a:r>
          </a:p>
        </p:txBody>
      </p:sp>
      <p:pic>
        <p:nvPicPr>
          <p:cNvPr id="9" name="Picture 8" descr="A picture containing different, colorful, vector graphics&#10;&#10;Description automatically generated">
            <a:extLst>
              <a:ext uri="{FF2B5EF4-FFF2-40B4-BE49-F238E27FC236}">
                <a16:creationId xmlns:a16="http://schemas.microsoft.com/office/drawing/2014/main" id="{C4D6562B-2A9C-4833-A144-2693D8D7CE1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52946" b="49993"/>
          <a:stretch/>
        </p:blipFill>
        <p:spPr>
          <a:xfrm>
            <a:off x="1342206" y="2985892"/>
            <a:ext cx="2916113" cy="2376934"/>
          </a:xfrm>
          <a:prstGeom prst="rect">
            <a:avLst/>
          </a:prstGeom>
        </p:spPr>
      </p:pic>
      <p:sp>
        <p:nvSpPr>
          <p:cNvPr id="8" name="TextBox 7">
            <a:extLst>
              <a:ext uri="{FF2B5EF4-FFF2-40B4-BE49-F238E27FC236}">
                <a16:creationId xmlns:a16="http://schemas.microsoft.com/office/drawing/2014/main" id="{1C4CC631-A910-4F38-A775-9C45691FBFE5}"/>
              </a:ext>
            </a:extLst>
          </p:cNvPr>
          <p:cNvSpPr txBox="1"/>
          <p:nvPr/>
        </p:nvSpPr>
        <p:spPr>
          <a:xfrm>
            <a:off x="735340" y="6308112"/>
            <a:ext cx="11597195" cy="307777"/>
          </a:xfrm>
          <a:prstGeom prst="rect">
            <a:avLst/>
          </a:prstGeom>
          <a:noFill/>
        </p:spPr>
        <p:txBody>
          <a:bodyPr wrap="square">
            <a:spAutoFit/>
          </a:bodyPr>
          <a:lstStyle/>
          <a:p>
            <a:pPr marL="285750" indent="-285750">
              <a:buFont typeface="Arial" panose="020B0604020202020204" pitchFamily="34" charset="0"/>
              <a:buChar char="•"/>
            </a:pPr>
            <a:r>
              <a:rPr lang="en-US" sz="1400" dirty="0">
                <a:solidFill>
                  <a:srgbClr val="002060"/>
                </a:solidFill>
                <a:latin typeface="Arial" panose="020B0604020202020204" pitchFamily="34" charset="0"/>
                <a:cs typeface="Arial" panose="020B0604020202020204" pitchFamily="34" charset="0"/>
              </a:rPr>
              <a:t>The Fine/Average algorithm could better grid the GPROF-GMI precipitation field according to case studies, but further analysis is required.</a:t>
            </a:r>
            <a:endParaRPr lang="en-US" sz="1600" dirty="0">
              <a:solidFill>
                <a:srgbClr val="002060"/>
              </a:solidFill>
              <a:latin typeface="Arial" panose="020B0604020202020204" pitchFamily="34" charset="0"/>
              <a:cs typeface="Arial" panose="020B0604020202020204" pitchFamily="34" charset="0"/>
            </a:endParaRPr>
          </a:p>
        </p:txBody>
      </p:sp>
      <p:pic>
        <p:nvPicPr>
          <p:cNvPr id="13" name="Picture 12" descr="A picture containing different, colorful, vector graphics&#10;&#10;Description automatically generated">
            <a:extLst>
              <a:ext uri="{FF2B5EF4-FFF2-40B4-BE49-F238E27FC236}">
                <a16:creationId xmlns:a16="http://schemas.microsoft.com/office/drawing/2014/main" id="{E42E41D0-A126-49FC-B004-823A44BC37F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7" t="49810" r="53243" b="183"/>
          <a:stretch/>
        </p:blipFill>
        <p:spPr>
          <a:xfrm>
            <a:off x="4812035" y="2957493"/>
            <a:ext cx="2916113" cy="2376934"/>
          </a:xfrm>
          <a:prstGeom prst="rect">
            <a:avLst/>
          </a:prstGeom>
        </p:spPr>
      </p:pic>
      <p:pic>
        <p:nvPicPr>
          <p:cNvPr id="14" name="Picture 13" descr="A picture containing different, colorful, vector graphics&#10;&#10;Description automatically generated">
            <a:extLst>
              <a:ext uri="{FF2B5EF4-FFF2-40B4-BE49-F238E27FC236}">
                <a16:creationId xmlns:a16="http://schemas.microsoft.com/office/drawing/2014/main" id="{319A6DD6-C9D9-4CCE-81E0-DF8925899E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774" t="50000" r="172" b="-7"/>
          <a:stretch/>
        </p:blipFill>
        <p:spPr>
          <a:xfrm>
            <a:off x="8393870" y="2957493"/>
            <a:ext cx="2916113" cy="2376934"/>
          </a:xfrm>
          <a:prstGeom prst="rect">
            <a:avLst/>
          </a:prstGeom>
        </p:spPr>
      </p:pic>
      <p:cxnSp>
        <p:nvCxnSpPr>
          <p:cNvPr id="4" name="Straight Connector 3">
            <a:extLst>
              <a:ext uri="{FF2B5EF4-FFF2-40B4-BE49-F238E27FC236}">
                <a16:creationId xmlns:a16="http://schemas.microsoft.com/office/drawing/2014/main" id="{5BF57F6F-6581-46A5-A07E-EF26B0B346C0}"/>
              </a:ext>
            </a:extLst>
          </p:cNvPr>
          <p:cNvCxnSpPr>
            <a:cxnSpLocks/>
          </p:cNvCxnSpPr>
          <p:nvPr/>
        </p:nvCxnSpPr>
        <p:spPr bwMode="auto">
          <a:xfrm>
            <a:off x="2610022" y="2040905"/>
            <a:ext cx="0" cy="524607"/>
          </a:xfrm>
          <a:prstGeom prst="line">
            <a:avLst/>
          </a:prstGeom>
          <a:solidFill>
            <a:schemeClr val="accent1"/>
          </a:solidFill>
          <a:ln w="28575" cap="flat" cmpd="sng" algn="ctr">
            <a:solidFill>
              <a:srgbClr val="002060"/>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3C0F99A-174E-4818-A642-4B02324CA07E}"/>
              </a:ext>
            </a:extLst>
          </p:cNvPr>
          <p:cNvCxnSpPr>
            <a:cxnSpLocks/>
          </p:cNvCxnSpPr>
          <p:nvPr/>
        </p:nvCxnSpPr>
        <p:spPr bwMode="auto">
          <a:xfrm flipH="1">
            <a:off x="2610022" y="2329735"/>
            <a:ext cx="3515558" cy="0"/>
          </a:xfrm>
          <a:prstGeom prst="line">
            <a:avLst/>
          </a:prstGeom>
          <a:solidFill>
            <a:schemeClr val="accent1"/>
          </a:solidFill>
          <a:ln w="28575" cap="flat" cmpd="sng" algn="ctr">
            <a:solidFill>
              <a:srgbClr val="002060"/>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89F29A2-0EB7-4455-B53F-36D48865EAC3}"/>
              </a:ext>
            </a:extLst>
          </p:cNvPr>
          <p:cNvCxnSpPr>
            <a:cxnSpLocks/>
          </p:cNvCxnSpPr>
          <p:nvPr/>
        </p:nvCxnSpPr>
        <p:spPr bwMode="auto">
          <a:xfrm flipH="1" flipV="1">
            <a:off x="2610028" y="2040907"/>
            <a:ext cx="7170873" cy="20368"/>
          </a:xfrm>
          <a:prstGeom prst="line">
            <a:avLst/>
          </a:prstGeom>
          <a:solidFill>
            <a:schemeClr val="accent1"/>
          </a:solidFill>
          <a:ln w="28575" cap="flat" cmpd="sng" algn="ctr">
            <a:solidFill>
              <a:srgbClr val="002060"/>
            </a:solidFill>
            <a:prstDash val="solid"/>
            <a:round/>
            <a:headEnd type="none" w="med" len="med"/>
            <a:tailEnd type="none" w="med" len="med"/>
          </a:ln>
          <a:effectLst/>
        </p:spPr>
      </p:cxnSp>
      <p:cxnSp>
        <p:nvCxnSpPr>
          <p:cNvPr id="24" name="Straight Arrow Connector 23">
            <a:extLst>
              <a:ext uri="{FF2B5EF4-FFF2-40B4-BE49-F238E27FC236}">
                <a16:creationId xmlns:a16="http://schemas.microsoft.com/office/drawing/2014/main" id="{0A2425D6-03CE-424D-BB53-A539B81C5718}"/>
              </a:ext>
            </a:extLst>
          </p:cNvPr>
          <p:cNvCxnSpPr>
            <a:cxnSpLocks/>
          </p:cNvCxnSpPr>
          <p:nvPr/>
        </p:nvCxnSpPr>
        <p:spPr bwMode="auto">
          <a:xfrm>
            <a:off x="6116691" y="2325055"/>
            <a:ext cx="4445" cy="209701"/>
          </a:xfrm>
          <a:prstGeom prst="straightConnector1">
            <a:avLst/>
          </a:prstGeom>
          <a:solidFill>
            <a:schemeClr val="accent1"/>
          </a:solidFill>
          <a:ln w="28575" cap="flat" cmpd="sng" algn="ctr">
            <a:solidFill>
              <a:srgbClr val="002060"/>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32A6EDB4-9899-446B-A1FC-B6138DF01092}"/>
              </a:ext>
            </a:extLst>
          </p:cNvPr>
          <p:cNvCxnSpPr>
            <a:cxnSpLocks/>
            <a:endCxn id="41" idx="0"/>
          </p:cNvCxnSpPr>
          <p:nvPr/>
        </p:nvCxnSpPr>
        <p:spPr bwMode="auto">
          <a:xfrm>
            <a:off x="9780902" y="2052500"/>
            <a:ext cx="0" cy="513012"/>
          </a:xfrm>
          <a:prstGeom prst="straightConnector1">
            <a:avLst/>
          </a:prstGeom>
          <a:solidFill>
            <a:schemeClr val="accent1"/>
          </a:solidFill>
          <a:ln w="28575" cap="flat" cmpd="sng" algn="ctr">
            <a:solidFill>
              <a:srgbClr val="002060"/>
            </a:solidFill>
            <a:prstDash val="solid"/>
            <a:round/>
            <a:headEnd type="none" w="med" len="med"/>
            <a:tailEnd type="triangle"/>
          </a:ln>
          <a:effectLst/>
        </p:spPr>
      </p:cxnSp>
      <p:sp>
        <p:nvSpPr>
          <p:cNvPr id="38" name="TextBox 37">
            <a:extLst>
              <a:ext uri="{FF2B5EF4-FFF2-40B4-BE49-F238E27FC236}">
                <a16:creationId xmlns:a16="http://schemas.microsoft.com/office/drawing/2014/main" id="{35924E70-5778-4CAA-BE2D-EF7A610F6DF6}"/>
              </a:ext>
            </a:extLst>
          </p:cNvPr>
          <p:cNvSpPr txBox="1"/>
          <p:nvPr/>
        </p:nvSpPr>
        <p:spPr>
          <a:xfrm>
            <a:off x="4286294" y="1428255"/>
            <a:ext cx="3627846" cy="400110"/>
          </a:xfrm>
          <a:prstGeom prst="rect">
            <a:avLst/>
          </a:prstGeom>
          <a:noFill/>
        </p:spPr>
        <p:txBody>
          <a:bodyPr wrap="square" rtlCol="0">
            <a:spAutoFit/>
          </a:bodyPr>
          <a:lstStyle/>
          <a:p>
            <a:pPr algn="ctr"/>
            <a:r>
              <a:rPr lang="en-US" sz="2000" u="sng" dirty="0">
                <a:solidFill>
                  <a:srgbClr val="002060"/>
                </a:solidFill>
                <a:latin typeface="Arial" panose="020B0604020202020204" pitchFamily="34" charset="0"/>
                <a:cs typeface="Arial" panose="020B0604020202020204" pitchFamily="34" charset="0"/>
              </a:rPr>
              <a:t>A Superior Gridding Process?</a:t>
            </a:r>
            <a:endParaRPr lang="en-US" sz="2000" dirty="0">
              <a:solidFill>
                <a:srgbClr val="002060"/>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EE34EA6-85A1-4E88-9384-3ACEC4CE9562}"/>
              </a:ext>
            </a:extLst>
          </p:cNvPr>
          <p:cNvSpPr txBox="1"/>
          <p:nvPr/>
        </p:nvSpPr>
        <p:spPr>
          <a:xfrm>
            <a:off x="1185917" y="2717431"/>
            <a:ext cx="2845811" cy="523220"/>
          </a:xfrm>
          <a:prstGeom prst="rect">
            <a:avLst/>
          </a:prstGeom>
          <a:solidFill>
            <a:schemeClr val="tx1"/>
          </a:solidFill>
          <a:ln>
            <a:noFill/>
          </a:ln>
        </p:spPr>
        <p:txBody>
          <a:bodyPr wrap="square" rtlCol="0">
            <a:spAutoFit/>
          </a:bodyPr>
          <a:lstStyle/>
          <a:p>
            <a:pPr algn="ctr"/>
            <a:r>
              <a:rPr lang="en-US" sz="1600" dirty="0">
                <a:solidFill>
                  <a:srgbClr val="002060"/>
                </a:solidFill>
                <a:latin typeface="Arial" panose="020B0604020202020204" pitchFamily="34" charset="0"/>
                <a:cs typeface="Arial" panose="020B0604020202020204" pitchFamily="34" charset="0"/>
              </a:rPr>
              <a:t>GPROF V05B [Footprint]</a:t>
            </a:r>
          </a:p>
          <a:p>
            <a:pPr algn="ctr"/>
            <a:endParaRPr lang="en-US" sz="1100" dirty="0">
              <a:solidFill>
                <a:srgbClr val="002060"/>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180944C2-C49C-4101-A558-582BCC23D64E}"/>
              </a:ext>
            </a:extLst>
          </p:cNvPr>
          <p:cNvSpPr txBox="1"/>
          <p:nvPr/>
        </p:nvSpPr>
        <p:spPr>
          <a:xfrm>
            <a:off x="4456168" y="2565512"/>
            <a:ext cx="3187846" cy="677108"/>
          </a:xfrm>
          <a:prstGeom prst="rect">
            <a:avLst/>
          </a:prstGeom>
          <a:solidFill>
            <a:schemeClr val="tx1"/>
          </a:solidFill>
          <a:ln>
            <a:noFill/>
          </a:ln>
        </p:spPr>
        <p:txBody>
          <a:bodyPr wrap="square" rtlCol="0">
            <a:spAutoFit/>
          </a:bodyPr>
          <a:lstStyle/>
          <a:p>
            <a:pPr algn="ctr"/>
            <a:r>
              <a:rPr lang="en-US" sz="1600" dirty="0">
                <a:solidFill>
                  <a:srgbClr val="002060"/>
                </a:solidFill>
                <a:latin typeface="Arial" panose="020B0604020202020204" pitchFamily="34" charset="0"/>
                <a:cs typeface="Arial" panose="020B0604020202020204" pitchFamily="34" charset="0"/>
              </a:rPr>
              <a:t>IMERG V06B Gridding Algorithm</a:t>
            </a:r>
          </a:p>
          <a:p>
            <a:pPr marL="285750" indent="-285750">
              <a:buFont typeface="Arial" panose="020B0604020202020204" pitchFamily="34" charset="0"/>
              <a:buChar char="•"/>
            </a:pPr>
            <a:r>
              <a:rPr lang="en-US" sz="1100" dirty="0">
                <a:solidFill>
                  <a:srgbClr val="002060"/>
                </a:solidFill>
                <a:latin typeface="Arial" panose="020B0604020202020204" pitchFamily="34" charset="0"/>
                <a:cs typeface="Arial" panose="020B0604020202020204" pitchFamily="34" charset="0"/>
              </a:rPr>
              <a:t>Populates 0.1</a:t>
            </a:r>
            <a:r>
              <a:rPr lang="en-US" sz="1100" baseline="30000" dirty="0">
                <a:solidFill>
                  <a:srgbClr val="002060"/>
                </a:solidFill>
                <a:latin typeface="Arial" panose="020B0604020202020204" pitchFamily="34" charset="0"/>
                <a:cs typeface="Arial" panose="020B0604020202020204" pitchFamily="34" charset="0"/>
              </a:rPr>
              <a:t>o</a:t>
            </a:r>
            <a:r>
              <a:rPr lang="en-US" sz="1100" dirty="0">
                <a:solidFill>
                  <a:srgbClr val="002060"/>
                </a:solidFill>
                <a:latin typeface="Arial" panose="020B0604020202020204" pitchFamily="34" charset="0"/>
                <a:cs typeface="Arial" panose="020B0604020202020204" pitchFamily="34" charset="0"/>
              </a:rPr>
              <a:t> grid </a:t>
            </a:r>
          </a:p>
          <a:p>
            <a:pPr marL="285750" indent="-285750">
              <a:buFont typeface="Arial" panose="020B0604020202020204" pitchFamily="34" charset="0"/>
              <a:buChar char="•"/>
            </a:pPr>
            <a:r>
              <a:rPr lang="en-US" sz="1100" dirty="0">
                <a:solidFill>
                  <a:srgbClr val="002060"/>
                </a:solidFill>
                <a:latin typeface="Arial" panose="020B0604020202020204" pitchFamily="34" charset="0"/>
                <a:cs typeface="Arial" panose="020B0604020202020204" pitchFamily="34" charset="0"/>
              </a:rPr>
              <a:t>Accounts for the footprint dimensions</a:t>
            </a:r>
            <a:endParaRPr lang="en-US" sz="1050" dirty="0">
              <a:solidFill>
                <a:srgbClr val="002060"/>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99CD400B-B3D1-48DD-BB4E-2240EA5EDF3F}"/>
              </a:ext>
            </a:extLst>
          </p:cNvPr>
          <p:cNvSpPr txBox="1"/>
          <p:nvPr/>
        </p:nvSpPr>
        <p:spPr>
          <a:xfrm>
            <a:off x="7769693" y="2565512"/>
            <a:ext cx="4022417" cy="677108"/>
          </a:xfrm>
          <a:prstGeom prst="rect">
            <a:avLst/>
          </a:prstGeom>
          <a:solidFill>
            <a:schemeClr val="tx1"/>
          </a:solidFill>
          <a:ln>
            <a:noFill/>
          </a:ln>
        </p:spPr>
        <p:txBody>
          <a:bodyPr wrap="square" rtlCol="0">
            <a:spAutoFit/>
          </a:bodyPr>
          <a:lstStyle/>
          <a:p>
            <a:pPr algn="ctr"/>
            <a:r>
              <a:rPr lang="en-US" sz="1600" dirty="0">
                <a:solidFill>
                  <a:srgbClr val="002060"/>
                </a:solidFill>
                <a:latin typeface="Arial" panose="020B0604020202020204" pitchFamily="34" charset="0"/>
                <a:cs typeface="Arial" panose="020B0604020202020204" pitchFamily="34" charset="0"/>
              </a:rPr>
              <a:t>Fine/Average Gridding Algorithm</a:t>
            </a:r>
          </a:p>
          <a:p>
            <a:pPr marL="285750" indent="-285750">
              <a:buFont typeface="Arial" panose="020B0604020202020204" pitchFamily="34" charset="0"/>
              <a:buChar char="•"/>
            </a:pPr>
            <a:r>
              <a:rPr lang="en-US" sz="1100" dirty="0">
                <a:solidFill>
                  <a:srgbClr val="002060"/>
                </a:solidFill>
                <a:latin typeface="Arial" panose="020B0604020202020204" pitchFamily="34" charset="0"/>
                <a:cs typeface="Arial" panose="020B0604020202020204" pitchFamily="34" charset="0"/>
              </a:rPr>
              <a:t>Populates a 0.025</a:t>
            </a:r>
            <a:r>
              <a:rPr lang="en-US" sz="1100" baseline="30000" dirty="0">
                <a:solidFill>
                  <a:srgbClr val="002060"/>
                </a:solidFill>
                <a:latin typeface="Arial" panose="020B0604020202020204" pitchFamily="34" charset="0"/>
                <a:cs typeface="Arial" panose="020B0604020202020204" pitchFamily="34" charset="0"/>
              </a:rPr>
              <a:t>o</a:t>
            </a:r>
            <a:r>
              <a:rPr lang="en-US" sz="1100" dirty="0">
                <a:solidFill>
                  <a:srgbClr val="002060"/>
                </a:solidFill>
                <a:latin typeface="Arial" panose="020B0604020202020204" pitchFamily="34" charset="0"/>
                <a:cs typeface="Arial" panose="020B0604020202020204" pitchFamily="34" charset="0"/>
              </a:rPr>
              <a:t> (fine) grid then averages to a 0.1</a:t>
            </a:r>
            <a:r>
              <a:rPr lang="en-US" sz="1100" baseline="30000" dirty="0">
                <a:solidFill>
                  <a:srgbClr val="002060"/>
                </a:solidFill>
                <a:latin typeface="Arial" panose="020B0604020202020204" pitchFamily="34" charset="0"/>
                <a:cs typeface="Arial" panose="020B0604020202020204" pitchFamily="34" charset="0"/>
              </a:rPr>
              <a:t>o</a:t>
            </a:r>
            <a:r>
              <a:rPr lang="en-US" sz="1100" dirty="0">
                <a:solidFill>
                  <a:srgbClr val="002060"/>
                </a:solidFill>
                <a:latin typeface="Arial" panose="020B0604020202020204" pitchFamily="34" charset="0"/>
                <a:cs typeface="Arial" panose="020B0604020202020204" pitchFamily="34" charset="0"/>
              </a:rPr>
              <a:t> grid</a:t>
            </a:r>
          </a:p>
          <a:p>
            <a:pPr marL="285750" indent="-285750">
              <a:buFont typeface="Arial" panose="020B0604020202020204" pitchFamily="34" charset="0"/>
              <a:buChar char="•"/>
            </a:pPr>
            <a:r>
              <a:rPr lang="en-US" sz="1100" dirty="0">
                <a:solidFill>
                  <a:srgbClr val="002060"/>
                </a:solidFill>
                <a:latin typeface="Arial" panose="020B0604020202020204" pitchFamily="34" charset="0"/>
                <a:cs typeface="Arial" panose="020B0604020202020204" pitchFamily="34" charset="0"/>
              </a:rPr>
              <a:t>Abandoned by IMERG to speed up computation</a:t>
            </a:r>
          </a:p>
        </p:txBody>
      </p:sp>
      <p:cxnSp>
        <p:nvCxnSpPr>
          <p:cNvPr id="42" name="Straight Connector 41">
            <a:extLst>
              <a:ext uri="{FF2B5EF4-FFF2-40B4-BE49-F238E27FC236}">
                <a16:creationId xmlns:a16="http://schemas.microsoft.com/office/drawing/2014/main" id="{14BE477B-A806-4E57-9EE9-A4B924E037FA}"/>
              </a:ext>
            </a:extLst>
          </p:cNvPr>
          <p:cNvCxnSpPr>
            <a:cxnSpLocks/>
          </p:cNvCxnSpPr>
          <p:nvPr/>
        </p:nvCxnSpPr>
        <p:spPr bwMode="auto">
          <a:xfrm flipH="1">
            <a:off x="4378520" y="2452787"/>
            <a:ext cx="11812" cy="3752707"/>
          </a:xfrm>
          <a:prstGeom prst="line">
            <a:avLst/>
          </a:prstGeom>
          <a:solidFill>
            <a:schemeClr val="accent1"/>
          </a:solidFill>
          <a:ln w="19050" cap="flat" cmpd="sng" algn="ctr">
            <a:solidFill>
              <a:srgbClr val="002060"/>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4DEFFE1-6378-4595-900D-7DB5296051FF}"/>
              </a:ext>
            </a:extLst>
          </p:cNvPr>
          <p:cNvCxnSpPr>
            <a:cxnSpLocks/>
          </p:cNvCxnSpPr>
          <p:nvPr/>
        </p:nvCxnSpPr>
        <p:spPr bwMode="auto">
          <a:xfrm>
            <a:off x="7769693" y="2462894"/>
            <a:ext cx="18661" cy="3742600"/>
          </a:xfrm>
          <a:prstGeom prst="line">
            <a:avLst/>
          </a:prstGeom>
          <a:solidFill>
            <a:schemeClr val="accent1"/>
          </a:solidFill>
          <a:ln w="19050" cap="flat" cmpd="sng" algn="ctr">
            <a:solidFill>
              <a:srgbClr val="002060"/>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41F2C8AA-DBEA-4F38-A849-F23B4B6EBF55}"/>
              </a:ext>
            </a:extLst>
          </p:cNvPr>
          <p:cNvSpPr txBox="1"/>
          <p:nvPr/>
        </p:nvSpPr>
        <p:spPr>
          <a:xfrm>
            <a:off x="5214867" y="2061744"/>
            <a:ext cx="1803647" cy="307777"/>
          </a:xfrm>
          <a:prstGeom prst="rect">
            <a:avLst/>
          </a:prstGeom>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Current NASA alg.</a:t>
            </a:r>
          </a:p>
        </p:txBody>
      </p:sp>
      <p:sp>
        <p:nvSpPr>
          <p:cNvPr id="61" name="TextBox 60">
            <a:extLst>
              <a:ext uri="{FF2B5EF4-FFF2-40B4-BE49-F238E27FC236}">
                <a16:creationId xmlns:a16="http://schemas.microsoft.com/office/drawing/2014/main" id="{684CE72C-C0B3-423E-B27E-EAB6DC9583DB}"/>
              </a:ext>
            </a:extLst>
          </p:cNvPr>
          <p:cNvSpPr txBox="1"/>
          <p:nvPr/>
        </p:nvSpPr>
        <p:spPr>
          <a:xfrm>
            <a:off x="8879078" y="1790329"/>
            <a:ext cx="2109724" cy="307777"/>
          </a:xfrm>
          <a:prstGeom prst="rect">
            <a:avLst/>
          </a:prstGeom>
        </p:spPr>
        <p:txBody>
          <a:bodyPr wrap="square" rtlCol="0">
            <a:spAutoFit/>
          </a:bodyPr>
          <a:lstStyle/>
          <a:p>
            <a:r>
              <a:rPr lang="en-US" sz="1400" dirty="0">
                <a:solidFill>
                  <a:srgbClr val="002060"/>
                </a:solidFill>
                <a:latin typeface="Arial" panose="020B0604020202020204" pitchFamily="34" charset="0"/>
                <a:cs typeface="Arial" panose="020B0604020202020204" pitchFamily="34" charset="0"/>
              </a:rPr>
              <a:t>Previous NASA alg.</a:t>
            </a:r>
          </a:p>
        </p:txBody>
      </p:sp>
      <p:sp>
        <p:nvSpPr>
          <p:cNvPr id="69" name="TextBox 68">
            <a:extLst>
              <a:ext uri="{FF2B5EF4-FFF2-40B4-BE49-F238E27FC236}">
                <a16:creationId xmlns:a16="http://schemas.microsoft.com/office/drawing/2014/main" id="{07CDB98A-8DC4-46FA-90AC-5611E8A570F7}"/>
              </a:ext>
            </a:extLst>
          </p:cNvPr>
          <p:cNvSpPr txBox="1"/>
          <p:nvPr/>
        </p:nvSpPr>
        <p:spPr>
          <a:xfrm>
            <a:off x="1436867" y="5361705"/>
            <a:ext cx="2337422" cy="892552"/>
          </a:xfrm>
          <a:prstGeom prst="rect">
            <a:avLst/>
          </a:prstGeom>
          <a:noFill/>
        </p:spPr>
        <p:txBody>
          <a:bodyPr wrap="square" rtlCol="0">
            <a:spAutoFit/>
          </a:bodyPr>
          <a:lstStyle/>
          <a:p>
            <a:r>
              <a:rPr lang="en-US" sz="1300" dirty="0">
                <a:solidFill>
                  <a:srgbClr val="002060"/>
                </a:solidFill>
                <a:latin typeface="Arial" panose="020B0604020202020204" pitchFamily="34" charset="0"/>
                <a:cs typeface="Arial" panose="020B0604020202020204" pitchFamily="34" charset="0"/>
              </a:rPr>
              <a:t>Mean = </a:t>
            </a:r>
            <a:r>
              <a:rPr lang="en-US" sz="1300" dirty="0">
                <a:solidFill>
                  <a:schemeClr val="bg2"/>
                </a:solidFill>
                <a:latin typeface="Arial" panose="020B0604020202020204" pitchFamily="34" charset="0"/>
                <a:cs typeface="Arial" panose="020B0604020202020204" pitchFamily="34" charset="0"/>
              </a:rPr>
              <a:t>1.61 mm/d</a:t>
            </a:r>
          </a:p>
          <a:p>
            <a:r>
              <a:rPr lang="en-US" sz="1300" dirty="0">
                <a:solidFill>
                  <a:srgbClr val="002060"/>
                </a:solidFill>
                <a:latin typeface="Arial" panose="020B0604020202020204" pitchFamily="34" charset="0"/>
                <a:cs typeface="Arial" panose="020B0604020202020204" pitchFamily="34" charset="0"/>
              </a:rPr>
              <a:t>First Quartile = </a:t>
            </a:r>
            <a:r>
              <a:rPr lang="en-US" sz="1300" dirty="0">
                <a:solidFill>
                  <a:schemeClr val="bg2"/>
                </a:solidFill>
                <a:latin typeface="Arial" panose="020B0604020202020204" pitchFamily="34" charset="0"/>
                <a:cs typeface="Arial" panose="020B0604020202020204" pitchFamily="34" charset="0"/>
              </a:rPr>
              <a:t>0.25 mm/d</a:t>
            </a:r>
          </a:p>
          <a:p>
            <a:r>
              <a:rPr lang="en-US" sz="1300" dirty="0">
                <a:solidFill>
                  <a:srgbClr val="002060"/>
                </a:solidFill>
                <a:latin typeface="Arial" panose="020B0604020202020204" pitchFamily="34" charset="0"/>
                <a:cs typeface="Arial" panose="020B0604020202020204" pitchFamily="34" charset="0"/>
              </a:rPr>
              <a:t>Median = </a:t>
            </a:r>
            <a:r>
              <a:rPr lang="en-US" sz="1300" dirty="0">
                <a:solidFill>
                  <a:schemeClr val="bg2"/>
                </a:solidFill>
                <a:latin typeface="Arial" panose="020B0604020202020204" pitchFamily="34" charset="0"/>
                <a:cs typeface="Arial" panose="020B0604020202020204" pitchFamily="34" charset="0"/>
              </a:rPr>
              <a:t>0.43 mm/d</a:t>
            </a:r>
          </a:p>
          <a:p>
            <a:r>
              <a:rPr lang="en-US" sz="1300" dirty="0">
                <a:solidFill>
                  <a:srgbClr val="002060"/>
                </a:solidFill>
                <a:latin typeface="Arial" panose="020B0604020202020204" pitchFamily="34" charset="0"/>
                <a:cs typeface="Arial" panose="020B0604020202020204" pitchFamily="34" charset="0"/>
              </a:rPr>
              <a:t>Third Quartile = </a:t>
            </a:r>
            <a:r>
              <a:rPr lang="en-US" sz="1300" dirty="0">
                <a:solidFill>
                  <a:schemeClr val="bg2"/>
                </a:solidFill>
                <a:latin typeface="Arial" panose="020B0604020202020204" pitchFamily="34" charset="0"/>
                <a:cs typeface="Arial" panose="020B0604020202020204" pitchFamily="34" charset="0"/>
              </a:rPr>
              <a:t>1.59 mm/d</a:t>
            </a:r>
          </a:p>
        </p:txBody>
      </p:sp>
      <p:sp>
        <p:nvSpPr>
          <p:cNvPr id="71" name="TextBox 70">
            <a:extLst>
              <a:ext uri="{FF2B5EF4-FFF2-40B4-BE49-F238E27FC236}">
                <a16:creationId xmlns:a16="http://schemas.microsoft.com/office/drawing/2014/main" id="{3F1455A9-C4FC-4E12-AD04-25F76B0FB071}"/>
              </a:ext>
            </a:extLst>
          </p:cNvPr>
          <p:cNvSpPr txBox="1"/>
          <p:nvPr/>
        </p:nvSpPr>
        <p:spPr>
          <a:xfrm>
            <a:off x="4979085" y="5362826"/>
            <a:ext cx="2233830" cy="892552"/>
          </a:xfrm>
          <a:prstGeom prst="rect">
            <a:avLst/>
          </a:prstGeom>
          <a:noFill/>
        </p:spPr>
        <p:txBody>
          <a:bodyPr wrap="square" rtlCol="0">
            <a:spAutoFit/>
          </a:bodyPr>
          <a:lstStyle/>
          <a:p>
            <a:r>
              <a:rPr lang="en-US" sz="1300" dirty="0">
                <a:solidFill>
                  <a:srgbClr val="002060"/>
                </a:solidFill>
                <a:latin typeface="Arial" panose="020B0604020202020204" pitchFamily="34" charset="0"/>
                <a:cs typeface="Arial" panose="020B0604020202020204" pitchFamily="34" charset="0"/>
              </a:rPr>
              <a:t>Mean = </a:t>
            </a:r>
            <a:r>
              <a:rPr lang="en-US" sz="1300" dirty="0">
                <a:solidFill>
                  <a:srgbClr val="FF0000"/>
                </a:solidFill>
                <a:latin typeface="Arial" panose="020B0604020202020204" pitchFamily="34" charset="0"/>
                <a:cs typeface="Arial" panose="020B0604020202020204" pitchFamily="34" charset="0"/>
              </a:rPr>
              <a:t>1.55 mm/d</a:t>
            </a:r>
          </a:p>
          <a:p>
            <a:r>
              <a:rPr lang="en-US" sz="1300" dirty="0">
                <a:solidFill>
                  <a:srgbClr val="002060"/>
                </a:solidFill>
                <a:latin typeface="Arial" panose="020B0604020202020204" pitchFamily="34" charset="0"/>
                <a:cs typeface="Arial" panose="020B0604020202020204" pitchFamily="34" charset="0"/>
              </a:rPr>
              <a:t>First Quartile = </a:t>
            </a:r>
            <a:r>
              <a:rPr lang="en-US" sz="1300" dirty="0">
                <a:solidFill>
                  <a:srgbClr val="FF0000"/>
                </a:solidFill>
                <a:latin typeface="Arial" panose="020B0604020202020204" pitchFamily="34" charset="0"/>
                <a:cs typeface="Arial" panose="020B0604020202020204" pitchFamily="34" charset="0"/>
              </a:rPr>
              <a:t>0.22 mm/d</a:t>
            </a:r>
          </a:p>
          <a:p>
            <a:r>
              <a:rPr lang="en-US" sz="1300" dirty="0">
                <a:solidFill>
                  <a:srgbClr val="002060"/>
                </a:solidFill>
                <a:latin typeface="Arial" panose="020B0604020202020204" pitchFamily="34" charset="0"/>
                <a:cs typeface="Arial" panose="020B0604020202020204" pitchFamily="34" charset="0"/>
              </a:rPr>
              <a:t>Median = </a:t>
            </a:r>
            <a:r>
              <a:rPr lang="en-US" sz="1300" dirty="0">
                <a:solidFill>
                  <a:srgbClr val="00B050"/>
                </a:solidFill>
                <a:latin typeface="Arial" panose="020B0604020202020204" pitchFamily="34" charset="0"/>
                <a:cs typeface="Arial" panose="020B0604020202020204" pitchFamily="34" charset="0"/>
              </a:rPr>
              <a:t>0.42 mm/d</a:t>
            </a:r>
          </a:p>
          <a:p>
            <a:r>
              <a:rPr lang="en-US" sz="1300" dirty="0">
                <a:solidFill>
                  <a:srgbClr val="002060"/>
                </a:solidFill>
                <a:latin typeface="Arial" panose="020B0604020202020204" pitchFamily="34" charset="0"/>
                <a:cs typeface="Arial" panose="020B0604020202020204" pitchFamily="34" charset="0"/>
              </a:rPr>
              <a:t>Third Quartile = </a:t>
            </a:r>
            <a:r>
              <a:rPr lang="en-US" sz="1300" dirty="0">
                <a:solidFill>
                  <a:srgbClr val="FF0000"/>
                </a:solidFill>
                <a:latin typeface="Arial" panose="020B0604020202020204" pitchFamily="34" charset="0"/>
                <a:cs typeface="Arial" panose="020B0604020202020204" pitchFamily="34" charset="0"/>
              </a:rPr>
              <a:t>1.50 mm/d</a:t>
            </a:r>
          </a:p>
        </p:txBody>
      </p:sp>
      <p:sp>
        <p:nvSpPr>
          <p:cNvPr id="72" name="TextBox 71">
            <a:extLst>
              <a:ext uri="{FF2B5EF4-FFF2-40B4-BE49-F238E27FC236}">
                <a16:creationId xmlns:a16="http://schemas.microsoft.com/office/drawing/2014/main" id="{9F4B4D21-A7CE-4813-9808-C8E960799EF9}"/>
              </a:ext>
            </a:extLst>
          </p:cNvPr>
          <p:cNvSpPr txBox="1"/>
          <p:nvPr/>
        </p:nvSpPr>
        <p:spPr>
          <a:xfrm>
            <a:off x="8636473" y="5355851"/>
            <a:ext cx="2430905" cy="892552"/>
          </a:xfrm>
          <a:prstGeom prst="rect">
            <a:avLst/>
          </a:prstGeom>
          <a:noFill/>
        </p:spPr>
        <p:txBody>
          <a:bodyPr wrap="square" rtlCol="0">
            <a:spAutoFit/>
          </a:bodyPr>
          <a:lstStyle/>
          <a:p>
            <a:r>
              <a:rPr lang="en-US" sz="1300" dirty="0">
                <a:solidFill>
                  <a:srgbClr val="002060"/>
                </a:solidFill>
                <a:latin typeface="Arial" panose="020B0604020202020204" pitchFamily="34" charset="0"/>
                <a:cs typeface="Arial" panose="020B0604020202020204" pitchFamily="34" charset="0"/>
              </a:rPr>
              <a:t>Mean = </a:t>
            </a:r>
            <a:r>
              <a:rPr lang="en-US" sz="1300" dirty="0">
                <a:solidFill>
                  <a:srgbClr val="00B050"/>
                </a:solidFill>
                <a:latin typeface="Arial" panose="020B0604020202020204" pitchFamily="34" charset="0"/>
                <a:cs typeface="Arial" panose="020B0604020202020204" pitchFamily="34" charset="0"/>
              </a:rPr>
              <a:t>1.62 mm/d</a:t>
            </a:r>
          </a:p>
          <a:p>
            <a:r>
              <a:rPr lang="en-US" sz="1300" dirty="0">
                <a:solidFill>
                  <a:srgbClr val="002060"/>
                </a:solidFill>
                <a:latin typeface="Arial" panose="020B0604020202020204" pitchFamily="34" charset="0"/>
                <a:cs typeface="Arial" panose="020B0604020202020204" pitchFamily="34" charset="0"/>
              </a:rPr>
              <a:t>First Quartile = </a:t>
            </a:r>
            <a:r>
              <a:rPr lang="en-US" sz="1300" dirty="0">
                <a:solidFill>
                  <a:srgbClr val="00B050"/>
                </a:solidFill>
                <a:latin typeface="Arial" panose="020B0604020202020204" pitchFamily="34" charset="0"/>
                <a:cs typeface="Arial" panose="020B0604020202020204" pitchFamily="34" charset="0"/>
              </a:rPr>
              <a:t>0.26 mm/d</a:t>
            </a:r>
          </a:p>
          <a:p>
            <a:r>
              <a:rPr lang="en-US" sz="1300" dirty="0">
                <a:solidFill>
                  <a:srgbClr val="002060"/>
                </a:solidFill>
                <a:latin typeface="Arial" panose="020B0604020202020204" pitchFamily="34" charset="0"/>
                <a:cs typeface="Arial" panose="020B0604020202020204" pitchFamily="34" charset="0"/>
              </a:rPr>
              <a:t>Median = </a:t>
            </a:r>
            <a:r>
              <a:rPr lang="en-US" sz="1300" dirty="0">
                <a:solidFill>
                  <a:srgbClr val="FF0000"/>
                </a:solidFill>
                <a:latin typeface="Arial" panose="020B0604020202020204" pitchFamily="34" charset="0"/>
                <a:cs typeface="Arial" panose="020B0604020202020204" pitchFamily="34" charset="0"/>
              </a:rPr>
              <a:t>0.52 mm/d</a:t>
            </a:r>
          </a:p>
          <a:p>
            <a:r>
              <a:rPr lang="en-US" sz="1300" dirty="0">
                <a:solidFill>
                  <a:srgbClr val="002060"/>
                </a:solidFill>
                <a:latin typeface="Arial" panose="020B0604020202020204" pitchFamily="34" charset="0"/>
                <a:cs typeface="Arial" panose="020B0604020202020204" pitchFamily="34" charset="0"/>
              </a:rPr>
              <a:t>Third Quartile = </a:t>
            </a:r>
            <a:r>
              <a:rPr lang="en-US" sz="1300" dirty="0">
                <a:solidFill>
                  <a:srgbClr val="00B050"/>
                </a:solidFill>
                <a:latin typeface="Arial" panose="020B0604020202020204" pitchFamily="34" charset="0"/>
                <a:cs typeface="Arial" panose="020B0604020202020204" pitchFamily="34" charset="0"/>
              </a:rPr>
              <a:t>1.64 mm/d</a:t>
            </a:r>
          </a:p>
        </p:txBody>
      </p:sp>
      <p:sp>
        <p:nvSpPr>
          <p:cNvPr id="74" name="TextBox 73">
            <a:extLst>
              <a:ext uri="{FF2B5EF4-FFF2-40B4-BE49-F238E27FC236}">
                <a16:creationId xmlns:a16="http://schemas.microsoft.com/office/drawing/2014/main" id="{3D8E565B-4D9C-419D-901A-A7EE672C90EF}"/>
              </a:ext>
            </a:extLst>
          </p:cNvPr>
          <p:cNvSpPr txBox="1"/>
          <p:nvPr/>
        </p:nvSpPr>
        <p:spPr>
          <a:xfrm>
            <a:off x="545028" y="3874982"/>
            <a:ext cx="891839" cy="769441"/>
          </a:xfrm>
          <a:prstGeom prst="rect">
            <a:avLst/>
          </a:prstGeom>
          <a:noFill/>
        </p:spPr>
        <p:txBody>
          <a:bodyPr wrap="square">
            <a:spAutoFit/>
          </a:bodyPr>
          <a:lstStyle/>
          <a:p>
            <a:r>
              <a:rPr lang="en-US" sz="1100" dirty="0">
                <a:solidFill>
                  <a:srgbClr val="002060"/>
                </a:solidFill>
                <a:latin typeface="Calibri" panose="020F0502020204030204" pitchFamily="34" charset="0"/>
              </a:rPr>
              <a:t>Case Study: 20190712, Granule 030509</a:t>
            </a:r>
          </a:p>
        </p:txBody>
      </p:sp>
    </p:spTree>
    <p:extLst>
      <p:ext uri="{BB962C8B-B14F-4D97-AF65-F5344CB8AC3E}">
        <p14:creationId xmlns:p14="http://schemas.microsoft.com/office/powerpoint/2010/main" val="348865674"/>
      </p:ext>
    </p:extLst>
  </p:cSld>
  <p:clrMapOvr>
    <a:masterClrMapping/>
  </p:clrMapOvr>
  <p:transition spd="med"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B754-FE65-4E8D-A150-FAFF4841BEEC}"/>
              </a:ext>
            </a:extLst>
          </p:cNvPr>
          <p:cNvSpPr>
            <a:spLocks noGrp="1"/>
          </p:cNvSpPr>
          <p:nvPr>
            <p:ph type="title"/>
          </p:nvPr>
        </p:nvSpPr>
        <p:spPr>
          <a:xfrm>
            <a:off x="764122" y="763882"/>
            <a:ext cx="9789228" cy="638211"/>
          </a:xfrm>
        </p:spPr>
        <p:txBody>
          <a:bodyPr/>
          <a:lstStyle/>
          <a:p>
            <a:pPr algn="l"/>
            <a:r>
              <a:rPr lang="en-US" sz="3200" dirty="0">
                <a:solidFill>
                  <a:srgbClr val="002060"/>
                </a:solidFill>
              </a:rPr>
              <a:t>Oceanic Validation with the Validation Network</a:t>
            </a:r>
          </a:p>
        </p:txBody>
      </p:sp>
      <p:sp>
        <p:nvSpPr>
          <p:cNvPr id="10" name="TextBox 9">
            <a:extLst>
              <a:ext uri="{FF2B5EF4-FFF2-40B4-BE49-F238E27FC236}">
                <a16:creationId xmlns:a16="http://schemas.microsoft.com/office/drawing/2014/main" id="{0D0E6089-CC88-4B11-BD03-E2FE3B2CADAB}"/>
              </a:ext>
            </a:extLst>
          </p:cNvPr>
          <p:cNvSpPr txBox="1"/>
          <p:nvPr/>
        </p:nvSpPr>
        <p:spPr>
          <a:xfrm>
            <a:off x="8538210" y="4011547"/>
            <a:ext cx="2450592" cy="369332"/>
          </a:xfrm>
          <a:prstGeom prst="rect">
            <a:avLst/>
          </a:prstGeom>
          <a:noFill/>
        </p:spPr>
        <p:txBody>
          <a:bodyPr wrap="square" rtlCol="0">
            <a:spAutoFit/>
          </a:bodyPr>
          <a:lstStyle/>
          <a:p>
            <a:endParaRPr lang="en-US" sz="1800" dirty="0">
              <a:latin typeface="Calibri" panose="020F0502020204030204" pitchFamily="34" charset="0"/>
            </a:endParaRPr>
          </a:p>
        </p:txBody>
      </p:sp>
      <p:sp>
        <p:nvSpPr>
          <p:cNvPr id="16" name="TextBox 15">
            <a:extLst>
              <a:ext uri="{FF2B5EF4-FFF2-40B4-BE49-F238E27FC236}">
                <a16:creationId xmlns:a16="http://schemas.microsoft.com/office/drawing/2014/main" id="{A9003A9F-750D-4995-A6AF-652075A8774A}"/>
              </a:ext>
            </a:extLst>
          </p:cNvPr>
          <p:cNvSpPr txBox="1"/>
          <p:nvPr/>
        </p:nvSpPr>
        <p:spPr>
          <a:xfrm>
            <a:off x="981874" y="3890956"/>
            <a:ext cx="10477849" cy="369332"/>
          </a:xfrm>
          <a:prstGeom prst="rect">
            <a:avLst/>
          </a:prstGeom>
          <a:noFill/>
        </p:spPr>
        <p:txBody>
          <a:bodyPr wrap="square" rtlCol="0">
            <a:spAutoFit/>
          </a:bodyPr>
          <a:lstStyle/>
          <a:p>
            <a:pPr marL="285750" indent="-285750">
              <a:buFont typeface="Arial" panose="020B0604020202020204" pitchFamily="34" charset="0"/>
              <a:buChar char="•"/>
            </a:pPr>
            <a:endParaRPr lang="en-US" sz="1800" dirty="0">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2F3034E-7BBB-41DD-8C8E-1B5F453D6E1E}"/>
              </a:ext>
            </a:extLst>
          </p:cNvPr>
          <p:cNvSpPr txBox="1"/>
          <p:nvPr/>
        </p:nvSpPr>
        <p:spPr>
          <a:xfrm>
            <a:off x="829790" y="3059959"/>
            <a:ext cx="4486779"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IMERG has more variable oceanic biases and weaker correlation with GRs than GPROF.</a:t>
            </a:r>
          </a:p>
        </p:txBody>
      </p:sp>
      <p:pic>
        <p:nvPicPr>
          <p:cNvPr id="8" name="Picture 7" descr="Chart, bar chart&#10;&#10;Description automatically generated">
            <a:extLst>
              <a:ext uri="{FF2B5EF4-FFF2-40B4-BE49-F238E27FC236}">
                <a16:creationId xmlns:a16="http://schemas.microsoft.com/office/drawing/2014/main" id="{100DD696-AF15-4967-BDF9-3D58C8AFE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736" y="1488412"/>
            <a:ext cx="2997715" cy="4453128"/>
          </a:xfrm>
          <a:prstGeom prst="rect">
            <a:avLst/>
          </a:prstGeom>
        </p:spPr>
      </p:pic>
      <p:pic>
        <p:nvPicPr>
          <p:cNvPr id="13" name="Picture 12" descr="Chart, bar chart&#10;&#10;Description automatically generated">
            <a:extLst>
              <a:ext uri="{FF2B5EF4-FFF2-40B4-BE49-F238E27FC236}">
                <a16:creationId xmlns:a16="http://schemas.microsoft.com/office/drawing/2014/main" id="{B0018599-3A2E-4533-ADCF-6770AC3B61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6534" y="1488412"/>
            <a:ext cx="2955356" cy="4453128"/>
          </a:xfrm>
          <a:prstGeom prst="rect">
            <a:avLst/>
          </a:prstGeom>
        </p:spPr>
      </p:pic>
      <p:sp>
        <p:nvSpPr>
          <p:cNvPr id="9" name="TextBox 8">
            <a:extLst>
              <a:ext uri="{FF2B5EF4-FFF2-40B4-BE49-F238E27FC236}">
                <a16:creationId xmlns:a16="http://schemas.microsoft.com/office/drawing/2014/main" id="{CB466EF6-DF18-4405-B273-D3E4FC1647AE}"/>
              </a:ext>
            </a:extLst>
          </p:cNvPr>
          <p:cNvSpPr txBox="1"/>
          <p:nvPr/>
        </p:nvSpPr>
        <p:spPr>
          <a:xfrm>
            <a:off x="6243052" y="5947341"/>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59.5</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2" name="TextBox 11">
            <a:extLst>
              <a:ext uri="{FF2B5EF4-FFF2-40B4-BE49-F238E27FC236}">
                <a16:creationId xmlns:a16="http://schemas.microsoft.com/office/drawing/2014/main" id="{977C016A-B9A4-454B-B7AF-350679BBB0EF}"/>
              </a:ext>
            </a:extLst>
          </p:cNvPr>
          <p:cNvSpPr txBox="1"/>
          <p:nvPr/>
        </p:nvSpPr>
        <p:spPr>
          <a:xfrm>
            <a:off x="6840385" y="5947341"/>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21.9</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5" name="TextBox 14">
            <a:extLst>
              <a:ext uri="{FF2B5EF4-FFF2-40B4-BE49-F238E27FC236}">
                <a16:creationId xmlns:a16="http://schemas.microsoft.com/office/drawing/2014/main" id="{64628F35-8065-44B8-A50C-EC15B356ED23}"/>
              </a:ext>
            </a:extLst>
          </p:cNvPr>
          <p:cNvSpPr txBox="1"/>
          <p:nvPr/>
        </p:nvSpPr>
        <p:spPr>
          <a:xfrm>
            <a:off x="7437899" y="5947341"/>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21.1</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7" name="TextBox 16">
            <a:extLst>
              <a:ext uri="{FF2B5EF4-FFF2-40B4-BE49-F238E27FC236}">
                <a16:creationId xmlns:a16="http://schemas.microsoft.com/office/drawing/2014/main" id="{1A2695C3-936A-459C-9095-FC1EA27C87DD}"/>
              </a:ext>
            </a:extLst>
          </p:cNvPr>
          <p:cNvSpPr txBox="1"/>
          <p:nvPr/>
        </p:nvSpPr>
        <p:spPr>
          <a:xfrm>
            <a:off x="8097159" y="5941540"/>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8.7</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8" name="TextBox 17">
            <a:extLst>
              <a:ext uri="{FF2B5EF4-FFF2-40B4-BE49-F238E27FC236}">
                <a16:creationId xmlns:a16="http://schemas.microsoft.com/office/drawing/2014/main" id="{A83CC158-C85C-4C80-969E-4A46026F8EB3}"/>
              </a:ext>
            </a:extLst>
          </p:cNvPr>
          <p:cNvSpPr txBox="1"/>
          <p:nvPr/>
        </p:nvSpPr>
        <p:spPr>
          <a:xfrm>
            <a:off x="9414589" y="5935756"/>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59.5</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19" name="TextBox 18">
            <a:extLst>
              <a:ext uri="{FF2B5EF4-FFF2-40B4-BE49-F238E27FC236}">
                <a16:creationId xmlns:a16="http://schemas.microsoft.com/office/drawing/2014/main" id="{28849BE8-4C05-47FD-B0C6-46BD78CE6798}"/>
              </a:ext>
            </a:extLst>
          </p:cNvPr>
          <p:cNvSpPr txBox="1"/>
          <p:nvPr/>
        </p:nvSpPr>
        <p:spPr>
          <a:xfrm>
            <a:off x="9973881" y="5947341"/>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21.9</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0" name="TextBox 19">
            <a:extLst>
              <a:ext uri="{FF2B5EF4-FFF2-40B4-BE49-F238E27FC236}">
                <a16:creationId xmlns:a16="http://schemas.microsoft.com/office/drawing/2014/main" id="{D470F1AB-CC10-4E4B-AC0E-762D91D47168}"/>
              </a:ext>
            </a:extLst>
          </p:cNvPr>
          <p:cNvSpPr txBox="1"/>
          <p:nvPr/>
        </p:nvSpPr>
        <p:spPr>
          <a:xfrm>
            <a:off x="10579952" y="5935756"/>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21.1</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1" name="TextBox 20">
            <a:extLst>
              <a:ext uri="{FF2B5EF4-FFF2-40B4-BE49-F238E27FC236}">
                <a16:creationId xmlns:a16="http://schemas.microsoft.com/office/drawing/2014/main" id="{F2225B8E-840F-4204-8E5D-4F3D6F764325}"/>
              </a:ext>
            </a:extLst>
          </p:cNvPr>
          <p:cNvSpPr txBox="1"/>
          <p:nvPr/>
        </p:nvSpPr>
        <p:spPr>
          <a:xfrm>
            <a:off x="11222610" y="5946962"/>
            <a:ext cx="559292"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8.7</a:t>
            </a:r>
            <a:r>
              <a:rPr lang="en-US" sz="1200" baseline="30000" dirty="0">
                <a:solidFill>
                  <a:schemeClr val="bg2"/>
                </a:solidFill>
                <a:latin typeface="Arial" panose="020B0604020202020204" pitchFamily="34" charset="0"/>
                <a:cs typeface="Arial" panose="020B0604020202020204" pitchFamily="34" charset="0"/>
              </a:rPr>
              <a:t>o</a:t>
            </a:r>
          </a:p>
        </p:txBody>
      </p:sp>
      <p:sp>
        <p:nvSpPr>
          <p:cNvPr id="22" name="TextBox 21">
            <a:extLst>
              <a:ext uri="{FF2B5EF4-FFF2-40B4-BE49-F238E27FC236}">
                <a16:creationId xmlns:a16="http://schemas.microsoft.com/office/drawing/2014/main" id="{1673B281-631B-4489-BA21-7584E840AB36}"/>
              </a:ext>
            </a:extLst>
          </p:cNvPr>
          <p:cNvSpPr txBox="1"/>
          <p:nvPr/>
        </p:nvSpPr>
        <p:spPr>
          <a:xfrm>
            <a:off x="9067545" y="5941540"/>
            <a:ext cx="447163"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Lat.</a:t>
            </a:r>
          </a:p>
        </p:txBody>
      </p:sp>
      <p:sp>
        <p:nvSpPr>
          <p:cNvPr id="23" name="TextBox 22">
            <a:extLst>
              <a:ext uri="{FF2B5EF4-FFF2-40B4-BE49-F238E27FC236}">
                <a16:creationId xmlns:a16="http://schemas.microsoft.com/office/drawing/2014/main" id="{AF20D65F-5BC0-4A84-9F14-B8BE4C2D58EE}"/>
              </a:ext>
            </a:extLst>
          </p:cNvPr>
          <p:cNvSpPr txBox="1"/>
          <p:nvPr/>
        </p:nvSpPr>
        <p:spPr>
          <a:xfrm>
            <a:off x="6412675" y="6228855"/>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24" name="TextBox 23">
            <a:extLst>
              <a:ext uri="{FF2B5EF4-FFF2-40B4-BE49-F238E27FC236}">
                <a16:creationId xmlns:a16="http://schemas.microsoft.com/office/drawing/2014/main" id="{5026DFC2-8ED1-4905-ABE2-1C4B7BEAC46D}"/>
              </a:ext>
            </a:extLst>
          </p:cNvPr>
          <p:cNvSpPr txBox="1"/>
          <p:nvPr/>
        </p:nvSpPr>
        <p:spPr>
          <a:xfrm>
            <a:off x="9606122" y="6212755"/>
            <a:ext cx="1947969"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Ground-Based Radar Site</a:t>
            </a:r>
          </a:p>
        </p:txBody>
      </p:sp>
      <p:sp>
        <p:nvSpPr>
          <p:cNvPr id="25" name="TextBox 24">
            <a:extLst>
              <a:ext uri="{FF2B5EF4-FFF2-40B4-BE49-F238E27FC236}">
                <a16:creationId xmlns:a16="http://schemas.microsoft.com/office/drawing/2014/main" id="{C0119BB2-5E3D-44FA-9DBC-2D90F3C38A23}"/>
              </a:ext>
            </a:extLst>
          </p:cNvPr>
          <p:cNvSpPr txBox="1"/>
          <p:nvPr/>
        </p:nvSpPr>
        <p:spPr>
          <a:xfrm>
            <a:off x="5825640" y="5966391"/>
            <a:ext cx="447163" cy="276999"/>
          </a:xfrm>
          <a:prstGeom prst="rect">
            <a:avLst/>
          </a:prstGeom>
          <a:noFill/>
        </p:spPr>
        <p:txBody>
          <a:bodyPr wrap="square" rtlCol="0">
            <a:spAutoFit/>
          </a:bodyPr>
          <a:lstStyle/>
          <a:p>
            <a:r>
              <a:rPr lang="en-US" sz="1200" dirty="0">
                <a:solidFill>
                  <a:schemeClr val="bg2"/>
                </a:solidFill>
                <a:latin typeface="Arial" panose="020B0604020202020204" pitchFamily="34" charset="0"/>
                <a:cs typeface="Arial" panose="020B0604020202020204" pitchFamily="34" charset="0"/>
              </a:rPr>
              <a:t>Lat.</a:t>
            </a:r>
          </a:p>
        </p:txBody>
      </p:sp>
    </p:spTree>
    <p:extLst>
      <p:ext uri="{BB962C8B-B14F-4D97-AF65-F5344CB8AC3E}">
        <p14:creationId xmlns:p14="http://schemas.microsoft.com/office/powerpoint/2010/main" val="3743203974"/>
      </p:ext>
    </p:extLst>
  </p:cSld>
  <p:clrMapOvr>
    <a:masterClrMapping/>
  </p:clrMapOvr>
  <p:transition spd="med" advClick="0"/>
</p:sld>
</file>

<file path=ppt/theme/theme1.xml><?xml version="1.0" encoding="utf-8"?>
<a:theme xmlns:a="http://schemas.openxmlformats.org/drawingml/2006/main" name="GPM_theme">
  <a:themeElements>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bg1"/>
            </a:solidFill>
            <a:effectLst/>
            <a:latin typeface="Book Antiqu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bg1"/>
            </a:solidFill>
            <a:effectLst/>
            <a:latin typeface="Book Antiqua" charset="0"/>
          </a:defRPr>
        </a:defPPr>
      </a:lstStyle>
    </a:lnDef>
    <a:txDef>
      <a:spPr>
        <a:noFill/>
      </a:spPr>
      <a:bodyPr wrap="square" rtlCol="0">
        <a:spAutoFit/>
      </a:bodyPr>
      <a:lstStyle>
        <a:defPPr>
          <a:defRPr sz="1800" dirty="0" smtClean="0">
            <a:latin typeface="Calibri" panose="020F0502020204030204" pitchFamily="34" charset="0"/>
          </a:defRPr>
        </a:defPPr>
      </a:lstStyle>
    </a:tx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8">
        <a:dk1>
          <a:srgbClr val="000066"/>
        </a:dk1>
        <a:lt1>
          <a:srgbClr val="FFFFFF"/>
        </a:lt1>
        <a:dk2>
          <a:srgbClr val="000000"/>
        </a:dk2>
        <a:lt2>
          <a:srgbClr val="FFFF00"/>
        </a:lt2>
        <a:accent1>
          <a:srgbClr val="6600FF"/>
        </a:accent1>
        <a:accent2>
          <a:srgbClr val="009900"/>
        </a:accent2>
        <a:accent3>
          <a:srgbClr val="AAAAAA"/>
        </a:accent3>
        <a:accent4>
          <a:srgbClr val="DADADA"/>
        </a:accent4>
        <a:accent5>
          <a:srgbClr val="B8AAFF"/>
        </a:accent5>
        <a:accent6>
          <a:srgbClr val="008A00"/>
        </a:accent6>
        <a:hlink>
          <a:srgbClr val="FF9900"/>
        </a:hlink>
        <a:folHlink>
          <a:srgbClr val="CECECE"/>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PM_theme" id="{24279019-ED16-4D28-8778-1C11BC61844E}" vid="{C07569FF-6084-473E-9AB9-66D5D89242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GPM_theme</Template>
  <TotalTime>38042</TotalTime>
  <Words>1349</Words>
  <Application>Microsoft Office PowerPoint</Application>
  <PresentationFormat>Widescreen</PresentationFormat>
  <Paragraphs>288</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Bold</vt:lpstr>
      <vt:lpstr>Book Antiqua</vt:lpstr>
      <vt:lpstr>Calibri</vt:lpstr>
      <vt:lpstr>GPM_theme</vt:lpstr>
      <vt:lpstr>Daniel Watters1, Patrick Gatlin2, Pierre Kirstetter3,4,5,6, George Huffman7, Jackson Tan7,8, Dave Bolvin7,9,  Eric Nelkin7,9, Dave Wolff10, Jianxin Wang7,9, Bob Joyce7,9, Sarah Ringerud7,11    1 - NASA Postdoctoral Program, NASA Marshall Space Flight Center, Huntsville, Alabama 2 – NASA Marshall Space Flight Center, Huntsville, Alabama 3 – Advanced Radar Research Center, University of Oklahoma, Norman, Oklahoma 4 – School of Civil Engineering and Environmental Sciences, University of Oklahoma, Norman, Oklahoma 5 – School of Meteorology, University of Oklahoma, Norman, Oklahoma 6 – NOAA/National Severe Storms Laboratory, Norman, Oklahoma 7 – NASA Goddard Space Flight Center, Greenbelt, Maryland 8 – University of Maryland, Baltimore County, Baltimore, Maryland 9 – Science Systems and Applications, Inc., Lanham, Maryland 10 – NASA Wallops Flight Facility, Wallops Island, Virginia 11 – Earth Systems Science Interdisciplinary Center, University of Maryland, College Park, Maryland   </vt:lpstr>
      <vt:lpstr>Novel Validation of IMERG Precipitation</vt:lpstr>
      <vt:lpstr>The GPM Validation Network</vt:lpstr>
      <vt:lpstr>The GPM Validation Network</vt:lpstr>
      <vt:lpstr>The GPM Validation Network</vt:lpstr>
      <vt:lpstr>PowerPoint Presentation</vt:lpstr>
      <vt:lpstr>Oceanic Validation with the Validation Network</vt:lpstr>
      <vt:lpstr>IMERG Assessments with the Validation Network</vt:lpstr>
      <vt:lpstr>Conclusions and Future Work</vt:lpstr>
      <vt:lpstr>References</vt:lpstr>
      <vt:lpstr>Supplementary Material</vt:lpstr>
      <vt:lpstr>The GPM Validation Network</vt:lpstr>
      <vt:lpstr>The GPM Validation Network</vt:lpstr>
      <vt:lpstr>PowerPoint Presentation</vt:lpstr>
      <vt:lpstr>Oceanic Validation with the Validation Network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Watters, Daniel C. (MSFC-ST11)[UNIVERSITIES SPACE RESEARCH ASSOCIATION]</dc:creator>
  <cp:lastModifiedBy>Watters, Daniel C. (MSFC-ST11)[NPP POST-DOC CONTRACT]</cp:lastModifiedBy>
  <cp:revision>159</cp:revision>
  <dcterms:created xsi:type="dcterms:W3CDTF">2021-11-29T22:36:00Z</dcterms:created>
  <dcterms:modified xsi:type="dcterms:W3CDTF">2022-12-02T21:28:31Z</dcterms:modified>
</cp:coreProperties>
</file>