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286" r:id="rId6"/>
    <p:sldId id="287" r:id="rId7"/>
    <p:sldId id="289" r:id="rId8"/>
    <p:sldId id="290" r:id="rId9"/>
    <p:sldId id="295" r:id="rId10"/>
    <p:sldId id="296" r:id="rId11"/>
    <p:sldId id="297" r:id="rId12"/>
    <p:sldId id="299" r:id="rId13"/>
    <p:sldId id="300" r:id="rId14"/>
    <p:sldId id="301" r:id="rId15"/>
    <p:sldId id="292" r:id="rId16"/>
    <p:sldId id="293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180"/>
    <a:srgbClr val="EBE8E8"/>
    <a:srgbClr val="E83033"/>
    <a:srgbClr val="3A81BA"/>
    <a:srgbClr val="86A5AA"/>
    <a:srgbClr val="90231C"/>
    <a:srgbClr val="FF0044"/>
    <a:srgbClr val="EB7558"/>
    <a:srgbClr val="FFE662"/>
    <a:srgbClr val="DD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529C6-8B11-1C48-8176-62355A135563}" v="2" dt="2022-11-02T17:49:03.692"/>
    <p1510:client id="{DE328102-F282-F84F-BFA6-9A1682F1086C}" v="4" dt="2022-11-05T02:07:16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/>
    <p:restoredTop sz="96327"/>
  </p:normalViewPr>
  <p:slideViewPr>
    <p:cSldViewPr snapToGrid="0">
      <p:cViewPr varScale="1">
        <p:scale>
          <a:sx n="124" d="100"/>
          <a:sy n="12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8E8DC-69E2-4266-975E-1FBE34284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4F4E-31C1-486F-826C-CCBF7F3869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7581E-F3B0-4B71-B23F-716D82C16F6F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0DA96-F242-44BF-A76A-323AFFFAC0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3F85E-D517-4B8E-A2CA-187D5273BF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CFC9B-5255-4D4C-8E68-11BB402A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7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F055-E5ED-7B42-80F5-B65B55E432A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DEE0-05DE-8B46-8D14-DA3C78C4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8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6982BA4-656A-62E6-5661-632185A772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18517" y="148908"/>
            <a:ext cx="2194560" cy="2194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90231C"/>
                </a:solidFill>
              </a:defRPr>
            </a:lvl1pPr>
          </a:lstStyle>
          <a:p>
            <a:r>
              <a:rPr lang="en-US" dirty="0"/>
              <a:t>Org. Seal</a:t>
            </a:r>
          </a:p>
          <a:p>
            <a:r>
              <a:rPr lang="en-US" dirty="0"/>
              <a:t>(max. 2.4” diam.)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D6972-4D51-B982-4CAF-848B53FF3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43" b="1925"/>
          <a:stretch/>
        </p:blipFill>
        <p:spPr>
          <a:xfrm>
            <a:off x="-207508" y="-11112"/>
            <a:ext cx="3282242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F9274-42E5-14FE-A298-E9AED13CC7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7392" y="4607877"/>
            <a:ext cx="2165685" cy="219456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192A59-EBFB-9DDA-FB93-1DA32DF23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9639" y="2072640"/>
            <a:ext cx="10352722" cy="13563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575871-FD2C-8A1E-FDDF-F20E18F4F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440" y="4521518"/>
            <a:ext cx="642112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90231C"/>
                </a:solidFill>
              </a:defRPr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7517B9-9DEB-4078-588A-982570925DAB}"/>
              </a:ext>
            </a:extLst>
          </p:cNvPr>
          <p:cNvSpPr txBox="1"/>
          <p:nvPr userDrawn="1"/>
        </p:nvSpPr>
        <p:spPr>
          <a:xfrm>
            <a:off x="3827943" y="5020548"/>
            <a:ext cx="453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0231C"/>
                </a:solidFill>
              </a:rPr>
              <a:t>NASA </a:t>
            </a:r>
            <a:r>
              <a:rPr lang="en-US" dirty="0" err="1">
                <a:solidFill>
                  <a:srgbClr val="90231C"/>
                </a:solidFill>
              </a:rPr>
              <a:t>AeroFusion</a:t>
            </a:r>
            <a:r>
              <a:rPr lang="en-US" dirty="0">
                <a:solidFill>
                  <a:srgbClr val="90231C"/>
                </a:solidFill>
              </a:rPr>
              <a:t>-MLUQ Early Career Initiative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5CD921-D956-7906-199D-08C36882ED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440" y="5649277"/>
            <a:ext cx="642112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86A5AA"/>
                </a:solidFill>
              </a:defRPr>
            </a:lvl1pPr>
          </a:lstStyle>
          <a:p>
            <a:pPr lvl="0"/>
            <a:r>
              <a:rPr lang="en-US" dirty="0"/>
              <a:t>Conference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5D3CB8E-5B7A-8BC0-02D8-37FC9912E7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3075" y="6147117"/>
            <a:ext cx="3625850" cy="365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86A5AA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D53D2-6BD3-A892-B916-CECD7AB4CDF1}"/>
              </a:ext>
            </a:extLst>
          </p:cNvPr>
          <p:cNvSpPr txBox="1"/>
          <p:nvPr userDrawn="1"/>
        </p:nvSpPr>
        <p:spPr>
          <a:xfrm>
            <a:off x="0" y="6273225"/>
            <a:ext cx="71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86A5AA"/>
                </a:solidFill>
              </a:rPr>
              <a:t>This material is a work of the U.S. Government</a:t>
            </a:r>
          </a:p>
          <a:p>
            <a:pPr algn="l"/>
            <a:r>
              <a:rPr lang="en-US" sz="1600" i="1" dirty="0">
                <a:solidFill>
                  <a:srgbClr val="86A5AA"/>
                </a:solidFill>
              </a:rPr>
              <a:t>and is not subject to copyright protection in the United States.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7C428BA-55DB-66AB-B759-DEFEBB831B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639" y="3469640"/>
            <a:ext cx="10352721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21282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961-CEFF-F74F-AF25-DD5B077B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01FE-F6E6-134E-BC45-6B59DB0E3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09E87A-CF18-08AA-F951-F38E1391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D1726-0F81-A35A-F693-EF98519D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EA7-D9C0-4145-92F5-BB6512A3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E94C-66DD-BF44-B3AF-A76BF685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BE47-89F4-0E46-90BB-1B36F0C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74A9-6E91-3B40-A38A-EC685486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AD7D-8E6E-3B45-8C5A-A17159E6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223A-19DD-6D4E-BDF6-6C1FE3BF6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C9E9-9978-1C41-B028-29D896BB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967D92-8FE3-2005-BAA6-8904A4F3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3DAE1-CA8E-0293-DDA4-7955F89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14857E-1C28-C90E-5C98-9A857324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8" y="365125"/>
            <a:ext cx="9454662" cy="6188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63668E-2C44-2BD2-74D4-01487E17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DC5BA-D79A-0E13-EC08-AA997B51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4640-1DF7-5D48-8176-2B639C7C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C06A9-30D3-BF4F-9C76-9DDFEF45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68249-2D7F-E145-8A91-F81CF8498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987428-CB64-564C-A8E5-1C1F8FC6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0C4EF-6725-70F7-492C-F1306C0B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D4CB-5081-084D-9245-84FCA405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14AAC-B08B-8840-8A82-D1347D709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B3CB0-3B9C-ED4D-B044-A636295A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AE805D-E021-3859-0F2C-9A11BFD5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95383C-8074-D605-1C45-E1D23718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94595D-EB37-0D84-9ABD-047A16138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343" r="6061" b="1925"/>
          <a:stretch/>
        </p:blipFill>
        <p:spPr>
          <a:xfrm>
            <a:off x="11021813" y="5899149"/>
            <a:ext cx="1121208" cy="914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42B30-DE16-6D47-9146-1DDF8FBA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8" y="365125"/>
            <a:ext cx="11504964" cy="61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5198F-9609-2149-98D1-B264BEB3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518" y="1170945"/>
            <a:ext cx="11504964" cy="497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C06048-FE0F-E441-A417-32471C0C7F33}"/>
              </a:ext>
            </a:extLst>
          </p:cNvPr>
          <p:cNvCxnSpPr>
            <a:cxnSpLocks/>
          </p:cNvCxnSpPr>
          <p:nvPr userDrawn="1"/>
        </p:nvCxnSpPr>
        <p:spPr>
          <a:xfrm>
            <a:off x="343518" y="1014995"/>
            <a:ext cx="11504964" cy="0"/>
          </a:xfrm>
          <a:prstGeom prst="line">
            <a:avLst/>
          </a:prstGeom>
          <a:ln w="47625">
            <a:gradFill flip="none" rotWithShape="1">
              <a:gsLst>
                <a:gs pos="75000">
                  <a:srgbClr val="90231C"/>
                </a:gs>
                <a:gs pos="25000">
                  <a:srgbClr val="86A5AA"/>
                </a:gs>
                <a:gs pos="95000">
                  <a:srgbClr val="FF004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7B5174-D397-0913-AAC4-E056114BC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26CFC-8333-1753-F798-29F7E7B79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University of Florida – Logos Download">
            <a:extLst>
              <a:ext uri="{FF2B5EF4-FFF2-40B4-BE49-F238E27FC236}">
                <a16:creationId xmlns:a16="http://schemas.microsoft.com/office/drawing/2014/main" id="{223216A0-4479-7742-ACA4-E0ABFF0F7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93" y="6022001"/>
            <a:ext cx="731520" cy="7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9D63-A46F-2DAF-E194-9A6CF538B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9269" y="2072640"/>
            <a:ext cx="9593463" cy="1356360"/>
          </a:xfrm>
        </p:spPr>
        <p:txBody>
          <a:bodyPr/>
          <a:lstStyle/>
          <a:p>
            <a:r>
              <a:rPr lang="en-US" dirty="0"/>
              <a:t>Construction of a Fluid Flow Field from Discrete Point Data using Machine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8C3F5-5618-2320-4AD5-D59ADB27D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baseline="30000" dirty="0"/>
              <a:t>1</a:t>
            </a:r>
            <a:r>
              <a:rPr lang="en-US" dirty="0"/>
              <a:t>University of Florida, </a:t>
            </a:r>
            <a:r>
              <a:rPr lang="en-US" baseline="30000" dirty="0"/>
              <a:t>2</a:t>
            </a:r>
            <a:r>
              <a:rPr lang="en-US" dirty="0"/>
              <a:t>NASA Langley Research Center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97538-D88F-71E9-0CE4-E04F9D0E7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AIAA SciTech Forum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CBD01A-012F-AA8C-CFBB-4422F7D25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01/25/2023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D6A916-5378-41DC-F464-F82D16CF88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Yury</a:t>
            </a:r>
            <a:r>
              <a:rPr lang="en-US" dirty="0"/>
              <a:t> Lebedev</a:t>
            </a:r>
            <a:r>
              <a:rPr lang="en-US" baseline="30000" dirty="0"/>
              <a:t>1</a:t>
            </a:r>
            <a:r>
              <a:rPr lang="en-US" dirty="0"/>
              <a:t>, Michael W. Lee</a:t>
            </a:r>
            <a:r>
              <a:rPr lang="en-US" baseline="30000" dirty="0"/>
              <a:t>2</a:t>
            </a:r>
            <a:r>
              <a:rPr lang="en-US" dirty="0"/>
              <a:t>, Alina Zare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1030" name="Picture 6" descr="University of Florida – Logos Download">
            <a:extLst>
              <a:ext uri="{FF2B5EF4-FFF2-40B4-BE49-F238E27FC236}">
                <a16:creationId xmlns:a16="http://schemas.microsoft.com/office/drawing/2014/main" id="{2710089A-C433-5F39-FFFC-955ABCEEEF1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4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8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Regularized Lid-Driven Cavity Flow: Re = 30k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CAED-3B42-B3C2-795A-2D8A5BB12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Eigenspectrum</a:t>
            </a:r>
            <a:r>
              <a:rPr lang="en-US" sz="2000" dirty="0"/>
              <a:t> reconstruction again shows improved agreement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EE058-D933-5650-85EF-D9E324027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7" r="1" b="2801"/>
          <a:stretch/>
        </p:blipFill>
        <p:spPr>
          <a:xfrm>
            <a:off x="1530850" y="1559892"/>
            <a:ext cx="8097246" cy="51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CAED-3B42-B3C2-795A-2D8A5BB12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Fully connected, physics-constrained neural network developed which can construct </a:t>
            </a:r>
            <a:r>
              <a:rPr lang="en-US" sz="2600" dirty="0" err="1"/>
              <a:t>flowfield</a:t>
            </a:r>
            <a:r>
              <a:rPr lang="en-US" sz="2600" dirty="0"/>
              <a:t> approximations from sparse, discrete samples</a:t>
            </a:r>
          </a:p>
          <a:p>
            <a:endParaRPr lang="en-US" sz="2600" dirty="0"/>
          </a:p>
          <a:p>
            <a:r>
              <a:rPr lang="en-US" sz="2600" dirty="0"/>
              <a:t>Reconstructions yield integrated measurements equal to those collected experimentally and, where applicable, satisfy mass conservation</a:t>
            </a:r>
          </a:p>
          <a:p>
            <a:endParaRPr lang="en-US" sz="2600" dirty="0"/>
          </a:p>
          <a:p>
            <a:r>
              <a:rPr lang="en-US" sz="2600" dirty="0"/>
              <a:t>Network can be applied real-time to visualize </a:t>
            </a:r>
            <a:r>
              <a:rPr lang="en-US" sz="2600" dirty="0" err="1"/>
              <a:t>flowfield</a:t>
            </a:r>
            <a:r>
              <a:rPr lang="en-US" sz="2600" dirty="0"/>
              <a:t> during wind tunnel tests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72F7B-BBF4-B2D7-C95A-6B4B9B8C6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38" t="11902" r="24798" b="8677"/>
          <a:stretch/>
        </p:blipFill>
        <p:spPr>
          <a:xfrm>
            <a:off x="5169982" y="4615176"/>
            <a:ext cx="3884659" cy="182880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E14CCF-F2AD-C7D3-A633-56B55E1B6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88" t="11578" r="24896" b="10190"/>
          <a:stretch/>
        </p:blipFill>
        <p:spPr>
          <a:xfrm>
            <a:off x="2350949" y="4249271"/>
            <a:ext cx="2490813" cy="25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forces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With parametric surface defined by</a:t>
                </a:r>
              </a:p>
              <a:p>
                <a:pPr lvl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</m:d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</m:e>
                    </m:d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𝟛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</a:rPr>
                  <a:t> </a:t>
                </a:r>
              </a:p>
              <a:p>
                <a:r>
                  <a:rPr lang="en-US" dirty="0"/>
                  <a:t>With Pytorch Autograd (with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dirty="0">
                    <a:effectLst/>
                  </a:rPr>
                  <a:t> ) compute normal vector to the boundary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(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)) = 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𝜕𝜆</m:t>
                        </m:r>
                      </m:den>
                    </m:f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𝜕𝜆</m:t>
                        </m:r>
                      </m:den>
                    </m:f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800" dirty="0"/>
                  <a:t>	</a:t>
                </a:r>
              </a:p>
              <a:p>
                <a:r>
                  <a:rPr lang="en-US" dirty="0"/>
                  <a:t>Total integrated force by averaging the Monte Carlo simulations to integrate local forces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df</m:t>
                        </m:r>
                      </m:e>
                    </m:acc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𝑑𝑓</m:t>
                            </m:r>
                          </m:e>
                        </m:acc>
                      </m:e>
                    </m:nary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𝑑𝑙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1" t="-2036" r="-220" b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forces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/>
                  <a:t>For incompressible flow, local forces</a:t>
                </a:r>
              </a:p>
              <a:p>
                <a:pPr lvl="1"/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den>
                    </m:f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den>
                    </m:f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600" dirty="0">
                    <a:effectLst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den>
                    </m:f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𝑅𝑒</m:t>
                        </m:r>
                      </m:den>
                    </m:f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600" dirty="0">
                    <a:effectLst/>
                  </a:rPr>
                  <a:t> </a:t>
                </a:r>
              </a:p>
              <a:p>
                <a:r>
                  <a:rPr lang="en-US" sz="2600" dirty="0"/>
                  <a:t>Integrated force is approximated via Monte-Carlo</a:t>
                </a:r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</m:acc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∫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dl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 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∫</m:t>
                        </m:r>
                      </m:e>
                      <m:sub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[0,1]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sub>
                    </m:sSub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𝑑𝑙</m:t>
                            </m:r>
                            <m:r>
                              <a:rPr lang="en-US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r>
                              <a:rPr lang="en-US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dλ</m:t>
                    </m:r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sub>
                        </m:sSub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),</m:t>
                        </m:r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𝑑𝑙</m:t>
                                </m:r>
                                <m:r>
                                  <a:rPr lang="en-US" sz="2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sz="26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600" dirty="0"/>
                  <a:t> is sampling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</a:rPr>
                  <a:t> </a:t>
                </a:r>
                <a:r>
                  <a:rPr lang="en-US" sz="2600" dirty="0"/>
                  <a:t>after which is mapped to the airfoil boundary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𝜕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𝜕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600" dirty="0">
                    <a:effectLst/>
                  </a:rPr>
                  <a:t> </a:t>
                </a:r>
              </a:p>
              <a:p>
                <a:r>
                  <a:rPr lang="en-US" sz="2600" dirty="0"/>
                  <a:t>Now use adaptive sampling with Monte-Carlo to compute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𝑑𝑙</m:t>
                            </m:r>
                            <m:r>
                              <a:rPr lang="en-US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r>
                              <a:rPr lang="en-US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 using the probability distribution of random variable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1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forces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/>
                  <a:t>Now we compute residual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600" dirty="0"/>
                  <a:t> by randomly sampling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600" dirty="0"/>
                  <a:t> by evenly spreading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80%</m:t>
                    </m:r>
                  </m:oMath>
                </a14:m>
                <a:r>
                  <a:rPr lang="en-US" sz="2400" dirty="0">
                    <a:effectLst/>
                  </a:rPr>
                  <a:t> </a:t>
                </a:r>
                <a:r>
                  <a:rPr lang="en-US" sz="2600" dirty="0"/>
                  <a:t>of the points and focusing the remaining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0%</m:t>
                    </m:r>
                  </m:oMath>
                </a14:m>
                <a:r>
                  <a:rPr lang="en-US" sz="2400" dirty="0">
                    <a:effectLst/>
                  </a:rPr>
                  <a:t> </a:t>
                </a:r>
                <a:r>
                  <a:rPr lang="en-US" sz="2600" dirty="0"/>
                  <a:t>within a predetermined radius around the 2D cylinder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This increases the relative weight of the residuals in the cylinder's boundary layer relative to those in the remaining fluid domain.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1" t="-1527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picture containing text, building material, stone&#10;&#10;Description automatically generated">
            <a:extLst>
              <a:ext uri="{FF2B5EF4-FFF2-40B4-BE49-F238E27FC236}">
                <a16:creationId xmlns:a16="http://schemas.microsoft.com/office/drawing/2014/main" id="{1D95E8A7-CBCD-1560-18EE-D21059E8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635" y="2399617"/>
            <a:ext cx="3556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4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898E-810F-8A78-BA96-378CC6E7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638E-ED5E-D825-677A-580241FB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incompatibility exists</a:t>
            </a:r>
          </a:p>
          <a:p>
            <a:pPr lvl="1"/>
            <a:r>
              <a:rPr lang="en-US" dirty="0"/>
              <a:t>Most physical experiments lack continuous surface or volume data</a:t>
            </a:r>
          </a:p>
          <a:p>
            <a:pPr lvl="1"/>
            <a:r>
              <a:rPr lang="en-US" dirty="0"/>
              <a:t>Continuous surface or volume data makes comparison to simulations more informative</a:t>
            </a:r>
          </a:p>
          <a:p>
            <a:endParaRPr lang="en-US" dirty="0"/>
          </a:p>
          <a:p>
            <a:r>
              <a:rPr lang="en-US" dirty="0"/>
              <a:t>Our research</a:t>
            </a:r>
          </a:p>
          <a:p>
            <a:pPr lvl="1"/>
            <a:r>
              <a:rPr lang="en-US" dirty="0"/>
              <a:t>Pattern recognition with physics-constrained shallow encoder neural network</a:t>
            </a:r>
          </a:p>
          <a:p>
            <a:pPr lvl="1"/>
            <a:r>
              <a:rPr lang="en-US" dirty="0"/>
              <a:t>Can approximate surface and volume data from sparse point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C225C-C2A2-3CC8-D708-97666DF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91C1-C55D-B0DB-B162-ACD8F13D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A7EEC-B7BA-6F30-463C-385ED68E9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Sparse, discrete measurements    →    continuous field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⟼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Seek to estimate inverse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Fully connected neural network trained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layers, nonlinear activation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A7EEC-B7BA-6F30-463C-385ED68E9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1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22481-D23A-1304-DAC7-42A00294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C2B2-C858-3D6B-6B22-B1089DAC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18" y="365125"/>
            <a:ext cx="11504964" cy="618849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Shallow Encoder Structure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1EF54C5-9274-526F-DFC0-E73F262C1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46" y="4341154"/>
            <a:ext cx="8425911" cy="2380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39E99-9817-43DD-18E5-FB7FA613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2AEEA8B-241A-1D46-9D2A-8661D7C4F38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9D221371-0D89-F4CE-95E1-A822BC9F640D}"/>
              </a:ext>
            </a:extLst>
          </p:cNvPr>
          <p:cNvSpPr/>
          <p:nvPr/>
        </p:nvSpPr>
        <p:spPr>
          <a:xfrm>
            <a:off x="4710022" y="1501391"/>
            <a:ext cx="3588589" cy="612648"/>
          </a:xfrm>
          <a:prstGeom prst="flowChartAlternateProcess">
            <a:avLst/>
          </a:prstGeom>
          <a:solidFill>
            <a:srgbClr val="90231C"/>
          </a:solidFill>
          <a:ln>
            <a:solidFill>
              <a:srgbClr val="86A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feature identification</a:t>
            </a:r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A59ECBCC-5444-76CB-797E-714B0136ABB7}"/>
              </a:ext>
            </a:extLst>
          </p:cNvPr>
          <p:cNvSpPr/>
          <p:nvPr/>
        </p:nvSpPr>
        <p:spPr>
          <a:xfrm>
            <a:off x="4710021" y="2530059"/>
            <a:ext cx="3588589" cy="612648"/>
          </a:xfrm>
          <a:prstGeom prst="flowChartAlternateProcess">
            <a:avLst/>
          </a:prstGeom>
          <a:solidFill>
            <a:srgbClr val="90231C"/>
          </a:solidFill>
          <a:ln>
            <a:solidFill>
              <a:srgbClr val="86A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matching measured values</a:t>
            </a:r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2513785B-4B90-0CF9-0349-D324ED5114E6}"/>
              </a:ext>
            </a:extLst>
          </p:cNvPr>
          <p:cNvSpPr/>
          <p:nvPr/>
        </p:nvSpPr>
        <p:spPr>
          <a:xfrm>
            <a:off x="4710020" y="3558727"/>
            <a:ext cx="3588589" cy="612648"/>
          </a:xfrm>
          <a:prstGeom prst="flowChartAlternateProcess">
            <a:avLst/>
          </a:prstGeom>
          <a:solidFill>
            <a:srgbClr val="90231C"/>
          </a:solidFill>
          <a:ln>
            <a:solidFill>
              <a:srgbClr val="86A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field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92534F-F389-DB8F-9C2B-E9C294EC4663}"/>
                  </a:ext>
                </a:extLst>
              </p:cNvPr>
              <p:cNvSpPr txBox="1"/>
              <p:nvPr/>
            </p:nvSpPr>
            <p:spPr>
              <a:xfrm>
                <a:off x="8298608" y="1587847"/>
                <a:ext cx="2639685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effectLst/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ϕ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92534F-F389-DB8F-9C2B-E9C294EC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608" y="1587847"/>
                <a:ext cx="2639685" cy="43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1E8F51-7DD0-EA4B-6249-5AC8BA22D933}"/>
                  </a:ext>
                </a:extLst>
              </p:cNvPr>
              <p:cNvSpPr txBox="1"/>
              <p:nvPr/>
            </p:nvSpPr>
            <p:spPr>
              <a:xfrm>
                <a:off x="8298609" y="2636328"/>
                <a:ext cx="26396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effectLst/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  <m:sup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1E8F51-7DD0-EA4B-6249-5AC8BA22D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609" y="2636328"/>
                <a:ext cx="263968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DE9A51-45F2-1805-CE72-EC87D8A8D999}"/>
                  </a:ext>
                </a:extLst>
              </p:cNvPr>
              <p:cNvSpPr txBox="1"/>
              <p:nvPr/>
            </p:nvSpPr>
            <p:spPr>
              <a:xfrm>
                <a:off x="8298609" y="3633833"/>
                <a:ext cx="2322662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DE9A51-45F2-1805-CE72-EC87D8A8D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609" y="3633833"/>
                <a:ext cx="2322662" cy="374270"/>
              </a:xfrm>
              <a:prstGeom prst="rect">
                <a:avLst/>
              </a:prstGeom>
              <a:blipFill>
                <a:blip r:embed="rId5"/>
                <a:stretch>
                  <a:fillRect l="-108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hevron 15">
            <a:extLst>
              <a:ext uri="{FF2B5EF4-FFF2-40B4-BE49-F238E27FC236}">
                <a16:creationId xmlns:a16="http://schemas.microsoft.com/office/drawing/2014/main" id="{12F75446-3D57-8032-ACAD-E0D9B3C8AB7D}"/>
              </a:ext>
            </a:extLst>
          </p:cNvPr>
          <p:cNvSpPr/>
          <p:nvPr/>
        </p:nvSpPr>
        <p:spPr>
          <a:xfrm rot="5400000">
            <a:off x="6296304" y="2079733"/>
            <a:ext cx="416020" cy="484632"/>
          </a:xfrm>
          <a:prstGeom prst="chevron">
            <a:avLst/>
          </a:prstGeom>
          <a:solidFill>
            <a:srgbClr val="86A5AA"/>
          </a:solidFill>
          <a:ln>
            <a:solidFill>
              <a:srgbClr val="902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9B3CF65A-9135-75B9-3420-8FF38274ABA8}"/>
              </a:ext>
            </a:extLst>
          </p:cNvPr>
          <p:cNvSpPr/>
          <p:nvPr/>
        </p:nvSpPr>
        <p:spPr>
          <a:xfrm rot="5400000">
            <a:off x="6296304" y="3108401"/>
            <a:ext cx="416020" cy="484632"/>
          </a:xfrm>
          <a:prstGeom prst="chevron">
            <a:avLst/>
          </a:prstGeom>
          <a:solidFill>
            <a:srgbClr val="86A5AA"/>
          </a:solidFill>
          <a:ln>
            <a:solidFill>
              <a:srgbClr val="902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27495-B792-C034-DA66-E70EBB19CA51}"/>
              </a:ext>
            </a:extLst>
          </p:cNvPr>
          <p:cNvSpPr txBox="1"/>
          <p:nvPr/>
        </p:nvSpPr>
        <p:spPr>
          <a:xfrm>
            <a:off x="4710020" y="1229481"/>
            <a:ext cx="1215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90231C"/>
                </a:solidFill>
              </a:rPr>
              <a:t>hidden layer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804689-BF46-0747-7AE9-00554E4ED387}"/>
              </a:ext>
            </a:extLst>
          </p:cNvPr>
          <p:cNvSpPr txBox="1"/>
          <p:nvPr/>
        </p:nvSpPr>
        <p:spPr>
          <a:xfrm>
            <a:off x="4710020" y="2264078"/>
            <a:ext cx="1215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90231C"/>
                </a:solidFill>
              </a:rPr>
              <a:t>hidden layer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D9AC6A-7E28-81D7-960C-5AEABE8DAB47}"/>
              </a:ext>
            </a:extLst>
          </p:cNvPr>
          <p:cNvSpPr txBox="1"/>
          <p:nvPr/>
        </p:nvSpPr>
        <p:spPr>
          <a:xfrm>
            <a:off x="4710020" y="3295279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90231C"/>
                </a:solidFill>
              </a:rPr>
              <a:t>linear output layer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7B6A19-751B-6862-6625-0DD735D4485E}"/>
              </a:ext>
            </a:extLst>
          </p:cNvPr>
          <p:cNvSpPr txBox="1"/>
          <p:nvPr/>
        </p:nvSpPr>
        <p:spPr>
          <a:xfrm>
            <a:off x="343518" y="1484277"/>
            <a:ext cx="4366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Given sensor measurements, which learned features are dominant?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71E4-8A84-13A6-0BDB-9DD6E1EF0A0E}"/>
              </a:ext>
            </a:extLst>
          </p:cNvPr>
          <p:cNvSpPr txBox="1"/>
          <p:nvPr/>
        </p:nvSpPr>
        <p:spPr>
          <a:xfrm>
            <a:off x="182620" y="2510102"/>
            <a:ext cx="4527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Given dominant features, how are they scaled to match sensors and integrated values?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57F8C-2957-82B9-ECE3-3E34D12D59B2}"/>
              </a:ext>
            </a:extLst>
          </p:cNvPr>
          <p:cNvSpPr txBox="1"/>
          <p:nvPr/>
        </p:nvSpPr>
        <p:spPr>
          <a:xfrm>
            <a:off x="343509" y="3497802"/>
            <a:ext cx="4366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Define output at linear combination of weighted dominant features</a:t>
            </a:r>
          </a:p>
        </p:txBody>
      </p:sp>
    </p:spTree>
    <p:extLst>
      <p:ext uri="{BB962C8B-B14F-4D97-AF65-F5344CB8AC3E}">
        <p14:creationId xmlns:p14="http://schemas.microsoft.com/office/powerpoint/2010/main" val="23230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C2B2-C858-3D6B-6B22-B1089DAC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Training and Physics-based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01C8D-70CB-9ABC-3C97-7D4543C50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Enforce incompressible mass conservation if modeling a low-Mach </a:t>
                </a:r>
                <a:r>
                  <a:rPr lang="en-US" dirty="0" err="1"/>
                  <a:t>flowfield</a:t>
                </a:r>
                <a:endParaRPr lang="en-US" dirty="0"/>
              </a:p>
              <a:p>
                <a:pPr lvl="1"/>
                <a:r>
                  <a:rPr lang="en-US" b="0" i="0" dirty="0">
                    <a:effectLst/>
                    <a:latin typeface="Arial" panose="020B0604020202020204" pitchFamily="34" charset="0"/>
                  </a:rPr>
                  <a:t>introduce a discrete divergence operator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</m:oMath>
                </a14:m>
                <a:r>
                  <a:rPr lang="en-US" dirty="0"/>
                  <a:t> associated with a finite difference scheme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div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∇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 </a:t>
                </a:r>
                <a:r>
                  <a:rPr lang="en-US" dirty="0">
                    <a:effectLst/>
                  </a:rPr>
                  <a:t>at all grid points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Added as a regularizer: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/>
                  <a:t>to mean-squared error (MSE) in Euclidean flow space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Minimize error in Euclidean flow space over all sensor measurements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argmin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 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  <m:e>
                        <m:r>
                          <m:rPr>
                            <m:lit/>
                          </m:rP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effectLst/>
                </a:endParaRPr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Enforce agreement of measured integrated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computed integrated values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argmin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 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Modified loss: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01C8D-70CB-9ABC-3C97-7D4543C50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1" t="-2799" b="-28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39E99-9817-43DD-18E5-FB7FA613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518" y="3484509"/>
                <a:ext cx="11504964" cy="2666069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/>
                  <a:t>Batch Normalization (BN) stabilizes outputs during training</a:t>
                </a:r>
              </a:p>
              <a:p>
                <a:r>
                  <a:rPr lang="en-US" sz="2600" dirty="0"/>
                  <a:t>Dropout Layers (DL) ensure that single neurons do not dominate convergence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Shallow Encoder structure: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l-GR" sz="2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r>
                        <a:rPr lang="en-US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  <m:r>
                        <a:rPr lang="en-US" sz="2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r>
                        <a:rPr lang="en-US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𝐷𝐿</m:t>
                      </m:r>
                      <m:r>
                        <a:rPr lang="en-US" sz="2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r>
                        <a:rPr lang="en-US" sz="2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r>
                        <a:rPr lang="en-US" sz="2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  <m:r>
                        <a:rPr lang="en-US" sz="2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↦</m:t>
                      </m:r>
                      <m:r>
                        <a:rPr lang="en-US" sz="2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6CAED-3B42-B3C2-795A-2D8A5BB12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518" y="3484509"/>
                <a:ext cx="11504964" cy="2666069"/>
              </a:xfrm>
              <a:blipFill>
                <a:blip r:embed="rId2"/>
                <a:stretch>
                  <a:fillRect l="-771" t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6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BE2904-218C-CF01-E4BB-E162198FFB8F}"/>
              </a:ext>
            </a:extLst>
          </p:cNvPr>
          <p:cNvGrpSpPr/>
          <p:nvPr/>
        </p:nvGrpSpPr>
        <p:grpSpPr>
          <a:xfrm>
            <a:off x="3275965" y="1325593"/>
            <a:ext cx="5696142" cy="2046772"/>
            <a:chOff x="4784952" y="1325593"/>
            <a:chExt cx="5696142" cy="204677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F044798-7896-BEBC-7D30-9DBC439ED7D2}"/>
                </a:ext>
              </a:extLst>
            </p:cNvPr>
            <p:cNvCxnSpPr/>
            <p:nvPr/>
          </p:nvCxnSpPr>
          <p:spPr>
            <a:xfrm>
              <a:off x="4994694" y="3053751"/>
              <a:ext cx="5486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F5D74C2-8A2F-E708-0801-EFDE306CE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8211" y="1325593"/>
              <a:ext cx="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429AF73-A626-9E28-B9F9-7ADEC4116024}"/>
                </a:ext>
              </a:extLst>
            </p:cNvPr>
            <p:cNvSpPr/>
            <p:nvPr/>
          </p:nvSpPr>
          <p:spPr>
            <a:xfrm>
              <a:off x="5210355" y="1526875"/>
              <a:ext cx="4873924" cy="1414733"/>
            </a:xfrm>
            <a:custGeom>
              <a:avLst/>
              <a:gdLst>
                <a:gd name="connsiteX0" fmla="*/ 0 w 4873924"/>
                <a:gd name="connsiteY0" fmla="*/ 0 h 1414733"/>
                <a:gd name="connsiteX1" fmla="*/ 810883 w 4873924"/>
                <a:gd name="connsiteY1" fmla="*/ 819510 h 1414733"/>
                <a:gd name="connsiteX2" fmla="*/ 2216988 w 4873924"/>
                <a:gd name="connsiteY2" fmla="*/ 1302589 h 1414733"/>
                <a:gd name="connsiteX3" fmla="*/ 4873924 w 4873924"/>
                <a:gd name="connsiteY3" fmla="*/ 1414733 h 141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3924" h="1414733">
                  <a:moveTo>
                    <a:pt x="0" y="0"/>
                  </a:moveTo>
                  <a:cubicBezTo>
                    <a:pt x="220692" y="301206"/>
                    <a:pt x="441385" y="602412"/>
                    <a:pt x="810883" y="819510"/>
                  </a:cubicBezTo>
                  <a:cubicBezTo>
                    <a:pt x="1180381" y="1036608"/>
                    <a:pt x="1539815" y="1203385"/>
                    <a:pt x="2216988" y="1302589"/>
                  </a:cubicBezTo>
                  <a:cubicBezTo>
                    <a:pt x="2894161" y="1401793"/>
                    <a:pt x="3884042" y="1408263"/>
                    <a:pt x="4873924" y="1414733"/>
                  </a:cubicBezTo>
                </a:path>
              </a:pathLst>
            </a:custGeom>
            <a:noFill/>
            <a:ln>
              <a:solidFill>
                <a:srgbClr val="86A5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A69225-A1C5-DF35-DACD-EAA53B0D9911}"/>
                </a:ext>
              </a:extLst>
            </p:cNvPr>
            <p:cNvSpPr/>
            <p:nvPr/>
          </p:nvSpPr>
          <p:spPr>
            <a:xfrm>
              <a:off x="5218981" y="1380226"/>
              <a:ext cx="4925683" cy="983418"/>
            </a:xfrm>
            <a:custGeom>
              <a:avLst/>
              <a:gdLst>
                <a:gd name="connsiteX0" fmla="*/ 0 w 4925683"/>
                <a:gd name="connsiteY0" fmla="*/ 0 h 983418"/>
                <a:gd name="connsiteX1" fmla="*/ 750498 w 4925683"/>
                <a:gd name="connsiteY1" fmla="*/ 612476 h 983418"/>
                <a:gd name="connsiteX2" fmla="*/ 1871932 w 4925683"/>
                <a:gd name="connsiteY2" fmla="*/ 966159 h 983418"/>
                <a:gd name="connsiteX3" fmla="*/ 3174521 w 4925683"/>
                <a:gd name="connsiteY3" fmla="*/ 854016 h 983418"/>
                <a:gd name="connsiteX4" fmla="*/ 4925683 w 4925683"/>
                <a:gd name="connsiteY4" fmla="*/ 215661 h 98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683" h="983418">
                  <a:moveTo>
                    <a:pt x="0" y="0"/>
                  </a:moveTo>
                  <a:cubicBezTo>
                    <a:pt x="219254" y="225725"/>
                    <a:pt x="438509" y="451450"/>
                    <a:pt x="750498" y="612476"/>
                  </a:cubicBezTo>
                  <a:cubicBezTo>
                    <a:pt x="1062487" y="773502"/>
                    <a:pt x="1467928" y="925902"/>
                    <a:pt x="1871932" y="966159"/>
                  </a:cubicBezTo>
                  <a:cubicBezTo>
                    <a:pt x="2275936" y="1006416"/>
                    <a:pt x="2665563" y="979099"/>
                    <a:pt x="3174521" y="854016"/>
                  </a:cubicBezTo>
                  <a:cubicBezTo>
                    <a:pt x="3683480" y="728933"/>
                    <a:pt x="4304581" y="472297"/>
                    <a:pt x="4925683" y="215661"/>
                  </a:cubicBezTo>
                </a:path>
              </a:pathLst>
            </a:custGeom>
            <a:noFill/>
            <a:ln>
              <a:solidFill>
                <a:srgbClr val="9023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FD8BDF-9E8B-F052-7BCB-49FC9C2B7D62}"/>
                </a:ext>
              </a:extLst>
            </p:cNvPr>
            <p:cNvCxnSpPr>
              <a:cxnSpLocks/>
            </p:cNvCxnSpPr>
            <p:nvPr/>
          </p:nvCxnSpPr>
          <p:spPr>
            <a:xfrm>
              <a:off x="7395714" y="1526875"/>
              <a:ext cx="0" cy="17166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DBBC7F-298F-184D-0008-0FAE8BB0AC1D}"/>
                </a:ext>
              </a:extLst>
            </p:cNvPr>
            <p:cNvSpPr txBox="1"/>
            <p:nvPr/>
          </p:nvSpPr>
          <p:spPr>
            <a:xfrm rot="16200000">
              <a:off x="4640297" y="2539763"/>
              <a:ext cx="65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error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0A9481-E273-6721-3D2D-4A64CFAE810D}"/>
                </a:ext>
              </a:extLst>
            </p:cNvPr>
            <p:cNvSpPr txBox="1"/>
            <p:nvPr/>
          </p:nvSpPr>
          <p:spPr>
            <a:xfrm>
              <a:off x="5098211" y="3003033"/>
              <a:ext cx="1076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iterations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7F6B83-F189-8C70-9E3A-8E93C14897A1}"/>
                </a:ext>
              </a:extLst>
            </p:cNvPr>
            <p:cNvSpPr txBox="1"/>
            <p:nvPr/>
          </p:nvSpPr>
          <p:spPr>
            <a:xfrm rot="20284456">
              <a:off x="8873463" y="1569844"/>
              <a:ext cx="1051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90231C"/>
                  </a:solidFill>
                </a:rPr>
                <a:t>test error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605B09-1A57-C53A-DF53-D5F8B42F9148}"/>
                </a:ext>
              </a:extLst>
            </p:cNvPr>
            <p:cNvSpPr txBox="1"/>
            <p:nvPr/>
          </p:nvSpPr>
          <p:spPr>
            <a:xfrm>
              <a:off x="8704833" y="2622597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86A5AA"/>
                  </a:solidFill>
                </a:rPr>
                <a:t>train error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43D3D3-EA64-6271-E90D-9D67A2F84096}"/>
                </a:ext>
              </a:extLst>
            </p:cNvPr>
            <p:cNvSpPr txBox="1"/>
            <p:nvPr/>
          </p:nvSpPr>
          <p:spPr>
            <a:xfrm>
              <a:off x="7352449" y="1438206"/>
              <a:ext cx="1159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overfitting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E0B22DA-86C4-C4B6-9CD6-E4A3BD1592E7}"/>
                </a:ext>
              </a:extLst>
            </p:cNvPr>
            <p:cNvCxnSpPr>
              <a:cxnSpLocks/>
            </p:cNvCxnSpPr>
            <p:nvPr/>
          </p:nvCxnSpPr>
          <p:spPr>
            <a:xfrm>
              <a:off x="7395714" y="1773034"/>
              <a:ext cx="914400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3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353046A-0891-A514-D7C1-8EBAE50730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323" y="2040459"/>
            <a:ext cx="5010266" cy="3444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Over a Circular Cylinder: Re = 20k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F2ED0-A0D2-F304-4941-1F641E3B6C5A}"/>
              </a:ext>
            </a:extLst>
          </p:cNvPr>
          <p:cNvSpPr txBox="1"/>
          <p:nvPr/>
        </p:nvSpPr>
        <p:spPr>
          <a:xfrm>
            <a:off x="10809558" y="446734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A81BA"/>
                </a:solidFill>
              </a:rPr>
              <a:t>5.28%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32796-5AF7-8AF7-7176-D43D1B3D3831}"/>
              </a:ext>
            </a:extLst>
          </p:cNvPr>
          <p:cNvSpPr txBox="1"/>
          <p:nvPr/>
        </p:nvSpPr>
        <p:spPr>
          <a:xfrm>
            <a:off x="10809558" y="358343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83033"/>
                </a:solidFill>
              </a:rPr>
              <a:t>16.2%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B58F67-6D98-59DA-AAC1-4582B6B78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44" t="11690" r="24793" b="8888"/>
          <a:stretch/>
        </p:blipFill>
        <p:spPr>
          <a:xfrm>
            <a:off x="2634972" y="1077628"/>
            <a:ext cx="3884659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6278CF-49AF-F3D8-D1A8-156C70E54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38" t="11902" r="24798" b="8677"/>
          <a:stretch/>
        </p:blipFill>
        <p:spPr>
          <a:xfrm>
            <a:off x="2641935" y="2906428"/>
            <a:ext cx="3884659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2EA387-E001-E338-4DFE-27902E5C5C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5" t="11789" r="24812" b="8790"/>
          <a:stretch/>
        </p:blipFill>
        <p:spPr>
          <a:xfrm>
            <a:off x="2634972" y="4717889"/>
            <a:ext cx="3884658" cy="1828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10CCF5-BB37-B526-5728-6D5D52FA03C7}"/>
              </a:ext>
            </a:extLst>
          </p:cNvPr>
          <p:cNvSpPr txBox="1"/>
          <p:nvPr/>
        </p:nvSpPr>
        <p:spPr>
          <a:xfrm>
            <a:off x="1248508" y="1855793"/>
            <a:ext cx="14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snapshot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3DB989-9545-47EB-8CF8-449456F4ABBE}"/>
              </a:ext>
            </a:extLst>
          </p:cNvPr>
          <p:cNvSpPr txBox="1"/>
          <p:nvPr/>
        </p:nvSpPr>
        <p:spPr>
          <a:xfrm>
            <a:off x="335181" y="3568047"/>
            <a:ext cx="23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reconstructed snapshot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F26773-D404-CED3-5A38-82875E2EDF95}"/>
              </a:ext>
            </a:extLst>
          </p:cNvPr>
          <p:cNvSpPr txBox="1"/>
          <p:nvPr/>
        </p:nvSpPr>
        <p:spPr>
          <a:xfrm>
            <a:off x="628915" y="5447623"/>
            <a:ext cx="210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pointwise difference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8DF3B9-C71E-C57E-34EE-EE727656187D}"/>
              </a:ext>
            </a:extLst>
          </p:cNvPr>
          <p:cNvSpPr txBox="1"/>
          <p:nvPr/>
        </p:nvSpPr>
        <p:spPr>
          <a:xfrm rot="845707">
            <a:off x="1616138" y="1236549"/>
            <a:ext cx="8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800180"/>
                </a:solidFill>
              </a:rPr>
              <a:t>sensors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EA017C-FC87-2977-F531-56779E7D845C}"/>
              </a:ext>
            </a:extLst>
          </p:cNvPr>
          <p:cNvCxnSpPr>
            <a:cxnSpLocks/>
          </p:cNvCxnSpPr>
          <p:nvPr/>
        </p:nvCxnSpPr>
        <p:spPr>
          <a:xfrm>
            <a:off x="2437280" y="1554701"/>
            <a:ext cx="487075" cy="159007"/>
          </a:xfrm>
          <a:prstGeom prst="line">
            <a:avLst/>
          </a:prstGeom>
          <a:ln w="12700">
            <a:solidFill>
              <a:srgbClr val="8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F6D6EF-894A-A334-8615-42EA2F2774F2}"/>
              </a:ext>
            </a:extLst>
          </p:cNvPr>
          <p:cNvSpPr txBox="1"/>
          <p:nvPr/>
        </p:nvSpPr>
        <p:spPr>
          <a:xfrm>
            <a:off x="8404020" y="1554701"/>
            <a:ext cx="23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700 training snapshots</a:t>
            </a:r>
          </a:p>
          <a:p>
            <a:pPr algn="ctr"/>
            <a:r>
              <a:rPr lang="en-US" dirty="0"/>
              <a:t>300 test snapshots</a:t>
            </a:r>
          </a:p>
        </p:txBody>
      </p:sp>
    </p:spTree>
    <p:extLst>
      <p:ext uri="{BB962C8B-B14F-4D97-AF65-F5344CB8AC3E}">
        <p14:creationId xmlns:p14="http://schemas.microsoft.com/office/powerpoint/2010/main" val="327132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Over a Circular Cylinder: Re = 20k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CAED-3B42-B3C2-795A-2D8A5BB1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2" y="1170945"/>
            <a:ext cx="5328468" cy="4979633"/>
          </a:xfrm>
        </p:spPr>
        <p:txBody>
          <a:bodyPr>
            <a:noAutofit/>
          </a:bodyPr>
          <a:lstStyle/>
          <a:p>
            <a:r>
              <a:rPr lang="en-US" sz="2600" dirty="0"/>
              <a:t>Modal spectra are another way to quantify reconstruction accuracy</a:t>
            </a:r>
          </a:p>
          <a:p>
            <a:endParaRPr lang="en-US" sz="2600" dirty="0"/>
          </a:p>
          <a:p>
            <a:r>
              <a:rPr lang="en-US" sz="2600" dirty="0"/>
              <a:t>Singular-value decomposition (SVD) is a common way to identify snapshot </a:t>
            </a:r>
            <a:r>
              <a:rPr lang="en-US" sz="2600" dirty="0" err="1"/>
              <a:t>eigenspectrum</a:t>
            </a:r>
            <a:endParaRPr lang="en-US" sz="2600" dirty="0"/>
          </a:p>
          <a:p>
            <a:pPr lvl="1"/>
            <a:r>
              <a:rPr lang="en-US" sz="2200" dirty="0"/>
              <a:t>Plot square-root of singular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AA1E5-33CE-AA2F-E814-335EAF4E6001}"/>
              </a:ext>
            </a:extLst>
          </p:cNvPr>
          <p:cNvSpPr/>
          <p:nvPr/>
        </p:nvSpPr>
        <p:spPr>
          <a:xfrm>
            <a:off x="6404793" y="3762301"/>
            <a:ext cx="654854" cy="55020"/>
          </a:xfrm>
          <a:prstGeom prst="rect">
            <a:avLst/>
          </a:prstGeom>
          <a:solidFill>
            <a:srgbClr val="EB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31B20-CFD0-886C-53D5-90A8FFD2759E}"/>
              </a:ext>
            </a:extLst>
          </p:cNvPr>
          <p:cNvSpPr/>
          <p:nvPr/>
        </p:nvSpPr>
        <p:spPr>
          <a:xfrm>
            <a:off x="6404679" y="5058230"/>
            <a:ext cx="654854" cy="55020"/>
          </a:xfrm>
          <a:prstGeom prst="rect">
            <a:avLst/>
          </a:prstGeom>
          <a:solidFill>
            <a:srgbClr val="EB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352D10-1F3D-8D9B-C8B2-901C584D4A48}"/>
              </a:ext>
            </a:extLst>
          </p:cNvPr>
          <p:cNvSpPr/>
          <p:nvPr/>
        </p:nvSpPr>
        <p:spPr>
          <a:xfrm>
            <a:off x="6412551" y="3817320"/>
            <a:ext cx="64116" cy="1240909"/>
          </a:xfrm>
          <a:prstGeom prst="rect">
            <a:avLst/>
          </a:prstGeom>
          <a:solidFill>
            <a:srgbClr val="EB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976FE1-FDA9-7786-02D0-B542A457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2340" y="1249799"/>
            <a:ext cx="6962718" cy="45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1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75B4-311F-328F-6F74-44EAF88A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Regularized Lid-Driven Cavity Flow: Re = 30k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CAED-3B42-B3C2-795A-2D8A5BB12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100 sensors randomly placed in 2D volume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D976-D249-7068-E07D-47FF5FE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EEA8B-241A-1D46-9D2A-8661D7C4F38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92021-C2D2-7082-22EF-F1ECF3D0CC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088" y="2326580"/>
            <a:ext cx="5010912" cy="3442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CD621-3C5E-31F3-4C22-6C2125BBDF8C}"/>
              </a:ext>
            </a:extLst>
          </p:cNvPr>
          <p:cNvSpPr txBox="1"/>
          <p:nvPr/>
        </p:nvSpPr>
        <p:spPr>
          <a:xfrm>
            <a:off x="11256653" y="4700350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A81BA"/>
                </a:solidFill>
              </a:rPr>
              <a:t>8.0%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9B19-EA2A-7FC5-338F-57199AC0D661}"/>
              </a:ext>
            </a:extLst>
          </p:cNvPr>
          <p:cNvSpPr txBox="1"/>
          <p:nvPr/>
        </p:nvSpPr>
        <p:spPr>
          <a:xfrm>
            <a:off x="10775053" y="4690980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83033"/>
                </a:solidFill>
              </a:rPr>
              <a:t>7.8%</a:t>
            </a:r>
          </a:p>
        </p:txBody>
      </p:sp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6D140734-B5A3-7C44-CE0A-4E2B41E23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54" t="11440" r="24929" b="10327"/>
          <a:stretch/>
        </p:blipFill>
        <p:spPr>
          <a:xfrm>
            <a:off x="182619" y="2237881"/>
            <a:ext cx="3557903" cy="365760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561554A-5A39-F3EB-C31A-A87298847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88" t="11578" r="24896" b="10190"/>
          <a:stretch/>
        </p:blipFill>
        <p:spPr>
          <a:xfrm>
            <a:off x="3798366" y="2237881"/>
            <a:ext cx="3557902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F8323F-A8FB-4B84-623F-29DE10AAF6DC}"/>
              </a:ext>
            </a:extLst>
          </p:cNvPr>
          <p:cNvSpPr txBox="1"/>
          <p:nvPr/>
        </p:nvSpPr>
        <p:spPr>
          <a:xfrm>
            <a:off x="1218995" y="1939621"/>
            <a:ext cx="14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true snapshot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FB8F2-4E3E-235A-4626-5F224050CEA4}"/>
              </a:ext>
            </a:extLst>
          </p:cNvPr>
          <p:cNvSpPr txBox="1"/>
          <p:nvPr/>
        </p:nvSpPr>
        <p:spPr>
          <a:xfrm>
            <a:off x="4378078" y="1939621"/>
            <a:ext cx="23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reconstructed snapshot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940759-B80C-704B-2BD8-E40B2DA4ADEE}"/>
              </a:ext>
            </a:extLst>
          </p:cNvPr>
          <p:cNvSpPr txBox="1"/>
          <p:nvPr/>
        </p:nvSpPr>
        <p:spPr>
          <a:xfrm rot="19978863">
            <a:off x="1494438" y="5950684"/>
            <a:ext cx="8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800180"/>
                </a:solidFill>
              </a:rPr>
              <a:t>sensors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8DD07-1047-9080-E3C7-5579E137412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335130" y="5576047"/>
            <a:ext cx="623223" cy="357324"/>
          </a:xfrm>
          <a:prstGeom prst="line">
            <a:avLst/>
          </a:prstGeom>
          <a:ln w="12700">
            <a:solidFill>
              <a:srgbClr val="8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8FFE18-BD93-926B-9BFA-36AF5A8BD772}"/>
              </a:ext>
            </a:extLst>
          </p:cNvPr>
          <p:cNvSpPr txBox="1"/>
          <p:nvPr/>
        </p:nvSpPr>
        <p:spPr>
          <a:xfrm>
            <a:off x="8846257" y="1909929"/>
            <a:ext cx="2422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4200 training snapshots</a:t>
            </a:r>
          </a:p>
          <a:p>
            <a:pPr algn="ctr"/>
            <a:r>
              <a:rPr lang="en-US" dirty="0"/>
              <a:t>1800 test snapshots</a:t>
            </a:r>
          </a:p>
        </p:txBody>
      </p:sp>
    </p:spTree>
    <p:extLst>
      <p:ext uri="{BB962C8B-B14F-4D97-AF65-F5344CB8AC3E}">
        <p14:creationId xmlns:p14="http://schemas.microsoft.com/office/powerpoint/2010/main" val="164824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oFusion_16x9_2022" id="{49CE6450-E0B6-FD4B-B791-B832004782B7}" vid="{C3F267E6-7999-6A4D-9A9D-2226C7FA4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e698ca81-8296-4fdc-b75e-d1db1a500d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8B1F89695A648ADE9F5B1F3E0EEF2" ma:contentTypeVersion="10" ma:contentTypeDescription="Create a new document." ma:contentTypeScope="" ma:versionID="c148aff34a7621eba3f1dae1dafda732">
  <xsd:schema xmlns:xsd="http://www.w3.org/2001/XMLSchema" xmlns:xs="http://www.w3.org/2001/XMLSchema" xmlns:p="http://schemas.microsoft.com/office/2006/metadata/properties" xmlns:ns2="e698ca81-8296-4fdc-b75e-d1db1a500dd7" xmlns:ns3="d900e117-17a0-4b24-9e47-511ef1d02c43" targetNamespace="http://schemas.microsoft.com/office/2006/metadata/properties" ma:root="true" ma:fieldsID="0cb72dd3324532457eab93fc3f4e99a8" ns2:_="" ns3:_="">
    <xsd:import namespace="e698ca81-8296-4fdc-b75e-d1db1a500dd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ca81-8296-4fdc-b75e-d1db1a500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392e51f-12f9-4c3d-990e-bab15be2e3fe}" ma:internalName="TaxCatchAll" ma:showField="CatchAllData" ma:web="be954756-5a2a-422e-a924-a134369c6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30060B-DE88-4BF9-8F44-D92E6164E738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e698ca81-8296-4fdc-b75e-d1db1a500dd7"/>
    <ds:schemaRef ds:uri="http://purl.org/dc/dcmitype/"/>
    <ds:schemaRef ds:uri="d900e117-17a0-4b24-9e47-511ef1d02c43"/>
  </ds:schemaRefs>
</ds:datastoreItem>
</file>

<file path=customXml/itemProps2.xml><?xml version="1.0" encoding="utf-8"?>
<ds:datastoreItem xmlns:ds="http://schemas.openxmlformats.org/officeDocument/2006/customXml" ds:itemID="{0EEB324B-CA68-4039-BB95-09F28F8E2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77796-FEBF-4176-A7CD-467F6251D74C}">
  <ds:schemaRefs>
    <ds:schemaRef ds:uri="d900e117-17a0-4b24-9e47-511ef1d02c43"/>
    <ds:schemaRef ds:uri="e698ca81-8296-4fdc-b75e-d1db1a500d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2119</TotalTime>
  <Words>788</Words>
  <Application>Microsoft Macintosh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Background</vt:lpstr>
      <vt:lpstr>Methodology</vt:lpstr>
      <vt:lpstr>Shallow Encoder Structure</vt:lpstr>
      <vt:lpstr>Network Training and Physics-based Constraints</vt:lpstr>
      <vt:lpstr>Regularization</vt:lpstr>
      <vt:lpstr>Flow Over a Circular Cylinder: Re = 20k</vt:lpstr>
      <vt:lpstr>Flow Over a Circular Cylinder: Re = 20k</vt:lpstr>
      <vt:lpstr>Regularized Lid-Driven Cavity Flow: Re = 30k</vt:lpstr>
      <vt:lpstr>Regularized Lid-Driven Cavity Flow: Re = 30k</vt:lpstr>
      <vt:lpstr>Conclusion</vt:lpstr>
      <vt:lpstr>Integrated forces computation</vt:lpstr>
      <vt:lpstr>Integrated forces computation</vt:lpstr>
      <vt:lpstr>Integrated forces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Yury Lebedev</dc:creator>
  <cp:lastModifiedBy>Lee, Michael W. (LARC-D301)</cp:lastModifiedBy>
  <cp:revision>47</cp:revision>
  <dcterms:created xsi:type="dcterms:W3CDTF">2022-11-29T16:50:23Z</dcterms:created>
  <dcterms:modified xsi:type="dcterms:W3CDTF">2022-12-05T19:20:25Z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0x010100BD78B1F89695A648ADE9F5B1F3E0EEF2</vt:lpwstr>
  </property>
  <property fmtid="{D5CDD505-2E9C-101B-9397-08002B2CF9AE}" pid="3" name="MediaServiceImageTags">
    <vt:lpwstr/>
  </property>
</Properties>
</file>