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92" r:id="rId1"/>
  </p:sldMasterIdLst>
  <p:notesMasterIdLst>
    <p:notesMasterId r:id="rId22"/>
  </p:notesMasterIdLst>
  <p:handoutMasterIdLst>
    <p:handoutMasterId r:id="rId23"/>
  </p:handoutMasterIdLst>
  <p:sldIdLst>
    <p:sldId id="355" r:id="rId2"/>
    <p:sldId id="380" r:id="rId3"/>
    <p:sldId id="377" r:id="rId4"/>
    <p:sldId id="381" r:id="rId5"/>
    <p:sldId id="368" r:id="rId6"/>
    <p:sldId id="382" r:id="rId7"/>
    <p:sldId id="366" r:id="rId8"/>
    <p:sldId id="374" r:id="rId9"/>
    <p:sldId id="384" r:id="rId10"/>
    <p:sldId id="369" r:id="rId11"/>
    <p:sldId id="375" r:id="rId12"/>
    <p:sldId id="385" r:id="rId13"/>
    <p:sldId id="386" r:id="rId14"/>
    <p:sldId id="376" r:id="rId15"/>
    <p:sldId id="371" r:id="rId16"/>
    <p:sldId id="387" r:id="rId17"/>
    <p:sldId id="372" r:id="rId18"/>
    <p:sldId id="389" r:id="rId19"/>
    <p:sldId id="388" r:id="rId20"/>
    <p:sldId id="364" r:id="rId21"/>
  </p:sldIdLst>
  <p:sldSz cx="12192000" cy="6858000"/>
  <p:notesSz cx="7010400" cy="92964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1pPr>
    <a:lvl2pPr marL="742950" indent="-28575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2pPr>
    <a:lvl3pPr marL="11430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3pPr>
    <a:lvl4pPr marL="16002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4pPr>
    <a:lvl5pPr marL="20574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odnick, Jacob M. (MSFC-ER42)[ESSCA]" initials="BJM(" lastIdx="20" clrIdx="0">
    <p:extLst>
      <p:ext uri="{19B8F6BF-5375-455C-9EA6-DF929625EA0E}">
        <p15:presenceInfo xmlns:p15="http://schemas.microsoft.com/office/powerpoint/2012/main" userId="S-1-5-21-330711430-3775241029-4075259233-515438" providerId="AD"/>
      </p:ext>
    </p:extLst>
  </p:cmAuthor>
  <p:cmAuthor id="2" name="Brodnick, Jacob M. (MSFC-ER42)" initials="BJM(" lastIdx="1" clrIdx="1">
    <p:extLst>
      <p:ext uri="{19B8F6BF-5375-455C-9EA6-DF929625EA0E}">
        <p15:presenceInfo xmlns:p15="http://schemas.microsoft.com/office/powerpoint/2012/main" userId="S::jbrodnic@ndc.nasa.gov::f36127a7-368a-443a-871e-6482de8c728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46"/>
    <a:srgbClr val="DDDDDD"/>
    <a:srgbClr val="00338D"/>
    <a:srgbClr val="E6E6E6"/>
    <a:srgbClr val="4F81BD"/>
    <a:srgbClr val="35F4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28" autoAdjust="0"/>
    <p:restoredTop sz="96807" autoAdjust="0"/>
  </p:normalViewPr>
  <p:slideViewPr>
    <p:cSldViewPr>
      <p:cViewPr varScale="1">
        <p:scale>
          <a:sx n="116" d="100"/>
          <a:sy n="116" d="100"/>
        </p:scale>
        <p:origin x="114" y="414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6" d="100"/>
          <a:sy n="96" d="100"/>
        </p:scale>
        <p:origin x="3516" y="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094050-1680-443A-8441-B2D5120085C9}" type="datetimeFigureOut">
              <a:rPr lang="en-US" smtClean="0"/>
              <a:t>12/7/2022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8D158-DB4E-4A40-8880-ED0E5B935A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6333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utoShape 1"/>
          <p:cNvSpPr>
            <a:spLocks noChangeArrowheads="1"/>
          </p:cNvSpPr>
          <p:nvPr/>
        </p:nvSpPr>
        <p:spPr bwMode="auto">
          <a:xfrm>
            <a:off x="0" y="0"/>
            <a:ext cx="7010400" cy="92964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lIns="93177" tIns="46589" rIns="93177" bIns="46589" anchor="ctr"/>
          <a:lstStyle/>
          <a:p>
            <a:pPr>
              <a:buFont typeface="Times New Roman" pitchFamily="16" charset="0"/>
              <a:buNone/>
              <a:defRPr/>
            </a:pPr>
            <a:endParaRPr lang="en-US" dirty="0">
              <a:latin typeface="Arial" charset="0"/>
              <a:cs typeface="+mn-cs"/>
            </a:endParaRPr>
          </a:p>
        </p:txBody>
      </p:sp>
      <p:sp>
        <p:nvSpPr>
          <p:cNvPr id="13314" name="AutoShape 2"/>
          <p:cNvSpPr>
            <a:spLocks noChangeArrowheads="1"/>
          </p:cNvSpPr>
          <p:nvPr/>
        </p:nvSpPr>
        <p:spPr bwMode="auto">
          <a:xfrm>
            <a:off x="0" y="0"/>
            <a:ext cx="7010400" cy="92964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3177" tIns="46589" rIns="93177" bIns="46589" anchor="ctr"/>
          <a:lstStyle/>
          <a:p>
            <a:pPr>
              <a:buFont typeface="Times New Roman" pitchFamily="16" charset="0"/>
              <a:buNone/>
              <a:defRPr/>
            </a:pPr>
            <a:endParaRPr lang="en-US" dirty="0">
              <a:latin typeface="Arial" charset="0"/>
              <a:cs typeface="+mn-cs"/>
            </a:endParaRPr>
          </a:p>
        </p:txBody>
      </p:sp>
      <p:sp>
        <p:nvSpPr>
          <p:cNvPr id="21508" name="Rectangle 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316450" y="-11993563"/>
            <a:ext cx="22569488" cy="126968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13316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701040" y="4415790"/>
            <a:ext cx="5603452" cy="417853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115759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385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non-SBU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9A6B9A53-E24C-4D53-8FAB-FCD7ECA89E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889" y="41879"/>
            <a:ext cx="1711142" cy="886968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9550400" y="6096000"/>
            <a:ext cx="26416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1295400"/>
            <a:ext cx="10972800" cy="1371600"/>
          </a:xfrm>
        </p:spPr>
        <p:txBody>
          <a:bodyPr anchor="ctr">
            <a:normAutofit/>
          </a:bodyPr>
          <a:lstStyle>
            <a:lvl1pPr algn="ctr">
              <a:defRPr sz="3200" b="1">
                <a:solidFill>
                  <a:srgbClr val="004D9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599" y="2971800"/>
            <a:ext cx="10972800" cy="201168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43499"/>
            <a:ext cx="561136" cy="8853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052" t="8771" r="24875" b="7479"/>
          <a:stretch/>
        </p:blipFill>
        <p:spPr>
          <a:xfrm>
            <a:off x="10656185" y="78483"/>
            <a:ext cx="1037392" cy="867565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7752F6B2-2E8D-4996-9579-E7CCBA66A27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114800" y="5724144"/>
            <a:ext cx="3959352" cy="276999"/>
          </a:xfrm>
          <a:prstGeom prst="rect">
            <a:avLst/>
          </a:prstGeom>
          <a:noFill/>
          <a:ln w="9525">
            <a:solidFill>
              <a:srgbClr val="4F81B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rtl="0" eaLnBrk="1" fontAlgn="base" hangingPunct="1"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</a:pPr>
            <a:r>
              <a:rPr lang="en-US" sz="120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Approved for public release; distribution is unlimited.</a:t>
            </a:r>
            <a:endParaRPr lang="en-US" alt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27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non-SB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F8882BF6-8C6B-4B46-A458-CA607E27A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352" y="6310314"/>
            <a:ext cx="882032" cy="457200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" y="6356353"/>
            <a:ext cx="1219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828800" y="143669"/>
            <a:ext cx="8534400" cy="792162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Line 8"/>
          <p:cNvSpPr>
            <a:spLocks noChangeShapeType="1"/>
          </p:cNvSpPr>
          <p:nvPr userDrawn="1"/>
        </p:nvSpPr>
        <p:spPr bwMode="auto">
          <a:xfrm>
            <a:off x="1828800" y="893763"/>
            <a:ext cx="85344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600" y="960437"/>
            <a:ext cx="10972800" cy="5245896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-285750">
              <a:buClr>
                <a:srgbClr val="0070C0"/>
              </a:buClr>
              <a:buFont typeface="Arial" panose="020B0604020202020204" pitchFamily="34" charset="0"/>
              <a:buChar char="•"/>
              <a:defRPr sz="1600"/>
            </a:lvl2pPr>
            <a:lvl3pPr marL="914400" indent="-228600">
              <a:buClrTx/>
              <a:buFont typeface="Arial" panose="020B0604020202020204" pitchFamily="34" charset="0"/>
              <a:buChar char="−"/>
              <a:defRPr sz="1200"/>
            </a:lvl3pPr>
            <a:lvl4pPr marL="1371600" indent="-228600">
              <a:buFont typeface="Wingdings" panose="05000000000000000000" pitchFamily="2" charset="2"/>
              <a:buChar char="§"/>
              <a:defRPr sz="1200"/>
            </a:lvl4pPr>
            <a:lvl5pPr marL="1828800"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43499"/>
            <a:ext cx="561136" cy="8853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052" t="8771" r="24875" b="7479"/>
          <a:stretch/>
        </p:blipFill>
        <p:spPr>
          <a:xfrm>
            <a:off x="10656185" y="78483"/>
            <a:ext cx="1037392" cy="86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89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" y="6356353"/>
            <a:ext cx="1219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09600" y="2514600"/>
            <a:ext cx="10972800" cy="18288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43499"/>
            <a:ext cx="561136" cy="8853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052" t="8771" r="24875" b="7479"/>
          <a:stretch/>
        </p:blipFill>
        <p:spPr>
          <a:xfrm>
            <a:off x="10656185" y="78483"/>
            <a:ext cx="1037392" cy="867565"/>
          </a:xfrm>
          <a:prstGeom prst="rect">
            <a:avLst/>
          </a:prstGeom>
        </p:spPr>
      </p:pic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1039D257-2889-432C-AF47-641B1D8B092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352" y="6310314"/>
            <a:ext cx="88203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3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non-SBU) (NASA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9550400" y="6096000"/>
            <a:ext cx="26416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1295400"/>
            <a:ext cx="10972800" cy="1371600"/>
          </a:xfrm>
        </p:spPr>
        <p:txBody>
          <a:bodyPr anchor="ctr">
            <a:normAutofit/>
          </a:bodyPr>
          <a:lstStyle>
            <a:lvl1pPr algn="ctr">
              <a:defRPr sz="3200" b="1">
                <a:solidFill>
                  <a:srgbClr val="004D9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599" y="2971800"/>
            <a:ext cx="10972800" cy="201168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43499"/>
            <a:ext cx="561136" cy="8853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052" t="8771" r="24875" b="7479"/>
          <a:stretch/>
        </p:blipFill>
        <p:spPr>
          <a:xfrm>
            <a:off x="10656185" y="78483"/>
            <a:ext cx="1037392" cy="86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768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non-SBU) (NAS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" y="6356353"/>
            <a:ext cx="1219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828800" y="143669"/>
            <a:ext cx="8534400" cy="792162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Line 8"/>
          <p:cNvSpPr>
            <a:spLocks noChangeShapeType="1"/>
          </p:cNvSpPr>
          <p:nvPr userDrawn="1"/>
        </p:nvSpPr>
        <p:spPr bwMode="auto">
          <a:xfrm>
            <a:off x="1828800" y="893763"/>
            <a:ext cx="85344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600" y="960437"/>
            <a:ext cx="10972800" cy="5245896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-285750">
              <a:buClr>
                <a:srgbClr val="0070C0"/>
              </a:buClr>
              <a:buFont typeface="Arial" panose="020B0604020202020204" pitchFamily="34" charset="0"/>
              <a:buChar char="•"/>
              <a:defRPr sz="1600"/>
            </a:lvl2pPr>
            <a:lvl3pPr marL="914400" indent="-228600">
              <a:buClrTx/>
              <a:buFont typeface="Arial" panose="020B0604020202020204" pitchFamily="34" charset="0"/>
              <a:buChar char="−"/>
              <a:defRPr sz="1200"/>
            </a:lvl3pPr>
            <a:lvl4pPr marL="1371600" indent="-228600">
              <a:buFont typeface="Wingdings" panose="05000000000000000000" pitchFamily="2" charset="2"/>
              <a:buChar char="§"/>
              <a:defRPr sz="1200"/>
            </a:lvl4pPr>
            <a:lvl5pPr marL="1828800"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43499"/>
            <a:ext cx="561136" cy="8853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052" t="8771" r="24875" b="7479"/>
          <a:stretch/>
        </p:blipFill>
        <p:spPr>
          <a:xfrm>
            <a:off x="10656185" y="78483"/>
            <a:ext cx="1037392" cy="86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920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(NAS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" y="6356353"/>
            <a:ext cx="1219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09600" y="2514600"/>
            <a:ext cx="10972800" cy="18288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43499"/>
            <a:ext cx="561136" cy="8853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052" t="8771" r="24875" b="7479"/>
          <a:stretch/>
        </p:blipFill>
        <p:spPr>
          <a:xfrm>
            <a:off x="10656185" y="78483"/>
            <a:ext cx="1037392" cy="86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873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2954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914400">
              <a:buClrTx/>
              <a:buSzTx/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  <a:cs typeface="+mn-cs"/>
              </a:rPr>
              <a:t>CUI//SP-PROPIN/SP-EXPT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914400">
              <a:buClrTx/>
              <a:buSzTx/>
              <a:defRPr/>
            </a:pPr>
            <a:fld id="{EAA24045-F456-4457-B7B9-116178B6C516}" type="slidenum">
              <a:rPr lang="en-US" smtClean="0">
                <a:solidFill>
                  <a:prstClr val="black">
                    <a:tint val="75000"/>
                  </a:prstClr>
                </a:solidFill>
                <a:cs typeface="+mn-cs"/>
              </a:rPr>
              <a:pPr defTabSz="914400">
                <a:buClrTx/>
                <a:buSzTx/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9089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794" r:id="rId2"/>
    <p:sldLayoutId id="2147483814" r:id="rId3"/>
    <p:sldLayoutId id="2147483819" r:id="rId4"/>
    <p:sldLayoutId id="2147483817" r:id="rId5"/>
    <p:sldLayoutId id="2147483818" r:id="rId6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66CC"/>
        </a:buClr>
        <a:buSzPct val="110000"/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66CC"/>
        </a:buClr>
        <a:buSzPct val="110000"/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66CC"/>
        </a:buClr>
        <a:buSzPct val="110000"/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2.mp4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5" Type="http://schemas.microsoft.com/office/2007/relationships/media" Target="../media/media3.mp4"/><Relationship Id="rId10" Type="http://schemas.openxmlformats.org/officeDocument/2006/relationships/image" Target="../media/image16.png"/><Relationship Id="rId4" Type="http://schemas.openxmlformats.org/officeDocument/2006/relationships/video" Target="../media/media2.mp4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media" Target="../media/media4.mp4"/><Relationship Id="rId7" Type="http://schemas.openxmlformats.org/officeDocument/2006/relationships/image" Target="../media/image1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video" Target="../media/media8.mp4"/><Relationship Id="rId13" Type="http://schemas.openxmlformats.org/officeDocument/2006/relationships/image" Target="../media/image24.png"/><Relationship Id="rId3" Type="http://schemas.microsoft.com/office/2007/relationships/media" Target="../media/media6.mp4"/><Relationship Id="rId7" Type="http://schemas.microsoft.com/office/2007/relationships/media" Target="../media/media8.mp4"/><Relationship Id="rId12" Type="http://schemas.openxmlformats.org/officeDocument/2006/relationships/image" Target="../media/image23.png"/><Relationship Id="rId17" Type="http://schemas.openxmlformats.org/officeDocument/2006/relationships/image" Target="../media/image28.svg"/><Relationship Id="rId2" Type="http://schemas.openxmlformats.org/officeDocument/2006/relationships/video" Target="../media/media5.mp4"/><Relationship Id="rId16" Type="http://schemas.openxmlformats.org/officeDocument/2006/relationships/image" Target="../media/image27.png"/><Relationship Id="rId1" Type="http://schemas.microsoft.com/office/2007/relationships/media" Target="../media/media5.mp4"/><Relationship Id="rId6" Type="http://schemas.openxmlformats.org/officeDocument/2006/relationships/video" Target="../media/media7.mp4"/><Relationship Id="rId11" Type="http://schemas.openxmlformats.org/officeDocument/2006/relationships/image" Target="../media/image22.png"/><Relationship Id="rId5" Type="http://schemas.microsoft.com/office/2007/relationships/media" Target="../media/media7.mp4"/><Relationship Id="rId15" Type="http://schemas.openxmlformats.org/officeDocument/2006/relationships/image" Target="../media/image26.svg"/><Relationship Id="rId10" Type="http://schemas.openxmlformats.org/officeDocument/2006/relationships/image" Target="../media/image21.png"/><Relationship Id="rId4" Type="http://schemas.openxmlformats.org/officeDocument/2006/relationships/video" Target="../media/media6.mp4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video" Target="../media/media12.mp4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35.png"/><Relationship Id="rId3" Type="http://schemas.microsoft.com/office/2007/relationships/media" Target="../media/media10.mp4"/><Relationship Id="rId7" Type="http://schemas.microsoft.com/office/2007/relationships/media" Target="../media/media12.mp4"/><Relationship Id="rId12" Type="http://schemas.openxmlformats.org/officeDocument/2006/relationships/video" Target="../media/media14.mp4"/><Relationship Id="rId17" Type="http://schemas.openxmlformats.org/officeDocument/2006/relationships/image" Target="../media/image34.png"/><Relationship Id="rId2" Type="http://schemas.openxmlformats.org/officeDocument/2006/relationships/video" Target="../media/media9.mp4"/><Relationship Id="rId16" Type="http://schemas.openxmlformats.org/officeDocument/2006/relationships/image" Target="../media/image33.png"/><Relationship Id="rId1" Type="http://schemas.microsoft.com/office/2007/relationships/media" Target="../media/media9.mp4"/><Relationship Id="rId6" Type="http://schemas.openxmlformats.org/officeDocument/2006/relationships/video" Target="../media/media11.mp4"/><Relationship Id="rId11" Type="http://schemas.microsoft.com/office/2007/relationships/media" Target="../media/media14.mp4"/><Relationship Id="rId5" Type="http://schemas.microsoft.com/office/2007/relationships/media" Target="../media/media11.mp4"/><Relationship Id="rId15" Type="http://schemas.openxmlformats.org/officeDocument/2006/relationships/image" Target="../media/image32.png"/><Relationship Id="rId10" Type="http://schemas.openxmlformats.org/officeDocument/2006/relationships/video" Target="../media/media13.mp4"/><Relationship Id="rId19" Type="http://schemas.openxmlformats.org/officeDocument/2006/relationships/image" Target="../media/image36.png"/><Relationship Id="rId4" Type="http://schemas.openxmlformats.org/officeDocument/2006/relationships/video" Target="../media/media10.mp4"/><Relationship Id="rId9" Type="http://schemas.microsoft.com/office/2007/relationships/media" Target="../media/media13.mp4"/><Relationship Id="rId1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6B79B-5BAF-463F-9711-B877D7545095}"/>
              </a:ext>
            </a:extLst>
          </p:cNvPr>
          <p:cNvSpPr>
            <a:spLocks noGrp="1"/>
          </p:cNvSpPr>
          <p:nvPr>
            <p:ph type="ctrTitle" sz="quarter"/>
          </p:nvPr>
        </p:nvSpPr>
        <p:spPr/>
        <p:txBody>
          <a:bodyPr>
            <a:normAutofit/>
          </a:bodyPr>
          <a:lstStyle/>
          <a:p>
            <a:r>
              <a:rPr lang="en-US" dirty="0"/>
              <a:t>Operational Techniques in Microgravity for Cryogenic Fluid Management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13DBF4-27C1-4D5B-83D7-EE5E87E61403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 dirty="0">
                <a:ea typeface="DejaVu LGC Sans" charset="0"/>
                <a:cs typeface="DejaVu LGC Sans" charset="0"/>
              </a:rPr>
              <a:t>December 7, 2022</a:t>
            </a:r>
          </a:p>
          <a:p>
            <a:pPr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 dirty="0">
              <a:ea typeface="DejaVu LGC Sans" charset="0"/>
              <a:cs typeface="DejaVu LGC Sans" charset="0"/>
            </a:endParaRPr>
          </a:p>
          <a:p>
            <a:pPr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b="1" dirty="0">
                <a:ea typeface="DejaVu LGC Sans" charset="0"/>
                <a:cs typeface="DejaVu LGC Sans" charset="0"/>
              </a:rPr>
              <a:t>B. D. Hoffman – </a:t>
            </a:r>
            <a:r>
              <a:rPr lang="en-US" sz="1400" b="1" dirty="0">
                <a:ea typeface="DejaVu LGC Sans" charset="0"/>
                <a:cs typeface="DejaVu LGC Sans" charset="0"/>
              </a:rPr>
              <a:t>JSEG, Fluid Dynamics Branch (MSFC-ER42)</a:t>
            </a:r>
          </a:p>
          <a:p>
            <a:pPr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 dirty="0">
                <a:ea typeface="DejaVu LGC Sans" charset="0"/>
                <a:cs typeface="DejaVu LGC Sans" charset="0"/>
              </a:rPr>
              <a:t>J. M. Brodnick – </a:t>
            </a:r>
            <a:r>
              <a:rPr lang="en-US" sz="1400" b="1" dirty="0">
                <a:ea typeface="DejaVu LGC Sans" charset="0"/>
                <a:cs typeface="DejaVu LGC Sans" charset="0"/>
              </a:rPr>
              <a:t>NASA, Fluid Dynamics Branch (MSFC-ER42)</a:t>
            </a:r>
          </a:p>
        </p:txBody>
      </p:sp>
    </p:spTree>
    <p:extLst>
      <p:ext uri="{BB962C8B-B14F-4D97-AF65-F5344CB8AC3E}">
        <p14:creationId xmlns:p14="http://schemas.microsoft.com/office/powerpoint/2010/main" val="3921908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95037B-B039-44A4-97B0-2C910E2AB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60437"/>
            <a:ext cx="10972800" cy="2057990"/>
          </a:xfrm>
        </p:spPr>
        <p:txBody>
          <a:bodyPr/>
          <a:lstStyle/>
          <a:p>
            <a:pPr lvl="1"/>
            <a:r>
              <a:rPr lang="en-US" sz="1800" dirty="0"/>
              <a:t>The Fluid Dynamics Branch within the Propulsion Systems Department at the Marshall Space Flight Center is currently supporting multiple programs in need of in-space cryogenic fluid management (CFM) analysis.</a:t>
            </a:r>
          </a:p>
          <a:p>
            <a:pPr lvl="2"/>
            <a:r>
              <a:rPr lang="en-US" sz="1600" dirty="0"/>
              <a:t>Space Launch System (SLS) upper stages</a:t>
            </a:r>
          </a:p>
          <a:p>
            <a:pPr lvl="2"/>
            <a:r>
              <a:rPr lang="en-US" sz="1600" dirty="0"/>
              <a:t>Commercial Lunar Payload Services (CLPS)</a:t>
            </a:r>
          </a:p>
          <a:p>
            <a:pPr lvl="2"/>
            <a:r>
              <a:rPr lang="en-US" sz="1600" dirty="0"/>
              <a:t>Human Landing System (HLS)</a:t>
            </a:r>
          </a:p>
          <a:p>
            <a:pPr lvl="2"/>
            <a:r>
              <a:rPr lang="en-US" sz="1600" dirty="0"/>
              <a:t>Nuclear Thermal Propulsion (NTP) systems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4909D6-42B2-4B43-845D-8DD17F651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D832903-2A7A-4FBB-B8C5-4BEF046FB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pic>
        <p:nvPicPr>
          <p:cNvPr id="6" name="Picture 5" descr="A close-up of a machine&#10;&#10;Description automatically generated with low confidence">
            <a:extLst>
              <a:ext uri="{FF2B5EF4-FFF2-40B4-BE49-F238E27FC236}">
                <a16:creationId xmlns:a16="http://schemas.microsoft.com/office/drawing/2014/main" id="{E028832C-33E1-408B-B038-BD00929D0B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367"/>
          <a:stretch/>
        </p:blipFill>
        <p:spPr>
          <a:xfrm>
            <a:off x="9605721" y="2316480"/>
            <a:ext cx="1967145" cy="3931920"/>
          </a:xfrm>
          <a:prstGeom prst="rect">
            <a:avLst/>
          </a:prstGeom>
        </p:spPr>
      </p:pic>
      <p:pic>
        <p:nvPicPr>
          <p:cNvPr id="8" name="Picture 7" descr="A picture containing text, transport, dark&#10;&#10;Description automatically generated">
            <a:extLst>
              <a:ext uri="{FF2B5EF4-FFF2-40B4-BE49-F238E27FC236}">
                <a16:creationId xmlns:a16="http://schemas.microsoft.com/office/drawing/2014/main" id="{45028FFD-558D-4328-AEC1-2FF2FA753ED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77"/>
          <a:stretch/>
        </p:blipFill>
        <p:spPr>
          <a:xfrm>
            <a:off x="5943600" y="2330950"/>
            <a:ext cx="3009176" cy="1828800"/>
          </a:xfrm>
          <a:prstGeom prst="rect">
            <a:avLst/>
          </a:prstGeom>
        </p:spPr>
      </p:pic>
      <p:pic>
        <p:nvPicPr>
          <p:cNvPr id="10" name="Picture 9" descr="A space shuttle flying over earth&#10;&#10;Description automatically generated with low confidence">
            <a:extLst>
              <a:ext uri="{FF2B5EF4-FFF2-40B4-BE49-F238E27FC236}">
                <a16:creationId xmlns:a16="http://schemas.microsoft.com/office/drawing/2014/main" id="{9D84E36E-620D-44D1-9D98-9954218B01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839573"/>
            <a:ext cx="4058596" cy="2286000"/>
          </a:xfrm>
          <a:prstGeom prst="rect">
            <a:avLst/>
          </a:prstGeom>
        </p:spPr>
      </p:pic>
      <p:pic>
        <p:nvPicPr>
          <p:cNvPr id="12" name="Picture 11" descr="A picture containing missile, rocket, dark&#10;&#10;Description automatically generated">
            <a:extLst>
              <a:ext uri="{FF2B5EF4-FFF2-40B4-BE49-F238E27FC236}">
                <a16:creationId xmlns:a16="http://schemas.microsoft.com/office/drawing/2014/main" id="{D0F5996E-08E3-4C12-976B-1F9E24BDE52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44"/>
          <a:stretch/>
        </p:blipFill>
        <p:spPr>
          <a:xfrm>
            <a:off x="5943600" y="4800600"/>
            <a:ext cx="3009176" cy="1828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9FA934-0390-43A0-AC63-1F72BD1A57B7}"/>
              </a:ext>
            </a:extLst>
          </p:cNvPr>
          <p:cNvSpPr txBox="1"/>
          <p:nvPr/>
        </p:nvSpPr>
        <p:spPr>
          <a:xfrm>
            <a:off x="8991600" y="1670149"/>
            <a:ext cx="3195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SLS Upper Stage Concept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(NASA)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A30362-404A-4611-90B9-8754C731DF19}"/>
              </a:ext>
            </a:extLst>
          </p:cNvPr>
          <p:cNvSpPr txBox="1"/>
          <p:nvPr/>
        </p:nvSpPr>
        <p:spPr>
          <a:xfrm>
            <a:off x="5943600" y="1684619"/>
            <a:ext cx="3009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CLPS Concept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(Intuitive Machines)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2BAE29-68F7-4094-AA06-4E394779703F}"/>
              </a:ext>
            </a:extLst>
          </p:cNvPr>
          <p:cNvSpPr txBox="1"/>
          <p:nvPr/>
        </p:nvSpPr>
        <p:spPr>
          <a:xfrm>
            <a:off x="5943600" y="4157010"/>
            <a:ext cx="3009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HLS Concept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(SpaceX)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FE4595-2E4F-4B0B-8D08-40B92B7DC544}"/>
              </a:ext>
            </a:extLst>
          </p:cNvPr>
          <p:cNvSpPr txBox="1"/>
          <p:nvPr/>
        </p:nvSpPr>
        <p:spPr>
          <a:xfrm>
            <a:off x="914400" y="3187392"/>
            <a:ext cx="4058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NTP Concept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(NASA)</a:t>
            </a:r>
          </a:p>
        </p:txBody>
      </p:sp>
    </p:spTree>
    <p:extLst>
      <p:ext uri="{BB962C8B-B14F-4D97-AF65-F5344CB8AC3E}">
        <p14:creationId xmlns:p14="http://schemas.microsoft.com/office/powerpoint/2010/main" val="4000857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2DB404-EC26-45D4-A20F-F38A9A681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886BCF0-2776-4AB1-BAB9-4C67E5E57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(continued)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C90E9-F771-431E-87A4-6F844A4D5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1800" dirty="0"/>
              <a:t>Design techniques to control propellant locations within tanks is commonly requested.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Organizations are often interested in solutions for standard tank designs.</a:t>
            </a:r>
          </a:p>
          <a:p>
            <a:pPr lvl="2"/>
            <a:r>
              <a:rPr lang="en-US" sz="1400" dirty="0"/>
              <a:t>Excludes various CFM technologies (many need flight experience to reduce risk of use)</a:t>
            </a:r>
          </a:p>
          <a:p>
            <a:pPr lvl="2"/>
            <a:r>
              <a:rPr lang="en-US" sz="1400" dirty="0"/>
              <a:t>Excludes propellant management devices (can be heavy for large tanks)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Typical propellant management needs include:</a:t>
            </a:r>
          </a:p>
          <a:p>
            <a:pPr lvl="2"/>
            <a:r>
              <a:rPr lang="en-US" sz="1400" dirty="0"/>
              <a:t>Vapor only venting</a:t>
            </a:r>
          </a:p>
          <a:p>
            <a:pPr lvl="2"/>
            <a:r>
              <a:rPr lang="en-US" sz="1400" dirty="0"/>
              <a:t>Unsubmerged ullage gas diffuser for pressurization</a:t>
            </a:r>
          </a:p>
          <a:p>
            <a:pPr lvl="2"/>
            <a:r>
              <a:rPr lang="en-US" sz="1400" dirty="0"/>
              <a:t>Propellant only extraction for engine start or propellant transfer</a:t>
            </a:r>
          </a:p>
          <a:p>
            <a:pPr lvl="2"/>
            <a:r>
              <a:rPr lang="en-US" sz="1400" dirty="0"/>
              <a:t>Propellant settled to mitigate ullage collapse and boiloff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Performing in-space vehicle maneuvers is one way to manage propellants with standard tank designs.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A variety of settling and unsettling events were simulated with computational fluid dynamics (CFD) to address some typical propellant management needs for a generic tank; results are presented herein.</a:t>
            </a:r>
          </a:p>
        </p:txBody>
      </p:sp>
    </p:spTree>
    <p:extLst>
      <p:ext uri="{BB962C8B-B14F-4D97-AF65-F5344CB8AC3E}">
        <p14:creationId xmlns:p14="http://schemas.microsoft.com/office/powerpoint/2010/main" val="3700382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6CFFFD5-6C87-45EF-9C4B-C4434E0CF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F89F885-B641-41D7-B9B7-AAB587E7E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Methodology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022981-2031-432A-A493-42084FED6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60437"/>
            <a:ext cx="8077200" cy="5245896"/>
          </a:xfrm>
        </p:spPr>
        <p:txBody>
          <a:bodyPr/>
          <a:lstStyle/>
          <a:p>
            <a:pPr lvl="1"/>
            <a:r>
              <a:rPr lang="en-US" sz="1800" dirty="0"/>
              <a:t>Used Loci/STREAM-</a:t>
            </a:r>
            <a:r>
              <a:rPr lang="en-US" sz="1800" dirty="0" err="1"/>
              <a:t>VoF</a:t>
            </a:r>
            <a:r>
              <a:rPr lang="en-US" sz="1800" dirty="0"/>
              <a:t> for every simulation</a:t>
            </a:r>
          </a:p>
          <a:p>
            <a:pPr lvl="2"/>
            <a:r>
              <a:rPr lang="en-US" sz="1400" dirty="0"/>
              <a:t>Pressure based Navier-Stokes solver</a:t>
            </a:r>
          </a:p>
          <a:p>
            <a:pPr lvl="2"/>
            <a:r>
              <a:rPr lang="en-US" sz="1400" dirty="0"/>
              <a:t>Volume of fluid (VoF) method of distinct phase representation</a:t>
            </a:r>
          </a:p>
          <a:p>
            <a:pPr lvl="1"/>
            <a:r>
              <a:rPr lang="en-US" sz="1800" dirty="0"/>
              <a:t>Used a generic 2 m diameter tank with hemispherical domes</a:t>
            </a:r>
          </a:p>
          <a:p>
            <a:pPr lvl="2"/>
            <a:r>
              <a:rPr lang="en-US" sz="1400" dirty="0"/>
              <a:t>2 m tall barrel section</a:t>
            </a:r>
          </a:p>
          <a:p>
            <a:pPr lvl="2"/>
            <a:r>
              <a:rPr lang="en-US" sz="1400" dirty="0"/>
              <a:t>~4 million unstructured hexahedral volume cells</a:t>
            </a:r>
          </a:p>
          <a:p>
            <a:pPr lvl="1"/>
            <a:r>
              <a:rPr lang="en-US" sz="1800" dirty="0"/>
              <a:t>Used a non-inertial reference frame to specify vehicle dynamics</a:t>
            </a:r>
          </a:p>
          <a:p>
            <a:pPr lvl="2"/>
            <a:r>
              <a:rPr lang="en-US" sz="1400" dirty="0"/>
              <a:t>Inputs varied by simulation</a:t>
            </a:r>
          </a:p>
          <a:p>
            <a:pPr lvl="1"/>
            <a:r>
              <a:rPr lang="en-US" sz="1800" dirty="0"/>
              <a:t>Simulated LOX and GOX at different conditions</a:t>
            </a:r>
          </a:p>
          <a:p>
            <a:pPr lvl="2"/>
            <a:r>
              <a:rPr lang="en-US" sz="1400" dirty="0"/>
              <a:t>Saturated:</a:t>
            </a:r>
          </a:p>
          <a:p>
            <a:pPr lvl="3"/>
            <a:r>
              <a:rPr lang="en-US" sz="1400" dirty="0"/>
              <a:t>1 bar ullage pressure</a:t>
            </a:r>
          </a:p>
          <a:p>
            <a:pPr lvl="2"/>
            <a:r>
              <a:rPr lang="en-US" sz="1400" dirty="0"/>
              <a:t>Unsaturated:</a:t>
            </a:r>
          </a:p>
          <a:p>
            <a:pPr lvl="3"/>
            <a:r>
              <a:rPr lang="en-US" sz="1400" dirty="0"/>
              <a:t>4 bar ullage pressure</a:t>
            </a:r>
          </a:p>
          <a:p>
            <a:pPr lvl="3"/>
            <a:r>
              <a:rPr lang="en-US" sz="1400" dirty="0"/>
              <a:t>90 K minimum liquid temperature</a:t>
            </a:r>
          </a:p>
          <a:p>
            <a:pPr lvl="3"/>
            <a:r>
              <a:rPr lang="en-US" sz="1400" dirty="0"/>
              <a:t>250 K maximum ullage temperature</a:t>
            </a:r>
          </a:p>
          <a:p>
            <a:pPr lvl="3"/>
            <a:r>
              <a:rPr lang="en-US" sz="1400" dirty="0"/>
              <a:t>Initially stratified around the gas-liquid interface</a:t>
            </a:r>
          </a:p>
          <a:p>
            <a:pPr lvl="1"/>
            <a:r>
              <a:rPr lang="en-US" sz="1800" dirty="0"/>
              <a:t>Used an implicit Hertz-Knudsen model for phase change</a:t>
            </a:r>
          </a:p>
          <a:p>
            <a:pPr lvl="2"/>
            <a:r>
              <a:rPr lang="en-US" sz="1400" dirty="0"/>
              <a:t>Evaporation and condensation at gas-liquid interfaces</a:t>
            </a:r>
          </a:p>
          <a:p>
            <a:pPr lvl="2"/>
            <a:r>
              <a:rPr lang="en-US" sz="1400" dirty="0"/>
              <a:t>Accommodation coefficient of 0.001 for every simulation</a:t>
            </a:r>
            <a:endParaRPr lang="en-US" dirty="0"/>
          </a:p>
        </p:txBody>
      </p:sp>
      <p:pic>
        <p:nvPicPr>
          <p:cNvPr id="6" name="Picture 5" descr="Shape&#10;&#10;Description automatically generated">
            <a:extLst>
              <a:ext uri="{FF2B5EF4-FFF2-40B4-BE49-F238E27FC236}">
                <a16:creationId xmlns:a16="http://schemas.microsoft.com/office/drawing/2014/main" id="{4754E7E8-5207-4EC5-A18D-2E114258D5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2" r="29715"/>
          <a:stretch/>
        </p:blipFill>
        <p:spPr>
          <a:xfrm>
            <a:off x="8382000" y="1676400"/>
            <a:ext cx="2895600" cy="4572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374E6A-B477-4393-A791-B506DB535E50}"/>
              </a:ext>
            </a:extLst>
          </p:cNvPr>
          <p:cNvSpPr txBox="1"/>
          <p:nvPr/>
        </p:nvSpPr>
        <p:spPr>
          <a:xfrm>
            <a:off x="8553812" y="1035713"/>
            <a:ext cx="3009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Computational Domain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(20% Fill Level Shown)</a:t>
            </a:r>
          </a:p>
        </p:txBody>
      </p:sp>
    </p:spTree>
    <p:extLst>
      <p:ext uri="{BB962C8B-B14F-4D97-AF65-F5344CB8AC3E}">
        <p14:creationId xmlns:p14="http://schemas.microsoft.com/office/powerpoint/2010/main" val="2058291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FA3C19-6147-4080-8DFC-E6C761263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0B44610-0FD0-4706-A5AB-58E8BF3CF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Settling Thrust Optimization</a:t>
            </a:r>
          </a:p>
        </p:txBody>
      </p:sp>
    </p:spTree>
    <p:extLst>
      <p:ext uri="{BB962C8B-B14F-4D97-AF65-F5344CB8AC3E}">
        <p14:creationId xmlns:p14="http://schemas.microsoft.com/office/powerpoint/2010/main" val="3516641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F9F1AC-4F2C-4207-9439-52714980F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EC841B-5E3B-4901-8CC6-390871478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Propellant Dynamics</a:t>
            </a:r>
          </a:p>
        </p:txBody>
      </p:sp>
      <p:pic>
        <p:nvPicPr>
          <p:cNvPr id="6" name="vof_iso">
            <a:hlinkClick r:id="" action="ppaction://media"/>
            <a:extLst>
              <a:ext uri="{FF2B5EF4-FFF2-40B4-BE49-F238E27FC236}">
                <a16:creationId xmlns:a16="http://schemas.microsoft.com/office/drawing/2014/main" id="{53D952BF-8B51-4342-B007-53BA075057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15200" y="1676400"/>
            <a:ext cx="4706409" cy="4572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4E6522C-8F5D-4CCE-AB1E-27416030C9F4}"/>
              </a:ext>
            </a:extLst>
          </p:cNvPr>
          <p:cNvSpPr txBox="1"/>
          <p:nvPr/>
        </p:nvSpPr>
        <p:spPr>
          <a:xfrm>
            <a:off x="7315200" y="1031082"/>
            <a:ext cx="4706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Propellant Dynamics Animation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(100% Duty Cycle)</a:t>
            </a:r>
          </a:p>
        </p:txBody>
      </p:sp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F67117B0-BA80-47BF-ABD9-A95136D5CFE3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567486" y="3330349"/>
            <a:ext cx="6747714" cy="30538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B8C13A4-0919-4281-A80A-66E80AF3A29B}"/>
              </a:ext>
            </a:extLst>
          </p:cNvPr>
          <p:cNvSpPr txBox="1"/>
          <p:nvPr/>
        </p:nvSpPr>
        <p:spPr>
          <a:xfrm>
            <a:off x="567486" y="2940609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Liquid Center of Gravity (CG) Transients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363F09-7622-428C-BA3B-B470DA726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60437"/>
            <a:ext cx="6934200" cy="1844380"/>
          </a:xfrm>
        </p:spPr>
        <p:txBody>
          <a:bodyPr/>
          <a:lstStyle/>
          <a:p>
            <a:pPr lvl="1"/>
            <a:r>
              <a:rPr lang="en-US" sz="1800" dirty="0"/>
              <a:t>Settling was performed at 5 average acceleration levels corresponding to different duty cycles.</a:t>
            </a:r>
          </a:p>
          <a:p>
            <a:pPr lvl="1"/>
            <a:r>
              <a:rPr lang="en-US" sz="1800" dirty="0"/>
              <a:t>Bulk slosh dynamics were comparable for every settling maneuver when nondimensionalizing by slosh frequency.</a:t>
            </a:r>
          </a:p>
          <a:p>
            <a:pPr lvl="1"/>
            <a:r>
              <a:rPr lang="en-US" sz="1800" dirty="0"/>
              <a:t>Duration to reach a particular slosh state was the only real difference.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49E054-D80D-4995-B5F5-ABB00F910E50}"/>
              </a:ext>
            </a:extLst>
          </p:cNvPr>
          <p:cNvSpPr txBox="1"/>
          <p:nvPr/>
        </p:nvSpPr>
        <p:spPr>
          <a:xfrm>
            <a:off x="10183685" y="3004708"/>
            <a:ext cx="1920240" cy="19205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lvl="1" indent="0" eaLnBrk="0" hangingPunct="0">
              <a:spcBef>
                <a:spcPct val="20000"/>
              </a:spcBef>
              <a:buClr>
                <a:srgbClr val="0070C0"/>
              </a:buClr>
            </a:pPr>
            <a:r>
              <a:rPr lang="en-US" dirty="0">
                <a:solidFill>
                  <a:schemeClr val="tx1"/>
                </a:solidFill>
              </a:rPr>
              <a:t>Sim. Conditions:</a:t>
            </a:r>
          </a:p>
          <a:p>
            <a:pPr marL="283464" lvl="1" eaLnBrk="0" hangingPunct="0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Bare tank</a:t>
            </a:r>
          </a:p>
          <a:p>
            <a:pPr marL="283464" lvl="1" eaLnBrk="0" hangingPunct="0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Initial lateral offset</a:t>
            </a:r>
          </a:p>
          <a:p>
            <a:pPr marL="283464" lvl="1" eaLnBrk="0" hangingPunct="0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Saturated fluids</a:t>
            </a:r>
          </a:p>
        </p:txBody>
      </p:sp>
    </p:spTree>
    <p:extLst>
      <p:ext uri="{BB962C8B-B14F-4D97-AF65-F5344CB8AC3E}">
        <p14:creationId xmlns:p14="http://schemas.microsoft.com/office/powerpoint/2010/main" val="1671967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6F33F2A9-31F8-48BB-B4C4-1BA87C2812C7}"/>
              </a:ext>
            </a:extLst>
          </p:cNvPr>
          <p:cNvSpPr txBox="1"/>
          <p:nvPr/>
        </p:nvSpPr>
        <p:spPr>
          <a:xfrm>
            <a:off x="1729890" y="5149420"/>
            <a:ext cx="3017520" cy="118872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FBD824-AED5-4A2A-B97B-400F5577B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B6A13C-A20A-472C-A2A8-E13FD990A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Settling Maneuver Design Tool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D18ADA-A066-42B9-AE72-AED2E71E8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60437"/>
            <a:ext cx="10972800" cy="1173163"/>
          </a:xfrm>
        </p:spPr>
        <p:txBody>
          <a:bodyPr/>
          <a:lstStyle/>
          <a:p>
            <a:pPr lvl="1"/>
            <a:r>
              <a:rPr lang="en-US" sz="1800" dirty="0"/>
              <a:t>A settling maneuver design tool like that shown can be created from the analysis results (markers).</a:t>
            </a:r>
          </a:p>
          <a:p>
            <a:pPr lvl="2"/>
            <a:r>
              <a:rPr lang="en-US" sz="1400" dirty="0"/>
              <a:t>Selecting a duty cycle tells you the maneuver duration and thruster on time for the maneuver.</a:t>
            </a:r>
          </a:p>
          <a:p>
            <a:pPr lvl="1"/>
            <a:r>
              <a:rPr lang="en-US" sz="1800" dirty="0"/>
              <a:t>A model (lines) can be used to extrapolate from a single data point in lieu of modeling the entire parametric space.</a:t>
            </a:r>
          </a:p>
        </p:txBody>
      </p:sp>
      <p:pic>
        <p:nvPicPr>
          <p:cNvPr id="9" name="Picture 8" descr="Chart&#10;&#10;Description automatically generated">
            <a:extLst>
              <a:ext uri="{FF2B5EF4-FFF2-40B4-BE49-F238E27FC236}">
                <a16:creationId xmlns:a16="http://schemas.microsoft.com/office/drawing/2014/main" id="{96CE2558-97DB-40DF-B00F-FDD64D60D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982" y="2438400"/>
            <a:ext cx="7314595" cy="365120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5CC809-3E05-4FDF-A502-5C5F1A0A47C9}"/>
                  </a:ext>
                </a:extLst>
              </p:cNvPr>
              <p:cNvSpPr txBox="1"/>
              <p:nvPr/>
            </p:nvSpPr>
            <p:spPr>
              <a:xfrm>
                <a:off x="1044090" y="3686634"/>
                <a:ext cx="2918310" cy="25271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1" indent="0" eaLnBrk="0" hangingPunct="0">
                  <a:spcBef>
                    <a:spcPct val="20000"/>
                  </a:spcBef>
                  <a:buClr>
                    <a:srgbClr val="0070C0"/>
                  </a:buClr>
                </a:pPr>
                <a:r>
                  <a:rPr lang="en-US" dirty="0">
                    <a:solidFill>
                      <a:schemeClr val="tx1"/>
                    </a:solidFill>
                  </a:rPr>
                  <a:t>1</a:t>
                </a:r>
                <a:r>
                  <a:rPr lang="en-US" baseline="30000" dirty="0">
                    <a:solidFill>
                      <a:schemeClr val="tx1"/>
                    </a:solidFill>
                  </a:rPr>
                  <a:t>st</a:t>
                </a:r>
                <a:r>
                  <a:rPr lang="en-US" dirty="0">
                    <a:solidFill>
                      <a:schemeClr val="tx1"/>
                    </a:solidFill>
                  </a:rPr>
                  <a:t> Lateral Slosh Mode Frequency Scaling:</a:t>
                </a:r>
              </a:p>
              <a:p>
                <a:pPr marL="0" lvl="1" indent="0" eaLnBrk="0" hangingPunct="0">
                  <a:spcBef>
                    <a:spcPct val="20000"/>
                  </a:spcBef>
                  <a:buClr>
                    <a:srgbClr val="0070C0"/>
                  </a:buClr>
                </a:pPr>
                <a:endParaRPr lang="en-US" sz="1200" dirty="0">
                  <a:solidFill>
                    <a:schemeClr val="tx1"/>
                  </a:solidFill>
                </a:endParaRPr>
              </a:p>
              <a:p>
                <a:pPr marL="0"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sz="18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,1</m:t>
                          </m:r>
                        </m:sub>
                        <m:sup>
                          <m:r>
                            <a:rPr lang="en-US" sz="18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18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sz="18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,2</m:t>
                          </m:r>
                        </m:sub>
                        <m:sup>
                          <m:r>
                            <a:rPr lang="en-US" sz="18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0" lvl="1"/>
                <a:endParaRPr lang="en-US" dirty="0">
                  <a:solidFill>
                    <a:schemeClr val="tx1"/>
                  </a:solidFill>
                </a:endParaRPr>
              </a:p>
              <a:p>
                <a:pPr marL="0"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18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F5CC809-3E05-4FDF-A502-5C5F1A0A4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090" y="3686634"/>
                <a:ext cx="2918310" cy="2527167"/>
              </a:xfrm>
              <a:prstGeom prst="rect">
                <a:avLst/>
              </a:prstGeom>
              <a:blipFill>
                <a:blip r:embed="rId3"/>
                <a:stretch>
                  <a:fillRect l="-1670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D38E16E1-B292-4B7E-8AA4-F099D66911CE}"/>
              </a:ext>
            </a:extLst>
          </p:cNvPr>
          <p:cNvSpPr txBox="1"/>
          <p:nvPr/>
        </p:nvSpPr>
        <p:spPr>
          <a:xfrm>
            <a:off x="1828800" y="5255262"/>
            <a:ext cx="1371600" cy="1005840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D838B286-445A-4275-8028-C10EA1B0B1FE}"/>
              </a:ext>
            </a:extLst>
          </p:cNvPr>
          <p:cNvSpPr txBox="1">
            <a:spLocks/>
          </p:cNvSpPr>
          <p:nvPr/>
        </p:nvSpPr>
        <p:spPr bwMode="auto">
          <a:xfrm>
            <a:off x="609600" y="2133600"/>
            <a:ext cx="4069382" cy="1459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buSzPct val="110000"/>
              <a:buFont typeface="Arial" charset="0"/>
              <a:buNone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10000"/>
              <a:buFont typeface="Arial" panose="020B0604020202020204" pitchFamily="34" charset="0"/>
              <a:buChar char="−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10000"/>
              <a:buFont typeface="Arial" charset="0"/>
              <a:buChar char="»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 defTabSz="914400"/>
            <a:r>
              <a:rPr lang="en-US" sz="1400" dirty="0"/>
              <a:t>Enabled by consistent bulk slosh dynamics for every considered average settling acceleration</a:t>
            </a:r>
          </a:p>
          <a:p>
            <a:pPr lvl="2" defTabSz="914400"/>
            <a:r>
              <a:rPr lang="en-US" sz="1400" dirty="0"/>
              <a:t>Reliant upon a calibration point for every tank configuration and initial fluid condition considered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DE1EB30-9DF3-4CA4-A0F6-45FC856D7928}"/>
                  </a:ext>
                </a:extLst>
              </p:cNvPr>
              <p:cNvSpPr txBox="1"/>
              <p:nvPr/>
            </p:nvSpPr>
            <p:spPr>
              <a:xfrm>
                <a:off x="3200400" y="5552904"/>
                <a:ext cx="151696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𝐷𝑢𝑡𝑦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𝐶𝑦𝑐𝑙𝑒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DE1EB30-9DF3-4CA4-A0F6-45FC856D79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5552904"/>
                <a:ext cx="1516969" cy="369332"/>
              </a:xfrm>
              <a:prstGeom prst="rect">
                <a:avLst/>
              </a:prstGeom>
              <a:blipFill>
                <a:blip r:embed="rId4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856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FA3C19-6147-4080-8DFC-E6C761263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0B44610-0FD0-4706-A5AB-58E8BF3CF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Lateral Slosh Reduction through Vehicle Roll</a:t>
            </a:r>
          </a:p>
        </p:txBody>
      </p:sp>
    </p:spTree>
    <p:extLst>
      <p:ext uri="{BB962C8B-B14F-4D97-AF65-F5344CB8AC3E}">
        <p14:creationId xmlns:p14="http://schemas.microsoft.com/office/powerpoint/2010/main" val="1780055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vof_iso">
            <a:hlinkClick r:id="" action="ppaction://media"/>
            <a:extLst>
              <a:ext uri="{FF2B5EF4-FFF2-40B4-BE49-F238E27FC236}">
                <a16:creationId xmlns:a16="http://schemas.microsoft.com/office/drawing/2014/main" id="{5DE4F6EB-847C-47BB-BFC8-AFDDC3D574E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903951" y="2292123"/>
            <a:ext cx="3765127" cy="36576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FBD824-AED5-4A2A-B97B-400F5577B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B6A13C-A20A-472C-A2A8-E13FD990A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Propellant Dynamics</a:t>
            </a:r>
          </a:p>
        </p:txBody>
      </p:sp>
      <p:pic>
        <p:nvPicPr>
          <p:cNvPr id="7" name="vof_iso">
            <a:hlinkClick r:id="" action="ppaction://media"/>
            <a:extLst>
              <a:ext uri="{FF2B5EF4-FFF2-40B4-BE49-F238E27FC236}">
                <a16:creationId xmlns:a16="http://schemas.microsoft.com/office/drawing/2014/main" id="{19F859BA-B31C-4AD9-A82B-D8CF9E5FABDC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163733" y="2294946"/>
            <a:ext cx="3765127" cy="3657600"/>
          </a:xfrm>
          <a:prstGeom prst="rect">
            <a:avLst/>
          </a:prstGeom>
        </p:spPr>
      </p:pic>
      <p:pic>
        <p:nvPicPr>
          <p:cNvPr id="8" name="vof_iso">
            <a:hlinkClick r:id="" action="ppaction://media"/>
            <a:extLst>
              <a:ext uri="{FF2B5EF4-FFF2-40B4-BE49-F238E27FC236}">
                <a16:creationId xmlns:a16="http://schemas.microsoft.com/office/drawing/2014/main" id="{AB1D45C1-E978-403C-A38E-B604E25F0626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426873" y="2294946"/>
            <a:ext cx="3765127" cy="3657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10E449-B2B0-42F1-A451-E8671F7881C2}"/>
              </a:ext>
            </a:extLst>
          </p:cNvPr>
          <p:cNvSpPr txBox="1"/>
          <p:nvPr/>
        </p:nvSpPr>
        <p:spPr>
          <a:xfrm>
            <a:off x="4152053" y="1295400"/>
            <a:ext cx="6568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Propellant Dynamics Animations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7A9146-49D1-4247-8A59-FA4B66D672D4}"/>
              </a:ext>
            </a:extLst>
          </p:cNvPr>
          <p:cNvSpPr txBox="1"/>
          <p:nvPr/>
        </p:nvSpPr>
        <p:spPr>
          <a:xfrm>
            <a:off x="4152053" y="1811937"/>
            <a:ext cx="201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(Lateral Offset)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CF2F00-E9A1-43B0-B5D9-ECBE6E8BE059}"/>
              </a:ext>
            </a:extLst>
          </p:cNvPr>
          <p:cNvSpPr txBox="1"/>
          <p:nvPr/>
        </p:nvSpPr>
        <p:spPr>
          <a:xfrm>
            <a:off x="6430433" y="1811937"/>
            <a:ext cx="201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(Partially Offset)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3D17C0-FA62-46B7-A940-1EBAF97189E8}"/>
              </a:ext>
            </a:extLst>
          </p:cNvPr>
          <p:cNvSpPr txBox="1"/>
          <p:nvPr/>
        </p:nvSpPr>
        <p:spPr>
          <a:xfrm>
            <a:off x="8708813" y="1667555"/>
            <a:ext cx="2011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(Circumferentially Distributed)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D874FA-16C4-4ABD-BB17-C93F7EA3FD9E}"/>
              </a:ext>
            </a:extLst>
          </p:cNvPr>
          <p:cNvSpPr txBox="1"/>
          <p:nvPr/>
        </p:nvSpPr>
        <p:spPr>
          <a:xfrm>
            <a:off x="1295994" y="3657601"/>
            <a:ext cx="1920240" cy="19205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lvl="1" indent="0" eaLnBrk="0" hangingPunct="0">
              <a:spcBef>
                <a:spcPct val="20000"/>
              </a:spcBef>
              <a:buClr>
                <a:srgbClr val="0070C0"/>
              </a:buClr>
            </a:pPr>
            <a:r>
              <a:rPr lang="en-US" dirty="0">
                <a:solidFill>
                  <a:schemeClr val="tx1"/>
                </a:solidFill>
              </a:rPr>
              <a:t>Sim. Conditions:</a:t>
            </a:r>
          </a:p>
          <a:p>
            <a:pPr marL="283464" lvl="1" eaLnBrk="0" hangingPunct="0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Bare tank</a:t>
            </a:r>
          </a:p>
          <a:p>
            <a:pPr marL="283464" lvl="1" eaLnBrk="0" hangingPunct="0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0.1 m/s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Avg. Acceleration</a:t>
            </a:r>
          </a:p>
          <a:p>
            <a:pPr marL="283464" lvl="1" eaLnBrk="0" hangingPunct="0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Saturated fluids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D18ADA-A066-42B9-AE72-AED2E71E8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960437"/>
            <a:ext cx="3657600" cy="2239963"/>
          </a:xfrm>
        </p:spPr>
        <p:txBody>
          <a:bodyPr/>
          <a:lstStyle/>
          <a:p>
            <a:pPr lvl="1"/>
            <a:r>
              <a:rPr lang="en-US" sz="1800" dirty="0"/>
              <a:t>Settling was performed for 3 initial propellant distributions.</a:t>
            </a:r>
          </a:p>
          <a:p>
            <a:pPr lvl="1"/>
            <a:r>
              <a:rPr lang="en-US" sz="1800" dirty="0"/>
              <a:t>Slosh dynamics varied by initial condition.</a:t>
            </a:r>
          </a:p>
          <a:p>
            <a:pPr lvl="2"/>
            <a:r>
              <a:rPr lang="en-US" sz="1400" dirty="0"/>
              <a:t>Lateral Offset – lateral slosh</a:t>
            </a:r>
          </a:p>
          <a:p>
            <a:pPr lvl="2"/>
            <a:r>
              <a:rPr lang="en-US" sz="1400" dirty="0"/>
              <a:t>Partially Offset – lateral slosh</a:t>
            </a:r>
          </a:p>
          <a:p>
            <a:pPr lvl="2"/>
            <a:r>
              <a:rPr lang="en-US" sz="1400" dirty="0"/>
              <a:t>Circumferentially Distributed – symmetric slosh</a:t>
            </a:r>
          </a:p>
        </p:txBody>
      </p:sp>
    </p:spTree>
    <p:extLst>
      <p:ext uri="{BB962C8B-B14F-4D97-AF65-F5344CB8AC3E}">
        <p14:creationId xmlns:p14="http://schemas.microsoft.com/office/powerpoint/2010/main" val="1088019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1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95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72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23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FBD824-AED5-4A2A-B97B-400F5577B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B6A13C-A20A-472C-A2A8-E13FD990A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Effects of Roll on Settling Efficiency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D18ADA-A066-42B9-AE72-AED2E71E8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60437"/>
            <a:ext cx="10972800" cy="1782759"/>
          </a:xfrm>
        </p:spPr>
        <p:txBody>
          <a:bodyPr/>
          <a:lstStyle/>
          <a:p>
            <a:pPr lvl="1"/>
            <a:r>
              <a:rPr lang="en-US" sz="1800" dirty="0"/>
              <a:t>Liquid CG transients shown below demonstrate the time to reach nearly periodic slosh motion.</a:t>
            </a:r>
          </a:p>
          <a:p>
            <a:pPr lvl="2"/>
            <a:r>
              <a:rPr lang="en-US" sz="1400" dirty="0"/>
              <a:t>Settling efficiency drops sharply beyond this point due to low slosh damping.</a:t>
            </a:r>
          </a:p>
          <a:p>
            <a:pPr lvl="1"/>
            <a:r>
              <a:rPr lang="en-US" sz="1800" dirty="0"/>
              <a:t>Rolling a vehicle prior to settling can distribute liquid circumferentially and reduce lateral slosh motion.</a:t>
            </a:r>
          </a:p>
          <a:p>
            <a:pPr lvl="1"/>
            <a:r>
              <a:rPr lang="en-US" sz="1800" dirty="0"/>
              <a:t>Long duration rolling to achieve a uniform distribution of liquid circumferentially results in symmetric slosh motion which persists longer.</a:t>
            </a:r>
          </a:p>
          <a:p>
            <a:pPr lvl="2"/>
            <a:r>
              <a:rPr lang="en-US" sz="1400" dirty="0"/>
              <a:t>This effect is not well illustrated in the plotted metrics.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72037A9-49EE-4C01-9FCA-AB852E5BDDF6}"/>
              </a:ext>
            </a:extLst>
          </p:cNvPr>
          <p:cNvGrpSpPr/>
          <p:nvPr/>
        </p:nvGrpSpPr>
        <p:grpSpPr>
          <a:xfrm>
            <a:off x="762000" y="2901425"/>
            <a:ext cx="8963675" cy="3423175"/>
            <a:chOff x="984439" y="2720232"/>
            <a:chExt cx="8963675" cy="3423175"/>
          </a:xfrm>
        </p:grpSpPr>
        <p:pic>
          <p:nvPicPr>
            <p:cNvPr id="5" name="Picture 4" descr="A picture containing chart&#10;&#10;Description automatically generated">
              <a:extLst>
                <a:ext uri="{FF2B5EF4-FFF2-40B4-BE49-F238E27FC236}">
                  <a16:creationId xmlns:a16="http://schemas.microsoft.com/office/drawing/2014/main" id="{3980082A-FBFB-4D66-BAC6-4A88DA45E2AB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0400" y="3089564"/>
              <a:ext cx="6747714" cy="305384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C5F20BF-9A6E-499C-8F2A-AC88805D2BE5}"/>
                </a:ext>
              </a:extLst>
            </p:cNvPr>
            <p:cNvSpPr txBox="1"/>
            <p:nvPr/>
          </p:nvSpPr>
          <p:spPr>
            <a:xfrm>
              <a:off x="3200400" y="2720232"/>
              <a:ext cx="67477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Liquid Center of Gravity (CG) Transients</a:t>
              </a:r>
            </a:p>
          </p:txBody>
        </p:sp>
        <p:pic>
          <p:nvPicPr>
            <p:cNvPr id="7" name="Picture 6" descr="Shape&#10;&#10;Description automatically generated">
              <a:extLst>
                <a:ext uri="{FF2B5EF4-FFF2-40B4-BE49-F238E27FC236}">
                  <a16:creationId xmlns:a16="http://schemas.microsoft.com/office/drawing/2014/main" id="{61505169-0859-47AA-9263-30AA9D8622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28" r="29716"/>
            <a:stretch/>
          </p:blipFill>
          <p:spPr>
            <a:xfrm>
              <a:off x="1447800" y="3089564"/>
              <a:ext cx="1402080" cy="2743200"/>
            </a:xfrm>
            <a:prstGeom prst="rect">
              <a:avLst/>
            </a:prstGeom>
          </p:spPr>
        </p:pic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26B5E4B-79F3-42E8-9282-DB09A1CDD0E4}"/>
                </a:ext>
              </a:extLst>
            </p:cNvPr>
            <p:cNvGrpSpPr/>
            <p:nvPr/>
          </p:nvGrpSpPr>
          <p:grpSpPr>
            <a:xfrm>
              <a:off x="984439" y="5109917"/>
              <a:ext cx="560963" cy="606421"/>
              <a:chOff x="420559" y="2100841"/>
              <a:chExt cx="560963" cy="606421"/>
            </a:xfrm>
          </p:grpSpPr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6A6C66AE-9F3D-4490-A07D-75A3F1610F2D}"/>
                  </a:ext>
                </a:extLst>
              </p:cNvPr>
              <p:cNvCxnSpPr/>
              <p:nvPr/>
            </p:nvCxnSpPr>
            <p:spPr>
              <a:xfrm>
                <a:off x="426720" y="2707262"/>
                <a:ext cx="365760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89A190AC-D387-4621-A9AA-A4742269520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6720" y="2341502"/>
                <a:ext cx="0" cy="36576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headEnd type="oval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B0B1AC2-BB80-4321-88B5-4485549D62C3}"/>
                  </a:ext>
                </a:extLst>
              </p:cNvPr>
              <p:cNvSpPr txBox="1"/>
              <p:nvPr/>
            </p:nvSpPr>
            <p:spPr>
              <a:xfrm>
                <a:off x="615762" y="233793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X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0DBA31B-9801-4DE9-B5CA-D3B3F281B620}"/>
                  </a:ext>
                </a:extLst>
              </p:cNvPr>
              <p:cNvSpPr txBox="1"/>
              <p:nvPr/>
            </p:nvSpPr>
            <p:spPr>
              <a:xfrm>
                <a:off x="420559" y="2100841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Y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61176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9EFE64-37E3-4992-9B64-3FE8D84AB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2099E78-07A9-4F98-9189-EF2E7959B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CFM Impact of Anti-Slosh Baffles</a:t>
            </a:r>
          </a:p>
        </p:txBody>
      </p:sp>
    </p:spTree>
    <p:extLst>
      <p:ext uri="{BB962C8B-B14F-4D97-AF65-F5344CB8AC3E}">
        <p14:creationId xmlns:p14="http://schemas.microsoft.com/office/powerpoint/2010/main" val="783590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BF8EB9-B78C-4D7F-884C-D6074D28B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C70FD63-32F4-4149-B4DF-113C591FD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Propellant Dynamics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DDDE89-A536-497E-A42E-359F4D8FF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60437"/>
            <a:ext cx="4953000" cy="2925763"/>
          </a:xfrm>
        </p:spPr>
        <p:txBody>
          <a:bodyPr/>
          <a:lstStyle/>
          <a:p>
            <a:pPr lvl="1"/>
            <a:r>
              <a:rPr lang="en-US" sz="1800" dirty="0"/>
              <a:t>Settling was performed for 2 tank configurations.</a:t>
            </a:r>
          </a:p>
          <a:p>
            <a:pPr lvl="1"/>
            <a:r>
              <a:rPr lang="en-US" sz="1800" dirty="0"/>
              <a:t>The anti-slosh baffle aided propellant breakup during initial large amplitude lateral sloshing.</a:t>
            </a:r>
          </a:p>
          <a:p>
            <a:pPr lvl="2"/>
            <a:r>
              <a:rPr lang="en-US" sz="1400" dirty="0"/>
              <a:t>This behavior will enhance ullage collapse.</a:t>
            </a:r>
          </a:p>
          <a:p>
            <a:pPr lvl="1"/>
            <a:r>
              <a:rPr lang="en-US" sz="1800" dirty="0"/>
              <a:t>However, slosh damping was greatly increased by the baffle greatly reducing settling durations and enabling more settled final states.</a:t>
            </a:r>
          </a:p>
        </p:txBody>
      </p:sp>
      <p:pic>
        <p:nvPicPr>
          <p:cNvPr id="5" name="vof_iso">
            <a:hlinkClick r:id="" action="ppaction://media"/>
            <a:extLst>
              <a:ext uri="{FF2B5EF4-FFF2-40B4-BE49-F238E27FC236}">
                <a16:creationId xmlns:a16="http://schemas.microsoft.com/office/drawing/2014/main" id="{E6FB4F12-79A6-4FDA-AF12-65D2103516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10200" y="1938558"/>
            <a:ext cx="4235768" cy="4114800"/>
          </a:xfrm>
          <a:prstGeom prst="rect">
            <a:avLst/>
          </a:prstGeom>
        </p:spPr>
      </p:pic>
      <p:pic>
        <p:nvPicPr>
          <p:cNvPr id="6" name="vof_iso">
            <a:hlinkClick r:id="" action="ppaction://media"/>
            <a:extLst>
              <a:ext uri="{FF2B5EF4-FFF2-40B4-BE49-F238E27FC236}">
                <a16:creationId xmlns:a16="http://schemas.microsoft.com/office/drawing/2014/main" id="{A8F180AD-87F4-4D6A-B390-5299370823D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942192" y="1938558"/>
            <a:ext cx="4235768" cy="4114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604828-34B2-41FA-A152-7AA83BF144B6}"/>
              </a:ext>
            </a:extLst>
          </p:cNvPr>
          <p:cNvSpPr txBox="1"/>
          <p:nvPr/>
        </p:nvSpPr>
        <p:spPr>
          <a:xfrm>
            <a:off x="5917368" y="1066800"/>
            <a:ext cx="4547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Propellant Dynamics Animations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16D3F9-D3EC-4A74-B605-BD7E07567CC3}"/>
              </a:ext>
            </a:extLst>
          </p:cNvPr>
          <p:cNvSpPr txBox="1"/>
          <p:nvPr/>
        </p:nvSpPr>
        <p:spPr>
          <a:xfrm>
            <a:off x="5917368" y="1583337"/>
            <a:ext cx="201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(No Baffle)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5D02AB-DD76-431C-B47D-E32CD3147C88}"/>
              </a:ext>
            </a:extLst>
          </p:cNvPr>
          <p:cNvSpPr txBox="1"/>
          <p:nvPr/>
        </p:nvSpPr>
        <p:spPr>
          <a:xfrm>
            <a:off x="8453304" y="1583337"/>
            <a:ext cx="201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(Baffle)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D6AD43-A45E-4C1D-9E6D-74D1380EF9AE}"/>
              </a:ext>
            </a:extLst>
          </p:cNvPr>
          <p:cNvSpPr txBox="1"/>
          <p:nvPr/>
        </p:nvSpPr>
        <p:spPr>
          <a:xfrm>
            <a:off x="2019300" y="4022514"/>
            <a:ext cx="1920240" cy="21975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lvl="1" indent="0" eaLnBrk="0" hangingPunct="0">
              <a:spcBef>
                <a:spcPct val="20000"/>
              </a:spcBef>
              <a:buClr>
                <a:srgbClr val="0070C0"/>
              </a:buClr>
            </a:pPr>
            <a:r>
              <a:rPr lang="en-US" dirty="0">
                <a:solidFill>
                  <a:schemeClr val="tx1"/>
                </a:solidFill>
              </a:rPr>
              <a:t>Sim. Conditions:</a:t>
            </a:r>
          </a:p>
          <a:p>
            <a:pPr marL="283464" lvl="1" eaLnBrk="0" hangingPunct="0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Initial lateral offset</a:t>
            </a:r>
          </a:p>
          <a:p>
            <a:pPr marL="283464" lvl="1" eaLnBrk="0" hangingPunct="0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0.1 m/s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Avg. Acceleration</a:t>
            </a:r>
          </a:p>
          <a:p>
            <a:pPr marL="283464" lvl="1" eaLnBrk="0" hangingPunct="0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Saturated fluids</a:t>
            </a:r>
          </a:p>
        </p:txBody>
      </p:sp>
    </p:spTree>
    <p:extLst>
      <p:ext uri="{BB962C8B-B14F-4D97-AF65-F5344CB8AC3E}">
        <p14:creationId xmlns:p14="http://schemas.microsoft.com/office/powerpoint/2010/main" val="616553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03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25873EC-8937-4BB8-BBB6-4B5A820B5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25909B4-DF09-438A-A279-15C3F5FA7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Effects of Baffles on Settling Efficiency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9AD76C-F7C0-4C98-BAFA-7D32F0298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60437"/>
            <a:ext cx="10972800" cy="1782763"/>
          </a:xfrm>
        </p:spPr>
        <p:txBody>
          <a:bodyPr/>
          <a:lstStyle/>
          <a:p>
            <a:pPr lvl="1"/>
            <a:r>
              <a:rPr lang="en-US" sz="1800" dirty="0"/>
              <a:t>Liquid CG transients shown below demonstrate the time to reach nearly periodic slosh motion.</a:t>
            </a:r>
          </a:p>
          <a:p>
            <a:pPr lvl="1"/>
            <a:r>
              <a:rPr lang="en-US" sz="1800" dirty="0"/>
              <a:t>High damping was maintained across the wave amplitude space in the baffled tank enabling more rapid and complete settling than in the bare tank.</a:t>
            </a:r>
          </a:p>
          <a:p>
            <a:pPr lvl="2"/>
            <a:r>
              <a:rPr lang="en-US" sz="1400" dirty="0"/>
              <a:t>Halting settling during slosh motion will allow the propellant to unsettle again due to residual liquid momentum.</a:t>
            </a:r>
          </a:p>
          <a:p>
            <a:pPr lvl="2"/>
            <a:r>
              <a:rPr lang="en-US" sz="1400" dirty="0"/>
              <a:t>Having some structure like a baffle above the liquid once settling is halted gives the liquid a place to pin to via surface tension.</a:t>
            </a:r>
          </a:p>
          <a:p>
            <a:pPr lvl="2"/>
            <a:r>
              <a:rPr lang="en-US" sz="1400" dirty="0"/>
              <a:t>High liquid momentum can overpower surface tension though so the final settled state must be chosen carefully.</a:t>
            </a:r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1A668113-4A79-4B31-B289-02C1EA01F89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3249086"/>
            <a:ext cx="6747714" cy="30538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6B4692-1059-41BC-8CCC-DFE4203D2AF6}"/>
              </a:ext>
            </a:extLst>
          </p:cNvPr>
          <p:cNvSpPr txBox="1"/>
          <p:nvPr/>
        </p:nvSpPr>
        <p:spPr>
          <a:xfrm>
            <a:off x="2590800" y="2879754"/>
            <a:ext cx="6747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Liquid Center of Gravity (CG) Transients</a:t>
            </a:r>
          </a:p>
        </p:txBody>
      </p:sp>
    </p:spTree>
    <p:extLst>
      <p:ext uri="{BB962C8B-B14F-4D97-AF65-F5344CB8AC3E}">
        <p14:creationId xmlns:p14="http://schemas.microsoft.com/office/powerpoint/2010/main" val="2605574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A7BD26-9DC9-454D-8ACC-A5F95721B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7BA7254-9D07-4B72-B505-ECF908B2A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Ullage Collapse Mitigation</a:t>
            </a:r>
          </a:p>
        </p:txBody>
      </p:sp>
    </p:spTree>
    <p:extLst>
      <p:ext uri="{BB962C8B-B14F-4D97-AF65-F5344CB8AC3E}">
        <p14:creationId xmlns:p14="http://schemas.microsoft.com/office/powerpoint/2010/main" val="3610048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FBD824-AED5-4A2A-B97B-400F5577B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B6A13C-A20A-472C-A2A8-E13FD990A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Propellant Dynamics during Slewing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D18ADA-A066-42B9-AE72-AED2E71E8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60437"/>
            <a:ext cx="9601200" cy="1312940"/>
          </a:xfrm>
        </p:spPr>
        <p:txBody>
          <a:bodyPr/>
          <a:lstStyle/>
          <a:p>
            <a:pPr lvl="1"/>
            <a:r>
              <a:rPr lang="en-US" sz="1800" dirty="0"/>
              <a:t>Slewing was performed for 2 slew profiles, notional illustrations of which are shown.</a:t>
            </a:r>
          </a:p>
          <a:p>
            <a:pPr lvl="1"/>
            <a:r>
              <a:rPr lang="en-US" sz="1800" dirty="0"/>
              <a:t>Propellant naturally unsettles relative to the tank along left side in the animations shown.</a:t>
            </a:r>
          </a:p>
          <a:p>
            <a:pPr lvl="1"/>
            <a:r>
              <a:rPr lang="en-US" sz="1800" dirty="0"/>
              <a:t>Translating the vehicle in the direction of unsettling during the slew minimizes propellant movement relative to the tank.</a:t>
            </a:r>
          </a:p>
        </p:txBody>
      </p:sp>
      <p:pic>
        <p:nvPicPr>
          <p:cNvPr id="8" name="vof_iso">
            <a:hlinkClick r:id="" action="ppaction://media"/>
            <a:extLst>
              <a:ext uri="{FF2B5EF4-FFF2-40B4-BE49-F238E27FC236}">
                <a16:creationId xmlns:a16="http://schemas.microsoft.com/office/drawing/2014/main" id="{3AC66C24-97C6-4E7A-84A5-F097D16CE17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517414" y="3097336"/>
            <a:ext cx="3137430" cy="3200400"/>
          </a:xfrm>
          <a:prstGeom prst="rect">
            <a:avLst/>
          </a:prstGeom>
        </p:spPr>
      </p:pic>
      <p:pic>
        <p:nvPicPr>
          <p:cNvPr id="9" name="t_XY">
            <a:hlinkClick r:id="" action="ppaction://media"/>
            <a:extLst>
              <a:ext uri="{FF2B5EF4-FFF2-40B4-BE49-F238E27FC236}">
                <a16:creationId xmlns:a16="http://schemas.microsoft.com/office/drawing/2014/main" id="{E6D0F2FC-E39A-4DCD-9AD9-6892AE1433E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412477" y="3097336"/>
            <a:ext cx="3137430" cy="3200400"/>
          </a:xfrm>
          <a:prstGeom prst="rect">
            <a:avLst/>
          </a:prstGeom>
        </p:spPr>
      </p:pic>
      <p:pic>
        <p:nvPicPr>
          <p:cNvPr id="10" name="vof_iso">
            <a:hlinkClick r:id="" action="ppaction://media"/>
            <a:extLst>
              <a:ext uri="{FF2B5EF4-FFF2-40B4-BE49-F238E27FC236}">
                <a16:creationId xmlns:a16="http://schemas.microsoft.com/office/drawing/2014/main" id="{65A9A156-3FF5-4E98-92C4-5F6E32B27DE6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549907" y="3097336"/>
            <a:ext cx="3137430" cy="3200400"/>
          </a:xfrm>
          <a:prstGeom prst="rect">
            <a:avLst/>
          </a:prstGeom>
        </p:spPr>
      </p:pic>
      <p:pic>
        <p:nvPicPr>
          <p:cNvPr id="11" name="t_XY">
            <a:hlinkClick r:id="" action="ppaction://media"/>
            <a:extLst>
              <a:ext uri="{FF2B5EF4-FFF2-40B4-BE49-F238E27FC236}">
                <a16:creationId xmlns:a16="http://schemas.microsoft.com/office/drawing/2014/main" id="{56E201B2-1236-4C45-B620-DD93A486FECF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444970" y="3097336"/>
            <a:ext cx="3137430" cy="3200400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82873DD7-A824-41F1-AFEA-7350FF9FD7DF}"/>
              </a:ext>
            </a:extLst>
          </p:cNvPr>
          <p:cNvGrpSpPr/>
          <p:nvPr/>
        </p:nvGrpSpPr>
        <p:grpSpPr>
          <a:xfrm>
            <a:off x="1633483" y="6320667"/>
            <a:ext cx="8899518" cy="308733"/>
            <a:chOff x="1633483" y="6320667"/>
            <a:chExt cx="8899518" cy="30873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76A4FC3-4067-4539-9046-9C44A6E2EB74}"/>
                </a:ext>
              </a:extLst>
            </p:cNvPr>
            <p:cNvSpPr txBox="1"/>
            <p:nvPr/>
          </p:nvSpPr>
          <p:spPr>
            <a:xfrm>
              <a:off x="1633483" y="6321623"/>
              <a:ext cx="20116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Liquid Position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517C7F0-32E8-40CB-9B16-EB61C8369090}"/>
                </a:ext>
              </a:extLst>
            </p:cNvPr>
            <p:cNvSpPr txBox="1"/>
            <p:nvPr/>
          </p:nvSpPr>
          <p:spPr>
            <a:xfrm>
              <a:off x="3528546" y="6320667"/>
              <a:ext cx="20116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Temperature Contour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493E7A5-8F4F-4DD0-B281-D349C3BE8AA1}"/>
                </a:ext>
              </a:extLst>
            </p:cNvPr>
            <p:cNvSpPr txBox="1"/>
            <p:nvPr/>
          </p:nvSpPr>
          <p:spPr>
            <a:xfrm>
              <a:off x="6626258" y="6321623"/>
              <a:ext cx="20116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Liquid Position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AEE25A0-1F41-4503-B44D-1CE399F95F14}"/>
                </a:ext>
              </a:extLst>
            </p:cNvPr>
            <p:cNvSpPr txBox="1"/>
            <p:nvPr/>
          </p:nvSpPr>
          <p:spPr>
            <a:xfrm>
              <a:off x="8521321" y="6320667"/>
              <a:ext cx="20116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Temperature Contour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5366BA9-D4B3-42A4-9271-5B69302D5F54}"/>
              </a:ext>
            </a:extLst>
          </p:cNvPr>
          <p:cNvGrpSpPr/>
          <p:nvPr/>
        </p:nvGrpSpPr>
        <p:grpSpPr>
          <a:xfrm>
            <a:off x="1633483" y="2384580"/>
            <a:ext cx="9026373" cy="739620"/>
            <a:chOff x="1633483" y="2384580"/>
            <a:chExt cx="9026373" cy="73962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006671E-BCE3-4905-9D5D-545827BC9819}"/>
                </a:ext>
              </a:extLst>
            </p:cNvPr>
            <p:cNvSpPr txBox="1"/>
            <p:nvPr/>
          </p:nvSpPr>
          <p:spPr>
            <a:xfrm>
              <a:off x="1760338" y="2384580"/>
              <a:ext cx="88995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Propellant Dynamics Animations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FFA66D2-C069-41E3-A089-9E1E881DFC33}"/>
                </a:ext>
              </a:extLst>
            </p:cNvPr>
            <p:cNvSpPr txBox="1"/>
            <p:nvPr/>
          </p:nvSpPr>
          <p:spPr>
            <a:xfrm>
              <a:off x="1633483" y="2754868"/>
              <a:ext cx="39067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(Slew Without Translation)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07DAF69-C100-4C75-B37E-4F455CEE3CA6}"/>
                </a:ext>
              </a:extLst>
            </p:cNvPr>
            <p:cNvSpPr txBox="1"/>
            <p:nvPr/>
          </p:nvSpPr>
          <p:spPr>
            <a:xfrm>
              <a:off x="6626258" y="2754868"/>
              <a:ext cx="39067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(Slew With Translation)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DC2D86F-1ABC-40E6-AC64-654E6A4F7C00}"/>
              </a:ext>
            </a:extLst>
          </p:cNvPr>
          <p:cNvGrpSpPr/>
          <p:nvPr/>
        </p:nvGrpSpPr>
        <p:grpSpPr>
          <a:xfrm>
            <a:off x="24699" y="3943440"/>
            <a:ext cx="1633483" cy="1923960"/>
            <a:chOff x="24699" y="3218419"/>
            <a:chExt cx="1633483" cy="1923960"/>
          </a:xfrm>
        </p:grpSpPr>
        <p:pic>
          <p:nvPicPr>
            <p:cNvPr id="22" name="Graphic 21" descr="Rocket outline">
              <a:extLst>
                <a:ext uri="{FF2B5EF4-FFF2-40B4-BE49-F238E27FC236}">
                  <a16:creationId xmlns:a16="http://schemas.microsoft.com/office/drawing/2014/main" id="{0B455124-17A1-4169-8018-F94D4EBF08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18900000">
              <a:off x="380597" y="4227979"/>
              <a:ext cx="914400" cy="914400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6A0D312-1882-4453-9161-DCC0CDC7A71A}"/>
                </a:ext>
              </a:extLst>
            </p:cNvPr>
            <p:cNvSpPr txBox="1"/>
            <p:nvPr/>
          </p:nvSpPr>
          <p:spPr>
            <a:xfrm>
              <a:off x="24699" y="3218419"/>
              <a:ext cx="16334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</a:rPr>
                <a:t>Vehicle Maneuver Illustration</a:t>
              </a:r>
            </a:p>
          </p:txBody>
        </p:sp>
        <p:pic>
          <p:nvPicPr>
            <p:cNvPr id="26" name="Graphic 25" descr="Rocket outline">
              <a:extLst>
                <a:ext uri="{FF2B5EF4-FFF2-40B4-BE49-F238E27FC236}">
                  <a16:creationId xmlns:a16="http://schemas.microsoft.com/office/drawing/2014/main" id="{68BD2CCD-A0D2-42BA-9089-621C1166D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rot="13500000">
              <a:off x="428366" y="4181509"/>
              <a:ext cx="914400" cy="914400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58B70CA-4BEF-45CE-B9AD-894E651F1581}"/>
              </a:ext>
            </a:extLst>
          </p:cNvPr>
          <p:cNvGrpSpPr/>
          <p:nvPr/>
        </p:nvGrpSpPr>
        <p:grpSpPr>
          <a:xfrm>
            <a:off x="10489693" y="3938860"/>
            <a:ext cx="1633483" cy="1928540"/>
            <a:chOff x="10489693" y="3213839"/>
            <a:chExt cx="1633483" cy="1928540"/>
          </a:xfrm>
        </p:grpSpPr>
        <p:pic>
          <p:nvPicPr>
            <p:cNvPr id="28" name="Graphic 27" descr="Rocket outline">
              <a:extLst>
                <a:ext uri="{FF2B5EF4-FFF2-40B4-BE49-F238E27FC236}">
                  <a16:creationId xmlns:a16="http://schemas.microsoft.com/office/drawing/2014/main" id="{59C63B02-A4AA-449F-86F1-9465F04FB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18900000">
              <a:off x="10849235" y="4227979"/>
              <a:ext cx="914400" cy="914400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A2C6F0B-BD53-41B3-A7A0-A10C3633A2A8}"/>
                </a:ext>
              </a:extLst>
            </p:cNvPr>
            <p:cNvSpPr txBox="1"/>
            <p:nvPr/>
          </p:nvSpPr>
          <p:spPr>
            <a:xfrm>
              <a:off x="10489693" y="3213839"/>
              <a:ext cx="16334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</a:rPr>
                <a:t>Vehicle Maneuver Illustration</a:t>
              </a:r>
            </a:p>
          </p:txBody>
        </p:sp>
        <p:pic>
          <p:nvPicPr>
            <p:cNvPr id="27" name="Graphic 26" descr="Rocket outline">
              <a:extLst>
                <a:ext uri="{FF2B5EF4-FFF2-40B4-BE49-F238E27FC236}">
                  <a16:creationId xmlns:a16="http://schemas.microsoft.com/office/drawing/2014/main" id="{F4315F4A-291C-4868-90D7-0C1B5FA19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rot="13500000">
              <a:off x="10704979" y="4181509"/>
              <a:ext cx="914400" cy="914400"/>
            </a:xfrm>
            <a:prstGeom prst="rect">
              <a:avLst/>
            </a:prstGeom>
          </p:spPr>
        </p:pic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2ABE0EAA-CDBF-4FC2-B3C0-3D99AF9D8974}"/>
              </a:ext>
            </a:extLst>
          </p:cNvPr>
          <p:cNvSpPr txBox="1"/>
          <p:nvPr/>
        </p:nvSpPr>
        <p:spPr>
          <a:xfrm>
            <a:off x="10210800" y="944589"/>
            <a:ext cx="1920240" cy="19205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lvl="1" indent="0" eaLnBrk="0" hangingPunct="0">
              <a:spcBef>
                <a:spcPct val="20000"/>
              </a:spcBef>
              <a:buClr>
                <a:srgbClr val="0070C0"/>
              </a:buClr>
            </a:pPr>
            <a:r>
              <a:rPr lang="en-US" dirty="0">
                <a:solidFill>
                  <a:schemeClr val="tx1"/>
                </a:solidFill>
              </a:rPr>
              <a:t>Sim. Conditions:</a:t>
            </a:r>
          </a:p>
          <a:p>
            <a:pPr marL="283464" lvl="1" eaLnBrk="0" hangingPunct="0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Bare Tank</a:t>
            </a:r>
          </a:p>
          <a:p>
            <a:pPr marL="283464" lvl="1" eaLnBrk="0" hangingPunct="0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Initial settled propellant</a:t>
            </a:r>
          </a:p>
          <a:p>
            <a:pPr marL="283464" lvl="1" eaLnBrk="0" hangingPunct="0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Unsaturated fluids</a:t>
            </a:r>
          </a:p>
        </p:txBody>
      </p:sp>
    </p:spTree>
    <p:extLst>
      <p:ext uri="{BB962C8B-B14F-4D97-AF65-F5344CB8AC3E}">
        <p14:creationId xmlns:p14="http://schemas.microsoft.com/office/powerpoint/2010/main" val="2727184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1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951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99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99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31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7694D20-30A5-4CEF-87E3-D35AA485A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94D24D8-586F-4C5E-805F-C6C3A63F8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Ullage Collapse during Slewing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74B71C-B4E8-48DE-B3C7-8EA672D3E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60437"/>
            <a:ext cx="4480560" cy="5245896"/>
          </a:xfrm>
        </p:spPr>
        <p:txBody>
          <a:bodyPr/>
          <a:lstStyle/>
          <a:p>
            <a:pPr lvl="1"/>
            <a:r>
              <a:rPr lang="en-US" sz="1800" dirty="0"/>
              <a:t>Various transient metrics quantifying ullage collapse are shown in the plots.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Significant mixing occurred when purely rotating.</a:t>
            </a:r>
          </a:p>
          <a:p>
            <a:pPr lvl="2"/>
            <a:r>
              <a:rPr lang="en-US" sz="1400" dirty="0"/>
              <a:t>Ullage temperature and pressure drop</a:t>
            </a:r>
          </a:p>
          <a:p>
            <a:pPr lvl="2"/>
            <a:r>
              <a:rPr lang="en-US" sz="1400" dirty="0"/>
              <a:t>Initial condensation as the bulk liquid warmed from subcooled to saturated</a:t>
            </a:r>
          </a:p>
          <a:p>
            <a:pPr lvl="2"/>
            <a:r>
              <a:rPr lang="en-US" sz="1400" dirty="0"/>
              <a:t>Trailing evaporation as ullage pressure approaches complete collapse and liquid becomes saturated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Little mixing and thus ullage collapse occurred when including translation.</a:t>
            </a:r>
          </a:p>
        </p:txBody>
      </p:sp>
      <p:pic>
        <p:nvPicPr>
          <p:cNvPr id="5" name="Picture 4" descr="Chart&#10;&#10;Description automatically generated with medium confidence">
            <a:extLst>
              <a:ext uri="{FF2B5EF4-FFF2-40B4-BE49-F238E27FC236}">
                <a16:creationId xmlns:a16="http://schemas.microsoft.com/office/drawing/2014/main" id="{34ACC7DE-3EFF-4288-9DB5-D0A6C5DBE3C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160" y="1175664"/>
            <a:ext cx="6875719" cy="481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288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FBD824-AED5-4A2A-B97B-400F5577B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B6A13C-A20A-472C-A2A8-E13FD990A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Propellant Dynamics after Engine Cutoff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D18ADA-A066-42B9-AE72-AED2E71E8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60437"/>
            <a:ext cx="10972800" cy="1325563"/>
          </a:xfrm>
        </p:spPr>
        <p:txBody>
          <a:bodyPr/>
          <a:lstStyle/>
          <a:p>
            <a:pPr lvl="1"/>
            <a:r>
              <a:rPr lang="en-US" sz="1800" dirty="0"/>
              <a:t>Settling following engine cutoff was performed for 3 settling start times.</a:t>
            </a:r>
          </a:p>
          <a:p>
            <a:pPr lvl="1"/>
            <a:r>
              <a:rPr lang="en-US" sz="1800" dirty="0"/>
              <a:t>Low amplitude pitching oscillation was performed prior to engine cutoff to induce low amplitude slosh motion.</a:t>
            </a:r>
          </a:p>
          <a:p>
            <a:pPr lvl="1"/>
            <a:r>
              <a:rPr lang="en-US" sz="1800" dirty="0"/>
              <a:t>Engine cutoff occurred over 1.5 seconds.</a:t>
            </a:r>
          </a:p>
        </p:txBody>
      </p:sp>
      <p:pic>
        <p:nvPicPr>
          <p:cNvPr id="6" name="Picture 5" descr="A picture containing table&#10;&#10;Description automatically generated">
            <a:extLst>
              <a:ext uri="{FF2B5EF4-FFF2-40B4-BE49-F238E27FC236}">
                <a16:creationId xmlns:a16="http://schemas.microsoft.com/office/drawing/2014/main" id="{A4BA2575-9745-45DD-80E1-E83D64C5171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984268"/>
            <a:ext cx="6900101" cy="33403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F67440F-27A3-4B45-8A43-25BAC766F1C1}"/>
              </a:ext>
            </a:extLst>
          </p:cNvPr>
          <p:cNvSpPr txBox="1"/>
          <p:nvPr/>
        </p:nvSpPr>
        <p:spPr>
          <a:xfrm>
            <a:off x="2029824" y="2527068"/>
            <a:ext cx="7412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Vehicle Pitch Rates and Axial Accelerations around Engine Cutoff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353C49-E5DA-42ED-A756-63DC33CF5CDF}"/>
              </a:ext>
            </a:extLst>
          </p:cNvPr>
          <p:cNvSpPr txBox="1"/>
          <p:nvPr/>
        </p:nvSpPr>
        <p:spPr>
          <a:xfrm>
            <a:off x="9753600" y="3453103"/>
            <a:ext cx="1920240" cy="19205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lvl="1" indent="0" eaLnBrk="0" hangingPunct="0">
              <a:spcBef>
                <a:spcPct val="20000"/>
              </a:spcBef>
              <a:buClr>
                <a:srgbClr val="0070C0"/>
              </a:buClr>
            </a:pPr>
            <a:r>
              <a:rPr lang="en-US" dirty="0">
                <a:solidFill>
                  <a:schemeClr val="tx1"/>
                </a:solidFill>
              </a:rPr>
              <a:t>Sim. Conditions:</a:t>
            </a:r>
          </a:p>
          <a:p>
            <a:pPr marL="283464" lvl="1" eaLnBrk="0" hangingPunct="0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Baffled Tank</a:t>
            </a:r>
          </a:p>
          <a:p>
            <a:pPr marL="283464" lvl="1" eaLnBrk="0" hangingPunct="0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Initial settled propellant</a:t>
            </a:r>
          </a:p>
          <a:p>
            <a:pPr marL="283464" lvl="1" eaLnBrk="0" hangingPunct="0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Unsaturated fluids</a:t>
            </a:r>
          </a:p>
        </p:txBody>
      </p:sp>
    </p:spTree>
    <p:extLst>
      <p:ext uri="{BB962C8B-B14F-4D97-AF65-F5344CB8AC3E}">
        <p14:creationId xmlns:p14="http://schemas.microsoft.com/office/powerpoint/2010/main" val="3327275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FBD824-AED5-4A2A-B97B-400F5577B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B6A13C-A20A-472C-A2A8-E13FD990A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Propellant Dynamics after Engine Cutoff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D18ADA-A066-42B9-AE72-AED2E71E8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60437"/>
            <a:ext cx="10972800" cy="1401763"/>
          </a:xfrm>
        </p:spPr>
        <p:txBody>
          <a:bodyPr/>
          <a:lstStyle/>
          <a:p>
            <a:pPr lvl="1"/>
            <a:r>
              <a:rPr lang="en-US" sz="1600" dirty="0"/>
              <a:t>Slosh motion prior to engine cutoff facilitated unsettling as liquid momentum is unbounded without vehicle acceleration.</a:t>
            </a:r>
          </a:p>
          <a:p>
            <a:pPr lvl="1"/>
            <a:r>
              <a:rPr lang="en-US" dirty="0"/>
              <a:t>Delaying settling allowed propellant to mix with the hot ullage gas through initial unsettling and the following high amplitude sloshing.</a:t>
            </a:r>
          </a:p>
          <a:p>
            <a:pPr lvl="1"/>
            <a:r>
              <a:rPr lang="en-US" dirty="0"/>
              <a:t>Settling before propellant moves away from its initial state prevents most mixing.</a:t>
            </a:r>
          </a:p>
        </p:txBody>
      </p:sp>
      <p:pic>
        <p:nvPicPr>
          <p:cNvPr id="5" name="vof_iso">
            <a:hlinkClick r:id="" action="ppaction://media"/>
            <a:extLst>
              <a:ext uri="{FF2B5EF4-FFF2-40B4-BE49-F238E27FC236}">
                <a16:creationId xmlns:a16="http://schemas.microsoft.com/office/drawing/2014/main" id="{214153FD-9691-4518-A51A-A25514D3C43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65793" y="3291840"/>
            <a:ext cx="2823845" cy="2743200"/>
          </a:xfrm>
          <a:prstGeom prst="rect">
            <a:avLst/>
          </a:prstGeom>
        </p:spPr>
      </p:pic>
      <p:pic>
        <p:nvPicPr>
          <p:cNvPr id="7" name="t_XY">
            <a:hlinkClick r:id="" action="ppaction://media"/>
            <a:extLst>
              <a:ext uri="{FF2B5EF4-FFF2-40B4-BE49-F238E27FC236}">
                <a16:creationId xmlns:a16="http://schemas.microsoft.com/office/drawing/2014/main" id="{F2147C2E-8914-4507-8D21-662D8B9222F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442193" y="3291840"/>
            <a:ext cx="2823845" cy="2743200"/>
          </a:xfrm>
          <a:prstGeom prst="rect">
            <a:avLst/>
          </a:prstGeom>
        </p:spPr>
      </p:pic>
      <p:pic>
        <p:nvPicPr>
          <p:cNvPr id="8" name="vof_iso">
            <a:hlinkClick r:id="" action="ppaction://media"/>
            <a:extLst>
              <a:ext uri="{FF2B5EF4-FFF2-40B4-BE49-F238E27FC236}">
                <a16:creationId xmlns:a16="http://schemas.microsoft.com/office/drawing/2014/main" id="{B8034574-5F8B-4E41-8051-C60EF4B8D7A4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143307" y="3291840"/>
            <a:ext cx="2823845" cy="2743200"/>
          </a:xfrm>
          <a:prstGeom prst="rect">
            <a:avLst/>
          </a:prstGeom>
        </p:spPr>
      </p:pic>
      <p:pic>
        <p:nvPicPr>
          <p:cNvPr id="9" name="t_XY">
            <a:hlinkClick r:id="" action="ppaction://media"/>
            <a:extLst>
              <a:ext uri="{FF2B5EF4-FFF2-40B4-BE49-F238E27FC236}">
                <a16:creationId xmlns:a16="http://schemas.microsoft.com/office/drawing/2014/main" id="{DD6D81CE-5B61-4B27-A7C6-47AA9405C569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833796" y="3291840"/>
            <a:ext cx="2823845" cy="2743200"/>
          </a:xfrm>
          <a:prstGeom prst="rect">
            <a:avLst/>
          </a:prstGeom>
        </p:spPr>
      </p:pic>
      <p:pic>
        <p:nvPicPr>
          <p:cNvPr id="10" name="vof_iso">
            <a:hlinkClick r:id="" action="ppaction://media"/>
            <a:extLst>
              <a:ext uri="{FF2B5EF4-FFF2-40B4-BE49-F238E27FC236}">
                <a16:creationId xmlns:a16="http://schemas.microsoft.com/office/drawing/2014/main" id="{C6D8DEE4-CD0F-42E4-ACC6-0DC0D506C2B4}"/>
              </a:ext>
            </a:extLst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539355" y="3291840"/>
            <a:ext cx="2823845" cy="2743200"/>
          </a:xfrm>
          <a:prstGeom prst="rect">
            <a:avLst/>
          </a:prstGeom>
        </p:spPr>
      </p:pic>
      <p:pic>
        <p:nvPicPr>
          <p:cNvPr id="11" name="t_XY">
            <a:hlinkClick r:id="" action="ppaction://media"/>
            <a:extLst>
              <a:ext uri="{FF2B5EF4-FFF2-40B4-BE49-F238E27FC236}">
                <a16:creationId xmlns:a16="http://schemas.microsoft.com/office/drawing/2014/main" id="{00B5CC49-6E6C-497A-A393-5BDA13D479AF}"/>
              </a:ext>
            </a:extLst>
          </p:cNvPr>
          <p:cNvPicPr>
            <a:picLocks noChangeAspect="1"/>
          </p:cNvPicPr>
          <p:nvPr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9223993" y="3291840"/>
            <a:ext cx="2823845" cy="27432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4F94D1F2-7E57-4138-A053-4E247CBB3C5C}"/>
              </a:ext>
            </a:extLst>
          </p:cNvPr>
          <p:cNvGrpSpPr/>
          <p:nvPr/>
        </p:nvGrpSpPr>
        <p:grpSpPr>
          <a:xfrm>
            <a:off x="1325880" y="2514600"/>
            <a:ext cx="9342120" cy="740450"/>
            <a:chOff x="1325880" y="2554962"/>
            <a:chExt cx="9342120" cy="74045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C9A0945-C203-42B8-A199-35744669B08F}"/>
                </a:ext>
              </a:extLst>
            </p:cNvPr>
            <p:cNvSpPr txBox="1"/>
            <p:nvPr/>
          </p:nvSpPr>
          <p:spPr>
            <a:xfrm>
              <a:off x="1325880" y="2554962"/>
              <a:ext cx="9342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Propellant Dynamics Animations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4F86F50-D28B-45EF-852B-9F4F011875E6}"/>
                </a:ext>
              </a:extLst>
            </p:cNvPr>
            <p:cNvSpPr txBox="1"/>
            <p:nvPr/>
          </p:nvSpPr>
          <p:spPr>
            <a:xfrm>
              <a:off x="1325880" y="2926080"/>
              <a:ext cx="25603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(No Settling)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45F1F85-2CE9-4044-8EFC-6B272D20E848}"/>
                </a:ext>
              </a:extLst>
            </p:cNvPr>
            <p:cNvSpPr txBox="1"/>
            <p:nvPr/>
          </p:nvSpPr>
          <p:spPr>
            <a:xfrm>
              <a:off x="8107680" y="2926080"/>
              <a:ext cx="25603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(Settling Delayed 20 s)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A74C129-C16D-4BEF-B946-BCD38E59906C}"/>
                </a:ext>
              </a:extLst>
            </p:cNvPr>
            <p:cNvSpPr txBox="1"/>
            <p:nvPr/>
          </p:nvSpPr>
          <p:spPr>
            <a:xfrm>
              <a:off x="4724400" y="2926080"/>
              <a:ext cx="25603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(Immediate Settling)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91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2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972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45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45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869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869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3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29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35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0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41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47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FBD824-AED5-4A2A-B97B-400F5577B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B6A13C-A20A-472C-A2A8-E13FD990A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Ullage Collapse after Engine Cutoff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D18ADA-A066-42B9-AE72-AED2E71E8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60437"/>
            <a:ext cx="4480560" cy="5245896"/>
          </a:xfrm>
        </p:spPr>
        <p:txBody>
          <a:bodyPr/>
          <a:lstStyle/>
          <a:p>
            <a:pPr lvl="1"/>
            <a:r>
              <a:rPr lang="en-US" sz="1600" dirty="0"/>
              <a:t>Various transient metrics quantifying ullage collapse are shown in the plots.</a:t>
            </a:r>
          </a:p>
          <a:p>
            <a:pPr lvl="1"/>
            <a:endParaRPr lang="en-US" dirty="0"/>
          </a:p>
          <a:p>
            <a:pPr lvl="1"/>
            <a:r>
              <a:rPr lang="en-US" sz="1600" dirty="0"/>
              <a:t>Without settling after engine cutoff, complete ullage collapse was approached.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/>
              <a:t>Delayed settling mirrored the initial ullage collapse observed without settling but retained excess ullage pressure once mixing was suppressed as expected.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Ullage collapse was significantly mitigated when settling was started promptly following engine cutoff.</a:t>
            </a:r>
            <a:endParaRPr lang="en-US" sz="1600" dirty="0"/>
          </a:p>
        </p:txBody>
      </p:sp>
      <p:pic>
        <p:nvPicPr>
          <p:cNvPr id="8" name="Picture 7" descr="Histogram&#10;&#10;Description automatically generated with low confidence">
            <a:extLst>
              <a:ext uri="{FF2B5EF4-FFF2-40B4-BE49-F238E27FC236}">
                <a16:creationId xmlns:a16="http://schemas.microsoft.com/office/drawing/2014/main" id="{C80806DA-E5B8-4C57-9B59-279526C9B6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160" y="1378731"/>
            <a:ext cx="6876288" cy="440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1203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A5ED02-B934-4042-8E00-28FE7583D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3F01B94-2905-4AA6-92D7-FD47F7A89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46F480-6F0B-4A07-92E3-47BD1F0DD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1800" dirty="0"/>
              <a:t>Propellant dynamics during in-space vehicle maneuvers were investigated with CFD analysis.</a:t>
            </a:r>
          </a:p>
          <a:p>
            <a:pPr lvl="2"/>
            <a:r>
              <a:rPr lang="en-US" sz="1400" dirty="0"/>
              <a:t>Objective was to identify strategies for addressing CFM using vehicle maneuvers.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Bulk propellant dynamics were found to be insensitive to settling acceleration magnitude.</a:t>
            </a:r>
          </a:p>
          <a:p>
            <a:pPr lvl="2"/>
            <a:r>
              <a:rPr lang="en-US" sz="1400" dirty="0"/>
              <a:t>Dependent upon tank configuration and initial propellant distribution</a:t>
            </a:r>
          </a:p>
          <a:p>
            <a:pPr lvl="1"/>
            <a:r>
              <a:rPr lang="en-US" sz="1800" dirty="0"/>
              <a:t>Settling costs reduce as average acceleration reduces, but maneuver duration increases.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Rolling a vehicle prior to settling can distribute liquid circumferentially and reduce settling maneuver duration.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Anti-slosh baffles can significantly reduce settling requirements but inherently aid ullage collapse when unsettling.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Slew maneuvers can be designed to translate the vehicle during rotation to avoid unsettling.</a:t>
            </a:r>
          </a:p>
          <a:p>
            <a:pPr lvl="1"/>
            <a:r>
              <a:rPr lang="en-US" sz="1800" dirty="0"/>
              <a:t>Settling should be done as soon as possible following engine cutoff to avoid unsettling.</a:t>
            </a:r>
          </a:p>
        </p:txBody>
      </p:sp>
    </p:spTree>
    <p:extLst>
      <p:ext uri="{BB962C8B-B14F-4D97-AF65-F5344CB8AC3E}">
        <p14:creationId xmlns:p14="http://schemas.microsoft.com/office/powerpoint/2010/main" val="2923632166"/>
      </p:ext>
    </p:extLst>
  </p:cSld>
  <p:clrMapOvr>
    <a:masterClrMapping/>
  </p:clrMapOvr>
</p:sld>
</file>

<file path=ppt/theme/theme1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>
            <a:solidFill>
              <a:schemeClr val="tx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154794</TotalTime>
  <Words>1415</Words>
  <Application>Microsoft Office PowerPoint</Application>
  <PresentationFormat>Widescreen</PresentationFormat>
  <Paragraphs>210</Paragraphs>
  <Slides>20</Slides>
  <Notes>1</Notes>
  <HiddenSlides>0</HiddenSlides>
  <MMClips>16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Cambria Math</vt:lpstr>
      <vt:lpstr>Times New Roman</vt:lpstr>
      <vt:lpstr>Wingdings</vt:lpstr>
      <vt:lpstr>12_Office Theme</vt:lpstr>
      <vt:lpstr>Operational Techniques in Microgravity for Cryogenic Fluid Management</vt:lpstr>
      <vt:lpstr>Background</vt:lpstr>
      <vt:lpstr>Background (continued)</vt:lpstr>
      <vt:lpstr>Simulation Methodology</vt:lpstr>
      <vt:lpstr>Settling Thrust Optimization</vt:lpstr>
      <vt:lpstr>Propellant Dynamics</vt:lpstr>
      <vt:lpstr>Settling Maneuver Design Tool </vt:lpstr>
      <vt:lpstr>Lateral Slosh Reduction through Vehicle Roll</vt:lpstr>
      <vt:lpstr>Propellant Dynamics</vt:lpstr>
      <vt:lpstr>Effects of Roll on Settling Efficiency</vt:lpstr>
      <vt:lpstr>CFM Impact of Anti-Slosh Baffles</vt:lpstr>
      <vt:lpstr>Propellant Dynamics</vt:lpstr>
      <vt:lpstr>Effects of Baffles on Settling Efficiency</vt:lpstr>
      <vt:lpstr>Ullage Collapse Mitigation</vt:lpstr>
      <vt:lpstr>Propellant Dynamics during Slewing</vt:lpstr>
      <vt:lpstr>Ullage Collapse during Slewing</vt:lpstr>
      <vt:lpstr>Propellant Dynamics after Engine Cutoff</vt:lpstr>
      <vt:lpstr>Propellant Dynamics after Engine Cutoff</vt:lpstr>
      <vt:lpstr>Ullage Collapse after Engine Cutoff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Jacob</cp:lastModifiedBy>
  <cp:revision>4054</cp:revision>
  <cp:lastPrinted>2015-03-19T21:00:50Z</cp:lastPrinted>
  <dcterms:created xsi:type="dcterms:W3CDTF">2012-06-20T14:30:40Z</dcterms:created>
  <dcterms:modified xsi:type="dcterms:W3CDTF">2022-12-07T19:51:14Z</dcterms:modified>
</cp:coreProperties>
</file>