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60" r:id="rId2"/>
  </p:sldMasterIdLst>
  <p:notesMasterIdLst>
    <p:notesMasterId r:id="rId21"/>
  </p:notesMasterIdLst>
  <p:sldIdLst>
    <p:sldId id="343" r:id="rId3"/>
    <p:sldId id="503" r:id="rId4"/>
    <p:sldId id="5236" r:id="rId5"/>
    <p:sldId id="257" r:id="rId6"/>
    <p:sldId id="258" r:id="rId7"/>
    <p:sldId id="5237" r:id="rId8"/>
    <p:sldId id="5252" r:id="rId9"/>
    <p:sldId id="5239" r:id="rId10"/>
    <p:sldId id="5263" r:id="rId11"/>
    <p:sldId id="5265" r:id="rId12"/>
    <p:sldId id="5253" r:id="rId13"/>
    <p:sldId id="5255" r:id="rId14"/>
    <p:sldId id="5257" r:id="rId15"/>
    <p:sldId id="5258" r:id="rId16"/>
    <p:sldId id="5259" r:id="rId17"/>
    <p:sldId id="5261" r:id="rId18"/>
    <p:sldId id="5262" r:id="rId19"/>
    <p:sldId id="5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B099C4-1AB9-A848-BFC0-2C4ACA614635}">
          <p14:sldIdLst>
            <p14:sldId id="343"/>
            <p14:sldId id="503"/>
            <p14:sldId id="5236"/>
            <p14:sldId id="257"/>
            <p14:sldId id="258"/>
            <p14:sldId id="5237"/>
            <p14:sldId id="5252"/>
            <p14:sldId id="5239"/>
            <p14:sldId id="5263"/>
            <p14:sldId id="5265"/>
            <p14:sldId id="5253"/>
            <p14:sldId id="5255"/>
            <p14:sldId id="5257"/>
            <p14:sldId id="5258"/>
            <p14:sldId id="5259"/>
            <p14:sldId id="5261"/>
            <p14:sldId id="5262"/>
            <p14:sldId id="5264"/>
          </p14:sldIdLst>
        </p14:section>
        <p14:section name="Extra Slides" id="{173A8032-A03C-DB49-9CAA-81C79887CEB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3"/>
    <p:restoredTop sz="89520"/>
  </p:normalViewPr>
  <p:slideViewPr>
    <p:cSldViewPr snapToGrid="0" showGuides="1">
      <p:cViewPr varScale="1">
        <p:scale>
          <a:sx n="199" d="100"/>
          <a:sy n="199" d="100"/>
        </p:scale>
        <p:origin x="808"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FDCEA-EE37-AA41-8909-F8CC8AE0D6F9}"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A2C86-764A-1848-8F1A-DA04057218B9}" type="slidenum">
              <a:rPr lang="en-US" smtClean="0"/>
              <a:t>‹#›</a:t>
            </a:fld>
            <a:endParaRPr lang="en-US"/>
          </a:p>
        </p:txBody>
      </p:sp>
    </p:spTree>
    <p:extLst>
      <p:ext uri="{BB962C8B-B14F-4D97-AF65-F5344CB8AC3E}">
        <p14:creationId xmlns:p14="http://schemas.microsoft.com/office/powerpoint/2010/main" val="46699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Matthew Houghton. I am with the NASA Langley Research Center Dynamic systems and control branch. Together with Michael Acheson, Andrew Patterson, Alex Oshin, and Irene Gregory, this is a presentation of our group's work on Combined Bernstein polynomial Optimal </a:t>
            </a:r>
            <a:r>
              <a:rPr lang="en-US" dirty="0" err="1"/>
              <a:t>Recirpocal</a:t>
            </a:r>
            <a:r>
              <a:rPr lang="en-US" dirty="0"/>
              <a:t> collision avoidance </a:t>
            </a:r>
            <a:r>
              <a:rPr lang="en-US" dirty="0" err="1"/>
              <a:t>Differnetial</a:t>
            </a:r>
            <a:r>
              <a:rPr lang="en-US" dirty="0"/>
              <a:t> dynamic programming for </a:t>
            </a:r>
            <a:r>
              <a:rPr lang="en-US" dirty="0" err="1"/>
              <a:t>traj</a:t>
            </a:r>
            <a:r>
              <a:rPr lang="en-US" dirty="0"/>
              <a:t>…</a:t>
            </a:r>
          </a:p>
        </p:txBody>
      </p:sp>
      <p:sp>
        <p:nvSpPr>
          <p:cNvPr id="4" name="Slide Number Placeholder 3"/>
          <p:cNvSpPr>
            <a:spLocks noGrp="1"/>
          </p:cNvSpPr>
          <p:nvPr>
            <p:ph type="sldNum" sz="quarter" idx="5"/>
          </p:nvPr>
        </p:nvSpPr>
        <p:spPr/>
        <p:txBody>
          <a:bodyPr/>
          <a:lstStyle/>
          <a:p>
            <a:fld id="{8E0A2C86-764A-1848-8F1A-DA04057218B9}" type="slidenum">
              <a:rPr lang="en-US" smtClean="0"/>
              <a:t>1</a:t>
            </a:fld>
            <a:endParaRPr lang="en-US"/>
          </a:p>
        </p:txBody>
      </p:sp>
    </p:spTree>
    <p:extLst>
      <p:ext uri="{BB962C8B-B14F-4D97-AF65-F5344CB8AC3E}">
        <p14:creationId xmlns:p14="http://schemas.microsoft.com/office/powerpoint/2010/main" val="424183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put it all together, we have a flow chart depicting the the algorithm implementation. </a:t>
            </a:r>
          </a:p>
          <a:p>
            <a:endParaRPr lang="en-US" dirty="0"/>
          </a:p>
          <a:p>
            <a:r>
              <a:rPr lang="en-US" dirty="0"/>
              <a:t>COBRA-DDP takes in an initial trajectory that is able to be converted into BP waypoints, this for example can be a previous DDP optimized trajectory or a typical flight path.</a:t>
            </a:r>
          </a:p>
          <a:p>
            <a:endParaRPr lang="en-US" dirty="0"/>
          </a:p>
          <a:p>
            <a:r>
              <a:rPr lang="en-US" dirty="0"/>
              <a:t>ORCA checks along the trajectory for potential collisions, and if none are found, the vehicle continues with the previous trajectory.</a:t>
            </a:r>
          </a:p>
          <a:p>
            <a:endParaRPr lang="en-US" dirty="0"/>
          </a:p>
          <a:p>
            <a:r>
              <a:rPr lang="en-US" dirty="0"/>
              <a:t>If a collision is found, ORCA uses the desired velocity direction to calculate a simplified collision avoidant trajectory that is converted into BP waypoints to create a new smooth trajectory</a:t>
            </a:r>
          </a:p>
          <a:p>
            <a:endParaRPr lang="en-US" dirty="0"/>
          </a:p>
          <a:p>
            <a:r>
              <a:rPr lang="en-US" dirty="0"/>
              <a:t>The trajectory is converted to the vehicle states and controls necessary for DDP to optimize.</a:t>
            </a:r>
          </a:p>
          <a:p>
            <a:endParaRPr lang="en-US" dirty="0"/>
          </a:p>
          <a:p>
            <a:r>
              <a:rPr lang="en-US" dirty="0"/>
              <a:t>DDP then provides a dynamically feasible trajectory for the vehicle to follow that is checked for collision by ORCA and if shown to avoid the collision, is passed as an updated trajectory for the vehicle.</a:t>
            </a:r>
          </a:p>
          <a:p>
            <a:endParaRPr lang="en-US" dirty="0"/>
          </a:p>
          <a:p>
            <a:r>
              <a:rPr lang="en-US" dirty="0"/>
              <a:t>This approach leverages the speed of ORCA’s collision checking, its ability to inform a collision avoidant trajectory with a desired velocity, the evaluation benefits of BPs and DDP’s ability to optimize for a dynamically feasible trajectory</a:t>
            </a:r>
          </a:p>
        </p:txBody>
      </p:sp>
      <p:sp>
        <p:nvSpPr>
          <p:cNvPr id="4" name="Slide Number Placeholder 3"/>
          <p:cNvSpPr>
            <a:spLocks noGrp="1"/>
          </p:cNvSpPr>
          <p:nvPr>
            <p:ph type="sldNum" sz="quarter" idx="5"/>
          </p:nvPr>
        </p:nvSpPr>
        <p:spPr/>
        <p:txBody>
          <a:bodyPr/>
          <a:lstStyle/>
          <a:p>
            <a:fld id="{8E0A2C86-764A-1848-8F1A-DA04057218B9}" type="slidenum">
              <a:rPr lang="en-US" smtClean="0"/>
              <a:t>10</a:t>
            </a:fld>
            <a:endParaRPr lang="en-US"/>
          </a:p>
        </p:txBody>
      </p:sp>
    </p:spTree>
    <p:extLst>
      <p:ext uri="{BB962C8B-B14F-4D97-AF65-F5344CB8AC3E}">
        <p14:creationId xmlns:p14="http://schemas.microsoft.com/office/powerpoint/2010/main" val="100499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experiments were applied to the NASA (RVLT)  revolutionary Vertical Lift Technologies(RVLT) Lift + Cruise UAM Vehicle. The initial trajectory shown in the above figure as green has a safety breach caused by the black obstacle below it. When provided the initial trajectory, COBRA-DDP recognizes the proximity violations denoted as red asterisks, and replans the blue trajectory waypoints to avoid the collision. DDP then optimizes this suggested trajectory to make it dynamically feasible. The lower plot shows the  minimum separation distance of each trajectory. The blue line shows the initial trajectory where it fails to maintain separation. The ORCA suggested trajectory and DDP optimized trajectory are depicted as the blue dashed line and the green line respectively. Both are able to avoid collision in this case.</a:t>
            </a:r>
          </a:p>
        </p:txBody>
      </p:sp>
      <p:sp>
        <p:nvSpPr>
          <p:cNvPr id="4" name="Slide Number Placeholder 3"/>
          <p:cNvSpPr>
            <a:spLocks noGrp="1"/>
          </p:cNvSpPr>
          <p:nvPr>
            <p:ph type="sldNum" sz="quarter" idx="5"/>
          </p:nvPr>
        </p:nvSpPr>
        <p:spPr/>
        <p:txBody>
          <a:bodyPr/>
          <a:lstStyle/>
          <a:p>
            <a:fld id="{8E0A2C86-764A-1848-8F1A-DA04057218B9}" type="slidenum">
              <a:rPr lang="en-US" smtClean="0"/>
              <a:t>11</a:t>
            </a:fld>
            <a:endParaRPr lang="en-US"/>
          </a:p>
        </p:txBody>
      </p:sp>
    </p:spTree>
    <p:extLst>
      <p:ext uri="{BB962C8B-B14F-4D97-AF65-F5344CB8AC3E}">
        <p14:creationId xmlns:p14="http://schemas.microsoft.com/office/powerpoint/2010/main" val="334282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look at the states to see how effectively DDP  in blue was able to follow the suggested trajectory in orange. While there are some adjustments made by DDP in velocities and angles necessary to make the trajectory dynamically feasible, overall DDP effectively follows the position requirements necessary to avoid collision</a:t>
            </a:r>
          </a:p>
        </p:txBody>
      </p:sp>
      <p:sp>
        <p:nvSpPr>
          <p:cNvPr id="4" name="Slide Number Placeholder 3"/>
          <p:cNvSpPr>
            <a:spLocks noGrp="1"/>
          </p:cNvSpPr>
          <p:nvPr>
            <p:ph type="sldNum" sz="quarter" idx="5"/>
          </p:nvPr>
        </p:nvSpPr>
        <p:spPr/>
        <p:txBody>
          <a:bodyPr/>
          <a:lstStyle/>
          <a:p>
            <a:fld id="{8E0A2C86-764A-1848-8F1A-DA04057218B9}" type="slidenum">
              <a:rPr lang="en-US" smtClean="0"/>
              <a:t>12</a:t>
            </a:fld>
            <a:endParaRPr lang="en-US"/>
          </a:p>
        </p:txBody>
      </p:sp>
    </p:spTree>
    <p:extLst>
      <p:ext uri="{BB962C8B-B14F-4D97-AF65-F5344CB8AC3E}">
        <p14:creationId xmlns:p14="http://schemas.microsoft.com/office/powerpoint/2010/main" val="413158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present a similar initial trajectory though with a stationary obstacle 75 ft to the right, violating the safety radius. Again COBRA-DDP is able to recognize the potential violation and replan a dynamically feasible maneuver that is able to maintain separation distance.</a:t>
            </a:r>
          </a:p>
        </p:txBody>
      </p:sp>
      <p:sp>
        <p:nvSpPr>
          <p:cNvPr id="4" name="Slide Number Placeholder 3"/>
          <p:cNvSpPr>
            <a:spLocks noGrp="1"/>
          </p:cNvSpPr>
          <p:nvPr>
            <p:ph type="sldNum" sz="quarter" idx="5"/>
          </p:nvPr>
        </p:nvSpPr>
        <p:spPr/>
        <p:txBody>
          <a:bodyPr/>
          <a:lstStyle/>
          <a:p>
            <a:fld id="{8E0A2C86-764A-1848-8F1A-DA04057218B9}" type="slidenum">
              <a:rPr lang="en-US" smtClean="0"/>
              <a:t>13</a:t>
            </a:fld>
            <a:endParaRPr lang="en-US"/>
          </a:p>
        </p:txBody>
      </p:sp>
    </p:spTree>
    <p:extLst>
      <p:ext uri="{BB962C8B-B14F-4D97-AF65-F5344CB8AC3E}">
        <p14:creationId xmlns:p14="http://schemas.microsoft.com/office/powerpoint/2010/main" val="363445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direct state comparison, there is a noted difference between the suggested roll angle and the DDP roll angle. This is due to the conversion of the BP trajectory from waypoints to states only having cruise trim values for creating the suggested trajectory. Despite the infeasibility of this trajectory, DDP optimized to roll properly and perform a collision avoidant maneuver. </a:t>
            </a:r>
          </a:p>
        </p:txBody>
      </p:sp>
      <p:sp>
        <p:nvSpPr>
          <p:cNvPr id="4" name="Slide Number Placeholder 3"/>
          <p:cNvSpPr>
            <a:spLocks noGrp="1"/>
          </p:cNvSpPr>
          <p:nvPr>
            <p:ph type="sldNum" sz="quarter" idx="5"/>
          </p:nvPr>
        </p:nvSpPr>
        <p:spPr/>
        <p:txBody>
          <a:bodyPr/>
          <a:lstStyle/>
          <a:p>
            <a:fld id="{8E0A2C86-764A-1848-8F1A-DA04057218B9}" type="slidenum">
              <a:rPr lang="en-US" smtClean="0"/>
              <a:t>14</a:t>
            </a:fld>
            <a:endParaRPr lang="en-US"/>
          </a:p>
        </p:txBody>
      </p:sp>
    </p:spTree>
    <p:extLst>
      <p:ext uri="{BB962C8B-B14F-4D97-AF65-F5344CB8AC3E}">
        <p14:creationId xmlns:p14="http://schemas.microsoft.com/office/powerpoint/2010/main" val="238548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review a comparison of COBRA-DDP and its potential benefits for state-constrained algorithms such as AL-DDP. AL-DDP was tasked with providing collision avoidant trajectories for the two previous experiments. In both cases, when provided the same </a:t>
            </a:r>
            <a:r>
              <a:rPr lang="en-US" dirty="0" err="1"/>
              <a:t>warmstart</a:t>
            </a:r>
            <a:r>
              <a:rPr lang="en-US" dirty="0"/>
              <a:t> information as COBRA-DDP, the simple cruise trajectory, AL-DDP was unable to optimize out of a collision. These trajectories are shown in orange on the plots. When provided no </a:t>
            </a:r>
            <a:r>
              <a:rPr lang="en-US" dirty="0" err="1"/>
              <a:t>warmstart</a:t>
            </a:r>
            <a:r>
              <a:rPr lang="en-US" dirty="0"/>
              <a:t> information, AL-DDP consistently optimizes a trajectory that avoids underneath the obstacle, even in the turning case. These maneuvers, shown in magenta, while not inherently dangerous, pose a concerning limitation for implementations using this information. Lastly, AL-DDP was provided COBRA-DDP’s trajectory as </a:t>
            </a:r>
            <a:r>
              <a:rPr lang="en-US" dirty="0" err="1"/>
              <a:t>warmstart</a:t>
            </a:r>
            <a:r>
              <a:rPr lang="en-US" dirty="0"/>
              <a:t> information. Shown in blue, AL-DDP is able to optimize the trajectory further while maintaining a similar flight maneuver as COBRA-DDP. This demonstrates that COBRA-DDP is capable of also providing a </a:t>
            </a:r>
            <a:r>
              <a:rPr lang="en-US" dirty="0" err="1"/>
              <a:t>warmstart</a:t>
            </a:r>
            <a:r>
              <a:rPr lang="en-US" dirty="0"/>
              <a:t> trajectory for other state constrained algorithms while providing a preferred collision avoidance direction. </a:t>
            </a:r>
          </a:p>
        </p:txBody>
      </p:sp>
      <p:sp>
        <p:nvSpPr>
          <p:cNvPr id="4" name="Slide Number Placeholder 3"/>
          <p:cNvSpPr>
            <a:spLocks noGrp="1"/>
          </p:cNvSpPr>
          <p:nvPr>
            <p:ph type="sldNum" sz="quarter" idx="5"/>
          </p:nvPr>
        </p:nvSpPr>
        <p:spPr/>
        <p:txBody>
          <a:bodyPr/>
          <a:lstStyle/>
          <a:p>
            <a:fld id="{8E0A2C86-764A-1848-8F1A-DA04057218B9}" type="slidenum">
              <a:rPr lang="en-US" smtClean="0"/>
              <a:t>15</a:t>
            </a:fld>
            <a:endParaRPr lang="en-US"/>
          </a:p>
        </p:txBody>
      </p:sp>
    </p:spTree>
    <p:extLst>
      <p:ext uri="{BB962C8B-B14F-4D97-AF65-F5344CB8AC3E}">
        <p14:creationId xmlns:p14="http://schemas.microsoft.com/office/powerpoint/2010/main" val="137274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COBRA-DDP is able to plan dynamically feasible collision avoidant trajectories. It is able to select preferential avoidance directions that can serve as the basis for flight traffic rules and the results are able to enhance the optimization of other state-constrained optimizers. Future work in this direction would involve a model predictive control implementation of COBRA-DDP, demonstrating its advantage when considering many obstacles, and providing enhancements to the current algorithm to improve planning and the speed of its implementation.</a:t>
            </a:r>
          </a:p>
        </p:txBody>
      </p:sp>
      <p:sp>
        <p:nvSpPr>
          <p:cNvPr id="4" name="Slide Number Placeholder 3"/>
          <p:cNvSpPr>
            <a:spLocks noGrp="1"/>
          </p:cNvSpPr>
          <p:nvPr>
            <p:ph type="sldNum" sz="quarter" idx="5"/>
          </p:nvPr>
        </p:nvSpPr>
        <p:spPr/>
        <p:txBody>
          <a:bodyPr/>
          <a:lstStyle/>
          <a:p>
            <a:fld id="{8E0A2C86-764A-1848-8F1A-DA04057218B9}" type="slidenum">
              <a:rPr lang="en-US" smtClean="0"/>
              <a:t>16</a:t>
            </a:fld>
            <a:endParaRPr lang="en-US"/>
          </a:p>
        </p:txBody>
      </p:sp>
    </p:spTree>
    <p:extLst>
      <p:ext uri="{BB962C8B-B14F-4D97-AF65-F5344CB8AC3E}">
        <p14:creationId xmlns:p14="http://schemas.microsoft.com/office/powerpoint/2010/main" val="198371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acknowledge the T cubed project, Autonomous systems and </a:t>
            </a:r>
            <a:r>
              <a:rPr lang="en-US" dirty="0" err="1"/>
              <a:t>inteligent</a:t>
            </a:r>
            <a:r>
              <a:rPr lang="en-US" dirty="0"/>
              <a:t> contingency management for their support.</a:t>
            </a:r>
          </a:p>
          <a:p>
            <a:endParaRPr lang="en-US" dirty="0"/>
          </a:p>
        </p:txBody>
      </p:sp>
      <p:sp>
        <p:nvSpPr>
          <p:cNvPr id="4" name="Slide Number Placeholder 3"/>
          <p:cNvSpPr>
            <a:spLocks noGrp="1"/>
          </p:cNvSpPr>
          <p:nvPr>
            <p:ph type="sldNum" sz="quarter" idx="5"/>
          </p:nvPr>
        </p:nvSpPr>
        <p:spPr/>
        <p:txBody>
          <a:bodyPr/>
          <a:lstStyle/>
          <a:p>
            <a:fld id="{8E0A2C86-764A-1848-8F1A-DA04057218B9}" type="slidenum">
              <a:rPr lang="en-US" smtClean="0"/>
              <a:t>17</a:t>
            </a:fld>
            <a:endParaRPr lang="en-US"/>
          </a:p>
        </p:txBody>
      </p:sp>
    </p:spTree>
    <p:extLst>
      <p:ext uri="{BB962C8B-B14F-4D97-AF65-F5344CB8AC3E}">
        <p14:creationId xmlns:p14="http://schemas.microsoft.com/office/powerpoint/2010/main" val="2420032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your time. If you have any questions, please contact us via the email address provided. Thank you.</a:t>
            </a:r>
          </a:p>
        </p:txBody>
      </p:sp>
      <p:sp>
        <p:nvSpPr>
          <p:cNvPr id="4" name="Slide Number Placeholder 3"/>
          <p:cNvSpPr>
            <a:spLocks noGrp="1"/>
          </p:cNvSpPr>
          <p:nvPr>
            <p:ph type="sldNum" sz="quarter" idx="5"/>
          </p:nvPr>
        </p:nvSpPr>
        <p:spPr/>
        <p:txBody>
          <a:bodyPr/>
          <a:lstStyle/>
          <a:p>
            <a:fld id="{8E0A2C86-764A-1848-8F1A-DA04057218B9}" type="slidenum">
              <a:rPr lang="en-US" smtClean="0"/>
              <a:t>18</a:t>
            </a:fld>
            <a:endParaRPr lang="en-US"/>
          </a:p>
        </p:txBody>
      </p:sp>
    </p:spTree>
    <p:extLst>
      <p:ext uri="{BB962C8B-B14F-4D97-AF65-F5344CB8AC3E}">
        <p14:creationId xmlns:p14="http://schemas.microsoft.com/office/powerpoint/2010/main" val="223601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cs typeface="Times"/>
              </a:rPr>
              <a:t>Many UAM vehicles and vehicle concepts are known to have highly complex nonlinear dynamics due to effector </a:t>
            </a:r>
            <a:r>
              <a:rPr lang="en-US" dirty="0" err="1">
                <a:cs typeface="Times"/>
              </a:rPr>
              <a:t>overactuation</a:t>
            </a:r>
            <a:r>
              <a:rPr lang="en-US" dirty="0">
                <a:cs typeface="Times"/>
              </a:rPr>
              <a:t> and multiple aircraft transitions in their standard concept of operations. General trajectory planning with these types of dynamics is computationally complex and made even worse by the introduction of state constraints for collision avoidance. The motivation behind this work was to generate dynamically feasible trajectories for UAM VTOL vehicles that provide collision avoidance of obstacles while decreasing computational cost. To do so, we propose the COBRA-DDP algorithm, an integration of Bernstein polynomials, the Optimal reciprocal collision avoidance algorithm, and Differential Dynamic programming. In this presentation, we will break down the components necessary for the algorithm, provide experimental results demonstrating the effectiveness of COBRA-DDP and discuss conclusions and future work. </a:t>
            </a:r>
          </a:p>
        </p:txBody>
      </p:sp>
      <p:sp>
        <p:nvSpPr>
          <p:cNvPr id="4" name="Slide Number Placeholder 3"/>
          <p:cNvSpPr>
            <a:spLocks noGrp="1"/>
          </p:cNvSpPr>
          <p:nvPr>
            <p:ph type="sldNum" sz="quarter" idx="5"/>
          </p:nvPr>
        </p:nvSpPr>
        <p:spPr/>
        <p:txBody>
          <a:bodyPr/>
          <a:lstStyle/>
          <a:p>
            <a:pPr>
              <a:defRPr/>
            </a:pPr>
            <a:fld id="{60361AF7-9B77-47EC-AB9C-5166E1AF0EDF}" type="slidenum">
              <a:rPr lang="en-US" altLang="en-US" smtClean="0"/>
              <a:pPr>
                <a:defRPr/>
              </a:pPr>
              <a:t>2</a:t>
            </a:fld>
            <a:endParaRPr lang="en-US" altLang="en-US"/>
          </a:p>
        </p:txBody>
      </p:sp>
    </p:spTree>
    <p:extLst>
      <p:ext uri="{BB962C8B-B14F-4D97-AF65-F5344CB8AC3E}">
        <p14:creationId xmlns:p14="http://schemas.microsoft.com/office/powerpoint/2010/main" val="58813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types of crowded airspace that UAM vehicles will be expected to operate within, a trajectory </a:t>
            </a:r>
            <a:r>
              <a:rPr lang="en-US" dirty="0" err="1"/>
              <a:t>replanner</a:t>
            </a:r>
            <a:r>
              <a:rPr lang="en-US" dirty="0"/>
              <a:t> must be able to provide dynamically feasible trajectories in real time and these trajectories must be able to account for a large number of obstacles, both stationary and moving; cooperative and uncooperative. To tackle these requirements, the algorithm, Com… or COBRA-DDP utilizes the strengths of its core components, BP’s, ORCA, and DDP while mitigating their individual limitations</a:t>
            </a:r>
          </a:p>
          <a:p>
            <a:endParaRPr lang="en-US" dirty="0"/>
          </a:p>
          <a:p>
            <a:endParaRPr lang="en-US" dirty="0"/>
          </a:p>
          <a:p>
            <a:r>
              <a:rPr lang="en-US" dirty="0"/>
              <a:t>Bernstein polynomials are a fast and compact means of trajectory representation, but one segment is not capable of representing all curves, ORCA allows for fast computation  of collision avoidance trajectories given multiple obstacles but does not insure dynamic feasibility, and final DDP provides optimization of dynamically feasible trajectories, but has a significant </a:t>
            </a:r>
            <a:r>
              <a:rPr lang="en-US" dirty="0" err="1"/>
              <a:t>degredation</a:t>
            </a:r>
            <a:r>
              <a:rPr lang="en-US" dirty="0"/>
              <a:t> in computational speed with the incorporation of state constraints, </a:t>
            </a:r>
            <a:r>
              <a:rPr lang="en-US" dirty="0" err="1"/>
              <a:t>ie</a:t>
            </a:r>
            <a:r>
              <a:rPr lang="en-US" dirty="0"/>
              <a:t> obstacles.</a:t>
            </a:r>
          </a:p>
        </p:txBody>
      </p:sp>
      <p:sp>
        <p:nvSpPr>
          <p:cNvPr id="4" name="Slide Number Placeholder 3"/>
          <p:cNvSpPr>
            <a:spLocks noGrp="1"/>
          </p:cNvSpPr>
          <p:nvPr>
            <p:ph type="sldNum" sz="quarter" idx="5"/>
          </p:nvPr>
        </p:nvSpPr>
        <p:spPr/>
        <p:txBody>
          <a:bodyPr/>
          <a:lstStyle/>
          <a:p>
            <a:fld id="{8E0A2C86-764A-1848-8F1A-DA04057218B9}" type="slidenum">
              <a:rPr lang="en-US" smtClean="0"/>
              <a:t>3</a:t>
            </a:fld>
            <a:endParaRPr lang="en-US"/>
          </a:p>
        </p:txBody>
      </p:sp>
    </p:spTree>
    <p:extLst>
      <p:ext uri="{BB962C8B-B14F-4D97-AF65-F5344CB8AC3E}">
        <p14:creationId xmlns:p14="http://schemas.microsoft.com/office/powerpoint/2010/main" val="300225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Bernstein polynomial or BP curves provide a parametric representation of trajectories that are compact and allow for sampling at arbitrary times. BP’s have a physical interpretation that allows for fast constraint checking and can directly compute derivatives, as the differentiation of a BP curve also yields a BP curve.</a:t>
            </a:r>
          </a:p>
          <a:p>
            <a:endParaRPr lang="en-US" b="1" dirty="0"/>
          </a:p>
          <a:p>
            <a:r>
              <a:rPr lang="en-US" b="1" dirty="0"/>
              <a:t>Main Idea</a:t>
            </a:r>
            <a:endParaRPr lang="en-US" b="0" dirty="0"/>
          </a:p>
          <a:p>
            <a:r>
              <a:rPr lang="en-US" b="0" dirty="0"/>
              <a:t>Parametric representation is good:</a:t>
            </a:r>
          </a:p>
          <a:p>
            <a:r>
              <a:rPr lang="en-US" b="0" dirty="0"/>
              <a:t>	- allows sampling at arbitrary times</a:t>
            </a:r>
          </a:p>
          <a:p>
            <a:r>
              <a:rPr lang="en-US" b="0" dirty="0"/>
              <a:t>	- compact representation for curves that can be expanded as needed (more sample times/ more derivative evaluations </a:t>
            </a:r>
            <a:r>
              <a:rPr lang="en-US" b="0" dirty="0" err="1"/>
              <a:t>etc</a:t>
            </a:r>
            <a:r>
              <a:rPr lang="en-US" b="0" dirty="0"/>
              <a:t>)</a:t>
            </a:r>
          </a:p>
          <a:p>
            <a:r>
              <a:rPr lang="en-US" b="0" dirty="0"/>
              <a:t>Bernstein polynomials have nice properties (not necessarily true of other polynomial representations)</a:t>
            </a:r>
          </a:p>
          <a:p>
            <a:r>
              <a:rPr lang="en-US" b="0" dirty="0"/>
              <a:t>	- integration with other methods</a:t>
            </a:r>
          </a:p>
          <a:p>
            <a:r>
              <a:rPr lang="en-US" b="0" dirty="0"/>
              <a:t>	- constraint checking</a:t>
            </a:r>
          </a:p>
          <a:p>
            <a:r>
              <a:rPr lang="en-US" b="1" dirty="0"/>
              <a:t>Limitation</a:t>
            </a:r>
            <a:endParaRPr lang="en-US" b="0" dirty="0"/>
          </a:p>
          <a:p>
            <a:r>
              <a:rPr lang="en-US" b="0" dirty="0"/>
              <a:t>	- Can directly compute derivatives</a:t>
            </a:r>
          </a:p>
          <a:p>
            <a:r>
              <a:rPr lang="en-US" b="0" dirty="0"/>
              <a:t>	- But derivatives cannot be specified a priori</a:t>
            </a:r>
            <a:endParaRPr lang="en-US" b="1" dirty="0"/>
          </a:p>
        </p:txBody>
      </p:sp>
      <p:sp>
        <p:nvSpPr>
          <p:cNvPr id="4" name="Slide Number Placeholder 3"/>
          <p:cNvSpPr>
            <a:spLocks noGrp="1"/>
          </p:cNvSpPr>
          <p:nvPr>
            <p:ph type="sldNum" sz="quarter" idx="5"/>
          </p:nvPr>
        </p:nvSpPr>
        <p:spPr/>
        <p:txBody>
          <a:bodyPr/>
          <a:lstStyle/>
          <a:p>
            <a:fld id="{836EFE02-8FC5-4354-8C48-DEE37C0F2CB1}" type="slidenum">
              <a:rPr lang="en-US" smtClean="0"/>
              <a:t>4</a:t>
            </a:fld>
            <a:endParaRPr lang="en-US"/>
          </a:p>
        </p:txBody>
      </p:sp>
    </p:spTree>
    <p:extLst>
      <p:ext uri="{BB962C8B-B14F-4D97-AF65-F5344CB8AC3E}">
        <p14:creationId xmlns:p14="http://schemas.microsoft.com/office/powerpoint/2010/main" val="4007106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Waypoints allow us to directly express initial/terminal dynamic constraints of a trajectory. By utilizing the unique mapping from waypoints to Bernstein control points, ORCA waypoints can be directly converted into a </a:t>
            </a:r>
            <a:r>
              <a:rPr lang="en-US" b="0" dirty="0" err="1"/>
              <a:t>contiuous</a:t>
            </a:r>
            <a:r>
              <a:rPr lang="en-US" b="0" dirty="0"/>
              <a:t> curve which can be sampled by DDP to inform path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Main Idea</a:t>
            </a:r>
            <a:endParaRPr lang="en-US" b="0" dirty="0"/>
          </a:p>
          <a:p>
            <a:r>
              <a:rPr lang="en-US" b="0" dirty="0"/>
              <a:t>Waypoints allow us to directly express initial/terminal dynamic constraints on trajectory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How do we compute a curve from this waypoint? </a:t>
            </a:r>
          </a:p>
          <a:p>
            <a:r>
              <a:rPr lang="en-US" b="1" dirty="0"/>
              <a:t>Answer</a:t>
            </a:r>
            <a:endParaRPr lang="en-US" b="0" dirty="0"/>
          </a:p>
          <a:p>
            <a:r>
              <a:rPr lang="en-US" b="0" dirty="0"/>
              <a:t>There is a unique mapping from waypoints to Bernstein control points</a:t>
            </a:r>
          </a:p>
          <a:p>
            <a:r>
              <a:rPr lang="en-US" b="0" dirty="0"/>
              <a:t>	- based on definition of Bernstein derivative</a:t>
            </a:r>
          </a:p>
          <a:p>
            <a:r>
              <a:rPr lang="en-US" b="1" dirty="0"/>
              <a:t>Enables</a:t>
            </a:r>
          </a:p>
          <a:p>
            <a:r>
              <a:rPr lang="en-US" b="0" dirty="0"/>
              <a:t>ORCA: output can be directly converted into continuous curve</a:t>
            </a:r>
          </a:p>
          <a:p>
            <a:r>
              <a:rPr lang="en-US" b="0" dirty="0"/>
              <a:t>Continuous curve can be sampled by DDP to inform path planning</a:t>
            </a:r>
          </a:p>
        </p:txBody>
      </p:sp>
      <p:sp>
        <p:nvSpPr>
          <p:cNvPr id="4" name="Slide Number Placeholder 3"/>
          <p:cNvSpPr>
            <a:spLocks noGrp="1"/>
          </p:cNvSpPr>
          <p:nvPr>
            <p:ph type="sldNum" sz="quarter" idx="5"/>
          </p:nvPr>
        </p:nvSpPr>
        <p:spPr/>
        <p:txBody>
          <a:bodyPr/>
          <a:lstStyle/>
          <a:p>
            <a:fld id="{836EFE02-8FC5-4354-8C48-DEE37C0F2CB1}" type="slidenum">
              <a:rPr lang="en-US" smtClean="0"/>
              <a:t>5</a:t>
            </a:fld>
            <a:endParaRPr lang="en-US"/>
          </a:p>
        </p:txBody>
      </p:sp>
    </p:spTree>
    <p:extLst>
      <p:ext uri="{BB962C8B-B14F-4D97-AF65-F5344CB8AC3E}">
        <p14:creationId xmlns:p14="http://schemas.microsoft.com/office/powerpoint/2010/main" val="269783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ORCA algorithm originates from the robotics community as a navigational method capable of path planning with multiple fixed and moving obstacles. ORCA begins by taking in position, velocity, and safety radius  information of both the own-ship and obstacles. ORCA then converts the information into a velocity object representation that provides mathematical guarantees of a collision free trajectory given a set look-ahead time. It then outputs the velocity magnitude and direction necessary to complete the trajectory, where the velocity can be adjusted depending on the other vehicle or obstacles cooperation with the maneuver.</a:t>
            </a:r>
          </a:p>
        </p:txBody>
      </p:sp>
      <p:sp>
        <p:nvSpPr>
          <p:cNvPr id="4" name="Slide Number Placeholder 3"/>
          <p:cNvSpPr>
            <a:spLocks noGrp="1"/>
          </p:cNvSpPr>
          <p:nvPr>
            <p:ph type="sldNum" sz="quarter" idx="5"/>
          </p:nvPr>
        </p:nvSpPr>
        <p:spPr/>
        <p:txBody>
          <a:bodyPr/>
          <a:lstStyle/>
          <a:p>
            <a:fld id="{8E0A2C86-764A-1848-8F1A-DA04057218B9}" type="slidenum">
              <a:rPr lang="en-US" smtClean="0"/>
              <a:t>6</a:t>
            </a:fld>
            <a:endParaRPr lang="en-US"/>
          </a:p>
        </p:txBody>
      </p:sp>
    </p:spTree>
    <p:extLst>
      <p:ext uri="{BB962C8B-B14F-4D97-AF65-F5344CB8AC3E}">
        <p14:creationId xmlns:p14="http://schemas.microsoft.com/office/powerpoint/2010/main" val="1511337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DDP is an optimal control approach that enables planning over nonlinear dynamics using quadratic approximations of the cost and quadratic or linear approximations of the dynamics to displays quadratic convergence. The standard implementation of DDP uses the cost set up below and does not consider state or control constraints. To incorporate the state constraints necessary for collision avoidance, there are variations such as Augmented </a:t>
            </a:r>
            <a:r>
              <a:rPr lang="en-US" dirty="0" err="1"/>
              <a:t>Lagrangain</a:t>
            </a:r>
            <a:r>
              <a:rPr lang="en-US" dirty="0"/>
              <a:t> DDP  or AL-DDP. This method converts the single constrained problem into a series of unconstrained problems by adding a penalty functions to the cost as shown. This creates an inner loop  and outer loop where the trajectory is optimized followed by adjustments to the penalty parameters if the constraints are not met. This process increases the computational complexity of the algorithm relative to the standard variation.</a:t>
            </a:r>
          </a:p>
        </p:txBody>
      </p:sp>
      <p:sp>
        <p:nvSpPr>
          <p:cNvPr id="4" name="Slide Number Placeholder 3"/>
          <p:cNvSpPr>
            <a:spLocks noGrp="1"/>
          </p:cNvSpPr>
          <p:nvPr>
            <p:ph type="sldNum" sz="quarter" idx="5"/>
          </p:nvPr>
        </p:nvSpPr>
        <p:spPr/>
        <p:txBody>
          <a:bodyPr/>
          <a:lstStyle/>
          <a:p>
            <a:fld id="{8E0A2C86-764A-1848-8F1A-DA04057218B9}" type="slidenum">
              <a:rPr lang="en-US" smtClean="0"/>
              <a:t>7</a:t>
            </a:fld>
            <a:endParaRPr lang="en-US"/>
          </a:p>
        </p:txBody>
      </p:sp>
    </p:spTree>
    <p:extLst>
      <p:ext uri="{BB962C8B-B14F-4D97-AF65-F5344CB8AC3E}">
        <p14:creationId xmlns:p14="http://schemas.microsoft.com/office/powerpoint/2010/main" val="191044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the integration of ORCA and BPs. The goal of this integration is to recognize potential collisions and modify the </a:t>
            </a:r>
            <a:r>
              <a:rPr lang="en-US" dirty="0" err="1"/>
              <a:t>ownship</a:t>
            </a:r>
            <a:r>
              <a:rPr lang="en-US" dirty="0"/>
              <a:t> trajectory to ensure smooth collision avoidance. Initially, BP trajectories of waypoints for the </a:t>
            </a:r>
            <a:r>
              <a:rPr lang="en-US" dirty="0" err="1"/>
              <a:t>ownship</a:t>
            </a:r>
            <a:r>
              <a:rPr lang="en-US" dirty="0"/>
              <a:t> and obstacles are passed into ORCA. ORCA then performs collision detection along each timestep of the own-ship trajectory. If a collision is detected, ORCA determines the velocity that avoids collision and is closest to the desired velocity. This information is used to update the set of BP trajectory waypoints and provides a smooth collision avoidant trajectory. </a:t>
            </a:r>
          </a:p>
        </p:txBody>
      </p:sp>
      <p:sp>
        <p:nvSpPr>
          <p:cNvPr id="4" name="Slide Number Placeholder 3"/>
          <p:cNvSpPr>
            <a:spLocks noGrp="1"/>
          </p:cNvSpPr>
          <p:nvPr>
            <p:ph type="sldNum" sz="quarter" idx="5"/>
          </p:nvPr>
        </p:nvSpPr>
        <p:spPr/>
        <p:txBody>
          <a:bodyPr/>
          <a:lstStyle/>
          <a:p>
            <a:fld id="{8E0A2C86-764A-1848-8F1A-DA04057218B9}" type="slidenum">
              <a:rPr lang="en-US" smtClean="0"/>
              <a:t>8</a:t>
            </a:fld>
            <a:endParaRPr lang="en-US"/>
          </a:p>
        </p:txBody>
      </p:sp>
    </p:spTree>
    <p:extLst>
      <p:ext uri="{BB962C8B-B14F-4D97-AF65-F5344CB8AC3E}">
        <p14:creationId xmlns:p14="http://schemas.microsoft.com/office/powerpoint/2010/main" val="316206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discuss the interaction between BPs and DDP. Once ORCA provides the new simplified trajectory via BP waypoints, it is converted into useful states for DDP to optimize. For the Lift + Cruise vehicle used in the experiments, DDP requires the position, body velocities, Euler angles, angular rates, rotor rates, and effector surfaces for a trajectory.</a:t>
            </a:r>
          </a:p>
          <a:p>
            <a:endParaRPr lang="en-US" dirty="0"/>
          </a:p>
          <a:p>
            <a:r>
              <a:rPr lang="en-US" dirty="0"/>
              <a:t> The position of the vehicle can be directly converted from the simplified trajectory, while the body velocities and </a:t>
            </a:r>
            <a:r>
              <a:rPr lang="en-US" dirty="0" err="1"/>
              <a:t>euler</a:t>
            </a:r>
            <a:r>
              <a:rPr lang="en-US" dirty="0"/>
              <a:t> angles can be analytically converted from the inertial velocities of the trajectory. </a:t>
            </a:r>
          </a:p>
          <a:p>
            <a:endParaRPr lang="en-US" dirty="0"/>
          </a:p>
          <a:p>
            <a:r>
              <a:rPr lang="en-US" dirty="0"/>
              <a:t>Finally, the other states and controls are linearly interpolated from a set of trim conditions for the vehicle in cruise at various speeds. </a:t>
            </a:r>
          </a:p>
          <a:p>
            <a:endParaRPr lang="en-US" dirty="0"/>
          </a:p>
          <a:p>
            <a:r>
              <a:rPr lang="en-US" dirty="0"/>
              <a:t>While nonoptimal, these states and controls serve as a reasonable initial trajectory for DDP to optimize. Thanks to the BP waypoint specification, the simplified trajectory is able to be sampled efficiently at any timestep necessary for DDP to feasibly control the vehicle.</a:t>
            </a:r>
          </a:p>
          <a:p>
            <a:endParaRPr lang="en-US" dirty="0"/>
          </a:p>
        </p:txBody>
      </p:sp>
      <p:sp>
        <p:nvSpPr>
          <p:cNvPr id="4" name="Slide Number Placeholder 3"/>
          <p:cNvSpPr>
            <a:spLocks noGrp="1"/>
          </p:cNvSpPr>
          <p:nvPr>
            <p:ph type="sldNum" sz="quarter" idx="5"/>
          </p:nvPr>
        </p:nvSpPr>
        <p:spPr/>
        <p:txBody>
          <a:bodyPr/>
          <a:lstStyle/>
          <a:p>
            <a:fld id="{8E0A2C86-764A-1848-8F1A-DA04057218B9}" type="slidenum">
              <a:rPr lang="en-US" smtClean="0"/>
              <a:t>9</a:t>
            </a:fld>
            <a:endParaRPr lang="en-US"/>
          </a:p>
        </p:txBody>
      </p:sp>
    </p:spTree>
    <p:extLst>
      <p:ext uri="{BB962C8B-B14F-4D97-AF65-F5344CB8AC3E}">
        <p14:creationId xmlns:p14="http://schemas.microsoft.com/office/powerpoint/2010/main" val="339749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9731" y="164000"/>
            <a:ext cx="10904107" cy="499840"/>
          </a:xfrm>
        </p:spPr>
        <p:txBody>
          <a:bodyPr/>
          <a:lstStyle/>
          <a:p>
            <a:r>
              <a:rPr lang="en-US"/>
              <a:t>Click to edit Master title style</a:t>
            </a:r>
            <a:endParaRPr lang="en-US" dirty="0"/>
          </a:p>
        </p:txBody>
      </p:sp>
      <p:sp>
        <p:nvSpPr>
          <p:cNvPr id="3" name="Content Placeholder 2"/>
          <p:cNvSpPr>
            <a:spLocks noGrp="1"/>
          </p:cNvSpPr>
          <p:nvPr>
            <p:ph idx="1"/>
          </p:nvPr>
        </p:nvSpPr>
        <p:spPr>
          <a:xfrm>
            <a:off x="330423" y="960352"/>
            <a:ext cx="11523415" cy="5165812"/>
          </a:xfrm>
        </p:spPr>
        <p:txBody>
          <a:bodyPr/>
          <a:lstStyle>
            <a:lvl1pPr>
              <a:defRPr sz="2000"/>
            </a:lvl1pPr>
            <a:lvl3pPr>
              <a:defRPr sz="1800"/>
            </a:lvl3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75482" y="6460852"/>
            <a:ext cx="978355" cy="365125"/>
          </a:xfrm>
          <a:prstGeom prst="rect">
            <a:avLst/>
          </a:prstGeom>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4" name="Date Placeholder 3">
            <a:extLst>
              <a:ext uri="{FF2B5EF4-FFF2-40B4-BE49-F238E27FC236}">
                <a16:creationId xmlns:a16="http://schemas.microsoft.com/office/drawing/2014/main" id="{18600DCA-84A9-3F5E-4651-61AA928A12CB}"/>
              </a:ext>
            </a:extLst>
          </p:cNvPr>
          <p:cNvSpPr>
            <a:spLocks noGrp="1"/>
          </p:cNvSpPr>
          <p:nvPr>
            <p:ph type="dt" sz="half" idx="13"/>
          </p:nvPr>
        </p:nvSpPr>
        <p:spPr/>
        <p:txBody>
          <a:bodyPr/>
          <a:lstStyle/>
          <a:p>
            <a:fld id="{918F2697-0751-1B49-87E5-0B6F5A7ABA28}" type="datetime1">
              <a:rPr lang="en-US" smtClean="0"/>
              <a:t>1/18/23</a:t>
            </a:fld>
            <a:endParaRPr lang="en-US"/>
          </a:p>
        </p:txBody>
      </p:sp>
      <p:sp>
        <p:nvSpPr>
          <p:cNvPr id="5" name="Footer Placeholder 4">
            <a:extLst>
              <a:ext uri="{FF2B5EF4-FFF2-40B4-BE49-F238E27FC236}">
                <a16:creationId xmlns:a16="http://schemas.microsoft.com/office/drawing/2014/main" id="{11C64F92-B80D-1AF0-5EE6-0C3C99273927}"/>
              </a:ext>
            </a:extLst>
          </p:cNvPr>
          <p:cNvSpPr>
            <a:spLocks noGrp="1"/>
          </p:cNvSpPr>
          <p:nvPr>
            <p:ph type="ftr" sz="quarter" idx="14"/>
          </p:nvPr>
        </p:nvSpPr>
        <p:spPr/>
        <p:txBody>
          <a:bodyPr/>
          <a:lstStyle/>
          <a:p>
            <a:r>
              <a:rPr lang="en-US"/>
              <a:t>NASA Langley Research Center</a:t>
            </a:r>
            <a:endParaRPr lang="en-US" dirty="0"/>
          </a:p>
        </p:txBody>
      </p:sp>
    </p:spTree>
    <p:extLst>
      <p:ext uri="{BB962C8B-B14F-4D97-AF65-F5344CB8AC3E}">
        <p14:creationId xmlns:p14="http://schemas.microsoft.com/office/powerpoint/2010/main" val="15718030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a:xfrm>
            <a:off x="10604665" y="6406390"/>
            <a:ext cx="1026160" cy="365125"/>
          </a:xfrm>
          <a:prstGeom prst="rect">
            <a:avLst/>
          </a:prstGeom>
        </p:spPr>
        <p:txBody>
          <a:bodyPr/>
          <a:lstStyle/>
          <a:p>
            <a:fld id="{8BF22469-9F45-4751-A7DC-6D91333E2CDB}" type="slidenum">
              <a:rPr lang="en-US" smtClean="0"/>
              <a:pPr/>
              <a:t>‹#›</a:t>
            </a:fld>
            <a:endParaRPr lang="en-US" dirty="0"/>
          </a:p>
        </p:txBody>
      </p:sp>
      <p:sp>
        <p:nvSpPr>
          <p:cNvPr id="7" name="Footer Placeholder 6"/>
          <p:cNvSpPr>
            <a:spLocks noGrp="1"/>
          </p:cNvSpPr>
          <p:nvPr>
            <p:ph type="ftr" sz="quarter" idx="14"/>
          </p:nvPr>
        </p:nvSpPr>
        <p:spPr>
          <a:xfrm>
            <a:off x="3965380" y="6374020"/>
            <a:ext cx="4717774" cy="365125"/>
          </a:xfrm>
          <a:prstGeom prst="rect">
            <a:avLst/>
          </a:prstGeom>
        </p:spPr>
        <p:txBody>
          <a:bodyPr/>
          <a:lstStyle/>
          <a:p>
            <a:r>
              <a:rPr lang="en-US"/>
              <a:t>NASA Langley Research Center</a:t>
            </a:r>
            <a:endParaRPr lang="en-US" dirty="0"/>
          </a:p>
        </p:txBody>
      </p:sp>
      <p:sp>
        <p:nvSpPr>
          <p:cNvPr id="8" name="Date Placeholder 7">
            <a:extLst>
              <a:ext uri="{FF2B5EF4-FFF2-40B4-BE49-F238E27FC236}">
                <a16:creationId xmlns:a16="http://schemas.microsoft.com/office/drawing/2014/main" id="{9D3FE487-C48C-4A84-8F2C-E383ED377962}"/>
              </a:ext>
            </a:extLst>
          </p:cNvPr>
          <p:cNvSpPr>
            <a:spLocks noGrp="1"/>
          </p:cNvSpPr>
          <p:nvPr>
            <p:ph type="dt" sz="half" idx="15"/>
          </p:nvPr>
        </p:nvSpPr>
        <p:spPr>
          <a:xfrm>
            <a:off x="338163" y="6498076"/>
            <a:ext cx="2743200" cy="365125"/>
          </a:xfrm>
          <a:prstGeom prst="rect">
            <a:avLst/>
          </a:prstGeom>
        </p:spPr>
        <p:txBody>
          <a:bodyPr/>
          <a:lstStyle/>
          <a:p>
            <a:fld id="{3A6EB328-F9A1-5B4A-8FDB-76BC37CC8847}" type="datetime1">
              <a:rPr lang="en-US" sz="1200" smtClean="0"/>
              <a:t>1/18/23</a:t>
            </a:fld>
            <a:endParaRPr lang="en-US" sz="1200"/>
          </a:p>
        </p:txBody>
      </p:sp>
    </p:spTree>
    <p:extLst>
      <p:ext uri="{BB962C8B-B14F-4D97-AF65-F5344CB8AC3E}">
        <p14:creationId xmlns:p14="http://schemas.microsoft.com/office/powerpoint/2010/main" val="62564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a:xfrm>
            <a:off x="10880609" y="6417309"/>
            <a:ext cx="1026160" cy="365125"/>
          </a:xfrm>
          <a:prstGeom prst="rect">
            <a:avLst/>
          </a:prstGeom>
        </p:spPr>
        <p:txBody>
          <a:bodyPr/>
          <a:lstStyle/>
          <a:p>
            <a:fld id="{8BF22469-9F45-4751-A7DC-6D91333E2CDB}" type="slidenum">
              <a:rPr lang="en-US" smtClean="0"/>
              <a:pPr/>
              <a:t>‹#›</a:t>
            </a:fld>
            <a:endParaRPr lang="en-US" dirty="0"/>
          </a:p>
        </p:txBody>
      </p:sp>
      <p:sp>
        <p:nvSpPr>
          <p:cNvPr id="3" name="Footer Placeholder 2"/>
          <p:cNvSpPr>
            <a:spLocks noGrp="1"/>
          </p:cNvSpPr>
          <p:nvPr>
            <p:ph type="ftr" sz="quarter" idx="14"/>
          </p:nvPr>
        </p:nvSpPr>
        <p:spPr>
          <a:xfrm>
            <a:off x="3949148" y="6417309"/>
            <a:ext cx="4717774" cy="365125"/>
          </a:xfrm>
          <a:prstGeom prst="rect">
            <a:avLst/>
          </a:prstGeom>
        </p:spPr>
        <p:txBody>
          <a:bodyPr/>
          <a:lstStyle/>
          <a:p>
            <a:r>
              <a:rPr lang="en-US"/>
              <a:t>NASA Langley Research Center</a:t>
            </a:r>
            <a:endParaRPr lang="en-US" dirty="0"/>
          </a:p>
        </p:txBody>
      </p:sp>
      <p:sp>
        <p:nvSpPr>
          <p:cNvPr id="4" name="Date Placeholder 3">
            <a:extLst>
              <a:ext uri="{FF2B5EF4-FFF2-40B4-BE49-F238E27FC236}">
                <a16:creationId xmlns:a16="http://schemas.microsoft.com/office/drawing/2014/main" id="{4DA6A2E6-81B7-4EA8-8A19-E80DA63272DB}"/>
              </a:ext>
            </a:extLst>
          </p:cNvPr>
          <p:cNvSpPr>
            <a:spLocks noGrp="1"/>
          </p:cNvSpPr>
          <p:nvPr>
            <p:ph type="dt" sz="half" idx="15"/>
          </p:nvPr>
        </p:nvSpPr>
        <p:spPr>
          <a:xfrm>
            <a:off x="338163" y="6498076"/>
            <a:ext cx="2743200" cy="365125"/>
          </a:xfrm>
          <a:prstGeom prst="rect">
            <a:avLst/>
          </a:prstGeom>
        </p:spPr>
        <p:txBody>
          <a:bodyPr/>
          <a:lstStyle/>
          <a:p>
            <a:fld id="{FA32D2C3-E38A-C641-AED5-E0AA8A29AA3F}" type="datetime1">
              <a:rPr lang="en-US" sz="1200" smtClean="0"/>
              <a:t>1/18/23</a:t>
            </a:fld>
            <a:endParaRPr lang="en-US" sz="1200"/>
          </a:p>
        </p:txBody>
      </p:sp>
    </p:spTree>
    <p:extLst>
      <p:ext uri="{BB962C8B-B14F-4D97-AF65-F5344CB8AC3E}">
        <p14:creationId xmlns:p14="http://schemas.microsoft.com/office/powerpoint/2010/main" val="223781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10777806" y="6379435"/>
            <a:ext cx="1026160" cy="365125"/>
          </a:xfrm>
          <a:prstGeom prst="rect">
            <a:avLst/>
          </a:prstGeom>
        </p:spPr>
        <p:txBody>
          <a:bodyPr/>
          <a:lstStyle/>
          <a:p>
            <a:fld id="{8BF22469-9F45-4751-A7DC-6D91333E2CDB}" type="slidenum">
              <a:rPr lang="en-US" smtClean="0"/>
              <a:pPr/>
              <a:t>‹#›</a:t>
            </a:fld>
            <a:endParaRPr lang="en-US" dirty="0"/>
          </a:p>
        </p:txBody>
      </p:sp>
      <p:sp>
        <p:nvSpPr>
          <p:cNvPr id="2" name="Date Placeholder 1">
            <a:extLst>
              <a:ext uri="{FF2B5EF4-FFF2-40B4-BE49-F238E27FC236}">
                <a16:creationId xmlns:a16="http://schemas.microsoft.com/office/drawing/2014/main" id="{BBD73505-0CC2-4500-8E86-202B81C1E224}"/>
              </a:ext>
            </a:extLst>
          </p:cNvPr>
          <p:cNvSpPr>
            <a:spLocks noGrp="1"/>
          </p:cNvSpPr>
          <p:nvPr>
            <p:ph type="dt" sz="half" idx="11"/>
          </p:nvPr>
        </p:nvSpPr>
        <p:spPr>
          <a:xfrm>
            <a:off x="338163" y="6498076"/>
            <a:ext cx="2743200" cy="365125"/>
          </a:xfrm>
          <a:prstGeom prst="rect">
            <a:avLst/>
          </a:prstGeom>
        </p:spPr>
        <p:txBody>
          <a:bodyPr/>
          <a:lstStyle/>
          <a:p>
            <a:fld id="{0DB8B3AA-C486-394F-9A38-3A9BDCF5C588}" type="datetime1">
              <a:rPr lang="en-US" sz="1200" smtClean="0"/>
              <a:t>1/18/23</a:t>
            </a:fld>
            <a:endParaRPr lang="en-US" sz="1200"/>
          </a:p>
        </p:txBody>
      </p:sp>
      <p:sp>
        <p:nvSpPr>
          <p:cNvPr id="3" name="Footer Placeholder 2">
            <a:extLst>
              <a:ext uri="{FF2B5EF4-FFF2-40B4-BE49-F238E27FC236}">
                <a16:creationId xmlns:a16="http://schemas.microsoft.com/office/drawing/2014/main" id="{260F9554-0CCE-4E4D-85B4-F92C4DC0E39E}"/>
              </a:ext>
            </a:extLst>
          </p:cNvPr>
          <p:cNvSpPr>
            <a:spLocks noGrp="1"/>
          </p:cNvSpPr>
          <p:nvPr>
            <p:ph type="ftr" sz="quarter" idx="12"/>
          </p:nvPr>
        </p:nvSpPr>
        <p:spPr>
          <a:xfrm>
            <a:off x="4038600" y="6460854"/>
            <a:ext cx="4114800" cy="365125"/>
          </a:xfrm>
          <a:prstGeom prst="rect">
            <a:avLst/>
          </a:prstGeom>
        </p:spPr>
        <p:txBody>
          <a:bodyPr/>
          <a:lstStyle/>
          <a:p>
            <a:r>
              <a:rPr lang="en-US" sz="1200"/>
              <a:t>NASA Langley Research Center</a:t>
            </a:r>
          </a:p>
        </p:txBody>
      </p:sp>
    </p:spTree>
    <p:extLst>
      <p:ext uri="{BB962C8B-B14F-4D97-AF65-F5344CB8AC3E}">
        <p14:creationId xmlns:p14="http://schemas.microsoft.com/office/powerpoint/2010/main" val="1202336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0"/>
          </p:nvPr>
        </p:nvSpPr>
        <p:spPr>
          <a:xfrm>
            <a:off x="10463989" y="6411899"/>
            <a:ext cx="1026160" cy="365125"/>
          </a:xfrm>
          <a:prstGeom prst="rect">
            <a:avLst/>
          </a:prstGeom>
        </p:spPr>
        <p:txBody>
          <a:bodyPr/>
          <a:lstStyle/>
          <a:p>
            <a:fld id="{8BF22469-9F45-4751-A7DC-6D91333E2CDB}" type="slidenum">
              <a:rPr lang="en-US" smtClean="0"/>
              <a:pPr/>
              <a:t>‹#›</a:t>
            </a:fld>
            <a:endParaRPr lang="en-US" dirty="0"/>
          </a:p>
        </p:txBody>
      </p:sp>
      <p:sp>
        <p:nvSpPr>
          <p:cNvPr id="5" name="Date Placeholder 4">
            <a:extLst>
              <a:ext uri="{FF2B5EF4-FFF2-40B4-BE49-F238E27FC236}">
                <a16:creationId xmlns:a16="http://schemas.microsoft.com/office/drawing/2014/main" id="{3363F6CB-D9BA-4369-BD42-0E5FD2F51396}"/>
              </a:ext>
            </a:extLst>
          </p:cNvPr>
          <p:cNvSpPr>
            <a:spLocks noGrp="1"/>
          </p:cNvSpPr>
          <p:nvPr>
            <p:ph type="dt" sz="half" idx="11"/>
          </p:nvPr>
        </p:nvSpPr>
        <p:spPr>
          <a:xfrm>
            <a:off x="338163" y="6498076"/>
            <a:ext cx="2743200" cy="365125"/>
          </a:xfrm>
          <a:prstGeom prst="rect">
            <a:avLst/>
          </a:prstGeom>
        </p:spPr>
        <p:txBody>
          <a:bodyPr/>
          <a:lstStyle/>
          <a:p>
            <a:fld id="{797438E7-9655-AF4B-B93D-8B8394B3DD3A}" type="datetime1">
              <a:rPr lang="en-US" sz="1200" smtClean="0"/>
              <a:t>1/18/23</a:t>
            </a:fld>
            <a:endParaRPr lang="en-US" sz="1200"/>
          </a:p>
        </p:txBody>
      </p:sp>
      <p:sp>
        <p:nvSpPr>
          <p:cNvPr id="6" name="Footer Placeholder 5">
            <a:extLst>
              <a:ext uri="{FF2B5EF4-FFF2-40B4-BE49-F238E27FC236}">
                <a16:creationId xmlns:a16="http://schemas.microsoft.com/office/drawing/2014/main" id="{B521FDF8-F0E4-4859-A38A-8CF8B6ED21E5}"/>
              </a:ext>
            </a:extLst>
          </p:cNvPr>
          <p:cNvSpPr>
            <a:spLocks noGrp="1"/>
          </p:cNvSpPr>
          <p:nvPr>
            <p:ph type="ftr" sz="quarter" idx="12"/>
          </p:nvPr>
        </p:nvSpPr>
        <p:spPr>
          <a:xfrm>
            <a:off x="4038600" y="6460854"/>
            <a:ext cx="4114800" cy="365125"/>
          </a:xfrm>
          <a:prstGeom prst="rect">
            <a:avLst/>
          </a:prstGeom>
        </p:spPr>
        <p:txBody>
          <a:bodyPr/>
          <a:lstStyle/>
          <a:p>
            <a:r>
              <a:rPr lang="en-US" sz="1200"/>
              <a:t>NASA Langley Research Center</a:t>
            </a:r>
          </a:p>
        </p:txBody>
      </p:sp>
    </p:spTree>
    <p:extLst>
      <p:ext uri="{BB962C8B-B14F-4D97-AF65-F5344CB8AC3E}">
        <p14:creationId xmlns:p14="http://schemas.microsoft.com/office/powerpoint/2010/main" val="35496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0"/>
          </p:nvPr>
        </p:nvSpPr>
        <p:spPr>
          <a:xfrm>
            <a:off x="10436935" y="6363203"/>
            <a:ext cx="1026160" cy="365125"/>
          </a:xfrm>
          <a:prstGeom prst="rect">
            <a:avLst/>
          </a:prstGeom>
        </p:spPr>
        <p:txBody>
          <a:bodyPr/>
          <a:lstStyle/>
          <a:p>
            <a:fld id="{8BF22469-9F45-4751-A7DC-6D91333E2CDB}" type="slidenum">
              <a:rPr lang="en-US" smtClean="0"/>
              <a:pPr/>
              <a:t>‹#›</a:t>
            </a:fld>
            <a:endParaRPr lang="en-US" dirty="0"/>
          </a:p>
        </p:txBody>
      </p:sp>
      <p:sp>
        <p:nvSpPr>
          <p:cNvPr id="5" name="Date Placeholder 4">
            <a:extLst>
              <a:ext uri="{FF2B5EF4-FFF2-40B4-BE49-F238E27FC236}">
                <a16:creationId xmlns:a16="http://schemas.microsoft.com/office/drawing/2014/main" id="{E20D3EB7-F3CA-4607-81CB-14B855332665}"/>
              </a:ext>
            </a:extLst>
          </p:cNvPr>
          <p:cNvSpPr>
            <a:spLocks noGrp="1"/>
          </p:cNvSpPr>
          <p:nvPr>
            <p:ph type="dt" sz="half" idx="11"/>
          </p:nvPr>
        </p:nvSpPr>
        <p:spPr>
          <a:xfrm>
            <a:off x="338163" y="6498076"/>
            <a:ext cx="2743200" cy="365125"/>
          </a:xfrm>
          <a:prstGeom prst="rect">
            <a:avLst/>
          </a:prstGeom>
        </p:spPr>
        <p:txBody>
          <a:bodyPr/>
          <a:lstStyle/>
          <a:p>
            <a:fld id="{272AEC45-EE4C-3443-9802-1624AFC21111}" type="datetime1">
              <a:rPr lang="en-US" sz="1200" smtClean="0"/>
              <a:t>1/18/23</a:t>
            </a:fld>
            <a:endParaRPr lang="en-US" sz="1200"/>
          </a:p>
        </p:txBody>
      </p:sp>
      <p:sp>
        <p:nvSpPr>
          <p:cNvPr id="6" name="Footer Placeholder 5">
            <a:extLst>
              <a:ext uri="{FF2B5EF4-FFF2-40B4-BE49-F238E27FC236}">
                <a16:creationId xmlns:a16="http://schemas.microsoft.com/office/drawing/2014/main" id="{7BE80685-EF97-486E-BEE7-576848E716AF}"/>
              </a:ext>
            </a:extLst>
          </p:cNvPr>
          <p:cNvSpPr>
            <a:spLocks noGrp="1"/>
          </p:cNvSpPr>
          <p:nvPr>
            <p:ph type="ftr" sz="quarter" idx="12"/>
          </p:nvPr>
        </p:nvSpPr>
        <p:spPr>
          <a:xfrm>
            <a:off x="4038600" y="6460854"/>
            <a:ext cx="4114800" cy="365125"/>
          </a:xfrm>
          <a:prstGeom prst="rect">
            <a:avLst/>
          </a:prstGeom>
        </p:spPr>
        <p:txBody>
          <a:bodyPr/>
          <a:lstStyle/>
          <a:p>
            <a:r>
              <a:rPr lang="en-US" sz="1200"/>
              <a:t>NASA Langley Research Center</a:t>
            </a:r>
          </a:p>
        </p:txBody>
      </p:sp>
    </p:spTree>
    <p:extLst>
      <p:ext uri="{BB962C8B-B14F-4D97-AF65-F5344CB8AC3E}">
        <p14:creationId xmlns:p14="http://schemas.microsoft.com/office/powerpoint/2010/main" val="4152946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a:xfrm>
            <a:off x="10403839" y="6328875"/>
            <a:ext cx="1026160" cy="365125"/>
          </a:xfrm>
          <a:prstGeom prst="rect">
            <a:avLst/>
          </a:prstGeom>
        </p:spPr>
        <p:txBody>
          <a:bodyPr/>
          <a:lstStyle/>
          <a:p>
            <a:fld id="{8BF22469-9F45-4751-A7DC-6D91333E2CDB}" type="slidenum">
              <a:rPr lang="en-US" smtClean="0"/>
              <a:pPr/>
              <a:t>‹#›</a:t>
            </a:fld>
            <a:endParaRPr lang="en-US" dirty="0"/>
          </a:p>
        </p:txBody>
      </p:sp>
      <p:sp>
        <p:nvSpPr>
          <p:cNvPr id="9" name="Text Placeholder 8"/>
          <p:cNvSpPr>
            <a:spLocks noGrp="1"/>
          </p:cNvSpPr>
          <p:nvPr>
            <p:ph type="body" sz="quarter" idx="13" hasCustomPrompt="1"/>
          </p:nvPr>
        </p:nvSpPr>
        <p:spPr>
          <a:xfrm>
            <a:off x="0" y="0"/>
            <a:ext cx="2830513" cy="423863"/>
          </a:xfrm>
          <a:solidFill>
            <a:schemeClr val="accent6">
              <a:lumMod val="75000"/>
            </a:schemeClr>
          </a:solidFill>
        </p:spPr>
        <p:txBody>
          <a:bodyPr>
            <a:normAutofit/>
          </a:bodyPr>
          <a:lstStyle>
            <a:lvl1pPr marL="0" indent="0">
              <a:buNone/>
              <a:defRPr sz="2400" baseline="0">
                <a:solidFill>
                  <a:schemeClr val="bg1"/>
                </a:solidFill>
              </a:defRPr>
            </a:lvl1pPr>
          </a:lstStyle>
          <a:p>
            <a:pPr lvl="0"/>
            <a:r>
              <a:rPr lang="en-US" dirty="0"/>
              <a:t>Click to edit</a:t>
            </a:r>
          </a:p>
        </p:txBody>
      </p:sp>
      <p:sp>
        <p:nvSpPr>
          <p:cNvPr id="5" name="Footer Placeholder 4"/>
          <p:cNvSpPr>
            <a:spLocks noGrp="1"/>
          </p:cNvSpPr>
          <p:nvPr>
            <p:ph type="ftr" sz="quarter" idx="14"/>
          </p:nvPr>
        </p:nvSpPr>
        <p:spPr>
          <a:xfrm>
            <a:off x="4188572" y="6444296"/>
            <a:ext cx="3814856" cy="365125"/>
          </a:xfrm>
          <a:prstGeom prst="rect">
            <a:avLst/>
          </a:prstGeom>
        </p:spPr>
        <p:txBody>
          <a:bodyPr/>
          <a:lstStyle/>
          <a:p>
            <a:r>
              <a:rPr lang="en-US"/>
              <a:t>NASA Langley Research Center</a:t>
            </a:r>
            <a:endParaRPr lang="en-US" dirty="0"/>
          </a:p>
        </p:txBody>
      </p:sp>
    </p:spTree>
    <p:extLst>
      <p:ext uri="{BB962C8B-B14F-4D97-AF65-F5344CB8AC3E}">
        <p14:creationId xmlns:p14="http://schemas.microsoft.com/office/powerpoint/2010/main" val="3434799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698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a:xfrm>
            <a:off x="10426114" y="6384846"/>
            <a:ext cx="1026160" cy="365125"/>
          </a:xfrm>
          <a:prstGeom prst="rect">
            <a:avLst/>
          </a:prstGeom>
        </p:spPr>
        <p:txBody>
          <a:bodyPr/>
          <a:lstStyle/>
          <a:p>
            <a:fld id="{8BF22469-9F45-4751-A7DC-6D91333E2CDB}" type="slidenum">
              <a:rPr lang="en-US" smtClean="0"/>
              <a:pPr/>
              <a:t>‹#›</a:t>
            </a:fld>
            <a:endParaRPr lang="en-US" dirty="0"/>
          </a:p>
        </p:txBody>
      </p:sp>
      <p:sp>
        <p:nvSpPr>
          <p:cNvPr id="9" name="Text Placeholder 8"/>
          <p:cNvSpPr>
            <a:spLocks noGrp="1"/>
          </p:cNvSpPr>
          <p:nvPr>
            <p:ph type="body" sz="quarter" idx="13" hasCustomPrompt="1"/>
          </p:nvPr>
        </p:nvSpPr>
        <p:spPr>
          <a:xfrm>
            <a:off x="0" y="0"/>
            <a:ext cx="2830513" cy="423863"/>
          </a:xfrm>
          <a:solidFill>
            <a:schemeClr val="accent6">
              <a:lumMod val="75000"/>
            </a:schemeClr>
          </a:solidFill>
        </p:spPr>
        <p:txBody>
          <a:bodyPr>
            <a:normAutofit/>
          </a:bodyPr>
          <a:lstStyle>
            <a:lvl1pPr marL="0" indent="0">
              <a:buNone/>
              <a:defRPr sz="2400" baseline="0">
                <a:solidFill>
                  <a:schemeClr val="bg1"/>
                </a:solidFill>
              </a:defRPr>
            </a:lvl1pPr>
          </a:lstStyle>
          <a:p>
            <a:pPr lvl="0"/>
            <a:r>
              <a:rPr lang="en-US" dirty="0"/>
              <a:t>Click to edit</a:t>
            </a:r>
          </a:p>
        </p:txBody>
      </p:sp>
      <p:sp>
        <p:nvSpPr>
          <p:cNvPr id="5" name="Footer Placeholder 4"/>
          <p:cNvSpPr>
            <a:spLocks noGrp="1"/>
          </p:cNvSpPr>
          <p:nvPr>
            <p:ph type="ftr" sz="quarter" idx="14"/>
          </p:nvPr>
        </p:nvSpPr>
        <p:spPr>
          <a:xfrm>
            <a:off x="2921147" y="6384845"/>
            <a:ext cx="6672865" cy="365125"/>
          </a:xfrm>
          <a:prstGeom prst="rect">
            <a:avLst/>
          </a:prstGeom>
        </p:spPr>
        <p:txBody>
          <a:bodyPr/>
          <a:lstStyle/>
          <a:p>
            <a:r>
              <a:rPr lang="en-US"/>
              <a:t>NASA Langley Research Center</a:t>
            </a:r>
            <a:endParaRPr lang="en-US" dirty="0"/>
          </a:p>
        </p:txBody>
      </p:sp>
    </p:spTree>
    <p:extLst>
      <p:ext uri="{BB962C8B-B14F-4D97-AF65-F5344CB8AC3E}">
        <p14:creationId xmlns:p14="http://schemas.microsoft.com/office/powerpoint/2010/main" val="713392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4"/>
          <p:cNvSpPr>
            <a:spLocks noGrp="1" noChangeArrowheads="1"/>
          </p:cNvSpPr>
          <p:nvPr>
            <p:ph type="ftr" sz="quarter" idx="10"/>
          </p:nvPr>
        </p:nvSpPr>
        <p:spPr>
          <a:xfrm>
            <a:off x="5486400" y="6378576"/>
            <a:ext cx="5700184" cy="403225"/>
          </a:xfrm>
        </p:spPr>
        <p:txBody>
          <a:bodyPr rtlCol="0"/>
          <a:lstStyle>
            <a:lvl1pPr eaLnBrk="0" fontAlgn="auto" hangingPunct="0">
              <a:spcBef>
                <a:spcPts val="0"/>
              </a:spcBef>
              <a:spcAft>
                <a:spcPts val="0"/>
              </a:spcAft>
              <a:defRPr i="1">
                <a:solidFill>
                  <a:prstClr val="black">
                    <a:tint val="75000"/>
                  </a:prstClr>
                </a:solidFill>
                <a:latin typeface="Arial Narrow" charset="0"/>
                <a:ea typeface="+mn-ea"/>
              </a:defRPr>
            </a:lvl1pPr>
          </a:lstStyle>
          <a:p>
            <a:pPr>
              <a:defRPr/>
            </a:pPr>
            <a:r>
              <a:rPr lang="pt-BR"/>
              <a:t>NASA Langley Research Center</a:t>
            </a:r>
            <a:endParaRPr lang="en-US"/>
          </a:p>
        </p:txBody>
      </p:sp>
      <p:sp>
        <p:nvSpPr>
          <p:cNvPr id="5" name="Rectangle 15"/>
          <p:cNvSpPr>
            <a:spLocks noGrp="1" noChangeArrowheads="1"/>
          </p:cNvSpPr>
          <p:nvPr>
            <p:ph type="sldNum" sz="quarter" idx="11"/>
          </p:nvPr>
        </p:nvSpPr>
        <p:spPr>
          <a:xfrm>
            <a:off x="11277600" y="6392864"/>
            <a:ext cx="550333" cy="388937"/>
          </a:xfrm>
          <a:prstGeom prst="rect">
            <a:avLst/>
          </a:prstGeom>
        </p:spPr>
        <p:txBody>
          <a:bodyPr vert="horz" wrap="square" lIns="91440" tIns="45720" rIns="91440" bIns="45720" numCol="1" anchor="t" anchorCtr="0" compatLnSpc="1">
            <a:prstTxWarp prst="textNoShape">
              <a:avLst/>
            </a:prstTxWarp>
          </a:bodyPr>
          <a:lstStyle>
            <a:lvl1pPr>
              <a:defRPr i="1">
                <a:solidFill>
                  <a:prstClr val="black"/>
                </a:solidFill>
                <a:latin typeface="Arial Narrow" pitchFamily="34" charset="0"/>
                <a:ea typeface="ＭＳ Ｐゴシック" pitchFamily="34" charset="-128"/>
                <a:cs typeface="+mn-cs"/>
              </a:defRPr>
            </a:lvl1pPr>
          </a:lstStyle>
          <a:p>
            <a:pPr eaLnBrk="1" hangingPunct="1">
              <a:defRPr/>
            </a:pPr>
            <a:fld id="{FED27483-AFEA-4ACC-BD4F-C1C9D2EFD4A6}" type="slidenum">
              <a:rPr lang="en-US" sz="1800" smtClean="0"/>
              <a:pPr eaLnBrk="1" hangingPunct="1">
                <a:defRPr/>
              </a:pPr>
              <a:t>‹#›</a:t>
            </a:fld>
            <a:endParaRPr lang="en-US" sz="1800"/>
          </a:p>
        </p:txBody>
      </p:sp>
    </p:spTree>
    <p:extLst>
      <p:ext uri="{BB962C8B-B14F-4D97-AF65-F5344CB8AC3E}">
        <p14:creationId xmlns:p14="http://schemas.microsoft.com/office/powerpoint/2010/main" val="2158625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0D19D-CF62-7C40-A122-6AA999DB8FD9}" type="datetime1">
              <a:rPr lang="en-US" smtClean="0"/>
              <a:t>1/18/23</a:t>
            </a:fld>
            <a:endParaRPr lang="en-US"/>
          </a:p>
        </p:txBody>
      </p:sp>
      <p:sp>
        <p:nvSpPr>
          <p:cNvPr id="8" name="Footer Placeholder 7"/>
          <p:cNvSpPr>
            <a:spLocks noGrp="1"/>
          </p:cNvSpPr>
          <p:nvPr>
            <p:ph type="ftr" sz="quarter" idx="11"/>
          </p:nvPr>
        </p:nvSpPr>
        <p:spPr/>
        <p:txBody>
          <a:bodyPr/>
          <a:lstStyle/>
          <a:p>
            <a:pPr>
              <a:defRPr/>
            </a:pPr>
            <a:r>
              <a:rPr lang="nb-NO"/>
              <a:t>NASA Langley Research Center</a:t>
            </a:r>
            <a:endParaRPr lang="en-US" dirty="0"/>
          </a:p>
        </p:txBody>
      </p:sp>
      <p:sp>
        <p:nvSpPr>
          <p:cNvPr id="9" name="Slide Number Placeholder 8"/>
          <p:cNvSpPr>
            <a:spLocks noGrp="1"/>
          </p:cNvSpPr>
          <p:nvPr>
            <p:ph type="sldNum" sz="quarter" idx="12"/>
          </p:nvPr>
        </p:nvSpPr>
        <p:spPr/>
        <p:txBody>
          <a:bodyPr/>
          <a:lstStyle/>
          <a:p>
            <a:fld id="{612A962A-E308-412C-B6D7-A21864CFEAEB}" type="slidenum">
              <a:rPr lang="en-US" smtClean="0"/>
              <a:pPr/>
              <a:t>‹#›</a:t>
            </a:fld>
            <a:endParaRPr lang="en-US"/>
          </a:p>
        </p:txBody>
      </p:sp>
    </p:spTree>
    <p:extLst>
      <p:ext uri="{BB962C8B-B14F-4D97-AF65-F5344CB8AC3E}">
        <p14:creationId xmlns:p14="http://schemas.microsoft.com/office/powerpoint/2010/main" val="4971217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3BBC364C-1FA5-974D-BB59-A88083519ECE}" type="datetime1">
              <a:rPr lang="en-US" smtClean="0"/>
              <a:t>1/18/23</a:t>
            </a:fld>
            <a:endParaRPr lang="en-US"/>
          </a:p>
        </p:txBody>
      </p:sp>
      <p:sp>
        <p:nvSpPr>
          <p:cNvPr id="11" name="Footer Placeholder 10"/>
          <p:cNvSpPr>
            <a:spLocks noGrp="1"/>
          </p:cNvSpPr>
          <p:nvPr>
            <p:ph type="ftr" sz="quarter" idx="11"/>
          </p:nvPr>
        </p:nvSpPr>
        <p:spPr/>
        <p:txBody>
          <a:bodyPr/>
          <a:lstStyle/>
          <a:p>
            <a:pPr>
              <a:defRPr/>
            </a:pPr>
            <a:r>
              <a:rPr lang="nb-NO"/>
              <a:t>NASA Langley Research Center</a:t>
            </a:r>
            <a:endParaRPr lang="en-US" dirty="0"/>
          </a:p>
        </p:txBody>
      </p:sp>
      <p:sp>
        <p:nvSpPr>
          <p:cNvPr id="12" name="Slide Number Placeholder 11"/>
          <p:cNvSpPr>
            <a:spLocks noGrp="1"/>
          </p:cNvSpPr>
          <p:nvPr>
            <p:ph type="sldNum" sz="quarter" idx="12"/>
          </p:nvPr>
        </p:nvSpPr>
        <p:spPr/>
        <p:txBody>
          <a:bodyPr/>
          <a:lstStyle/>
          <a:p>
            <a:fld id="{612A962A-E308-412C-B6D7-A21864CFEAEB}" type="slidenum">
              <a:rPr lang="en-US" smtClean="0"/>
              <a:pPr/>
              <a:t>‹#›</a:t>
            </a:fld>
            <a:endParaRPr lang="en-US"/>
          </a:p>
        </p:txBody>
      </p:sp>
    </p:spTree>
    <p:extLst>
      <p:ext uri="{BB962C8B-B14F-4D97-AF65-F5344CB8AC3E}">
        <p14:creationId xmlns:p14="http://schemas.microsoft.com/office/powerpoint/2010/main" val="17548793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875482" y="6460852"/>
            <a:ext cx="978355" cy="365125"/>
          </a:xfrm>
          <a:prstGeom prst="rect">
            <a:avLst/>
          </a:prstGeom>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4" name="Date Placeholder 3">
            <a:extLst>
              <a:ext uri="{FF2B5EF4-FFF2-40B4-BE49-F238E27FC236}">
                <a16:creationId xmlns:a16="http://schemas.microsoft.com/office/drawing/2014/main" id="{72B081B4-71E9-7979-E418-0B93474FFC2A}"/>
              </a:ext>
            </a:extLst>
          </p:cNvPr>
          <p:cNvSpPr>
            <a:spLocks noGrp="1"/>
          </p:cNvSpPr>
          <p:nvPr>
            <p:ph type="dt" sz="half" idx="13"/>
          </p:nvPr>
        </p:nvSpPr>
        <p:spPr/>
        <p:txBody>
          <a:bodyPr/>
          <a:lstStyle/>
          <a:p>
            <a:fld id="{8619ED3A-C4EF-224D-AAF4-70402FF59523}" type="datetime1">
              <a:rPr lang="en-US" smtClean="0"/>
              <a:t>1/18/23</a:t>
            </a:fld>
            <a:endParaRPr lang="en-US"/>
          </a:p>
        </p:txBody>
      </p:sp>
      <p:sp>
        <p:nvSpPr>
          <p:cNvPr id="5" name="Footer Placeholder 4">
            <a:extLst>
              <a:ext uri="{FF2B5EF4-FFF2-40B4-BE49-F238E27FC236}">
                <a16:creationId xmlns:a16="http://schemas.microsoft.com/office/drawing/2014/main" id="{3CCEFE21-6170-00F7-93ED-706DD0654A71}"/>
              </a:ext>
            </a:extLst>
          </p:cNvPr>
          <p:cNvSpPr>
            <a:spLocks noGrp="1"/>
          </p:cNvSpPr>
          <p:nvPr>
            <p:ph type="ftr" sz="quarter" idx="14"/>
          </p:nvPr>
        </p:nvSpPr>
        <p:spPr/>
        <p:txBody>
          <a:bodyPr/>
          <a:lstStyle/>
          <a:p>
            <a:r>
              <a:rPr lang="en-US"/>
              <a:t>NASA Langley Research Center</a:t>
            </a:r>
            <a:endParaRPr lang="en-US" dirty="0"/>
          </a:p>
        </p:txBody>
      </p:sp>
    </p:spTree>
    <p:extLst>
      <p:ext uri="{BB962C8B-B14F-4D97-AF65-F5344CB8AC3E}">
        <p14:creationId xmlns:p14="http://schemas.microsoft.com/office/powerpoint/2010/main" val="78306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26324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00B6C-F18D-8141-9336-7C1408B771D4}" type="datetime1">
              <a:rPr lang="en-US" smtClean="0"/>
              <a:t>1/18/23</a:t>
            </a:fld>
            <a:endParaRPr lang="en-US"/>
          </a:p>
        </p:txBody>
      </p:sp>
      <p:sp>
        <p:nvSpPr>
          <p:cNvPr id="4" name="Footer Placeholder 3"/>
          <p:cNvSpPr>
            <a:spLocks noGrp="1"/>
          </p:cNvSpPr>
          <p:nvPr>
            <p:ph type="ftr" sz="quarter" idx="11"/>
          </p:nvPr>
        </p:nvSpPr>
        <p:spPr/>
        <p:txBody>
          <a:bodyPr/>
          <a:lstStyle/>
          <a:p>
            <a:pPr>
              <a:defRPr/>
            </a:pPr>
            <a:r>
              <a:rPr lang="nb-NO"/>
              <a:t>NASA Langley Research Center</a:t>
            </a:r>
            <a:endParaRPr lang="en-US" dirty="0"/>
          </a:p>
        </p:txBody>
      </p:sp>
      <p:sp>
        <p:nvSpPr>
          <p:cNvPr id="5" name="Slide Number Placeholder 4"/>
          <p:cNvSpPr>
            <a:spLocks noGrp="1"/>
          </p:cNvSpPr>
          <p:nvPr>
            <p:ph type="sldNum" sz="quarter" idx="12"/>
          </p:nvPr>
        </p:nvSpPr>
        <p:spPr/>
        <p:txBody>
          <a:bodyPr/>
          <a:lstStyle/>
          <a:p>
            <a:fld id="{612A962A-E308-412C-B6D7-A21864CFEAEB}" type="slidenum">
              <a:rPr lang="en-US" smtClean="0"/>
              <a:pPr/>
              <a:t>‹#›</a:t>
            </a:fld>
            <a:endParaRPr lang="en-US"/>
          </a:p>
        </p:txBody>
      </p:sp>
      <p:cxnSp>
        <p:nvCxnSpPr>
          <p:cNvPr id="6" name="Straight Connector 5"/>
          <p:cNvCxnSpPr/>
          <p:nvPr userDrawn="1"/>
        </p:nvCxnSpPr>
        <p:spPr bwMode="auto">
          <a:xfrm>
            <a:off x="304800" y="839000"/>
            <a:ext cx="10363200" cy="1588"/>
          </a:xfrm>
          <a:prstGeom prst="line">
            <a:avLst/>
          </a:prstGeom>
          <a:solidFill>
            <a:schemeClr val="accent1"/>
          </a:solidFill>
          <a:ln w="38100" cap="flat" cmpd="sng" algn="ctr">
            <a:gradFill flip="none" rotWithShape="1">
              <a:gsLst>
                <a:gs pos="0">
                  <a:srgbClr val="000090"/>
                </a:gs>
                <a:gs pos="48000">
                  <a:srgbClr val="161CFE"/>
                </a:gs>
                <a:gs pos="86000">
                  <a:schemeClr val="bg1"/>
                </a:gs>
              </a:gsLst>
              <a:lin ang="0" scaled="1"/>
              <a:tileRect/>
            </a:gradFill>
            <a:prstDash val="solid"/>
            <a:round/>
            <a:headEnd type="none" w="med" len="med"/>
            <a:tailEnd type="none" w="med" len="med"/>
          </a:ln>
          <a:effectLst/>
        </p:spPr>
      </p:cxnSp>
    </p:spTree>
    <p:extLst>
      <p:ext uri="{BB962C8B-B14F-4D97-AF65-F5344CB8AC3E}">
        <p14:creationId xmlns:p14="http://schemas.microsoft.com/office/powerpoint/2010/main" val="40169318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6048" y="1125856"/>
            <a:ext cx="10363200" cy="1362075"/>
          </a:xfrm>
        </p:spPr>
        <p:txBody>
          <a:bodyPr anchor="t"/>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966048" y="358140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6" name="Group 5"/>
          <p:cNvGrpSpPr>
            <a:grpSpLocks noChangeAspect="1"/>
          </p:cNvGrpSpPr>
          <p:nvPr userDrawn="1"/>
        </p:nvGrpSpPr>
        <p:grpSpPr>
          <a:xfrm>
            <a:off x="1" y="64623"/>
            <a:ext cx="1189857" cy="849779"/>
            <a:chOff x="4554245" y="2340643"/>
            <a:chExt cx="2832994" cy="2023280"/>
          </a:xfrm>
        </p:grpSpPr>
        <p:pic>
          <p:nvPicPr>
            <p:cNvPr id="7" name="Picture 6">
              <a:extLst>
                <a:ext uri="{FF2B5EF4-FFF2-40B4-BE49-F238E27FC236}">
                  <a16:creationId xmlns:a16="http://schemas.microsoft.com/office/drawing/2014/main" id="{7F5583B1-E1F8-42BC-8588-CD348F33A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4245" y="2522477"/>
              <a:ext cx="2832994" cy="1841446"/>
            </a:xfrm>
            <a:prstGeom prst="rect">
              <a:avLst/>
            </a:prstGeom>
          </p:spPr>
        </p:pic>
        <p:cxnSp>
          <p:nvCxnSpPr>
            <p:cNvPr id="8" name="Elbow Connector 101">
              <a:extLst>
                <a:ext uri="{FF2B5EF4-FFF2-40B4-BE49-F238E27FC236}">
                  <a16:creationId xmlns:a16="http://schemas.microsoft.com/office/drawing/2014/main" id="{139C4C07-BCB1-475E-9A01-3FD962C21DF7}"/>
                </a:ext>
              </a:extLst>
            </p:cNvPr>
            <p:cNvCxnSpPr>
              <a:cxnSpLocks/>
              <a:endCxn id="10" idx="1"/>
            </p:cNvCxnSpPr>
            <p:nvPr/>
          </p:nvCxnSpPr>
          <p:spPr>
            <a:xfrm flipV="1">
              <a:off x="5098536" y="2653321"/>
              <a:ext cx="528567" cy="494509"/>
            </a:xfrm>
            <a:prstGeom prst="bentConnector3">
              <a:avLst>
                <a:gd name="adj1" fmla="val -1280"/>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Elbow Connector 102">
              <a:extLst>
                <a:ext uri="{FF2B5EF4-FFF2-40B4-BE49-F238E27FC236}">
                  <a16:creationId xmlns:a16="http://schemas.microsoft.com/office/drawing/2014/main" id="{BDDF0994-267C-4502-8633-98F8817D91E9}"/>
                </a:ext>
              </a:extLst>
            </p:cNvPr>
            <p:cNvCxnSpPr>
              <a:cxnSpLocks/>
              <a:stCxn id="10" idx="3"/>
            </p:cNvCxnSpPr>
            <p:nvPr/>
          </p:nvCxnSpPr>
          <p:spPr>
            <a:xfrm>
              <a:off x="6314384" y="2653321"/>
              <a:ext cx="385579" cy="682999"/>
            </a:xfrm>
            <a:prstGeom prst="bentConnector2">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descr="Scientists create electronic memory cells that can ape human brain">
              <a:extLst>
                <a:ext uri="{FF2B5EF4-FFF2-40B4-BE49-F238E27FC236}">
                  <a16:creationId xmlns:a16="http://schemas.microsoft.com/office/drawing/2014/main" id="{861E6B51-13EE-42CC-BDC0-0501F756D1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465" r="23960"/>
            <a:stretch/>
          </p:blipFill>
          <p:spPr bwMode="auto">
            <a:xfrm>
              <a:off x="5627103" y="2340643"/>
              <a:ext cx="687281" cy="6253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2640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60338"/>
            <a:ext cx="10972800" cy="563562"/>
          </a:xfrm>
          <a:prstGeom prst="rect">
            <a:avLst/>
          </a:prstGeom>
        </p:spPr>
        <p:txBody>
          <a:bodyPr lIns="91429" tIns="45714" rIns="91429" bIns="45714"/>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2"/>
            <a:ext cx="2844800" cy="365125"/>
          </a:xfrm>
          <a:prstGeom prst="rect">
            <a:avLst/>
          </a:prstGeom>
        </p:spPr>
        <p:txBody>
          <a:bodyPr vert="horz" wrap="square" lIns="91429" tIns="45714" rIns="91429" bIns="45714" numCol="1" anchor="t" anchorCtr="0" compatLnSpc="1">
            <a:prstTxWarp prst="textNoShape">
              <a:avLst/>
            </a:prstTxWarp>
          </a:bodyPr>
          <a:lstStyle>
            <a:lvl1pPr>
              <a:defRPr/>
            </a:lvl1pPr>
          </a:lstStyle>
          <a:p>
            <a:pPr defTabSz="457146" fontAlgn="base">
              <a:spcBef>
                <a:spcPct val="0"/>
              </a:spcBef>
              <a:spcAft>
                <a:spcPct val="0"/>
              </a:spcAft>
            </a:pPr>
            <a:fld id="{34CC38E9-82DD-B142-A8D0-89897B29DC96}" type="datetime1">
              <a:rPr lang="en-US" smtClean="0">
                <a:solidFill>
                  <a:prstClr val="black"/>
                </a:solidFill>
                <a:latin typeface="Arial" pitchFamily="34" charset="0"/>
                <a:ea typeface="ＭＳ Ｐゴシック" pitchFamily="34" charset="-128"/>
              </a:rPr>
              <a:t>1/18/23</a:t>
            </a:fld>
            <a:endParaRPr lang="en-US" dirty="0">
              <a:solidFill>
                <a:prstClr val="black"/>
              </a:solidFill>
              <a:latin typeface="Arial" pitchFamily="34" charset="0"/>
              <a:ea typeface="ＭＳ Ｐゴシック" pitchFamily="34" charset="-128"/>
            </a:endParaRPr>
          </a:p>
        </p:txBody>
      </p:sp>
      <p:sp>
        <p:nvSpPr>
          <p:cNvPr id="6" name="Footer Placeholder 4"/>
          <p:cNvSpPr>
            <a:spLocks noGrp="1"/>
          </p:cNvSpPr>
          <p:nvPr>
            <p:ph type="ftr" sz="quarter" idx="11"/>
          </p:nvPr>
        </p:nvSpPr>
        <p:spPr>
          <a:xfrm>
            <a:off x="4165600" y="6356352"/>
            <a:ext cx="3860800" cy="365125"/>
          </a:xfrm>
          <a:prstGeom prst="rect">
            <a:avLst/>
          </a:prstGeom>
        </p:spPr>
        <p:txBody>
          <a:bodyPr lIns="91429" tIns="45714" rIns="91429" bIns="45714"/>
          <a:lstStyle>
            <a:lvl1pPr>
              <a:defRPr>
                <a:latin typeface="Arial" charset="0"/>
                <a:ea typeface="ＭＳ Ｐゴシック" charset="-128"/>
                <a:cs typeface="ＭＳ Ｐゴシック" charset="-128"/>
              </a:defRPr>
            </a:lvl1pPr>
          </a:lstStyle>
          <a:p>
            <a:pPr defTabSz="457146" fontAlgn="base">
              <a:spcBef>
                <a:spcPct val="0"/>
              </a:spcBef>
              <a:spcAft>
                <a:spcPct val="0"/>
              </a:spcAft>
              <a:defRPr/>
            </a:pPr>
            <a:r>
              <a:rPr lang="en-US">
                <a:solidFill>
                  <a:prstClr val="black"/>
                </a:solidFill>
              </a:rPr>
              <a:t>NASA Langley Research Center</a:t>
            </a:r>
            <a:endParaRPr lang="en-US" dirty="0">
              <a:solidFill>
                <a:prstClr val="black"/>
              </a:solidFill>
            </a:endParaRPr>
          </a:p>
        </p:txBody>
      </p:sp>
      <p:sp>
        <p:nvSpPr>
          <p:cNvPr id="7" name="Slide Number Placeholder 5"/>
          <p:cNvSpPr>
            <a:spLocks noGrp="1"/>
          </p:cNvSpPr>
          <p:nvPr>
            <p:ph type="sldNum" sz="quarter" idx="12"/>
          </p:nvPr>
        </p:nvSpPr>
        <p:spPr>
          <a:xfrm>
            <a:off x="8737600" y="6356352"/>
            <a:ext cx="2844800" cy="365125"/>
          </a:xfrm>
          <a:prstGeom prst="rect">
            <a:avLst/>
          </a:prstGeom>
        </p:spPr>
        <p:txBody>
          <a:bodyPr vert="horz" wrap="square" lIns="91429" tIns="45714" rIns="91429" bIns="45714" numCol="1" anchor="t" anchorCtr="0" compatLnSpc="1">
            <a:prstTxWarp prst="textNoShape">
              <a:avLst/>
            </a:prstTxWarp>
          </a:bodyPr>
          <a:lstStyle>
            <a:lvl1pPr>
              <a:defRPr/>
            </a:lvl1pPr>
          </a:lstStyle>
          <a:p>
            <a:pPr defTabSz="457146" fontAlgn="base">
              <a:spcBef>
                <a:spcPct val="0"/>
              </a:spcBef>
              <a:spcAft>
                <a:spcPct val="0"/>
              </a:spcAft>
            </a:pPr>
            <a:fld id="{93302D8E-5A17-4765-B8CC-5A3BC007F47C}" type="slidenum">
              <a:rPr lang="en-US" smtClean="0">
                <a:solidFill>
                  <a:prstClr val="black"/>
                </a:solidFill>
                <a:latin typeface="Arial" pitchFamily="34" charset="0"/>
                <a:ea typeface="ＭＳ Ｐゴシック" pitchFamily="34" charset="-128"/>
              </a:rPr>
              <a:pPr defTabSz="457146"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1684025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2"/>
            <a:ext cx="2844800" cy="365125"/>
          </a:xfrm>
          <a:prstGeom prst="rect">
            <a:avLst/>
          </a:prstGeom>
        </p:spPr>
        <p:txBody>
          <a:bodyPr vert="horz" wrap="square" lIns="91429" tIns="45714" rIns="91429" bIns="45714" numCol="1" anchor="t" anchorCtr="0" compatLnSpc="1">
            <a:prstTxWarp prst="textNoShape">
              <a:avLst/>
            </a:prstTxWarp>
          </a:bodyPr>
          <a:lstStyle>
            <a:lvl1pPr>
              <a:defRPr/>
            </a:lvl1pPr>
          </a:lstStyle>
          <a:p>
            <a:pPr defTabSz="457146" fontAlgn="base">
              <a:spcBef>
                <a:spcPct val="0"/>
              </a:spcBef>
              <a:spcAft>
                <a:spcPct val="0"/>
              </a:spcAft>
            </a:pPr>
            <a:fld id="{E3EE586E-0517-E04F-8DD1-70D22F21FA18}" type="datetime1">
              <a:rPr lang="en-US" smtClean="0">
                <a:solidFill>
                  <a:prstClr val="black"/>
                </a:solidFill>
                <a:latin typeface="Arial" pitchFamily="34" charset="0"/>
                <a:ea typeface="ＭＳ Ｐゴシック" pitchFamily="34" charset="-128"/>
              </a:rPr>
              <a:t>1/18/23</a:t>
            </a:fld>
            <a:endParaRPr lang="en-US" dirty="0">
              <a:solidFill>
                <a:prstClr val="black"/>
              </a:solidFill>
              <a:latin typeface="Arial" pitchFamily="34" charset="0"/>
              <a:ea typeface="ＭＳ Ｐゴシック" pitchFamily="34" charset="-128"/>
            </a:endParaRPr>
          </a:p>
        </p:txBody>
      </p:sp>
      <p:sp>
        <p:nvSpPr>
          <p:cNvPr id="3" name="Footer Placeholder 4"/>
          <p:cNvSpPr>
            <a:spLocks noGrp="1"/>
          </p:cNvSpPr>
          <p:nvPr>
            <p:ph type="ftr" sz="quarter" idx="11"/>
          </p:nvPr>
        </p:nvSpPr>
        <p:spPr>
          <a:xfrm>
            <a:off x="4165600" y="6356352"/>
            <a:ext cx="3860800" cy="365125"/>
          </a:xfrm>
          <a:prstGeom prst="rect">
            <a:avLst/>
          </a:prstGeom>
        </p:spPr>
        <p:txBody>
          <a:bodyPr lIns="91429" tIns="45714" rIns="91429" bIns="45714"/>
          <a:lstStyle>
            <a:lvl1pPr>
              <a:defRPr>
                <a:latin typeface="Arial" charset="0"/>
                <a:ea typeface="ＭＳ Ｐゴシック" charset="-128"/>
                <a:cs typeface="ＭＳ Ｐゴシック" charset="-128"/>
              </a:defRPr>
            </a:lvl1pPr>
          </a:lstStyle>
          <a:p>
            <a:pPr defTabSz="457146" fontAlgn="base">
              <a:spcBef>
                <a:spcPct val="0"/>
              </a:spcBef>
              <a:spcAft>
                <a:spcPct val="0"/>
              </a:spcAft>
              <a:defRPr/>
            </a:pPr>
            <a:r>
              <a:rPr lang="en-US">
                <a:solidFill>
                  <a:prstClr val="black"/>
                </a:solidFill>
              </a:rPr>
              <a:t>NASA Langley Research Center</a:t>
            </a:r>
            <a:endParaRPr lang="en-US" dirty="0">
              <a:solidFill>
                <a:prstClr val="black"/>
              </a:solidFill>
            </a:endParaRPr>
          </a:p>
        </p:txBody>
      </p:sp>
      <p:sp>
        <p:nvSpPr>
          <p:cNvPr id="4" name="Slide Number Placeholder 5"/>
          <p:cNvSpPr>
            <a:spLocks noGrp="1"/>
          </p:cNvSpPr>
          <p:nvPr>
            <p:ph type="sldNum" sz="quarter" idx="12"/>
          </p:nvPr>
        </p:nvSpPr>
        <p:spPr>
          <a:xfrm>
            <a:off x="8737600" y="6356352"/>
            <a:ext cx="2844800" cy="365125"/>
          </a:xfrm>
          <a:prstGeom prst="rect">
            <a:avLst/>
          </a:prstGeom>
        </p:spPr>
        <p:txBody>
          <a:bodyPr vert="horz" wrap="square" lIns="91429" tIns="45714" rIns="91429" bIns="45714" numCol="1" anchor="t" anchorCtr="0" compatLnSpc="1">
            <a:prstTxWarp prst="textNoShape">
              <a:avLst/>
            </a:prstTxWarp>
          </a:bodyPr>
          <a:lstStyle>
            <a:lvl1pPr>
              <a:defRPr/>
            </a:lvl1pPr>
          </a:lstStyle>
          <a:p>
            <a:pPr defTabSz="457146" fontAlgn="base">
              <a:spcBef>
                <a:spcPct val="0"/>
              </a:spcBef>
              <a:spcAft>
                <a:spcPct val="0"/>
              </a:spcAft>
            </a:pPr>
            <a:fld id="{B0E17E62-4D95-4119-AA43-AFE0B028F176}" type="slidenum">
              <a:rPr lang="en-US" smtClean="0">
                <a:solidFill>
                  <a:prstClr val="black"/>
                </a:solidFill>
                <a:latin typeface="Arial" pitchFamily="34" charset="0"/>
                <a:ea typeface="ＭＳ Ｐゴシック" pitchFamily="34" charset="-128"/>
              </a:rPr>
              <a:pPr defTabSz="457146"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2435506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4"/>
          <p:cNvSpPr>
            <a:spLocks noGrp="1" noChangeArrowheads="1"/>
          </p:cNvSpPr>
          <p:nvPr>
            <p:ph type="ftr" sz="quarter" idx="10"/>
          </p:nvPr>
        </p:nvSpPr>
        <p:spPr>
          <a:xfrm>
            <a:off x="5486400" y="6378576"/>
            <a:ext cx="5700184" cy="403225"/>
          </a:xfrm>
        </p:spPr>
        <p:txBody>
          <a:bodyPr rtlCol="0"/>
          <a:lstStyle>
            <a:lvl1pPr eaLnBrk="0" fontAlgn="auto" hangingPunct="0">
              <a:spcBef>
                <a:spcPts val="0"/>
              </a:spcBef>
              <a:spcAft>
                <a:spcPts val="0"/>
              </a:spcAft>
              <a:defRPr i="1">
                <a:solidFill>
                  <a:prstClr val="black">
                    <a:tint val="75000"/>
                  </a:prstClr>
                </a:solidFill>
                <a:latin typeface="Arial Narrow" charset="0"/>
                <a:ea typeface="+mn-ea"/>
              </a:defRPr>
            </a:lvl1pPr>
          </a:lstStyle>
          <a:p>
            <a:pPr>
              <a:defRPr/>
            </a:pPr>
            <a:r>
              <a:rPr lang="pt-BR"/>
              <a:t>NASA Langley Research Center</a:t>
            </a:r>
            <a:endParaRPr lang="en-US"/>
          </a:p>
        </p:txBody>
      </p:sp>
      <p:sp>
        <p:nvSpPr>
          <p:cNvPr id="5" name="Rectangle 15"/>
          <p:cNvSpPr>
            <a:spLocks noGrp="1" noChangeArrowheads="1"/>
          </p:cNvSpPr>
          <p:nvPr>
            <p:ph type="sldNum" sz="quarter" idx="11"/>
          </p:nvPr>
        </p:nvSpPr>
        <p:spPr>
          <a:xfrm>
            <a:off x="11277600" y="6392864"/>
            <a:ext cx="550333" cy="388937"/>
          </a:xfrm>
          <a:prstGeom prst="rect">
            <a:avLst/>
          </a:prstGeom>
        </p:spPr>
        <p:txBody>
          <a:bodyPr vert="horz" wrap="square" lIns="91440" tIns="45720" rIns="91440" bIns="45720" numCol="1" anchor="t" anchorCtr="0" compatLnSpc="1">
            <a:prstTxWarp prst="textNoShape">
              <a:avLst/>
            </a:prstTxWarp>
          </a:bodyPr>
          <a:lstStyle>
            <a:lvl1pPr>
              <a:defRPr i="1">
                <a:solidFill>
                  <a:prstClr val="black"/>
                </a:solidFill>
                <a:latin typeface="Arial Narrow" pitchFamily="34" charset="0"/>
                <a:ea typeface="ＭＳ Ｐゴシック" pitchFamily="34" charset="-128"/>
                <a:cs typeface="+mn-cs"/>
              </a:defRPr>
            </a:lvl1pPr>
          </a:lstStyle>
          <a:p>
            <a:pPr eaLnBrk="1" hangingPunct="1">
              <a:defRPr/>
            </a:pPr>
            <a:fld id="{FED27483-AFEA-4ACC-BD4F-C1C9D2EFD4A6}" type="slidenum">
              <a:rPr lang="en-US" sz="1800" smtClean="0"/>
              <a:pPr eaLnBrk="1" hangingPunct="1">
                <a:defRPr/>
              </a:pPr>
              <a:t>‹#›</a:t>
            </a:fld>
            <a:endParaRPr lang="en-US" sz="1800"/>
          </a:p>
        </p:txBody>
      </p:sp>
    </p:spTree>
    <p:extLst>
      <p:ext uri="{BB962C8B-B14F-4D97-AF65-F5344CB8AC3E}">
        <p14:creationId xmlns:p14="http://schemas.microsoft.com/office/powerpoint/2010/main" val="53768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with Pre-Decisional Footer">
    <p:spTree>
      <p:nvGrpSpPr>
        <p:cNvPr id="1" name=""/>
        <p:cNvGrpSpPr/>
        <p:nvPr/>
      </p:nvGrpSpPr>
      <p:grpSpPr>
        <a:xfrm>
          <a:off x="0" y="0"/>
          <a:ext cx="0" cy="0"/>
          <a:chOff x="0" y="0"/>
          <a:chExt cx="0" cy="0"/>
        </a:xfrm>
      </p:grpSpPr>
      <p:sp>
        <p:nvSpPr>
          <p:cNvPr id="2" name="Title 1"/>
          <p:cNvSpPr>
            <a:spLocks noGrp="1"/>
          </p:cNvSpPr>
          <p:nvPr>
            <p:ph type="title"/>
          </p:nvPr>
        </p:nvSpPr>
        <p:spPr>
          <a:xfrm>
            <a:off x="949730" y="164000"/>
            <a:ext cx="10638185" cy="499840"/>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0875482" y="6460852"/>
            <a:ext cx="978355" cy="365125"/>
          </a:xfrm>
          <a:prstGeom prst="rect">
            <a:avLst/>
          </a:prstGeom>
        </p:spPr>
        <p:txBody>
          <a:bodyPr/>
          <a:lstStyle>
            <a:lvl1pPr>
              <a:defRPr sz="1200">
                <a:latin typeface="+mn-lt"/>
              </a:defRPr>
            </a:lvl1pPr>
          </a:lstStyle>
          <a:p>
            <a:fld id="{4B5A7D23-5EA3-BB48-9A7E-29066237FE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3" name="Date Placeholder 2">
            <a:extLst>
              <a:ext uri="{FF2B5EF4-FFF2-40B4-BE49-F238E27FC236}">
                <a16:creationId xmlns:a16="http://schemas.microsoft.com/office/drawing/2014/main" id="{6B83970A-EB8A-48A6-A968-A3C96EA74CFB}"/>
              </a:ext>
            </a:extLst>
          </p:cNvPr>
          <p:cNvSpPr>
            <a:spLocks noGrp="1"/>
          </p:cNvSpPr>
          <p:nvPr>
            <p:ph type="dt" sz="half" idx="13"/>
          </p:nvPr>
        </p:nvSpPr>
        <p:spPr>
          <a:xfrm>
            <a:off x="338163" y="6498076"/>
            <a:ext cx="2743200" cy="365125"/>
          </a:xfrm>
          <a:prstGeom prst="rect">
            <a:avLst/>
          </a:prstGeom>
        </p:spPr>
        <p:txBody>
          <a:bodyPr/>
          <a:lstStyle/>
          <a:p>
            <a:fld id="{C35BC234-CBE9-7641-875A-11A72065755C}" type="datetime1">
              <a:rPr lang="en-US" sz="1200" smtClean="0"/>
              <a:t>1/18/23</a:t>
            </a:fld>
            <a:endParaRPr lang="en-US" sz="1200"/>
          </a:p>
        </p:txBody>
      </p:sp>
      <p:sp>
        <p:nvSpPr>
          <p:cNvPr id="4" name="Footer Placeholder 3">
            <a:extLst>
              <a:ext uri="{FF2B5EF4-FFF2-40B4-BE49-F238E27FC236}">
                <a16:creationId xmlns:a16="http://schemas.microsoft.com/office/drawing/2014/main" id="{64810CAD-D29D-4D02-9C2B-42E2491EB2AB}"/>
              </a:ext>
            </a:extLst>
          </p:cNvPr>
          <p:cNvSpPr>
            <a:spLocks noGrp="1"/>
          </p:cNvSpPr>
          <p:nvPr>
            <p:ph type="ftr" sz="quarter" idx="14"/>
          </p:nvPr>
        </p:nvSpPr>
        <p:spPr>
          <a:xfrm>
            <a:off x="4038600" y="6460854"/>
            <a:ext cx="4114800" cy="365125"/>
          </a:xfrm>
          <a:prstGeom prst="rect">
            <a:avLst/>
          </a:prstGeom>
        </p:spPr>
        <p:txBody>
          <a:bodyPr/>
          <a:lstStyle/>
          <a:p>
            <a:r>
              <a:rPr lang="en-US" sz="1200"/>
              <a:t>NASA Langley Research Center</a:t>
            </a:r>
          </a:p>
        </p:txBody>
      </p:sp>
    </p:spTree>
    <p:extLst>
      <p:ext uri="{BB962C8B-B14F-4D97-AF65-F5344CB8AC3E}">
        <p14:creationId xmlns:p14="http://schemas.microsoft.com/office/powerpoint/2010/main" val="176777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9731" y="164000"/>
            <a:ext cx="10632671" cy="4998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8468" y="913884"/>
            <a:ext cx="5725933" cy="521228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56468" y="913884"/>
            <a:ext cx="5725933" cy="521228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875482" y="6460852"/>
            <a:ext cx="978355" cy="365125"/>
          </a:xfrm>
          <a:prstGeom prst="rect">
            <a:avLst/>
          </a:prstGeom>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7662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with Pre-Decisional Footer">
    <p:spTree>
      <p:nvGrpSpPr>
        <p:cNvPr id="1" name=""/>
        <p:cNvGrpSpPr/>
        <p:nvPr/>
      </p:nvGrpSpPr>
      <p:grpSpPr>
        <a:xfrm>
          <a:off x="0" y="0"/>
          <a:ext cx="0" cy="0"/>
          <a:chOff x="0" y="0"/>
          <a:chExt cx="0" cy="0"/>
        </a:xfrm>
      </p:grpSpPr>
      <p:sp>
        <p:nvSpPr>
          <p:cNvPr id="2" name="Title 1"/>
          <p:cNvSpPr>
            <a:spLocks noGrp="1"/>
          </p:cNvSpPr>
          <p:nvPr>
            <p:ph type="title"/>
          </p:nvPr>
        </p:nvSpPr>
        <p:spPr>
          <a:xfrm>
            <a:off x="949730" y="164000"/>
            <a:ext cx="10638185" cy="499840"/>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0875482" y="6460852"/>
            <a:ext cx="978355" cy="365125"/>
          </a:xfrm>
          <a:prstGeom prst="rect">
            <a:avLst/>
          </a:prstGeom>
        </p:spPr>
        <p:txBody>
          <a:bodyPr/>
          <a:lstStyle>
            <a:lvl1pPr>
              <a:defRPr sz="1200">
                <a:latin typeface="+mn-lt"/>
              </a:defRPr>
            </a:lvl1pPr>
          </a:lstStyle>
          <a:p>
            <a:fld id="{4B5A7D23-5EA3-BB48-9A7E-29066237FE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3" name="Date Placeholder 2">
            <a:extLst>
              <a:ext uri="{FF2B5EF4-FFF2-40B4-BE49-F238E27FC236}">
                <a16:creationId xmlns:a16="http://schemas.microsoft.com/office/drawing/2014/main" id="{6B83970A-EB8A-48A6-A968-A3C96EA74CFB}"/>
              </a:ext>
            </a:extLst>
          </p:cNvPr>
          <p:cNvSpPr>
            <a:spLocks noGrp="1"/>
          </p:cNvSpPr>
          <p:nvPr>
            <p:ph type="dt" sz="half" idx="13"/>
          </p:nvPr>
        </p:nvSpPr>
        <p:spPr>
          <a:xfrm>
            <a:off x="338163" y="6498076"/>
            <a:ext cx="2743200" cy="365125"/>
          </a:xfrm>
          <a:prstGeom prst="rect">
            <a:avLst/>
          </a:prstGeom>
        </p:spPr>
        <p:txBody>
          <a:bodyPr/>
          <a:lstStyle/>
          <a:p>
            <a:fld id="{9134CB03-7C47-6344-9894-056098725869}" type="datetime1">
              <a:rPr lang="en-US" sz="1200" smtClean="0"/>
              <a:t>1/18/23</a:t>
            </a:fld>
            <a:endParaRPr lang="en-US" sz="1200"/>
          </a:p>
        </p:txBody>
      </p:sp>
      <p:sp>
        <p:nvSpPr>
          <p:cNvPr id="4" name="Footer Placeholder 3">
            <a:extLst>
              <a:ext uri="{FF2B5EF4-FFF2-40B4-BE49-F238E27FC236}">
                <a16:creationId xmlns:a16="http://schemas.microsoft.com/office/drawing/2014/main" id="{64810CAD-D29D-4D02-9C2B-42E2491EB2AB}"/>
              </a:ext>
            </a:extLst>
          </p:cNvPr>
          <p:cNvSpPr>
            <a:spLocks noGrp="1"/>
          </p:cNvSpPr>
          <p:nvPr>
            <p:ph type="ftr" sz="quarter" idx="14"/>
          </p:nvPr>
        </p:nvSpPr>
        <p:spPr>
          <a:xfrm>
            <a:off x="4038600" y="6460854"/>
            <a:ext cx="4114800" cy="365125"/>
          </a:xfrm>
          <a:prstGeom prst="rect">
            <a:avLst/>
          </a:prstGeom>
        </p:spPr>
        <p:txBody>
          <a:bodyPr/>
          <a:lstStyle/>
          <a:p>
            <a:r>
              <a:rPr lang="en-US" sz="1200"/>
              <a:t>NASA Langley Research Center</a:t>
            </a:r>
          </a:p>
        </p:txBody>
      </p:sp>
    </p:spTree>
    <p:extLst>
      <p:ext uri="{BB962C8B-B14F-4D97-AF65-F5344CB8AC3E}">
        <p14:creationId xmlns:p14="http://schemas.microsoft.com/office/powerpoint/2010/main" val="8710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49730" y="164000"/>
            <a:ext cx="10638185" cy="499840"/>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0875482" y="6460852"/>
            <a:ext cx="978355" cy="365125"/>
          </a:xfrm>
          <a:prstGeom prst="rect">
            <a:avLst/>
          </a:prstGeom>
        </p:spPr>
        <p:txBody>
          <a:bodyPr/>
          <a:lstStyle>
            <a:lvl1pPr>
              <a:defRPr sz="1200">
                <a:latin typeface="+mn-lt"/>
              </a:defRPr>
            </a:lvl1pPr>
          </a:lstStyle>
          <a:p>
            <a:fld id="{4B5A7D23-5EA3-BB48-9A7E-29066237FE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3" name="Date Placeholder 2">
            <a:extLst>
              <a:ext uri="{FF2B5EF4-FFF2-40B4-BE49-F238E27FC236}">
                <a16:creationId xmlns:a16="http://schemas.microsoft.com/office/drawing/2014/main" id="{BDB2B66D-C3E0-4B79-AAD6-49AB4C902859}"/>
              </a:ext>
            </a:extLst>
          </p:cNvPr>
          <p:cNvSpPr>
            <a:spLocks noGrp="1"/>
          </p:cNvSpPr>
          <p:nvPr>
            <p:ph type="dt" sz="half" idx="13"/>
          </p:nvPr>
        </p:nvSpPr>
        <p:spPr>
          <a:xfrm>
            <a:off x="338163" y="6498076"/>
            <a:ext cx="2743200" cy="365125"/>
          </a:xfrm>
          <a:prstGeom prst="rect">
            <a:avLst/>
          </a:prstGeom>
        </p:spPr>
        <p:txBody>
          <a:bodyPr/>
          <a:lstStyle/>
          <a:p>
            <a:fld id="{7D08C6E9-C397-2844-ABFF-008A54E917A1}" type="datetime1">
              <a:rPr lang="en-US" sz="1200" smtClean="0"/>
              <a:t>1/18/23</a:t>
            </a:fld>
            <a:endParaRPr lang="en-US" sz="1200"/>
          </a:p>
        </p:txBody>
      </p:sp>
      <p:sp>
        <p:nvSpPr>
          <p:cNvPr id="4" name="Footer Placeholder 3">
            <a:extLst>
              <a:ext uri="{FF2B5EF4-FFF2-40B4-BE49-F238E27FC236}">
                <a16:creationId xmlns:a16="http://schemas.microsoft.com/office/drawing/2014/main" id="{62CA8DD9-CC31-4847-82C1-522D6A9A695F}"/>
              </a:ext>
            </a:extLst>
          </p:cNvPr>
          <p:cNvSpPr>
            <a:spLocks noGrp="1"/>
          </p:cNvSpPr>
          <p:nvPr>
            <p:ph type="ftr" sz="quarter" idx="14"/>
          </p:nvPr>
        </p:nvSpPr>
        <p:spPr>
          <a:xfrm>
            <a:off x="4038600" y="6460854"/>
            <a:ext cx="4114800" cy="365125"/>
          </a:xfrm>
          <a:prstGeom prst="rect">
            <a:avLst/>
          </a:prstGeom>
        </p:spPr>
        <p:txBody>
          <a:bodyPr/>
          <a:lstStyle/>
          <a:p>
            <a:r>
              <a:rPr lang="en-US" sz="1200"/>
              <a:t>NASA Langley Research Center</a:t>
            </a:r>
          </a:p>
        </p:txBody>
      </p:sp>
    </p:spTree>
    <p:extLst>
      <p:ext uri="{BB962C8B-B14F-4D97-AF65-F5344CB8AC3E}">
        <p14:creationId xmlns:p14="http://schemas.microsoft.com/office/powerpoint/2010/main" val="176734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75482" y="6460852"/>
            <a:ext cx="978355" cy="365125"/>
          </a:xfrm>
          <a:prstGeom prst="rect">
            <a:avLst/>
          </a:prstGeom>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2" name="Date Placeholder 1">
            <a:extLst>
              <a:ext uri="{FF2B5EF4-FFF2-40B4-BE49-F238E27FC236}">
                <a16:creationId xmlns:a16="http://schemas.microsoft.com/office/drawing/2014/main" id="{C698735F-7909-4F77-8FF3-D14BA2A2196F}"/>
              </a:ext>
            </a:extLst>
          </p:cNvPr>
          <p:cNvSpPr>
            <a:spLocks noGrp="1"/>
          </p:cNvSpPr>
          <p:nvPr>
            <p:ph type="dt" sz="half" idx="13"/>
          </p:nvPr>
        </p:nvSpPr>
        <p:spPr>
          <a:xfrm>
            <a:off x="338163" y="6498076"/>
            <a:ext cx="2743200" cy="365125"/>
          </a:xfrm>
          <a:prstGeom prst="rect">
            <a:avLst/>
          </a:prstGeom>
        </p:spPr>
        <p:txBody>
          <a:bodyPr/>
          <a:lstStyle/>
          <a:p>
            <a:fld id="{FF5710B4-02B8-B648-B858-0DEEBAFFC532}" type="datetime1">
              <a:rPr lang="en-US" sz="1200" smtClean="0"/>
              <a:t>1/18/23</a:t>
            </a:fld>
            <a:endParaRPr lang="en-US" sz="1200"/>
          </a:p>
        </p:txBody>
      </p:sp>
      <p:sp>
        <p:nvSpPr>
          <p:cNvPr id="3" name="Footer Placeholder 2">
            <a:extLst>
              <a:ext uri="{FF2B5EF4-FFF2-40B4-BE49-F238E27FC236}">
                <a16:creationId xmlns:a16="http://schemas.microsoft.com/office/drawing/2014/main" id="{6E5B49B9-6C34-4033-9D58-A564602F16E3}"/>
              </a:ext>
            </a:extLst>
          </p:cNvPr>
          <p:cNvSpPr>
            <a:spLocks noGrp="1"/>
          </p:cNvSpPr>
          <p:nvPr>
            <p:ph type="ftr" sz="quarter" idx="14"/>
          </p:nvPr>
        </p:nvSpPr>
        <p:spPr>
          <a:xfrm>
            <a:off x="4038600" y="6460854"/>
            <a:ext cx="4114800" cy="365125"/>
          </a:xfrm>
          <a:prstGeom prst="rect">
            <a:avLst/>
          </a:prstGeom>
        </p:spPr>
        <p:txBody>
          <a:bodyPr/>
          <a:lstStyle/>
          <a:p>
            <a:r>
              <a:rPr lang="en-US" sz="1200"/>
              <a:t>NASA Langley Research Center</a:t>
            </a:r>
          </a:p>
        </p:txBody>
      </p:sp>
    </p:spTree>
    <p:extLst>
      <p:ext uri="{BB962C8B-B14F-4D97-AF65-F5344CB8AC3E}">
        <p14:creationId xmlns:p14="http://schemas.microsoft.com/office/powerpoint/2010/main" val="318326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a:xfrm>
            <a:off x="3949148" y="6223828"/>
            <a:ext cx="4717774" cy="365125"/>
          </a:xfrm>
          <a:prstGeom prst="rect">
            <a:avLst/>
          </a:prstGeom>
        </p:spPr>
        <p:txBody>
          <a:bodyPr/>
          <a:lstStyle/>
          <a:p>
            <a:r>
              <a:rPr lang="en-US"/>
              <a:t>NASA Langley Research Center</a:t>
            </a:r>
            <a:endParaRPr lang="en-US" dirty="0"/>
          </a:p>
        </p:txBody>
      </p:sp>
    </p:spTree>
    <p:extLst>
      <p:ext uri="{BB962C8B-B14F-4D97-AF65-F5344CB8AC3E}">
        <p14:creationId xmlns:p14="http://schemas.microsoft.com/office/powerpoint/2010/main" val="301965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0827677" y="6498076"/>
            <a:ext cx="1026160" cy="365125"/>
          </a:xfrm>
          <a:prstGeom prst="rect">
            <a:avLst/>
          </a:prstGeom>
        </p:spPr>
        <p:txBody>
          <a:bodyPr/>
          <a:lstStyle/>
          <a:p>
            <a:fld id="{8BF22469-9F45-4751-A7DC-6D91333E2CDB}" type="slidenum">
              <a:rPr lang="en-US" smtClean="0"/>
              <a:pPr/>
              <a:t>‹#›</a:t>
            </a:fld>
            <a:endParaRPr lang="en-US" dirty="0"/>
          </a:p>
        </p:txBody>
      </p:sp>
      <p:sp>
        <p:nvSpPr>
          <p:cNvPr id="4" name="Footer Placeholder 3"/>
          <p:cNvSpPr>
            <a:spLocks noGrp="1"/>
          </p:cNvSpPr>
          <p:nvPr>
            <p:ph type="ftr" sz="quarter" idx="14"/>
          </p:nvPr>
        </p:nvSpPr>
        <p:spPr>
          <a:xfrm>
            <a:off x="3949148" y="6467973"/>
            <a:ext cx="4717774" cy="365125"/>
          </a:xfrm>
          <a:prstGeom prst="rect">
            <a:avLst/>
          </a:prstGeom>
        </p:spPr>
        <p:txBody>
          <a:bodyPr/>
          <a:lstStyle/>
          <a:p>
            <a:r>
              <a:rPr lang="en-US"/>
              <a:t>NASA Langley Research Center</a:t>
            </a:r>
            <a:endParaRPr lang="en-US" dirty="0"/>
          </a:p>
        </p:txBody>
      </p:sp>
      <p:sp>
        <p:nvSpPr>
          <p:cNvPr id="5" name="Date Placeholder 4">
            <a:extLst>
              <a:ext uri="{FF2B5EF4-FFF2-40B4-BE49-F238E27FC236}">
                <a16:creationId xmlns:a16="http://schemas.microsoft.com/office/drawing/2014/main" id="{6F8379AE-E5D9-42A3-9B1A-14183493B1D5}"/>
              </a:ext>
            </a:extLst>
          </p:cNvPr>
          <p:cNvSpPr>
            <a:spLocks noGrp="1"/>
          </p:cNvSpPr>
          <p:nvPr>
            <p:ph type="dt" sz="half" idx="15"/>
          </p:nvPr>
        </p:nvSpPr>
        <p:spPr>
          <a:xfrm>
            <a:off x="338163" y="6498076"/>
            <a:ext cx="2743200" cy="365125"/>
          </a:xfrm>
          <a:prstGeom prst="rect">
            <a:avLst/>
          </a:prstGeom>
        </p:spPr>
        <p:txBody>
          <a:bodyPr/>
          <a:lstStyle/>
          <a:p>
            <a:fld id="{F88F74DC-56C1-2E47-A2F1-70E7322E3DBB}" type="datetime1">
              <a:rPr lang="en-US" sz="1200" smtClean="0"/>
              <a:t>1/18/23</a:t>
            </a:fld>
            <a:endParaRPr lang="en-US" sz="1200"/>
          </a:p>
        </p:txBody>
      </p:sp>
    </p:spTree>
    <p:extLst>
      <p:ext uri="{BB962C8B-B14F-4D97-AF65-F5344CB8AC3E}">
        <p14:creationId xmlns:p14="http://schemas.microsoft.com/office/powerpoint/2010/main" val="381269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a:xfrm>
            <a:off x="10550559" y="6393572"/>
            <a:ext cx="1026160" cy="365125"/>
          </a:xfrm>
          <a:prstGeom prst="rect">
            <a:avLst/>
          </a:prstGeom>
        </p:spPr>
        <p:txBody>
          <a:bodyPr/>
          <a:lstStyle/>
          <a:p>
            <a:fld id="{8BF22469-9F45-4751-A7DC-6D91333E2CDB}" type="slidenum">
              <a:rPr lang="en-US" smtClean="0"/>
              <a:pPr/>
              <a:t>‹#›</a:t>
            </a:fld>
            <a:endParaRPr lang="en-US" dirty="0"/>
          </a:p>
        </p:txBody>
      </p:sp>
      <p:sp>
        <p:nvSpPr>
          <p:cNvPr id="5" name="Footer Placeholder 4"/>
          <p:cNvSpPr>
            <a:spLocks noGrp="1"/>
          </p:cNvSpPr>
          <p:nvPr>
            <p:ph type="ftr" sz="quarter" idx="14"/>
          </p:nvPr>
        </p:nvSpPr>
        <p:spPr>
          <a:xfrm>
            <a:off x="4049998" y="6393572"/>
            <a:ext cx="4717774" cy="365125"/>
          </a:xfrm>
          <a:prstGeom prst="rect">
            <a:avLst/>
          </a:prstGeom>
        </p:spPr>
        <p:txBody>
          <a:bodyPr/>
          <a:lstStyle/>
          <a:p>
            <a:r>
              <a:rPr lang="en-US"/>
              <a:t>NASA Langley Research Center</a:t>
            </a:r>
            <a:endParaRPr lang="en-US" dirty="0"/>
          </a:p>
        </p:txBody>
      </p:sp>
      <p:sp>
        <p:nvSpPr>
          <p:cNvPr id="6" name="Date Placeholder 5">
            <a:extLst>
              <a:ext uri="{FF2B5EF4-FFF2-40B4-BE49-F238E27FC236}">
                <a16:creationId xmlns:a16="http://schemas.microsoft.com/office/drawing/2014/main" id="{FC37BC60-45D3-4F10-B853-126E5DFA9FDE}"/>
              </a:ext>
            </a:extLst>
          </p:cNvPr>
          <p:cNvSpPr>
            <a:spLocks noGrp="1"/>
          </p:cNvSpPr>
          <p:nvPr>
            <p:ph type="dt" sz="half" idx="15"/>
          </p:nvPr>
        </p:nvSpPr>
        <p:spPr>
          <a:xfrm>
            <a:off x="338163" y="6498076"/>
            <a:ext cx="2743200" cy="365125"/>
          </a:xfrm>
          <a:prstGeom prst="rect">
            <a:avLst/>
          </a:prstGeom>
        </p:spPr>
        <p:txBody>
          <a:bodyPr/>
          <a:lstStyle/>
          <a:p>
            <a:fld id="{D8A8A546-3EB4-6441-B000-8B80D431E061}" type="datetime1">
              <a:rPr lang="en-US" sz="1200" smtClean="0"/>
              <a:t>1/18/23</a:t>
            </a:fld>
            <a:endParaRPr lang="en-US" sz="1200"/>
          </a:p>
        </p:txBody>
      </p:sp>
    </p:spTree>
    <p:extLst>
      <p:ext uri="{BB962C8B-B14F-4D97-AF65-F5344CB8AC3E}">
        <p14:creationId xmlns:p14="http://schemas.microsoft.com/office/powerpoint/2010/main" val="368780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3933" y="91482"/>
            <a:ext cx="10306968" cy="5635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0423" y="789968"/>
            <a:ext cx="11523415" cy="53361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3407463" y="6397186"/>
            <a:ext cx="184731" cy="369332"/>
          </a:xfrm>
          <a:prstGeom prst="rect">
            <a:avLst/>
          </a:prstGeom>
          <a:noFill/>
        </p:spPr>
        <p:txBody>
          <a:bodyPr wrap="none" rtlCol="0">
            <a:spAutoFit/>
          </a:bodyPr>
          <a:lstStyle/>
          <a:p>
            <a:pPr defTabSz="457189"/>
            <a:endParaRPr lang="en-US" sz="1800" dirty="0">
              <a:solidFill>
                <a:prstClr val="black"/>
              </a:solidFill>
              <a:latin typeface="Calibri"/>
              <a:ea typeface="ＭＳ Ｐゴシック" pitchFamily="34" charset="-128"/>
            </a:endParaRPr>
          </a:p>
        </p:txBody>
      </p:sp>
      <p:cxnSp>
        <p:nvCxnSpPr>
          <p:cNvPr id="8" name="Straight Connector 7"/>
          <p:cNvCxnSpPr/>
          <p:nvPr userDrawn="1"/>
        </p:nvCxnSpPr>
        <p:spPr bwMode="auto">
          <a:xfrm>
            <a:off x="963933" y="646042"/>
            <a:ext cx="11084843" cy="0"/>
          </a:xfrm>
          <a:prstGeom prst="line">
            <a:avLst/>
          </a:prstGeom>
          <a:solidFill>
            <a:schemeClr val="accent1"/>
          </a:solidFill>
          <a:ln w="38100" cap="flat" cmpd="sng" algn="ctr">
            <a:gradFill flip="none" rotWithShape="1">
              <a:gsLst>
                <a:gs pos="26000">
                  <a:srgbClr val="0F68B5"/>
                </a:gs>
                <a:gs pos="0">
                  <a:srgbClr val="0F68B5"/>
                </a:gs>
                <a:gs pos="53000">
                  <a:schemeClr val="accent1">
                    <a:lumMod val="45000"/>
                    <a:lumOff val="55000"/>
                  </a:schemeClr>
                </a:gs>
                <a:gs pos="74000">
                  <a:schemeClr val="accent1">
                    <a:lumMod val="45000"/>
                    <a:lumOff val="55000"/>
                  </a:schemeClr>
                </a:gs>
                <a:gs pos="99000">
                  <a:schemeClr val="bg1"/>
                </a:gs>
              </a:gsLst>
              <a:lin ang="0" scaled="1"/>
              <a:tileRect/>
            </a:gradFill>
            <a:prstDash val="solid"/>
            <a:round/>
            <a:headEnd type="none" w="med" len="med"/>
            <a:tailEnd type="none" w="med" len="med"/>
          </a:ln>
          <a:effectLst/>
        </p:spPr>
      </p:cxnSp>
      <p:pic>
        <p:nvPicPr>
          <p:cNvPr id="11" name="Picture 13" descr="NASA insigniaCMYK"/>
          <p:cNvPicPr preferRelativeResize="0">
            <a:picLocks noChangeAspect="1" noChangeArrowheads="1"/>
          </p:cNvPicPr>
          <p:nvPr userDrawn="1"/>
        </p:nvPicPr>
        <p:blipFill>
          <a:blip r:embed="rId19" cstate="print"/>
          <a:srcRect/>
          <a:stretch>
            <a:fillRect/>
          </a:stretch>
        </p:blipFill>
        <p:spPr bwMode="auto">
          <a:xfrm>
            <a:off x="11414125" y="32713"/>
            <a:ext cx="777875" cy="622300"/>
          </a:xfrm>
          <a:prstGeom prst="rect">
            <a:avLst/>
          </a:prstGeom>
          <a:noFill/>
          <a:ln w="9525">
            <a:noFill/>
            <a:miter lim="800000"/>
            <a:headEnd/>
            <a:tailEnd/>
          </a:ln>
        </p:spPr>
      </p:pic>
      <p:pic>
        <p:nvPicPr>
          <p:cNvPr id="9" name="Picture 2" descr="https://usgovvirginia1-mediap.svc.ms/transform/thumbnail?provider=spo&amp;inputFormat=png&amp;cs=fFNQTw&amp;docid=https%3A%2F%2Fnasa-my.sharepoint.com%3A443%2F_api%2Fv2.0%2Fdrives%2Fb!gxIZXNVF3Eqp5q5aY0GDJ4xk96M074NDmRM-QTLDjX87cVLIqgzASrp1BI8A4nt2%2Fitems%2F015Y2PTMBUXHDRXB7EHJAYOJF632OPURXM%3Fversion%3DPublished&amp;access_token=eyJ0eXAiOiJKV1QiLCJhbGciOiJub25lIn0.eyJhdWQiOiIwMDAwMDAwMy0wMDAwLTBmZjEtY2UwMC0wMDAwMDAwMDAwMDAvbmFzYS1teS5zaGFyZXBvaW50LmNvbUA3MDA1ZDQ1OC00NWJlLTQ4YWUtODE0MC1kNDNkYTk2ZGQxN2IiLCJpc3MiOiIwMDAwMDAwMy0wMDAwLTBmZjEtY2UwMC0wMDAwMDAwMDAwMDAiLCJuYmYiOiIxNTU2MzA5NDMzIiwiZXhwIjoiMTU1NjMzMTAzMyIsImVuZHBvaW50dXJsIjoiL0VnczlhcWVRNzZoWTNSRElIbTcxRkx6Q0VEL00xWG8rcCtIWXdoK2tpVT0iLCJlbmRwb2ludHVybExlbmd0aCI6IjExNCIsImlzbG9vcGJhY2siOiJUcnVlIiwiY2lkIjoiTWpOa04yUTJPV1V0TXpBelpTMDRNREF3TFRObFlqa3RaVEUzTkdVd00yWXlNV1V3IiwidmVyIjoiaGFzaGVkcHJvb2Z0b2tlbiIsInNpdGVpZCI6Ik5XTXhPVEV5T0RNdE5EVmtOUzAwWVdSakxXRTVaVFl0WVdVMVlUWXpOREU0TXpJMyIsInNpZ25pbl9zdGF0ZSI6IltcImttc2lcIl0iLCJuYW1laWQiOiIwIy5mfG1lbWJlcnNoaXB8dmF1YnVjaG9AbmRjLm5hc2EuZ292IiwibmlpIjoibWljcm9zb2Z0LnNoYXJlcG9pbnQiLCJpc3VzZXIiOiJ0cnVlIiwiY2FjaGVrZXkiOiIwaC5mfG1lbWJlcnNoaXB8MTAwMzNmZmZhY2M0YmY2N0BsaXZlLmNvbSIsInR0IjoiMCIsInVzZVBlcnNpc3RlbnRDb29raWUiOiIzIn0.bFc0emNsVDM2a1c4cmo4aFE2MHRYUGZOai9tWXIzQjFQSzBER1FMZkRqcz0&amp;encodeFailures=1&amp;width=2560&amp;height=1153&amp;srcWidth=&amp;srcHeight="/>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0" y="-62995"/>
            <a:ext cx="915192"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a:extLst>
              <a:ext uri="{FF2B5EF4-FFF2-40B4-BE49-F238E27FC236}">
                <a16:creationId xmlns:a16="http://schemas.microsoft.com/office/drawing/2014/main" id="{6E5D2842-8061-490B-B885-F5050324AB37}"/>
              </a:ext>
            </a:extLst>
          </p:cNvPr>
          <p:cNvSpPr>
            <a:spLocks noGrp="1"/>
          </p:cNvSpPr>
          <p:nvPr>
            <p:ph type="dt" sz="half" idx="2"/>
          </p:nvPr>
        </p:nvSpPr>
        <p:spPr>
          <a:xfrm>
            <a:off x="420186" y="6555444"/>
            <a:ext cx="1369425" cy="352062"/>
          </a:xfrm>
          <a:prstGeom prst="rect">
            <a:avLst/>
          </a:prstGeom>
        </p:spPr>
        <p:txBody>
          <a:bodyPr vert="horz" lIns="91440" tIns="45720" rIns="91440" bIns="45720" rtlCol="0" anchor="ctr"/>
          <a:lstStyle>
            <a:lvl1pPr algn="l">
              <a:defRPr sz="1200">
                <a:solidFill>
                  <a:schemeClr val="tx1">
                    <a:tint val="75000"/>
                  </a:schemeClr>
                </a:solidFill>
              </a:defRPr>
            </a:lvl1pPr>
          </a:lstStyle>
          <a:p>
            <a:fld id="{D91BC870-770F-9844-A2FC-753CAFDB3870}" type="datetime1">
              <a:rPr lang="en-US" smtClean="0"/>
              <a:t>1/18/23</a:t>
            </a:fld>
            <a:endParaRPr lang="en-US"/>
          </a:p>
        </p:txBody>
      </p:sp>
      <p:sp>
        <p:nvSpPr>
          <p:cNvPr id="12" name="Footer Placeholder 11">
            <a:extLst>
              <a:ext uri="{FF2B5EF4-FFF2-40B4-BE49-F238E27FC236}">
                <a16:creationId xmlns:a16="http://schemas.microsoft.com/office/drawing/2014/main" id="{2B2156CA-2D2A-4C1A-9D30-188C3FB137C5}"/>
              </a:ext>
            </a:extLst>
          </p:cNvPr>
          <p:cNvSpPr>
            <a:spLocks noGrp="1"/>
          </p:cNvSpPr>
          <p:nvPr>
            <p:ph type="ftr" sz="quarter" idx="3"/>
          </p:nvPr>
        </p:nvSpPr>
        <p:spPr>
          <a:xfrm>
            <a:off x="4038600" y="655544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NASA Langley Research Center</a:t>
            </a:r>
            <a:endParaRPr lang="en-US" dirty="0"/>
          </a:p>
        </p:txBody>
      </p:sp>
      <p:sp>
        <p:nvSpPr>
          <p:cNvPr id="13" name="Slide Number Placeholder 12">
            <a:extLst>
              <a:ext uri="{FF2B5EF4-FFF2-40B4-BE49-F238E27FC236}">
                <a16:creationId xmlns:a16="http://schemas.microsoft.com/office/drawing/2014/main" id="{6CF22DDF-FEE0-48FF-A0EF-29927AFD2323}"/>
              </a:ext>
            </a:extLst>
          </p:cNvPr>
          <p:cNvSpPr>
            <a:spLocks noGrp="1"/>
          </p:cNvSpPr>
          <p:nvPr>
            <p:ph type="sldNum" sz="quarter" idx="4"/>
          </p:nvPr>
        </p:nvSpPr>
        <p:spPr>
          <a:xfrm>
            <a:off x="11111502" y="6555444"/>
            <a:ext cx="777875" cy="352062"/>
          </a:xfrm>
          <a:prstGeom prst="rect">
            <a:avLst/>
          </a:prstGeom>
        </p:spPr>
        <p:txBody>
          <a:bodyPr vert="horz" lIns="91440" tIns="45720" rIns="91440" bIns="45720" rtlCol="0" anchor="ctr"/>
          <a:lstStyle>
            <a:lvl1pPr algn="r">
              <a:defRPr sz="1200">
                <a:solidFill>
                  <a:schemeClr val="tx1">
                    <a:tint val="75000"/>
                  </a:schemeClr>
                </a:solidFill>
              </a:defRPr>
            </a:lvl1pPr>
          </a:lstStyle>
          <a:p>
            <a:fld id="{295F9F74-21B2-4732-8E50-E8A1C21E9D89}" type="slidenum">
              <a:rPr lang="en-US" smtClean="0"/>
              <a:t>‹#›</a:t>
            </a:fld>
            <a:endParaRPr lang="en-US"/>
          </a:p>
        </p:txBody>
      </p:sp>
    </p:spTree>
    <p:extLst>
      <p:ext uri="{BB962C8B-B14F-4D97-AF65-F5344CB8AC3E}">
        <p14:creationId xmlns:p14="http://schemas.microsoft.com/office/powerpoint/2010/main" val="16015954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189" rtl="0" eaLnBrk="1" latinLnBrk="0" hangingPunct="1">
        <a:lnSpc>
          <a:spcPct val="80000"/>
        </a:lnSpc>
        <a:spcBef>
          <a:spcPct val="0"/>
        </a:spcBef>
        <a:buNone/>
        <a:defRPr sz="32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20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4241" y="0"/>
            <a:ext cx="10591819"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12232" y="891731"/>
            <a:ext cx="11516501" cy="54646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auto">
          <a:xfrm>
            <a:off x="304800" y="762000"/>
            <a:ext cx="10363200" cy="1588"/>
          </a:xfrm>
          <a:prstGeom prst="line">
            <a:avLst/>
          </a:prstGeom>
          <a:solidFill>
            <a:schemeClr val="accent1"/>
          </a:solidFill>
          <a:ln w="38100" cap="flat" cmpd="sng" algn="ctr">
            <a:gradFill flip="none" rotWithShape="1">
              <a:gsLst>
                <a:gs pos="0">
                  <a:srgbClr val="000090"/>
                </a:gs>
                <a:gs pos="48000">
                  <a:srgbClr val="161CFE"/>
                </a:gs>
                <a:gs pos="86000">
                  <a:schemeClr val="bg1"/>
                </a:gs>
              </a:gsLst>
              <a:lin ang="0" scaled="1"/>
              <a:tileRect/>
            </a:gradFill>
            <a:prstDash val="solid"/>
            <a:round/>
            <a:headEnd type="none" w="med" len="med"/>
            <a:tailEnd type="none" w="med" len="med"/>
          </a:ln>
          <a:effectLst/>
        </p:spPr>
      </p:cxnSp>
      <p:pic>
        <p:nvPicPr>
          <p:cNvPr id="1029" name="Picture 13" descr="NASA insigniaCMYK"/>
          <p:cNvPicPr preferRelativeResize="0">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1049002" y="24261"/>
            <a:ext cx="985309" cy="773247"/>
          </a:xfrm>
          <a:prstGeom prst="rect">
            <a:avLst/>
          </a:prstGeom>
          <a:noFill/>
          <a:ln w="9525">
            <a:noFill/>
            <a:miter lim="800000"/>
            <a:headEnd/>
            <a:tailEnd/>
          </a:ln>
        </p:spPr>
      </p:pic>
      <p:sp>
        <p:nvSpPr>
          <p:cNvPr id="6" name="Footer Placeholder 5"/>
          <p:cNvSpPr>
            <a:spLocks noGrp="1"/>
          </p:cNvSpPr>
          <p:nvPr>
            <p:ph type="ftr" sz="quarter" idx="3"/>
          </p:nvPr>
        </p:nvSpPr>
        <p:spPr>
          <a:xfrm>
            <a:off x="4190229" y="6629403"/>
            <a:ext cx="3860800" cy="20290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i="0">
                <a:solidFill>
                  <a:srgbClr val="898989"/>
                </a:solidFill>
                <a:latin typeface="Calibri" pitchFamily="34" charset="0"/>
                <a:ea typeface="ＭＳ Ｐゴシック" charset="-128"/>
                <a:cs typeface="+mn-cs"/>
              </a:defRPr>
            </a:lvl1pPr>
          </a:lstStyle>
          <a:p>
            <a:pPr>
              <a:defRPr/>
            </a:pPr>
            <a:r>
              <a:rPr lang="nb-NO"/>
              <a:t>NASA Langley Research Center</a:t>
            </a:r>
            <a:endParaRPr lang="en-US" dirty="0"/>
          </a:p>
        </p:txBody>
      </p:sp>
      <p:sp>
        <p:nvSpPr>
          <p:cNvPr id="2" name="Date Placeholder 1"/>
          <p:cNvSpPr>
            <a:spLocks noGrp="1"/>
          </p:cNvSpPr>
          <p:nvPr>
            <p:ph type="dt" sz="half" idx="2"/>
          </p:nvPr>
        </p:nvSpPr>
        <p:spPr>
          <a:xfrm>
            <a:off x="37721" y="6629403"/>
            <a:ext cx="1169167" cy="221379"/>
          </a:xfrm>
          <a:prstGeom prst="rect">
            <a:avLst/>
          </a:prstGeom>
        </p:spPr>
        <p:txBody>
          <a:bodyPr vert="horz" lIns="91440" tIns="45720" rIns="91440" bIns="45720" rtlCol="0" anchor="ctr"/>
          <a:lstStyle>
            <a:lvl1pPr algn="l">
              <a:defRPr sz="1000">
                <a:solidFill>
                  <a:schemeClr val="tx1">
                    <a:tint val="75000"/>
                  </a:schemeClr>
                </a:solidFill>
              </a:defRPr>
            </a:lvl1pPr>
          </a:lstStyle>
          <a:p>
            <a:fld id="{F29F936C-A35B-A749-98F5-756D4204F87D}" type="datetime1">
              <a:rPr lang="en-US" smtClean="0"/>
              <a:t>1/18/23</a:t>
            </a:fld>
            <a:endParaRPr lang="en-US"/>
          </a:p>
        </p:txBody>
      </p:sp>
      <p:sp>
        <p:nvSpPr>
          <p:cNvPr id="3" name="Slide Number Placeholder 2"/>
          <p:cNvSpPr>
            <a:spLocks noGrp="1"/>
          </p:cNvSpPr>
          <p:nvPr>
            <p:ph type="sldNum" sz="quarter" idx="4"/>
          </p:nvPr>
        </p:nvSpPr>
        <p:spPr>
          <a:xfrm>
            <a:off x="11699391" y="6629400"/>
            <a:ext cx="491828" cy="228600"/>
          </a:xfrm>
          <a:prstGeom prst="rect">
            <a:avLst/>
          </a:prstGeom>
        </p:spPr>
        <p:txBody>
          <a:bodyPr vert="horz" lIns="91440" tIns="45720" rIns="91440" bIns="45720" rtlCol="0" anchor="ctr"/>
          <a:lstStyle>
            <a:lvl1pPr algn="r">
              <a:defRPr sz="1000">
                <a:solidFill>
                  <a:schemeClr val="tx1">
                    <a:tint val="75000"/>
                  </a:schemeClr>
                </a:solidFill>
              </a:defRPr>
            </a:lvl1pPr>
          </a:lstStyle>
          <a:p>
            <a:fld id="{612A962A-E308-412C-B6D7-A21864CFEAEB}" type="slidenum">
              <a:rPr lang="en-US" smtClean="0"/>
              <a:pPr/>
              <a:t>‹#›</a:t>
            </a:fld>
            <a:endParaRPr lang="en-US"/>
          </a:p>
        </p:txBody>
      </p:sp>
    </p:spTree>
    <p:extLst>
      <p:ext uri="{BB962C8B-B14F-4D97-AF65-F5344CB8AC3E}">
        <p14:creationId xmlns:p14="http://schemas.microsoft.com/office/powerpoint/2010/main" val="2724376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6" r:id="rId8"/>
    <p:sldLayoutId id="2147483689" r:id="rId9"/>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457200" rtl="0" eaLnBrk="1" fontAlgn="base" hangingPunct="1">
        <a:spcBef>
          <a:spcPct val="0"/>
        </a:spcBef>
        <a:spcAft>
          <a:spcPct val="0"/>
        </a:spcAft>
        <a:defRPr lang="en-US" sz="2800" b="1" kern="1200" dirty="0">
          <a:solidFill>
            <a:schemeClr val="tx1"/>
          </a:solidFill>
          <a:latin typeface="+mj-lt"/>
          <a:ea typeface="ＭＳ Ｐゴシック" charset="-128"/>
          <a:cs typeface="Helvetica"/>
        </a:defRPr>
      </a:lvl1pPr>
      <a:lvl2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2pPr>
      <a:lvl3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3pPr>
      <a:lvl4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4pPr>
      <a:lvl5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5pPr>
      <a:lvl6pPr marL="457200" algn="ctr" defTabSz="457200" rtl="0" eaLnBrk="1" fontAlgn="base" hangingPunct="1">
        <a:spcBef>
          <a:spcPct val="0"/>
        </a:spcBef>
        <a:spcAft>
          <a:spcPct val="0"/>
        </a:spcAft>
        <a:defRPr sz="2800" b="1">
          <a:solidFill>
            <a:schemeClr val="tx1"/>
          </a:solidFill>
          <a:latin typeface="Helvetica" charset="0"/>
          <a:ea typeface="ＭＳ Ｐゴシック" charset="-128"/>
        </a:defRPr>
      </a:lvl6pPr>
      <a:lvl7pPr marL="914400" algn="ctr" defTabSz="457200" rtl="0" eaLnBrk="1" fontAlgn="base" hangingPunct="1">
        <a:spcBef>
          <a:spcPct val="0"/>
        </a:spcBef>
        <a:spcAft>
          <a:spcPct val="0"/>
        </a:spcAft>
        <a:defRPr sz="2800" b="1">
          <a:solidFill>
            <a:schemeClr val="tx1"/>
          </a:solidFill>
          <a:latin typeface="Helvetica" charset="0"/>
          <a:ea typeface="ＭＳ Ｐゴシック" charset="-128"/>
        </a:defRPr>
      </a:lvl7pPr>
      <a:lvl8pPr marL="1371600" algn="ctr" defTabSz="457200" rtl="0" eaLnBrk="1" fontAlgn="base" hangingPunct="1">
        <a:spcBef>
          <a:spcPct val="0"/>
        </a:spcBef>
        <a:spcAft>
          <a:spcPct val="0"/>
        </a:spcAft>
        <a:defRPr sz="2800" b="1">
          <a:solidFill>
            <a:schemeClr val="tx1"/>
          </a:solidFill>
          <a:latin typeface="Helvetica" charset="0"/>
          <a:ea typeface="ＭＳ Ｐゴシック" charset="-128"/>
        </a:defRPr>
      </a:lvl8pPr>
      <a:lvl9pPr marL="1828800" algn="ctr" defTabSz="457200" rtl="0" eaLnBrk="1" fontAlgn="base" hangingPunct="1">
        <a:spcBef>
          <a:spcPct val="0"/>
        </a:spcBef>
        <a:spcAft>
          <a:spcPct val="0"/>
        </a:spcAft>
        <a:defRPr sz="2800" b="1">
          <a:solidFill>
            <a:schemeClr val="tx1"/>
          </a:solidFill>
          <a:latin typeface="Helvetica" charset="0"/>
          <a:ea typeface="ＭＳ Ｐゴシック" charset="-128"/>
        </a:defRPr>
      </a:lvl9pPr>
    </p:titleStyle>
    <p:bodyStyle>
      <a:lvl1pPr marL="342900" indent="-342900" algn="l" defTabSz="457200" rtl="0" eaLnBrk="1" fontAlgn="base" hangingPunct="1">
        <a:spcBef>
          <a:spcPct val="20000"/>
        </a:spcBef>
        <a:spcAft>
          <a:spcPct val="0"/>
        </a:spcAft>
        <a:buFont typeface="Arial" pitchFamily="1" charset="0"/>
        <a:buChar char="•"/>
        <a:defRPr sz="2000" kern="1200">
          <a:solidFill>
            <a:schemeClr val="tx1"/>
          </a:solidFill>
          <a:latin typeface="+mn-lt"/>
          <a:ea typeface="ＭＳ Ｐゴシック" charset="-128"/>
          <a:cs typeface="Helvetica"/>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mn-lt"/>
          <a:ea typeface="ＭＳ Ｐゴシック" charset="-128"/>
          <a:cs typeface="Helvetica"/>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ＭＳ Ｐゴシック" charset="-128"/>
          <a:cs typeface="Helvetica"/>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ＭＳ Ｐゴシック" charset="-128"/>
          <a:cs typeface="Helvetica"/>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0.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9341C0-7963-400B-BC4D-B78787CDDD0A}"/>
              </a:ext>
            </a:extLst>
          </p:cNvPr>
          <p:cNvSpPr>
            <a:spLocks noGrp="1"/>
          </p:cNvSpPr>
          <p:nvPr>
            <p:ph type="ctrTitle"/>
          </p:nvPr>
        </p:nvSpPr>
        <p:spPr>
          <a:xfrm>
            <a:off x="914400" y="1088572"/>
            <a:ext cx="10363200" cy="1894114"/>
          </a:xfrm>
        </p:spPr>
        <p:txBody>
          <a:bodyPr>
            <a:normAutofit fontScale="90000"/>
          </a:bodyPr>
          <a:lstStyle/>
          <a:p>
            <a:pPr algn="ctr"/>
            <a:r>
              <a:rPr lang="en-US" sz="3600" dirty="0"/>
              <a:t>Combined Bernstein Polynomial, Optimal Reciprocal Collision Avoidance, Differential Dynamic Programming for Trajectory Replanning and Collision Avoidance for UAM Vehicles</a:t>
            </a:r>
            <a:endParaRPr lang="en-US" sz="3600" dirty="0">
              <a:solidFill>
                <a:srgbClr val="FF0000"/>
              </a:solidFill>
            </a:endParaRPr>
          </a:p>
        </p:txBody>
      </p:sp>
      <p:sp>
        <p:nvSpPr>
          <p:cNvPr id="7" name="Subtitle 6">
            <a:extLst>
              <a:ext uri="{FF2B5EF4-FFF2-40B4-BE49-F238E27FC236}">
                <a16:creationId xmlns:a16="http://schemas.microsoft.com/office/drawing/2014/main" id="{BD372C63-7145-4F61-8271-FB3A81007748}"/>
              </a:ext>
            </a:extLst>
          </p:cNvPr>
          <p:cNvSpPr>
            <a:spLocks noGrp="1"/>
          </p:cNvSpPr>
          <p:nvPr>
            <p:ph type="subTitle" idx="1"/>
          </p:nvPr>
        </p:nvSpPr>
        <p:spPr>
          <a:xfrm>
            <a:off x="1828800" y="3534937"/>
            <a:ext cx="8534400" cy="2534761"/>
          </a:xfrm>
        </p:spPr>
        <p:txBody>
          <a:bodyPr>
            <a:normAutofit/>
          </a:bodyPr>
          <a:lstStyle/>
          <a:p>
            <a:r>
              <a:rPr lang="en-US" b="1" dirty="0"/>
              <a:t>SciTech 2023 Conference Presentation</a:t>
            </a:r>
          </a:p>
          <a:p>
            <a:r>
              <a:rPr lang="en-US" sz="1800" dirty="0"/>
              <a:t>Matthew Houghton, Michael Acheson, Andrew Patterson, Alex Oshin, Irene Gregory</a:t>
            </a:r>
          </a:p>
          <a:p>
            <a:endParaRPr lang="en-US" sz="1800" dirty="0"/>
          </a:p>
          <a:p>
            <a:r>
              <a:rPr lang="en-US" b="1" dirty="0"/>
              <a:t>NASA Langley Research Center</a:t>
            </a:r>
          </a:p>
          <a:p>
            <a:r>
              <a:rPr lang="en-US" b="1" dirty="0"/>
              <a:t>Dynamic Systems &amp; Control Branch</a:t>
            </a:r>
          </a:p>
          <a:p>
            <a:endParaRPr lang="en-US" b="1" dirty="0"/>
          </a:p>
          <a:p>
            <a:r>
              <a:rPr lang="en-US" b="1" dirty="0"/>
              <a:t>Presentation Slides</a:t>
            </a:r>
          </a:p>
          <a:p>
            <a:endParaRPr lang="en-US" dirty="0"/>
          </a:p>
        </p:txBody>
      </p:sp>
      <p:sp>
        <p:nvSpPr>
          <p:cNvPr id="9" name="TextBox 8">
            <a:extLst>
              <a:ext uri="{FF2B5EF4-FFF2-40B4-BE49-F238E27FC236}">
                <a16:creationId xmlns:a16="http://schemas.microsoft.com/office/drawing/2014/main" id="{1170AE85-9DC7-764E-26A3-A95DCA460A46}"/>
              </a:ext>
            </a:extLst>
          </p:cNvPr>
          <p:cNvSpPr txBox="1"/>
          <p:nvPr/>
        </p:nvSpPr>
        <p:spPr>
          <a:xfrm>
            <a:off x="914401" y="6252617"/>
            <a:ext cx="10363199" cy="369332"/>
          </a:xfrm>
          <a:prstGeom prst="rect">
            <a:avLst/>
          </a:prstGeom>
          <a:noFill/>
        </p:spPr>
        <p:txBody>
          <a:bodyPr wrap="square">
            <a:spAutoFit/>
          </a:bodyPr>
          <a:lstStyle/>
          <a:p>
            <a:pPr algn="ctr"/>
            <a:r>
              <a:rPr lang="en-US" b="0" i="1" dirty="0">
                <a:effectLst/>
                <a:latin typeface="-apple-system"/>
              </a:rPr>
              <a:t>This material is a work of the U.S. Government and is not subject to copyright protection in the United States</a:t>
            </a:r>
            <a:endParaRPr lang="en-US" dirty="0"/>
          </a:p>
        </p:txBody>
      </p:sp>
    </p:spTree>
    <p:extLst>
      <p:ext uri="{BB962C8B-B14F-4D97-AF65-F5344CB8AC3E}">
        <p14:creationId xmlns:p14="http://schemas.microsoft.com/office/powerpoint/2010/main" val="1179462489"/>
      </p:ext>
    </p:extLst>
  </p:cSld>
  <p:clrMapOvr>
    <a:masterClrMapping/>
  </p:clrMapOvr>
  <mc:AlternateContent xmlns:mc="http://schemas.openxmlformats.org/markup-compatibility/2006" xmlns:p14="http://schemas.microsoft.com/office/powerpoint/2010/main">
    <mc:Choice Requires="p14">
      <p:transition p14:dur="0" advClick="0" advTm="25815"/>
    </mc:Choice>
    <mc:Fallback xmlns="">
      <p:transition advClick="0" advTm="25815"/>
    </mc:Fallback>
  </mc:AlternateContent>
  <p:extLst>
    <p:ext uri="{E180D4A7-C9FB-4DFB-919C-405C955672EB}">
      <p14:showEvtLst xmlns:p14="http://schemas.microsoft.com/office/powerpoint/2010/main">
        <p14:playEvt time="17" objId="14"/>
        <p14:stopEvt time="25815" objId="1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0E68-91CF-C16A-3725-7F63C65BED65}"/>
              </a:ext>
            </a:extLst>
          </p:cNvPr>
          <p:cNvSpPr>
            <a:spLocks noGrp="1"/>
          </p:cNvSpPr>
          <p:nvPr>
            <p:ph type="title"/>
          </p:nvPr>
        </p:nvSpPr>
        <p:spPr>
          <a:xfrm>
            <a:off x="310289" y="157606"/>
            <a:ext cx="10638185" cy="499840"/>
          </a:xfrm>
        </p:spPr>
        <p:txBody>
          <a:bodyPr/>
          <a:lstStyle/>
          <a:p>
            <a:r>
              <a:rPr lang="en-US" dirty="0"/>
              <a:t>Algorithm Implementation</a:t>
            </a:r>
          </a:p>
        </p:txBody>
      </p:sp>
      <p:sp>
        <p:nvSpPr>
          <p:cNvPr id="3" name="Slide Number Placeholder 2">
            <a:extLst>
              <a:ext uri="{FF2B5EF4-FFF2-40B4-BE49-F238E27FC236}">
                <a16:creationId xmlns:a16="http://schemas.microsoft.com/office/drawing/2014/main" id="{8982C19A-3906-C051-B127-B3F7D681E0CB}"/>
              </a:ext>
            </a:extLst>
          </p:cNvPr>
          <p:cNvSpPr>
            <a:spLocks noGrp="1"/>
          </p:cNvSpPr>
          <p:nvPr>
            <p:ph type="sldNum" sz="quarter" idx="12"/>
          </p:nvPr>
        </p:nvSpPr>
        <p:spPr/>
        <p:txBody>
          <a:bodyPr/>
          <a:lstStyle/>
          <a:p>
            <a:fld id="{4B5A7D23-5EA3-BB48-9A7E-29066237FEC6}"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125F2421-4016-37F1-3D14-1A5A2FBF518B}"/>
              </a:ext>
            </a:extLst>
          </p:cNvPr>
          <p:cNvSpPr>
            <a:spLocks noGrp="1"/>
          </p:cNvSpPr>
          <p:nvPr>
            <p:ph type="ftr" sz="quarter" idx="14"/>
          </p:nvPr>
        </p:nvSpPr>
        <p:spPr/>
        <p:txBody>
          <a:bodyPr/>
          <a:lstStyle/>
          <a:p>
            <a:r>
              <a:rPr lang="en-US" sz="1200" dirty="0"/>
              <a:t>NASA Langley Research Center</a:t>
            </a:r>
          </a:p>
        </p:txBody>
      </p:sp>
      <p:pic>
        <p:nvPicPr>
          <p:cNvPr id="5" name="Picture 4">
            <a:extLst>
              <a:ext uri="{FF2B5EF4-FFF2-40B4-BE49-F238E27FC236}">
                <a16:creationId xmlns:a16="http://schemas.microsoft.com/office/drawing/2014/main" id="{FDDED113-6FD5-E1FB-7E9E-886C5CF65118}"/>
              </a:ext>
            </a:extLst>
          </p:cNvPr>
          <p:cNvPicPr>
            <a:picLocks noChangeAspect="1"/>
          </p:cNvPicPr>
          <p:nvPr/>
        </p:nvPicPr>
        <p:blipFill>
          <a:blip r:embed="rId3"/>
          <a:stretch>
            <a:fillRect/>
          </a:stretch>
        </p:blipFill>
        <p:spPr>
          <a:xfrm>
            <a:off x="416775" y="1060722"/>
            <a:ext cx="11229862" cy="2696892"/>
          </a:xfrm>
          <a:prstGeom prst="rect">
            <a:avLst/>
          </a:prstGeom>
        </p:spPr>
      </p:pic>
      <p:sp>
        <p:nvSpPr>
          <p:cNvPr id="7" name="TextBox 6">
            <a:extLst>
              <a:ext uri="{FF2B5EF4-FFF2-40B4-BE49-F238E27FC236}">
                <a16:creationId xmlns:a16="http://schemas.microsoft.com/office/drawing/2014/main" id="{1C9CD207-217E-A358-FC3D-B2E01DC91E01}"/>
              </a:ext>
            </a:extLst>
          </p:cNvPr>
          <p:cNvSpPr txBox="1"/>
          <p:nvPr/>
        </p:nvSpPr>
        <p:spPr>
          <a:xfrm>
            <a:off x="310289" y="4160890"/>
            <a:ext cx="11612630" cy="1754326"/>
          </a:xfrm>
          <a:prstGeom prst="rect">
            <a:avLst/>
          </a:prstGeom>
          <a:noFill/>
        </p:spPr>
        <p:txBody>
          <a:bodyPr wrap="square">
            <a:spAutoFit/>
          </a:bodyPr>
          <a:lstStyle/>
          <a:p>
            <a:pPr marL="285750" indent="-285750">
              <a:buFont typeface="Arial" panose="020B0604020202020204" pitchFamily="34" charset="0"/>
              <a:buChar char="•"/>
            </a:pPr>
            <a:r>
              <a:rPr lang="en-US" altLang="en-US" dirty="0">
                <a:ea typeface="ＭＳ Ｐゴシック" panose="020B0600070205080204" pitchFamily="34" charset="-128"/>
              </a:rPr>
              <a:t>Leverages ORCA fast collision avoidance checks and preferential avoidance direction selection</a:t>
            </a:r>
          </a:p>
          <a:p>
            <a:pPr marL="285750" indent="-285750">
              <a:buFont typeface="Arial" panose="020B0604020202020204" pitchFamily="34" charset="0"/>
              <a:buChar char="•"/>
            </a:pPr>
            <a:endParaRPr lang="en-US" altLang="en-US" kern="0" dirty="0">
              <a:ea typeface="ＭＳ Ｐゴシック" panose="020B0600070205080204" pitchFamily="34" charset="-128"/>
            </a:endParaRPr>
          </a:p>
          <a:p>
            <a:pPr marL="285750" indent="-285750">
              <a:buFont typeface="Arial" panose="020B0604020202020204" pitchFamily="34" charset="0"/>
              <a:buChar char="•"/>
            </a:pPr>
            <a:r>
              <a:rPr lang="en-US" altLang="en-US" kern="0" dirty="0">
                <a:ea typeface="ＭＳ Ｐゴシック" panose="020B0600070205080204" pitchFamily="34" charset="-128"/>
              </a:rPr>
              <a:t>BP’s serve as compact trajectory representation between ORCA and DDP that can be quickly evaluated at any time along the curve</a:t>
            </a:r>
          </a:p>
          <a:p>
            <a:endParaRPr lang="en-US" altLang="en-US" kern="0" dirty="0">
              <a:ea typeface="ＭＳ Ｐゴシック" panose="020B0600070205080204" pitchFamily="34" charset="-128"/>
            </a:endParaRPr>
          </a:p>
          <a:p>
            <a:pPr marL="285750" indent="-285750">
              <a:buFont typeface="Arial" panose="020B0604020202020204" pitchFamily="34" charset="0"/>
              <a:buChar char="•"/>
            </a:pPr>
            <a:r>
              <a:rPr lang="en-US" altLang="en-US" kern="0" dirty="0">
                <a:ea typeface="ＭＳ Ｐゴシック" panose="020B0600070205080204" pitchFamily="34" charset="-128"/>
              </a:rPr>
              <a:t>DDP provides dynamically feasible optimal trajectories given simplified ORCA information</a:t>
            </a:r>
          </a:p>
        </p:txBody>
      </p:sp>
      <p:sp>
        <p:nvSpPr>
          <p:cNvPr id="6" name="Footer Placeholder 3">
            <a:extLst>
              <a:ext uri="{FF2B5EF4-FFF2-40B4-BE49-F238E27FC236}">
                <a16:creationId xmlns:a16="http://schemas.microsoft.com/office/drawing/2014/main" id="{13C66906-F5B1-0D6F-B924-480B39104D98}"/>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2555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6E90-5520-65B6-14DF-2162054AEEBC}"/>
              </a:ext>
            </a:extLst>
          </p:cNvPr>
          <p:cNvSpPr>
            <a:spLocks noGrp="1"/>
          </p:cNvSpPr>
          <p:nvPr>
            <p:ph type="title"/>
          </p:nvPr>
        </p:nvSpPr>
        <p:spPr/>
        <p:txBody>
          <a:bodyPr/>
          <a:lstStyle/>
          <a:p>
            <a:r>
              <a:rPr lang="en-US" dirty="0"/>
              <a:t>Experiments: Cruise to Altitude Change</a:t>
            </a:r>
          </a:p>
        </p:txBody>
      </p:sp>
      <p:sp>
        <p:nvSpPr>
          <p:cNvPr id="10" name="TextBox 9">
            <a:extLst>
              <a:ext uri="{FF2B5EF4-FFF2-40B4-BE49-F238E27FC236}">
                <a16:creationId xmlns:a16="http://schemas.microsoft.com/office/drawing/2014/main" id="{912FF65F-631F-EDEC-DAA9-14ED44E3CDFD}"/>
              </a:ext>
            </a:extLst>
          </p:cNvPr>
          <p:cNvSpPr txBox="1"/>
          <p:nvPr/>
        </p:nvSpPr>
        <p:spPr>
          <a:xfrm>
            <a:off x="299229" y="1195471"/>
            <a:ext cx="6592497" cy="44670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170 ft/s cruise with 200 ft safety radius</a:t>
            </a:r>
          </a:p>
          <a:p>
            <a:pPr marL="285750" indent="-285750">
              <a:lnSpc>
                <a:spcPct val="150000"/>
              </a:lnSpc>
              <a:buFont typeface="Arial" panose="020B0604020202020204" pitchFamily="34" charset="0"/>
              <a:buChar char="•"/>
            </a:pPr>
            <a:r>
              <a:rPr lang="en-US" sz="2400" dirty="0"/>
              <a:t>Static obstacle 150 ft below </a:t>
            </a:r>
          </a:p>
          <a:p>
            <a:pPr marL="285750" indent="-285750">
              <a:lnSpc>
                <a:spcPct val="150000"/>
              </a:lnSpc>
              <a:buFont typeface="Arial" panose="020B0604020202020204" pitchFamily="34" charset="0"/>
              <a:buChar char="•"/>
            </a:pPr>
            <a:r>
              <a:rPr lang="en-US" sz="2400" dirty="0"/>
              <a:t>Recognizes safety breach</a:t>
            </a:r>
          </a:p>
          <a:p>
            <a:pPr marL="285750" indent="-285750">
              <a:lnSpc>
                <a:spcPct val="150000"/>
              </a:lnSpc>
              <a:buFont typeface="Arial" panose="020B0604020202020204" pitchFamily="34" charset="0"/>
              <a:buChar char="•"/>
            </a:pPr>
            <a:r>
              <a:rPr lang="en-US" sz="2400" dirty="0"/>
              <a:t>ORCA recalculates, maintains safety radius</a:t>
            </a:r>
          </a:p>
          <a:p>
            <a:pPr marL="285750" indent="-285750">
              <a:lnSpc>
                <a:spcPct val="150000"/>
              </a:lnSpc>
              <a:buFont typeface="Arial" panose="020B0604020202020204" pitchFamily="34" charset="0"/>
              <a:buChar char="•"/>
            </a:pPr>
            <a:r>
              <a:rPr lang="en-US" sz="2400" dirty="0"/>
              <a:t>ORCA waypoints converted into BP curves</a:t>
            </a:r>
          </a:p>
          <a:p>
            <a:pPr marL="285750" indent="-285750">
              <a:lnSpc>
                <a:spcPct val="150000"/>
              </a:lnSpc>
              <a:buFont typeface="Arial" panose="020B0604020202020204" pitchFamily="34" charset="0"/>
              <a:buChar char="•"/>
            </a:pPr>
            <a:r>
              <a:rPr lang="en-US" sz="2400" dirty="0"/>
              <a:t>BP curves integrated with trim knowledge and passed to DDP</a:t>
            </a:r>
          </a:p>
          <a:p>
            <a:pPr marL="285750" indent="-285750">
              <a:lnSpc>
                <a:spcPct val="150000"/>
              </a:lnSpc>
              <a:buFont typeface="Arial" panose="020B0604020202020204" pitchFamily="34" charset="0"/>
              <a:buChar char="•"/>
            </a:pPr>
            <a:r>
              <a:rPr lang="en-US" sz="2400" dirty="0"/>
              <a:t>DDP optimized new trajectory avoids obstacle</a:t>
            </a:r>
          </a:p>
        </p:txBody>
      </p:sp>
      <p:pic>
        <p:nvPicPr>
          <p:cNvPr id="14" name="Picture 13" descr="Chart, line chart&#10;&#10;Description automatically generated">
            <a:extLst>
              <a:ext uri="{FF2B5EF4-FFF2-40B4-BE49-F238E27FC236}">
                <a16:creationId xmlns:a16="http://schemas.microsoft.com/office/drawing/2014/main" id="{D2E6E36E-6A8E-C00F-55D6-D1E6DDABC60B}"/>
              </a:ext>
            </a:extLst>
          </p:cNvPr>
          <p:cNvPicPr>
            <a:picLocks noChangeAspect="1"/>
          </p:cNvPicPr>
          <p:nvPr/>
        </p:nvPicPr>
        <p:blipFill>
          <a:blip r:embed="rId3"/>
          <a:stretch>
            <a:fillRect/>
          </a:stretch>
        </p:blipFill>
        <p:spPr>
          <a:xfrm>
            <a:off x="6501698" y="3801854"/>
            <a:ext cx="5443607" cy="2926080"/>
          </a:xfrm>
          <a:prstGeom prst="rect">
            <a:avLst/>
          </a:prstGeom>
        </p:spPr>
      </p:pic>
      <p:pic>
        <p:nvPicPr>
          <p:cNvPr id="20" name="Picture 19" descr="Chart, line chart&#10;&#10;Description automatically generated">
            <a:extLst>
              <a:ext uri="{FF2B5EF4-FFF2-40B4-BE49-F238E27FC236}">
                <a16:creationId xmlns:a16="http://schemas.microsoft.com/office/drawing/2014/main" id="{EE4F2306-AA9C-6E71-C5DB-5B142171C5AF}"/>
              </a:ext>
            </a:extLst>
          </p:cNvPr>
          <p:cNvPicPr>
            <a:picLocks noChangeAspect="1"/>
          </p:cNvPicPr>
          <p:nvPr/>
        </p:nvPicPr>
        <p:blipFill>
          <a:blip r:embed="rId4"/>
          <a:stretch>
            <a:fillRect/>
          </a:stretch>
        </p:blipFill>
        <p:spPr>
          <a:xfrm>
            <a:off x="6317538" y="818887"/>
            <a:ext cx="5627767" cy="2926080"/>
          </a:xfrm>
          <a:prstGeom prst="rect">
            <a:avLst/>
          </a:prstGeom>
        </p:spPr>
      </p:pic>
      <p:sp>
        <p:nvSpPr>
          <p:cNvPr id="6" name="Slide Number Placeholder 5">
            <a:extLst>
              <a:ext uri="{FF2B5EF4-FFF2-40B4-BE49-F238E27FC236}">
                <a16:creationId xmlns:a16="http://schemas.microsoft.com/office/drawing/2014/main" id="{C46B73E7-B9C2-20F6-EA80-1154998B0EA1}"/>
              </a:ext>
            </a:extLst>
          </p:cNvPr>
          <p:cNvSpPr>
            <a:spLocks noGrp="1"/>
          </p:cNvSpPr>
          <p:nvPr>
            <p:ph type="sldNum" sz="quarter" idx="12"/>
          </p:nvPr>
        </p:nvSpPr>
        <p:spPr/>
        <p:txBody>
          <a:bodyPr/>
          <a:lstStyle/>
          <a:p>
            <a:fld id="{612A962A-E308-412C-B6D7-A21864CFEAEB}" type="slidenum">
              <a:rPr lang="en-US" smtClean="0"/>
              <a:pPr/>
              <a:t>11</a:t>
            </a:fld>
            <a:endParaRPr lang="en-US"/>
          </a:p>
        </p:txBody>
      </p:sp>
      <p:sp>
        <p:nvSpPr>
          <p:cNvPr id="3" name="Footer Placeholder 2">
            <a:extLst>
              <a:ext uri="{FF2B5EF4-FFF2-40B4-BE49-F238E27FC236}">
                <a16:creationId xmlns:a16="http://schemas.microsoft.com/office/drawing/2014/main" id="{79990E44-2E58-A593-8CA1-B353E301C8FE}"/>
              </a:ext>
            </a:extLst>
          </p:cNvPr>
          <p:cNvSpPr>
            <a:spLocks noGrp="1"/>
          </p:cNvSpPr>
          <p:nvPr>
            <p:ph type="ftr" sz="quarter" idx="11"/>
          </p:nvPr>
        </p:nvSpPr>
        <p:spPr/>
        <p:txBody>
          <a:bodyPr/>
          <a:lstStyle/>
          <a:p>
            <a:pPr>
              <a:defRPr/>
            </a:pPr>
            <a:r>
              <a:rPr lang="nb-NO"/>
              <a:t>NASA Langley Research Center</a:t>
            </a:r>
            <a:endParaRPr lang="en-US" dirty="0"/>
          </a:p>
        </p:txBody>
      </p:sp>
      <p:sp>
        <p:nvSpPr>
          <p:cNvPr id="4" name="Footer Placeholder 3">
            <a:extLst>
              <a:ext uri="{FF2B5EF4-FFF2-40B4-BE49-F238E27FC236}">
                <a16:creationId xmlns:a16="http://schemas.microsoft.com/office/drawing/2014/main" id="{35262AEB-E554-95DB-C2DA-B0EA096D2946}"/>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2239448925"/>
      </p:ext>
    </p:extLst>
  </p:cSld>
  <p:clrMapOvr>
    <a:masterClrMapping/>
  </p:clrMapOvr>
  <mc:AlternateContent xmlns:mc="http://schemas.openxmlformats.org/markup-compatibility/2006" xmlns:p14="http://schemas.microsoft.com/office/powerpoint/2010/main">
    <mc:Choice Requires="p14">
      <p:transition p14:dur="0" advClick="0" advTm="53264"/>
    </mc:Choice>
    <mc:Fallback xmlns="">
      <p:transition advClick="0" advTm="53264"/>
    </mc:Fallback>
  </mc:AlternateContent>
  <p:extLst>
    <p:ext uri="{E180D4A7-C9FB-4DFB-919C-405C955672EB}">
      <p14:showEvtLst xmlns:p14="http://schemas.microsoft.com/office/powerpoint/2010/main">
        <p14:playEvt time="12" objId="5"/>
        <p14:stopEvt time="53264" objId="5"/>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66CFA-82BD-697C-E96B-DD060319E89B}"/>
              </a:ext>
            </a:extLst>
          </p:cNvPr>
          <p:cNvPicPr>
            <a:picLocks noChangeAspect="1"/>
          </p:cNvPicPr>
          <p:nvPr/>
        </p:nvPicPr>
        <p:blipFill>
          <a:blip r:embed="rId3"/>
          <a:stretch>
            <a:fillRect/>
          </a:stretch>
        </p:blipFill>
        <p:spPr>
          <a:xfrm>
            <a:off x="205606" y="914401"/>
            <a:ext cx="11780787" cy="5778499"/>
          </a:xfrm>
          <a:prstGeom prst="rect">
            <a:avLst/>
          </a:prstGeom>
        </p:spPr>
      </p:pic>
      <p:sp>
        <p:nvSpPr>
          <p:cNvPr id="2" name="Title 1">
            <a:extLst>
              <a:ext uri="{FF2B5EF4-FFF2-40B4-BE49-F238E27FC236}">
                <a16:creationId xmlns:a16="http://schemas.microsoft.com/office/drawing/2014/main" id="{F3CA91FF-7486-C33A-E202-8FD99559BF8F}"/>
              </a:ext>
            </a:extLst>
          </p:cNvPr>
          <p:cNvSpPr>
            <a:spLocks noGrp="1"/>
          </p:cNvSpPr>
          <p:nvPr>
            <p:ph type="title"/>
          </p:nvPr>
        </p:nvSpPr>
        <p:spPr/>
        <p:txBody>
          <a:bodyPr/>
          <a:lstStyle/>
          <a:p>
            <a:r>
              <a:rPr lang="en-US" dirty="0"/>
              <a:t>Collision Avoidance: Cruise to Altitude Change</a:t>
            </a:r>
          </a:p>
        </p:txBody>
      </p:sp>
      <p:sp>
        <p:nvSpPr>
          <p:cNvPr id="7" name="Slide Number Placeholder 6">
            <a:extLst>
              <a:ext uri="{FF2B5EF4-FFF2-40B4-BE49-F238E27FC236}">
                <a16:creationId xmlns:a16="http://schemas.microsoft.com/office/drawing/2014/main" id="{7A6A8000-D3AA-40DC-94ED-5955ED5372B0}"/>
              </a:ext>
            </a:extLst>
          </p:cNvPr>
          <p:cNvSpPr>
            <a:spLocks noGrp="1"/>
          </p:cNvSpPr>
          <p:nvPr>
            <p:ph type="sldNum" sz="quarter" idx="12"/>
          </p:nvPr>
        </p:nvSpPr>
        <p:spPr/>
        <p:txBody>
          <a:bodyPr/>
          <a:lstStyle/>
          <a:p>
            <a:fld id="{612A962A-E308-412C-B6D7-A21864CFEAEB}" type="slidenum">
              <a:rPr lang="en-US" smtClean="0"/>
              <a:pPr/>
              <a:t>12</a:t>
            </a:fld>
            <a:endParaRPr lang="en-US"/>
          </a:p>
        </p:txBody>
      </p:sp>
      <p:sp>
        <p:nvSpPr>
          <p:cNvPr id="5" name="Footer Placeholder 4">
            <a:extLst>
              <a:ext uri="{FF2B5EF4-FFF2-40B4-BE49-F238E27FC236}">
                <a16:creationId xmlns:a16="http://schemas.microsoft.com/office/drawing/2014/main" id="{0C706C08-CB0D-320F-000E-5C9D6C6CA759}"/>
              </a:ext>
            </a:extLst>
          </p:cNvPr>
          <p:cNvSpPr>
            <a:spLocks noGrp="1"/>
          </p:cNvSpPr>
          <p:nvPr>
            <p:ph type="ftr" sz="quarter" idx="11"/>
          </p:nvPr>
        </p:nvSpPr>
        <p:spPr/>
        <p:txBody>
          <a:bodyPr/>
          <a:lstStyle/>
          <a:p>
            <a:pPr>
              <a:defRPr/>
            </a:pPr>
            <a:r>
              <a:rPr lang="nb-NO"/>
              <a:t>NASA Langley Research Center</a:t>
            </a:r>
            <a:endParaRPr lang="en-US" dirty="0"/>
          </a:p>
        </p:txBody>
      </p:sp>
      <p:sp>
        <p:nvSpPr>
          <p:cNvPr id="3" name="Footer Placeholder 3">
            <a:extLst>
              <a:ext uri="{FF2B5EF4-FFF2-40B4-BE49-F238E27FC236}">
                <a16:creationId xmlns:a16="http://schemas.microsoft.com/office/drawing/2014/main" id="{C8013DB6-03A2-544E-EF09-163338A4EB20}"/>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2213571455"/>
      </p:ext>
    </p:extLst>
  </p:cSld>
  <p:clrMapOvr>
    <a:masterClrMapping/>
  </p:clrMapOvr>
  <mc:AlternateContent xmlns:mc="http://schemas.openxmlformats.org/markup-compatibility/2006" xmlns:p14="http://schemas.microsoft.com/office/powerpoint/2010/main">
    <mc:Choice Requires="p14">
      <p:transition p14:dur="0" advClick="0" advTm="19065"/>
    </mc:Choice>
    <mc:Fallback xmlns="">
      <p:transition advClick="0" advTm="19065"/>
    </mc:Fallback>
  </mc:AlternateContent>
  <p:extLst>
    <p:ext uri="{E180D4A7-C9FB-4DFB-919C-405C955672EB}">
      <p14:showEvtLst xmlns:p14="http://schemas.microsoft.com/office/powerpoint/2010/main">
        <p14:playEvt time="7" objId="9"/>
        <p14:stopEvt time="19065" objId="9"/>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hart, line chart&#10;&#10;Description automatically generated">
            <a:extLst>
              <a:ext uri="{FF2B5EF4-FFF2-40B4-BE49-F238E27FC236}">
                <a16:creationId xmlns:a16="http://schemas.microsoft.com/office/drawing/2014/main" id="{663F936A-D7A2-8F5C-4F28-FB1AFEA0B019}"/>
              </a:ext>
            </a:extLst>
          </p:cNvPr>
          <p:cNvPicPr>
            <a:picLocks noChangeAspect="1"/>
          </p:cNvPicPr>
          <p:nvPr/>
        </p:nvPicPr>
        <p:blipFill>
          <a:blip r:embed="rId3"/>
          <a:stretch>
            <a:fillRect/>
          </a:stretch>
        </p:blipFill>
        <p:spPr>
          <a:xfrm>
            <a:off x="6350000" y="3701344"/>
            <a:ext cx="5799575" cy="2928056"/>
          </a:xfrm>
          <a:prstGeom prst="rect">
            <a:avLst/>
          </a:prstGeom>
        </p:spPr>
      </p:pic>
      <p:sp>
        <p:nvSpPr>
          <p:cNvPr id="2" name="Title 1">
            <a:extLst>
              <a:ext uri="{FF2B5EF4-FFF2-40B4-BE49-F238E27FC236}">
                <a16:creationId xmlns:a16="http://schemas.microsoft.com/office/drawing/2014/main" id="{5B276E90-5520-65B6-14DF-2162054AEEBC}"/>
              </a:ext>
            </a:extLst>
          </p:cNvPr>
          <p:cNvSpPr>
            <a:spLocks noGrp="1"/>
          </p:cNvSpPr>
          <p:nvPr>
            <p:ph type="title"/>
          </p:nvPr>
        </p:nvSpPr>
        <p:spPr>
          <a:xfrm>
            <a:off x="324241" y="6167"/>
            <a:ext cx="10591819" cy="762000"/>
          </a:xfrm>
        </p:spPr>
        <p:txBody>
          <a:bodyPr/>
          <a:lstStyle/>
          <a:p>
            <a:r>
              <a:rPr lang="en-US" dirty="0"/>
              <a:t>Collision Avoidance: Cruise to Horizontal Maneuver</a:t>
            </a:r>
          </a:p>
        </p:txBody>
      </p:sp>
      <p:sp>
        <p:nvSpPr>
          <p:cNvPr id="10" name="TextBox 9">
            <a:extLst>
              <a:ext uri="{FF2B5EF4-FFF2-40B4-BE49-F238E27FC236}">
                <a16:creationId xmlns:a16="http://schemas.microsoft.com/office/drawing/2014/main" id="{912FF65F-631F-EDEC-DAA9-14ED44E3CDFD}"/>
              </a:ext>
            </a:extLst>
          </p:cNvPr>
          <p:cNvSpPr txBox="1"/>
          <p:nvPr/>
        </p:nvSpPr>
        <p:spPr>
          <a:xfrm>
            <a:off x="324241" y="1467815"/>
            <a:ext cx="6241660" cy="44670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170 ft/s cruise with 200 ft safety radius</a:t>
            </a:r>
          </a:p>
          <a:p>
            <a:pPr marL="285750" indent="-285750">
              <a:lnSpc>
                <a:spcPct val="150000"/>
              </a:lnSpc>
              <a:buFont typeface="Arial" panose="020B0604020202020204" pitchFamily="34" charset="0"/>
              <a:buChar char="•"/>
            </a:pPr>
            <a:r>
              <a:rPr lang="en-US" sz="2400" dirty="0"/>
              <a:t>Static obstacle 75 ft to the right</a:t>
            </a:r>
          </a:p>
          <a:p>
            <a:pPr marL="285750" indent="-285750">
              <a:lnSpc>
                <a:spcPct val="150000"/>
              </a:lnSpc>
              <a:buFont typeface="Arial" panose="020B0604020202020204" pitchFamily="34" charset="0"/>
              <a:buChar char="•"/>
            </a:pPr>
            <a:r>
              <a:rPr lang="en-US" sz="2400" dirty="0"/>
              <a:t>Recognition of safety radius breach</a:t>
            </a:r>
          </a:p>
          <a:p>
            <a:pPr marL="285750" indent="-285750">
              <a:lnSpc>
                <a:spcPct val="150000"/>
              </a:lnSpc>
              <a:buFont typeface="Arial" panose="020B0604020202020204" pitchFamily="34" charset="0"/>
              <a:buChar char="•"/>
            </a:pPr>
            <a:r>
              <a:rPr lang="en-US" sz="2400" dirty="0"/>
              <a:t>ORCA recalculates, maintains safety radius</a:t>
            </a:r>
          </a:p>
          <a:p>
            <a:pPr marL="285750" indent="-285750">
              <a:lnSpc>
                <a:spcPct val="150000"/>
              </a:lnSpc>
              <a:buFont typeface="Arial" panose="020B0604020202020204" pitchFamily="34" charset="0"/>
              <a:buChar char="•"/>
            </a:pPr>
            <a:r>
              <a:rPr lang="en-US" sz="2400" dirty="0"/>
              <a:t>ORCA waypoints converted into BP curves</a:t>
            </a:r>
          </a:p>
          <a:p>
            <a:pPr marL="285750" indent="-285750">
              <a:lnSpc>
                <a:spcPct val="150000"/>
              </a:lnSpc>
              <a:buFont typeface="Arial" panose="020B0604020202020204" pitchFamily="34" charset="0"/>
              <a:buChar char="•"/>
            </a:pPr>
            <a:r>
              <a:rPr lang="en-US" sz="2400" dirty="0"/>
              <a:t>BP curves integrated with trim knowledge and passed to DDP</a:t>
            </a:r>
          </a:p>
          <a:p>
            <a:pPr marL="285750" indent="-285750">
              <a:lnSpc>
                <a:spcPct val="150000"/>
              </a:lnSpc>
              <a:buFont typeface="Arial" panose="020B0604020202020204" pitchFamily="34" charset="0"/>
              <a:buChar char="•"/>
            </a:pPr>
            <a:r>
              <a:rPr lang="en-US" sz="2400" dirty="0"/>
              <a:t>DDP optimized new trajectory avoids obstacle</a:t>
            </a:r>
          </a:p>
        </p:txBody>
      </p:sp>
      <p:pic>
        <p:nvPicPr>
          <p:cNvPr id="20" name="Picture 19" descr="Chart, line chart&#10;&#10;Description automatically generated">
            <a:extLst>
              <a:ext uri="{FF2B5EF4-FFF2-40B4-BE49-F238E27FC236}">
                <a16:creationId xmlns:a16="http://schemas.microsoft.com/office/drawing/2014/main" id="{86A4ED84-5EC4-DF59-5BE9-35DCAF8647E8}"/>
              </a:ext>
            </a:extLst>
          </p:cNvPr>
          <p:cNvPicPr>
            <a:picLocks noChangeAspect="1"/>
          </p:cNvPicPr>
          <p:nvPr/>
        </p:nvPicPr>
        <p:blipFill>
          <a:blip r:embed="rId4"/>
          <a:stretch>
            <a:fillRect/>
          </a:stretch>
        </p:blipFill>
        <p:spPr>
          <a:xfrm>
            <a:off x="6223000" y="831667"/>
            <a:ext cx="5926575" cy="2928056"/>
          </a:xfrm>
          <a:prstGeom prst="rect">
            <a:avLst/>
          </a:prstGeom>
        </p:spPr>
      </p:pic>
      <p:sp>
        <p:nvSpPr>
          <p:cNvPr id="6" name="Slide Number Placeholder 5">
            <a:extLst>
              <a:ext uri="{FF2B5EF4-FFF2-40B4-BE49-F238E27FC236}">
                <a16:creationId xmlns:a16="http://schemas.microsoft.com/office/drawing/2014/main" id="{44D56B85-020F-6C34-00CC-2CEB72FD4BF5}"/>
              </a:ext>
            </a:extLst>
          </p:cNvPr>
          <p:cNvSpPr>
            <a:spLocks noGrp="1"/>
          </p:cNvSpPr>
          <p:nvPr>
            <p:ph type="sldNum" sz="quarter" idx="12"/>
          </p:nvPr>
        </p:nvSpPr>
        <p:spPr/>
        <p:txBody>
          <a:bodyPr/>
          <a:lstStyle/>
          <a:p>
            <a:fld id="{612A962A-E308-412C-B6D7-A21864CFEAEB}" type="slidenum">
              <a:rPr lang="en-US" smtClean="0"/>
              <a:pPr/>
              <a:t>13</a:t>
            </a:fld>
            <a:endParaRPr lang="en-US"/>
          </a:p>
        </p:txBody>
      </p:sp>
      <p:sp>
        <p:nvSpPr>
          <p:cNvPr id="3" name="Footer Placeholder 2">
            <a:extLst>
              <a:ext uri="{FF2B5EF4-FFF2-40B4-BE49-F238E27FC236}">
                <a16:creationId xmlns:a16="http://schemas.microsoft.com/office/drawing/2014/main" id="{13CD99B0-E019-E310-A469-862786F91D9B}"/>
              </a:ext>
            </a:extLst>
          </p:cNvPr>
          <p:cNvSpPr>
            <a:spLocks noGrp="1"/>
          </p:cNvSpPr>
          <p:nvPr>
            <p:ph type="ftr" sz="quarter" idx="11"/>
          </p:nvPr>
        </p:nvSpPr>
        <p:spPr/>
        <p:txBody>
          <a:bodyPr/>
          <a:lstStyle/>
          <a:p>
            <a:pPr>
              <a:defRPr/>
            </a:pPr>
            <a:r>
              <a:rPr lang="nb-NO"/>
              <a:t>NASA Langley Research Center</a:t>
            </a:r>
            <a:endParaRPr lang="en-US" dirty="0"/>
          </a:p>
        </p:txBody>
      </p:sp>
      <p:sp>
        <p:nvSpPr>
          <p:cNvPr id="4" name="Footer Placeholder 3">
            <a:extLst>
              <a:ext uri="{FF2B5EF4-FFF2-40B4-BE49-F238E27FC236}">
                <a16:creationId xmlns:a16="http://schemas.microsoft.com/office/drawing/2014/main" id="{DF8D4B08-BD0C-6935-519D-B6EA4C09E6F7}"/>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200678489"/>
      </p:ext>
    </p:extLst>
  </p:cSld>
  <p:clrMapOvr>
    <a:masterClrMapping/>
  </p:clrMapOvr>
  <mc:AlternateContent xmlns:mc="http://schemas.openxmlformats.org/markup-compatibility/2006" xmlns:p14="http://schemas.microsoft.com/office/powerpoint/2010/main">
    <mc:Choice Requires="p14">
      <p:transition p14:dur="0" advClick="0" advTm="18330"/>
    </mc:Choice>
    <mc:Fallback xmlns="">
      <p:transition advClick="0" advTm="18330"/>
    </mc:Fallback>
  </mc:AlternateContent>
  <p:extLst>
    <p:ext uri="{E180D4A7-C9FB-4DFB-919C-405C955672EB}">
      <p14:showEvtLst xmlns:p14="http://schemas.microsoft.com/office/powerpoint/2010/main">
        <p14:playEvt time="7" objId="4"/>
        <p14:stopEvt time="18330" objId="4"/>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FEE45B-545C-B38E-933B-01409C12804D}"/>
              </a:ext>
            </a:extLst>
          </p:cNvPr>
          <p:cNvPicPr>
            <a:picLocks noChangeAspect="1"/>
          </p:cNvPicPr>
          <p:nvPr/>
        </p:nvPicPr>
        <p:blipFill>
          <a:blip r:embed="rId3"/>
          <a:stretch>
            <a:fillRect/>
          </a:stretch>
        </p:blipFill>
        <p:spPr>
          <a:xfrm>
            <a:off x="228600" y="1052611"/>
            <a:ext cx="11734800" cy="5665678"/>
          </a:xfrm>
          <a:prstGeom prst="rect">
            <a:avLst/>
          </a:prstGeom>
        </p:spPr>
      </p:pic>
      <p:sp>
        <p:nvSpPr>
          <p:cNvPr id="2" name="Title 1">
            <a:extLst>
              <a:ext uri="{FF2B5EF4-FFF2-40B4-BE49-F238E27FC236}">
                <a16:creationId xmlns:a16="http://schemas.microsoft.com/office/drawing/2014/main" id="{F3CA91FF-7486-C33A-E202-8FD99559BF8F}"/>
              </a:ext>
            </a:extLst>
          </p:cNvPr>
          <p:cNvSpPr>
            <a:spLocks noGrp="1"/>
          </p:cNvSpPr>
          <p:nvPr>
            <p:ph type="title"/>
          </p:nvPr>
        </p:nvSpPr>
        <p:spPr/>
        <p:txBody>
          <a:bodyPr/>
          <a:lstStyle/>
          <a:p>
            <a:r>
              <a:rPr lang="en-US" dirty="0"/>
              <a:t>Collision Avoidance: Cruise to Horizontal Maneuver</a:t>
            </a:r>
          </a:p>
        </p:txBody>
      </p:sp>
      <p:sp>
        <p:nvSpPr>
          <p:cNvPr id="9" name="TextBox 8">
            <a:extLst>
              <a:ext uri="{FF2B5EF4-FFF2-40B4-BE49-F238E27FC236}">
                <a16:creationId xmlns:a16="http://schemas.microsoft.com/office/drawing/2014/main" id="{4BF5C146-958E-6234-15AB-7648B58971BF}"/>
              </a:ext>
            </a:extLst>
          </p:cNvPr>
          <p:cNvSpPr txBox="1"/>
          <p:nvPr/>
        </p:nvSpPr>
        <p:spPr>
          <a:xfrm>
            <a:off x="8444012" y="132725"/>
            <a:ext cx="2604463" cy="830997"/>
          </a:xfrm>
          <a:prstGeom prst="rect">
            <a:avLst/>
          </a:prstGeom>
          <a:noFill/>
          <a:ln>
            <a:solidFill>
              <a:srgbClr val="FF0000"/>
            </a:solidFill>
          </a:ln>
        </p:spPr>
        <p:txBody>
          <a:bodyPr wrap="square" rtlCol="0">
            <a:spAutoFit/>
          </a:bodyPr>
          <a:lstStyle/>
          <a:p>
            <a:pPr algn="ctr"/>
            <a:r>
              <a:rPr lang="en-US" sz="1600" dirty="0">
                <a:solidFill>
                  <a:srgbClr val="FF0000"/>
                </a:solidFill>
              </a:rPr>
              <a:t>DDP was provided wing-level cruise trim values for suggested trajectory </a:t>
            </a:r>
          </a:p>
        </p:txBody>
      </p:sp>
      <p:sp>
        <p:nvSpPr>
          <p:cNvPr id="6" name="Slide Number Placeholder 5">
            <a:extLst>
              <a:ext uri="{FF2B5EF4-FFF2-40B4-BE49-F238E27FC236}">
                <a16:creationId xmlns:a16="http://schemas.microsoft.com/office/drawing/2014/main" id="{6EEC7A1F-6728-A651-2E26-147E7D49D7F0}"/>
              </a:ext>
            </a:extLst>
          </p:cNvPr>
          <p:cNvSpPr>
            <a:spLocks noGrp="1"/>
          </p:cNvSpPr>
          <p:nvPr>
            <p:ph type="sldNum" sz="quarter" idx="12"/>
          </p:nvPr>
        </p:nvSpPr>
        <p:spPr/>
        <p:txBody>
          <a:bodyPr/>
          <a:lstStyle/>
          <a:p>
            <a:fld id="{612A962A-E308-412C-B6D7-A21864CFEAEB}" type="slidenum">
              <a:rPr lang="en-US" smtClean="0"/>
              <a:pPr/>
              <a:t>14</a:t>
            </a:fld>
            <a:endParaRPr lang="en-US"/>
          </a:p>
        </p:txBody>
      </p:sp>
      <p:sp>
        <p:nvSpPr>
          <p:cNvPr id="5" name="Footer Placeholder 4">
            <a:extLst>
              <a:ext uri="{FF2B5EF4-FFF2-40B4-BE49-F238E27FC236}">
                <a16:creationId xmlns:a16="http://schemas.microsoft.com/office/drawing/2014/main" id="{C2024244-7DC4-1668-56B6-AB6F076D55CF}"/>
              </a:ext>
            </a:extLst>
          </p:cNvPr>
          <p:cNvSpPr>
            <a:spLocks noGrp="1"/>
          </p:cNvSpPr>
          <p:nvPr>
            <p:ph type="ftr" sz="quarter" idx="11"/>
          </p:nvPr>
        </p:nvSpPr>
        <p:spPr/>
        <p:txBody>
          <a:bodyPr/>
          <a:lstStyle/>
          <a:p>
            <a:pPr>
              <a:defRPr/>
            </a:pPr>
            <a:r>
              <a:rPr lang="nb-NO"/>
              <a:t>NASA Langley Research Center</a:t>
            </a:r>
            <a:endParaRPr lang="en-US" dirty="0"/>
          </a:p>
        </p:txBody>
      </p:sp>
      <p:sp>
        <p:nvSpPr>
          <p:cNvPr id="3" name="Footer Placeholder 3">
            <a:extLst>
              <a:ext uri="{FF2B5EF4-FFF2-40B4-BE49-F238E27FC236}">
                <a16:creationId xmlns:a16="http://schemas.microsoft.com/office/drawing/2014/main" id="{CB6D1CE4-7141-B8CB-B189-2B242D08F40F}"/>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3245658849"/>
      </p:ext>
    </p:extLst>
  </p:cSld>
  <p:clrMapOvr>
    <a:masterClrMapping/>
  </p:clrMapOvr>
  <mc:AlternateContent xmlns:mc="http://schemas.openxmlformats.org/markup-compatibility/2006" xmlns:p14="http://schemas.microsoft.com/office/powerpoint/2010/main">
    <mc:Choice Requires="p14">
      <p:transition p14:dur="0" advClick="0" advTm="25524"/>
    </mc:Choice>
    <mc:Fallback xmlns="">
      <p:transition advClick="0" advTm="25524"/>
    </mc:Fallback>
  </mc:AlternateContent>
  <p:extLst>
    <p:ext uri="{E180D4A7-C9FB-4DFB-919C-405C955672EB}">
      <p14:showEvtLst xmlns:p14="http://schemas.microsoft.com/office/powerpoint/2010/main">
        <p14:playEvt time="10" objId="11"/>
        <p14:stopEvt time="25524" objId="11"/>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4ED7-32FF-CDBF-2C8D-5AE47119453E}"/>
              </a:ext>
            </a:extLst>
          </p:cNvPr>
          <p:cNvSpPr>
            <a:spLocks noGrp="1"/>
          </p:cNvSpPr>
          <p:nvPr>
            <p:ph type="title"/>
          </p:nvPr>
        </p:nvSpPr>
        <p:spPr/>
        <p:txBody>
          <a:bodyPr/>
          <a:lstStyle/>
          <a:p>
            <a:r>
              <a:rPr lang="en-US" dirty="0"/>
              <a:t>AL-DDP </a:t>
            </a:r>
            <a:r>
              <a:rPr lang="en-US" dirty="0" err="1"/>
              <a:t>Warmstarting</a:t>
            </a:r>
            <a:r>
              <a:rPr lang="en-US" dirty="0"/>
              <a:t> with COBRA-DDP</a:t>
            </a:r>
          </a:p>
        </p:txBody>
      </p:sp>
      <p:sp>
        <p:nvSpPr>
          <p:cNvPr id="10" name="TextBox 9">
            <a:extLst>
              <a:ext uri="{FF2B5EF4-FFF2-40B4-BE49-F238E27FC236}">
                <a16:creationId xmlns:a16="http://schemas.microsoft.com/office/drawing/2014/main" id="{EEAD22EB-7F3F-FDA9-522D-9FD903254251}"/>
              </a:ext>
            </a:extLst>
          </p:cNvPr>
          <p:cNvSpPr txBox="1"/>
          <p:nvPr/>
        </p:nvSpPr>
        <p:spPr>
          <a:xfrm>
            <a:off x="70629" y="970276"/>
            <a:ext cx="7168759" cy="5450851"/>
          </a:xfrm>
          <a:prstGeom prst="rect">
            <a:avLst/>
          </a:prstGeom>
          <a:noFill/>
        </p:spPr>
        <p:txBody>
          <a:bodyPr wrap="square">
            <a:spAutoFit/>
          </a:bodyPr>
          <a:lstStyle/>
          <a:p>
            <a:pPr>
              <a:lnSpc>
                <a:spcPct val="150000"/>
              </a:lnSpc>
            </a:pPr>
            <a:r>
              <a:rPr lang="en-US" sz="2000" dirty="0"/>
              <a:t>AL-DDP </a:t>
            </a:r>
            <a:r>
              <a:rPr lang="en-US" sz="2000" dirty="0" err="1"/>
              <a:t>Warmstart</a:t>
            </a:r>
            <a:r>
              <a:rPr lang="en-US" sz="2000" dirty="0"/>
              <a:t> Experiments</a:t>
            </a:r>
          </a:p>
          <a:p>
            <a:pPr marL="285750" indent="-285750">
              <a:lnSpc>
                <a:spcPct val="150000"/>
              </a:lnSpc>
              <a:buFont typeface="Arial" panose="020B0604020202020204" pitchFamily="34" charset="0"/>
              <a:buChar char="•"/>
            </a:pPr>
            <a:r>
              <a:rPr lang="en-US" sz="2000" dirty="0"/>
              <a:t>Provided cruise initial trajectory:</a:t>
            </a:r>
          </a:p>
          <a:p>
            <a:pPr marL="742950" lvl="1" indent="-285750">
              <a:lnSpc>
                <a:spcPct val="150000"/>
              </a:lnSpc>
              <a:buFont typeface="Arial" panose="020B0604020202020204" pitchFamily="34" charset="0"/>
              <a:buChar char="•"/>
            </a:pPr>
            <a:r>
              <a:rPr lang="en-US" sz="2000" dirty="0"/>
              <a:t>AL-DDP </a:t>
            </a:r>
            <a:r>
              <a:rPr lang="en-US" sz="2000" b="1" dirty="0"/>
              <a:t>Fails</a:t>
            </a:r>
            <a:r>
              <a:rPr lang="en-US" sz="2000" dirty="0"/>
              <a:t> (</a:t>
            </a:r>
            <a:r>
              <a:rPr lang="en-US" sz="2000" dirty="0">
                <a:solidFill>
                  <a:schemeClr val="accent6">
                    <a:lumMod val="75000"/>
                  </a:schemeClr>
                </a:solidFill>
              </a:rPr>
              <a:t>orange</a:t>
            </a:r>
            <a:r>
              <a:rPr lang="en-US" sz="2000" dirty="0"/>
              <a:t> trajectories)</a:t>
            </a:r>
          </a:p>
          <a:p>
            <a:pPr marL="285750" indent="-285750">
              <a:lnSpc>
                <a:spcPct val="150000"/>
              </a:lnSpc>
              <a:buFont typeface="Arial" panose="020B0604020202020204" pitchFamily="34" charset="0"/>
              <a:buChar char="•"/>
            </a:pPr>
            <a:r>
              <a:rPr lang="en-US" sz="2000" dirty="0"/>
              <a:t>Provided no </a:t>
            </a:r>
            <a:r>
              <a:rPr lang="en-US" sz="2000" dirty="0" err="1"/>
              <a:t>warmstart</a:t>
            </a:r>
            <a:r>
              <a:rPr lang="en-US" sz="2000" dirty="0"/>
              <a:t> initial trajectory:</a:t>
            </a:r>
          </a:p>
          <a:p>
            <a:pPr marL="742950" lvl="1" indent="-285750">
              <a:lnSpc>
                <a:spcPct val="150000"/>
              </a:lnSpc>
              <a:buFont typeface="Arial" panose="020B0604020202020204" pitchFamily="34" charset="0"/>
              <a:buChar char="•"/>
            </a:pPr>
            <a:r>
              <a:rPr lang="en-US" sz="2000" dirty="0"/>
              <a:t>AL-DDP </a:t>
            </a:r>
            <a:r>
              <a:rPr lang="en-US" sz="2000" b="1" dirty="0"/>
              <a:t>always</a:t>
            </a:r>
            <a:r>
              <a:rPr lang="en-US" sz="2000" dirty="0"/>
              <a:t> avoids under obstacle (</a:t>
            </a:r>
            <a:r>
              <a:rPr lang="en-US" sz="2000" dirty="0">
                <a:solidFill>
                  <a:srgbClr val="E300E1"/>
                </a:solidFill>
              </a:rPr>
              <a:t>magenta</a:t>
            </a:r>
            <a:r>
              <a:rPr lang="en-US" sz="2000" dirty="0">
                <a:solidFill>
                  <a:srgbClr val="C00000"/>
                </a:solidFill>
              </a:rPr>
              <a:t> </a:t>
            </a:r>
            <a:r>
              <a:rPr lang="en-US" sz="2000" dirty="0"/>
              <a:t>trajectories)</a:t>
            </a:r>
          </a:p>
          <a:p>
            <a:pPr marL="285750" indent="-285750">
              <a:lnSpc>
                <a:spcPct val="150000"/>
              </a:lnSpc>
              <a:buFont typeface="Arial" panose="020B0604020202020204" pitchFamily="34" charset="0"/>
              <a:buChar char="•"/>
            </a:pPr>
            <a:r>
              <a:rPr lang="en-US" sz="2000" dirty="0"/>
              <a:t>Provided COBRA-DDP trajectory:</a:t>
            </a:r>
          </a:p>
          <a:p>
            <a:pPr marL="742950" lvl="1" indent="-285750">
              <a:lnSpc>
                <a:spcPct val="150000"/>
              </a:lnSpc>
              <a:buFont typeface="Arial" panose="020B0604020202020204" pitchFamily="34" charset="0"/>
              <a:buChar char="•"/>
            </a:pPr>
            <a:r>
              <a:rPr lang="en-US" sz="2000" b="1" dirty="0"/>
              <a:t>Successful</a:t>
            </a:r>
            <a:r>
              <a:rPr lang="en-US" sz="2000" dirty="0"/>
              <a:t> replanning and avoids collision (</a:t>
            </a:r>
            <a:r>
              <a:rPr lang="en-US" sz="2000" dirty="0">
                <a:solidFill>
                  <a:schemeClr val="tx2"/>
                </a:solidFill>
              </a:rPr>
              <a:t>blue </a:t>
            </a:r>
            <a:r>
              <a:rPr lang="en-US" sz="2000" dirty="0"/>
              <a:t>trajectories)</a:t>
            </a:r>
          </a:p>
          <a:p>
            <a:pPr marL="285750" indent="-285750">
              <a:lnSpc>
                <a:spcPct val="150000"/>
              </a:lnSpc>
              <a:buFont typeface="Arial" panose="020B0604020202020204" pitchFamily="34" charset="0"/>
              <a:buChar char="•"/>
            </a:pPr>
            <a:r>
              <a:rPr lang="en-US" sz="2000" dirty="0"/>
              <a:t>COBRA-DDP’s trajectory provides a feasible </a:t>
            </a:r>
            <a:r>
              <a:rPr lang="en-US" sz="2000" dirty="0" err="1"/>
              <a:t>warmstart</a:t>
            </a:r>
            <a:r>
              <a:rPr lang="en-US" sz="2000" dirty="0"/>
              <a:t> trajectory to help minimize computation of AL-DDP</a:t>
            </a:r>
          </a:p>
          <a:p>
            <a:pPr marL="285750" indent="-285750">
              <a:lnSpc>
                <a:spcPct val="150000"/>
              </a:lnSpc>
              <a:buFont typeface="Arial" panose="020B0604020202020204" pitchFamily="34" charset="0"/>
              <a:buChar char="•"/>
            </a:pPr>
            <a:r>
              <a:rPr lang="en-US" dirty="0"/>
              <a:t>COBRA-DDP enables selection of desired velocity, allowing for the set up of potential flight rules or expected avoidance patterns </a:t>
            </a:r>
          </a:p>
          <a:p>
            <a:pPr>
              <a:lnSpc>
                <a:spcPct val="150000"/>
              </a:lnSpc>
            </a:pPr>
            <a:r>
              <a:rPr lang="en-US" dirty="0"/>
              <a:t>     (e.g. left to left)</a:t>
            </a:r>
          </a:p>
        </p:txBody>
      </p:sp>
      <p:sp>
        <p:nvSpPr>
          <p:cNvPr id="6" name="Slide Number Placeholder 5">
            <a:extLst>
              <a:ext uri="{FF2B5EF4-FFF2-40B4-BE49-F238E27FC236}">
                <a16:creationId xmlns:a16="http://schemas.microsoft.com/office/drawing/2014/main" id="{BC6638A4-394E-6EB1-B30E-598B8F9D0743}"/>
              </a:ext>
            </a:extLst>
          </p:cNvPr>
          <p:cNvSpPr>
            <a:spLocks noGrp="1"/>
          </p:cNvSpPr>
          <p:nvPr>
            <p:ph type="sldNum" sz="quarter" idx="12"/>
          </p:nvPr>
        </p:nvSpPr>
        <p:spPr/>
        <p:txBody>
          <a:bodyPr/>
          <a:lstStyle/>
          <a:p>
            <a:fld id="{612A962A-E308-412C-B6D7-A21864CFEAEB}" type="slidenum">
              <a:rPr lang="en-US" smtClean="0"/>
              <a:pPr/>
              <a:t>15</a:t>
            </a:fld>
            <a:endParaRPr lang="en-US"/>
          </a:p>
        </p:txBody>
      </p:sp>
      <p:sp>
        <p:nvSpPr>
          <p:cNvPr id="22" name="TextBox 21">
            <a:extLst>
              <a:ext uri="{FF2B5EF4-FFF2-40B4-BE49-F238E27FC236}">
                <a16:creationId xmlns:a16="http://schemas.microsoft.com/office/drawing/2014/main" id="{CC2BCDF1-93FF-6540-FC45-A1E4B0CD0AA8}"/>
              </a:ext>
            </a:extLst>
          </p:cNvPr>
          <p:cNvSpPr txBox="1"/>
          <p:nvPr/>
        </p:nvSpPr>
        <p:spPr>
          <a:xfrm>
            <a:off x="7702166" y="6481450"/>
            <a:ext cx="7613551" cy="369332"/>
          </a:xfrm>
          <a:prstGeom prst="rect">
            <a:avLst/>
          </a:prstGeom>
          <a:noFill/>
        </p:spPr>
        <p:txBody>
          <a:bodyPr wrap="square">
            <a:spAutoFit/>
          </a:bodyPr>
          <a:lstStyle/>
          <a:p>
            <a:r>
              <a:rPr lang="en-US" dirty="0"/>
              <a:t>Cruise Horizontal Turn Experiment</a:t>
            </a:r>
          </a:p>
        </p:txBody>
      </p:sp>
      <p:pic>
        <p:nvPicPr>
          <p:cNvPr id="7" name="Picture 6" descr="Chart, line chart, scatter chart&#10;&#10;Description automatically generated">
            <a:extLst>
              <a:ext uri="{FF2B5EF4-FFF2-40B4-BE49-F238E27FC236}">
                <a16:creationId xmlns:a16="http://schemas.microsoft.com/office/drawing/2014/main" id="{F19AE986-1517-E695-A07B-C892B010F3D8}"/>
              </a:ext>
            </a:extLst>
          </p:cNvPr>
          <p:cNvPicPr>
            <a:picLocks/>
          </p:cNvPicPr>
          <p:nvPr/>
        </p:nvPicPr>
        <p:blipFill rotWithShape="1">
          <a:blip r:embed="rId3"/>
          <a:srcRect l="14670" t="6492" r="7194" b="3251"/>
          <a:stretch/>
        </p:blipFill>
        <p:spPr>
          <a:xfrm>
            <a:off x="7265313" y="3812225"/>
            <a:ext cx="4535424" cy="2743200"/>
          </a:xfrm>
          <a:prstGeom prst="rect">
            <a:avLst/>
          </a:prstGeom>
        </p:spPr>
      </p:pic>
      <p:sp>
        <p:nvSpPr>
          <p:cNvPr id="13" name="TextBox 12">
            <a:extLst>
              <a:ext uri="{FF2B5EF4-FFF2-40B4-BE49-F238E27FC236}">
                <a16:creationId xmlns:a16="http://schemas.microsoft.com/office/drawing/2014/main" id="{2EB8E1D2-F23C-24BE-87F0-46F56E53766C}"/>
              </a:ext>
            </a:extLst>
          </p:cNvPr>
          <p:cNvSpPr txBox="1"/>
          <p:nvPr/>
        </p:nvSpPr>
        <p:spPr>
          <a:xfrm>
            <a:off x="7273908" y="5527675"/>
            <a:ext cx="257175" cy="215444"/>
          </a:xfrm>
          <a:prstGeom prst="rect">
            <a:avLst/>
          </a:prstGeom>
          <a:noFill/>
        </p:spPr>
        <p:txBody>
          <a:bodyPr wrap="square" rtlCol="0">
            <a:spAutoFit/>
          </a:bodyPr>
          <a:lstStyle/>
          <a:p>
            <a:r>
              <a:rPr lang="en-US" sz="800" dirty="0"/>
              <a:t>-</a:t>
            </a:r>
          </a:p>
        </p:txBody>
      </p:sp>
      <p:pic>
        <p:nvPicPr>
          <p:cNvPr id="4" name="Picture 3" descr="Chart, line chart&#10;&#10;Description automatically generated">
            <a:extLst>
              <a:ext uri="{FF2B5EF4-FFF2-40B4-BE49-F238E27FC236}">
                <a16:creationId xmlns:a16="http://schemas.microsoft.com/office/drawing/2014/main" id="{FA1F54F2-15EE-8FDF-4AE5-2788AB73140D}"/>
              </a:ext>
            </a:extLst>
          </p:cNvPr>
          <p:cNvPicPr>
            <a:picLocks/>
          </p:cNvPicPr>
          <p:nvPr/>
        </p:nvPicPr>
        <p:blipFill rotWithShape="1">
          <a:blip r:embed="rId4"/>
          <a:srcRect l="10421" t="6492" r="1"/>
          <a:stretch/>
        </p:blipFill>
        <p:spPr>
          <a:xfrm>
            <a:off x="7531083" y="835975"/>
            <a:ext cx="4590288" cy="2743200"/>
          </a:xfrm>
          <a:prstGeom prst="rect">
            <a:avLst/>
          </a:prstGeom>
        </p:spPr>
      </p:pic>
      <p:sp>
        <p:nvSpPr>
          <p:cNvPr id="8" name="Rectangle 7">
            <a:extLst>
              <a:ext uri="{FF2B5EF4-FFF2-40B4-BE49-F238E27FC236}">
                <a16:creationId xmlns:a16="http://schemas.microsoft.com/office/drawing/2014/main" id="{96CF1505-4259-DCDD-33D7-D10F556D2C5B}"/>
              </a:ext>
            </a:extLst>
          </p:cNvPr>
          <p:cNvSpPr/>
          <p:nvPr/>
        </p:nvSpPr>
        <p:spPr>
          <a:xfrm>
            <a:off x="7648191" y="1322359"/>
            <a:ext cx="53975" cy="765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9E2F378-1257-CA38-2BB0-7402F34A9454}"/>
              </a:ext>
            </a:extLst>
          </p:cNvPr>
          <p:cNvSpPr/>
          <p:nvPr/>
        </p:nvSpPr>
        <p:spPr>
          <a:xfrm>
            <a:off x="7708516" y="1944743"/>
            <a:ext cx="45719" cy="193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489F322-ECB6-B988-0F47-74E7C7988F47}"/>
              </a:ext>
            </a:extLst>
          </p:cNvPr>
          <p:cNvSpPr txBox="1"/>
          <p:nvPr/>
        </p:nvSpPr>
        <p:spPr>
          <a:xfrm>
            <a:off x="7625647" y="2377667"/>
            <a:ext cx="257175" cy="215444"/>
          </a:xfrm>
          <a:prstGeom prst="rect">
            <a:avLst/>
          </a:prstGeom>
          <a:noFill/>
        </p:spPr>
        <p:txBody>
          <a:bodyPr wrap="square" rtlCol="0">
            <a:spAutoFit/>
          </a:bodyPr>
          <a:lstStyle/>
          <a:p>
            <a:r>
              <a:rPr lang="en-US" sz="800" dirty="0"/>
              <a:t>-</a:t>
            </a:r>
          </a:p>
        </p:txBody>
      </p:sp>
      <p:sp>
        <p:nvSpPr>
          <p:cNvPr id="15" name="TextBox 14">
            <a:extLst>
              <a:ext uri="{FF2B5EF4-FFF2-40B4-BE49-F238E27FC236}">
                <a16:creationId xmlns:a16="http://schemas.microsoft.com/office/drawing/2014/main" id="{D3AF3D9A-CCA7-8EE4-5771-384BB777C630}"/>
              </a:ext>
            </a:extLst>
          </p:cNvPr>
          <p:cNvSpPr txBox="1"/>
          <p:nvPr/>
        </p:nvSpPr>
        <p:spPr>
          <a:xfrm>
            <a:off x="7576753" y="2610717"/>
            <a:ext cx="257175" cy="215444"/>
          </a:xfrm>
          <a:prstGeom prst="rect">
            <a:avLst/>
          </a:prstGeom>
          <a:noFill/>
        </p:spPr>
        <p:txBody>
          <a:bodyPr wrap="square" rtlCol="0">
            <a:spAutoFit/>
          </a:bodyPr>
          <a:lstStyle/>
          <a:p>
            <a:r>
              <a:rPr lang="en-US" sz="800" dirty="0"/>
              <a:t>-</a:t>
            </a:r>
          </a:p>
        </p:txBody>
      </p:sp>
      <p:sp>
        <p:nvSpPr>
          <p:cNvPr id="16" name="TextBox 15">
            <a:extLst>
              <a:ext uri="{FF2B5EF4-FFF2-40B4-BE49-F238E27FC236}">
                <a16:creationId xmlns:a16="http://schemas.microsoft.com/office/drawing/2014/main" id="{BD452A08-FB28-9BCF-6DF9-FACE56DB7E7F}"/>
              </a:ext>
            </a:extLst>
          </p:cNvPr>
          <p:cNvSpPr txBox="1"/>
          <p:nvPr/>
        </p:nvSpPr>
        <p:spPr>
          <a:xfrm>
            <a:off x="7576753" y="2830391"/>
            <a:ext cx="257175" cy="215444"/>
          </a:xfrm>
          <a:prstGeom prst="rect">
            <a:avLst/>
          </a:prstGeom>
          <a:noFill/>
        </p:spPr>
        <p:txBody>
          <a:bodyPr wrap="square" rtlCol="0">
            <a:spAutoFit/>
          </a:bodyPr>
          <a:lstStyle/>
          <a:p>
            <a:r>
              <a:rPr lang="en-US" sz="800" dirty="0"/>
              <a:t>-</a:t>
            </a:r>
          </a:p>
        </p:txBody>
      </p:sp>
      <p:sp>
        <p:nvSpPr>
          <p:cNvPr id="17" name="TextBox 16">
            <a:extLst>
              <a:ext uri="{FF2B5EF4-FFF2-40B4-BE49-F238E27FC236}">
                <a16:creationId xmlns:a16="http://schemas.microsoft.com/office/drawing/2014/main" id="{3F6A8BB1-504F-2AF1-A94B-4D121A4BD54B}"/>
              </a:ext>
            </a:extLst>
          </p:cNvPr>
          <p:cNvSpPr txBox="1"/>
          <p:nvPr/>
        </p:nvSpPr>
        <p:spPr>
          <a:xfrm>
            <a:off x="7570112" y="3054969"/>
            <a:ext cx="257175" cy="215444"/>
          </a:xfrm>
          <a:prstGeom prst="rect">
            <a:avLst/>
          </a:prstGeom>
          <a:noFill/>
        </p:spPr>
        <p:txBody>
          <a:bodyPr wrap="square" rtlCol="0">
            <a:spAutoFit/>
          </a:bodyPr>
          <a:lstStyle/>
          <a:p>
            <a:r>
              <a:rPr lang="en-US" sz="800" dirty="0"/>
              <a:t>-</a:t>
            </a:r>
          </a:p>
        </p:txBody>
      </p:sp>
      <p:sp>
        <p:nvSpPr>
          <p:cNvPr id="19" name="TextBox 18">
            <a:extLst>
              <a:ext uri="{FF2B5EF4-FFF2-40B4-BE49-F238E27FC236}">
                <a16:creationId xmlns:a16="http://schemas.microsoft.com/office/drawing/2014/main" id="{BC7671A9-D60E-4B8E-D736-A6E17D456F71}"/>
              </a:ext>
            </a:extLst>
          </p:cNvPr>
          <p:cNvSpPr txBox="1"/>
          <p:nvPr/>
        </p:nvSpPr>
        <p:spPr>
          <a:xfrm>
            <a:off x="7223890" y="5715908"/>
            <a:ext cx="257175" cy="215444"/>
          </a:xfrm>
          <a:prstGeom prst="rect">
            <a:avLst/>
          </a:prstGeom>
          <a:noFill/>
        </p:spPr>
        <p:txBody>
          <a:bodyPr wrap="square" rtlCol="0">
            <a:spAutoFit/>
          </a:bodyPr>
          <a:lstStyle/>
          <a:p>
            <a:r>
              <a:rPr lang="en-US" sz="800" dirty="0"/>
              <a:t>-</a:t>
            </a:r>
          </a:p>
        </p:txBody>
      </p:sp>
      <p:sp>
        <p:nvSpPr>
          <p:cNvPr id="21" name="TextBox 20">
            <a:extLst>
              <a:ext uri="{FF2B5EF4-FFF2-40B4-BE49-F238E27FC236}">
                <a16:creationId xmlns:a16="http://schemas.microsoft.com/office/drawing/2014/main" id="{6F667F67-E124-CFE6-E6F1-1C958A7A84D2}"/>
              </a:ext>
            </a:extLst>
          </p:cNvPr>
          <p:cNvSpPr txBox="1"/>
          <p:nvPr/>
        </p:nvSpPr>
        <p:spPr>
          <a:xfrm>
            <a:off x="7223891" y="5904141"/>
            <a:ext cx="257175" cy="215444"/>
          </a:xfrm>
          <a:prstGeom prst="rect">
            <a:avLst/>
          </a:prstGeom>
          <a:noFill/>
        </p:spPr>
        <p:txBody>
          <a:bodyPr wrap="square" rtlCol="0">
            <a:spAutoFit/>
          </a:bodyPr>
          <a:lstStyle/>
          <a:p>
            <a:r>
              <a:rPr lang="en-US" sz="800" dirty="0"/>
              <a:t>-</a:t>
            </a:r>
          </a:p>
        </p:txBody>
      </p:sp>
      <p:sp>
        <p:nvSpPr>
          <p:cNvPr id="25" name="TextBox 24">
            <a:extLst>
              <a:ext uri="{FF2B5EF4-FFF2-40B4-BE49-F238E27FC236}">
                <a16:creationId xmlns:a16="http://schemas.microsoft.com/office/drawing/2014/main" id="{B9700B46-E2E2-73FD-CBC9-7B36CA2E98EE}"/>
              </a:ext>
            </a:extLst>
          </p:cNvPr>
          <p:cNvSpPr txBox="1"/>
          <p:nvPr/>
        </p:nvSpPr>
        <p:spPr>
          <a:xfrm>
            <a:off x="7223891" y="6089650"/>
            <a:ext cx="257175" cy="215444"/>
          </a:xfrm>
          <a:prstGeom prst="rect">
            <a:avLst/>
          </a:prstGeom>
          <a:noFill/>
        </p:spPr>
        <p:txBody>
          <a:bodyPr wrap="square" rtlCol="0">
            <a:spAutoFit/>
          </a:bodyPr>
          <a:lstStyle/>
          <a:p>
            <a:r>
              <a:rPr lang="en-US" sz="800" dirty="0"/>
              <a:t>-</a:t>
            </a:r>
          </a:p>
        </p:txBody>
      </p:sp>
      <p:sp>
        <p:nvSpPr>
          <p:cNvPr id="26" name="Rectangle 25">
            <a:extLst>
              <a:ext uri="{FF2B5EF4-FFF2-40B4-BE49-F238E27FC236}">
                <a16:creationId xmlns:a16="http://schemas.microsoft.com/office/drawing/2014/main" id="{3CF2F6AB-47E6-0939-41EC-DCBDD9AD6FE2}"/>
              </a:ext>
            </a:extLst>
          </p:cNvPr>
          <p:cNvSpPr/>
          <p:nvPr/>
        </p:nvSpPr>
        <p:spPr>
          <a:xfrm>
            <a:off x="7298502" y="4574267"/>
            <a:ext cx="53975" cy="765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2A448A6-DC30-BCFC-0969-67057D096774}"/>
              </a:ext>
            </a:extLst>
          </p:cNvPr>
          <p:cNvSpPr/>
          <p:nvPr/>
        </p:nvSpPr>
        <p:spPr>
          <a:xfrm>
            <a:off x="7359352" y="5217504"/>
            <a:ext cx="45719" cy="193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6EB7660-2410-4681-C473-30B1A42C5E1E}"/>
              </a:ext>
            </a:extLst>
          </p:cNvPr>
          <p:cNvSpPr txBox="1"/>
          <p:nvPr/>
        </p:nvSpPr>
        <p:spPr>
          <a:xfrm>
            <a:off x="7896603" y="3427911"/>
            <a:ext cx="6632197" cy="369332"/>
          </a:xfrm>
          <a:prstGeom prst="rect">
            <a:avLst/>
          </a:prstGeom>
          <a:noFill/>
        </p:spPr>
        <p:txBody>
          <a:bodyPr wrap="square">
            <a:spAutoFit/>
          </a:bodyPr>
          <a:lstStyle/>
          <a:p>
            <a:r>
              <a:rPr lang="en-US" dirty="0"/>
              <a:t>Cruise Altitude Change Experiment</a:t>
            </a:r>
          </a:p>
        </p:txBody>
      </p:sp>
      <p:sp>
        <p:nvSpPr>
          <p:cNvPr id="29" name="Footer Placeholder 28">
            <a:extLst>
              <a:ext uri="{FF2B5EF4-FFF2-40B4-BE49-F238E27FC236}">
                <a16:creationId xmlns:a16="http://schemas.microsoft.com/office/drawing/2014/main" id="{3D2AD7BB-AA1D-D010-C09A-9F93EE448FAF}"/>
              </a:ext>
            </a:extLst>
          </p:cNvPr>
          <p:cNvSpPr>
            <a:spLocks noGrp="1"/>
          </p:cNvSpPr>
          <p:nvPr>
            <p:ph type="ftr" sz="quarter" idx="11"/>
          </p:nvPr>
        </p:nvSpPr>
        <p:spPr/>
        <p:txBody>
          <a:bodyPr/>
          <a:lstStyle/>
          <a:p>
            <a:pPr>
              <a:defRPr/>
            </a:pPr>
            <a:r>
              <a:rPr lang="nb-NO" dirty="0"/>
              <a:t>NASA Langley Research Center</a:t>
            </a:r>
            <a:endParaRPr lang="en-US" dirty="0"/>
          </a:p>
        </p:txBody>
      </p:sp>
      <p:sp>
        <p:nvSpPr>
          <p:cNvPr id="3" name="TextBox 2">
            <a:extLst>
              <a:ext uri="{FF2B5EF4-FFF2-40B4-BE49-F238E27FC236}">
                <a16:creationId xmlns:a16="http://schemas.microsoft.com/office/drawing/2014/main" id="{08E53CBB-4163-3EBC-85D4-2A78604B0395}"/>
              </a:ext>
            </a:extLst>
          </p:cNvPr>
          <p:cNvSpPr txBox="1"/>
          <p:nvPr/>
        </p:nvSpPr>
        <p:spPr>
          <a:xfrm rot="16200000">
            <a:off x="7079876" y="5270437"/>
            <a:ext cx="370875" cy="261610"/>
          </a:xfrm>
          <a:prstGeom prst="rect">
            <a:avLst/>
          </a:prstGeom>
          <a:noFill/>
        </p:spPr>
        <p:txBody>
          <a:bodyPr wrap="square" rtlCol="0">
            <a:spAutoFit/>
          </a:bodyPr>
          <a:lstStyle/>
          <a:p>
            <a:r>
              <a:rPr lang="en-US" sz="1100" dirty="0"/>
              <a:t>Z</a:t>
            </a:r>
          </a:p>
        </p:txBody>
      </p:sp>
      <p:sp>
        <p:nvSpPr>
          <p:cNvPr id="5" name="Footer Placeholder 3">
            <a:extLst>
              <a:ext uri="{FF2B5EF4-FFF2-40B4-BE49-F238E27FC236}">
                <a16:creationId xmlns:a16="http://schemas.microsoft.com/office/drawing/2014/main" id="{4B77C826-34DD-2815-D85E-4D1DCD0B9E4F}"/>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3592043284"/>
      </p:ext>
    </p:extLst>
  </p:cSld>
  <p:clrMapOvr>
    <a:masterClrMapping/>
  </p:clrMapOvr>
  <mc:AlternateContent xmlns:mc="http://schemas.openxmlformats.org/markup-compatibility/2006" xmlns:p14="http://schemas.microsoft.com/office/powerpoint/2010/main">
    <mc:Choice Requires="p14">
      <p:transition p14:dur="0" advClick="0" advTm="73433"/>
    </mc:Choice>
    <mc:Fallback xmlns="">
      <p:transition advClick="0" advTm="73433"/>
    </mc:Fallback>
  </mc:AlternateContent>
  <p:extLst>
    <p:ext uri="{E180D4A7-C9FB-4DFB-919C-405C955672EB}">
      <p14:showEvtLst xmlns:p14="http://schemas.microsoft.com/office/powerpoint/2010/main">
        <p14:playEvt time="14" objId="31"/>
        <p14:stopEvt time="73433" objId="31"/>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4ED7-32FF-CDBF-2C8D-5AE47119453E}"/>
              </a:ext>
            </a:extLst>
          </p:cNvPr>
          <p:cNvSpPr>
            <a:spLocks noGrp="1"/>
          </p:cNvSpPr>
          <p:nvPr>
            <p:ph type="title"/>
          </p:nvPr>
        </p:nvSpPr>
        <p:spPr/>
        <p:txBody>
          <a:bodyPr/>
          <a:lstStyle/>
          <a:p>
            <a:r>
              <a:rPr lang="en-US" dirty="0"/>
              <a:t>Conclusions and Ongoing Work:</a:t>
            </a:r>
          </a:p>
        </p:txBody>
      </p:sp>
      <p:sp>
        <p:nvSpPr>
          <p:cNvPr id="10" name="TextBox 9">
            <a:extLst>
              <a:ext uri="{FF2B5EF4-FFF2-40B4-BE49-F238E27FC236}">
                <a16:creationId xmlns:a16="http://schemas.microsoft.com/office/drawing/2014/main" id="{EEAD22EB-7F3F-FDA9-522D-9FD903254251}"/>
              </a:ext>
            </a:extLst>
          </p:cNvPr>
          <p:cNvSpPr txBox="1"/>
          <p:nvPr/>
        </p:nvSpPr>
        <p:spPr>
          <a:xfrm>
            <a:off x="324241" y="1136633"/>
            <a:ext cx="11715360" cy="5118132"/>
          </a:xfrm>
          <a:prstGeom prst="rect">
            <a:avLst/>
          </a:prstGeom>
          <a:noFill/>
        </p:spPr>
        <p:txBody>
          <a:bodyPr wrap="square">
            <a:spAutoFit/>
          </a:bodyPr>
          <a:lstStyle/>
          <a:p>
            <a:pPr>
              <a:lnSpc>
                <a:spcPct val="150000"/>
              </a:lnSpc>
            </a:pPr>
            <a:r>
              <a:rPr lang="en-US" sz="2200" b="1" dirty="0"/>
              <a:t>Conclusion:</a:t>
            </a:r>
          </a:p>
          <a:p>
            <a:pPr marL="285750" indent="-285750">
              <a:lnSpc>
                <a:spcPct val="150000"/>
              </a:lnSpc>
              <a:buFont typeface="Arial" panose="020B0604020202020204" pitchFamily="34" charset="0"/>
              <a:buChar char="•"/>
            </a:pPr>
            <a:r>
              <a:rPr lang="en-US" sz="2200" dirty="0"/>
              <a:t>COBRA-DDP plans dynamically feasible collision avoiding trajectories and can select preferential avoidance direction</a:t>
            </a:r>
          </a:p>
          <a:p>
            <a:pPr marL="285750" indent="-285750">
              <a:lnSpc>
                <a:spcPct val="150000"/>
              </a:lnSpc>
              <a:buFont typeface="Arial" panose="020B0604020202020204" pitchFamily="34" charset="0"/>
              <a:buChar char="•"/>
            </a:pPr>
            <a:r>
              <a:rPr lang="en-US" sz="2200" dirty="0"/>
              <a:t>COBRA-DDP can enhance the optimization of other state-constrained optimizers such as AL-DDP </a:t>
            </a:r>
          </a:p>
          <a:p>
            <a:pPr>
              <a:lnSpc>
                <a:spcPct val="150000"/>
              </a:lnSpc>
            </a:pPr>
            <a:endParaRPr lang="en-US" sz="2200" dirty="0"/>
          </a:p>
          <a:p>
            <a:pPr>
              <a:lnSpc>
                <a:spcPct val="150000"/>
              </a:lnSpc>
            </a:pPr>
            <a:r>
              <a:rPr lang="en-US" sz="2200" b="1" dirty="0"/>
              <a:t>Ongoing Work:</a:t>
            </a:r>
          </a:p>
          <a:p>
            <a:pPr marL="285750" indent="-285750">
              <a:lnSpc>
                <a:spcPct val="150000"/>
              </a:lnSpc>
              <a:buFont typeface="Arial" panose="020B0604020202020204" pitchFamily="34" charset="0"/>
              <a:buChar char="•"/>
            </a:pPr>
            <a:r>
              <a:rPr lang="en-US" sz="2200" dirty="0"/>
              <a:t>MPC implementation of COBRA-DDP</a:t>
            </a:r>
          </a:p>
          <a:p>
            <a:pPr marL="285750" indent="-285750">
              <a:lnSpc>
                <a:spcPct val="150000"/>
              </a:lnSpc>
              <a:buFont typeface="Arial" panose="020B0604020202020204" pitchFamily="34" charset="0"/>
              <a:buChar char="•"/>
            </a:pPr>
            <a:r>
              <a:rPr lang="en-US" sz="2200" dirty="0"/>
              <a:t>Demonstration of large-scale obstacle collision avoidance</a:t>
            </a:r>
          </a:p>
          <a:p>
            <a:pPr marL="285750" indent="-285750">
              <a:lnSpc>
                <a:spcPct val="150000"/>
              </a:lnSpc>
              <a:buFont typeface="Arial" panose="020B0604020202020204" pitchFamily="34" charset="0"/>
              <a:buChar char="•"/>
            </a:pPr>
            <a:r>
              <a:rPr lang="en-US" sz="2200" dirty="0"/>
              <a:t>ORCA augmentation to consider complex vehicle maneuvers</a:t>
            </a:r>
          </a:p>
          <a:p>
            <a:pPr marL="285750" indent="-285750">
              <a:lnSpc>
                <a:spcPct val="150000"/>
              </a:lnSpc>
              <a:buFont typeface="Arial" panose="020B0604020202020204" pitchFamily="34" charset="0"/>
              <a:buChar char="•"/>
            </a:pPr>
            <a:r>
              <a:rPr lang="en-US" sz="2200" dirty="0"/>
              <a:t>Speed Enhancements to allow for real time application of COBRA-DDP</a:t>
            </a:r>
          </a:p>
        </p:txBody>
      </p:sp>
      <p:sp>
        <p:nvSpPr>
          <p:cNvPr id="6" name="Slide Number Placeholder 5">
            <a:extLst>
              <a:ext uri="{FF2B5EF4-FFF2-40B4-BE49-F238E27FC236}">
                <a16:creationId xmlns:a16="http://schemas.microsoft.com/office/drawing/2014/main" id="{9B5847C8-414A-5C71-F9FC-4B45ACB41F6D}"/>
              </a:ext>
            </a:extLst>
          </p:cNvPr>
          <p:cNvSpPr>
            <a:spLocks noGrp="1"/>
          </p:cNvSpPr>
          <p:nvPr>
            <p:ph type="sldNum" sz="quarter" idx="12"/>
          </p:nvPr>
        </p:nvSpPr>
        <p:spPr/>
        <p:txBody>
          <a:bodyPr/>
          <a:lstStyle/>
          <a:p>
            <a:fld id="{612A962A-E308-412C-B6D7-A21864CFEAEB}" type="slidenum">
              <a:rPr lang="en-US" smtClean="0"/>
              <a:pPr/>
              <a:t>16</a:t>
            </a:fld>
            <a:endParaRPr lang="en-US"/>
          </a:p>
        </p:txBody>
      </p:sp>
      <p:sp>
        <p:nvSpPr>
          <p:cNvPr id="3" name="Footer Placeholder 2">
            <a:extLst>
              <a:ext uri="{FF2B5EF4-FFF2-40B4-BE49-F238E27FC236}">
                <a16:creationId xmlns:a16="http://schemas.microsoft.com/office/drawing/2014/main" id="{82BDADE4-7956-B2D2-DB06-A8723042BE59}"/>
              </a:ext>
            </a:extLst>
          </p:cNvPr>
          <p:cNvSpPr>
            <a:spLocks noGrp="1"/>
          </p:cNvSpPr>
          <p:nvPr>
            <p:ph type="ftr" sz="quarter" idx="11"/>
          </p:nvPr>
        </p:nvSpPr>
        <p:spPr/>
        <p:txBody>
          <a:bodyPr/>
          <a:lstStyle/>
          <a:p>
            <a:pPr>
              <a:defRPr/>
            </a:pPr>
            <a:r>
              <a:rPr lang="nb-NO"/>
              <a:t>NASA Langley Research Center</a:t>
            </a:r>
            <a:endParaRPr lang="en-US" dirty="0"/>
          </a:p>
        </p:txBody>
      </p:sp>
      <p:sp>
        <p:nvSpPr>
          <p:cNvPr id="4" name="Footer Placeholder 3">
            <a:extLst>
              <a:ext uri="{FF2B5EF4-FFF2-40B4-BE49-F238E27FC236}">
                <a16:creationId xmlns:a16="http://schemas.microsoft.com/office/drawing/2014/main" id="{9F26C2E0-6ED9-8750-5E62-55BF9B36FA44}"/>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3929809378"/>
      </p:ext>
    </p:extLst>
  </p:cSld>
  <p:clrMapOvr>
    <a:masterClrMapping/>
  </p:clrMapOvr>
  <mc:AlternateContent xmlns:mc="http://schemas.openxmlformats.org/markup-compatibility/2006" xmlns:p14="http://schemas.microsoft.com/office/powerpoint/2010/main">
    <mc:Choice Requires="p14">
      <p:transition p14:dur="0" advClick="0" advTm="34513"/>
    </mc:Choice>
    <mc:Fallback xmlns="">
      <p:transition advClick="0" advTm="34513"/>
    </mc:Fallback>
  </mc:AlternateContent>
  <p:extLst>
    <p:ext uri="{E180D4A7-C9FB-4DFB-919C-405C955672EB}">
      <p14:showEvtLst xmlns:p14="http://schemas.microsoft.com/office/powerpoint/2010/main">
        <p14:playEvt time="9" objId="4"/>
        <p14:stopEvt time="34513" objId="4"/>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4ED7-32FF-CDBF-2C8D-5AE47119453E}"/>
              </a:ext>
            </a:extLst>
          </p:cNvPr>
          <p:cNvSpPr>
            <a:spLocks noGrp="1"/>
          </p:cNvSpPr>
          <p:nvPr>
            <p:ph type="title"/>
          </p:nvPr>
        </p:nvSpPr>
        <p:spPr/>
        <p:txBody>
          <a:bodyPr/>
          <a:lstStyle/>
          <a:p>
            <a:pPr algn="ctr"/>
            <a:r>
              <a:rPr lang="en-US" dirty="0"/>
              <a:t>Acknowledgements &amp; References </a:t>
            </a:r>
          </a:p>
        </p:txBody>
      </p:sp>
      <p:sp>
        <p:nvSpPr>
          <p:cNvPr id="7" name="TextBox 6">
            <a:extLst>
              <a:ext uri="{FF2B5EF4-FFF2-40B4-BE49-F238E27FC236}">
                <a16:creationId xmlns:a16="http://schemas.microsoft.com/office/drawing/2014/main" id="{FB3ADB63-5751-4A32-9907-FA902C42A722}"/>
              </a:ext>
            </a:extLst>
          </p:cNvPr>
          <p:cNvSpPr txBox="1"/>
          <p:nvPr/>
        </p:nvSpPr>
        <p:spPr>
          <a:xfrm>
            <a:off x="324241" y="3741205"/>
            <a:ext cx="11664559" cy="2646878"/>
          </a:xfrm>
          <a:prstGeom prst="rect">
            <a:avLst/>
          </a:prstGeom>
          <a:noFill/>
        </p:spPr>
        <p:txBody>
          <a:bodyPr wrap="square">
            <a:spAutoFit/>
          </a:bodyPr>
          <a:lstStyle/>
          <a:p>
            <a:r>
              <a:rPr lang="en-US" sz="2000" dirty="0">
                <a:effectLst/>
                <a:latin typeface="Helvetica" pitchFamily="2" charset="0"/>
              </a:rPr>
              <a:t>References: </a:t>
            </a:r>
          </a:p>
          <a:p>
            <a:endParaRPr lang="en-US" sz="2000" dirty="0">
              <a:effectLst/>
              <a:latin typeface="Helvetica" pitchFamily="2" charset="0"/>
            </a:endParaRPr>
          </a:p>
          <a:p>
            <a:pPr marL="342900" indent="-342900">
              <a:buFont typeface="Arial" panose="020B0604020202020204" pitchFamily="34" charset="0"/>
              <a:buChar char="•"/>
            </a:pPr>
            <a:r>
              <a:rPr lang="en-US" sz="1400" dirty="0" err="1">
                <a:effectLst/>
                <a:latin typeface="Helvetica" pitchFamily="2" charset="0"/>
              </a:rPr>
              <a:t>Farouki</a:t>
            </a:r>
            <a:r>
              <a:rPr lang="en-US" sz="1400" dirty="0">
                <a:effectLst/>
                <a:latin typeface="Helvetica" pitchFamily="2" charset="0"/>
              </a:rPr>
              <a:t>, R. T., “The Bernstein polynomial basis: A centennial retrospective,” Computer Aided Geometric Design, Vol. 29, No. 6, 2012, pp. 379–419.</a:t>
            </a:r>
          </a:p>
          <a:p>
            <a:pPr marL="342900" indent="-342900">
              <a:buFont typeface="Arial" panose="020B0604020202020204" pitchFamily="34" charset="0"/>
              <a:buChar char="•"/>
            </a:pPr>
            <a:r>
              <a:rPr lang="en-US" sz="1400" dirty="0">
                <a:effectLst/>
                <a:latin typeface="Helvetica" pitchFamily="2" charset="0"/>
              </a:rPr>
              <a:t>Jacobson, D. H., and Mayne, D. Q., Differential Dynamic Programming, American Elsevier Pub. Co., 1970.</a:t>
            </a:r>
          </a:p>
          <a:p>
            <a:pPr marL="342900" indent="-342900">
              <a:buFont typeface="Arial" panose="020B0604020202020204" pitchFamily="34" charset="0"/>
              <a:buChar char="•"/>
            </a:pPr>
            <a:r>
              <a:rPr lang="en-US" sz="1400" dirty="0" err="1">
                <a:effectLst/>
                <a:latin typeface="Helvetica" pitchFamily="2" charset="0"/>
              </a:rPr>
              <a:t>Birgin</a:t>
            </a:r>
            <a:r>
              <a:rPr lang="en-US" sz="1400" dirty="0">
                <a:effectLst/>
                <a:latin typeface="Helvetica" pitchFamily="2" charset="0"/>
              </a:rPr>
              <a:t>, E. G., Castillo, R. A., and Martinez, J. M., “Numerical comparison of augmented </a:t>
            </a:r>
            <a:r>
              <a:rPr lang="en-US" sz="1400" dirty="0" err="1">
                <a:effectLst/>
                <a:latin typeface="Helvetica" pitchFamily="2" charset="0"/>
              </a:rPr>
              <a:t>Lagrangian</a:t>
            </a:r>
            <a:r>
              <a:rPr lang="en-US" sz="1400" dirty="0">
                <a:effectLst/>
                <a:latin typeface="Helvetica" pitchFamily="2" charset="0"/>
              </a:rPr>
              <a:t> algorithms for nonconvex problems,” Computational Optimization and Applications, Vol. 31, No. 1, 2005, pp. 31–55.</a:t>
            </a:r>
          </a:p>
          <a:p>
            <a:pPr marL="342900" indent="-342900">
              <a:buFont typeface="Arial" panose="020B0604020202020204" pitchFamily="34" charset="0"/>
              <a:buChar char="•"/>
            </a:pPr>
            <a:r>
              <a:rPr lang="en-US" sz="1400" dirty="0">
                <a:effectLst/>
                <a:latin typeface="Helvetica" pitchFamily="2" charset="0"/>
              </a:rPr>
              <a:t>van den Berg, J., Guy, S. J., Lin, M., and </a:t>
            </a:r>
            <a:r>
              <a:rPr lang="en-US" sz="1400" dirty="0" err="1">
                <a:effectLst/>
                <a:latin typeface="Helvetica" pitchFamily="2" charset="0"/>
              </a:rPr>
              <a:t>Manocha</a:t>
            </a:r>
            <a:r>
              <a:rPr lang="en-US" sz="1400" dirty="0">
                <a:effectLst/>
                <a:latin typeface="Helvetica" pitchFamily="2" charset="0"/>
              </a:rPr>
              <a:t>, D., “Reciprocal n-body Collision Avoidance,” In Proc. of the IEEE International Conference on Robotics and Automation, 2010.</a:t>
            </a:r>
          </a:p>
          <a:p>
            <a:pPr marL="342900" indent="-342900">
              <a:buFont typeface="Arial" panose="020B0604020202020204" pitchFamily="34" charset="0"/>
              <a:buChar char="•"/>
            </a:pPr>
            <a:r>
              <a:rPr lang="en-US" sz="1400" dirty="0">
                <a:effectLst/>
                <a:latin typeface="Helvetica" pitchFamily="2" charset="0"/>
              </a:rPr>
              <a:t>Silva, C., Johnson, W. R., Solis, E., Patterson, M. D., and </a:t>
            </a:r>
            <a:r>
              <a:rPr lang="en-US" sz="1400" dirty="0" err="1">
                <a:effectLst/>
                <a:latin typeface="Helvetica" pitchFamily="2" charset="0"/>
              </a:rPr>
              <a:t>Antcliff</a:t>
            </a:r>
            <a:r>
              <a:rPr lang="en-US" sz="1400" dirty="0">
                <a:effectLst/>
                <a:latin typeface="Helvetica" pitchFamily="2" charset="0"/>
              </a:rPr>
              <a:t>, K. R., “VTOL urban air mobility concept vehicles for technology development,” Aviation Technology, Integration, and Operations Conference, 2018</a:t>
            </a:r>
            <a:r>
              <a:rPr lang="en-US" sz="1400" dirty="0">
                <a:latin typeface="Helvetica" pitchFamily="2" charset="0"/>
              </a:rPr>
              <a:t>.</a:t>
            </a:r>
            <a:endParaRPr lang="en-US" sz="1400" dirty="0">
              <a:effectLst/>
              <a:latin typeface="Helvetica" pitchFamily="2" charset="0"/>
            </a:endParaRPr>
          </a:p>
        </p:txBody>
      </p:sp>
      <p:sp>
        <p:nvSpPr>
          <p:cNvPr id="6" name="TextBox 5">
            <a:extLst>
              <a:ext uri="{FF2B5EF4-FFF2-40B4-BE49-F238E27FC236}">
                <a16:creationId xmlns:a16="http://schemas.microsoft.com/office/drawing/2014/main" id="{557BFA9F-585A-BB80-A2AF-ECBB890CD869}"/>
              </a:ext>
            </a:extLst>
          </p:cNvPr>
          <p:cNvSpPr txBox="1"/>
          <p:nvPr/>
        </p:nvSpPr>
        <p:spPr>
          <a:xfrm>
            <a:off x="324241" y="1003320"/>
            <a:ext cx="11000251" cy="2000548"/>
          </a:xfrm>
          <a:prstGeom prst="rect">
            <a:avLst/>
          </a:prstGeom>
          <a:noFill/>
        </p:spPr>
        <p:txBody>
          <a:bodyPr wrap="square">
            <a:spAutoFit/>
          </a:bodyPr>
          <a:lstStyle/>
          <a:p>
            <a:r>
              <a:rPr lang="en-US" sz="2400" dirty="0">
                <a:effectLst/>
                <a:latin typeface="Helvetica" pitchFamily="2" charset="0"/>
              </a:rPr>
              <a:t>Acknowledgements:</a:t>
            </a:r>
          </a:p>
          <a:p>
            <a:pPr marL="342900" indent="-342900">
              <a:buFont typeface="Arial" panose="020B0604020202020204" pitchFamily="34" charset="0"/>
              <a:buChar char="•"/>
            </a:pPr>
            <a:endParaRPr lang="en-US" sz="2400" dirty="0">
              <a:effectLst/>
              <a:latin typeface="Helvetica" pitchFamily="2" charset="0"/>
            </a:endParaRPr>
          </a:p>
          <a:p>
            <a:pPr marL="285750" indent="-285750">
              <a:buFont typeface="Arial" panose="020B0604020202020204" pitchFamily="34" charset="0"/>
              <a:buChar char="•"/>
            </a:pPr>
            <a:r>
              <a:rPr lang="en-US" sz="1600" dirty="0">
                <a:effectLst/>
                <a:latin typeface="Helvetica" pitchFamily="2" charset="0"/>
              </a:rPr>
              <a:t>NASA Aeronautics Research Mission Directorate (ARMD), Transformative Tools</a:t>
            </a:r>
          </a:p>
          <a:p>
            <a:r>
              <a:rPr lang="en-US" sz="1600" dirty="0">
                <a:effectLst/>
                <a:latin typeface="Helvetica" pitchFamily="2" charset="0"/>
              </a:rPr>
              <a:t>     and Technologies (TTT) project,</a:t>
            </a:r>
          </a:p>
          <a:p>
            <a:r>
              <a:rPr lang="en-US" sz="1600" dirty="0">
                <a:latin typeface="Helvetica" pitchFamily="2" charset="0"/>
              </a:rPr>
              <a:t>     </a:t>
            </a:r>
            <a:r>
              <a:rPr lang="en-US" sz="1600" dirty="0">
                <a:effectLst/>
                <a:latin typeface="Helvetica" pitchFamily="2" charset="0"/>
              </a:rPr>
              <a:t>under the Autonomous Systems / Intelligent Contingency Management (ICM) </a:t>
            </a:r>
          </a:p>
          <a:p>
            <a:pPr algn="ctr"/>
            <a:endParaRPr lang="en-US" sz="2800" dirty="0"/>
          </a:p>
        </p:txBody>
      </p:sp>
      <p:sp>
        <p:nvSpPr>
          <p:cNvPr id="8" name="Slide Number Placeholder 7">
            <a:extLst>
              <a:ext uri="{FF2B5EF4-FFF2-40B4-BE49-F238E27FC236}">
                <a16:creationId xmlns:a16="http://schemas.microsoft.com/office/drawing/2014/main" id="{287F5DD2-F0D4-B856-C3BB-CB2ED967ABE8}"/>
              </a:ext>
            </a:extLst>
          </p:cNvPr>
          <p:cNvSpPr>
            <a:spLocks noGrp="1"/>
          </p:cNvSpPr>
          <p:nvPr>
            <p:ph type="sldNum" sz="quarter" idx="12"/>
          </p:nvPr>
        </p:nvSpPr>
        <p:spPr/>
        <p:txBody>
          <a:bodyPr/>
          <a:lstStyle/>
          <a:p>
            <a:fld id="{612A962A-E308-412C-B6D7-A21864CFEAEB}" type="slidenum">
              <a:rPr lang="en-US" smtClean="0"/>
              <a:pPr/>
              <a:t>17</a:t>
            </a:fld>
            <a:endParaRPr lang="en-US"/>
          </a:p>
        </p:txBody>
      </p:sp>
      <p:sp>
        <p:nvSpPr>
          <p:cNvPr id="3" name="Footer Placeholder 2">
            <a:extLst>
              <a:ext uri="{FF2B5EF4-FFF2-40B4-BE49-F238E27FC236}">
                <a16:creationId xmlns:a16="http://schemas.microsoft.com/office/drawing/2014/main" id="{C82B5F8C-637F-5A3A-FA35-575D2ACE60AD}"/>
              </a:ext>
            </a:extLst>
          </p:cNvPr>
          <p:cNvSpPr>
            <a:spLocks noGrp="1"/>
          </p:cNvSpPr>
          <p:nvPr>
            <p:ph type="ftr" sz="quarter" idx="11"/>
          </p:nvPr>
        </p:nvSpPr>
        <p:spPr/>
        <p:txBody>
          <a:bodyPr/>
          <a:lstStyle/>
          <a:p>
            <a:pPr>
              <a:defRPr/>
            </a:pPr>
            <a:r>
              <a:rPr lang="nb-NO"/>
              <a:t>NASA Langley Research Center</a:t>
            </a:r>
            <a:endParaRPr lang="en-US" dirty="0"/>
          </a:p>
        </p:txBody>
      </p:sp>
      <p:sp>
        <p:nvSpPr>
          <p:cNvPr id="4" name="Footer Placeholder 3">
            <a:extLst>
              <a:ext uri="{FF2B5EF4-FFF2-40B4-BE49-F238E27FC236}">
                <a16:creationId xmlns:a16="http://schemas.microsoft.com/office/drawing/2014/main" id="{C3C1F81F-2D9F-A572-E5D4-0703D393FEB2}"/>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726355779"/>
      </p:ext>
    </p:extLst>
  </p:cSld>
  <p:clrMapOvr>
    <a:masterClrMapping/>
  </p:clrMapOvr>
  <mc:AlternateContent xmlns:mc="http://schemas.openxmlformats.org/markup-compatibility/2006" xmlns:p14="http://schemas.microsoft.com/office/powerpoint/2010/main">
    <mc:Choice Requires="p14">
      <p:transition p14:dur="0" advClick="0" advTm="8405"/>
    </mc:Choice>
    <mc:Fallback xmlns="">
      <p:transition advClick="0" advTm="8405"/>
    </mc:Fallback>
  </mc:AlternateContent>
  <p:extLst>
    <p:ext uri="{E180D4A7-C9FB-4DFB-919C-405C955672EB}">
      <p14:showEvtLst xmlns:p14="http://schemas.microsoft.com/office/powerpoint/2010/main">
        <p14:playEvt time="6" objId="4"/>
        <p14:stopEvt time="7435" objId="4"/>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4ED7-32FF-CDBF-2C8D-5AE47119453E}"/>
              </a:ext>
            </a:extLst>
          </p:cNvPr>
          <p:cNvSpPr>
            <a:spLocks noGrp="1"/>
          </p:cNvSpPr>
          <p:nvPr>
            <p:ph type="title"/>
          </p:nvPr>
        </p:nvSpPr>
        <p:spPr/>
        <p:txBody>
          <a:bodyPr/>
          <a:lstStyle/>
          <a:p>
            <a:pPr algn="ctr"/>
            <a:r>
              <a:rPr lang="en-US" dirty="0"/>
              <a:t>            Questions?</a:t>
            </a:r>
          </a:p>
        </p:txBody>
      </p:sp>
      <p:sp>
        <p:nvSpPr>
          <p:cNvPr id="6" name="TextBox 5">
            <a:extLst>
              <a:ext uri="{FF2B5EF4-FFF2-40B4-BE49-F238E27FC236}">
                <a16:creationId xmlns:a16="http://schemas.microsoft.com/office/drawing/2014/main" id="{557BFA9F-585A-BB80-A2AF-ECBB890CD869}"/>
              </a:ext>
            </a:extLst>
          </p:cNvPr>
          <p:cNvSpPr txBox="1"/>
          <p:nvPr/>
        </p:nvSpPr>
        <p:spPr>
          <a:xfrm>
            <a:off x="2886856" y="2636680"/>
            <a:ext cx="6467545" cy="1815882"/>
          </a:xfrm>
          <a:prstGeom prst="rect">
            <a:avLst/>
          </a:prstGeom>
          <a:noFill/>
        </p:spPr>
        <p:txBody>
          <a:bodyPr wrap="square">
            <a:spAutoFit/>
          </a:bodyPr>
          <a:lstStyle/>
          <a:p>
            <a:pPr algn="ctr"/>
            <a:r>
              <a:rPr lang="en-US" sz="2800" dirty="0"/>
              <a:t>Please contact: matthew.d.houghton@nasa.gov</a:t>
            </a:r>
            <a:br>
              <a:rPr lang="en-US" sz="2800" u="sng" dirty="0"/>
            </a:br>
            <a:r>
              <a:rPr lang="en-US" sz="2800" dirty="0"/>
              <a:t>for any questions. </a:t>
            </a:r>
            <a:br>
              <a:rPr lang="en-US" sz="2800" dirty="0"/>
            </a:br>
            <a:r>
              <a:rPr lang="en-US" sz="2800" dirty="0"/>
              <a:t>Thank you.</a:t>
            </a:r>
          </a:p>
        </p:txBody>
      </p:sp>
      <p:sp>
        <p:nvSpPr>
          <p:cNvPr id="8" name="Slide Number Placeholder 7">
            <a:extLst>
              <a:ext uri="{FF2B5EF4-FFF2-40B4-BE49-F238E27FC236}">
                <a16:creationId xmlns:a16="http://schemas.microsoft.com/office/drawing/2014/main" id="{287F5DD2-F0D4-B856-C3BB-CB2ED967ABE8}"/>
              </a:ext>
            </a:extLst>
          </p:cNvPr>
          <p:cNvSpPr>
            <a:spLocks noGrp="1"/>
          </p:cNvSpPr>
          <p:nvPr>
            <p:ph type="sldNum" sz="quarter" idx="12"/>
          </p:nvPr>
        </p:nvSpPr>
        <p:spPr/>
        <p:txBody>
          <a:bodyPr/>
          <a:lstStyle/>
          <a:p>
            <a:fld id="{612A962A-E308-412C-B6D7-A21864CFEAEB}" type="slidenum">
              <a:rPr lang="en-US" smtClean="0"/>
              <a:pPr/>
              <a:t>18</a:t>
            </a:fld>
            <a:endParaRPr lang="en-US"/>
          </a:p>
        </p:txBody>
      </p:sp>
      <p:sp>
        <p:nvSpPr>
          <p:cNvPr id="3" name="Footer Placeholder 2">
            <a:extLst>
              <a:ext uri="{FF2B5EF4-FFF2-40B4-BE49-F238E27FC236}">
                <a16:creationId xmlns:a16="http://schemas.microsoft.com/office/drawing/2014/main" id="{C82B5F8C-637F-5A3A-FA35-575D2ACE60AD}"/>
              </a:ext>
            </a:extLst>
          </p:cNvPr>
          <p:cNvSpPr>
            <a:spLocks noGrp="1"/>
          </p:cNvSpPr>
          <p:nvPr>
            <p:ph type="ftr" sz="quarter" idx="11"/>
          </p:nvPr>
        </p:nvSpPr>
        <p:spPr/>
        <p:txBody>
          <a:bodyPr/>
          <a:lstStyle/>
          <a:p>
            <a:pPr>
              <a:defRPr/>
            </a:pPr>
            <a:r>
              <a:rPr lang="nb-NO"/>
              <a:t>NASA Langley Research Center</a:t>
            </a:r>
            <a:endParaRPr lang="en-US" dirty="0"/>
          </a:p>
        </p:txBody>
      </p:sp>
      <p:sp>
        <p:nvSpPr>
          <p:cNvPr id="4" name="Footer Placeholder 3">
            <a:extLst>
              <a:ext uri="{FF2B5EF4-FFF2-40B4-BE49-F238E27FC236}">
                <a16:creationId xmlns:a16="http://schemas.microsoft.com/office/drawing/2014/main" id="{4757BD41-EF08-AC42-319F-DDF72C537DC2}"/>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2155742971"/>
      </p:ext>
    </p:extLst>
  </p:cSld>
  <p:clrMapOvr>
    <a:masterClrMapping/>
  </p:clrMapOvr>
  <mc:AlternateContent xmlns:mc="http://schemas.openxmlformats.org/markup-compatibility/2006" xmlns:p14="http://schemas.microsoft.com/office/powerpoint/2010/main">
    <mc:Choice Requires="p14">
      <p:transition p14:dur="0" advClick="0" advTm="8405"/>
    </mc:Choice>
    <mc:Fallback xmlns="">
      <p:transition advClick="0" advTm="8405"/>
    </mc:Fallback>
  </mc:AlternateContent>
  <p:extLst>
    <p:ext uri="{E180D4A7-C9FB-4DFB-919C-405C955672EB}">
      <p14:showEvtLst xmlns:p14="http://schemas.microsoft.com/office/powerpoint/2010/main">
        <p14:playEvt time="6" objId="4"/>
        <p14:stopEvt time="7435"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6F639D-F304-4A9A-AB14-90A897930467}"/>
              </a:ext>
            </a:extLst>
          </p:cNvPr>
          <p:cNvPicPr>
            <a:picLocks noChangeAspect="1"/>
          </p:cNvPicPr>
          <p:nvPr/>
        </p:nvPicPr>
        <p:blipFill>
          <a:blip r:embed="rId3"/>
          <a:stretch>
            <a:fillRect/>
          </a:stretch>
        </p:blipFill>
        <p:spPr>
          <a:xfrm>
            <a:off x="7748408" y="2486615"/>
            <a:ext cx="4253604" cy="2250928"/>
          </a:xfrm>
          <a:prstGeom prst="rect">
            <a:avLst/>
          </a:prstGeom>
        </p:spPr>
      </p:pic>
      <p:sp>
        <p:nvSpPr>
          <p:cNvPr id="8194" name="Title 1"/>
          <p:cNvSpPr>
            <a:spLocks noGrp="1"/>
          </p:cNvSpPr>
          <p:nvPr>
            <p:ph type="title"/>
          </p:nvPr>
        </p:nvSpPr>
        <p:spPr/>
        <p:txBody>
          <a:bodyPr/>
          <a:lstStyle/>
          <a:p>
            <a:r>
              <a:rPr lang="en-US" altLang="en-US" dirty="0">
                <a:ea typeface="ＭＳ Ｐゴシック" panose="020B0600070205080204" pitchFamily="34" charset="-128"/>
              </a:rPr>
              <a:t>Outline</a:t>
            </a:r>
          </a:p>
        </p:txBody>
      </p:sp>
      <p:sp>
        <p:nvSpPr>
          <p:cNvPr id="8195" name="Content Placeholder 2"/>
          <p:cNvSpPr>
            <a:spLocks noGrp="1"/>
          </p:cNvSpPr>
          <p:nvPr>
            <p:ph idx="1"/>
          </p:nvPr>
        </p:nvSpPr>
        <p:spPr>
          <a:xfrm>
            <a:off x="189988" y="968555"/>
            <a:ext cx="11528697" cy="5421735"/>
          </a:xfrm>
        </p:spPr>
        <p:txBody>
          <a:bodyPr/>
          <a:lstStyle/>
          <a:p>
            <a:r>
              <a:rPr lang="en-US" altLang="en-US" sz="2400" dirty="0">
                <a:ea typeface="ＭＳ Ｐゴシック" panose="020B0600070205080204" pitchFamily="34" charset="-128"/>
              </a:rPr>
              <a:t>Motivation: Trajectory Replanning and Collision Avoidance for VTOL vehicles with highly nonlinear dynamics are slow and computationally costly </a:t>
            </a:r>
          </a:p>
          <a:p>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COBRA-DDP proposed</a:t>
            </a:r>
          </a:p>
          <a:p>
            <a:pPr lvl="1"/>
            <a:r>
              <a:rPr lang="en-US" altLang="en-US" sz="2400" dirty="0">
                <a:ea typeface="ＭＳ Ｐゴシック" panose="020B0600070205080204" pitchFamily="34" charset="-128"/>
              </a:rPr>
              <a:t>Bernstein Polynomials</a:t>
            </a:r>
          </a:p>
          <a:p>
            <a:pPr lvl="1"/>
            <a:r>
              <a:rPr lang="en-US" altLang="en-US" sz="2400" dirty="0">
                <a:ea typeface="ＭＳ Ｐゴシック" panose="020B0600070205080204" pitchFamily="34" charset="-128"/>
              </a:rPr>
              <a:t>Optimal Reciprocal Collision Avoidance</a:t>
            </a:r>
          </a:p>
          <a:p>
            <a:pPr lvl="1"/>
            <a:r>
              <a:rPr lang="en-US" altLang="en-US" sz="2400" dirty="0">
                <a:ea typeface="ＭＳ Ｐゴシック" panose="020B0600070205080204" pitchFamily="34" charset="-128"/>
              </a:rPr>
              <a:t>Differential Dynamic Programming</a:t>
            </a:r>
          </a:p>
          <a:p>
            <a:pPr lvl="1"/>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Experiments: </a:t>
            </a:r>
          </a:p>
          <a:p>
            <a:pPr lvl="1"/>
            <a:r>
              <a:rPr lang="en-US" altLang="en-US" sz="2400" dirty="0">
                <a:ea typeface="ＭＳ Ｐゴシック" panose="020B0600070205080204" pitchFamily="34" charset="-128"/>
              </a:rPr>
              <a:t>Sample Results demonstrating the algorithm</a:t>
            </a:r>
          </a:p>
          <a:p>
            <a:pPr lvl="1"/>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Conclusions and Ongoing Work</a:t>
            </a:r>
          </a:p>
          <a:p>
            <a:endParaRPr lang="en-US" altLang="en-US" b="1" dirty="0">
              <a:ea typeface="ＭＳ Ｐゴシック" panose="020B0600070205080204" pitchFamily="34" charset="-128"/>
            </a:endParaRPr>
          </a:p>
        </p:txBody>
      </p:sp>
      <p:sp>
        <p:nvSpPr>
          <p:cNvPr id="3" name="TextBox 2">
            <a:extLst>
              <a:ext uri="{FF2B5EF4-FFF2-40B4-BE49-F238E27FC236}">
                <a16:creationId xmlns:a16="http://schemas.microsoft.com/office/drawing/2014/main" id="{3CCA442F-FDDB-1148-BEB5-D0BE666ADBDA}"/>
              </a:ext>
            </a:extLst>
          </p:cNvPr>
          <p:cNvSpPr txBox="1"/>
          <p:nvPr/>
        </p:nvSpPr>
        <p:spPr>
          <a:xfrm>
            <a:off x="7869879" y="2379437"/>
            <a:ext cx="4009814" cy="369332"/>
          </a:xfrm>
          <a:prstGeom prst="rect">
            <a:avLst/>
          </a:prstGeom>
          <a:noFill/>
        </p:spPr>
        <p:txBody>
          <a:bodyPr wrap="square" lIns="91440" tIns="45720" rIns="91440" bIns="45720" rtlCol="0" anchor="t">
            <a:spAutoFit/>
          </a:bodyPr>
          <a:lstStyle/>
          <a:p>
            <a:pPr algn="ctr"/>
            <a:r>
              <a:rPr lang="en-US" sz="1800" dirty="0">
                <a:latin typeface="+mn-lt"/>
              </a:rPr>
              <a:t>Lift + Cruise</a:t>
            </a:r>
            <a:r>
              <a:rPr lang="en-US"/>
              <a:t> VTOL Vehicle</a:t>
            </a:r>
            <a:endParaRPr lang="en-US" sz="1800" dirty="0">
              <a:latin typeface="+mn-lt"/>
            </a:endParaRPr>
          </a:p>
        </p:txBody>
      </p:sp>
      <p:sp>
        <p:nvSpPr>
          <p:cNvPr id="10" name="Slide Number Placeholder 9">
            <a:extLst>
              <a:ext uri="{FF2B5EF4-FFF2-40B4-BE49-F238E27FC236}">
                <a16:creationId xmlns:a16="http://schemas.microsoft.com/office/drawing/2014/main" id="{86908A10-EC51-DF01-C183-05BAC6680A8B}"/>
              </a:ext>
            </a:extLst>
          </p:cNvPr>
          <p:cNvSpPr>
            <a:spLocks noGrp="1"/>
          </p:cNvSpPr>
          <p:nvPr>
            <p:ph type="sldNum" sz="quarter" idx="12"/>
          </p:nvPr>
        </p:nvSpPr>
        <p:spPr/>
        <p:txBody>
          <a:bodyPr/>
          <a:lstStyle/>
          <a:p>
            <a:fld id="{612A962A-E308-412C-B6D7-A21864CFEAEB}" type="slidenum">
              <a:rPr lang="en-US" smtClean="0"/>
              <a:pPr/>
              <a:t>2</a:t>
            </a:fld>
            <a:endParaRPr lang="en-US"/>
          </a:p>
        </p:txBody>
      </p:sp>
      <p:sp>
        <p:nvSpPr>
          <p:cNvPr id="4" name="Footer Placeholder 3">
            <a:extLst>
              <a:ext uri="{FF2B5EF4-FFF2-40B4-BE49-F238E27FC236}">
                <a16:creationId xmlns:a16="http://schemas.microsoft.com/office/drawing/2014/main" id="{ABA1566C-B029-1EBD-A8C8-F4B98E046C16}"/>
              </a:ext>
            </a:extLst>
          </p:cNvPr>
          <p:cNvSpPr>
            <a:spLocks noGrp="1"/>
          </p:cNvSpPr>
          <p:nvPr>
            <p:ph type="ftr" sz="quarter" idx="11"/>
          </p:nvPr>
        </p:nvSpPr>
        <p:spPr/>
        <p:txBody>
          <a:bodyPr/>
          <a:lstStyle/>
          <a:p>
            <a:pPr>
              <a:defRPr/>
            </a:pPr>
            <a:r>
              <a:rPr lang="nb-NO" dirty="0"/>
              <a:t>NASA Langley Research Center</a:t>
            </a:r>
            <a:endParaRPr lang="en-US" dirty="0"/>
          </a:p>
        </p:txBody>
      </p:sp>
      <p:sp>
        <p:nvSpPr>
          <p:cNvPr id="5" name="Footer Placeholder 3">
            <a:extLst>
              <a:ext uri="{FF2B5EF4-FFF2-40B4-BE49-F238E27FC236}">
                <a16:creationId xmlns:a16="http://schemas.microsoft.com/office/drawing/2014/main" id="{0EA20547-2828-6636-B81A-43B25A601741}"/>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57214"/>
    </mc:Choice>
    <mc:Fallback xmlns="">
      <p:transition spd="slow" advTm="57214"/>
    </mc:Fallback>
  </mc:AlternateContent>
  <p:extLst>
    <p:ext uri="{E180D4A7-C9FB-4DFB-919C-405C955672EB}">
      <p14:showEvtLst xmlns:p14="http://schemas.microsoft.com/office/powerpoint/2010/main">
        <p14:playEvt time="9" objId="5"/>
        <p14:stopEvt time="57214" objId="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F3E5-855B-4F12-A906-792C8284D35E}"/>
              </a:ext>
            </a:extLst>
          </p:cNvPr>
          <p:cNvSpPr>
            <a:spLocks noGrp="1"/>
          </p:cNvSpPr>
          <p:nvPr>
            <p:ph type="title"/>
          </p:nvPr>
        </p:nvSpPr>
        <p:spPr>
          <a:xfrm>
            <a:off x="324240" y="0"/>
            <a:ext cx="10839060" cy="762000"/>
          </a:xfrm>
        </p:spPr>
        <p:txBody>
          <a:bodyPr/>
          <a:lstStyle/>
          <a:p>
            <a:r>
              <a:rPr lang="en-US" sz="2400" b="1" i="1" dirty="0"/>
              <a:t>(CO)</a:t>
            </a:r>
            <a:r>
              <a:rPr lang="en-US" sz="2400" b="1" i="1" dirty="0" err="1"/>
              <a:t>mbined</a:t>
            </a:r>
            <a:r>
              <a:rPr lang="en-US" sz="2400" b="1" i="1" dirty="0"/>
              <a:t> (B)</a:t>
            </a:r>
            <a:r>
              <a:rPr lang="en-US" sz="2400" b="1" i="1" dirty="0" err="1"/>
              <a:t>ernstein</a:t>
            </a:r>
            <a:r>
              <a:rPr lang="en-US" sz="2400" b="1" i="1" dirty="0"/>
              <a:t> Polynomial, Optimal (R)</a:t>
            </a:r>
            <a:r>
              <a:rPr lang="en-US" sz="2400" b="1" i="1" dirty="0" err="1"/>
              <a:t>eciprocal</a:t>
            </a:r>
            <a:r>
              <a:rPr lang="en-US" sz="2400" b="1" i="1" dirty="0"/>
              <a:t> Collision (A)voidance DDP</a:t>
            </a:r>
          </a:p>
        </p:txBody>
      </p:sp>
      <p:sp>
        <p:nvSpPr>
          <p:cNvPr id="5" name="TextBox 4">
            <a:extLst>
              <a:ext uri="{FF2B5EF4-FFF2-40B4-BE49-F238E27FC236}">
                <a16:creationId xmlns:a16="http://schemas.microsoft.com/office/drawing/2014/main" id="{50F5CDDD-2D8F-4724-9C97-3FDBD04657DF}"/>
              </a:ext>
            </a:extLst>
          </p:cNvPr>
          <p:cNvSpPr txBox="1"/>
          <p:nvPr/>
        </p:nvSpPr>
        <p:spPr>
          <a:xfrm>
            <a:off x="555168" y="827314"/>
            <a:ext cx="11234057" cy="5170646"/>
          </a:xfrm>
          <a:prstGeom prst="rect">
            <a:avLst/>
          </a:prstGeom>
          <a:noFill/>
        </p:spPr>
        <p:txBody>
          <a:bodyPr wrap="square" rtlCol="0">
            <a:spAutoFit/>
          </a:bodyPr>
          <a:lstStyle/>
          <a:p>
            <a:r>
              <a:rPr lang="en-US" b="1" dirty="0"/>
              <a:t>Trajectory Re-planner Requirements: </a:t>
            </a:r>
          </a:p>
          <a:p>
            <a:pPr marL="285750" indent="-285750">
              <a:buFont typeface="Arial" panose="020B0604020202020204" pitchFamily="34" charset="0"/>
              <a:buChar char="•"/>
            </a:pPr>
            <a:r>
              <a:rPr lang="en-US" dirty="0"/>
              <a:t>“Real-time” dynamically feasible trajectories for UAM class (transitioning) vehicles with separation assurances</a:t>
            </a:r>
          </a:p>
          <a:p>
            <a:pPr marL="285750" indent="-285750">
              <a:buFont typeface="Arial" panose="020B0604020202020204" pitchFamily="34" charset="0"/>
              <a:buChar char="•"/>
            </a:pPr>
            <a:r>
              <a:rPr lang="en-US" dirty="0"/>
              <a:t>Dynamic planning for large number of (stationary &amp; moving) cooperative/uncooperative obstacles</a:t>
            </a:r>
          </a:p>
          <a:p>
            <a:pPr algn="ctr"/>
            <a:endParaRPr lang="en-US" sz="2000" b="1" i="1" dirty="0"/>
          </a:p>
          <a:p>
            <a:pPr algn="ctr"/>
            <a:endParaRPr lang="en-US" sz="2000" b="1" i="1" dirty="0"/>
          </a:p>
          <a:p>
            <a:pPr algn="ctr"/>
            <a:endParaRPr lang="en-US" sz="2000" b="1" i="1" dirty="0"/>
          </a:p>
          <a:p>
            <a:r>
              <a:rPr lang="en-US" b="1" dirty="0"/>
              <a:t>Piecewise Bernstein Polynomial Curves:</a:t>
            </a:r>
          </a:p>
          <a:p>
            <a:pPr marL="285750" indent="-285750">
              <a:buFont typeface="Arial" panose="020B0604020202020204" pitchFamily="34" charset="0"/>
              <a:buChar char="•"/>
            </a:pPr>
            <a:r>
              <a:rPr lang="en-US" dirty="0"/>
              <a:t>Advantages: Fast and compact trajectory representation, smooth derivatives (position, velocity &amp; acceleration)</a:t>
            </a:r>
          </a:p>
          <a:p>
            <a:pPr marL="285750" indent="-285750">
              <a:buFont typeface="Arial" panose="020B0604020202020204" pitchFamily="34" charset="0"/>
              <a:buChar char="•"/>
            </a:pPr>
            <a:r>
              <a:rPr lang="en-US" dirty="0"/>
              <a:t>Disadvantages: one piece-wise segment can’t represent all curves exactly (e.g., circular arcs)</a:t>
            </a:r>
          </a:p>
          <a:p>
            <a:endParaRPr lang="en-US" sz="1800" b="1" dirty="0"/>
          </a:p>
          <a:p>
            <a:r>
              <a:rPr lang="en-US" sz="1800" b="1" dirty="0"/>
              <a:t>Optimal Reciprocal Collision Avoidance  (</a:t>
            </a:r>
            <a:r>
              <a:rPr lang="en-US" b="1" dirty="0"/>
              <a:t>ORCA): </a:t>
            </a:r>
          </a:p>
          <a:p>
            <a:pPr marL="342900" indent="-342900">
              <a:buFont typeface="Arial" panose="020B0604020202020204" pitchFamily="34" charset="0"/>
              <a:buChar char="•"/>
            </a:pPr>
            <a:r>
              <a:rPr lang="en-US" dirty="0"/>
              <a:t>Advantages: fast computation for large number of cooperative/non-cooperative with separation assurances </a:t>
            </a:r>
          </a:p>
          <a:p>
            <a:pPr marL="342900" indent="-342900">
              <a:buFont typeface="Arial" panose="020B0604020202020204" pitchFamily="34" charset="0"/>
              <a:buChar char="•"/>
            </a:pPr>
            <a:r>
              <a:rPr lang="en-US" dirty="0"/>
              <a:t>Disadvantages: no assurance of dynamic feasibility</a:t>
            </a:r>
          </a:p>
          <a:p>
            <a:pPr marL="342900" indent="-342900">
              <a:buFont typeface="Arial" panose="020B0604020202020204" pitchFamily="34" charset="0"/>
              <a:buChar char="•"/>
            </a:pPr>
            <a:endParaRPr lang="en-US" dirty="0"/>
          </a:p>
          <a:p>
            <a:r>
              <a:rPr lang="en-US" sz="1800" b="1" dirty="0"/>
              <a:t>Differential Dynamic Programming  (</a:t>
            </a:r>
            <a:r>
              <a:rPr lang="en-US" b="1" dirty="0"/>
              <a:t>DDP):</a:t>
            </a:r>
          </a:p>
          <a:p>
            <a:pPr marL="285750" indent="-285750">
              <a:buFont typeface="Arial" panose="020B0604020202020204" pitchFamily="34" charset="0"/>
              <a:buChar char="•"/>
            </a:pPr>
            <a:r>
              <a:rPr lang="en-US" dirty="0"/>
              <a:t>Advantages: fast computation of dynamically feasible optimal trajectories</a:t>
            </a:r>
          </a:p>
          <a:p>
            <a:pPr marL="285750" indent="-285750">
              <a:buFont typeface="Arial" panose="020B0604020202020204" pitchFamily="34" charset="0"/>
              <a:buChar char="•"/>
            </a:pPr>
            <a:r>
              <a:rPr lang="en-US" dirty="0"/>
              <a:t>Disadvantages: Degraded computation speed for incorporation of state constraints (e.g., obstacles)</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2F92D12C-716B-418E-A29B-437BB6EDD578}"/>
              </a:ext>
            </a:extLst>
          </p:cNvPr>
          <p:cNvSpPr txBox="1"/>
          <p:nvPr/>
        </p:nvSpPr>
        <p:spPr>
          <a:xfrm>
            <a:off x="8540260" y="1990684"/>
            <a:ext cx="2155371" cy="646331"/>
          </a:xfrm>
          <a:prstGeom prst="rect">
            <a:avLst/>
          </a:prstGeom>
          <a:noFill/>
          <a:ln>
            <a:solidFill>
              <a:srgbClr val="FF0000"/>
            </a:solidFill>
          </a:ln>
        </p:spPr>
        <p:txBody>
          <a:bodyPr wrap="square" rtlCol="0">
            <a:spAutoFit/>
          </a:bodyPr>
          <a:lstStyle/>
          <a:p>
            <a:r>
              <a:rPr lang="en-US" dirty="0">
                <a:solidFill>
                  <a:srgbClr val="FF0000"/>
                </a:solidFill>
              </a:rPr>
              <a:t>Combine to get best of each algorithm!</a:t>
            </a:r>
          </a:p>
        </p:txBody>
      </p:sp>
      <p:cxnSp>
        <p:nvCxnSpPr>
          <p:cNvPr id="7" name="Straight Connector 6">
            <a:extLst>
              <a:ext uri="{FF2B5EF4-FFF2-40B4-BE49-F238E27FC236}">
                <a16:creationId xmlns:a16="http://schemas.microsoft.com/office/drawing/2014/main" id="{EEBF1C92-F844-4221-A61B-320B3F98D8A2}"/>
              </a:ext>
            </a:extLst>
          </p:cNvPr>
          <p:cNvCxnSpPr/>
          <p:nvPr/>
        </p:nvCxnSpPr>
        <p:spPr>
          <a:xfrm>
            <a:off x="622304" y="1781298"/>
            <a:ext cx="11098641"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Slide Number Placeholder 9">
            <a:extLst>
              <a:ext uri="{FF2B5EF4-FFF2-40B4-BE49-F238E27FC236}">
                <a16:creationId xmlns:a16="http://schemas.microsoft.com/office/drawing/2014/main" id="{8E2F063B-FCE6-E97C-D89A-8AA765E85B9C}"/>
              </a:ext>
            </a:extLst>
          </p:cNvPr>
          <p:cNvSpPr>
            <a:spLocks noGrp="1"/>
          </p:cNvSpPr>
          <p:nvPr>
            <p:ph type="sldNum" sz="quarter" idx="12"/>
          </p:nvPr>
        </p:nvSpPr>
        <p:spPr/>
        <p:txBody>
          <a:bodyPr/>
          <a:lstStyle/>
          <a:p>
            <a:fld id="{612A962A-E308-412C-B6D7-A21864CFEAEB}" type="slidenum">
              <a:rPr lang="en-US" smtClean="0"/>
              <a:pPr/>
              <a:t>3</a:t>
            </a:fld>
            <a:endParaRPr lang="en-US" dirty="0"/>
          </a:p>
        </p:txBody>
      </p:sp>
      <p:sp>
        <p:nvSpPr>
          <p:cNvPr id="4" name="Footer Placeholder 3">
            <a:extLst>
              <a:ext uri="{FF2B5EF4-FFF2-40B4-BE49-F238E27FC236}">
                <a16:creationId xmlns:a16="http://schemas.microsoft.com/office/drawing/2014/main" id="{3F573E90-21E8-40BB-A978-92AA38EFC525}"/>
              </a:ext>
            </a:extLst>
          </p:cNvPr>
          <p:cNvSpPr>
            <a:spLocks noGrp="1"/>
          </p:cNvSpPr>
          <p:nvPr>
            <p:ph type="ftr" sz="quarter" idx="11"/>
          </p:nvPr>
        </p:nvSpPr>
        <p:spPr/>
        <p:txBody>
          <a:bodyPr/>
          <a:lstStyle/>
          <a:p>
            <a:pPr>
              <a:defRPr/>
            </a:pPr>
            <a:r>
              <a:rPr lang="nb-NO"/>
              <a:t>NASA Langley Research Center</a:t>
            </a:r>
            <a:endParaRPr lang="en-US" dirty="0"/>
          </a:p>
        </p:txBody>
      </p:sp>
      <p:sp>
        <p:nvSpPr>
          <p:cNvPr id="6" name="Footer Placeholder 3">
            <a:extLst>
              <a:ext uri="{FF2B5EF4-FFF2-40B4-BE49-F238E27FC236}">
                <a16:creationId xmlns:a16="http://schemas.microsoft.com/office/drawing/2014/main" id="{6FFE5E45-908A-647A-90A3-BFD382E43674}"/>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3438416729"/>
      </p:ext>
    </p:extLst>
  </p:cSld>
  <p:clrMapOvr>
    <a:masterClrMapping/>
  </p:clrMapOvr>
  <mc:AlternateContent xmlns:mc="http://schemas.openxmlformats.org/markup-compatibility/2006" xmlns:p14="http://schemas.microsoft.com/office/powerpoint/2010/main">
    <mc:Choice Requires="p14">
      <p:transition p14:dur="0" advClick="0" advTm="38090"/>
    </mc:Choice>
    <mc:Fallback xmlns="">
      <p:transition advClick="0" advTm="38090"/>
    </mc:Fallback>
  </mc:AlternateContent>
  <p:extLst>
    <p:ext uri="{E180D4A7-C9FB-4DFB-919C-405C955672EB}">
      <p14:showEvtLst xmlns:p14="http://schemas.microsoft.com/office/powerpoint/2010/main">
        <p14:playEvt time="11" objId="11"/>
        <p14:stopEvt time="38090" objId="11"/>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A7DBC47A-BDA9-484B-A976-F584CF111C00}"/>
              </a:ext>
            </a:extLst>
          </p:cNvPr>
          <p:cNvSpPr txBox="1"/>
          <p:nvPr/>
        </p:nvSpPr>
        <p:spPr>
          <a:xfrm>
            <a:off x="539931" y="185055"/>
            <a:ext cx="6096000" cy="584775"/>
          </a:xfrm>
          <a:prstGeom prst="rect">
            <a:avLst/>
          </a:prstGeom>
          <a:noFill/>
        </p:spPr>
        <p:txBody>
          <a:bodyPr wrap="square">
            <a:spAutoFit/>
          </a:bodyPr>
          <a:lstStyle/>
          <a:p>
            <a:r>
              <a:rPr lang="en-US" sz="3200" b="1" dirty="0">
                <a:latin typeface="+mj-lt"/>
              </a:rPr>
              <a:t>Bernstein Polynomials</a:t>
            </a:r>
          </a:p>
        </p:txBody>
      </p:sp>
      <p:sp>
        <p:nvSpPr>
          <p:cNvPr id="32" name="TextBox 31">
            <a:extLst>
              <a:ext uri="{FF2B5EF4-FFF2-40B4-BE49-F238E27FC236}">
                <a16:creationId xmlns:a16="http://schemas.microsoft.com/office/drawing/2014/main" id="{72752537-74F0-4274-A346-86226D2FE4D1}"/>
              </a:ext>
            </a:extLst>
          </p:cNvPr>
          <p:cNvSpPr txBox="1"/>
          <p:nvPr/>
        </p:nvSpPr>
        <p:spPr>
          <a:xfrm>
            <a:off x="539931" y="1024124"/>
            <a:ext cx="6599679" cy="4745915"/>
          </a:xfrm>
          <a:prstGeom prst="rect">
            <a:avLst/>
          </a:prstGeom>
          <a:noFill/>
        </p:spPr>
        <p:txBody>
          <a:bodyPr wrap="square" rtlCol="0">
            <a:spAutoFit/>
          </a:bodyPr>
          <a:lstStyle/>
          <a:p>
            <a:r>
              <a:rPr lang="en-US" sz="2400" b="1" dirty="0"/>
              <a:t>Basics</a:t>
            </a:r>
          </a:p>
          <a:p>
            <a:pPr marL="285750" indent="-285750">
              <a:buFont typeface="Arial" panose="020B0604020202020204" pitchFamily="34" charset="0"/>
              <a:buChar char="•"/>
            </a:pPr>
            <a:r>
              <a:rPr lang="en-US" sz="2400" dirty="0"/>
              <a:t>Polynomial curves using Bernstein basis (rather than monomial basis)</a:t>
            </a:r>
          </a:p>
          <a:p>
            <a:pPr marL="285750" indent="-285750">
              <a:buFont typeface="Arial" panose="020B0604020202020204" pitchFamily="34" charset="0"/>
              <a:buChar char="•"/>
            </a:pPr>
            <a:r>
              <a:rPr lang="en-US" sz="2400" dirty="0"/>
              <a:t>Polynomial coefficients become control points</a:t>
            </a:r>
          </a:p>
          <a:p>
            <a:pPr marL="285750" indent="-285750">
              <a:buFont typeface="Arial" panose="020B0604020202020204" pitchFamily="34" charset="0"/>
              <a:buChar char="•"/>
            </a:pPr>
            <a:endParaRPr lang="en-US" sz="2400" dirty="0"/>
          </a:p>
          <a:p>
            <a:r>
              <a:rPr lang="en-US" sz="2400" b="1" dirty="0"/>
              <a:t>Benefits of Bernstein Form</a:t>
            </a:r>
          </a:p>
          <a:p>
            <a:pPr marL="342900" indent="-342900">
              <a:buFont typeface="Arial" panose="020B0604020202020204" pitchFamily="34" charset="0"/>
              <a:buChar char="•"/>
            </a:pPr>
            <a:r>
              <a:rPr lang="en-US" sz="2400" dirty="0"/>
              <a:t>Control points have physical interpretation</a:t>
            </a:r>
          </a:p>
          <a:p>
            <a:pPr marL="742950" lvl="1" indent="-285750" defTabSz="457200" fontAlgn="base">
              <a:spcBef>
                <a:spcPct val="20000"/>
              </a:spcBef>
              <a:spcAft>
                <a:spcPct val="0"/>
              </a:spcAft>
              <a:buFont typeface="Arial" pitchFamily="1" charset="0"/>
              <a:buChar char="–"/>
            </a:pPr>
            <a:r>
              <a:rPr lang="en-US" sz="2400" dirty="0">
                <a:ea typeface="ＭＳ Ｐゴシック" panose="020B0600070205080204" pitchFamily="34" charset="-128"/>
                <a:cs typeface="Helvetica"/>
              </a:rPr>
              <a:t>Curve connected to end points</a:t>
            </a:r>
          </a:p>
          <a:p>
            <a:pPr marL="742950" lvl="1" indent="-285750" defTabSz="457200" fontAlgn="base">
              <a:spcBef>
                <a:spcPct val="20000"/>
              </a:spcBef>
              <a:spcAft>
                <a:spcPct val="0"/>
              </a:spcAft>
              <a:buFont typeface="Arial" pitchFamily="1" charset="0"/>
              <a:buChar char="–"/>
            </a:pPr>
            <a:r>
              <a:rPr lang="en-US" sz="2400" dirty="0">
                <a:ea typeface="ＭＳ Ｐゴシック" panose="020B0600070205080204" pitchFamily="34" charset="-128"/>
                <a:cs typeface="Helvetica"/>
              </a:rPr>
              <a:t>Curve contained inside control points</a:t>
            </a:r>
          </a:p>
          <a:p>
            <a:pPr marL="342900" indent="-342900">
              <a:buFont typeface="Arial" panose="020B0604020202020204" pitchFamily="34" charset="0"/>
              <a:buChar char="•"/>
            </a:pPr>
            <a:r>
              <a:rPr lang="en-US" sz="2400" dirty="0"/>
              <a:t>Fast collision and constraint checking algorithms</a:t>
            </a:r>
          </a:p>
          <a:p>
            <a:pPr marL="742950" lvl="1" indent="-285750" defTabSz="457200" fontAlgn="base">
              <a:spcBef>
                <a:spcPct val="20000"/>
              </a:spcBef>
              <a:spcAft>
                <a:spcPct val="0"/>
              </a:spcAft>
              <a:buFont typeface="Arial" pitchFamily="1" charset="0"/>
              <a:buChar char="–"/>
            </a:pPr>
            <a:r>
              <a:rPr lang="en-US" sz="2400" dirty="0">
                <a:ea typeface="ＭＳ Ｐゴシック" panose="020B0600070205080204" pitchFamily="34" charset="-128"/>
                <a:cs typeface="Helvetica"/>
              </a:rPr>
              <a:t>Dynamic feasibility checks</a:t>
            </a:r>
          </a:p>
          <a:p>
            <a:pPr marL="342900" indent="-342900">
              <a:buFont typeface="Arial" panose="020B0604020202020204" pitchFamily="34" charset="0"/>
              <a:buChar char="•"/>
            </a:pPr>
            <a:r>
              <a:rPr lang="en-US" sz="2400" dirty="0"/>
              <a:t>Differentiation yields Bernstein curve</a:t>
            </a:r>
          </a:p>
        </p:txBody>
      </p:sp>
      <p:grpSp>
        <p:nvGrpSpPr>
          <p:cNvPr id="55" name="Group 54">
            <a:extLst>
              <a:ext uri="{FF2B5EF4-FFF2-40B4-BE49-F238E27FC236}">
                <a16:creationId xmlns:a16="http://schemas.microsoft.com/office/drawing/2014/main" id="{ADAB74EA-2025-4DD1-A6BA-5C757BC8714D}"/>
              </a:ext>
            </a:extLst>
          </p:cNvPr>
          <p:cNvGrpSpPr/>
          <p:nvPr/>
        </p:nvGrpSpPr>
        <p:grpSpPr>
          <a:xfrm>
            <a:off x="7827293" y="1143564"/>
            <a:ext cx="3572264" cy="5017652"/>
            <a:chOff x="7798718" y="529789"/>
            <a:chExt cx="3572264" cy="5017652"/>
          </a:xfrm>
        </p:grpSpPr>
        <p:grpSp>
          <p:nvGrpSpPr>
            <p:cNvPr id="31" name="Group 30">
              <a:extLst>
                <a:ext uri="{FF2B5EF4-FFF2-40B4-BE49-F238E27FC236}">
                  <a16:creationId xmlns:a16="http://schemas.microsoft.com/office/drawing/2014/main" id="{64BA0896-ACB7-4751-A05D-9744699115BD}"/>
                </a:ext>
              </a:extLst>
            </p:cNvPr>
            <p:cNvGrpSpPr/>
            <p:nvPr/>
          </p:nvGrpSpPr>
          <p:grpSpPr>
            <a:xfrm>
              <a:off x="7798718" y="1310559"/>
              <a:ext cx="3572264" cy="4236882"/>
              <a:chOff x="7328455" y="423233"/>
              <a:chExt cx="3572264" cy="4236882"/>
            </a:xfrm>
          </p:grpSpPr>
          <p:pic>
            <p:nvPicPr>
              <p:cNvPr id="11" name="Picture 10" descr="Chart, line chart&#10;&#10;Description automatically generated">
                <a:extLst>
                  <a:ext uri="{FF2B5EF4-FFF2-40B4-BE49-F238E27FC236}">
                    <a16:creationId xmlns:a16="http://schemas.microsoft.com/office/drawing/2014/main" id="{6B665331-DB0E-4F4D-AF27-7EACAA4FF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456" y="423233"/>
                <a:ext cx="3572263" cy="3590551"/>
              </a:xfrm>
              <a:prstGeom prst="rect">
                <a:avLst/>
              </a:prstGeom>
            </p:spPr>
          </p:pic>
          <p:sp>
            <p:nvSpPr>
              <p:cNvPr id="30" name="TextBox 29">
                <a:extLst>
                  <a:ext uri="{FF2B5EF4-FFF2-40B4-BE49-F238E27FC236}">
                    <a16:creationId xmlns:a16="http://schemas.microsoft.com/office/drawing/2014/main" id="{DBA7AAD4-1082-4FC9-96BF-C1623F0D3AEA}"/>
                  </a:ext>
                </a:extLst>
              </p:cNvPr>
              <p:cNvSpPr txBox="1"/>
              <p:nvPr/>
            </p:nvSpPr>
            <p:spPr>
              <a:xfrm>
                <a:off x="7328455" y="4013784"/>
                <a:ext cx="3572263" cy="646331"/>
              </a:xfrm>
              <a:prstGeom prst="rect">
                <a:avLst/>
              </a:prstGeom>
              <a:noFill/>
            </p:spPr>
            <p:txBody>
              <a:bodyPr wrap="square">
                <a:spAutoFit/>
              </a:bodyPr>
              <a:lstStyle/>
              <a:p>
                <a:pPr algn="ctr"/>
                <a:r>
                  <a:rPr lang="en-US" dirty="0"/>
                  <a:t>Bernstein Polynomial control points and evaluations.</a:t>
                </a:r>
              </a:p>
            </p:txBody>
          </p:sp>
        </p:grpSp>
        <p:sp>
          <p:nvSpPr>
            <p:cNvPr id="34" name="Oval 33">
              <a:extLst>
                <a:ext uri="{FF2B5EF4-FFF2-40B4-BE49-F238E27FC236}">
                  <a16:creationId xmlns:a16="http://schemas.microsoft.com/office/drawing/2014/main" id="{AE9A549A-4EEF-4726-A3B5-5A3668806A69}"/>
                </a:ext>
              </a:extLst>
            </p:cNvPr>
            <p:cNvSpPr/>
            <p:nvPr/>
          </p:nvSpPr>
          <p:spPr>
            <a:xfrm>
              <a:off x="8972203" y="1567543"/>
              <a:ext cx="336864" cy="322217"/>
            </a:xfrm>
            <a:prstGeom prst="ellipse">
              <a:avLst/>
            </a:prstGeom>
            <a:noFill/>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8DF57F10-BC78-4009-B796-D6C90C16F84B}"/>
                </a:ext>
              </a:extLst>
            </p:cNvPr>
            <p:cNvCxnSpPr>
              <a:cxnSpLocks/>
              <a:stCxn id="41" idx="2"/>
              <a:endCxn id="34" idx="0"/>
            </p:cNvCxnSpPr>
            <p:nvPr/>
          </p:nvCxnSpPr>
          <p:spPr>
            <a:xfrm>
              <a:off x="8972203" y="1176120"/>
              <a:ext cx="168432" cy="3914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389CC7A-3E66-4F67-8523-BA1AE8869291}"/>
                </a:ext>
              </a:extLst>
            </p:cNvPr>
            <p:cNvSpPr txBox="1"/>
            <p:nvPr/>
          </p:nvSpPr>
          <p:spPr>
            <a:xfrm>
              <a:off x="8284520" y="529789"/>
              <a:ext cx="1375366" cy="646331"/>
            </a:xfrm>
            <a:prstGeom prst="rect">
              <a:avLst/>
            </a:prstGeom>
            <a:noFill/>
          </p:spPr>
          <p:txBody>
            <a:bodyPr wrap="square">
              <a:spAutoFit/>
            </a:bodyPr>
            <a:lstStyle/>
            <a:p>
              <a:pPr algn="ctr"/>
              <a:r>
                <a:rPr lang="en-US" dirty="0"/>
                <a:t>Control point</a:t>
              </a:r>
            </a:p>
          </p:txBody>
        </p:sp>
        <p:cxnSp>
          <p:nvCxnSpPr>
            <p:cNvPr id="47" name="Straight Arrow Connector 46">
              <a:extLst>
                <a:ext uri="{FF2B5EF4-FFF2-40B4-BE49-F238E27FC236}">
                  <a16:creationId xmlns:a16="http://schemas.microsoft.com/office/drawing/2014/main" id="{35DE7551-37C5-4400-81A3-247D8C0AE8B5}"/>
                </a:ext>
              </a:extLst>
            </p:cNvPr>
            <p:cNvCxnSpPr>
              <a:cxnSpLocks/>
              <a:stCxn id="50" idx="2"/>
            </p:cNvCxnSpPr>
            <p:nvPr/>
          </p:nvCxnSpPr>
          <p:spPr>
            <a:xfrm flipH="1">
              <a:off x="9359833" y="1211417"/>
              <a:ext cx="1038502" cy="16460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FE2687E-B723-4256-BD9F-D570B9AA4627}"/>
                </a:ext>
              </a:extLst>
            </p:cNvPr>
            <p:cNvSpPr txBox="1"/>
            <p:nvPr/>
          </p:nvSpPr>
          <p:spPr>
            <a:xfrm>
              <a:off x="9710652" y="565086"/>
              <a:ext cx="1375366" cy="646331"/>
            </a:xfrm>
            <a:prstGeom prst="rect">
              <a:avLst/>
            </a:prstGeom>
            <a:noFill/>
          </p:spPr>
          <p:txBody>
            <a:bodyPr wrap="square">
              <a:spAutoFit/>
            </a:bodyPr>
            <a:lstStyle/>
            <a:p>
              <a:pPr algn="ctr"/>
              <a:r>
                <a:rPr lang="en-US" dirty="0"/>
                <a:t>Curve Evaluation</a:t>
              </a:r>
            </a:p>
          </p:txBody>
        </p:sp>
      </p:grpSp>
      <p:sp>
        <p:nvSpPr>
          <p:cNvPr id="6" name="Slide Number Placeholder 5">
            <a:extLst>
              <a:ext uri="{FF2B5EF4-FFF2-40B4-BE49-F238E27FC236}">
                <a16:creationId xmlns:a16="http://schemas.microsoft.com/office/drawing/2014/main" id="{6EF59D76-F4EC-35D3-B131-320AD321EF8B}"/>
              </a:ext>
            </a:extLst>
          </p:cNvPr>
          <p:cNvSpPr>
            <a:spLocks noGrp="1"/>
          </p:cNvSpPr>
          <p:nvPr>
            <p:ph type="sldNum" sz="quarter" idx="12"/>
          </p:nvPr>
        </p:nvSpPr>
        <p:spPr/>
        <p:txBody>
          <a:bodyPr/>
          <a:lstStyle/>
          <a:p>
            <a:fld id="{612A962A-E308-412C-B6D7-A21864CFEAEB}" type="slidenum">
              <a:rPr lang="en-US" smtClean="0"/>
              <a:pPr/>
              <a:t>4</a:t>
            </a:fld>
            <a:endParaRPr lang="en-US"/>
          </a:p>
        </p:txBody>
      </p:sp>
      <p:sp>
        <p:nvSpPr>
          <p:cNvPr id="2" name="Footer Placeholder 1">
            <a:extLst>
              <a:ext uri="{FF2B5EF4-FFF2-40B4-BE49-F238E27FC236}">
                <a16:creationId xmlns:a16="http://schemas.microsoft.com/office/drawing/2014/main" id="{EC6ABA18-27BD-4958-C2F4-9BFF79DBC031}"/>
              </a:ext>
            </a:extLst>
          </p:cNvPr>
          <p:cNvSpPr>
            <a:spLocks noGrp="1"/>
          </p:cNvSpPr>
          <p:nvPr>
            <p:ph type="ftr" sz="quarter" idx="11"/>
          </p:nvPr>
        </p:nvSpPr>
        <p:spPr/>
        <p:txBody>
          <a:bodyPr/>
          <a:lstStyle/>
          <a:p>
            <a:pPr>
              <a:defRPr/>
            </a:pPr>
            <a:r>
              <a:rPr lang="nb-NO"/>
              <a:t>NASA Langley Research Center</a:t>
            </a:r>
            <a:endParaRPr lang="en-US" dirty="0"/>
          </a:p>
        </p:txBody>
      </p:sp>
      <p:sp>
        <p:nvSpPr>
          <p:cNvPr id="3" name="Footer Placeholder 3">
            <a:extLst>
              <a:ext uri="{FF2B5EF4-FFF2-40B4-BE49-F238E27FC236}">
                <a16:creationId xmlns:a16="http://schemas.microsoft.com/office/drawing/2014/main" id="{8E88EA00-7DF2-028A-D506-4F89F3B8F711}"/>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2261641869"/>
      </p:ext>
    </p:extLst>
  </p:cSld>
  <p:clrMapOvr>
    <a:masterClrMapping/>
  </p:clrMapOvr>
  <mc:AlternateContent xmlns:mc="http://schemas.openxmlformats.org/markup-compatibility/2006" xmlns:p14="http://schemas.microsoft.com/office/powerpoint/2010/main">
    <mc:Choice Requires="p14">
      <p:transition p14:dur="0" advClick="0" advTm="20874"/>
    </mc:Choice>
    <mc:Fallback xmlns="">
      <p:transition advClick="0" advTm="20874"/>
    </mc:Fallback>
  </mc:AlternateContent>
  <p:extLst>
    <p:ext uri="{E180D4A7-C9FB-4DFB-919C-405C955672EB}">
      <p14:showEvtLst xmlns:p14="http://schemas.microsoft.com/office/powerpoint/2010/main">
        <p14:playEvt time="11" objId="3"/>
        <p14:stopEvt time="20874"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37E9BA-E55A-473A-9A0D-392B24010B16}"/>
              </a:ext>
            </a:extLst>
          </p:cNvPr>
          <p:cNvGrpSpPr/>
          <p:nvPr/>
        </p:nvGrpSpPr>
        <p:grpSpPr>
          <a:xfrm>
            <a:off x="7900805" y="2172958"/>
            <a:ext cx="3575311" cy="4513881"/>
            <a:chOff x="7972190" y="1718347"/>
            <a:chExt cx="3575311" cy="4513881"/>
          </a:xfrm>
        </p:grpSpPr>
        <p:pic>
          <p:nvPicPr>
            <p:cNvPr id="16" name="Picture 15" descr="Chart, line chart&#10;&#10;Description automatically generated">
              <a:extLst>
                <a:ext uri="{FF2B5EF4-FFF2-40B4-BE49-F238E27FC236}">
                  <a16:creationId xmlns:a16="http://schemas.microsoft.com/office/drawing/2014/main" id="{1987A86A-A4EC-47D0-80F3-64CE0A865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2190" y="1718347"/>
              <a:ext cx="3575311" cy="3590551"/>
            </a:xfrm>
            <a:prstGeom prst="rect">
              <a:avLst/>
            </a:prstGeom>
          </p:spPr>
        </p:pic>
        <p:sp>
          <p:nvSpPr>
            <p:cNvPr id="5" name="TextBox 4">
              <a:extLst>
                <a:ext uri="{FF2B5EF4-FFF2-40B4-BE49-F238E27FC236}">
                  <a16:creationId xmlns:a16="http://schemas.microsoft.com/office/drawing/2014/main" id="{8A09C19B-5D6F-4A8B-96C6-D866A692CE42}"/>
                </a:ext>
              </a:extLst>
            </p:cNvPr>
            <p:cNvSpPr txBox="1"/>
            <p:nvPr/>
          </p:nvSpPr>
          <p:spPr>
            <a:xfrm>
              <a:off x="7975238" y="5308898"/>
              <a:ext cx="3572263" cy="923330"/>
            </a:xfrm>
            <a:prstGeom prst="rect">
              <a:avLst/>
            </a:prstGeom>
            <a:noFill/>
          </p:spPr>
          <p:txBody>
            <a:bodyPr wrap="square">
              <a:spAutoFit/>
            </a:bodyPr>
            <a:lstStyle/>
            <a:p>
              <a:pPr algn="ctr"/>
              <a:r>
                <a:rPr lang="en-US" dirty="0"/>
                <a:t>Waypoints connected by polynomial curve evaluations (Only position and velocity constraints shown)</a:t>
              </a:r>
            </a:p>
          </p:txBody>
        </p:sp>
      </p:grpSp>
      <p:sp>
        <p:nvSpPr>
          <p:cNvPr id="7" name="TextBox 6">
            <a:extLst>
              <a:ext uri="{FF2B5EF4-FFF2-40B4-BE49-F238E27FC236}">
                <a16:creationId xmlns:a16="http://schemas.microsoft.com/office/drawing/2014/main" id="{A75E1C83-324E-41CF-B98A-D8C6D928EFBE}"/>
              </a:ext>
            </a:extLst>
          </p:cNvPr>
          <p:cNvSpPr txBox="1"/>
          <p:nvPr/>
        </p:nvSpPr>
        <p:spPr>
          <a:xfrm>
            <a:off x="539931" y="185055"/>
            <a:ext cx="6096000" cy="584775"/>
          </a:xfrm>
          <a:prstGeom prst="rect">
            <a:avLst/>
          </a:prstGeom>
          <a:noFill/>
        </p:spPr>
        <p:txBody>
          <a:bodyPr wrap="square">
            <a:spAutoFit/>
          </a:bodyPr>
          <a:lstStyle/>
          <a:p>
            <a:r>
              <a:rPr lang="en-US" sz="3200" b="1" dirty="0">
                <a:latin typeface="+mj-lt"/>
              </a:rPr>
              <a:t>Dynamic Waypoints</a:t>
            </a:r>
          </a:p>
        </p:txBody>
      </p:sp>
      <p:sp>
        <p:nvSpPr>
          <p:cNvPr id="8" name="TextBox 7">
            <a:extLst>
              <a:ext uri="{FF2B5EF4-FFF2-40B4-BE49-F238E27FC236}">
                <a16:creationId xmlns:a16="http://schemas.microsoft.com/office/drawing/2014/main" id="{A4111B2C-6106-421F-906E-759925FC6C94}"/>
              </a:ext>
            </a:extLst>
          </p:cNvPr>
          <p:cNvSpPr txBox="1"/>
          <p:nvPr/>
        </p:nvSpPr>
        <p:spPr>
          <a:xfrm>
            <a:off x="539931" y="1024124"/>
            <a:ext cx="6122125"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Waypoints allow specification of spatial/dynamic initial/terminal constraints.</a:t>
            </a:r>
          </a:p>
          <a:p>
            <a:pPr marL="285750" indent="-285750">
              <a:buFont typeface="Arial" panose="020B0604020202020204" pitchFamily="34" charset="0"/>
              <a:buChar char="•"/>
            </a:pPr>
            <a:r>
              <a:rPr lang="en-US" sz="2400" i="1" dirty="0"/>
              <a:t>e.g. climb from 100 to 200 ft and accelerate from 0 fps to 4 fps.</a:t>
            </a:r>
          </a:p>
          <a:p>
            <a:r>
              <a:rPr lang="en-US" sz="2400" b="1" dirty="0"/>
              <a:t>Conversion</a:t>
            </a:r>
          </a:p>
          <a:p>
            <a:pPr marL="342900" indent="-342900">
              <a:buFont typeface="Arial" panose="020B0604020202020204" pitchFamily="34" charset="0"/>
              <a:buChar char="•"/>
            </a:pPr>
            <a:r>
              <a:rPr lang="en-US" sz="2400" dirty="0"/>
              <a:t>Generate Bernstein control points from waypoints (matrix multiplication)</a:t>
            </a:r>
          </a:p>
          <a:p>
            <a:pPr marL="342900" indent="-342900">
              <a:buFont typeface="Arial" panose="020B0604020202020204" pitchFamily="34" charset="0"/>
              <a:buChar char="•"/>
            </a:pPr>
            <a:r>
              <a:rPr lang="en-US" sz="2400" dirty="0"/>
              <a:t>Bernstein polynomials are the back-end</a:t>
            </a:r>
          </a:p>
          <a:p>
            <a:r>
              <a:rPr lang="en-US" sz="2400" b="1" dirty="0"/>
              <a:t>Use</a:t>
            </a:r>
          </a:p>
          <a:p>
            <a:pPr marL="342900" indent="-342900">
              <a:buFont typeface="Arial" panose="020B0604020202020204" pitchFamily="34" charset="0"/>
              <a:buChar char="•"/>
            </a:pPr>
            <a:r>
              <a:rPr lang="en-US" sz="2400" dirty="0"/>
              <a:t>ORCA waypoints are expressed as terminal constraints on time, position, velocity </a:t>
            </a:r>
          </a:p>
          <a:p>
            <a:pPr marL="342900" indent="-342900">
              <a:buFont typeface="Arial" panose="020B0604020202020204" pitchFamily="34" charset="0"/>
              <a:buChar char="•"/>
            </a:pPr>
            <a:r>
              <a:rPr lang="en-US" sz="2400" dirty="0"/>
              <a:t>DDP samples Bernstein polynomial at arbitrary times</a:t>
            </a:r>
          </a:p>
        </p:txBody>
      </p:sp>
      <p:cxnSp>
        <p:nvCxnSpPr>
          <p:cNvPr id="9" name="Straight Arrow Connector 8">
            <a:extLst>
              <a:ext uri="{FF2B5EF4-FFF2-40B4-BE49-F238E27FC236}">
                <a16:creationId xmlns:a16="http://schemas.microsoft.com/office/drawing/2014/main" id="{71AE0530-3890-40BD-8018-E674CBE548BD}"/>
              </a:ext>
            </a:extLst>
          </p:cNvPr>
          <p:cNvCxnSpPr>
            <a:cxnSpLocks/>
          </p:cNvCxnSpPr>
          <p:nvPr/>
        </p:nvCxnSpPr>
        <p:spPr>
          <a:xfrm flipH="1">
            <a:off x="8878958" y="2286529"/>
            <a:ext cx="243640" cy="1102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DDF698-D1B1-40FE-85CA-9C68572E6AA4}"/>
              </a:ext>
            </a:extLst>
          </p:cNvPr>
          <p:cNvSpPr txBox="1"/>
          <p:nvPr/>
        </p:nvSpPr>
        <p:spPr>
          <a:xfrm>
            <a:off x="8434915" y="1290655"/>
            <a:ext cx="1375366" cy="923330"/>
          </a:xfrm>
          <a:prstGeom prst="rect">
            <a:avLst/>
          </a:prstGeom>
          <a:noFill/>
        </p:spPr>
        <p:txBody>
          <a:bodyPr wrap="square">
            <a:spAutoFit/>
          </a:bodyPr>
          <a:lstStyle/>
          <a:p>
            <a:pPr algn="ctr"/>
            <a:r>
              <a:rPr lang="en-US" dirty="0"/>
              <a:t>Velocity Constraint Vector </a:t>
            </a:r>
          </a:p>
        </p:txBody>
      </p:sp>
      <p:cxnSp>
        <p:nvCxnSpPr>
          <p:cNvPr id="11" name="Straight Arrow Connector 10">
            <a:extLst>
              <a:ext uri="{FF2B5EF4-FFF2-40B4-BE49-F238E27FC236}">
                <a16:creationId xmlns:a16="http://schemas.microsoft.com/office/drawing/2014/main" id="{0D8BB209-EC25-47DB-A426-A1BDA8273E94}"/>
              </a:ext>
            </a:extLst>
          </p:cNvPr>
          <p:cNvCxnSpPr>
            <a:cxnSpLocks/>
          </p:cNvCxnSpPr>
          <p:nvPr/>
        </p:nvCxnSpPr>
        <p:spPr>
          <a:xfrm flipH="1">
            <a:off x="9588825" y="2286529"/>
            <a:ext cx="1038502" cy="13690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1259622-51FC-4E5B-B906-E36846FD88C0}"/>
              </a:ext>
            </a:extLst>
          </p:cNvPr>
          <p:cNvSpPr txBox="1"/>
          <p:nvPr/>
        </p:nvSpPr>
        <p:spPr>
          <a:xfrm>
            <a:off x="10207774" y="1249628"/>
            <a:ext cx="1375366" cy="923330"/>
          </a:xfrm>
          <a:prstGeom prst="rect">
            <a:avLst/>
          </a:prstGeom>
          <a:noFill/>
        </p:spPr>
        <p:txBody>
          <a:bodyPr wrap="square">
            <a:spAutoFit/>
          </a:bodyPr>
          <a:lstStyle/>
          <a:p>
            <a:pPr algn="ctr"/>
            <a:r>
              <a:rPr lang="en-US" dirty="0"/>
              <a:t>Bernstein Curve Evaluation</a:t>
            </a:r>
          </a:p>
        </p:txBody>
      </p:sp>
      <p:sp>
        <p:nvSpPr>
          <p:cNvPr id="3" name="Rectangle 2">
            <a:extLst>
              <a:ext uri="{FF2B5EF4-FFF2-40B4-BE49-F238E27FC236}">
                <a16:creationId xmlns:a16="http://schemas.microsoft.com/office/drawing/2014/main" id="{5D70BA36-09A2-434B-8AF0-6196A8BEDC60}"/>
              </a:ext>
            </a:extLst>
          </p:cNvPr>
          <p:cNvSpPr/>
          <p:nvPr/>
        </p:nvSpPr>
        <p:spPr>
          <a:xfrm>
            <a:off x="11313982" y="2954215"/>
            <a:ext cx="258648" cy="1802423"/>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C6FF36-5B87-42D1-8F72-3A2227B58771}"/>
              </a:ext>
            </a:extLst>
          </p:cNvPr>
          <p:cNvSpPr/>
          <p:nvPr/>
        </p:nvSpPr>
        <p:spPr>
          <a:xfrm>
            <a:off x="8402203" y="4212608"/>
            <a:ext cx="185687" cy="242445"/>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0D3A85-9E0B-4431-BEA7-F06D0841D76B}"/>
              </a:ext>
            </a:extLst>
          </p:cNvPr>
          <p:cNvSpPr txBox="1"/>
          <p:nvPr/>
        </p:nvSpPr>
        <p:spPr>
          <a:xfrm>
            <a:off x="9409168" y="4644016"/>
            <a:ext cx="1175322" cy="369332"/>
          </a:xfrm>
          <a:prstGeom prst="rect">
            <a:avLst/>
          </a:prstGeom>
          <a:noFill/>
        </p:spPr>
        <p:txBody>
          <a:bodyPr wrap="none" rtlCol="0">
            <a:spAutoFit/>
          </a:bodyPr>
          <a:lstStyle/>
          <a:p>
            <a:r>
              <a:rPr lang="en-US" dirty="0">
                <a:solidFill>
                  <a:srgbClr val="FF0000"/>
                </a:solidFill>
              </a:rPr>
              <a:t>Waypoints</a:t>
            </a:r>
          </a:p>
        </p:txBody>
      </p:sp>
      <p:cxnSp>
        <p:nvCxnSpPr>
          <p:cNvPr id="14" name="Straight Arrow Connector 13">
            <a:extLst>
              <a:ext uri="{FF2B5EF4-FFF2-40B4-BE49-F238E27FC236}">
                <a16:creationId xmlns:a16="http://schemas.microsoft.com/office/drawing/2014/main" id="{A7DA4DE4-B5C0-4673-9C3A-0AC1D89700A0}"/>
              </a:ext>
            </a:extLst>
          </p:cNvPr>
          <p:cNvCxnSpPr>
            <a:cxnSpLocks/>
            <a:stCxn id="4" idx="3"/>
          </p:cNvCxnSpPr>
          <p:nvPr/>
        </p:nvCxnSpPr>
        <p:spPr>
          <a:xfrm flipV="1">
            <a:off x="10584490" y="4782092"/>
            <a:ext cx="750512" cy="4659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D3E2F9E-7980-4335-8EA6-038118207F35}"/>
              </a:ext>
            </a:extLst>
          </p:cNvPr>
          <p:cNvCxnSpPr>
            <a:cxnSpLocks/>
          </p:cNvCxnSpPr>
          <p:nvPr/>
        </p:nvCxnSpPr>
        <p:spPr>
          <a:xfrm flipH="1" flipV="1">
            <a:off x="8637636" y="4455053"/>
            <a:ext cx="848323" cy="36456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Slide Number Placeholder 19">
            <a:extLst>
              <a:ext uri="{FF2B5EF4-FFF2-40B4-BE49-F238E27FC236}">
                <a16:creationId xmlns:a16="http://schemas.microsoft.com/office/drawing/2014/main" id="{BD4BA9BE-2363-ADA8-6337-1E8E550D6E7D}"/>
              </a:ext>
            </a:extLst>
          </p:cNvPr>
          <p:cNvSpPr>
            <a:spLocks noGrp="1"/>
          </p:cNvSpPr>
          <p:nvPr>
            <p:ph type="sldNum" sz="quarter" idx="12"/>
          </p:nvPr>
        </p:nvSpPr>
        <p:spPr/>
        <p:txBody>
          <a:bodyPr/>
          <a:lstStyle/>
          <a:p>
            <a:fld id="{612A962A-E308-412C-B6D7-A21864CFEAEB}" type="slidenum">
              <a:rPr lang="en-US" smtClean="0"/>
              <a:pPr/>
              <a:t>5</a:t>
            </a:fld>
            <a:endParaRPr lang="en-US"/>
          </a:p>
        </p:txBody>
      </p:sp>
      <p:sp>
        <p:nvSpPr>
          <p:cNvPr id="6" name="Footer Placeholder 5">
            <a:extLst>
              <a:ext uri="{FF2B5EF4-FFF2-40B4-BE49-F238E27FC236}">
                <a16:creationId xmlns:a16="http://schemas.microsoft.com/office/drawing/2014/main" id="{2F96478E-E0D4-19AB-1FF3-050D4DC4B2F7}"/>
              </a:ext>
            </a:extLst>
          </p:cNvPr>
          <p:cNvSpPr>
            <a:spLocks noGrp="1"/>
          </p:cNvSpPr>
          <p:nvPr>
            <p:ph type="ftr" sz="quarter" idx="11"/>
          </p:nvPr>
        </p:nvSpPr>
        <p:spPr/>
        <p:txBody>
          <a:bodyPr/>
          <a:lstStyle/>
          <a:p>
            <a:pPr>
              <a:defRPr/>
            </a:pPr>
            <a:r>
              <a:rPr lang="nb-NO"/>
              <a:t>NASA Langley Research Center</a:t>
            </a:r>
            <a:endParaRPr lang="en-US" dirty="0"/>
          </a:p>
        </p:txBody>
      </p:sp>
      <p:sp>
        <p:nvSpPr>
          <p:cNvPr id="15" name="Footer Placeholder 3">
            <a:extLst>
              <a:ext uri="{FF2B5EF4-FFF2-40B4-BE49-F238E27FC236}">
                <a16:creationId xmlns:a16="http://schemas.microsoft.com/office/drawing/2014/main" id="{18DA82DE-20EB-4AF3-80F4-9C8F954CD4CB}"/>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4116375444"/>
      </p:ext>
    </p:extLst>
  </p:cSld>
  <p:clrMapOvr>
    <a:masterClrMapping/>
  </p:clrMapOvr>
  <mc:AlternateContent xmlns:mc="http://schemas.openxmlformats.org/markup-compatibility/2006" xmlns:p14="http://schemas.microsoft.com/office/powerpoint/2010/main">
    <mc:Choice Requires="p14">
      <p:transition p14:dur="0" advClick="0" advTm="20865"/>
    </mc:Choice>
    <mc:Fallback xmlns="">
      <p:transition advClick="0" advTm="20865"/>
    </mc:Fallback>
  </mc:AlternateContent>
  <p:extLst>
    <p:ext uri="{E180D4A7-C9FB-4DFB-919C-405C955672EB}">
      <p14:showEvtLst xmlns:p14="http://schemas.microsoft.com/office/powerpoint/2010/main">
        <p14:playEvt time="10" objId="15"/>
        <p14:stopEvt time="20807" objId="1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F3E5-855B-4F12-A906-792C8284D35E}"/>
              </a:ext>
            </a:extLst>
          </p:cNvPr>
          <p:cNvSpPr>
            <a:spLocks noGrp="1"/>
          </p:cNvSpPr>
          <p:nvPr>
            <p:ph type="title"/>
          </p:nvPr>
        </p:nvSpPr>
        <p:spPr/>
        <p:txBody>
          <a:bodyPr/>
          <a:lstStyle/>
          <a:p>
            <a:r>
              <a:rPr lang="en-US" sz="3200" b="1" dirty="0"/>
              <a:t>Optimal Reciprocal Collision Avoidance Algorithm (</a:t>
            </a:r>
            <a:r>
              <a:rPr lang="en-US" sz="3200" dirty="0"/>
              <a:t>ORCA)</a:t>
            </a:r>
          </a:p>
        </p:txBody>
      </p:sp>
      <p:sp>
        <p:nvSpPr>
          <p:cNvPr id="5" name="TextBox 4">
            <a:extLst>
              <a:ext uri="{FF2B5EF4-FFF2-40B4-BE49-F238E27FC236}">
                <a16:creationId xmlns:a16="http://schemas.microsoft.com/office/drawing/2014/main" id="{50F5CDDD-2D8F-4724-9C97-3FDBD04657DF}"/>
              </a:ext>
            </a:extLst>
          </p:cNvPr>
          <p:cNvSpPr txBox="1"/>
          <p:nvPr/>
        </p:nvSpPr>
        <p:spPr>
          <a:xfrm>
            <a:off x="437871" y="1003032"/>
            <a:ext cx="7403865" cy="5016758"/>
          </a:xfrm>
          <a:prstGeom prst="rect">
            <a:avLst/>
          </a:prstGeom>
          <a:noFill/>
        </p:spPr>
        <p:txBody>
          <a:bodyPr wrap="square" rtlCol="0">
            <a:spAutoFit/>
          </a:bodyPr>
          <a:lstStyle/>
          <a:p>
            <a:pPr algn="ctr"/>
            <a:r>
              <a:rPr lang="en-US" sz="2000" b="1" dirty="0"/>
              <a:t>ORCA Algorithm (robotics community focused):</a:t>
            </a:r>
            <a:endParaRPr lang="en-US" sz="2000" dirty="0"/>
          </a:p>
          <a:p>
            <a:pPr marL="285750" indent="-285750">
              <a:buFont typeface="Arial" panose="020B0604020202020204" pitchFamily="34" charset="0"/>
              <a:buChar char="•"/>
            </a:pPr>
            <a:endParaRPr lang="en-US" sz="2000" dirty="0"/>
          </a:p>
          <a:p>
            <a:r>
              <a:rPr lang="en-US" sz="2000" b="1" dirty="0"/>
              <a:t>Collision Avoidance: </a:t>
            </a:r>
            <a:r>
              <a:rPr lang="en-US" sz="2000" dirty="0"/>
              <a:t>robotics literature defines as autonomous robot navigation with fixed/moving obstacles (other intelligent vehicles)  Recurring cycle: sense/act, repeat</a:t>
            </a:r>
          </a:p>
          <a:p>
            <a:pPr marL="285750" indent="-285750">
              <a:buFont typeface="Arial" panose="020B0604020202020204" pitchFamily="34" charset="0"/>
              <a:buChar char="•"/>
            </a:pPr>
            <a:endParaRPr lang="en-US" sz="2000" dirty="0"/>
          </a:p>
          <a:p>
            <a:r>
              <a:rPr lang="en-US" sz="2000" b="1" dirty="0"/>
              <a:t>ORCA: </a:t>
            </a:r>
          </a:p>
          <a:p>
            <a:pPr marL="285750" indent="-285750">
              <a:buFont typeface="Arial" panose="020B0604020202020204" pitchFamily="34" charset="0"/>
              <a:buChar char="•"/>
            </a:pPr>
            <a:r>
              <a:rPr lang="en-US" sz="2000" dirty="0"/>
              <a:t>Input: position and velocity knowledge (own-ship, obstacles/vehicles)</a:t>
            </a:r>
          </a:p>
          <a:p>
            <a:pPr marL="285750" indent="-285750">
              <a:buFont typeface="Arial" panose="020B0604020202020204" pitchFamily="34" charset="0"/>
              <a:buChar char="•"/>
            </a:pPr>
            <a:r>
              <a:rPr lang="en-US" sz="2000" dirty="0"/>
              <a:t>Output: next own-ship velocity step (magnitude and direction)</a:t>
            </a:r>
          </a:p>
          <a:p>
            <a:pPr marL="285750" indent="-285750">
              <a:buFont typeface="Arial" panose="020B0604020202020204" pitchFamily="34" charset="0"/>
              <a:buChar char="•"/>
            </a:pPr>
            <a:r>
              <a:rPr lang="en-US" sz="2000" dirty="0"/>
              <a:t>Point modeling (no vehicle dynamics) with safety sphere (keep-out radius) </a:t>
            </a:r>
          </a:p>
          <a:p>
            <a:pPr marL="285750" indent="-285750">
              <a:buFont typeface="Arial" panose="020B0604020202020204" pitchFamily="34" charset="0"/>
              <a:buChar char="•"/>
            </a:pPr>
            <a:r>
              <a:rPr lang="en-US" sz="2000" dirty="0"/>
              <a:t>“Velocity object” representations, provide mathematical guarantees of collision free for look-ahead time</a:t>
            </a:r>
          </a:p>
          <a:p>
            <a:pPr marL="342900" indent="-342900">
              <a:buFont typeface="Arial" panose="020B0604020202020204" pitchFamily="34" charset="0"/>
              <a:buChar char="•"/>
            </a:pPr>
            <a:r>
              <a:rPr lang="en-US" sz="2000" dirty="0"/>
              <a:t>Cooperative law: each vehicles applies ½ velocity correction </a:t>
            </a:r>
          </a:p>
          <a:p>
            <a:pPr marL="342900" indent="-342900">
              <a:buFont typeface="Arial" panose="020B0604020202020204" pitchFamily="34" charset="0"/>
              <a:buChar char="•"/>
            </a:pPr>
            <a:r>
              <a:rPr lang="en-US" sz="2000" dirty="0"/>
              <a:t>Uncooperative law: own-ship takes 100% of velocity correction</a:t>
            </a:r>
          </a:p>
        </p:txBody>
      </p:sp>
      <p:pic>
        <p:nvPicPr>
          <p:cNvPr id="6" name="Picture 5">
            <a:extLst>
              <a:ext uri="{FF2B5EF4-FFF2-40B4-BE49-F238E27FC236}">
                <a16:creationId xmlns:a16="http://schemas.microsoft.com/office/drawing/2014/main" id="{F34EAF80-2EA0-4CD3-84BB-B6360864E5B5}"/>
              </a:ext>
            </a:extLst>
          </p:cNvPr>
          <p:cNvPicPr>
            <a:picLocks noChangeAspect="1"/>
          </p:cNvPicPr>
          <p:nvPr/>
        </p:nvPicPr>
        <p:blipFill>
          <a:blip r:embed="rId3"/>
          <a:stretch>
            <a:fillRect/>
          </a:stretch>
        </p:blipFill>
        <p:spPr>
          <a:xfrm>
            <a:off x="8339445" y="887430"/>
            <a:ext cx="3635832" cy="2323403"/>
          </a:xfrm>
          <a:prstGeom prst="rect">
            <a:avLst/>
          </a:prstGeom>
          <a:ln w="25400">
            <a:solidFill>
              <a:schemeClr val="accent1"/>
            </a:solidFill>
          </a:ln>
        </p:spPr>
      </p:pic>
      <p:sp>
        <p:nvSpPr>
          <p:cNvPr id="7" name="TextBox 6">
            <a:extLst>
              <a:ext uri="{FF2B5EF4-FFF2-40B4-BE49-F238E27FC236}">
                <a16:creationId xmlns:a16="http://schemas.microsoft.com/office/drawing/2014/main" id="{A0ECB6ED-A389-44B1-8597-015733235399}"/>
              </a:ext>
            </a:extLst>
          </p:cNvPr>
          <p:cNvSpPr txBox="1"/>
          <p:nvPr/>
        </p:nvSpPr>
        <p:spPr>
          <a:xfrm>
            <a:off x="8466802" y="2946373"/>
            <a:ext cx="3381118" cy="307777"/>
          </a:xfrm>
          <a:prstGeom prst="rect">
            <a:avLst/>
          </a:prstGeom>
          <a:noFill/>
        </p:spPr>
        <p:txBody>
          <a:bodyPr wrap="none" rtlCol="0">
            <a:spAutoFit/>
          </a:bodyPr>
          <a:lstStyle/>
          <a:p>
            <a:r>
              <a:rPr lang="en-US" sz="1400" dirty="0"/>
              <a:t>Credit: Bart Bacon, Langley Research Center</a:t>
            </a:r>
          </a:p>
        </p:txBody>
      </p:sp>
      <p:sp>
        <p:nvSpPr>
          <p:cNvPr id="8" name="TextBox 7">
            <a:extLst>
              <a:ext uri="{FF2B5EF4-FFF2-40B4-BE49-F238E27FC236}">
                <a16:creationId xmlns:a16="http://schemas.microsoft.com/office/drawing/2014/main" id="{1250FCCE-7A10-4447-BF88-6C1C0E2A5A02}"/>
              </a:ext>
            </a:extLst>
          </p:cNvPr>
          <p:cNvSpPr txBox="1"/>
          <p:nvPr/>
        </p:nvSpPr>
        <p:spPr>
          <a:xfrm>
            <a:off x="9331846" y="887430"/>
            <a:ext cx="1651029" cy="307777"/>
          </a:xfrm>
          <a:prstGeom prst="rect">
            <a:avLst/>
          </a:prstGeom>
          <a:noFill/>
        </p:spPr>
        <p:txBody>
          <a:bodyPr wrap="none" rtlCol="0">
            <a:spAutoFit/>
          </a:bodyPr>
          <a:lstStyle/>
          <a:p>
            <a:r>
              <a:rPr lang="en-US" sz="1400" dirty="0"/>
              <a:t>Cooperative Control</a:t>
            </a:r>
          </a:p>
        </p:txBody>
      </p:sp>
      <p:grpSp>
        <p:nvGrpSpPr>
          <p:cNvPr id="32" name="Group 31">
            <a:extLst>
              <a:ext uri="{FF2B5EF4-FFF2-40B4-BE49-F238E27FC236}">
                <a16:creationId xmlns:a16="http://schemas.microsoft.com/office/drawing/2014/main" id="{DC7A41BB-EA7D-4F34-8B50-EE74C0EF06DD}"/>
              </a:ext>
            </a:extLst>
          </p:cNvPr>
          <p:cNvGrpSpPr/>
          <p:nvPr/>
        </p:nvGrpSpPr>
        <p:grpSpPr>
          <a:xfrm>
            <a:off x="8545282" y="3372043"/>
            <a:ext cx="3080659" cy="1548234"/>
            <a:chOff x="8708572" y="3709498"/>
            <a:chExt cx="3080659" cy="1548234"/>
          </a:xfrm>
        </p:grpSpPr>
        <p:sp>
          <p:nvSpPr>
            <p:cNvPr id="9" name="Oval 8">
              <a:extLst>
                <a:ext uri="{FF2B5EF4-FFF2-40B4-BE49-F238E27FC236}">
                  <a16:creationId xmlns:a16="http://schemas.microsoft.com/office/drawing/2014/main" id="{925C6B22-2FDD-4AD6-A32B-9C4F099BD89A}"/>
                </a:ext>
              </a:extLst>
            </p:cNvPr>
            <p:cNvSpPr/>
            <p:nvPr/>
          </p:nvSpPr>
          <p:spPr>
            <a:xfrm>
              <a:off x="9939396" y="4443806"/>
              <a:ext cx="840350" cy="813926"/>
            </a:xfrm>
            <a:prstGeom prst="ellipse">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FEF5B33-8F27-4A47-B9CE-3D1A9D224AD0}"/>
                </a:ext>
              </a:extLst>
            </p:cNvPr>
            <p:cNvCxnSpPr>
              <a:cxnSpLocks/>
            </p:cNvCxnSpPr>
            <p:nvPr/>
          </p:nvCxnSpPr>
          <p:spPr>
            <a:xfrm>
              <a:off x="8708572" y="4864122"/>
              <a:ext cx="308065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9A46EF1-AF86-4067-BF7D-2E09EB3AFAC6}"/>
                </a:ext>
              </a:extLst>
            </p:cNvPr>
            <p:cNvCxnSpPr>
              <a:cxnSpLocks/>
              <a:endCxn id="9" idx="2"/>
            </p:cNvCxnSpPr>
            <p:nvPr/>
          </p:nvCxnSpPr>
          <p:spPr>
            <a:xfrm flipV="1">
              <a:off x="9356929" y="4850769"/>
              <a:ext cx="582467" cy="15860"/>
            </a:xfrm>
            <a:prstGeom prst="line">
              <a:avLst/>
            </a:prstGeom>
            <a:ln w="38100">
              <a:solidFill>
                <a:srgbClr val="C00000"/>
              </a:solidFill>
              <a:tailEnd type="triangle"/>
            </a:ln>
            <a:effectLst/>
          </p:spPr>
          <p:style>
            <a:lnRef idx="3">
              <a:schemeClr val="accent2"/>
            </a:lnRef>
            <a:fillRef idx="0">
              <a:schemeClr val="accent2"/>
            </a:fillRef>
            <a:effectRef idx="2">
              <a:schemeClr val="accent2"/>
            </a:effectRef>
            <a:fontRef idx="minor">
              <a:schemeClr val="tx1"/>
            </a:fontRef>
          </p:style>
        </p:cxnSp>
        <p:sp>
          <p:nvSpPr>
            <p:cNvPr id="13" name="Multiplication Sign 12">
              <a:extLst>
                <a:ext uri="{FF2B5EF4-FFF2-40B4-BE49-F238E27FC236}">
                  <a16:creationId xmlns:a16="http://schemas.microsoft.com/office/drawing/2014/main" id="{B7852568-C778-4196-B115-2936EBC1BE44}"/>
                </a:ext>
              </a:extLst>
            </p:cNvPr>
            <p:cNvSpPr/>
            <p:nvPr/>
          </p:nvSpPr>
          <p:spPr>
            <a:xfrm>
              <a:off x="9210541" y="4763467"/>
              <a:ext cx="224506" cy="199922"/>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A5181A-A1B4-4E68-83F5-CF3964C757F2}"/>
                </a:ext>
              </a:extLst>
            </p:cNvPr>
            <p:cNvSpPr/>
            <p:nvPr/>
          </p:nvSpPr>
          <p:spPr>
            <a:xfrm>
              <a:off x="8904866" y="4431761"/>
              <a:ext cx="856982" cy="825971"/>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BA85F6C2-9138-476E-A9B1-937FE25BC738}"/>
                </a:ext>
              </a:extLst>
            </p:cNvPr>
            <p:cNvSpPr/>
            <p:nvPr/>
          </p:nvSpPr>
          <p:spPr>
            <a:xfrm>
              <a:off x="10226613" y="4755727"/>
              <a:ext cx="224506" cy="199922"/>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D612341B-CCE6-42AE-8297-5221FCC60464}"/>
                </a:ext>
              </a:extLst>
            </p:cNvPr>
            <p:cNvSpPr/>
            <p:nvPr/>
          </p:nvSpPr>
          <p:spPr>
            <a:xfrm>
              <a:off x="9827143" y="4022080"/>
              <a:ext cx="224506" cy="199922"/>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BAB485B-7402-4562-AABC-51BA76B7DC5D}"/>
                </a:ext>
              </a:extLst>
            </p:cNvPr>
            <p:cNvSpPr/>
            <p:nvPr/>
          </p:nvSpPr>
          <p:spPr>
            <a:xfrm>
              <a:off x="9510905" y="3709498"/>
              <a:ext cx="856982" cy="825971"/>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1D4C2A1-8EC5-401D-A2B3-1C901F1FF4B0}"/>
                </a:ext>
              </a:extLst>
            </p:cNvPr>
            <p:cNvCxnSpPr>
              <a:cxnSpLocks/>
            </p:cNvCxnSpPr>
            <p:nvPr/>
          </p:nvCxnSpPr>
          <p:spPr>
            <a:xfrm flipV="1">
              <a:off x="9389243" y="4184872"/>
              <a:ext cx="480935" cy="550702"/>
            </a:xfrm>
            <a:prstGeom prst="line">
              <a:avLst/>
            </a:prstGeom>
            <a:ln w="38100">
              <a:solidFill>
                <a:srgbClr val="00B050"/>
              </a:solidFill>
              <a:tailEnd type="triangle"/>
            </a:ln>
            <a:effectLst/>
          </p:spPr>
          <p:style>
            <a:lnRef idx="3">
              <a:schemeClr val="accent2"/>
            </a:lnRef>
            <a:fillRef idx="0">
              <a:schemeClr val="accent2"/>
            </a:fillRef>
            <a:effectRef idx="2">
              <a:schemeClr val="accent2"/>
            </a:effectRef>
            <a:fontRef idx="minor">
              <a:schemeClr val="tx1"/>
            </a:fontRef>
          </p:style>
        </p:cxnSp>
      </p:grpSp>
      <p:grpSp>
        <p:nvGrpSpPr>
          <p:cNvPr id="31" name="Group 30">
            <a:extLst>
              <a:ext uri="{FF2B5EF4-FFF2-40B4-BE49-F238E27FC236}">
                <a16:creationId xmlns:a16="http://schemas.microsoft.com/office/drawing/2014/main" id="{4FB55348-836D-44D4-BC8F-F7D0D5A02E6A}"/>
              </a:ext>
            </a:extLst>
          </p:cNvPr>
          <p:cNvGrpSpPr/>
          <p:nvPr/>
        </p:nvGrpSpPr>
        <p:grpSpPr>
          <a:xfrm>
            <a:off x="8266376" y="5149939"/>
            <a:ext cx="387856" cy="426612"/>
            <a:chOff x="9749615" y="5913185"/>
            <a:chExt cx="387856" cy="426612"/>
          </a:xfrm>
        </p:grpSpPr>
        <p:sp>
          <p:nvSpPr>
            <p:cNvPr id="25" name="Multiplication Sign 24">
              <a:extLst>
                <a:ext uri="{FF2B5EF4-FFF2-40B4-BE49-F238E27FC236}">
                  <a16:creationId xmlns:a16="http://schemas.microsoft.com/office/drawing/2014/main" id="{A070395A-2620-4DE9-9A30-C30F72A5A7DC}"/>
                </a:ext>
              </a:extLst>
            </p:cNvPr>
            <p:cNvSpPr/>
            <p:nvPr/>
          </p:nvSpPr>
          <p:spPr>
            <a:xfrm>
              <a:off x="9847413" y="6049922"/>
              <a:ext cx="167444" cy="146536"/>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5F89705-B213-48F4-A452-852F2374830E}"/>
                </a:ext>
              </a:extLst>
            </p:cNvPr>
            <p:cNvSpPr/>
            <p:nvPr/>
          </p:nvSpPr>
          <p:spPr>
            <a:xfrm>
              <a:off x="9749615" y="5913185"/>
              <a:ext cx="387856" cy="426612"/>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7088E4D8-EEC3-4BE5-A5A2-A014768C30CC}"/>
              </a:ext>
            </a:extLst>
          </p:cNvPr>
          <p:cNvGrpSpPr/>
          <p:nvPr/>
        </p:nvGrpSpPr>
        <p:grpSpPr>
          <a:xfrm>
            <a:off x="8825539" y="5135948"/>
            <a:ext cx="387856" cy="426612"/>
            <a:chOff x="10703691" y="5953423"/>
            <a:chExt cx="387856" cy="426612"/>
          </a:xfrm>
        </p:grpSpPr>
        <p:sp>
          <p:nvSpPr>
            <p:cNvPr id="28" name="Oval 27">
              <a:extLst>
                <a:ext uri="{FF2B5EF4-FFF2-40B4-BE49-F238E27FC236}">
                  <a16:creationId xmlns:a16="http://schemas.microsoft.com/office/drawing/2014/main" id="{1731F93B-9982-458B-9340-37E4B863005F}"/>
                </a:ext>
              </a:extLst>
            </p:cNvPr>
            <p:cNvSpPr/>
            <p:nvPr/>
          </p:nvSpPr>
          <p:spPr>
            <a:xfrm>
              <a:off x="10703691" y="5953423"/>
              <a:ext cx="387856" cy="426612"/>
            </a:xfrm>
            <a:prstGeom prst="ellipse">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ication Sign 28">
              <a:extLst>
                <a:ext uri="{FF2B5EF4-FFF2-40B4-BE49-F238E27FC236}">
                  <a16:creationId xmlns:a16="http://schemas.microsoft.com/office/drawing/2014/main" id="{D9FC7686-30DF-479F-A41D-8DE50B45C2F9}"/>
                </a:ext>
              </a:extLst>
            </p:cNvPr>
            <p:cNvSpPr/>
            <p:nvPr/>
          </p:nvSpPr>
          <p:spPr>
            <a:xfrm>
              <a:off x="10813897" y="6109535"/>
              <a:ext cx="167444" cy="146536"/>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3" name="Straight Connector 32">
            <a:extLst>
              <a:ext uri="{FF2B5EF4-FFF2-40B4-BE49-F238E27FC236}">
                <a16:creationId xmlns:a16="http://schemas.microsoft.com/office/drawing/2014/main" id="{2A426098-678E-442F-B6FB-495B7AE6CFDD}"/>
              </a:ext>
            </a:extLst>
          </p:cNvPr>
          <p:cNvCxnSpPr>
            <a:cxnSpLocks/>
          </p:cNvCxnSpPr>
          <p:nvPr/>
        </p:nvCxnSpPr>
        <p:spPr>
          <a:xfrm flipV="1">
            <a:off x="8348272" y="5782797"/>
            <a:ext cx="0" cy="317014"/>
          </a:xfrm>
          <a:prstGeom prst="line">
            <a:avLst/>
          </a:prstGeom>
          <a:ln w="38100">
            <a:solidFill>
              <a:srgbClr val="00B050"/>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35" name="Straight Connector 34">
            <a:extLst>
              <a:ext uri="{FF2B5EF4-FFF2-40B4-BE49-F238E27FC236}">
                <a16:creationId xmlns:a16="http://schemas.microsoft.com/office/drawing/2014/main" id="{932419DF-075C-4C11-A349-92DC92B5B96C}"/>
              </a:ext>
            </a:extLst>
          </p:cNvPr>
          <p:cNvCxnSpPr>
            <a:cxnSpLocks/>
          </p:cNvCxnSpPr>
          <p:nvPr/>
        </p:nvCxnSpPr>
        <p:spPr>
          <a:xfrm flipV="1">
            <a:off x="8138335" y="5779859"/>
            <a:ext cx="0" cy="319952"/>
          </a:xfrm>
          <a:prstGeom prst="line">
            <a:avLst/>
          </a:prstGeom>
          <a:ln w="38100">
            <a:solidFill>
              <a:srgbClr val="C00000"/>
            </a:solidFill>
            <a:tailEnd type="triangle"/>
          </a:ln>
          <a:effectLst/>
        </p:spPr>
        <p:style>
          <a:lnRef idx="3">
            <a:schemeClr val="accent2"/>
          </a:lnRef>
          <a:fillRef idx="0">
            <a:schemeClr val="accent2"/>
          </a:fillRef>
          <a:effectRef idx="2">
            <a:schemeClr val="accent2"/>
          </a:effectRef>
          <a:fontRef idx="minor">
            <a:schemeClr val="tx1"/>
          </a:fontRef>
        </p:style>
      </p:cxnSp>
      <p:sp>
        <p:nvSpPr>
          <p:cNvPr id="37" name="TextBox 36">
            <a:extLst>
              <a:ext uri="{FF2B5EF4-FFF2-40B4-BE49-F238E27FC236}">
                <a16:creationId xmlns:a16="http://schemas.microsoft.com/office/drawing/2014/main" id="{322B0CFD-F6C8-4ACE-B8BC-4F95A9ADF42C}"/>
              </a:ext>
            </a:extLst>
          </p:cNvPr>
          <p:cNvSpPr txBox="1"/>
          <p:nvPr/>
        </p:nvSpPr>
        <p:spPr>
          <a:xfrm>
            <a:off x="9249671" y="5149939"/>
            <a:ext cx="2469972" cy="646331"/>
          </a:xfrm>
          <a:prstGeom prst="rect">
            <a:avLst/>
          </a:prstGeom>
          <a:noFill/>
        </p:spPr>
        <p:txBody>
          <a:bodyPr wrap="none" rtlCol="0">
            <a:spAutoFit/>
          </a:bodyPr>
          <a:lstStyle/>
          <a:p>
            <a:r>
              <a:rPr lang="en-US" dirty="0"/>
              <a:t>= Own-ship &amp; Stationary</a:t>
            </a:r>
          </a:p>
          <a:p>
            <a:pPr algn="ctr"/>
            <a:r>
              <a:rPr lang="en-US" dirty="0"/>
              <a:t>Obstacle</a:t>
            </a:r>
          </a:p>
        </p:txBody>
      </p:sp>
      <p:sp>
        <p:nvSpPr>
          <p:cNvPr id="38" name="TextBox 37">
            <a:extLst>
              <a:ext uri="{FF2B5EF4-FFF2-40B4-BE49-F238E27FC236}">
                <a16:creationId xmlns:a16="http://schemas.microsoft.com/office/drawing/2014/main" id="{86D93BFA-BA21-41B6-AAC0-178B3ED17AC4}"/>
              </a:ext>
            </a:extLst>
          </p:cNvPr>
          <p:cNvSpPr txBox="1"/>
          <p:nvPr/>
        </p:nvSpPr>
        <p:spPr>
          <a:xfrm>
            <a:off x="8517963" y="5755169"/>
            <a:ext cx="3432543" cy="369332"/>
          </a:xfrm>
          <a:prstGeom prst="rect">
            <a:avLst/>
          </a:prstGeom>
          <a:noFill/>
        </p:spPr>
        <p:txBody>
          <a:bodyPr wrap="none" rtlCol="0">
            <a:spAutoFit/>
          </a:bodyPr>
          <a:lstStyle/>
          <a:p>
            <a:r>
              <a:rPr lang="en-US" dirty="0"/>
              <a:t>= Planned &amp; ORCA (safe) Velocities</a:t>
            </a:r>
          </a:p>
        </p:txBody>
      </p:sp>
      <p:sp>
        <p:nvSpPr>
          <p:cNvPr id="15" name="Slide Number Placeholder 14">
            <a:extLst>
              <a:ext uri="{FF2B5EF4-FFF2-40B4-BE49-F238E27FC236}">
                <a16:creationId xmlns:a16="http://schemas.microsoft.com/office/drawing/2014/main" id="{B4661F75-36AF-DA7D-6278-7C41D0DF838C}"/>
              </a:ext>
            </a:extLst>
          </p:cNvPr>
          <p:cNvSpPr>
            <a:spLocks noGrp="1"/>
          </p:cNvSpPr>
          <p:nvPr>
            <p:ph type="sldNum" sz="quarter" idx="12"/>
          </p:nvPr>
        </p:nvSpPr>
        <p:spPr/>
        <p:txBody>
          <a:bodyPr/>
          <a:lstStyle/>
          <a:p>
            <a:fld id="{612A962A-E308-412C-B6D7-A21864CFEAEB}" type="slidenum">
              <a:rPr lang="en-US" smtClean="0"/>
              <a:pPr/>
              <a:t>6</a:t>
            </a:fld>
            <a:endParaRPr lang="en-US"/>
          </a:p>
        </p:txBody>
      </p:sp>
      <p:sp>
        <p:nvSpPr>
          <p:cNvPr id="3" name="Footer Placeholder 2">
            <a:extLst>
              <a:ext uri="{FF2B5EF4-FFF2-40B4-BE49-F238E27FC236}">
                <a16:creationId xmlns:a16="http://schemas.microsoft.com/office/drawing/2014/main" id="{0C83D721-0656-FF7C-FFBA-2FBA92E34540}"/>
              </a:ext>
            </a:extLst>
          </p:cNvPr>
          <p:cNvSpPr>
            <a:spLocks noGrp="1"/>
          </p:cNvSpPr>
          <p:nvPr>
            <p:ph type="ftr" sz="quarter" idx="11"/>
          </p:nvPr>
        </p:nvSpPr>
        <p:spPr/>
        <p:txBody>
          <a:bodyPr/>
          <a:lstStyle/>
          <a:p>
            <a:pPr>
              <a:defRPr/>
            </a:pPr>
            <a:r>
              <a:rPr lang="nb-NO"/>
              <a:t>NASA Langley Research Center</a:t>
            </a:r>
            <a:endParaRPr lang="en-US" dirty="0"/>
          </a:p>
        </p:txBody>
      </p:sp>
      <p:sp>
        <p:nvSpPr>
          <p:cNvPr id="4" name="Footer Placeholder 3">
            <a:extLst>
              <a:ext uri="{FF2B5EF4-FFF2-40B4-BE49-F238E27FC236}">
                <a16:creationId xmlns:a16="http://schemas.microsoft.com/office/drawing/2014/main" id="{C2C33BD2-E4E5-896A-61E2-7C43C3C5A9E7}"/>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1183338040"/>
      </p:ext>
    </p:extLst>
  </p:cSld>
  <p:clrMapOvr>
    <a:masterClrMapping/>
  </p:clrMapOvr>
  <mc:AlternateContent xmlns:mc="http://schemas.openxmlformats.org/markup-compatibility/2006" xmlns:p14="http://schemas.microsoft.com/office/powerpoint/2010/main">
    <mc:Choice Requires="p14">
      <p:transition p14:dur="0" advClick="0" advTm="39535"/>
    </mc:Choice>
    <mc:Fallback xmlns="">
      <p:transition advClick="0" advTm="39535"/>
    </mc:Fallback>
  </mc:AlternateContent>
  <p:extLst>
    <p:ext uri="{E180D4A7-C9FB-4DFB-919C-405C955672EB}">
      <p14:showEvtLst xmlns:p14="http://schemas.microsoft.com/office/powerpoint/2010/main">
        <p14:playEvt time="8" objId="22"/>
        <p14:stopEvt time="39535" objId="2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4DB9E-2577-A561-99BE-91F118CD821B}"/>
              </a:ext>
            </a:extLst>
          </p:cNvPr>
          <p:cNvSpPr>
            <a:spLocks noGrp="1"/>
          </p:cNvSpPr>
          <p:nvPr>
            <p:ph type="title"/>
          </p:nvPr>
        </p:nvSpPr>
        <p:spPr>
          <a:xfrm>
            <a:off x="312232" y="118838"/>
            <a:ext cx="10507701" cy="499840"/>
          </a:xfrm>
        </p:spPr>
        <p:txBody>
          <a:bodyPr/>
          <a:lstStyle/>
          <a:p>
            <a:r>
              <a:rPr lang="en-US" dirty="0"/>
              <a:t>Brief Overview of DDP and AL-DDP </a:t>
            </a:r>
          </a:p>
        </p:txBody>
      </p:sp>
      <p:sp>
        <p:nvSpPr>
          <p:cNvPr id="5" name="Content Placeholder 4">
            <a:extLst>
              <a:ext uri="{FF2B5EF4-FFF2-40B4-BE49-F238E27FC236}">
                <a16:creationId xmlns:a16="http://schemas.microsoft.com/office/drawing/2014/main" id="{65765E36-1C74-9113-18FA-0EB635F5770D}"/>
              </a:ext>
            </a:extLst>
          </p:cNvPr>
          <p:cNvSpPr>
            <a:spLocks noGrp="1"/>
          </p:cNvSpPr>
          <p:nvPr>
            <p:ph idx="1"/>
          </p:nvPr>
        </p:nvSpPr>
        <p:spPr/>
        <p:txBody>
          <a:bodyPr>
            <a:normAutofit/>
          </a:bodyPr>
          <a:lstStyle/>
          <a:p>
            <a:pPr marL="0" indent="0">
              <a:buNone/>
            </a:pPr>
            <a:r>
              <a:rPr lang="en-US" altLang="en-US" b="1" dirty="0">
                <a:ea typeface="ＭＳ Ｐゴシック" panose="020B0600070205080204" pitchFamily="34" charset="-128"/>
              </a:rPr>
              <a:t>Differential Dynamic Programming (DDP)</a:t>
            </a:r>
            <a:r>
              <a:rPr lang="en-US" altLang="en-US" dirty="0">
                <a:ea typeface="ＭＳ Ｐゴシック" panose="020B0600070205080204" pitchFamily="34" charset="-128"/>
              </a:rPr>
              <a:t>: </a:t>
            </a:r>
          </a:p>
          <a:p>
            <a:r>
              <a:rPr lang="en-US" altLang="en-US" dirty="0">
                <a:ea typeface="ＭＳ Ｐゴシック" panose="020B0600070205080204" pitchFamily="34" charset="-128"/>
              </a:rPr>
              <a:t>Given nominal trajectory, use linear (or quadratic) approximation of system nonlinear dynamics and quadratic approximation of cost, yields updates that quadratically converge</a:t>
            </a:r>
          </a:p>
          <a:p>
            <a:r>
              <a:rPr lang="en-US" altLang="en-US" kern="0" dirty="0">
                <a:ea typeface="ＭＳ Ｐゴシック" panose="020B0600070205080204" pitchFamily="34" charset="-128"/>
              </a:rPr>
              <a:t>Standard DDP does not handle state or control constraints</a:t>
            </a:r>
          </a:p>
          <a:p>
            <a:pPr marL="0" indent="0">
              <a:buNone/>
            </a:pPr>
            <a:endParaRPr lang="en-US" altLang="en-US" b="1" kern="0" dirty="0">
              <a:ea typeface="ＭＳ Ｐゴシック" panose="020B0600070205080204" pitchFamily="34" charset="-128"/>
            </a:endParaRPr>
          </a:p>
          <a:p>
            <a:pPr marL="0" indent="0">
              <a:buNone/>
            </a:pPr>
            <a:r>
              <a:rPr lang="en-US" altLang="en-US" b="1" kern="0" dirty="0">
                <a:ea typeface="ＭＳ Ｐゴシック" panose="020B0600070205080204" pitchFamily="34" charset="-128"/>
              </a:rPr>
              <a:t>Augmented </a:t>
            </a:r>
            <a:r>
              <a:rPr lang="en-US" altLang="en-US" b="1" kern="0" dirty="0" err="1">
                <a:ea typeface="ＭＳ Ｐゴシック" panose="020B0600070205080204" pitchFamily="34" charset="-128"/>
              </a:rPr>
              <a:t>Lagrangian</a:t>
            </a:r>
            <a:r>
              <a:rPr lang="en-US" altLang="en-US" b="1" kern="0" dirty="0">
                <a:ea typeface="ＭＳ Ｐゴシック" panose="020B0600070205080204" pitchFamily="34" charset="-128"/>
              </a:rPr>
              <a:t> DDP (AL-DDP)</a:t>
            </a:r>
            <a:r>
              <a:rPr lang="en-US" altLang="en-US" b="1" dirty="0">
                <a:ea typeface="ＭＳ Ｐゴシック" panose="020B0600070205080204" pitchFamily="34" charset="-128"/>
              </a:rPr>
              <a:t>:</a:t>
            </a:r>
          </a:p>
          <a:p>
            <a:r>
              <a:rPr lang="en-US" altLang="en-US" kern="0" dirty="0">
                <a:ea typeface="ＭＳ Ｐゴシック" panose="020B0600070205080204" pitchFamily="34" charset="-128"/>
              </a:rPr>
              <a:t>Adds state constraints to the original optimal control problem</a:t>
            </a:r>
          </a:p>
          <a:p>
            <a:r>
              <a:rPr lang="en-US" altLang="en-US" kern="0" dirty="0">
                <a:ea typeface="ＭＳ Ｐゴシック" panose="020B0600070205080204" pitchFamily="34" charset="-128"/>
              </a:rPr>
              <a:t>Convert single constrained problem into series of unconstrained problems using penalty functions</a:t>
            </a:r>
          </a:p>
          <a:p>
            <a:r>
              <a:rPr lang="en-US" altLang="en-US" kern="0" dirty="0">
                <a:ea typeface="ＭＳ Ｐゴシック" panose="020B0600070205080204" pitchFamily="34" charset="-128"/>
              </a:rPr>
              <a:t>Optimization for state constraints greatly </a:t>
            </a:r>
            <a:r>
              <a:rPr lang="en-US" altLang="en-US" b="1" kern="0" dirty="0">
                <a:ea typeface="ＭＳ Ｐゴシック" panose="020B0600070205080204" pitchFamily="34" charset="-128"/>
              </a:rPr>
              <a:t>increases computational complexity</a:t>
            </a:r>
            <a:r>
              <a:rPr lang="en-US" altLang="en-US" kern="0" dirty="0">
                <a:ea typeface="ＭＳ Ｐゴシック" panose="020B0600070205080204" pitchFamily="34" charset="-128"/>
              </a:rPr>
              <a:t>, requires an </a:t>
            </a:r>
            <a:r>
              <a:rPr lang="en-US" altLang="en-US" b="1" kern="0" dirty="0">
                <a:ea typeface="ＭＳ Ｐゴシック" panose="020B0600070205080204" pitchFamily="34" charset="-128"/>
              </a:rPr>
              <a:t>inner and outer loop</a:t>
            </a:r>
            <a:endParaRPr lang="en-US" altLang="en-US" kern="0" dirty="0">
              <a:ea typeface="ＭＳ Ｐゴシック" panose="020B0600070205080204" pitchFamily="34" charset="-128"/>
            </a:endParaRPr>
          </a:p>
          <a:p>
            <a:pPr marL="285750" indent="-285750">
              <a:buFont typeface="Arial" panose="020B0604020202020204" pitchFamily="34" charset="0"/>
              <a:buChar char="•"/>
            </a:pPr>
            <a:endParaRPr lang="en-US" sz="2000" dirty="0"/>
          </a:p>
          <a:p>
            <a:endParaRPr lang="en-US" dirty="0"/>
          </a:p>
        </p:txBody>
      </p:sp>
      <p:sp>
        <p:nvSpPr>
          <p:cNvPr id="8" name="Slide Number Placeholder 7">
            <a:extLst>
              <a:ext uri="{FF2B5EF4-FFF2-40B4-BE49-F238E27FC236}">
                <a16:creationId xmlns:a16="http://schemas.microsoft.com/office/drawing/2014/main" id="{BF29D90C-4FED-2953-6C22-DA718382CC3C}"/>
              </a:ext>
            </a:extLst>
          </p:cNvPr>
          <p:cNvSpPr>
            <a:spLocks noGrp="1"/>
          </p:cNvSpPr>
          <p:nvPr>
            <p:ph type="sldNum" sz="quarter" idx="12"/>
          </p:nvPr>
        </p:nvSpPr>
        <p:spPr/>
        <p:txBody>
          <a:bodyPr/>
          <a:lstStyle/>
          <a:p>
            <a:fld id="{612A962A-E308-412C-B6D7-A21864CFEAEB}" type="slidenum">
              <a:rPr lang="en-US" smtClean="0"/>
              <a:pPr/>
              <a:t>7</a:t>
            </a:fld>
            <a:endParaRPr lang="en-US"/>
          </a:p>
        </p:txBody>
      </p:sp>
      <p:sp>
        <p:nvSpPr>
          <p:cNvPr id="2" name="Footer Placeholder 1">
            <a:extLst>
              <a:ext uri="{FF2B5EF4-FFF2-40B4-BE49-F238E27FC236}">
                <a16:creationId xmlns:a16="http://schemas.microsoft.com/office/drawing/2014/main" id="{FC749347-3AFF-44DB-9896-A6C2333B9289}"/>
              </a:ext>
            </a:extLst>
          </p:cNvPr>
          <p:cNvSpPr>
            <a:spLocks noGrp="1"/>
          </p:cNvSpPr>
          <p:nvPr>
            <p:ph type="ftr" sz="quarter" idx="11"/>
          </p:nvPr>
        </p:nvSpPr>
        <p:spPr/>
        <p:txBody>
          <a:bodyPr/>
          <a:lstStyle/>
          <a:p>
            <a:pPr>
              <a:defRPr/>
            </a:pPr>
            <a:r>
              <a:rPr lang="nb-NO"/>
              <a:t>NASA Langley Research Center</a:t>
            </a:r>
            <a:endParaRPr lang="en-US" dirty="0"/>
          </a:p>
        </p:txBody>
      </p:sp>
      <p:pic>
        <p:nvPicPr>
          <p:cNvPr id="3" name="Picture 2" descr="Text, schematic&#10;&#10;Description automatically generated">
            <a:extLst>
              <a:ext uri="{FF2B5EF4-FFF2-40B4-BE49-F238E27FC236}">
                <a16:creationId xmlns:a16="http://schemas.microsoft.com/office/drawing/2014/main" id="{3B04459C-8729-9C26-3A70-1974E9ED2E36}"/>
              </a:ext>
            </a:extLst>
          </p:cNvPr>
          <p:cNvPicPr>
            <a:picLocks noChangeAspect="1"/>
          </p:cNvPicPr>
          <p:nvPr/>
        </p:nvPicPr>
        <p:blipFill>
          <a:blip r:embed="rId4"/>
          <a:stretch>
            <a:fillRect/>
          </a:stretch>
        </p:blipFill>
        <p:spPr>
          <a:xfrm>
            <a:off x="3416843" y="4876800"/>
            <a:ext cx="5664200" cy="1244600"/>
          </a:xfrm>
          <a:prstGeom prst="rect">
            <a:avLst/>
          </a:prstGeom>
        </p:spPr>
      </p:pic>
      <p:pic>
        <p:nvPicPr>
          <p:cNvPr id="6" name="Picture 5" descr="Text, letter&#10;&#10;Description automatically generated">
            <a:extLst>
              <a:ext uri="{FF2B5EF4-FFF2-40B4-BE49-F238E27FC236}">
                <a16:creationId xmlns:a16="http://schemas.microsoft.com/office/drawing/2014/main" id="{67966FC2-F305-6486-3484-4C764888E953}"/>
              </a:ext>
            </a:extLst>
          </p:cNvPr>
          <p:cNvPicPr>
            <a:picLocks noChangeAspect="1"/>
          </p:cNvPicPr>
          <p:nvPr/>
        </p:nvPicPr>
        <p:blipFill>
          <a:blip r:embed="rId5"/>
          <a:stretch>
            <a:fillRect/>
          </a:stretch>
        </p:blipFill>
        <p:spPr>
          <a:xfrm>
            <a:off x="363267" y="4656991"/>
            <a:ext cx="5303520" cy="1309278"/>
          </a:xfrm>
          <a:prstGeom prst="rect">
            <a:avLst/>
          </a:prstGeom>
        </p:spPr>
      </p:pic>
      <p:pic>
        <p:nvPicPr>
          <p:cNvPr id="10" name="Picture 9" descr="Text&#10;&#10;Description automatically generated">
            <a:extLst>
              <a:ext uri="{FF2B5EF4-FFF2-40B4-BE49-F238E27FC236}">
                <a16:creationId xmlns:a16="http://schemas.microsoft.com/office/drawing/2014/main" id="{8F3E49E2-754A-E6A9-1E90-1804169F2D93}"/>
              </a:ext>
            </a:extLst>
          </p:cNvPr>
          <p:cNvPicPr>
            <a:picLocks noChangeAspect="1"/>
          </p:cNvPicPr>
          <p:nvPr/>
        </p:nvPicPr>
        <p:blipFill>
          <a:blip r:embed="rId6"/>
          <a:stretch>
            <a:fillRect/>
          </a:stretch>
        </p:blipFill>
        <p:spPr>
          <a:xfrm>
            <a:off x="6522124" y="4746992"/>
            <a:ext cx="5370822" cy="1504216"/>
          </a:xfrm>
          <a:prstGeom prst="rect">
            <a:avLst/>
          </a:prstGeom>
        </p:spPr>
      </p:pic>
      <p:sp>
        <p:nvSpPr>
          <p:cNvPr id="11" name="TextBox 10">
            <a:extLst>
              <a:ext uri="{FF2B5EF4-FFF2-40B4-BE49-F238E27FC236}">
                <a16:creationId xmlns:a16="http://schemas.microsoft.com/office/drawing/2014/main" id="{E37E37E2-819D-C554-2E5B-AE085B5281CE}"/>
              </a:ext>
            </a:extLst>
          </p:cNvPr>
          <p:cNvSpPr txBox="1"/>
          <p:nvPr/>
        </p:nvSpPr>
        <p:spPr>
          <a:xfrm>
            <a:off x="5666787" y="5361987"/>
            <a:ext cx="855337" cy="369332"/>
          </a:xfrm>
          <a:prstGeom prst="rect">
            <a:avLst/>
          </a:prstGeom>
          <a:noFill/>
        </p:spPr>
        <p:txBody>
          <a:bodyPr wrap="square">
            <a:spAutoFit/>
          </a:bodyPr>
          <a:lstStyle/>
          <a:p>
            <a:r>
              <a:rPr lang="en-US" altLang="en-US" kern="0" dirty="0">
                <a:ea typeface="ＭＳ Ｐゴシック" panose="020B0600070205080204" pitchFamily="34" charset="-128"/>
              </a:rPr>
              <a:t>where</a:t>
            </a:r>
            <a:endParaRPr lang="en-US" dirty="0"/>
          </a:p>
        </p:txBody>
      </p:sp>
      <p:sp>
        <p:nvSpPr>
          <p:cNvPr id="7" name="Footer Placeholder 3">
            <a:extLst>
              <a:ext uri="{FF2B5EF4-FFF2-40B4-BE49-F238E27FC236}">
                <a16:creationId xmlns:a16="http://schemas.microsoft.com/office/drawing/2014/main" id="{FA8A931B-5140-7EDD-180D-B4F7A27407D0}"/>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custDataLst>
      <p:tags r:id="rId1"/>
    </p:custDataLst>
    <p:extLst>
      <p:ext uri="{BB962C8B-B14F-4D97-AF65-F5344CB8AC3E}">
        <p14:creationId xmlns:p14="http://schemas.microsoft.com/office/powerpoint/2010/main" val="3858540511"/>
      </p:ext>
    </p:extLst>
  </p:cSld>
  <p:clrMapOvr>
    <a:masterClrMapping/>
  </p:clrMapOvr>
  <mc:AlternateContent xmlns:mc="http://schemas.openxmlformats.org/markup-compatibility/2006" xmlns:p14="http://schemas.microsoft.com/office/powerpoint/2010/main">
    <mc:Choice Requires="p14">
      <p:transition p14:dur="0" advClick="0" advTm="55042"/>
    </mc:Choice>
    <mc:Fallback xmlns="">
      <p:transition advClick="0" advTm="55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37"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900" decel="100000" fill="hold"/>
                                        <p:tgtEl>
                                          <p:spTgt spid="10"/>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900" decel="100000" fill="hold"/>
                                        <p:tgtEl>
                                          <p:spTgt spid="1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p:ext uri="{E180D4A7-C9FB-4DFB-919C-405C955672EB}">
      <p14:showEvtLst xmlns:p14="http://schemas.microsoft.com/office/powerpoint/2010/main">
        <p14:playEvt time="10" objId="14"/>
        <p14:stopEvt time="55042" objId="1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F3E5-855B-4F12-A906-792C8284D35E}"/>
              </a:ext>
            </a:extLst>
          </p:cNvPr>
          <p:cNvSpPr>
            <a:spLocks noGrp="1"/>
          </p:cNvSpPr>
          <p:nvPr>
            <p:ph type="title"/>
          </p:nvPr>
        </p:nvSpPr>
        <p:spPr>
          <a:xfrm>
            <a:off x="270699" y="141679"/>
            <a:ext cx="10638185" cy="499840"/>
          </a:xfrm>
        </p:spPr>
        <p:txBody>
          <a:bodyPr/>
          <a:lstStyle/>
          <a:p>
            <a:r>
              <a:rPr lang="en-US" dirty="0"/>
              <a:t>Integration: ORCA + Bernstein Polynomials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F5CDDD-2D8F-4724-9C97-3FDBD04657DF}"/>
                  </a:ext>
                </a:extLst>
              </p:cNvPr>
              <p:cNvSpPr txBox="1"/>
              <p:nvPr/>
            </p:nvSpPr>
            <p:spPr>
              <a:xfrm>
                <a:off x="382271" y="755974"/>
                <a:ext cx="11287219" cy="2062103"/>
              </a:xfrm>
              <a:prstGeom prst="rect">
                <a:avLst/>
              </a:prstGeom>
              <a:noFill/>
            </p:spPr>
            <p:txBody>
              <a:bodyPr wrap="square" rtlCol="0">
                <a:spAutoFit/>
              </a:bodyPr>
              <a:lstStyle/>
              <a:p>
                <a:pPr algn="ctr"/>
                <a:r>
                  <a:rPr lang="en-US" sz="2000" b="1" dirty="0"/>
                  <a:t>Goal: Modify own-ship BP trajectory to ensure smooth collision avoidance</a:t>
                </a:r>
              </a:p>
              <a:p>
                <a:pPr algn="ctr"/>
                <a:endParaRPr lang="en-US" b="1" dirty="0"/>
              </a:p>
              <a:p>
                <a:r>
                  <a:rPr lang="en-US" b="1" dirty="0"/>
                  <a:t>Basics of combined </a:t>
                </a:r>
                <a:r>
                  <a:rPr lang="en-US" b="1" dirty="0" err="1"/>
                  <a:t>replanner</a:t>
                </a:r>
                <a:r>
                  <a:rPr lang="en-US" b="1" dirty="0"/>
                  <a:t> algorithm: Given own-ship BP trajectory and (estimated) </a:t>
                </a:r>
                <a:r>
                  <a:rPr lang="en-US" b="1"/>
                  <a:t>obstacle BP </a:t>
                </a:r>
                <a:r>
                  <a:rPr lang="en-US" b="1" dirty="0"/>
                  <a:t>trajectory</a:t>
                </a:r>
              </a:p>
              <a:p>
                <a:pPr marL="285750" indent="-285750">
                  <a:buFont typeface="Arial" panose="020B0604020202020204" pitchFamily="34" charset="0"/>
                  <a:buChar char="•"/>
                </a:pPr>
                <a:r>
                  <a:rPr lang="en-US" dirty="0"/>
                  <a:t>Perform ORCA collision detection using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a14:m>
                <a:r>
                  <a:rPr lang="en-US" dirty="0"/>
                  <a:t> steps (one-time pass) along own-ship trajectory</a:t>
                </a:r>
              </a:p>
              <a:p>
                <a:pPr marL="285750" indent="-285750">
                  <a:buFont typeface="Arial" panose="020B0604020202020204" pitchFamily="34" charset="0"/>
                  <a:buChar char="•"/>
                </a:pPr>
                <a:r>
                  <a:rPr lang="en-US" dirty="0"/>
                  <a:t>Pending collision detected, use ORCA output velocity to create new waypoint, then continue searching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5" name="TextBox 4">
                <a:extLst>
                  <a:ext uri="{FF2B5EF4-FFF2-40B4-BE49-F238E27FC236}">
                    <a16:creationId xmlns:a16="http://schemas.microsoft.com/office/drawing/2014/main" id="{50F5CDDD-2D8F-4724-9C97-3FDBD04657DF}"/>
                  </a:ext>
                </a:extLst>
              </p:cNvPr>
              <p:cNvSpPr txBox="1">
                <a:spLocks noRot="1" noChangeAspect="1" noMove="1" noResize="1" noEditPoints="1" noAdjustHandles="1" noChangeArrowheads="1" noChangeShapeType="1" noTextEdit="1"/>
              </p:cNvSpPr>
              <p:nvPr/>
            </p:nvSpPr>
            <p:spPr>
              <a:xfrm>
                <a:off x="382271" y="755974"/>
                <a:ext cx="11287219" cy="2062103"/>
              </a:xfrm>
              <a:prstGeom prst="rect">
                <a:avLst/>
              </a:prstGeom>
              <a:blipFill>
                <a:blip r:embed="rId5"/>
                <a:stretch>
                  <a:fillRect l="-562" t="-122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2345C13-29F4-4D60-81D1-F13FA843D8F2}"/>
              </a:ext>
            </a:extLst>
          </p:cNvPr>
          <p:cNvPicPr>
            <a:picLocks noChangeAspect="1"/>
          </p:cNvPicPr>
          <p:nvPr/>
        </p:nvPicPr>
        <p:blipFill>
          <a:blip r:embed="rId6"/>
          <a:stretch>
            <a:fillRect/>
          </a:stretch>
        </p:blipFill>
        <p:spPr>
          <a:xfrm>
            <a:off x="142785" y="2847974"/>
            <a:ext cx="5441433" cy="3102429"/>
          </a:xfrm>
          <a:prstGeom prst="rect">
            <a:avLst/>
          </a:prstGeom>
          <a:ln w="15875">
            <a:solidFill>
              <a:schemeClr val="accent1"/>
            </a:solidFill>
          </a:ln>
        </p:spPr>
      </p:pic>
      <p:pic>
        <p:nvPicPr>
          <p:cNvPr id="6" name="Picture 5">
            <a:extLst>
              <a:ext uri="{FF2B5EF4-FFF2-40B4-BE49-F238E27FC236}">
                <a16:creationId xmlns:a16="http://schemas.microsoft.com/office/drawing/2014/main" id="{009014AD-4613-464F-BB9A-DDBEC63C3D4A}"/>
              </a:ext>
            </a:extLst>
          </p:cNvPr>
          <p:cNvPicPr>
            <a:picLocks noChangeAspect="1"/>
          </p:cNvPicPr>
          <p:nvPr/>
        </p:nvPicPr>
        <p:blipFill>
          <a:blip r:embed="rId7"/>
          <a:stretch>
            <a:fillRect/>
          </a:stretch>
        </p:blipFill>
        <p:spPr>
          <a:xfrm>
            <a:off x="5155765" y="2463151"/>
            <a:ext cx="6513725" cy="3915425"/>
          </a:xfrm>
          <a:prstGeom prst="rect">
            <a:avLst/>
          </a:prstGeom>
          <a:ln w="19050">
            <a:solidFill>
              <a:schemeClr val="accent1"/>
            </a:solidFill>
          </a:ln>
        </p:spPr>
      </p:pic>
      <p:cxnSp>
        <p:nvCxnSpPr>
          <p:cNvPr id="8" name="Straight Arrow Connector 7">
            <a:extLst>
              <a:ext uri="{FF2B5EF4-FFF2-40B4-BE49-F238E27FC236}">
                <a16:creationId xmlns:a16="http://schemas.microsoft.com/office/drawing/2014/main" id="{C4E13965-7979-468D-84A0-55930B2C0765}"/>
              </a:ext>
            </a:extLst>
          </p:cNvPr>
          <p:cNvCxnSpPr>
            <a:cxnSpLocks/>
            <a:stCxn id="10" idx="0"/>
          </p:cNvCxnSpPr>
          <p:nvPr/>
        </p:nvCxnSpPr>
        <p:spPr>
          <a:xfrm flipH="1" flipV="1">
            <a:off x="3962408" y="4671953"/>
            <a:ext cx="142852" cy="1407332"/>
          </a:xfrm>
          <a:prstGeom prst="straightConnector1">
            <a:avLst/>
          </a:prstGeom>
          <a:ln>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C943A4A-5EBD-4E71-9DE8-C52E9D4EFACE}"/>
              </a:ext>
            </a:extLst>
          </p:cNvPr>
          <p:cNvSpPr txBox="1"/>
          <p:nvPr/>
        </p:nvSpPr>
        <p:spPr>
          <a:xfrm>
            <a:off x="3498363" y="6079285"/>
            <a:ext cx="1213794" cy="646331"/>
          </a:xfrm>
          <a:prstGeom prst="rect">
            <a:avLst/>
          </a:prstGeom>
          <a:noFill/>
        </p:spPr>
        <p:txBody>
          <a:bodyPr wrap="none" rtlCol="0">
            <a:spAutoFit/>
          </a:bodyPr>
          <a:lstStyle/>
          <a:p>
            <a:pPr algn="ctr"/>
            <a:r>
              <a:rPr lang="en-US" dirty="0">
                <a:solidFill>
                  <a:srgbClr val="92D050"/>
                </a:solidFill>
              </a:rPr>
              <a:t>Original BP</a:t>
            </a:r>
          </a:p>
          <a:p>
            <a:pPr algn="ctr"/>
            <a:r>
              <a:rPr lang="en-US" dirty="0">
                <a:solidFill>
                  <a:srgbClr val="92D050"/>
                </a:solidFill>
              </a:rPr>
              <a:t>Trajectory</a:t>
            </a:r>
          </a:p>
        </p:txBody>
      </p:sp>
      <p:cxnSp>
        <p:nvCxnSpPr>
          <p:cNvPr id="11" name="Straight Arrow Connector 10">
            <a:extLst>
              <a:ext uri="{FF2B5EF4-FFF2-40B4-BE49-F238E27FC236}">
                <a16:creationId xmlns:a16="http://schemas.microsoft.com/office/drawing/2014/main" id="{507E1145-5C2F-4253-BBE2-B5B2D683CBE2}"/>
              </a:ext>
            </a:extLst>
          </p:cNvPr>
          <p:cNvCxnSpPr>
            <a:cxnSpLocks/>
            <a:stCxn id="12" idx="0"/>
          </p:cNvCxnSpPr>
          <p:nvPr/>
        </p:nvCxnSpPr>
        <p:spPr>
          <a:xfrm flipV="1">
            <a:off x="1554395" y="5465208"/>
            <a:ext cx="1100323" cy="61456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1AC8553-AF60-42C0-A1C6-B580ED8963E6}"/>
              </a:ext>
            </a:extLst>
          </p:cNvPr>
          <p:cNvSpPr txBox="1"/>
          <p:nvPr/>
        </p:nvSpPr>
        <p:spPr>
          <a:xfrm>
            <a:off x="983052" y="6079772"/>
            <a:ext cx="1142685" cy="646331"/>
          </a:xfrm>
          <a:prstGeom prst="rect">
            <a:avLst/>
          </a:prstGeom>
          <a:noFill/>
        </p:spPr>
        <p:txBody>
          <a:bodyPr wrap="none" rtlCol="0">
            <a:spAutoFit/>
          </a:bodyPr>
          <a:lstStyle/>
          <a:p>
            <a:r>
              <a:rPr lang="en-US" dirty="0"/>
              <a:t>Stationary</a:t>
            </a:r>
          </a:p>
          <a:p>
            <a:r>
              <a:rPr lang="en-US" dirty="0"/>
              <a:t>Obstacle</a:t>
            </a:r>
          </a:p>
        </p:txBody>
      </p:sp>
      <p:cxnSp>
        <p:nvCxnSpPr>
          <p:cNvPr id="17" name="Straight Arrow Connector 16">
            <a:extLst>
              <a:ext uri="{FF2B5EF4-FFF2-40B4-BE49-F238E27FC236}">
                <a16:creationId xmlns:a16="http://schemas.microsoft.com/office/drawing/2014/main" id="{D1B2365D-08FC-4A5B-B31B-7A8F879D850C}"/>
              </a:ext>
            </a:extLst>
          </p:cNvPr>
          <p:cNvCxnSpPr>
            <a:cxnSpLocks/>
          </p:cNvCxnSpPr>
          <p:nvPr/>
        </p:nvCxnSpPr>
        <p:spPr>
          <a:xfrm flipV="1">
            <a:off x="1590675" y="4602795"/>
            <a:ext cx="1006893" cy="30728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43D4C39-DEBD-441B-A8A3-EAF81F5779CF}"/>
              </a:ext>
            </a:extLst>
          </p:cNvPr>
          <p:cNvSpPr txBox="1"/>
          <p:nvPr/>
        </p:nvSpPr>
        <p:spPr>
          <a:xfrm>
            <a:off x="1084982" y="4901804"/>
            <a:ext cx="1115498" cy="646331"/>
          </a:xfrm>
          <a:prstGeom prst="rect">
            <a:avLst/>
          </a:prstGeom>
          <a:noFill/>
        </p:spPr>
        <p:txBody>
          <a:bodyPr wrap="none" rtlCol="0">
            <a:spAutoFit/>
          </a:bodyPr>
          <a:lstStyle/>
          <a:p>
            <a:r>
              <a:rPr lang="en-US" dirty="0">
                <a:solidFill>
                  <a:srgbClr val="FF0000"/>
                </a:solidFill>
              </a:rPr>
              <a:t>Proximity</a:t>
            </a:r>
          </a:p>
          <a:p>
            <a:pPr algn="ctr"/>
            <a:r>
              <a:rPr lang="en-US" dirty="0">
                <a:solidFill>
                  <a:srgbClr val="FF0000"/>
                </a:solidFill>
              </a:rPr>
              <a:t>Violations</a:t>
            </a:r>
          </a:p>
        </p:txBody>
      </p:sp>
      <p:cxnSp>
        <p:nvCxnSpPr>
          <p:cNvPr id="20" name="Straight Arrow Connector 19">
            <a:extLst>
              <a:ext uri="{FF2B5EF4-FFF2-40B4-BE49-F238E27FC236}">
                <a16:creationId xmlns:a16="http://schemas.microsoft.com/office/drawing/2014/main" id="{BF44B327-BA1A-4810-AC2A-3BED5A93A0AB}"/>
              </a:ext>
            </a:extLst>
          </p:cNvPr>
          <p:cNvCxnSpPr>
            <a:cxnSpLocks/>
          </p:cNvCxnSpPr>
          <p:nvPr/>
        </p:nvCxnSpPr>
        <p:spPr>
          <a:xfrm>
            <a:off x="2844451" y="2738142"/>
            <a:ext cx="336009" cy="645837"/>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97934C84-C74D-4B49-BFAF-967354A7A9AE}"/>
              </a:ext>
            </a:extLst>
          </p:cNvPr>
          <p:cNvCxnSpPr>
            <a:cxnSpLocks/>
          </p:cNvCxnSpPr>
          <p:nvPr/>
        </p:nvCxnSpPr>
        <p:spPr>
          <a:xfrm flipH="1">
            <a:off x="2516550" y="2734455"/>
            <a:ext cx="315654" cy="1440167"/>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2EA024E-B629-4B17-9A1F-110FAEA5DD0B}"/>
              </a:ext>
            </a:extLst>
          </p:cNvPr>
          <p:cNvCxnSpPr>
            <a:cxnSpLocks/>
          </p:cNvCxnSpPr>
          <p:nvPr/>
        </p:nvCxnSpPr>
        <p:spPr>
          <a:xfrm flipH="1">
            <a:off x="2094121" y="2719092"/>
            <a:ext cx="744859" cy="1656664"/>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B24A81D-F0A8-48F5-9E2D-579ED8C5C935}"/>
              </a:ext>
            </a:extLst>
          </p:cNvPr>
          <p:cNvSpPr txBox="1"/>
          <p:nvPr/>
        </p:nvSpPr>
        <p:spPr>
          <a:xfrm>
            <a:off x="1766165" y="2393312"/>
            <a:ext cx="2196242" cy="369332"/>
          </a:xfrm>
          <a:prstGeom prst="rect">
            <a:avLst/>
          </a:prstGeom>
          <a:noFill/>
        </p:spPr>
        <p:txBody>
          <a:bodyPr wrap="none" rtlCol="0">
            <a:spAutoFit/>
          </a:bodyPr>
          <a:lstStyle/>
          <a:p>
            <a:r>
              <a:rPr lang="en-US" dirty="0">
                <a:solidFill>
                  <a:schemeClr val="accent1"/>
                </a:solidFill>
              </a:rPr>
              <a:t>Replanned waypoints</a:t>
            </a:r>
          </a:p>
        </p:txBody>
      </p:sp>
      <p:sp>
        <p:nvSpPr>
          <p:cNvPr id="28" name="Right Brace 27">
            <a:extLst>
              <a:ext uri="{FF2B5EF4-FFF2-40B4-BE49-F238E27FC236}">
                <a16:creationId xmlns:a16="http://schemas.microsoft.com/office/drawing/2014/main" id="{45D52A54-CBD0-4570-BABA-2B9175F196BF}"/>
              </a:ext>
            </a:extLst>
          </p:cNvPr>
          <p:cNvSpPr/>
          <p:nvPr/>
        </p:nvSpPr>
        <p:spPr>
          <a:xfrm rot="5666475">
            <a:off x="8032638" y="2484518"/>
            <a:ext cx="373185" cy="3378464"/>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F76DF5E1-2C47-42A1-82DD-127788CA4E7E}"/>
              </a:ext>
            </a:extLst>
          </p:cNvPr>
          <p:cNvCxnSpPr>
            <a:cxnSpLocks/>
          </p:cNvCxnSpPr>
          <p:nvPr/>
        </p:nvCxnSpPr>
        <p:spPr>
          <a:xfrm flipV="1">
            <a:off x="6579209" y="3485067"/>
            <a:ext cx="2317141" cy="343983"/>
          </a:xfrm>
          <a:prstGeom prst="straightConnector1">
            <a:avLst/>
          </a:prstGeom>
          <a:ln w="317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Right Brace 31">
            <a:extLst>
              <a:ext uri="{FF2B5EF4-FFF2-40B4-BE49-F238E27FC236}">
                <a16:creationId xmlns:a16="http://schemas.microsoft.com/office/drawing/2014/main" id="{FE3F173E-2FDE-46EB-B0D6-8668D4842B6E}"/>
              </a:ext>
            </a:extLst>
          </p:cNvPr>
          <p:cNvSpPr/>
          <p:nvPr/>
        </p:nvSpPr>
        <p:spPr>
          <a:xfrm rot="5666475">
            <a:off x="6224341" y="3828585"/>
            <a:ext cx="237736" cy="31832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8ADD911F-0B7C-4F11-8A35-4A804CDAFFA6}"/>
              </a:ext>
            </a:extLst>
          </p:cNvPr>
          <p:cNvSpPr txBox="1"/>
          <p:nvPr/>
        </p:nvSpPr>
        <p:spPr>
          <a:xfrm rot="21070378">
            <a:off x="6890416" y="3318515"/>
            <a:ext cx="1471685" cy="369332"/>
          </a:xfrm>
          <a:prstGeom prst="rect">
            <a:avLst/>
          </a:prstGeom>
          <a:noFill/>
        </p:spPr>
        <p:txBody>
          <a:bodyPr wrap="none" rtlCol="0">
            <a:spAutoFit/>
          </a:bodyPr>
          <a:lstStyle/>
          <a:p>
            <a:r>
              <a:rPr lang="en-US" dirty="0"/>
              <a:t>ORCA safe vel</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0DBB90C-3539-42FE-931D-65F91C5C664A}"/>
                  </a:ext>
                </a:extLst>
              </p:cNvPr>
              <p:cNvSpPr txBox="1"/>
              <p:nvPr/>
            </p:nvSpPr>
            <p:spPr>
              <a:xfrm rot="256693">
                <a:off x="7192630" y="4360978"/>
                <a:ext cx="2034147" cy="369332"/>
              </a:xfrm>
              <a:prstGeom prst="rect">
                <a:avLst/>
              </a:prstGeom>
              <a:noFill/>
            </p:spPr>
            <p:txBody>
              <a:bodyPr wrap="none" rtlCol="0">
                <a:spAutoFit/>
              </a:bodyPr>
              <a:lstStyle/>
              <a:p>
                <a:r>
                  <a:rPr lang="en-US" dirty="0"/>
                  <a:t>ORCA lookahead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a14:m>
                <a:endParaRPr lang="en-US" dirty="0"/>
              </a:p>
            </p:txBody>
          </p:sp>
        </mc:Choice>
        <mc:Fallback xmlns="">
          <p:sp>
            <p:nvSpPr>
              <p:cNvPr id="34" name="TextBox 33">
                <a:extLst>
                  <a:ext uri="{FF2B5EF4-FFF2-40B4-BE49-F238E27FC236}">
                    <a16:creationId xmlns:a16="http://schemas.microsoft.com/office/drawing/2014/main" id="{F0DBB90C-3539-42FE-931D-65F91C5C664A}"/>
                  </a:ext>
                </a:extLst>
              </p:cNvPr>
              <p:cNvSpPr txBox="1">
                <a:spLocks noRot="1" noChangeAspect="1" noMove="1" noResize="1" noEditPoints="1" noAdjustHandles="1" noChangeArrowheads="1" noChangeShapeType="1" noTextEdit="1"/>
              </p:cNvSpPr>
              <p:nvPr/>
            </p:nvSpPr>
            <p:spPr>
              <a:xfrm rot="256693">
                <a:off x="7192630" y="4360978"/>
                <a:ext cx="2034147" cy="369332"/>
              </a:xfrm>
              <a:prstGeom prst="rect">
                <a:avLst/>
              </a:prstGeom>
              <a:blipFill>
                <a:blip r:embed="rId8"/>
                <a:stretch>
                  <a:fillRect l="-2454" t="-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3ACF784-8EA1-4D66-BECC-885B1D8338E1}"/>
                  </a:ext>
                </a:extLst>
              </p:cNvPr>
              <p:cNvSpPr txBox="1"/>
              <p:nvPr/>
            </p:nvSpPr>
            <p:spPr>
              <a:xfrm rot="243593">
                <a:off x="6166878" y="4095022"/>
                <a:ext cx="2877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m:oMathPara>
                </a14:m>
                <a:endParaRPr lang="en-US" dirty="0"/>
              </a:p>
            </p:txBody>
          </p:sp>
        </mc:Choice>
        <mc:Fallback xmlns="">
          <p:sp>
            <p:nvSpPr>
              <p:cNvPr id="36" name="TextBox 35">
                <a:extLst>
                  <a:ext uri="{FF2B5EF4-FFF2-40B4-BE49-F238E27FC236}">
                    <a16:creationId xmlns:a16="http://schemas.microsoft.com/office/drawing/2014/main" id="{13ACF784-8EA1-4D66-BECC-885B1D8338E1}"/>
                  </a:ext>
                </a:extLst>
              </p:cNvPr>
              <p:cNvSpPr txBox="1">
                <a:spLocks noRot="1" noChangeAspect="1" noMove="1" noResize="1" noEditPoints="1" noAdjustHandles="1" noChangeArrowheads="1" noChangeShapeType="1" noTextEdit="1"/>
              </p:cNvSpPr>
              <p:nvPr/>
            </p:nvSpPr>
            <p:spPr>
              <a:xfrm rot="243593">
                <a:off x="6166878" y="4095022"/>
                <a:ext cx="287771" cy="276999"/>
              </a:xfrm>
              <a:prstGeom prst="rect">
                <a:avLst/>
              </a:prstGeom>
              <a:blipFill>
                <a:blip r:embed="rId9"/>
                <a:stretch>
                  <a:fillRect l="-15385" r="-7692" b="-4000"/>
                </a:stretch>
              </a:blipFill>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C70977FA-AA37-4EBF-8336-55DF94C949B5}"/>
              </a:ext>
            </a:extLst>
          </p:cNvPr>
          <p:cNvCxnSpPr>
            <a:cxnSpLocks/>
          </p:cNvCxnSpPr>
          <p:nvPr/>
        </p:nvCxnSpPr>
        <p:spPr>
          <a:xfrm flipH="1">
            <a:off x="10218075" y="3322398"/>
            <a:ext cx="538168" cy="79308"/>
          </a:xfrm>
          <a:prstGeom prst="straightConnector1">
            <a:avLst/>
          </a:prstGeom>
          <a:ln>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8CBA9755-F1AF-4603-8D01-5422E63F1535}"/>
              </a:ext>
            </a:extLst>
          </p:cNvPr>
          <p:cNvSpPr txBox="1"/>
          <p:nvPr/>
        </p:nvSpPr>
        <p:spPr>
          <a:xfrm>
            <a:off x="10604397" y="2879835"/>
            <a:ext cx="1080745" cy="923330"/>
          </a:xfrm>
          <a:prstGeom prst="rect">
            <a:avLst/>
          </a:prstGeom>
          <a:noFill/>
        </p:spPr>
        <p:txBody>
          <a:bodyPr wrap="none" rtlCol="0">
            <a:spAutoFit/>
          </a:bodyPr>
          <a:lstStyle/>
          <a:p>
            <a:pPr algn="ctr"/>
            <a:r>
              <a:rPr lang="en-US" dirty="0">
                <a:solidFill>
                  <a:srgbClr val="92D050"/>
                </a:solidFill>
              </a:rPr>
              <a:t>Own-ship</a:t>
            </a:r>
          </a:p>
          <a:p>
            <a:pPr algn="ctr"/>
            <a:r>
              <a:rPr lang="en-US" dirty="0">
                <a:solidFill>
                  <a:srgbClr val="92D050"/>
                </a:solidFill>
              </a:rPr>
              <a:t>Safety </a:t>
            </a:r>
          </a:p>
          <a:p>
            <a:pPr algn="ctr"/>
            <a:r>
              <a:rPr lang="en-US" dirty="0">
                <a:solidFill>
                  <a:srgbClr val="92D050"/>
                </a:solidFill>
              </a:rPr>
              <a:t>Radius</a:t>
            </a:r>
          </a:p>
        </p:txBody>
      </p:sp>
      <p:cxnSp>
        <p:nvCxnSpPr>
          <p:cNvPr id="40" name="Straight Arrow Connector 39">
            <a:extLst>
              <a:ext uri="{FF2B5EF4-FFF2-40B4-BE49-F238E27FC236}">
                <a16:creationId xmlns:a16="http://schemas.microsoft.com/office/drawing/2014/main" id="{2E71E477-BC87-46F1-9066-827BCAE05BC9}"/>
              </a:ext>
            </a:extLst>
          </p:cNvPr>
          <p:cNvCxnSpPr>
            <a:cxnSpLocks/>
          </p:cNvCxnSpPr>
          <p:nvPr/>
        </p:nvCxnSpPr>
        <p:spPr>
          <a:xfrm flipH="1">
            <a:off x="10835189" y="4770361"/>
            <a:ext cx="147390" cy="30487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5E8FACC0-3F61-440D-837D-CF64152FC4F9}"/>
              </a:ext>
            </a:extLst>
          </p:cNvPr>
          <p:cNvSpPr txBox="1"/>
          <p:nvPr/>
        </p:nvSpPr>
        <p:spPr>
          <a:xfrm>
            <a:off x="10835189" y="4167540"/>
            <a:ext cx="1042714" cy="923330"/>
          </a:xfrm>
          <a:prstGeom prst="rect">
            <a:avLst/>
          </a:prstGeom>
          <a:noFill/>
        </p:spPr>
        <p:txBody>
          <a:bodyPr wrap="square" rtlCol="0">
            <a:spAutoFit/>
          </a:bodyPr>
          <a:lstStyle/>
          <a:p>
            <a:pPr algn="ctr"/>
            <a:r>
              <a:rPr lang="en-US" dirty="0"/>
              <a:t>Obstacle</a:t>
            </a:r>
          </a:p>
          <a:p>
            <a:pPr algn="ctr"/>
            <a:r>
              <a:rPr lang="en-US" dirty="0"/>
              <a:t>Safety</a:t>
            </a:r>
          </a:p>
          <a:p>
            <a:pPr algn="ctr"/>
            <a:r>
              <a:rPr lang="en-US" dirty="0"/>
              <a:t>Radius</a:t>
            </a:r>
          </a:p>
        </p:txBody>
      </p:sp>
      <p:sp>
        <p:nvSpPr>
          <p:cNvPr id="9" name="Arrow: Right 8">
            <a:extLst>
              <a:ext uri="{FF2B5EF4-FFF2-40B4-BE49-F238E27FC236}">
                <a16:creationId xmlns:a16="http://schemas.microsoft.com/office/drawing/2014/main" id="{49FF2918-4A5D-4460-8790-41102E9BEAB5}"/>
              </a:ext>
            </a:extLst>
          </p:cNvPr>
          <p:cNvSpPr/>
          <p:nvPr/>
        </p:nvSpPr>
        <p:spPr>
          <a:xfrm rot="21342074">
            <a:off x="3331371" y="3989057"/>
            <a:ext cx="2522246" cy="190924"/>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464A185-C32A-41EB-B558-59494A2A3C27}"/>
              </a:ext>
            </a:extLst>
          </p:cNvPr>
          <p:cNvSpPr txBox="1"/>
          <p:nvPr/>
        </p:nvSpPr>
        <p:spPr>
          <a:xfrm rot="21316429">
            <a:off x="4258830" y="3710129"/>
            <a:ext cx="716799" cy="369332"/>
          </a:xfrm>
          <a:prstGeom prst="rect">
            <a:avLst/>
          </a:prstGeom>
          <a:noFill/>
        </p:spPr>
        <p:txBody>
          <a:bodyPr wrap="none" rtlCol="0">
            <a:spAutoFit/>
          </a:bodyPr>
          <a:lstStyle/>
          <a:p>
            <a:r>
              <a:rPr lang="en-US" dirty="0">
                <a:solidFill>
                  <a:srgbClr val="FF0000"/>
                </a:solidFill>
              </a:rPr>
              <a:t>Zoom</a:t>
            </a:r>
          </a:p>
        </p:txBody>
      </p:sp>
      <p:sp>
        <p:nvSpPr>
          <p:cNvPr id="13" name="Slide Number Placeholder 12">
            <a:extLst>
              <a:ext uri="{FF2B5EF4-FFF2-40B4-BE49-F238E27FC236}">
                <a16:creationId xmlns:a16="http://schemas.microsoft.com/office/drawing/2014/main" id="{F26A7F4B-8DF4-83C3-ECD2-B005E77D6B37}"/>
              </a:ext>
            </a:extLst>
          </p:cNvPr>
          <p:cNvSpPr>
            <a:spLocks noGrp="1"/>
          </p:cNvSpPr>
          <p:nvPr>
            <p:ph type="sldNum" sz="quarter" idx="12"/>
          </p:nvPr>
        </p:nvSpPr>
        <p:spPr>
          <a:xfrm>
            <a:off x="11213645" y="6543053"/>
            <a:ext cx="978355" cy="365125"/>
          </a:xfrm>
        </p:spPr>
        <p:txBody>
          <a:bodyPr/>
          <a:lstStyle/>
          <a:p>
            <a:fld id="{4B5A7D23-5EA3-BB48-9A7E-29066237FEC6}" type="slidenum">
              <a:rPr lang="en-US" sz="1000" smtClean="0">
                <a:solidFill>
                  <a:prstClr val="black">
                    <a:tint val="75000"/>
                  </a:prstClr>
                </a:solidFill>
                <a:latin typeface="Calibri"/>
              </a:rPr>
              <a:pPr/>
              <a:t>8</a:t>
            </a:fld>
            <a:endParaRPr lang="en-US" sz="1000" dirty="0">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FD54D58A-963D-B48E-6364-91DB65823F79}"/>
              </a:ext>
            </a:extLst>
          </p:cNvPr>
          <p:cNvSpPr>
            <a:spLocks noGrp="1"/>
          </p:cNvSpPr>
          <p:nvPr>
            <p:ph type="ftr" sz="quarter" idx="14"/>
          </p:nvPr>
        </p:nvSpPr>
        <p:spPr/>
        <p:txBody>
          <a:bodyPr/>
          <a:lstStyle/>
          <a:p>
            <a:r>
              <a:rPr lang="en-US" sz="1200"/>
              <a:t>NASA Langley Research Center</a:t>
            </a:r>
          </a:p>
        </p:txBody>
      </p:sp>
      <p:sp>
        <p:nvSpPr>
          <p:cNvPr id="7" name="Footer Placeholder 3">
            <a:extLst>
              <a:ext uri="{FF2B5EF4-FFF2-40B4-BE49-F238E27FC236}">
                <a16:creationId xmlns:a16="http://schemas.microsoft.com/office/drawing/2014/main" id="{B068B0E0-6CC9-FCDF-2866-7FD0764ABC15}"/>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2387949143"/>
      </p:ext>
    </p:extLst>
  </p:cSld>
  <p:clrMapOvr>
    <a:masterClrMapping/>
  </p:clrMapOvr>
  <mc:AlternateContent xmlns:mc="http://schemas.openxmlformats.org/markup-compatibility/2006" xmlns:p14="http://schemas.microsoft.com/office/powerpoint/2010/main">
    <mc:Choice Requires="p14">
      <p:transition p14:dur="0" advClick="0" advTm="49501"/>
    </mc:Choice>
    <mc:Fallback xmlns="">
      <p:transition advClick="0" advTm="49501"/>
    </mc:Fallback>
  </mc:AlternateContent>
  <p:extLst>
    <p:ext uri="{E180D4A7-C9FB-4DFB-919C-405C955672EB}">
      <p14:showEvtLst xmlns:p14="http://schemas.microsoft.com/office/powerpoint/2010/main">
        <p14:playEvt time="10" objId="7"/>
        <p14:stopEvt time="49501" objId="7"/>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F3E5-855B-4F12-A906-792C8284D35E}"/>
              </a:ext>
            </a:extLst>
          </p:cNvPr>
          <p:cNvSpPr>
            <a:spLocks noGrp="1"/>
          </p:cNvSpPr>
          <p:nvPr>
            <p:ph type="title"/>
          </p:nvPr>
        </p:nvSpPr>
        <p:spPr>
          <a:xfrm>
            <a:off x="270699" y="141679"/>
            <a:ext cx="10638185" cy="499840"/>
          </a:xfrm>
        </p:spPr>
        <p:txBody>
          <a:bodyPr/>
          <a:lstStyle/>
          <a:p>
            <a:r>
              <a:rPr lang="en-US" dirty="0"/>
              <a:t>Integration: Bernstein Polynomials + DDP</a:t>
            </a:r>
          </a:p>
        </p:txBody>
      </p:sp>
      <p:sp>
        <p:nvSpPr>
          <p:cNvPr id="13" name="Slide Number Placeholder 12">
            <a:extLst>
              <a:ext uri="{FF2B5EF4-FFF2-40B4-BE49-F238E27FC236}">
                <a16:creationId xmlns:a16="http://schemas.microsoft.com/office/drawing/2014/main" id="{F26A7F4B-8DF4-83C3-ECD2-B005E77D6B37}"/>
              </a:ext>
            </a:extLst>
          </p:cNvPr>
          <p:cNvSpPr>
            <a:spLocks noGrp="1"/>
          </p:cNvSpPr>
          <p:nvPr>
            <p:ph type="sldNum" sz="quarter" idx="12"/>
          </p:nvPr>
        </p:nvSpPr>
        <p:spPr>
          <a:xfrm>
            <a:off x="11213645" y="6543053"/>
            <a:ext cx="978355" cy="365125"/>
          </a:xfrm>
        </p:spPr>
        <p:txBody>
          <a:bodyPr/>
          <a:lstStyle/>
          <a:p>
            <a:fld id="{4B5A7D23-5EA3-BB48-9A7E-29066237FEC6}" type="slidenum">
              <a:rPr lang="en-US" sz="1000" smtClean="0">
                <a:solidFill>
                  <a:prstClr val="black">
                    <a:tint val="75000"/>
                  </a:prstClr>
                </a:solidFill>
                <a:latin typeface="Calibri"/>
              </a:rPr>
              <a:pPr/>
              <a:t>9</a:t>
            </a:fld>
            <a:endParaRPr lang="en-US" sz="1000" dirty="0">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FD54D58A-963D-B48E-6364-91DB65823F79}"/>
              </a:ext>
            </a:extLst>
          </p:cNvPr>
          <p:cNvSpPr>
            <a:spLocks noGrp="1"/>
          </p:cNvSpPr>
          <p:nvPr>
            <p:ph type="ftr" sz="quarter" idx="14"/>
          </p:nvPr>
        </p:nvSpPr>
        <p:spPr/>
        <p:txBody>
          <a:bodyPr/>
          <a:lstStyle/>
          <a:p>
            <a:r>
              <a:rPr lang="en-US" sz="1200"/>
              <a:t>NASA Langley Research Center</a:t>
            </a:r>
          </a:p>
        </p:txBody>
      </p:sp>
      <p:sp>
        <p:nvSpPr>
          <p:cNvPr id="51" name="Rectangle: Rounded Corners 3">
            <a:extLst>
              <a:ext uri="{FF2B5EF4-FFF2-40B4-BE49-F238E27FC236}">
                <a16:creationId xmlns:a16="http://schemas.microsoft.com/office/drawing/2014/main" id="{C2D47B63-A8C9-872C-453C-A757F8E1082F}"/>
              </a:ext>
            </a:extLst>
          </p:cNvPr>
          <p:cNvSpPr/>
          <p:nvPr/>
        </p:nvSpPr>
        <p:spPr>
          <a:xfrm>
            <a:off x="4783818" y="1326448"/>
            <a:ext cx="1977938"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Parameterization Preserving</a:t>
            </a:r>
          </a:p>
        </p:txBody>
      </p:sp>
      <p:cxnSp>
        <p:nvCxnSpPr>
          <p:cNvPr id="53" name="Straight Arrow Connector 52">
            <a:extLst>
              <a:ext uri="{FF2B5EF4-FFF2-40B4-BE49-F238E27FC236}">
                <a16:creationId xmlns:a16="http://schemas.microsoft.com/office/drawing/2014/main" id="{AA9F9C97-547D-8B16-9284-74B522D295D8}"/>
              </a:ext>
            </a:extLst>
          </p:cNvPr>
          <p:cNvCxnSpPr>
            <a:cxnSpLocks/>
            <a:endCxn id="51" idx="1"/>
          </p:cNvCxnSpPr>
          <p:nvPr/>
        </p:nvCxnSpPr>
        <p:spPr>
          <a:xfrm flipV="1">
            <a:off x="3672520" y="1875088"/>
            <a:ext cx="1111298" cy="1428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D3FF948-E139-FEEF-B0FA-45219685B370}"/>
              </a:ext>
            </a:extLst>
          </p:cNvPr>
          <p:cNvCxnSpPr>
            <a:cxnSpLocks/>
            <a:stCxn id="51" idx="3"/>
          </p:cNvCxnSpPr>
          <p:nvPr/>
        </p:nvCxnSpPr>
        <p:spPr>
          <a:xfrm flipV="1">
            <a:off x="6761756" y="1864746"/>
            <a:ext cx="1093362" cy="10342"/>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Rounded Corners 23">
            <a:extLst>
              <a:ext uri="{FF2B5EF4-FFF2-40B4-BE49-F238E27FC236}">
                <a16:creationId xmlns:a16="http://schemas.microsoft.com/office/drawing/2014/main" id="{E701E692-2A9C-20CD-5F49-C6865B20C53E}"/>
              </a:ext>
            </a:extLst>
          </p:cNvPr>
          <p:cNvSpPr/>
          <p:nvPr/>
        </p:nvSpPr>
        <p:spPr>
          <a:xfrm>
            <a:off x="4783818" y="2984434"/>
            <a:ext cx="1977938" cy="1097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Analytic</a:t>
            </a:r>
            <a:br>
              <a:rPr lang="en-US" dirty="0"/>
            </a:br>
            <a:r>
              <a:rPr lang="en-US" dirty="0"/>
              <a:t>Conversion</a:t>
            </a:r>
          </a:p>
        </p:txBody>
      </p:sp>
      <p:sp>
        <p:nvSpPr>
          <p:cNvPr id="57" name="Rectangle: Rounded Corners 28">
            <a:extLst>
              <a:ext uri="{FF2B5EF4-FFF2-40B4-BE49-F238E27FC236}">
                <a16:creationId xmlns:a16="http://schemas.microsoft.com/office/drawing/2014/main" id="{194702E0-2DB6-7F41-27C6-EF4D1E686EFF}"/>
              </a:ext>
            </a:extLst>
          </p:cNvPr>
          <p:cNvSpPr/>
          <p:nvPr/>
        </p:nvSpPr>
        <p:spPr>
          <a:xfrm>
            <a:off x="4783818" y="4758644"/>
            <a:ext cx="1977938" cy="109728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Trim Table</a:t>
            </a:r>
          </a:p>
        </p:txBody>
      </p:sp>
      <p:cxnSp>
        <p:nvCxnSpPr>
          <p:cNvPr id="60" name="Straight Arrow Connector 59">
            <a:extLst>
              <a:ext uri="{FF2B5EF4-FFF2-40B4-BE49-F238E27FC236}">
                <a16:creationId xmlns:a16="http://schemas.microsoft.com/office/drawing/2014/main" id="{F9BFD45B-C713-E175-0071-FA8DCA697387}"/>
              </a:ext>
            </a:extLst>
          </p:cNvPr>
          <p:cNvCxnSpPr>
            <a:cxnSpLocks/>
            <a:endCxn id="56" idx="1"/>
          </p:cNvCxnSpPr>
          <p:nvPr/>
        </p:nvCxnSpPr>
        <p:spPr>
          <a:xfrm>
            <a:off x="3984186" y="3533074"/>
            <a:ext cx="799632"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EF3F364-AA6F-1959-CE96-F32A5B4305B0}"/>
              </a:ext>
            </a:extLst>
          </p:cNvPr>
          <p:cNvCxnSpPr>
            <a:cxnSpLocks/>
            <a:stCxn id="56" idx="3"/>
          </p:cNvCxnSpPr>
          <p:nvPr/>
        </p:nvCxnSpPr>
        <p:spPr>
          <a:xfrm>
            <a:off x="6761756" y="3533074"/>
            <a:ext cx="875756"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E2B329BD-DC60-1BD2-80F2-4B6FD9C9165A}"/>
                  </a:ext>
                </a:extLst>
              </p:cNvPr>
              <p:cNvSpPr txBox="1"/>
              <p:nvPr/>
            </p:nvSpPr>
            <p:spPr>
              <a:xfrm>
                <a:off x="7741430" y="3363767"/>
                <a:ext cx="16023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i="1" smtClean="0">
                              <a:latin typeface="Cambria Math" panose="02040503050406030204" pitchFamily="18" charset="0"/>
                              <a:ea typeface="Cambria Math" panose="02040503050406030204" pitchFamily="18" charset="0"/>
                            </a:rPr>
                          </m:ctrlPr>
                        </m:dPr>
                        <m:e>
                          <m:r>
                            <a:rPr lang="el-GR" i="1">
                              <a:latin typeface="Cambria Math" panose="02040503050406030204" pitchFamily="18" charset="0"/>
                              <a:ea typeface="Cambria Math" panose="02040503050406030204" pitchFamily="18" charset="0"/>
                            </a:rPr>
                            <m:t>𝜑</m:t>
                          </m:r>
                          <m:r>
                            <a:rPr lang="en-US"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𝑤</m:t>
                          </m:r>
                        </m:e>
                      </m:d>
                    </m:oMath>
                  </m:oMathPara>
                </a14:m>
                <a:endParaRPr lang="en-US" dirty="0"/>
              </a:p>
            </p:txBody>
          </p:sp>
        </mc:Choice>
        <mc:Fallback xmlns="">
          <p:sp>
            <p:nvSpPr>
              <p:cNvPr id="62" name="TextBox 61">
                <a:extLst>
                  <a:ext uri="{FF2B5EF4-FFF2-40B4-BE49-F238E27FC236}">
                    <a16:creationId xmlns:a16="http://schemas.microsoft.com/office/drawing/2014/main" id="{E2B329BD-DC60-1BD2-80F2-4B6FD9C9165A}"/>
                  </a:ext>
                </a:extLst>
              </p:cNvPr>
              <p:cNvSpPr txBox="1">
                <a:spLocks noRot="1" noChangeAspect="1" noMove="1" noResize="1" noEditPoints="1" noAdjustHandles="1" noChangeArrowheads="1" noChangeShapeType="1" noTextEdit="1"/>
              </p:cNvSpPr>
              <p:nvPr/>
            </p:nvSpPr>
            <p:spPr>
              <a:xfrm>
                <a:off x="7741430" y="3363767"/>
                <a:ext cx="1602377"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8D60D43-AB23-3F19-7944-0BCCE2A667D9}"/>
                  </a:ext>
                </a:extLst>
              </p:cNvPr>
              <p:cNvSpPr txBox="1"/>
              <p:nvPr/>
            </p:nvSpPr>
            <p:spPr>
              <a:xfrm>
                <a:off x="2977444" y="5115462"/>
                <a:ext cx="66998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𝑢</m:t>
                      </m:r>
                      <m:r>
                        <a:rPr lang="en-US" i="1" smtClean="0">
                          <a:latin typeface="Cambria Math" panose="02040503050406030204" pitchFamily="18" charset="0"/>
                        </a:rPr>
                        <m:t>,</m:t>
                      </m:r>
                      <m:r>
                        <a:rPr lang="en-US" i="1" smtClean="0">
                          <a:latin typeface="Cambria Math" panose="02040503050406030204" pitchFamily="18" charset="0"/>
                        </a:rPr>
                        <m:t>𝑣</m:t>
                      </m:r>
                    </m:oMath>
                  </m:oMathPara>
                </a14:m>
                <a:endParaRPr lang="en-US" dirty="0"/>
              </a:p>
            </p:txBody>
          </p:sp>
        </mc:Choice>
        <mc:Fallback xmlns="">
          <p:sp>
            <p:nvSpPr>
              <p:cNvPr id="63" name="TextBox 62">
                <a:extLst>
                  <a:ext uri="{FF2B5EF4-FFF2-40B4-BE49-F238E27FC236}">
                    <a16:creationId xmlns:a16="http://schemas.microsoft.com/office/drawing/2014/main" id="{18D60D43-AB23-3F19-7944-0BCCE2A667D9}"/>
                  </a:ext>
                </a:extLst>
              </p:cNvPr>
              <p:cNvSpPr txBox="1">
                <a:spLocks noRot="1" noChangeAspect="1" noMove="1" noResize="1" noEditPoints="1" noAdjustHandles="1" noChangeArrowheads="1" noChangeShapeType="1" noTextEdit="1"/>
              </p:cNvSpPr>
              <p:nvPr/>
            </p:nvSpPr>
            <p:spPr>
              <a:xfrm>
                <a:off x="2977444" y="5115462"/>
                <a:ext cx="669981" cy="369332"/>
              </a:xfrm>
              <a:prstGeom prst="rect">
                <a:avLst/>
              </a:prstGeom>
              <a:blipFill>
                <a:blip r:embed="rId4"/>
                <a:stretch>
                  <a:fillRect/>
                </a:stretch>
              </a:blipFill>
            </p:spPr>
            <p:txBody>
              <a:bodyPr/>
              <a:lstStyle/>
              <a:p>
                <a:r>
                  <a:rPr lang="en-US">
                    <a:noFill/>
                  </a:rPr>
                  <a:t> </a:t>
                </a:r>
              </a:p>
            </p:txBody>
          </p:sp>
        </mc:Fallback>
      </mc:AlternateContent>
      <p:sp>
        <p:nvSpPr>
          <p:cNvPr id="64" name="TextBox 63">
            <a:extLst>
              <a:ext uri="{FF2B5EF4-FFF2-40B4-BE49-F238E27FC236}">
                <a16:creationId xmlns:a16="http://schemas.microsoft.com/office/drawing/2014/main" id="{767E1039-9638-5470-2BCC-A3A574B3C213}"/>
              </a:ext>
            </a:extLst>
          </p:cNvPr>
          <p:cNvSpPr txBox="1"/>
          <p:nvPr/>
        </p:nvSpPr>
        <p:spPr>
          <a:xfrm>
            <a:off x="4202303" y="2423728"/>
            <a:ext cx="4166729" cy="369332"/>
          </a:xfrm>
          <a:prstGeom prst="rect">
            <a:avLst/>
          </a:prstGeom>
          <a:noFill/>
        </p:spPr>
        <p:txBody>
          <a:bodyPr wrap="square" rtlCol="0">
            <a:spAutoFit/>
          </a:bodyPr>
          <a:lstStyle/>
          <a:p>
            <a:r>
              <a:rPr lang="en-US" dirty="0"/>
              <a:t>Allows arbitrary/exact conversion </a:t>
            </a:r>
          </a:p>
        </p:txBody>
      </p:sp>
      <p:sp>
        <p:nvSpPr>
          <p:cNvPr id="65" name="TextBox 64">
            <a:extLst>
              <a:ext uri="{FF2B5EF4-FFF2-40B4-BE49-F238E27FC236}">
                <a16:creationId xmlns:a16="http://schemas.microsoft.com/office/drawing/2014/main" id="{D3642903-85F2-11A0-9566-6AB78333A7AC}"/>
              </a:ext>
            </a:extLst>
          </p:cNvPr>
          <p:cNvSpPr txBox="1"/>
          <p:nvPr/>
        </p:nvSpPr>
        <p:spPr>
          <a:xfrm>
            <a:off x="3958463" y="4097513"/>
            <a:ext cx="4166729" cy="646331"/>
          </a:xfrm>
          <a:prstGeom prst="rect">
            <a:avLst/>
          </a:prstGeom>
          <a:noFill/>
        </p:spPr>
        <p:txBody>
          <a:bodyPr wrap="square" rtlCol="0">
            <a:spAutoFit/>
          </a:bodyPr>
          <a:lstStyle/>
          <a:p>
            <a:r>
              <a:rPr lang="en-US" dirty="0"/>
              <a:t>Exact evaluation at a specific time, no representation for all time</a:t>
            </a:r>
          </a:p>
        </p:txBody>
      </p:sp>
      <p:sp>
        <p:nvSpPr>
          <p:cNvPr id="66" name="TextBox 65">
            <a:extLst>
              <a:ext uri="{FF2B5EF4-FFF2-40B4-BE49-F238E27FC236}">
                <a16:creationId xmlns:a16="http://schemas.microsoft.com/office/drawing/2014/main" id="{ABB6A826-B890-5602-F64D-E72C21739F86}"/>
              </a:ext>
            </a:extLst>
          </p:cNvPr>
          <p:cNvSpPr txBox="1"/>
          <p:nvPr/>
        </p:nvSpPr>
        <p:spPr>
          <a:xfrm>
            <a:off x="3986671" y="5905058"/>
            <a:ext cx="4166729" cy="369332"/>
          </a:xfrm>
          <a:prstGeom prst="rect">
            <a:avLst/>
          </a:prstGeom>
          <a:noFill/>
        </p:spPr>
        <p:txBody>
          <a:bodyPr wrap="square" rtlCol="0">
            <a:spAutoFit/>
          </a:bodyPr>
          <a:lstStyle/>
          <a:p>
            <a:r>
              <a:rPr lang="en-US" dirty="0"/>
              <a:t>Approximation, based on linearization</a:t>
            </a:r>
          </a:p>
        </p:txBody>
      </p:sp>
      <p:cxnSp>
        <p:nvCxnSpPr>
          <p:cNvPr id="67" name="Straight Arrow Connector 66">
            <a:extLst>
              <a:ext uri="{FF2B5EF4-FFF2-40B4-BE49-F238E27FC236}">
                <a16:creationId xmlns:a16="http://schemas.microsoft.com/office/drawing/2014/main" id="{CF02AF58-DE3F-299E-B68F-9ED7A6536B8A}"/>
              </a:ext>
            </a:extLst>
          </p:cNvPr>
          <p:cNvCxnSpPr>
            <a:cxnSpLocks/>
            <a:stCxn id="63" idx="3"/>
            <a:endCxn id="57" idx="1"/>
          </p:cNvCxnSpPr>
          <p:nvPr/>
        </p:nvCxnSpPr>
        <p:spPr>
          <a:xfrm>
            <a:off x="3647425" y="5300128"/>
            <a:ext cx="1136393" cy="7156"/>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C73010F-053E-0B6C-18A0-E38158930EC3}"/>
              </a:ext>
            </a:extLst>
          </p:cNvPr>
          <p:cNvCxnSpPr>
            <a:cxnSpLocks/>
            <a:stCxn id="57" idx="3"/>
            <a:endCxn id="69" idx="1"/>
          </p:cNvCxnSpPr>
          <p:nvPr/>
        </p:nvCxnSpPr>
        <p:spPr>
          <a:xfrm flipV="1">
            <a:off x="6761756" y="5300128"/>
            <a:ext cx="788670" cy="7156"/>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018CF6A-7148-4A2A-0566-A87415FA595F}"/>
              </a:ext>
            </a:extLst>
          </p:cNvPr>
          <p:cNvSpPr txBox="1"/>
          <p:nvPr/>
        </p:nvSpPr>
        <p:spPr>
          <a:xfrm>
            <a:off x="7550426" y="5115462"/>
            <a:ext cx="1602377" cy="369332"/>
          </a:xfrm>
          <a:prstGeom prst="rect">
            <a:avLst/>
          </a:prstGeom>
          <a:noFill/>
        </p:spPr>
        <p:txBody>
          <a:bodyPr wrap="square" rtlCol="0">
            <a:spAutoFit/>
          </a:bodyPr>
          <a:lstStyle/>
          <a:p>
            <a:r>
              <a:rPr lang="en-US" dirty="0"/>
              <a:t>Everything else</a:t>
            </a: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BF14270-621C-FCE9-8237-045863A8CF46}"/>
                  </a:ext>
                </a:extLst>
              </p:cNvPr>
              <p:cNvSpPr txBox="1"/>
              <p:nvPr/>
            </p:nvSpPr>
            <p:spPr>
              <a:xfrm>
                <a:off x="9642741" y="2567473"/>
                <a:ext cx="672276" cy="31520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𝑥</m:t>
                                </m:r>
                              </m:e>
                            </m:mr>
                            <m:mr>
                              <m:e>
                                <m:r>
                                  <a:rPr lang="en-US" b="0" i="1" smtClean="0">
                                    <a:latin typeface="Cambria Math" panose="02040503050406030204" pitchFamily="18" charset="0"/>
                                  </a:rPr>
                                  <m:t>𝑦</m:t>
                                </m: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𝑧</m:t>
                                    </m:r>
                                  </m:e>
                                  <m:e>
                                    <m:r>
                                      <a:rPr lang="en-US" b="0" i="1" smtClean="0">
                                        <a:latin typeface="Cambria Math" panose="02040503050406030204" pitchFamily="18" charset="0"/>
                                      </a:rPr>
                                      <m:t>𝑢</m:t>
                                    </m:r>
                                  </m:e>
                                  <m:e>
                                    <m:r>
                                      <a:rPr lang="en-US" b="0" i="1" smtClean="0">
                                        <a:latin typeface="Cambria Math" panose="02040503050406030204" pitchFamily="18" charset="0"/>
                                      </a:rPr>
                                      <m:t>𝑣</m:t>
                                    </m:r>
                                  </m:e>
                                  <m:e>
                                    <m:r>
                                      <a:rPr lang="en-US" b="0" i="1" smtClean="0">
                                        <a:latin typeface="Cambria Math" panose="02040503050406030204" pitchFamily="18" charset="0"/>
                                      </a:rPr>
                                      <m:t>𝑤</m:t>
                                    </m:r>
                                  </m:e>
                                  <m:e>
                                    <m:r>
                                      <a:rPr lang="el-GR" i="1">
                                        <a:latin typeface="Cambria Math" panose="02040503050406030204" pitchFamily="18" charset="0"/>
                                        <a:ea typeface="Cambria Math" panose="02040503050406030204" pitchFamily="18" charset="0"/>
                                      </a:rPr>
                                      <m:t>𝜑</m:t>
                                    </m:r>
                                  </m:e>
                                  <m:e>
                                    <m:r>
                                      <a:rPr lang="el-GR" i="1">
                                        <a:latin typeface="Cambria Math" panose="02040503050406030204" pitchFamily="18" charset="0"/>
                                        <a:ea typeface="Cambria Math" panose="02040503050406030204" pitchFamily="18" charset="0"/>
                                      </a:rPr>
                                      <m:t>𝜃</m:t>
                                    </m:r>
                                  </m:e>
                                  <m:e>
                                    <m:r>
                                      <a:rPr lang="el-GR" b="0" i="1" smtClean="0">
                                        <a:latin typeface="Cambria Math" panose="02040503050406030204" pitchFamily="18" charset="0"/>
                                        <a:ea typeface="Cambria Math" panose="02040503050406030204" pitchFamily="18" charset="0"/>
                                      </a:rPr>
                                      <m:t>𝜓</m:t>
                                    </m:r>
                                  </m:e>
                                  <m:e>
                                    <m:r>
                                      <a:rPr lang="en-US" b="0" i="1" smtClean="0">
                                        <a:latin typeface="Cambria Math" panose="02040503050406030204" pitchFamily="18" charset="0"/>
                                        <a:ea typeface="Cambria Math" panose="02040503050406030204" pitchFamily="18" charset="0"/>
                                      </a:rPr>
                                      <m:t>𝑝</m:t>
                                    </m:r>
                                  </m:e>
                                  <m:e>
                                    <m:r>
                                      <a:rPr lang="en-US" b="0" i="1" smtClean="0">
                                        <a:latin typeface="Cambria Math" panose="02040503050406030204" pitchFamily="18" charset="0"/>
                                        <a:ea typeface="Cambria Math" panose="02040503050406030204" pitchFamily="18" charset="0"/>
                                      </a:rPr>
                                      <m:t>𝑞</m:t>
                                    </m:r>
                                  </m:e>
                                  <m:e>
                                    <m:r>
                                      <a:rPr lang="en-US" b="0" i="1" smtClean="0">
                                        <a:latin typeface="Cambria Math" panose="02040503050406030204" pitchFamily="18" charset="0"/>
                                        <a:ea typeface="Cambria Math" panose="02040503050406030204" pitchFamily="18" charset="0"/>
                                      </a:rPr>
                                      <m:t>𝑟</m:t>
                                    </m:r>
                                  </m:e>
                                </m:eqArr>
                              </m:e>
                            </m:mr>
                          </m:m>
                        </m:e>
                      </m:d>
                    </m:oMath>
                  </m:oMathPara>
                </a14:m>
                <a:endParaRPr lang="en-US" dirty="0"/>
              </a:p>
            </p:txBody>
          </p:sp>
        </mc:Choice>
        <mc:Fallback xmlns="">
          <p:sp>
            <p:nvSpPr>
              <p:cNvPr id="77" name="TextBox 76">
                <a:extLst>
                  <a:ext uri="{FF2B5EF4-FFF2-40B4-BE49-F238E27FC236}">
                    <a16:creationId xmlns:a16="http://schemas.microsoft.com/office/drawing/2014/main" id="{CBF14270-621C-FCE9-8237-045863A8CF46}"/>
                  </a:ext>
                </a:extLst>
              </p:cNvPr>
              <p:cNvSpPr txBox="1">
                <a:spLocks noRot="1" noChangeAspect="1" noMove="1" noResize="1" noEditPoints="1" noAdjustHandles="1" noChangeArrowheads="1" noChangeShapeType="1" noTextEdit="1"/>
              </p:cNvSpPr>
              <p:nvPr/>
            </p:nvSpPr>
            <p:spPr>
              <a:xfrm>
                <a:off x="9642741" y="2567473"/>
                <a:ext cx="672276" cy="31520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2FAF1A86-FDF8-8D56-EC38-45618314F1FA}"/>
                  </a:ext>
                </a:extLst>
              </p:cNvPr>
              <p:cNvSpPr txBox="1"/>
              <p:nvPr/>
            </p:nvSpPr>
            <p:spPr>
              <a:xfrm>
                <a:off x="11012360" y="2567473"/>
                <a:ext cx="672276" cy="17673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𝑝𝑟𝑜𝑝</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𝑟</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𝑟</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𝑟</m:t>
                                  </m:r>
                                  <m:r>
                                    <a:rPr lang="en-US" b="0" i="1" smtClean="0">
                                      <a:latin typeface="Cambria Math" panose="02040503050406030204" pitchFamily="18" charset="0"/>
                                    </a:rPr>
                                    <m:t>3</m:t>
                                  </m:r>
                                </m:sub>
                              </m:sSub>
                            </m:e>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eqArr>
                        </m:e>
                      </m:d>
                    </m:oMath>
                  </m:oMathPara>
                </a14:m>
                <a:endParaRPr lang="en-US" dirty="0"/>
              </a:p>
            </p:txBody>
          </p:sp>
        </mc:Choice>
        <mc:Fallback xmlns="">
          <p:sp>
            <p:nvSpPr>
              <p:cNvPr id="78" name="TextBox 77">
                <a:extLst>
                  <a:ext uri="{FF2B5EF4-FFF2-40B4-BE49-F238E27FC236}">
                    <a16:creationId xmlns:a16="http://schemas.microsoft.com/office/drawing/2014/main" id="{2FAF1A86-FDF8-8D56-EC38-45618314F1FA}"/>
                  </a:ext>
                </a:extLst>
              </p:cNvPr>
              <p:cNvSpPr txBox="1">
                <a:spLocks noRot="1" noChangeAspect="1" noMove="1" noResize="1" noEditPoints="1" noAdjustHandles="1" noChangeArrowheads="1" noChangeShapeType="1" noTextEdit="1"/>
              </p:cNvSpPr>
              <p:nvPr/>
            </p:nvSpPr>
            <p:spPr>
              <a:xfrm>
                <a:off x="11012360" y="2567473"/>
                <a:ext cx="672276" cy="1767343"/>
              </a:xfrm>
              <a:prstGeom prst="rect">
                <a:avLst/>
              </a:prstGeom>
              <a:blipFill>
                <a:blip r:embed="rId6"/>
                <a:stretch>
                  <a:fillRect r="-1818"/>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F8FCD657-3D51-DB31-1AAD-839E572BBF69}"/>
              </a:ext>
            </a:extLst>
          </p:cNvPr>
          <p:cNvGrpSpPr/>
          <p:nvPr/>
        </p:nvGrpSpPr>
        <p:grpSpPr>
          <a:xfrm>
            <a:off x="9587781" y="1648131"/>
            <a:ext cx="2314576" cy="784955"/>
            <a:chOff x="9558337" y="1047842"/>
            <a:chExt cx="2314576" cy="784955"/>
          </a:xfrm>
        </p:grpSpPr>
        <p:sp>
          <p:nvSpPr>
            <p:cNvPr id="79" name="TextBox 78">
              <a:extLst>
                <a:ext uri="{FF2B5EF4-FFF2-40B4-BE49-F238E27FC236}">
                  <a16:creationId xmlns:a16="http://schemas.microsoft.com/office/drawing/2014/main" id="{61F2DAFA-C918-B750-C462-4642FFC81409}"/>
                </a:ext>
              </a:extLst>
            </p:cNvPr>
            <p:cNvSpPr txBox="1"/>
            <p:nvPr/>
          </p:nvSpPr>
          <p:spPr>
            <a:xfrm>
              <a:off x="9558338" y="1463465"/>
              <a:ext cx="2314575" cy="369332"/>
            </a:xfrm>
            <a:prstGeom prst="rect">
              <a:avLst/>
            </a:prstGeom>
            <a:noFill/>
          </p:spPr>
          <p:txBody>
            <a:bodyPr wrap="square" rtlCol="0">
              <a:spAutoFit/>
            </a:bodyPr>
            <a:lstStyle/>
            <a:p>
              <a:r>
                <a:rPr lang="en-US" dirty="0"/>
                <a:t>States              Controls</a:t>
              </a:r>
            </a:p>
          </p:txBody>
        </p:sp>
        <p:sp>
          <p:nvSpPr>
            <p:cNvPr id="81" name="TextBox 80">
              <a:extLst>
                <a:ext uri="{FF2B5EF4-FFF2-40B4-BE49-F238E27FC236}">
                  <a16:creationId xmlns:a16="http://schemas.microsoft.com/office/drawing/2014/main" id="{2C0B9955-1D0C-C88E-8919-4BFF9122AFD8}"/>
                </a:ext>
              </a:extLst>
            </p:cNvPr>
            <p:cNvSpPr txBox="1"/>
            <p:nvPr/>
          </p:nvSpPr>
          <p:spPr>
            <a:xfrm>
              <a:off x="9558337" y="1047842"/>
              <a:ext cx="2314575" cy="369332"/>
            </a:xfrm>
            <a:prstGeom prst="rect">
              <a:avLst/>
            </a:prstGeom>
            <a:noFill/>
          </p:spPr>
          <p:txBody>
            <a:bodyPr wrap="square">
              <a:spAutoFit/>
            </a:bodyPr>
            <a:lstStyle/>
            <a:p>
              <a:pPr algn="ctr"/>
              <a:r>
                <a:rPr lang="en-US" dirty="0"/>
                <a:t>DDP</a:t>
              </a:r>
            </a:p>
          </p:txBody>
        </p:sp>
      </p:grpSp>
      <p:grpSp>
        <p:nvGrpSpPr>
          <p:cNvPr id="98" name="Group 97">
            <a:extLst>
              <a:ext uri="{FF2B5EF4-FFF2-40B4-BE49-F238E27FC236}">
                <a16:creationId xmlns:a16="http://schemas.microsoft.com/office/drawing/2014/main" id="{71B12857-C21E-8E30-2CA3-BE3C4B7B364A}"/>
              </a:ext>
            </a:extLst>
          </p:cNvPr>
          <p:cNvGrpSpPr/>
          <p:nvPr/>
        </p:nvGrpSpPr>
        <p:grpSpPr>
          <a:xfrm>
            <a:off x="-1224" y="1648131"/>
            <a:ext cx="2314576" cy="2733470"/>
            <a:chOff x="48640" y="1084962"/>
            <a:chExt cx="2314576" cy="2733470"/>
          </a:xfrm>
        </p:grpSpPr>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C9133221-440A-EAFF-ECA6-A0741E5579AE}"/>
                    </a:ext>
                  </a:extLst>
                </p:cNvPr>
                <p:cNvSpPr txBox="1"/>
                <p:nvPr/>
              </p:nvSpPr>
              <p:spPr>
                <a:xfrm>
                  <a:off x="827495" y="2044870"/>
                  <a:ext cx="672276" cy="17735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r>
                                        <a:rPr lang="en-US" i="1">
                                          <a:latin typeface="Cambria Math" panose="02040503050406030204" pitchFamily="18" charset="0"/>
                                        </a:rPr>
                                        <m:t>𝑥</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r>
                                        <a:rPr lang="en-US" b="0" i="1" smtClean="0">
                                          <a:latin typeface="Cambria Math" panose="02040503050406030204" pitchFamily="18" charset="0"/>
                                          <a:ea typeface="Cambria Math" panose="02040503050406030204" pitchFamily="18" charset="0"/>
                                        </a:rPr>
                                        <m:t>𝑦</m:t>
                                      </m:r>
                                    </m:sub>
                                  </m:sSub>
                                </m:e>
                              </m:m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r>
                                            <a:rPr lang="en-US" b="0" i="1" smtClean="0">
                                              <a:latin typeface="Cambria Math" panose="02040503050406030204" pitchFamily="18" charset="0"/>
                                            </a:rPr>
                                            <m:t>𝑧</m:t>
                                          </m:r>
                                        </m:sub>
                                      </m:sSub>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𝑥</m:t>
                                              </m:r>
                                            </m:sub>
                                          </m:sSub>
                                        </m:sub>
                                      </m:sSub>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𝑦</m:t>
                                              </m:r>
                                            </m:sub>
                                          </m:sSub>
                                        </m:sub>
                                      </m:sSub>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𝑧</m:t>
                                              </m:r>
                                            </m:sub>
                                          </m:sSub>
                                        </m:sub>
                                      </m:sSub>
                                    </m:e>
                                  </m:eqArr>
                                </m:e>
                              </m:mr>
                            </m:m>
                          </m:e>
                        </m:d>
                      </m:oMath>
                    </m:oMathPara>
                  </a14:m>
                  <a:endParaRPr lang="en-US" dirty="0"/>
                </a:p>
              </p:txBody>
            </p:sp>
          </mc:Choice>
          <mc:Fallback xmlns="">
            <p:sp>
              <p:nvSpPr>
                <p:cNvPr id="76" name="TextBox 75">
                  <a:extLst>
                    <a:ext uri="{FF2B5EF4-FFF2-40B4-BE49-F238E27FC236}">
                      <a16:creationId xmlns:a16="http://schemas.microsoft.com/office/drawing/2014/main" id="{C9133221-440A-EAFF-ECA6-A0741E5579AE}"/>
                    </a:ext>
                  </a:extLst>
                </p:cNvPr>
                <p:cNvSpPr txBox="1">
                  <a:spLocks noRot="1" noChangeAspect="1" noMove="1" noResize="1" noEditPoints="1" noAdjustHandles="1" noChangeArrowheads="1" noChangeShapeType="1" noTextEdit="1"/>
                </p:cNvSpPr>
                <p:nvPr/>
              </p:nvSpPr>
              <p:spPr>
                <a:xfrm>
                  <a:off x="827495" y="2044870"/>
                  <a:ext cx="672276" cy="1773562"/>
                </a:xfrm>
                <a:prstGeom prst="rect">
                  <a:avLst/>
                </a:prstGeom>
                <a:blipFill>
                  <a:blip r:embed="rId7"/>
                  <a:stretch>
                    <a:fillRect t="-709" b="-3546"/>
                  </a:stretch>
                </a:blipFill>
              </p:spPr>
              <p:txBody>
                <a:bodyPr/>
                <a:lstStyle/>
                <a:p>
                  <a:r>
                    <a:rPr lang="en-US">
                      <a:noFill/>
                    </a:rPr>
                    <a:t> </a:t>
                  </a:r>
                </a:p>
              </p:txBody>
            </p:sp>
          </mc:Fallback>
        </mc:AlternateContent>
        <p:grpSp>
          <p:nvGrpSpPr>
            <p:cNvPr id="83" name="Group 82">
              <a:extLst>
                <a:ext uri="{FF2B5EF4-FFF2-40B4-BE49-F238E27FC236}">
                  <a16:creationId xmlns:a16="http://schemas.microsoft.com/office/drawing/2014/main" id="{AD969865-596E-BE81-7F84-B5C281637CB4}"/>
                </a:ext>
              </a:extLst>
            </p:cNvPr>
            <p:cNvGrpSpPr/>
            <p:nvPr/>
          </p:nvGrpSpPr>
          <p:grpSpPr>
            <a:xfrm>
              <a:off x="48640" y="1084962"/>
              <a:ext cx="2314576" cy="784955"/>
              <a:chOff x="9558337" y="1047842"/>
              <a:chExt cx="2314576" cy="784955"/>
            </a:xfrm>
          </p:grpSpPr>
          <p:sp>
            <p:nvSpPr>
              <p:cNvPr id="84" name="TextBox 83">
                <a:extLst>
                  <a:ext uri="{FF2B5EF4-FFF2-40B4-BE49-F238E27FC236}">
                    <a16:creationId xmlns:a16="http://schemas.microsoft.com/office/drawing/2014/main" id="{7F72F3B3-9905-1AA5-507E-D6B0DAF34659}"/>
                  </a:ext>
                </a:extLst>
              </p:cNvPr>
              <p:cNvSpPr txBox="1"/>
              <p:nvPr/>
            </p:nvSpPr>
            <p:spPr>
              <a:xfrm>
                <a:off x="9558338" y="1463465"/>
                <a:ext cx="2314575" cy="369332"/>
              </a:xfrm>
              <a:prstGeom prst="rect">
                <a:avLst/>
              </a:prstGeom>
              <a:noFill/>
            </p:spPr>
            <p:txBody>
              <a:bodyPr wrap="square" rtlCol="0">
                <a:spAutoFit/>
              </a:bodyPr>
              <a:lstStyle/>
              <a:p>
                <a:pPr algn="ctr"/>
                <a:r>
                  <a:rPr lang="en-US" dirty="0"/>
                  <a:t>Waypoints</a:t>
                </a:r>
              </a:p>
            </p:txBody>
          </p:sp>
          <p:sp>
            <p:nvSpPr>
              <p:cNvPr id="85" name="TextBox 84">
                <a:extLst>
                  <a:ext uri="{FF2B5EF4-FFF2-40B4-BE49-F238E27FC236}">
                    <a16:creationId xmlns:a16="http://schemas.microsoft.com/office/drawing/2014/main" id="{E6907781-48AB-3B9E-EDA4-BC9930D177FF}"/>
                  </a:ext>
                </a:extLst>
              </p:cNvPr>
              <p:cNvSpPr txBox="1"/>
              <p:nvPr/>
            </p:nvSpPr>
            <p:spPr>
              <a:xfrm>
                <a:off x="9558337" y="1047842"/>
                <a:ext cx="2314575" cy="369332"/>
              </a:xfrm>
              <a:prstGeom prst="rect">
                <a:avLst/>
              </a:prstGeom>
              <a:noFill/>
            </p:spPr>
            <p:txBody>
              <a:bodyPr wrap="square">
                <a:spAutoFit/>
              </a:bodyPr>
              <a:lstStyle/>
              <a:p>
                <a:pPr algn="ctr"/>
                <a:r>
                  <a:rPr lang="en-US" dirty="0"/>
                  <a:t>BP</a:t>
                </a:r>
              </a:p>
            </p:txBody>
          </p:sp>
        </p:grpSp>
      </p:gr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840D30F5-567B-012D-9310-626584B57781}"/>
                  </a:ext>
                </a:extLst>
              </p:cNvPr>
              <p:cNvSpPr txBox="1"/>
              <p:nvPr/>
            </p:nvSpPr>
            <p:spPr>
              <a:xfrm>
                <a:off x="2668782" y="3363767"/>
                <a:ext cx="1287306" cy="330027"/>
              </a:xfrm>
              <a:prstGeom prst="rect">
                <a:avLst/>
              </a:prstGeom>
              <a:noFill/>
            </p:spPr>
            <p:txBody>
              <a:bodyPr wrap="square" lIns="0" tIns="0" rIns="0" bIns="0"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𝑥</m:t>
                            </m:r>
                          </m:sub>
                        </m:sSub>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𝑦</m:t>
                            </m:r>
                          </m:sub>
                        </m:sSub>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𝑧</m:t>
                            </m:r>
                          </m:sub>
                        </m:sSub>
                      </m:sub>
                    </m:sSub>
                  </m:oMath>
                </a14:m>
                <a:endParaRPr lang="en-US" dirty="0"/>
              </a:p>
            </p:txBody>
          </p:sp>
        </mc:Choice>
        <mc:Fallback xmlns="">
          <p:sp>
            <p:nvSpPr>
              <p:cNvPr id="87" name="TextBox 86">
                <a:extLst>
                  <a:ext uri="{FF2B5EF4-FFF2-40B4-BE49-F238E27FC236}">
                    <a16:creationId xmlns:a16="http://schemas.microsoft.com/office/drawing/2014/main" id="{840D30F5-567B-012D-9310-626584B57781}"/>
                  </a:ext>
                </a:extLst>
              </p:cNvPr>
              <p:cNvSpPr txBox="1">
                <a:spLocks noRot="1" noChangeAspect="1" noMove="1" noResize="1" noEditPoints="1" noAdjustHandles="1" noChangeArrowheads="1" noChangeShapeType="1" noTextEdit="1"/>
              </p:cNvSpPr>
              <p:nvPr/>
            </p:nvSpPr>
            <p:spPr>
              <a:xfrm>
                <a:off x="2668782" y="3363767"/>
                <a:ext cx="1287306" cy="330027"/>
              </a:xfrm>
              <a:prstGeom prst="rect">
                <a:avLst/>
              </a:prstGeom>
              <a:blipFill>
                <a:blip r:embed="rId8"/>
                <a:stretch>
                  <a:fillRect l="-7843" t="-18519" b="-29630"/>
                </a:stretch>
              </a:blipFill>
            </p:spPr>
            <p:txBody>
              <a:bodyPr/>
              <a:lstStyle/>
              <a:p>
                <a:r>
                  <a:rPr lang="en-US">
                    <a:noFill/>
                  </a:rPr>
                  <a:t> </a:t>
                </a:r>
              </a:p>
            </p:txBody>
          </p:sp>
        </mc:Fallback>
      </mc:AlternateContent>
      <p:sp>
        <p:nvSpPr>
          <p:cNvPr id="88" name="Rectangle 87">
            <a:extLst>
              <a:ext uri="{FF2B5EF4-FFF2-40B4-BE49-F238E27FC236}">
                <a16:creationId xmlns:a16="http://schemas.microsoft.com/office/drawing/2014/main" id="{B208A458-82BE-09EA-F4EA-2C1B32D2FD7D}"/>
              </a:ext>
            </a:extLst>
          </p:cNvPr>
          <p:cNvSpPr/>
          <p:nvPr/>
        </p:nvSpPr>
        <p:spPr>
          <a:xfrm>
            <a:off x="9740728" y="2567473"/>
            <a:ext cx="476302" cy="754585"/>
          </a:xfrm>
          <a:prstGeom prst="rect">
            <a:avLst/>
          </a:prstGeom>
          <a:solidFill>
            <a:srgbClr val="4472C4">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783F3107-B0C7-4835-E0F9-3AAABB1C38AD}"/>
              </a:ext>
            </a:extLst>
          </p:cNvPr>
          <p:cNvSpPr/>
          <p:nvPr/>
        </p:nvSpPr>
        <p:spPr>
          <a:xfrm>
            <a:off x="9740728" y="3322058"/>
            <a:ext cx="476302" cy="1600200"/>
          </a:xfrm>
          <a:prstGeom prst="rect">
            <a:avLst/>
          </a:prstGeom>
          <a:solidFill>
            <a:schemeClr val="accent6">
              <a:lumMod val="75000"/>
              <a:alpha val="3294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037F09C-3CDE-CE9D-DD7D-824226AC73B1}"/>
              </a:ext>
            </a:extLst>
          </p:cNvPr>
          <p:cNvSpPr/>
          <p:nvPr/>
        </p:nvSpPr>
        <p:spPr>
          <a:xfrm>
            <a:off x="9740728" y="4922258"/>
            <a:ext cx="476302" cy="754585"/>
          </a:xfrm>
          <a:prstGeom prst="rect">
            <a:avLst/>
          </a:prstGeom>
          <a:solidFill>
            <a:srgbClr val="7030A0">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CB1255B-5963-86BD-A7CA-9D663FE655F6}"/>
              </a:ext>
            </a:extLst>
          </p:cNvPr>
          <p:cNvSpPr/>
          <p:nvPr/>
        </p:nvSpPr>
        <p:spPr>
          <a:xfrm>
            <a:off x="10956164" y="2567472"/>
            <a:ext cx="846958" cy="1765916"/>
          </a:xfrm>
          <a:prstGeom prst="rect">
            <a:avLst/>
          </a:prstGeom>
          <a:solidFill>
            <a:srgbClr val="7030A0">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D241A89-E076-62D9-C5C0-376C220D9121}"/>
                  </a:ext>
                </a:extLst>
              </p:cNvPr>
              <p:cNvSpPr txBox="1"/>
              <p:nvPr/>
            </p:nvSpPr>
            <p:spPr>
              <a:xfrm>
                <a:off x="7911314" y="1650203"/>
                <a:ext cx="1302717" cy="422360"/>
              </a:xfrm>
              <a:prstGeom prst="rect">
                <a:avLst/>
              </a:prstGeom>
              <a:noFill/>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𝑥</m:t>
                            </m:r>
                          </m:sub>
                        </m:sSub>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𝑦</m:t>
                            </m:r>
                          </m:sub>
                        </m:sSub>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𝑧</m:t>
                            </m:r>
                          </m:sub>
                        </m:sSub>
                      </m:sub>
                    </m:sSub>
                  </m:oMath>
                </a14:m>
                <a:endParaRPr lang="en-US" dirty="0"/>
              </a:p>
            </p:txBody>
          </p:sp>
        </mc:Choice>
        <mc:Fallback xmlns="">
          <p:sp>
            <p:nvSpPr>
              <p:cNvPr id="93" name="TextBox 92">
                <a:extLst>
                  <a:ext uri="{FF2B5EF4-FFF2-40B4-BE49-F238E27FC236}">
                    <a16:creationId xmlns:a16="http://schemas.microsoft.com/office/drawing/2014/main" id="{2D241A89-E076-62D9-C5C0-376C220D9121}"/>
                  </a:ext>
                </a:extLst>
              </p:cNvPr>
              <p:cNvSpPr txBox="1">
                <a:spLocks noRot="1" noChangeAspect="1" noMove="1" noResize="1" noEditPoints="1" noAdjustHandles="1" noChangeArrowheads="1" noChangeShapeType="1" noTextEdit="1"/>
              </p:cNvSpPr>
              <p:nvPr/>
            </p:nvSpPr>
            <p:spPr>
              <a:xfrm>
                <a:off x="7911314" y="1650203"/>
                <a:ext cx="1302717" cy="422360"/>
              </a:xfrm>
              <a:prstGeom prst="rect">
                <a:avLst/>
              </a:prstGeom>
              <a:blipFill>
                <a:blip r:embed="rId9"/>
                <a:stretch>
                  <a:fillRect l="-971" t="-88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01C8BFC9-D6AF-379F-7365-9FB2BECDF0CE}"/>
                  </a:ext>
                </a:extLst>
              </p:cNvPr>
              <p:cNvSpPr txBox="1"/>
              <p:nvPr/>
            </p:nvSpPr>
            <p:spPr>
              <a:xfrm>
                <a:off x="2604219" y="1683646"/>
                <a:ext cx="1086237" cy="404213"/>
              </a:xfrm>
              <a:prstGeom prst="rect">
                <a:avLst/>
              </a:prstGeom>
              <a:noFill/>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r>
                          <a:rPr lang="en-US" b="0" i="1" smtClean="0">
                            <a:latin typeface="Cambria Math" panose="02040503050406030204" pitchFamily="18" charset="0"/>
                            <a:ea typeface="Cambria Math" panose="02040503050406030204" pitchFamily="18" charset="0"/>
                          </a:rPr>
                          <m:t>𝑥</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r>
                          <a:rPr lang="en-US" b="0" i="1" smtClean="0">
                            <a:latin typeface="Cambria Math" panose="02040503050406030204" pitchFamily="18" charset="0"/>
                            <a:ea typeface="Cambria Math" panose="02040503050406030204" pitchFamily="18" charset="0"/>
                          </a:rPr>
                          <m:t>𝑦</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𝜁</m:t>
                        </m:r>
                      </m:e>
                      <m:sub>
                        <m:r>
                          <a:rPr lang="en-US" b="0" i="1" smtClean="0">
                            <a:latin typeface="Cambria Math" panose="02040503050406030204" pitchFamily="18" charset="0"/>
                            <a:ea typeface="Cambria Math" panose="02040503050406030204" pitchFamily="18" charset="0"/>
                          </a:rPr>
                          <m:t>𝑧</m:t>
                        </m:r>
                      </m:sub>
                    </m:sSub>
                  </m:oMath>
                </a14:m>
                <a:endParaRPr lang="en-US" dirty="0"/>
              </a:p>
            </p:txBody>
          </p:sp>
        </mc:Choice>
        <mc:Fallback xmlns="">
          <p:sp>
            <p:nvSpPr>
              <p:cNvPr id="96" name="TextBox 95">
                <a:extLst>
                  <a:ext uri="{FF2B5EF4-FFF2-40B4-BE49-F238E27FC236}">
                    <a16:creationId xmlns:a16="http://schemas.microsoft.com/office/drawing/2014/main" id="{01C8BFC9-D6AF-379F-7365-9FB2BECDF0CE}"/>
                  </a:ext>
                </a:extLst>
              </p:cNvPr>
              <p:cNvSpPr txBox="1">
                <a:spLocks noRot="1" noChangeAspect="1" noMove="1" noResize="1" noEditPoints="1" noAdjustHandles="1" noChangeArrowheads="1" noChangeShapeType="1" noTextEdit="1"/>
              </p:cNvSpPr>
              <p:nvPr/>
            </p:nvSpPr>
            <p:spPr>
              <a:xfrm>
                <a:off x="2604219" y="1683646"/>
                <a:ext cx="1086237" cy="404213"/>
              </a:xfrm>
              <a:prstGeom prst="rect">
                <a:avLst/>
              </a:prstGeom>
              <a:blipFill>
                <a:blip r:embed="rId10"/>
                <a:stretch>
                  <a:fillRect t="-6061" b="-15152"/>
                </a:stretch>
              </a:blipFill>
            </p:spPr>
            <p:txBody>
              <a:bodyPr/>
              <a:lstStyle/>
              <a:p>
                <a:r>
                  <a:rPr lang="en-US">
                    <a:noFill/>
                  </a:rPr>
                  <a:t> </a:t>
                </a:r>
              </a:p>
            </p:txBody>
          </p:sp>
        </mc:Fallback>
      </mc:AlternateContent>
      <p:sp>
        <p:nvSpPr>
          <p:cNvPr id="3" name="Footer Placeholder 3">
            <a:extLst>
              <a:ext uri="{FF2B5EF4-FFF2-40B4-BE49-F238E27FC236}">
                <a16:creationId xmlns:a16="http://schemas.microsoft.com/office/drawing/2014/main" id="{6E8E14D2-239D-DBBD-64C1-4F6F6DB287EF}"/>
              </a:ext>
            </a:extLst>
          </p:cNvPr>
          <p:cNvSpPr txBox="1">
            <a:spLocks/>
          </p:cNvSpPr>
          <p:nvPr/>
        </p:nvSpPr>
        <p:spPr>
          <a:xfrm>
            <a:off x="-593852" y="6629400"/>
            <a:ext cx="3860800" cy="202907"/>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i="0" kern="1200">
                <a:solidFill>
                  <a:srgbClr val="898989"/>
                </a:solidFill>
                <a:latin typeface="Calibri" pitchFamily="34"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dirty="0" err="1"/>
              <a:t>matthew.d.houghton@nasa.gov</a:t>
            </a:r>
            <a:endParaRPr lang="en-US" dirty="0"/>
          </a:p>
        </p:txBody>
      </p:sp>
    </p:spTree>
    <p:extLst>
      <p:ext uri="{BB962C8B-B14F-4D97-AF65-F5344CB8AC3E}">
        <p14:creationId xmlns:p14="http://schemas.microsoft.com/office/powerpoint/2010/main" val="1141422180"/>
      </p:ext>
    </p:extLst>
  </p:cSld>
  <p:clrMapOvr>
    <a:masterClrMapping/>
  </p:clrMapOvr>
  <mc:AlternateContent xmlns:mc="http://schemas.openxmlformats.org/markup-compatibility/2006" xmlns:p14="http://schemas.microsoft.com/office/powerpoint/2010/main">
    <mc:Choice Requires="p14">
      <p:transition p14:dur="0" advClick="0" advTm="49501"/>
    </mc:Choice>
    <mc:Fallback xmlns="">
      <p:transition advClick="0" advTm="49501"/>
    </mc:Fallback>
  </mc:AlternateContent>
  <p:extLst>
    <p:ext uri="{E180D4A7-C9FB-4DFB-919C-405C955672EB}">
      <p14:showEvtLst xmlns:p14="http://schemas.microsoft.com/office/powerpoint/2010/main">
        <p14:playEvt time="10" objId="7"/>
        <p14:stopEvt time="49501" objId="7"/>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1.2"/>
</p:tagLst>
</file>

<file path=ppt/theme/theme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T-AS Template" id="{2167BFFE-7CC9-4A84-8C09-6D10035ACC9F}" vid="{87E709C0-9174-4A79-908A-A14BB8DEFA2E}"/>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T-AS.potx" id="{11FDEAA9-C6C8-4CDB-A155-E9A1F3854AF1}" vid="{251484F6-5E04-4CBF-A200-E9BFD981EE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20254</TotalTime>
  <Words>3599</Words>
  <Application>Microsoft Macintosh PowerPoint</Application>
  <PresentationFormat>Widescreen</PresentationFormat>
  <Paragraphs>341</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-apple-system</vt:lpstr>
      <vt:lpstr>Arial</vt:lpstr>
      <vt:lpstr>Arial Narrow</vt:lpstr>
      <vt:lpstr>Calibri</vt:lpstr>
      <vt:lpstr>Cambria Math</vt:lpstr>
      <vt:lpstr>Helvetica</vt:lpstr>
      <vt:lpstr>21_Office Theme</vt:lpstr>
      <vt:lpstr>11_Office Theme</vt:lpstr>
      <vt:lpstr>Combined Bernstein Polynomial, Optimal Reciprocal Collision Avoidance, Differential Dynamic Programming for Trajectory Replanning and Collision Avoidance for UAM Vehicles</vt:lpstr>
      <vt:lpstr>Outline</vt:lpstr>
      <vt:lpstr>(CO)mbined (B)ernstein Polynomial, Optimal (R)eciprocal Collision (A)voidance DDP</vt:lpstr>
      <vt:lpstr>PowerPoint Presentation</vt:lpstr>
      <vt:lpstr>PowerPoint Presentation</vt:lpstr>
      <vt:lpstr>Optimal Reciprocal Collision Avoidance Algorithm (ORCA)</vt:lpstr>
      <vt:lpstr>Brief Overview of DDP and AL-DDP </vt:lpstr>
      <vt:lpstr>Integration: ORCA + Bernstein Polynomials</vt:lpstr>
      <vt:lpstr>Integration: Bernstein Polynomials + DDP</vt:lpstr>
      <vt:lpstr>Algorithm Implementation</vt:lpstr>
      <vt:lpstr>Experiments: Cruise to Altitude Change</vt:lpstr>
      <vt:lpstr>Collision Avoidance: Cruise to Altitude Change</vt:lpstr>
      <vt:lpstr>Collision Avoidance: Cruise to Horizontal Maneuver</vt:lpstr>
      <vt:lpstr>Collision Avoidance: Cruise to Horizontal Maneuver</vt:lpstr>
      <vt:lpstr>AL-DDP Warmstarting with COBRA-DDP</vt:lpstr>
      <vt:lpstr>Conclusions and Ongoing Work:</vt:lpstr>
      <vt:lpstr>Acknowledgements &amp; References </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State-Constrained Differential Dynamic Programming and Optimal Reciprocal Collision Avoidance Integration for Trajectory Replanning and Obstacle Avoidance</dc:title>
  <dc:creator>Houghton, Matthew D. (LARC-D316)</dc:creator>
  <cp:lastModifiedBy>Houghton, Matthew D. (LARC-D316)</cp:lastModifiedBy>
  <cp:revision>50</cp:revision>
  <dcterms:created xsi:type="dcterms:W3CDTF">2022-11-22T21:38:07Z</dcterms:created>
  <dcterms:modified xsi:type="dcterms:W3CDTF">2023-01-18T21:27:50Z</dcterms:modified>
</cp:coreProperties>
</file>