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  <p:sldMasterId id="2147483676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  <p:embeddedFont>
      <p:font typeface="Verdana" panose="020B060403050404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Xiaohua Pan" initials="" lastIdx="2" clrIdx="0"/>
  <p:cmAuthor id="1" name="Binita KC" initials="" lastIdx="3" clrIdx="1"/>
  <p:cmAuthor id="2" name="James G. Acker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96E352C-5B76-4EEE-8EC8-98DF5BADA6A2}">
  <a:tblStyle styleId="{396E352C-5B76-4EEE-8EC8-98DF5BADA6A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8" d="100"/>
          <a:sy n="158" d="100"/>
        </p:scale>
        <p:origin x="186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cholar.google.com/scholar_lookup?hl=en&amp;publication_year=2016&amp;author=Asian+Development+Bank&amp;title=Asian+water+development+outlook+2016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scapes.2i2c.cloud/user/kcbinita/lab/workspaces/auto-e/tree/WEF_Colab/Processing/Data_Processing.ipynb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74b513eee5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g174b513eee5_0_1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Abstract ID:</a:t>
            </a:r>
            <a:r>
              <a:rPr lang="en" sz="1000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1149125</a:t>
            </a:r>
            <a:endParaRPr sz="1000" dirty="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Abstract Title:</a:t>
            </a:r>
            <a:r>
              <a:rPr lang="en" sz="1000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A data driven approach to study Water-Energy-Food Nexus</a:t>
            </a:r>
            <a:endParaRPr sz="1000" dirty="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Final Paper Number:</a:t>
            </a:r>
            <a:r>
              <a:rPr lang="en" sz="1000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GC25C-08</a:t>
            </a:r>
            <a:endParaRPr sz="1000" dirty="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Presentation Type:</a:t>
            </a:r>
            <a:r>
              <a:rPr lang="en" sz="1000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Oral</a:t>
            </a:r>
            <a:endParaRPr sz="1000" dirty="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Session Number and Title:</a:t>
            </a:r>
            <a:r>
              <a:rPr lang="en" sz="1000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GC25C: Earth Science for Advancing National Implementation of the Sustainable Development Goals III Oral</a:t>
            </a:r>
            <a:endParaRPr sz="1000" dirty="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Session Date and Time:</a:t>
            </a:r>
            <a:r>
              <a:rPr lang="en" sz="1000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Tuesday, 13 December 2022; 14:45 - 16:15 CST</a:t>
            </a:r>
            <a:endParaRPr sz="1000" dirty="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Presentation Length:</a:t>
            </a:r>
            <a:r>
              <a:rPr lang="en" sz="1000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15:55 - 16:05 CST</a:t>
            </a:r>
            <a:endParaRPr sz="1000" dirty="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Location:</a:t>
            </a:r>
            <a:r>
              <a:rPr lang="en" sz="1000" dirty="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McCormick Place, S406b and online</a:t>
            </a:r>
            <a:endParaRPr sz="1000" dirty="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g174b513eee5_0_1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a50a0741e3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a50a0741e3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333333"/>
                </a:solidFill>
              </a:rPr>
              <a:t>Goal 2</a:t>
            </a:r>
            <a:r>
              <a:rPr lang="en" sz="1300">
                <a:solidFill>
                  <a:srgbClr val="333333"/>
                </a:solidFill>
              </a:rPr>
              <a:t>- Zero Hunger, </a:t>
            </a:r>
            <a:r>
              <a:rPr lang="en" sz="1300" b="1">
                <a:solidFill>
                  <a:srgbClr val="333333"/>
                </a:solidFill>
              </a:rPr>
              <a:t>Goal 6</a:t>
            </a:r>
            <a:r>
              <a:rPr lang="en" sz="1300">
                <a:solidFill>
                  <a:srgbClr val="333333"/>
                </a:solidFill>
              </a:rPr>
              <a:t>: Clean Water and Sanitation , </a:t>
            </a:r>
            <a:r>
              <a:rPr lang="en" sz="1300" b="1">
                <a:solidFill>
                  <a:srgbClr val="333333"/>
                </a:solidFill>
              </a:rPr>
              <a:t>Goal 7</a:t>
            </a:r>
            <a:r>
              <a:rPr lang="en" sz="1300">
                <a:solidFill>
                  <a:srgbClr val="333333"/>
                </a:solidFill>
              </a:rPr>
              <a:t>: Affordable and Clean Energy</a:t>
            </a:r>
            <a:endParaRPr sz="1000">
              <a:solidFill>
                <a:srgbClr val="10147E"/>
              </a:solidFill>
            </a:endParaRPr>
          </a:p>
          <a:p>
            <a:pPr marL="45720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000"/>
              <a:buChar char="●"/>
            </a:pPr>
            <a:r>
              <a:rPr lang="en" sz="1000">
                <a:solidFill>
                  <a:srgbClr val="333333"/>
                </a:solidFill>
                <a:highlight>
                  <a:srgbClr val="FFFFFF"/>
                </a:highlight>
              </a:rPr>
              <a:t>Asian Development Bank. (2016). </a:t>
            </a:r>
            <a:r>
              <a:rPr lang="en" sz="1000" i="1">
                <a:solidFill>
                  <a:srgbClr val="333333"/>
                </a:solidFill>
                <a:highlight>
                  <a:srgbClr val="FFFFFF"/>
                </a:highlight>
              </a:rPr>
              <a:t>Asian water development outlook 2016</a:t>
            </a:r>
            <a:r>
              <a:rPr lang="en" sz="1000">
                <a:solidFill>
                  <a:srgbClr val="333333"/>
                </a:solidFill>
                <a:highlight>
                  <a:srgbClr val="FFFFFF"/>
                </a:highlight>
              </a:rPr>
              <a:t>. Manila: Author.</a:t>
            </a:r>
            <a:endParaRPr sz="10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33333"/>
                </a:solidFill>
                <a:highlight>
                  <a:srgbClr val="FFFFFF"/>
                </a:highlight>
              </a:rPr>
              <a:t> </a:t>
            </a:r>
            <a:r>
              <a:rPr lang="en" sz="1000">
                <a:solidFill>
                  <a:srgbClr val="10147E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[Google Scholar]</a:t>
            </a:r>
            <a:endParaRPr sz="10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a50a0741e3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a50a0741e3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a50a0741e3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a50a0741e3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74fc9abaa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74fc9abaa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a50a0741e3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a50a0741e3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a50a0741e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1a50a0741e3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a50a0741e3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a50a0741e3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a50a0741e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a50a0741e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a50a0741e3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a50a0741e3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2385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" u="sng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Data_Process… (auto-e) - JupyterLab (2i2c.cloud)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105461"/>
            <a:ext cx="7886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887506"/>
            <a:ext cx="7886700" cy="37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7113270" y="4764405"/>
            <a:ext cx="44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lvl="0" indent="0" algn="l" rtl="0">
              <a:spcBef>
                <a:spcPts val="0"/>
              </a:spcBef>
              <a:buNone/>
              <a:defRPr/>
            </a:lvl1pPr>
            <a:lvl2pPr marL="0" lvl="1" indent="0" algn="l" rtl="0">
              <a:spcBef>
                <a:spcPts val="0"/>
              </a:spcBef>
              <a:buNone/>
              <a:defRPr/>
            </a:lvl2pPr>
            <a:lvl3pPr marL="0" lvl="2" indent="0" algn="l" rtl="0">
              <a:spcBef>
                <a:spcPts val="0"/>
              </a:spcBef>
              <a:buNone/>
              <a:defRPr/>
            </a:lvl3pPr>
            <a:lvl4pPr marL="0" lvl="3" indent="0" algn="l" rtl="0">
              <a:spcBef>
                <a:spcPts val="0"/>
              </a:spcBef>
              <a:buNone/>
              <a:defRPr/>
            </a:lvl4pPr>
            <a:lvl5pPr marL="0" lvl="4" indent="0" algn="l" rtl="0">
              <a:spcBef>
                <a:spcPts val="0"/>
              </a:spcBef>
              <a:buNone/>
              <a:defRPr/>
            </a:lvl5pPr>
            <a:lvl6pPr marL="0" lvl="5" indent="0" algn="l" rtl="0">
              <a:spcBef>
                <a:spcPts val="0"/>
              </a:spcBef>
              <a:buNone/>
              <a:defRPr/>
            </a:lvl6pPr>
            <a:lvl7pPr marL="0" lvl="6" indent="0" algn="l" rtl="0">
              <a:spcBef>
                <a:spcPts val="0"/>
              </a:spcBef>
              <a:buNone/>
              <a:defRPr/>
            </a:lvl7pPr>
            <a:lvl8pPr marL="0" lvl="7" indent="0" algn="l" rtl="0">
              <a:spcBef>
                <a:spcPts val="0"/>
              </a:spcBef>
              <a:buNone/>
              <a:defRPr/>
            </a:lvl8pPr>
            <a:lvl9pPr marL="0" lvl="8" indent="0" algn="l" rtl="0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105461"/>
            <a:ext cx="7886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968188"/>
            <a:ext cx="3886200" cy="3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629150" y="968188"/>
            <a:ext cx="3886200" cy="3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7113270" y="4764405"/>
            <a:ext cx="44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lvl="0" indent="0" algn="l" rtl="0">
              <a:spcBef>
                <a:spcPts val="0"/>
              </a:spcBef>
              <a:buNone/>
              <a:defRPr/>
            </a:lvl1pPr>
            <a:lvl2pPr marL="0" lvl="1" indent="0" algn="l" rtl="0">
              <a:spcBef>
                <a:spcPts val="0"/>
              </a:spcBef>
              <a:buNone/>
              <a:defRPr/>
            </a:lvl2pPr>
            <a:lvl3pPr marL="0" lvl="2" indent="0" algn="l" rtl="0">
              <a:spcBef>
                <a:spcPts val="0"/>
              </a:spcBef>
              <a:buNone/>
              <a:defRPr/>
            </a:lvl3pPr>
            <a:lvl4pPr marL="0" lvl="3" indent="0" algn="l" rtl="0">
              <a:spcBef>
                <a:spcPts val="0"/>
              </a:spcBef>
              <a:buNone/>
              <a:defRPr/>
            </a:lvl4pPr>
            <a:lvl5pPr marL="0" lvl="4" indent="0" algn="l" rtl="0">
              <a:spcBef>
                <a:spcPts val="0"/>
              </a:spcBef>
              <a:buNone/>
              <a:defRPr/>
            </a:lvl5pPr>
            <a:lvl6pPr marL="0" lvl="5" indent="0" algn="l" rtl="0">
              <a:spcBef>
                <a:spcPts val="0"/>
              </a:spcBef>
              <a:buNone/>
              <a:defRPr/>
            </a:lvl6pPr>
            <a:lvl7pPr marL="0" lvl="6" indent="0" algn="l" rtl="0">
              <a:spcBef>
                <a:spcPts val="0"/>
              </a:spcBef>
              <a:buNone/>
              <a:defRPr/>
            </a:lvl7pPr>
            <a:lvl8pPr marL="0" lvl="7" indent="0" algn="l" rtl="0">
              <a:spcBef>
                <a:spcPts val="0"/>
              </a:spcBef>
              <a:buNone/>
              <a:defRPr/>
            </a:lvl8pPr>
            <a:lvl9pPr marL="0" lvl="8" indent="0" algn="l" rtl="0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ldNum" idx="12"/>
          </p:nvPr>
        </p:nvSpPr>
        <p:spPr>
          <a:xfrm>
            <a:off x="7113270" y="4764405"/>
            <a:ext cx="44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lvl="0" indent="0" algn="l" rtl="0">
              <a:spcBef>
                <a:spcPts val="0"/>
              </a:spcBef>
              <a:buNone/>
              <a:defRPr/>
            </a:lvl1pPr>
            <a:lvl2pPr marL="0" lvl="1" indent="0" algn="l" rtl="0">
              <a:spcBef>
                <a:spcPts val="0"/>
              </a:spcBef>
              <a:buNone/>
              <a:defRPr/>
            </a:lvl2pPr>
            <a:lvl3pPr marL="0" lvl="2" indent="0" algn="l" rtl="0">
              <a:spcBef>
                <a:spcPts val="0"/>
              </a:spcBef>
              <a:buNone/>
              <a:defRPr/>
            </a:lvl3pPr>
            <a:lvl4pPr marL="0" lvl="3" indent="0" algn="l" rtl="0">
              <a:spcBef>
                <a:spcPts val="0"/>
              </a:spcBef>
              <a:buNone/>
              <a:defRPr/>
            </a:lvl4pPr>
            <a:lvl5pPr marL="0" lvl="4" indent="0" algn="l" rtl="0">
              <a:spcBef>
                <a:spcPts val="0"/>
              </a:spcBef>
              <a:buNone/>
              <a:defRPr/>
            </a:lvl5pPr>
            <a:lvl6pPr marL="0" lvl="5" indent="0" algn="l" rtl="0">
              <a:spcBef>
                <a:spcPts val="0"/>
              </a:spcBef>
              <a:buNone/>
              <a:defRPr/>
            </a:lvl6pPr>
            <a:lvl7pPr marL="0" lvl="6" indent="0" algn="l" rtl="0">
              <a:spcBef>
                <a:spcPts val="0"/>
              </a:spcBef>
              <a:buNone/>
              <a:defRPr/>
            </a:lvl7pPr>
            <a:lvl8pPr marL="0" lvl="7" indent="0" algn="l" rtl="0">
              <a:spcBef>
                <a:spcPts val="0"/>
              </a:spcBef>
              <a:buNone/>
              <a:defRPr/>
            </a:lvl8pPr>
            <a:lvl9pPr marL="0" lvl="8" indent="0" algn="l" rtl="0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" name="Google Shape;86;p18"/>
          <p:cNvSpPr txBox="1"/>
          <p:nvPr/>
        </p:nvSpPr>
        <p:spPr>
          <a:xfrm>
            <a:off x="5294780" y="6323480"/>
            <a:ext cx="1386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8"/>
          <p:cNvSpPr txBox="1"/>
          <p:nvPr/>
        </p:nvSpPr>
        <p:spPr>
          <a:xfrm>
            <a:off x="5325035" y="5809130"/>
            <a:ext cx="1386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628650" y="105461"/>
            <a:ext cx="7886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sldNum" idx="12"/>
          </p:nvPr>
        </p:nvSpPr>
        <p:spPr>
          <a:xfrm>
            <a:off x="7113270" y="4764405"/>
            <a:ext cx="44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lvl="0" indent="0" algn="l" rtl="0">
              <a:spcBef>
                <a:spcPts val="0"/>
              </a:spcBef>
              <a:buNone/>
              <a:defRPr/>
            </a:lvl1pPr>
            <a:lvl2pPr marL="0" lvl="1" indent="0" algn="l" rtl="0">
              <a:spcBef>
                <a:spcPts val="0"/>
              </a:spcBef>
              <a:buNone/>
              <a:defRPr/>
            </a:lvl2pPr>
            <a:lvl3pPr marL="0" lvl="2" indent="0" algn="l" rtl="0">
              <a:spcBef>
                <a:spcPts val="0"/>
              </a:spcBef>
              <a:buNone/>
              <a:defRPr/>
            </a:lvl3pPr>
            <a:lvl4pPr marL="0" lvl="3" indent="0" algn="l" rtl="0">
              <a:spcBef>
                <a:spcPts val="0"/>
              </a:spcBef>
              <a:buNone/>
              <a:defRPr/>
            </a:lvl4pPr>
            <a:lvl5pPr marL="0" lvl="4" indent="0" algn="l" rtl="0">
              <a:spcBef>
                <a:spcPts val="0"/>
              </a:spcBef>
              <a:buNone/>
              <a:defRPr/>
            </a:lvl5pPr>
            <a:lvl6pPr marL="0" lvl="5" indent="0" algn="l" rtl="0">
              <a:spcBef>
                <a:spcPts val="0"/>
              </a:spcBef>
              <a:buNone/>
              <a:defRPr/>
            </a:lvl6pPr>
            <a:lvl7pPr marL="0" lvl="6" indent="0" algn="l" rtl="0">
              <a:spcBef>
                <a:spcPts val="0"/>
              </a:spcBef>
              <a:buNone/>
              <a:defRPr/>
            </a:lvl7pPr>
            <a:lvl8pPr marL="0" lvl="7" indent="0" algn="l" rtl="0">
              <a:spcBef>
                <a:spcPts val="0"/>
              </a:spcBef>
              <a:buNone/>
              <a:defRPr/>
            </a:lvl8pPr>
            <a:lvl9pPr marL="0" lvl="8" indent="0" algn="l" rtl="0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7113270" y="4764405"/>
            <a:ext cx="44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lvl="0" indent="0" algn="l" rtl="0">
              <a:spcBef>
                <a:spcPts val="0"/>
              </a:spcBef>
              <a:buNone/>
              <a:defRPr/>
            </a:lvl1pPr>
            <a:lvl2pPr marL="0" lvl="1" indent="0" algn="l" rtl="0">
              <a:spcBef>
                <a:spcPts val="0"/>
              </a:spcBef>
              <a:buNone/>
              <a:defRPr/>
            </a:lvl2pPr>
            <a:lvl3pPr marL="0" lvl="2" indent="0" algn="l" rtl="0">
              <a:spcBef>
                <a:spcPts val="0"/>
              </a:spcBef>
              <a:buNone/>
              <a:defRPr/>
            </a:lvl3pPr>
            <a:lvl4pPr marL="0" lvl="3" indent="0" algn="l" rtl="0">
              <a:spcBef>
                <a:spcPts val="0"/>
              </a:spcBef>
              <a:buNone/>
              <a:defRPr/>
            </a:lvl4pPr>
            <a:lvl5pPr marL="0" lvl="4" indent="0" algn="l" rtl="0">
              <a:spcBef>
                <a:spcPts val="0"/>
              </a:spcBef>
              <a:buNone/>
              <a:defRPr/>
            </a:lvl5pPr>
            <a:lvl6pPr marL="0" lvl="5" indent="0" algn="l" rtl="0">
              <a:spcBef>
                <a:spcPts val="0"/>
              </a:spcBef>
              <a:buNone/>
              <a:defRPr/>
            </a:lvl6pPr>
            <a:lvl7pPr marL="0" lvl="6" indent="0" algn="l" rtl="0">
              <a:spcBef>
                <a:spcPts val="0"/>
              </a:spcBef>
              <a:buNone/>
              <a:defRPr/>
            </a:lvl7pPr>
            <a:lvl8pPr marL="0" lvl="7" indent="0" algn="l" rtl="0">
              <a:spcBef>
                <a:spcPts val="0"/>
              </a:spcBef>
              <a:buNone/>
              <a:defRPr/>
            </a:lvl8pPr>
            <a:lvl9pPr marL="0" lvl="8" indent="0" algn="l" rtl="0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sldNum" idx="12"/>
          </p:nvPr>
        </p:nvSpPr>
        <p:spPr>
          <a:xfrm>
            <a:off x="7113270" y="4764405"/>
            <a:ext cx="44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lvl="0" indent="0" algn="l" rtl="0">
              <a:spcBef>
                <a:spcPts val="0"/>
              </a:spcBef>
              <a:buNone/>
              <a:defRPr/>
            </a:lvl1pPr>
            <a:lvl2pPr marL="0" lvl="1" indent="0" algn="l" rtl="0">
              <a:spcBef>
                <a:spcPts val="0"/>
              </a:spcBef>
              <a:buNone/>
              <a:defRPr/>
            </a:lvl2pPr>
            <a:lvl3pPr marL="0" lvl="2" indent="0" algn="l" rtl="0">
              <a:spcBef>
                <a:spcPts val="0"/>
              </a:spcBef>
              <a:buNone/>
              <a:defRPr/>
            </a:lvl3pPr>
            <a:lvl4pPr marL="0" lvl="3" indent="0" algn="l" rtl="0">
              <a:spcBef>
                <a:spcPts val="0"/>
              </a:spcBef>
              <a:buNone/>
              <a:defRPr/>
            </a:lvl4pPr>
            <a:lvl5pPr marL="0" lvl="4" indent="0" algn="l" rtl="0">
              <a:spcBef>
                <a:spcPts val="0"/>
              </a:spcBef>
              <a:buNone/>
              <a:defRPr/>
            </a:lvl5pPr>
            <a:lvl6pPr marL="0" lvl="5" indent="0" algn="l" rtl="0">
              <a:spcBef>
                <a:spcPts val="0"/>
              </a:spcBef>
              <a:buNone/>
              <a:defRPr/>
            </a:lvl6pPr>
            <a:lvl7pPr marL="0" lvl="6" indent="0" algn="l" rtl="0">
              <a:spcBef>
                <a:spcPts val="0"/>
              </a:spcBef>
              <a:buNone/>
              <a:defRPr/>
            </a:lvl7pPr>
            <a:lvl8pPr marL="0" lvl="7" indent="0" algn="l" rtl="0">
              <a:spcBef>
                <a:spcPts val="0"/>
              </a:spcBef>
              <a:buNone/>
              <a:defRPr/>
            </a:lvl8pPr>
            <a:lvl9pPr marL="0" lvl="8" indent="0" algn="l" rtl="0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5" name="Google Shape;105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2"/>
          <p:cNvSpPr txBox="1">
            <a:spLocks noGrp="1"/>
          </p:cNvSpPr>
          <p:nvPr>
            <p:ph type="sldNum" idx="12"/>
          </p:nvPr>
        </p:nvSpPr>
        <p:spPr>
          <a:xfrm>
            <a:off x="7113270" y="4764405"/>
            <a:ext cx="44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lvl="0" indent="0" algn="l" rtl="0">
              <a:spcBef>
                <a:spcPts val="0"/>
              </a:spcBef>
              <a:buNone/>
              <a:defRPr/>
            </a:lvl1pPr>
            <a:lvl2pPr marL="0" lvl="1" indent="0" algn="l" rtl="0">
              <a:spcBef>
                <a:spcPts val="0"/>
              </a:spcBef>
              <a:buNone/>
              <a:defRPr/>
            </a:lvl2pPr>
            <a:lvl3pPr marL="0" lvl="2" indent="0" algn="l" rtl="0">
              <a:spcBef>
                <a:spcPts val="0"/>
              </a:spcBef>
              <a:buNone/>
              <a:defRPr/>
            </a:lvl3pPr>
            <a:lvl4pPr marL="0" lvl="3" indent="0" algn="l" rtl="0">
              <a:spcBef>
                <a:spcPts val="0"/>
              </a:spcBef>
              <a:buNone/>
              <a:defRPr/>
            </a:lvl4pPr>
            <a:lvl5pPr marL="0" lvl="4" indent="0" algn="l" rtl="0">
              <a:spcBef>
                <a:spcPts val="0"/>
              </a:spcBef>
              <a:buNone/>
              <a:defRPr/>
            </a:lvl5pPr>
            <a:lvl6pPr marL="0" lvl="5" indent="0" algn="l" rtl="0">
              <a:spcBef>
                <a:spcPts val="0"/>
              </a:spcBef>
              <a:buNone/>
              <a:defRPr/>
            </a:lvl6pPr>
            <a:lvl7pPr marL="0" lvl="6" indent="0" algn="l" rtl="0">
              <a:spcBef>
                <a:spcPts val="0"/>
              </a:spcBef>
              <a:buNone/>
              <a:defRPr/>
            </a:lvl7pPr>
            <a:lvl8pPr marL="0" lvl="7" indent="0" algn="l" rtl="0">
              <a:spcBef>
                <a:spcPts val="0"/>
              </a:spcBef>
              <a:buNone/>
              <a:defRPr/>
            </a:lvl8pPr>
            <a:lvl9pPr marL="0" lvl="8" indent="0" algn="l" rtl="0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3"/>
          <p:cNvSpPr txBox="1">
            <a:spLocks noGrp="1"/>
          </p:cNvSpPr>
          <p:nvPr>
            <p:ph type="title"/>
          </p:nvPr>
        </p:nvSpPr>
        <p:spPr>
          <a:xfrm>
            <a:off x="628650" y="105461"/>
            <a:ext cx="7886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3"/>
          <p:cNvSpPr txBox="1">
            <a:spLocks noGrp="1"/>
          </p:cNvSpPr>
          <p:nvPr>
            <p:ph type="body" idx="1"/>
          </p:nvPr>
        </p:nvSpPr>
        <p:spPr>
          <a:xfrm rot="5400000">
            <a:off x="2699400" y="-1183086"/>
            <a:ext cx="3745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3"/>
          <p:cNvSpPr txBox="1">
            <a:spLocks noGrp="1"/>
          </p:cNvSpPr>
          <p:nvPr>
            <p:ph type="sldNum" idx="12"/>
          </p:nvPr>
        </p:nvSpPr>
        <p:spPr>
          <a:xfrm>
            <a:off x="7113270" y="4764405"/>
            <a:ext cx="44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lvl="0" indent="0" algn="l" rtl="0">
              <a:spcBef>
                <a:spcPts val="0"/>
              </a:spcBef>
              <a:buNone/>
              <a:defRPr/>
            </a:lvl1pPr>
            <a:lvl2pPr marL="0" lvl="1" indent="0" algn="l" rtl="0">
              <a:spcBef>
                <a:spcPts val="0"/>
              </a:spcBef>
              <a:buNone/>
              <a:defRPr/>
            </a:lvl2pPr>
            <a:lvl3pPr marL="0" lvl="2" indent="0" algn="l" rtl="0">
              <a:spcBef>
                <a:spcPts val="0"/>
              </a:spcBef>
              <a:buNone/>
              <a:defRPr/>
            </a:lvl3pPr>
            <a:lvl4pPr marL="0" lvl="3" indent="0" algn="l" rtl="0">
              <a:spcBef>
                <a:spcPts val="0"/>
              </a:spcBef>
              <a:buNone/>
              <a:defRPr/>
            </a:lvl4pPr>
            <a:lvl5pPr marL="0" lvl="4" indent="0" algn="l" rtl="0">
              <a:spcBef>
                <a:spcPts val="0"/>
              </a:spcBef>
              <a:buNone/>
              <a:defRPr/>
            </a:lvl5pPr>
            <a:lvl6pPr marL="0" lvl="5" indent="0" algn="l" rtl="0">
              <a:spcBef>
                <a:spcPts val="0"/>
              </a:spcBef>
              <a:buNone/>
              <a:defRPr/>
            </a:lvl6pPr>
            <a:lvl7pPr marL="0" lvl="6" indent="0" algn="l" rtl="0">
              <a:spcBef>
                <a:spcPts val="0"/>
              </a:spcBef>
              <a:buNone/>
              <a:defRPr/>
            </a:lvl7pPr>
            <a:lvl8pPr marL="0" lvl="7" indent="0" algn="l" rtl="0">
              <a:spcBef>
                <a:spcPts val="0"/>
              </a:spcBef>
              <a:buNone/>
              <a:defRPr/>
            </a:lvl8pPr>
            <a:lvl9pPr marL="0" lvl="8" indent="0" algn="l" rtl="0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4"/>
          <p:cNvSpPr txBox="1">
            <a:spLocks noGrp="1"/>
          </p:cNvSpPr>
          <p:nvPr>
            <p:ph type="sldNum" idx="12"/>
          </p:nvPr>
        </p:nvSpPr>
        <p:spPr>
          <a:xfrm>
            <a:off x="7113270" y="4764405"/>
            <a:ext cx="44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lvl="0" indent="0" algn="l" rtl="0">
              <a:spcBef>
                <a:spcPts val="0"/>
              </a:spcBef>
              <a:buNone/>
              <a:defRPr/>
            </a:lvl1pPr>
            <a:lvl2pPr marL="0" lvl="1" indent="0" algn="l" rtl="0">
              <a:spcBef>
                <a:spcPts val="0"/>
              </a:spcBef>
              <a:buNone/>
              <a:defRPr/>
            </a:lvl2pPr>
            <a:lvl3pPr marL="0" lvl="2" indent="0" algn="l" rtl="0">
              <a:spcBef>
                <a:spcPts val="0"/>
              </a:spcBef>
              <a:buNone/>
              <a:defRPr/>
            </a:lvl3pPr>
            <a:lvl4pPr marL="0" lvl="3" indent="0" algn="l" rtl="0">
              <a:spcBef>
                <a:spcPts val="0"/>
              </a:spcBef>
              <a:buNone/>
              <a:defRPr/>
            </a:lvl4pPr>
            <a:lvl5pPr marL="0" lvl="4" indent="0" algn="l" rtl="0">
              <a:spcBef>
                <a:spcPts val="0"/>
              </a:spcBef>
              <a:buNone/>
              <a:defRPr/>
            </a:lvl5pPr>
            <a:lvl6pPr marL="0" lvl="5" indent="0" algn="l" rtl="0">
              <a:spcBef>
                <a:spcPts val="0"/>
              </a:spcBef>
              <a:buNone/>
              <a:defRPr/>
            </a:lvl6pPr>
            <a:lvl7pPr marL="0" lvl="6" indent="0" algn="l" rtl="0">
              <a:spcBef>
                <a:spcPts val="0"/>
              </a:spcBef>
              <a:buNone/>
              <a:defRPr/>
            </a:lvl7pPr>
            <a:lvl8pPr marL="0" lvl="7" indent="0" algn="l" rtl="0">
              <a:spcBef>
                <a:spcPts val="0"/>
              </a:spcBef>
              <a:buNone/>
              <a:defRPr/>
            </a:lvl8pPr>
            <a:lvl9pPr marL="0" lvl="8" indent="0" algn="l" rtl="0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726488" y="105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/>
            </a:lvl4pPr>
            <a:lvl5pPr marL="2286000" lvl="4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se Case">
  <p:cSld name="BIG_NUMBER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3" name="Google Shape;123;p26"/>
          <p:cNvSpPr/>
          <p:nvPr/>
        </p:nvSpPr>
        <p:spPr>
          <a:xfrm>
            <a:off x="640994" y="93875"/>
            <a:ext cx="7023600" cy="559500"/>
          </a:xfrm>
          <a:prstGeom prst="rect">
            <a:avLst/>
          </a:prstGeom>
          <a:solidFill>
            <a:srgbClr val="FCE5CD"/>
          </a:solidFill>
          <a:ln>
            <a:noFill/>
          </a:ln>
          <a:effectLst>
            <a:outerShdw blurRad="314325" dist="47625" dir="540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/>
              <a:t>Who Am I?</a:t>
            </a:r>
            <a:r>
              <a:rPr lang="en" sz="1600"/>
              <a:t>   </a:t>
            </a:r>
            <a:endParaRPr sz="1600"/>
          </a:p>
        </p:txBody>
      </p:sp>
      <p:sp>
        <p:nvSpPr>
          <p:cNvPr id="124" name="Google Shape;124;p26"/>
          <p:cNvSpPr txBox="1">
            <a:spLocks noGrp="1"/>
          </p:cNvSpPr>
          <p:nvPr>
            <p:ph type="title"/>
          </p:nvPr>
        </p:nvSpPr>
        <p:spPr>
          <a:xfrm>
            <a:off x="1948069" y="157869"/>
            <a:ext cx="5614500" cy="393600"/>
          </a:xfrm>
          <a:prstGeom prst="rect">
            <a:avLst/>
          </a:prstGeom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125" name="Google Shape;125;p26"/>
          <p:cNvSpPr/>
          <p:nvPr/>
        </p:nvSpPr>
        <p:spPr>
          <a:xfrm>
            <a:off x="166750" y="928900"/>
            <a:ext cx="4307100" cy="1476300"/>
          </a:xfrm>
          <a:prstGeom prst="rect">
            <a:avLst/>
          </a:prstGeom>
          <a:solidFill>
            <a:srgbClr val="C9DAF8"/>
          </a:solidFill>
          <a:ln>
            <a:noFill/>
          </a:ln>
          <a:effectLst>
            <a:outerShdw blurRad="314325" dist="47625" dir="540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/>
              <a:t>What am I trying to do?</a:t>
            </a:r>
            <a:r>
              <a:rPr lang="en" sz="1600"/>
              <a:t>   </a:t>
            </a:r>
            <a:endParaRPr sz="1600"/>
          </a:p>
        </p:txBody>
      </p:sp>
      <p:sp>
        <p:nvSpPr>
          <p:cNvPr id="126" name="Google Shape;126;p26"/>
          <p:cNvSpPr txBox="1">
            <a:spLocks noGrp="1"/>
          </p:cNvSpPr>
          <p:nvPr>
            <p:ph type="subTitle" idx="1"/>
          </p:nvPr>
        </p:nvSpPr>
        <p:spPr>
          <a:xfrm>
            <a:off x="194250" y="1252875"/>
            <a:ext cx="4224300" cy="10899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 rtl="0">
              <a:spcBef>
                <a:spcPts val="80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8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8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8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8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8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8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8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80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27" name="Google Shape;127;p26"/>
          <p:cNvSpPr/>
          <p:nvPr/>
        </p:nvSpPr>
        <p:spPr>
          <a:xfrm>
            <a:off x="166750" y="2637475"/>
            <a:ext cx="4307100" cy="2144400"/>
          </a:xfrm>
          <a:prstGeom prst="rect">
            <a:avLst/>
          </a:prstGeom>
          <a:solidFill>
            <a:srgbClr val="A4C2F4"/>
          </a:solidFill>
          <a:ln>
            <a:noFill/>
          </a:ln>
          <a:effectLst>
            <a:outerShdw blurRad="314325" dist="47625" dir="540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/>
              <a:t>How do I solve this problem now?</a:t>
            </a:r>
            <a:endParaRPr sz="1600"/>
          </a:p>
        </p:txBody>
      </p:sp>
      <p:sp>
        <p:nvSpPr>
          <p:cNvPr id="128" name="Google Shape;128;p26"/>
          <p:cNvSpPr txBox="1">
            <a:spLocks noGrp="1"/>
          </p:cNvSpPr>
          <p:nvPr>
            <p:ph type="subTitle" idx="2"/>
          </p:nvPr>
        </p:nvSpPr>
        <p:spPr>
          <a:xfrm>
            <a:off x="194250" y="3044250"/>
            <a:ext cx="4224300" cy="1682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 rtl="0">
              <a:spcBef>
                <a:spcPts val="80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8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8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8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8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8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8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8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80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29" name="Google Shape;129;p26"/>
          <p:cNvSpPr/>
          <p:nvPr/>
        </p:nvSpPr>
        <p:spPr>
          <a:xfrm>
            <a:off x="4714050" y="2637475"/>
            <a:ext cx="4307100" cy="2144400"/>
          </a:xfrm>
          <a:prstGeom prst="rect">
            <a:avLst/>
          </a:prstGeom>
          <a:solidFill>
            <a:srgbClr val="93C47D"/>
          </a:solidFill>
          <a:ln>
            <a:noFill/>
          </a:ln>
          <a:effectLst>
            <a:outerShdw blurRad="314325" dist="47625" dir="540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/>
              <a:t>What would the Easy Button look like?</a:t>
            </a:r>
            <a:endParaRPr sz="1600"/>
          </a:p>
        </p:txBody>
      </p:sp>
      <p:sp>
        <p:nvSpPr>
          <p:cNvPr id="130" name="Google Shape;130;p26"/>
          <p:cNvSpPr/>
          <p:nvPr/>
        </p:nvSpPr>
        <p:spPr>
          <a:xfrm>
            <a:off x="4714450" y="907350"/>
            <a:ext cx="4307100" cy="1476300"/>
          </a:xfrm>
          <a:prstGeom prst="rect">
            <a:avLst/>
          </a:prstGeom>
          <a:solidFill>
            <a:srgbClr val="B6D7A8"/>
          </a:solidFill>
          <a:ln>
            <a:noFill/>
          </a:ln>
          <a:effectLst>
            <a:outerShdw blurRad="314325" dist="47625" dir="540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/>
              <a:t>What do I want/need?</a:t>
            </a:r>
            <a:r>
              <a:rPr lang="en" sz="1600"/>
              <a:t>   </a:t>
            </a:r>
            <a:endParaRPr sz="1600"/>
          </a:p>
        </p:txBody>
      </p:sp>
      <p:sp>
        <p:nvSpPr>
          <p:cNvPr id="131" name="Google Shape;131;p26"/>
          <p:cNvSpPr txBox="1">
            <a:spLocks noGrp="1"/>
          </p:cNvSpPr>
          <p:nvPr>
            <p:ph type="subTitle" idx="3"/>
          </p:nvPr>
        </p:nvSpPr>
        <p:spPr>
          <a:xfrm>
            <a:off x="4741950" y="1231325"/>
            <a:ext cx="4224300" cy="10899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 rtl="0">
              <a:spcBef>
                <a:spcPts val="80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8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8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8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8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8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8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8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80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32" name="Google Shape;132;p26"/>
          <p:cNvSpPr txBox="1">
            <a:spLocks noGrp="1"/>
          </p:cNvSpPr>
          <p:nvPr>
            <p:ph type="subTitle" idx="4"/>
          </p:nvPr>
        </p:nvSpPr>
        <p:spPr>
          <a:xfrm>
            <a:off x="4741950" y="3054701"/>
            <a:ext cx="4224300" cy="1682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 rtl="0">
              <a:spcBef>
                <a:spcPts val="80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8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8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8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8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8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8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8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80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se Case 1">
  <p:cSld name="BIG_NUMBER_1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5" name="Google Shape;135;p27"/>
          <p:cNvSpPr/>
          <p:nvPr/>
        </p:nvSpPr>
        <p:spPr>
          <a:xfrm>
            <a:off x="166750" y="94025"/>
            <a:ext cx="7023600" cy="559500"/>
          </a:xfrm>
          <a:prstGeom prst="rect">
            <a:avLst/>
          </a:prstGeom>
          <a:solidFill>
            <a:srgbClr val="FCE5CD"/>
          </a:solidFill>
          <a:ln>
            <a:noFill/>
          </a:ln>
          <a:effectLst>
            <a:outerShdw blurRad="314325" dist="47625" dir="540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/>
              <a:t>Who Am I?</a:t>
            </a:r>
            <a:r>
              <a:rPr lang="en" sz="1600"/>
              <a:t>   </a:t>
            </a:r>
            <a:endParaRPr sz="1600"/>
          </a:p>
        </p:txBody>
      </p:sp>
      <p:sp>
        <p:nvSpPr>
          <p:cNvPr id="136" name="Google Shape;136;p27"/>
          <p:cNvSpPr txBox="1">
            <a:spLocks noGrp="1"/>
          </p:cNvSpPr>
          <p:nvPr>
            <p:ph type="title"/>
          </p:nvPr>
        </p:nvSpPr>
        <p:spPr>
          <a:xfrm>
            <a:off x="1520775" y="176975"/>
            <a:ext cx="5614500" cy="393600"/>
          </a:xfrm>
          <a:prstGeom prst="rect">
            <a:avLst/>
          </a:prstGeom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137" name="Google Shape;137;p27"/>
          <p:cNvSpPr/>
          <p:nvPr/>
        </p:nvSpPr>
        <p:spPr>
          <a:xfrm>
            <a:off x="166750" y="928900"/>
            <a:ext cx="4307100" cy="1476300"/>
          </a:xfrm>
          <a:prstGeom prst="rect">
            <a:avLst/>
          </a:prstGeom>
          <a:solidFill>
            <a:srgbClr val="C9DAF8"/>
          </a:solidFill>
          <a:ln>
            <a:noFill/>
          </a:ln>
          <a:effectLst>
            <a:outerShdw blurRad="314325" dist="47625" dir="540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/>
              <a:t>What am I trying to do?</a:t>
            </a:r>
            <a:r>
              <a:rPr lang="en" sz="1600"/>
              <a:t>   </a:t>
            </a:r>
            <a:endParaRPr sz="1600"/>
          </a:p>
        </p:txBody>
      </p:sp>
      <p:sp>
        <p:nvSpPr>
          <p:cNvPr id="138" name="Google Shape;138;p27"/>
          <p:cNvSpPr txBox="1">
            <a:spLocks noGrp="1"/>
          </p:cNvSpPr>
          <p:nvPr>
            <p:ph type="subTitle" idx="1"/>
          </p:nvPr>
        </p:nvSpPr>
        <p:spPr>
          <a:xfrm>
            <a:off x="194250" y="1252875"/>
            <a:ext cx="4224300" cy="10899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 rtl="0">
              <a:spcBef>
                <a:spcPts val="80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8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8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8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8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8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8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8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80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39" name="Google Shape;139;p27"/>
          <p:cNvSpPr/>
          <p:nvPr/>
        </p:nvSpPr>
        <p:spPr>
          <a:xfrm>
            <a:off x="166750" y="2637325"/>
            <a:ext cx="4307100" cy="2144400"/>
          </a:xfrm>
          <a:prstGeom prst="rect">
            <a:avLst/>
          </a:prstGeom>
          <a:solidFill>
            <a:srgbClr val="A4C2F4"/>
          </a:solidFill>
          <a:ln>
            <a:noFill/>
          </a:ln>
          <a:effectLst>
            <a:outerShdw blurRad="314325" dist="47625" dir="540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/>
              <a:t>How do I solve this problem now?</a:t>
            </a:r>
            <a:endParaRPr sz="1600"/>
          </a:p>
        </p:txBody>
      </p:sp>
      <p:sp>
        <p:nvSpPr>
          <p:cNvPr id="140" name="Google Shape;140;p27"/>
          <p:cNvSpPr txBox="1">
            <a:spLocks noGrp="1"/>
          </p:cNvSpPr>
          <p:nvPr>
            <p:ph type="subTitle" idx="2"/>
          </p:nvPr>
        </p:nvSpPr>
        <p:spPr>
          <a:xfrm>
            <a:off x="194250" y="3044250"/>
            <a:ext cx="4224300" cy="1682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 rtl="0">
              <a:spcBef>
                <a:spcPts val="80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8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8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8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8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8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8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8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80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41" name="Google Shape;141;p27"/>
          <p:cNvSpPr/>
          <p:nvPr/>
        </p:nvSpPr>
        <p:spPr>
          <a:xfrm>
            <a:off x="4714050" y="2637475"/>
            <a:ext cx="4307100" cy="2144400"/>
          </a:xfrm>
          <a:prstGeom prst="rect">
            <a:avLst/>
          </a:prstGeom>
          <a:solidFill>
            <a:srgbClr val="93C47D"/>
          </a:solidFill>
          <a:ln>
            <a:noFill/>
          </a:ln>
          <a:effectLst>
            <a:outerShdw blurRad="314325" dist="47625" dir="540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/>
              <a:t>What would the Easy Button look like?</a:t>
            </a:r>
            <a:endParaRPr sz="1600"/>
          </a:p>
        </p:txBody>
      </p:sp>
      <p:sp>
        <p:nvSpPr>
          <p:cNvPr id="142" name="Google Shape;142;p27"/>
          <p:cNvSpPr/>
          <p:nvPr/>
        </p:nvSpPr>
        <p:spPr>
          <a:xfrm>
            <a:off x="4714450" y="907350"/>
            <a:ext cx="4307100" cy="1476300"/>
          </a:xfrm>
          <a:prstGeom prst="rect">
            <a:avLst/>
          </a:prstGeom>
          <a:solidFill>
            <a:srgbClr val="B6D7A8"/>
          </a:solidFill>
          <a:ln>
            <a:noFill/>
          </a:ln>
          <a:effectLst>
            <a:outerShdw blurRad="314325" dist="47625" dir="540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/>
              <a:t>What do I want/need?</a:t>
            </a:r>
            <a:r>
              <a:rPr lang="en" sz="1600"/>
              <a:t>   </a:t>
            </a:r>
            <a:endParaRPr sz="1600"/>
          </a:p>
        </p:txBody>
      </p:sp>
      <p:sp>
        <p:nvSpPr>
          <p:cNvPr id="143" name="Google Shape;143;p27"/>
          <p:cNvSpPr txBox="1">
            <a:spLocks noGrp="1"/>
          </p:cNvSpPr>
          <p:nvPr>
            <p:ph type="subTitle" idx="3"/>
          </p:nvPr>
        </p:nvSpPr>
        <p:spPr>
          <a:xfrm>
            <a:off x="4741950" y="1231325"/>
            <a:ext cx="4224300" cy="10899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 rtl="0">
              <a:spcBef>
                <a:spcPts val="80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8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8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8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8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8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8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8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80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subTitle" idx="4"/>
          </p:nvPr>
        </p:nvSpPr>
        <p:spPr>
          <a:xfrm>
            <a:off x="4741950" y="3054701"/>
            <a:ext cx="4224300" cy="1682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 rtl="0">
              <a:spcBef>
                <a:spcPts val="80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8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8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8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8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8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8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8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80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subTitle" idx="5"/>
          </p:nvPr>
        </p:nvSpPr>
        <p:spPr>
          <a:xfrm>
            <a:off x="779675" y="4870200"/>
            <a:ext cx="6486900" cy="273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defRPr sz="1200" i="1"/>
            </a:lvl1pPr>
            <a:lvl2pPr lvl="1" rtl="0">
              <a:spcBef>
                <a:spcPts val="800"/>
              </a:spcBef>
              <a:spcAft>
                <a:spcPts val="0"/>
              </a:spcAft>
              <a:buNone/>
              <a:defRPr sz="1200" i="1"/>
            </a:lvl2pPr>
            <a:lvl3pPr lvl="2" rtl="0">
              <a:spcBef>
                <a:spcPts val="800"/>
              </a:spcBef>
              <a:spcAft>
                <a:spcPts val="0"/>
              </a:spcAft>
              <a:buNone/>
              <a:defRPr sz="1200" i="1"/>
            </a:lvl3pPr>
            <a:lvl4pPr lvl="3" rtl="0">
              <a:spcBef>
                <a:spcPts val="800"/>
              </a:spcBef>
              <a:spcAft>
                <a:spcPts val="0"/>
              </a:spcAft>
              <a:buNone/>
              <a:defRPr sz="1200" i="1"/>
            </a:lvl4pPr>
            <a:lvl5pPr lvl="4" rtl="0">
              <a:spcBef>
                <a:spcPts val="800"/>
              </a:spcBef>
              <a:spcAft>
                <a:spcPts val="0"/>
              </a:spcAft>
              <a:buNone/>
              <a:defRPr sz="1200" i="1"/>
            </a:lvl5pPr>
            <a:lvl6pPr lvl="5" rtl="0">
              <a:spcBef>
                <a:spcPts val="800"/>
              </a:spcBef>
              <a:spcAft>
                <a:spcPts val="0"/>
              </a:spcAft>
              <a:buNone/>
              <a:defRPr sz="1200" i="1"/>
            </a:lvl6pPr>
            <a:lvl7pPr lvl="6" rtl="0">
              <a:spcBef>
                <a:spcPts val="800"/>
              </a:spcBef>
              <a:spcAft>
                <a:spcPts val="0"/>
              </a:spcAft>
              <a:buNone/>
              <a:defRPr sz="1200" i="1"/>
            </a:lvl7pPr>
            <a:lvl8pPr lvl="7" rtl="0">
              <a:spcBef>
                <a:spcPts val="800"/>
              </a:spcBef>
              <a:spcAft>
                <a:spcPts val="0"/>
              </a:spcAft>
              <a:buNone/>
              <a:defRPr sz="1200" i="1"/>
            </a:lvl8pPr>
            <a:lvl9pPr lvl="8" rtl="0">
              <a:spcBef>
                <a:spcPts val="800"/>
              </a:spcBef>
              <a:spcAft>
                <a:spcPts val="0"/>
              </a:spcAft>
              <a:buNone/>
              <a:defRPr sz="1200" i="1"/>
            </a:lvl9pPr>
          </a:lstStyle>
          <a:p>
            <a:endParaRPr/>
          </a:p>
        </p:txBody>
      </p:sp>
      <p:sp>
        <p:nvSpPr>
          <p:cNvPr id="146" name="Google Shape;146;p27"/>
          <p:cNvSpPr txBox="1"/>
          <p:nvPr/>
        </p:nvSpPr>
        <p:spPr>
          <a:xfrm>
            <a:off x="194250" y="4870200"/>
            <a:ext cx="982800" cy="2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/>
              <a:t>From: </a:t>
            </a:r>
            <a:endParaRPr sz="1200" i="1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se Case 2">
  <p:cSld name="BIG_NUMBER_2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9" name="Google Shape;149;p28"/>
          <p:cNvSpPr/>
          <p:nvPr/>
        </p:nvSpPr>
        <p:spPr>
          <a:xfrm>
            <a:off x="166750" y="94025"/>
            <a:ext cx="7023600" cy="559500"/>
          </a:xfrm>
          <a:prstGeom prst="rect">
            <a:avLst/>
          </a:prstGeom>
          <a:solidFill>
            <a:srgbClr val="FCE5CD"/>
          </a:solidFill>
          <a:ln>
            <a:noFill/>
          </a:ln>
          <a:effectLst>
            <a:outerShdw blurRad="314325" dist="47625" dir="540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/>
              <a:t>Who Am I?</a:t>
            </a:r>
            <a:r>
              <a:rPr lang="en" sz="1600"/>
              <a:t>   </a:t>
            </a:r>
            <a:endParaRPr sz="1600"/>
          </a:p>
        </p:txBody>
      </p:sp>
      <p:sp>
        <p:nvSpPr>
          <p:cNvPr id="150" name="Google Shape;150;p28"/>
          <p:cNvSpPr txBox="1">
            <a:spLocks noGrp="1"/>
          </p:cNvSpPr>
          <p:nvPr>
            <p:ph type="title"/>
          </p:nvPr>
        </p:nvSpPr>
        <p:spPr>
          <a:xfrm>
            <a:off x="1520775" y="176975"/>
            <a:ext cx="5614500" cy="393600"/>
          </a:xfrm>
          <a:prstGeom prst="rect">
            <a:avLst/>
          </a:prstGeom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151" name="Google Shape;151;p28"/>
          <p:cNvSpPr/>
          <p:nvPr/>
        </p:nvSpPr>
        <p:spPr>
          <a:xfrm>
            <a:off x="166750" y="928900"/>
            <a:ext cx="4307100" cy="1476300"/>
          </a:xfrm>
          <a:prstGeom prst="rect">
            <a:avLst/>
          </a:prstGeom>
          <a:solidFill>
            <a:srgbClr val="C9DAF8"/>
          </a:solidFill>
          <a:ln>
            <a:noFill/>
          </a:ln>
          <a:effectLst>
            <a:outerShdw blurRad="314325" dist="47625" dir="540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/>
              <a:t>What am I trying to do?</a:t>
            </a:r>
            <a:r>
              <a:rPr lang="en" sz="1600"/>
              <a:t>   </a:t>
            </a:r>
            <a:endParaRPr sz="1600"/>
          </a:p>
        </p:txBody>
      </p:sp>
      <p:sp>
        <p:nvSpPr>
          <p:cNvPr id="152" name="Google Shape;152;p28"/>
          <p:cNvSpPr txBox="1">
            <a:spLocks noGrp="1"/>
          </p:cNvSpPr>
          <p:nvPr>
            <p:ph type="subTitle" idx="1"/>
          </p:nvPr>
        </p:nvSpPr>
        <p:spPr>
          <a:xfrm>
            <a:off x="194250" y="1252875"/>
            <a:ext cx="4224300" cy="10899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 rtl="0">
              <a:spcBef>
                <a:spcPts val="80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8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8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8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8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8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8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8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80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53" name="Google Shape;153;p28"/>
          <p:cNvSpPr/>
          <p:nvPr/>
        </p:nvSpPr>
        <p:spPr>
          <a:xfrm>
            <a:off x="166750" y="2637325"/>
            <a:ext cx="4307100" cy="2144400"/>
          </a:xfrm>
          <a:prstGeom prst="rect">
            <a:avLst/>
          </a:prstGeom>
          <a:solidFill>
            <a:srgbClr val="A4C2F4"/>
          </a:solidFill>
          <a:ln>
            <a:noFill/>
          </a:ln>
          <a:effectLst>
            <a:outerShdw blurRad="314325" dist="47625" dir="540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/>
              <a:t>How do I solve this problem now?</a:t>
            </a:r>
            <a:endParaRPr sz="1600"/>
          </a:p>
        </p:txBody>
      </p:sp>
      <p:sp>
        <p:nvSpPr>
          <p:cNvPr id="154" name="Google Shape;154;p28"/>
          <p:cNvSpPr txBox="1">
            <a:spLocks noGrp="1"/>
          </p:cNvSpPr>
          <p:nvPr>
            <p:ph type="subTitle" idx="2"/>
          </p:nvPr>
        </p:nvSpPr>
        <p:spPr>
          <a:xfrm>
            <a:off x="194250" y="3044250"/>
            <a:ext cx="4224300" cy="1682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 rtl="0">
              <a:spcBef>
                <a:spcPts val="80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8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8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8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8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8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8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8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80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55" name="Google Shape;155;p28"/>
          <p:cNvSpPr/>
          <p:nvPr/>
        </p:nvSpPr>
        <p:spPr>
          <a:xfrm>
            <a:off x="4714050" y="2637475"/>
            <a:ext cx="4307100" cy="2144400"/>
          </a:xfrm>
          <a:prstGeom prst="rect">
            <a:avLst/>
          </a:prstGeom>
          <a:solidFill>
            <a:srgbClr val="93C47D"/>
          </a:solidFill>
          <a:ln>
            <a:noFill/>
          </a:ln>
          <a:effectLst>
            <a:outerShdw blurRad="314325" dist="47625" dir="540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/>
              <a:t>What would the Easy Button look like?</a:t>
            </a:r>
            <a:endParaRPr sz="1600"/>
          </a:p>
        </p:txBody>
      </p:sp>
      <p:sp>
        <p:nvSpPr>
          <p:cNvPr id="156" name="Google Shape;156;p28"/>
          <p:cNvSpPr/>
          <p:nvPr/>
        </p:nvSpPr>
        <p:spPr>
          <a:xfrm>
            <a:off x="4714450" y="907350"/>
            <a:ext cx="4307100" cy="1476300"/>
          </a:xfrm>
          <a:prstGeom prst="rect">
            <a:avLst/>
          </a:prstGeom>
          <a:solidFill>
            <a:srgbClr val="B6D7A8"/>
          </a:solidFill>
          <a:ln>
            <a:noFill/>
          </a:ln>
          <a:effectLst>
            <a:outerShdw blurRad="314325" dist="47625" dir="5400000" algn="bl" rotWithShape="0">
              <a:srgbClr val="000000">
                <a:alpha val="5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/>
              <a:t>What do I want/need?</a:t>
            </a:r>
            <a:r>
              <a:rPr lang="en" sz="1600"/>
              <a:t>   </a:t>
            </a:r>
            <a:endParaRPr sz="1600"/>
          </a:p>
        </p:txBody>
      </p:sp>
      <p:sp>
        <p:nvSpPr>
          <p:cNvPr id="157" name="Google Shape;157;p28"/>
          <p:cNvSpPr txBox="1">
            <a:spLocks noGrp="1"/>
          </p:cNvSpPr>
          <p:nvPr>
            <p:ph type="subTitle" idx="3"/>
          </p:nvPr>
        </p:nvSpPr>
        <p:spPr>
          <a:xfrm>
            <a:off x="4741950" y="1231325"/>
            <a:ext cx="4224300" cy="10899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 rtl="0">
              <a:spcBef>
                <a:spcPts val="80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8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8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8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8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8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8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8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80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58" name="Google Shape;158;p28"/>
          <p:cNvSpPr txBox="1">
            <a:spLocks noGrp="1"/>
          </p:cNvSpPr>
          <p:nvPr>
            <p:ph type="subTitle" idx="4"/>
          </p:nvPr>
        </p:nvSpPr>
        <p:spPr>
          <a:xfrm>
            <a:off x="4741950" y="3054701"/>
            <a:ext cx="4224300" cy="1682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 rtl="0">
              <a:spcBef>
                <a:spcPts val="80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80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80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80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80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80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80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80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80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59" name="Google Shape;159;p28"/>
          <p:cNvSpPr txBox="1">
            <a:spLocks noGrp="1"/>
          </p:cNvSpPr>
          <p:nvPr>
            <p:ph type="subTitle" idx="5"/>
          </p:nvPr>
        </p:nvSpPr>
        <p:spPr>
          <a:xfrm>
            <a:off x="779675" y="4870200"/>
            <a:ext cx="6486900" cy="273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defRPr sz="1200" i="1"/>
            </a:lvl1pPr>
            <a:lvl2pPr lvl="1" rtl="0">
              <a:spcBef>
                <a:spcPts val="800"/>
              </a:spcBef>
              <a:spcAft>
                <a:spcPts val="0"/>
              </a:spcAft>
              <a:buNone/>
              <a:defRPr sz="1200" i="1"/>
            </a:lvl2pPr>
            <a:lvl3pPr lvl="2" rtl="0">
              <a:spcBef>
                <a:spcPts val="800"/>
              </a:spcBef>
              <a:spcAft>
                <a:spcPts val="0"/>
              </a:spcAft>
              <a:buNone/>
              <a:defRPr sz="1200" i="1"/>
            </a:lvl3pPr>
            <a:lvl4pPr lvl="3" rtl="0">
              <a:spcBef>
                <a:spcPts val="800"/>
              </a:spcBef>
              <a:spcAft>
                <a:spcPts val="0"/>
              </a:spcAft>
              <a:buNone/>
              <a:defRPr sz="1200" i="1"/>
            </a:lvl4pPr>
            <a:lvl5pPr lvl="4" rtl="0">
              <a:spcBef>
                <a:spcPts val="800"/>
              </a:spcBef>
              <a:spcAft>
                <a:spcPts val="0"/>
              </a:spcAft>
              <a:buNone/>
              <a:defRPr sz="1200" i="1"/>
            </a:lvl5pPr>
            <a:lvl6pPr lvl="5" rtl="0">
              <a:spcBef>
                <a:spcPts val="800"/>
              </a:spcBef>
              <a:spcAft>
                <a:spcPts val="0"/>
              </a:spcAft>
              <a:buNone/>
              <a:defRPr sz="1200" i="1"/>
            </a:lvl6pPr>
            <a:lvl7pPr lvl="6" rtl="0">
              <a:spcBef>
                <a:spcPts val="800"/>
              </a:spcBef>
              <a:spcAft>
                <a:spcPts val="0"/>
              </a:spcAft>
              <a:buNone/>
              <a:defRPr sz="1200" i="1"/>
            </a:lvl7pPr>
            <a:lvl8pPr lvl="7" rtl="0">
              <a:spcBef>
                <a:spcPts val="800"/>
              </a:spcBef>
              <a:spcAft>
                <a:spcPts val="0"/>
              </a:spcAft>
              <a:buNone/>
              <a:defRPr sz="1200" i="1"/>
            </a:lvl8pPr>
            <a:lvl9pPr lvl="8" rtl="0">
              <a:spcBef>
                <a:spcPts val="800"/>
              </a:spcBef>
              <a:spcAft>
                <a:spcPts val="0"/>
              </a:spcAft>
              <a:buNone/>
              <a:defRPr sz="1200" i="1"/>
            </a:lvl9pPr>
          </a:lstStyle>
          <a:p>
            <a:endParaRPr/>
          </a:p>
        </p:txBody>
      </p:sp>
      <p:sp>
        <p:nvSpPr>
          <p:cNvPr id="160" name="Google Shape;160;p28"/>
          <p:cNvSpPr txBox="1"/>
          <p:nvPr/>
        </p:nvSpPr>
        <p:spPr>
          <a:xfrm>
            <a:off x="194250" y="4870200"/>
            <a:ext cx="982800" cy="2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/>
              <a:t>From: </a:t>
            </a:r>
            <a:endParaRPr sz="1200" i="1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>
            <a:spLocks noGrp="1"/>
          </p:cNvSpPr>
          <p:nvPr>
            <p:ph type="title"/>
          </p:nvPr>
        </p:nvSpPr>
        <p:spPr>
          <a:xfrm>
            <a:off x="369970" y="0"/>
            <a:ext cx="8455800" cy="6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Arial"/>
              <a:buNone/>
              <a:defRPr sz="27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1.gi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105461"/>
            <a:ext cx="7886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887664"/>
            <a:ext cx="7886700" cy="37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/>
          <p:nvPr/>
        </p:nvSpPr>
        <p:spPr>
          <a:xfrm>
            <a:off x="0" y="5097118"/>
            <a:ext cx="9144000" cy="51000"/>
          </a:xfrm>
          <a:prstGeom prst="rect">
            <a:avLst/>
          </a:prstGeom>
          <a:gradFill>
            <a:gsLst>
              <a:gs pos="0">
                <a:srgbClr val="DDEAF6"/>
              </a:gs>
              <a:gs pos="8000">
                <a:srgbClr val="BBD6EE"/>
              </a:gs>
              <a:gs pos="17000">
                <a:srgbClr val="9CC2E5"/>
              </a:gs>
              <a:gs pos="64000">
                <a:srgbClr val="0087E6"/>
              </a:gs>
              <a:gs pos="100000">
                <a:srgbClr val="005CBF"/>
              </a:gs>
            </a:gsLst>
            <a:lin ang="10800025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p13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4841" y="141631"/>
            <a:ext cx="556512" cy="47645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ftr" idx="11"/>
          </p:nvPr>
        </p:nvSpPr>
        <p:spPr>
          <a:xfrm>
            <a:off x="3028950" y="4756610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ldNum" idx="12"/>
          </p:nvPr>
        </p:nvSpPr>
        <p:spPr>
          <a:xfrm>
            <a:off x="8069580" y="4764196"/>
            <a:ext cx="445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7" name="Google Shape;57;p13"/>
          <p:cNvGrpSpPr/>
          <p:nvPr/>
        </p:nvGrpSpPr>
        <p:grpSpPr>
          <a:xfrm>
            <a:off x="143295" y="4688237"/>
            <a:ext cx="2539221" cy="340521"/>
            <a:chOff x="311380" y="6250983"/>
            <a:chExt cx="3385628" cy="454027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765408" y="6250983"/>
              <a:ext cx="2931600" cy="45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F658E"/>
                </a:buClr>
                <a:buSzPts val="2100"/>
                <a:buFont typeface="Arial"/>
                <a:buNone/>
              </a:pPr>
              <a:r>
                <a:rPr lang="en" sz="2100" b="0" u="none">
                  <a:solidFill>
                    <a:srgbClr val="3F658E"/>
                  </a:solidFill>
                  <a:latin typeface="Verdana"/>
                  <a:ea typeface="Verdana"/>
                  <a:cs typeface="Verdana"/>
                  <a:sym typeface="Verdana"/>
                </a:rPr>
                <a:t>GES</a:t>
              </a:r>
              <a:r>
                <a:rPr lang="en" sz="2100" b="0" u="none">
                  <a:solidFill>
                    <a:srgbClr val="6DBFE4"/>
                  </a:solidFill>
                  <a:latin typeface="Verdana"/>
                  <a:ea typeface="Verdana"/>
                  <a:cs typeface="Verdana"/>
                  <a:sym typeface="Verdana"/>
                </a:rPr>
                <a:t>DISC</a:t>
              </a:r>
              <a:endParaRPr sz="2100" b="0" u="none">
                <a:solidFill>
                  <a:srgbClr val="408193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pic>
          <p:nvPicPr>
            <p:cNvPr id="59" name="Google Shape;59;p13" descr="Icon&#10;&#10;Description automatically generated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311380" y="6250983"/>
              <a:ext cx="454027" cy="45402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" name="Google Shape;60;p13"/>
          <p:cNvSpPr/>
          <p:nvPr/>
        </p:nvSpPr>
        <p:spPr>
          <a:xfrm>
            <a:off x="0" y="709774"/>
            <a:ext cx="9144000" cy="51000"/>
          </a:xfrm>
          <a:prstGeom prst="rect">
            <a:avLst/>
          </a:prstGeom>
          <a:gradFill>
            <a:gsLst>
              <a:gs pos="0">
                <a:srgbClr val="DDEAF6"/>
              </a:gs>
              <a:gs pos="8000">
                <a:srgbClr val="BBD6EE"/>
              </a:gs>
              <a:gs pos="17000">
                <a:srgbClr val="9CC2E5"/>
              </a:gs>
              <a:gs pos="64000">
                <a:srgbClr val="0087E6"/>
              </a:gs>
              <a:gs pos="100000">
                <a:srgbClr val="005CBF"/>
              </a:gs>
            </a:gsLst>
            <a:lin ang="10800025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ndfonline.com/doi/full/10.1080/07900627.2019.169486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isc.gsfc.nasa.gov/datasets/GLDAS_NOAH025_3H_2.1/summary?keywords=GLDAS_NOAH025_3H_2_1_Tair_f_ins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censusnepal.cbs.gov.np/Home/Details?tpid=5&amp;dcid=a82d0762-6f49-4752-a02d-19fdaddc55ed&amp;tfsid=17" TargetMode="External"/><Relationship Id="rId5" Type="http://schemas.openxmlformats.org/officeDocument/2006/relationships/hyperlink" Target="https://www.nea.org.np/annual_report" TargetMode="External"/><Relationship Id="rId4" Type="http://schemas.openxmlformats.org/officeDocument/2006/relationships/hyperlink" Target="http://data.opennepal.net/content/district-coverage-water-supply-and-sanitation-201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isc.gsfc.nasa.gov/information/tools?title=Hydrology%20Data%20Rod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/>
          <p:nvPr/>
        </p:nvSpPr>
        <p:spPr>
          <a:xfrm>
            <a:off x="317775" y="1410500"/>
            <a:ext cx="8433000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dk1"/>
                </a:solidFill>
              </a:rPr>
              <a:t> 		</a:t>
            </a:r>
            <a:r>
              <a:rPr lang="en" sz="2400" b="1" dirty="0">
                <a:solidFill>
                  <a:schemeClr val="dk1"/>
                </a:solidFill>
              </a:rPr>
              <a:t>A data driven approach to study Water-Energy-Food Nexus</a:t>
            </a:r>
            <a:endParaRPr sz="2400" b="1" dirty="0">
              <a:solidFill>
                <a:schemeClr val="dk1"/>
              </a:solidFill>
            </a:endParaRPr>
          </a:p>
        </p:txBody>
      </p:sp>
      <p:sp>
        <p:nvSpPr>
          <p:cNvPr id="169" name="Google Shape;169;p30"/>
          <p:cNvSpPr txBox="1"/>
          <p:nvPr/>
        </p:nvSpPr>
        <p:spPr>
          <a:xfrm>
            <a:off x="695562" y="2884975"/>
            <a:ext cx="7903500" cy="136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</a:rPr>
              <a:t>Binita KC,  Xiaohua Pan, Jennifer Wei </a:t>
            </a:r>
            <a:endParaRPr sz="15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</a:rPr>
              <a:t>NASA </a:t>
            </a:r>
            <a:r>
              <a:rPr lang="en" sz="1450" dirty="0">
                <a:solidFill>
                  <a:srgbClr val="323232"/>
                </a:solidFill>
                <a:highlight>
                  <a:srgbClr val="FFFFFF"/>
                </a:highlight>
              </a:rPr>
              <a:t>Goddard Earth Sciences Data and Information Services Center (GES DISC)</a:t>
            </a:r>
            <a:endParaRPr sz="1450" dirty="0">
              <a:solidFill>
                <a:srgbClr val="323232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December 13, 2022</a:t>
            </a:r>
            <a:endParaRPr sz="31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>
            <a:spLocks noGrp="1"/>
          </p:cNvSpPr>
          <p:nvPr>
            <p:ph type="title"/>
          </p:nvPr>
        </p:nvSpPr>
        <p:spPr>
          <a:xfrm>
            <a:off x="726488" y="105650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</a:t>
            </a:r>
            <a:endParaRPr/>
          </a:p>
        </p:txBody>
      </p:sp>
      <p:sp>
        <p:nvSpPr>
          <p:cNvPr id="175" name="Google Shape;175;p31"/>
          <p:cNvSpPr txBox="1">
            <a:spLocks noGrp="1"/>
          </p:cNvSpPr>
          <p:nvPr>
            <p:ph type="body" idx="1"/>
          </p:nvPr>
        </p:nvSpPr>
        <p:spPr>
          <a:xfrm>
            <a:off x="311700" y="716375"/>
            <a:ext cx="8605800" cy="3852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marR="0" lvl="0" indent="-32385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231F20"/>
              </a:buClr>
              <a:buSzPts val="1500"/>
              <a:buChar char="●"/>
            </a:pPr>
            <a:r>
              <a:rPr lang="en" sz="15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r>
              <a:rPr lang="en" sz="15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ater, </a:t>
            </a:r>
            <a:r>
              <a:rPr lang="en" sz="15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" sz="15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nergy and </a:t>
            </a:r>
            <a:r>
              <a:rPr lang="en" sz="15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r>
              <a:rPr lang="en" sz="15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ood (W-E-F) are interconnected and are at the heart of </a:t>
            </a:r>
            <a:r>
              <a:rPr lang="en" sz="15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United Nation’s</a:t>
            </a:r>
            <a:r>
              <a:rPr lang="en" sz="15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 Sustainable Development Goals (SDGs)</a:t>
            </a:r>
            <a:endParaRPr sz="1500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○"/>
            </a:pPr>
            <a:r>
              <a:rPr lang="en" sz="1600" dirty="0">
                <a:solidFill>
                  <a:srgbClr val="231F2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Climate change impact on Water-Food-Energy system</a:t>
            </a:r>
            <a:endParaRPr sz="1400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500"/>
              <a:buChar char="●"/>
            </a:pPr>
            <a:r>
              <a:rPr lang="en" sz="17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Increasing demand in </a:t>
            </a:r>
            <a:r>
              <a:rPr lang="en" sz="1700" b="1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Nepal </a:t>
            </a:r>
            <a:r>
              <a:rPr lang="en" sz="17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for Water, Food and Energy</a:t>
            </a:r>
            <a:r>
              <a:rPr lang="en" sz="15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500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500"/>
              <a:buChar char="○"/>
            </a:pPr>
            <a:r>
              <a:rPr lang="en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Due to urbanization, rising population (207.6 km</a:t>
            </a:r>
            <a:r>
              <a:rPr lang="en" baseline="300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2  </a:t>
            </a:r>
            <a:r>
              <a:rPr lang="en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in 2022), economic growth </a:t>
            </a:r>
            <a:endParaRPr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500"/>
              <a:buChar char="○"/>
            </a:pPr>
            <a:r>
              <a:rPr lang="en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Agricultural country - primarily rainfed agriculture</a:t>
            </a:r>
            <a:endParaRPr sz="1700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lvl="2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Arial"/>
              <a:buChar char="■"/>
            </a:pPr>
            <a:r>
              <a:rPr lang="en" sz="15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Lack of irrigation infrastructure</a:t>
            </a:r>
            <a:endParaRPr sz="1500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500"/>
              <a:buChar char="○"/>
            </a:pPr>
            <a:r>
              <a:rPr lang="en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96.2% Energy from hydropower </a:t>
            </a:r>
            <a:endParaRPr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500"/>
              <a:buChar char="○"/>
            </a:pPr>
            <a:r>
              <a:rPr lang="en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Nepal’s water security is among the weakest in Asia and the Pacific (ADB, </a:t>
            </a:r>
            <a:r>
              <a:rPr lang="en" dirty="0">
                <a:solidFill>
                  <a:srgbClr val="333333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2016</a:t>
            </a:r>
            <a:r>
              <a:rPr lang="en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endParaRPr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700"/>
              <a:buFont typeface="Arial"/>
              <a:buChar char="○"/>
            </a:pPr>
            <a:r>
              <a:rPr lang="en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Adverse impacts of climate change</a:t>
            </a:r>
            <a:endParaRPr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dirty="0">
              <a:solidFill>
                <a:srgbClr val="231F2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500" dirty="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>
            <a:spLocks noGrp="1"/>
          </p:cNvSpPr>
          <p:nvPr>
            <p:ph type="title"/>
          </p:nvPr>
        </p:nvSpPr>
        <p:spPr>
          <a:xfrm>
            <a:off x="726488" y="105650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 on W-E-F Nexus Study</a:t>
            </a:r>
            <a:endParaRPr/>
          </a:p>
        </p:txBody>
      </p:sp>
      <p:sp>
        <p:nvSpPr>
          <p:cNvPr id="181" name="Google Shape;181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Sparse data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Limited long-term observations to study impact of climate change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Data available at different geographic units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•"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Lack of Reproducible science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>
            <a:spLocks noGrp="1"/>
          </p:cNvSpPr>
          <p:nvPr>
            <p:ph type="title"/>
          </p:nvPr>
        </p:nvSpPr>
        <p:spPr>
          <a:xfrm>
            <a:off x="726488" y="105650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Variables of Interest</a:t>
            </a:r>
            <a:endParaRPr/>
          </a:p>
        </p:txBody>
      </p:sp>
      <p:graphicFrame>
        <p:nvGraphicFramePr>
          <p:cNvPr id="187" name="Google Shape;187;p33"/>
          <p:cNvGraphicFramePr/>
          <p:nvPr>
            <p:extLst>
              <p:ext uri="{D42A27DB-BD31-4B8C-83A1-F6EECF244321}">
                <p14:modId xmlns:p14="http://schemas.microsoft.com/office/powerpoint/2010/main" val="2137397464"/>
              </p:ext>
            </p:extLst>
          </p:nvPr>
        </p:nvGraphicFramePr>
        <p:xfrm>
          <a:off x="1784750" y="779248"/>
          <a:ext cx="7359250" cy="3993923"/>
        </p:xfrm>
        <a:graphic>
          <a:graphicData uri="http://schemas.openxmlformats.org/drawingml/2006/table">
            <a:tbl>
              <a:tblPr>
                <a:noFill/>
                <a:tableStyleId>{396E352C-5B76-4EEE-8EC8-98DF5BADA6A2}</a:tableStyleId>
              </a:tblPr>
              <a:tblGrid>
                <a:gridCol w="2745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9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5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5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Variables</a:t>
                      </a:r>
                      <a:endParaRPr sz="1000" b="1"/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Time</a:t>
                      </a:r>
                      <a:endParaRPr sz="1000" b="1"/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Geographic Unit</a:t>
                      </a:r>
                      <a:endParaRPr sz="1000" b="1"/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Source</a:t>
                      </a:r>
                      <a:endParaRPr sz="1000" b="1"/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precipitation (kgm-2s-1) [Precip]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2000-2022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gridded (Global)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sng" dirty="0">
                          <a:solidFill>
                            <a:schemeClr val="hlink"/>
                          </a:solidFill>
                        </a:rPr>
                        <a:t>GLDAS</a:t>
                      </a:r>
                      <a:r>
                        <a:rPr lang="en" sz="900" u="sng" dirty="0">
                          <a:solidFill>
                            <a:schemeClr val="hlink"/>
                          </a:solidFill>
                          <a:hlinkClick r:id="rId3"/>
                        </a:rPr>
                        <a:t> NASA GES DISC</a:t>
                      </a:r>
                      <a:endParaRPr sz="900" u="sng" dirty="0">
                        <a:solidFill>
                          <a:schemeClr val="hlink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2323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air temperature (K) [Temp]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2000-2022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gridded (Global)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sng" dirty="0">
                          <a:solidFill>
                            <a:schemeClr val="hlink"/>
                          </a:solidFill>
                        </a:rPr>
                        <a:t>GLDAS</a:t>
                      </a:r>
                      <a:r>
                        <a:rPr lang="en" sz="900" u="sng" dirty="0">
                          <a:solidFill>
                            <a:schemeClr val="hlink"/>
                          </a:solidFill>
                          <a:hlinkClick r:id="rId3"/>
                        </a:rPr>
                        <a:t> NASA GES DISC</a:t>
                      </a:r>
                      <a:endParaRPr sz="900" u="sng" dirty="0">
                        <a:solidFill>
                          <a:schemeClr val="hlink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soil moisture (kgm-2) [SoilM]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2000-2022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gridded (Global)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sng" dirty="0">
                          <a:solidFill>
                            <a:schemeClr val="hlink"/>
                          </a:solidFill>
                        </a:rPr>
                        <a:t>GLDAS</a:t>
                      </a:r>
                      <a:r>
                        <a:rPr lang="en" sz="900" u="sng" dirty="0">
                          <a:solidFill>
                            <a:schemeClr val="hlink"/>
                          </a:solidFill>
                          <a:hlinkClick r:id="rId3"/>
                        </a:rPr>
                        <a:t> NASA GES DISC</a:t>
                      </a:r>
                      <a:endParaRPr sz="900" u="sng" dirty="0">
                        <a:solidFill>
                          <a:schemeClr val="hlink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7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/>
                        <a:t>evapotranspiration (kgm-2s-1) [Et]</a:t>
                      </a:r>
                      <a:endParaRPr sz="10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2000-2022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gridded (Global)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sng" dirty="0">
                          <a:solidFill>
                            <a:schemeClr val="hlink"/>
                          </a:solidFill>
                        </a:rPr>
                        <a:t>GLDAS</a:t>
                      </a:r>
                      <a:r>
                        <a:rPr lang="en" sz="900" u="sng" dirty="0">
                          <a:solidFill>
                            <a:schemeClr val="hlink"/>
                          </a:solidFill>
                          <a:hlinkClick r:id="rId3"/>
                        </a:rPr>
                        <a:t> NASA GES DISC</a:t>
                      </a:r>
                      <a:endParaRPr sz="900" u="sng" dirty="0">
                        <a:solidFill>
                          <a:schemeClr val="hlink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water supply % [WaterSupp]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2011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District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sng">
                          <a:solidFill>
                            <a:schemeClr val="hlink"/>
                          </a:solidFill>
                          <a:hlinkClick r:id="rId4"/>
                        </a:rPr>
                        <a:t>SACOSAN-IV Country Paper-Nepal</a:t>
                      </a:r>
                      <a:endParaRPr sz="900" u="sng">
                        <a:solidFill>
                          <a:schemeClr val="hlink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area equipped for irrigation (ha) [TotIrr]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2001/2002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District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dirty="0"/>
                        <a:t>AQUASTAT - FAO</a:t>
                      </a:r>
                      <a:endParaRPr sz="9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water body coverage (ha)[WArea]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2001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District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dirty="0"/>
                        <a:t>Department of Forest</a:t>
                      </a:r>
                      <a:endParaRPr sz="9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actual generation (mwh)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2020/2021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Hydropower Station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sng">
                          <a:solidFill>
                            <a:schemeClr val="hlink"/>
                          </a:solidFill>
                          <a:hlinkClick r:id="rId5"/>
                        </a:rPr>
                        <a:t>Nepal Electricity Authority</a:t>
                      </a:r>
                      <a:endParaRPr sz="900" u="sng">
                        <a:solidFill>
                          <a:schemeClr val="hlink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import to powerstation bus bar (mwh)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2020/2021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Hydropower Station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sng" dirty="0">
                          <a:solidFill>
                            <a:schemeClr val="hlink"/>
                          </a:solidFill>
                          <a:hlinkClick r:id="rId5"/>
                        </a:rPr>
                        <a:t>Nepal Electricity Authority</a:t>
                      </a:r>
                      <a:endParaRPr sz="900" u="sng" dirty="0">
                        <a:solidFill>
                          <a:schemeClr val="hlink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power station available energy (mwh) [AvEnergy]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2020/2021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Hydropower Station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sng" dirty="0">
                          <a:solidFill>
                            <a:schemeClr val="hlink"/>
                          </a:solidFill>
                          <a:hlinkClick r:id="rId5"/>
                        </a:rPr>
                        <a:t>Nepal Electricity Authority</a:t>
                      </a:r>
                      <a:endParaRPr sz="900" u="sng" dirty="0">
                        <a:solidFill>
                          <a:schemeClr val="hlink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food production (metric ton) [FoodProd]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2017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District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dirty="0">
                          <a:solidFill>
                            <a:srgbClr val="1A1A1A"/>
                          </a:solidFill>
                        </a:rPr>
                        <a:t>Ministry of Agriculture (2000-2017</a:t>
                      </a:r>
                      <a:endParaRPr sz="900" dirty="0">
                        <a:solidFill>
                          <a:srgbClr val="1A1A1A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food required (metric ton) [FoodReq]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2017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District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dirty="0">
                          <a:solidFill>
                            <a:srgbClr val="1A1A1A"/>
                          </a:solidFill>
                        </a:rPr>
                        <a:t>Ministry of Agriculture (2000-2018</a:t>
                      </a:r>
                      <a:endParaRPr sz="900" dirty="0">
                        <a:solidFill>
                          <a:srgbClr val="1A1A1A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total family number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2021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District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sng" dirty="0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/>
                        </a:rPr>
                        <a:t>Census Nepal 2021 (cbs.gov.np)</a:t>
                      </a:r>
                      <a:endParaRPr sz="900" u="sng" dirty="0">
                        <a:solidFill>
                          <a:schemeClr val="hlink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total household number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2021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District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sng" dirty="0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/>
                        </a:rPr>
                        <a:t>Census Nepal 2021 (cbs.gov.np)</a:t>
                      </a:r>
                      <a:endParaRPr sz="900" u="sng" dirty="0">
                        <a:solidFill>
                          <a:schemeClr val="hlink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total population [TotPop]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2021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District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sng" dirty="0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/>
                        </a:rPr>
                        <a:t>Census Nepal 2021 (cbs.gov.np)</a:t>
                      </a:r>
                      <a:endParaRPr sz="900" u="sng" dirty="0">
                        <a:solidFill>
                          <a:schemeClr val="hlink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total male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2021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District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sng" dirty="0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/>
                        </a:rPr>
                        <a:t>Census Nepal 2021 (cbs.gov.np)</a:t>
                      </a:r>
                      <a:endParaRPr sz="900" u="sng" dirty="0">
                        <a:solidFill>
                          <a:schemeClr val="hlink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6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total female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2021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District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u="sng" dirty="0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/>
                        </a:rPr>
                        <a:t>Census Nepal 2021 (cbs.gov.np)</a:t>
                      </a:r>
                      <a:endParaRPr sz="900" u="sng" dirty="0">
                        <a:solidFill>
                          <a:schemeClr val="hlink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88" name="Google Shape;188;p33"/>
          <p:cNvSpPr/>
          <p:nvPr/>
        </p:nvSpPr>
        <p:spPr>
          <a:xfrm>
            <a:off x="80963" y="969125"/>
            <a:ext cx="1684162" cy="1533900"/>
          </a:xfrm>
          <a:prstGeom prst="rightArrowCallout">
            <a:avLst>
              <a:gd name="adj1" fmla="val 12898"/>
              <a:gd name="adj2" fmla="val 25000"/>
              <a:gd name="adj3" fmla="val 25000"/>
              <a:gd name="adj4" fmla="val 64977"/>
            </a:avLst>
          </a:prstGeom>
          <a:solidFill>
            <a:srgbClr val="F1CDB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Water</a:t>
            </a:r>
            <a:endParaRPr/>
          </a:p>
        </p:txBody>
      </p:sp>
      <p:sp>
        <p:nvSpPr>
          <p:cNvPr id="189" name="Google Shape;189;p33"/>
          <p:cNvSpPr/>
          <p:nvPr/>
        </p:nvSpPr>
        <p:spPr>
          <a:xfrm>
            <a:off x="83250" y="2518825"/>
            <a:ext cx="1681800" cy="9663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C7D7F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Energy</a:t>
            </a:r>
            <a:endParaRPr/>
          </a:p>
        </p:txBody>
      </p:sp>
      <p:sp>
        <p:nvSpPr>
          <p:cNvPr id="190" name="Google Shape;190;p33"/>
          <p:cNvSpPr/>
          <p:nvPr/>
        </p:nvSpPr>
        <p:spPr>
          <a:xfrm>
            <a:off x="83250" y="3505025"/>
            <a:ext cx="1681800" cy="5727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Food</a:t>
            </a:r>
            <a:endParaRPr/>
          </a:p>
        </p:txBody>
      </p:sp>
      <p:sp>
        <p:nvSpPr>
          <p:cNvPr id="191" name="Google Shape;191;p33"/>
          <p:cNvSpPr/>
          <p:nvPr/>
        </p:nvSpPr>
        <p:spPr>
          <a:xfrm>
            <a:off x="76200" y="4038425"/>
            <a:ext cx="1708725" cy="5727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Demography</a:t>
            </a:r>
            <a:endParaRPr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4"/>
          <p:cNvSpPr txBox="1">
            <a:spLocks noGrp="1"/>
          </p:cNvSpPr>
          <p:nvPr>
            <p:ph type="title"/>
          </p:nvPr>
        </p:nvSpPr>
        <p:spPr>
          <a:xfrm>
            <a:off x="726488" y="105650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Geographic Units</a:t>
            </a:r>
            <a:endParaRPr dirty="0"/>
          </a:p>
        </p:txBody>
      </p:sp>
      <p:pic>
        <p:nvPicPr>
          <p:cNvPr id="197" name="Google Shape;197;p34"/>
          <p:cNvPicPr preferRelativeResize="0"/>
          <p:nvPr/>
        </p:nvPicPr>
        <p:blipFill rotWithShape="1">
          <a:blip r:embed="rId3">
            <a:alphaModFix/>
          </a:blip>
          <a:srcRect t="20909" b="29235"/>
          <a:stretch/>
        </p:blipFill>
        <p:spPr>
          <a:xfrm>
            <a:off x="290650" y="788650"/>
            <a:ext cx="4281351" cy="207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4"/>
          <p:cNvPicPr preferRelativeResize="0"/>
          <p:nvPr/>
        </p:nvPicPr>
        <p:blipFill rotWithShape="1">
          <a:blip r:embed="rId4">
            <a:alphaModFix/>
          </a:blip>
          <a:srcRect l="3846"/>
          <a:stretch/>
        </p:blipFill>
        <p:spPr>
          <a:xfrm>
            <a:off x="352650" y="2804200"/>
            <a:ext cx="7996698" cy="190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4"/>
          <p:cNvPicPr preferRelativeResize="0"/>
          <p:nvPr/>
        </p:nvPicPr>
        <p:blipFill rotWithShape="1">
          <a:blip r:embed="rId5">
            <a:alphaModFix/>
          </a:blip>
          <a:srcRect t="4388"/>
          <a:stretch/>
        </p:blipFill>
        <p:spPr>
          <a:xfrm>
            <a:off x="4953000" y="788649"/>
            <a:ext cx="3929750" cy="215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4"/>
          <p:cNvPicPr preferRelativeResize="0"/>
          <p:nvPr/>
        </p:nvPicPr>
        <p:blipFill rotWithShape="1">
          <a:blip r:embed="rId6">
            <a:alphaModFix/>
          </a:blip>
          <a:srcRect r="40065"/>
          <a:stretch/>
        </p:blipFill>
        <p:spPr>
          <a:xfrm>
            <a:off x="4920045" y="3109025"/>
            <a:ext cx="4549949" cy="1971675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5"/>
          <p:cNvSpPr txBox="1">
            <a:spLocks noGrp="1"/>
          </p:cNvSpPr>
          <p:nvPr>
            <p:ph type="title"/>
          </p:nvPr>
        </p:nvSpPr>
        <p:spPr>
          <a:xfrm>
            <a:off x="628650" y="105461"/>
            <a:ext cx="7886700" cy="548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  Available Earth Science Data and Tools</a:t>
            </a:r>
            <a:endParaRPr sz="2500"/>
          </a:p>
        </p:txBody>
      </p:sp>
      <p:sp>
        <p:nvSpPr>
          <p:cNvPr id="206" name="Google Shape;206;p35"/>
          <p:cNvSpPr txBox="1">
            <a:spLocks noGrp="1"/>
          </p:cNvSpPr>
          <p:nvPr>
            <p:ph type="body" idx="1"/>
          </p:nvPr>
        </p:nvSpPr>
        <p:spPr>
          <a:xfrm>
            <a:off x="2570150" y="4418000"/>
            <a:ext cx="3055200" cy="463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en" sz="1600" b="1" dirty="0">
                <a:solidFill>
                  <a:srgbClr val="C43032"/>
                </a:solidFill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Single point time series extraction</a:t>
            </a:r>
            <a:endParaRPr sz="1600" b="1" dirty="0">
              <a:solidFill>
                <a:srgbClr val="C43032"/>
              </a:solidFill>
              <a:sym typeface="Arial"/>
            </a:endParaRPr>
          </a:p>
        </p:txBody>
      </p:sp>
      <p:sp>
        <p:nvSpPr>
          <p:cNvPr id="207" name="Google Shape;207;p35"/>
          <p:cNvSpPr/>
          <p:nvPr/>
        </p:nvSpPr>
        <p:spPr>
          <a:xfrm>
            <a:off x="5852100" y="968525"/>
            <a:ext cx="2593800" cy="6483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Hydropower Locations (csv)</a:t>
            </a:r>
            <a:endParaRPr sz="1300"/>
          </a:p>
        </p:txBody>
      </p:sp>
      <p:sp>
        <p:nvSpPr>
          <p:cNvPr id="208" name="Google Shape;208;p35"/>
          <p:cNvSpPr/>
          <p:nvPr/>
        </p:nvSpPr>
        <p:spPr>
          <a:xfrm>
            <a:off x="5916225" y="2121750"/>
            <a:ext cx="2559000" cy="6483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Jupyter Notebook</a:t>
            </a:r>
            <a:endParaRPr sz="13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API (specify time, location, variables)</a:t>
            </a:r>
            <a:endParaRPr b="1"/>
          </a:p>
        </p:txBody>
      </p:sp>
      <p:sp>
        <p:nvSpPr>
          <p:cNvPr id="209" name="Google Shape;209;p35"/>
          <p:cNvSpPr/>
          <p:nvPr/>
        </p:nvSpPr>
        <p:spPr>
          <a:xfrm>
            <a:off x="5957700" y="3315175"/>
            <a:ext cx="2517600" cy="5778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Extract time series</a:t>
            </a:r>
            <a:r>
              <a:rPr lang="en" b="1"/>
              <a:t> </a:t>
            </a:r>
            <a:endParaRPr b="1"/>
          </a:p>
        </p:txBody>
      </p:sp>
      <p:sp>
        <p:nvSpPr>
          <p:cNvPr id="210" name="Google Shape;210;p35"/>
          <p:cNvSpPr/>
          <p:nvPr/>
        </p:nvSpPr>
        <p:spPr>
          <a:xfrm>
            <a:off x="5957700" y="4418000"/>
            <a:ext cx="2517600" cy="4632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Data Analysis</a:t>
            </a:r>
            <a:endParaRPr sz="1300"/>
          </a:p>
        </p:txBody>
      </p:sp>
      <p:cxnSp>
        <p:nvCxnSpPr>
          <p:cNvPr id="211" name="Google Shape;211;p35"/>
          <p:cNvCxnSpPr>
            <a:stCxn id="207" idx="2"/>
          </p:cNvCxnSpPr>
          <p:nvPr/>
        </p:nvCxnSpPr>
        <p:spPr>
          <a:xfrm>
            <a:off x="7149000" y="1616825"/>
            <a:ext cx="9000" cy="463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2" name="Google Shape;212;p35"/>
          <p:cNvCxnSpPr/>
          <p:nvPr/>
        </p:nvCxnSpPr>
        <p:spPr>
          <a:xfrm>
            <a:off x="7049414" y="2811782"/>
            <a:ext cx="9000" cy="463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3" name="Google Shape;213;p35"/>
          <p:cNvCxnSpPr/>
          <p:nvPr/>
        </p:nvCxnSpPr>
        <p:spPr>
          <a:xfrm>
            <a:off x="7049414" y="3933142"/>
            <a:ext cx="9000" cy="4632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14" name="Google Shape;21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400" y="726977"/>
            <a:ext cx="5156400" cy="276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8550" y="2647948"/>
            <a:ext cx="3366825" cy="180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5"/>
          <p:cNvSpPr txBox="1"/>
          <p:nvPr/>
        </p:nvSpPr>
        <p:spPr>
          <a:xfrm>
            <a:off x="77400" y="3561950"/>
            <a:ext cx="22005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C43032"/>
                </a:solidFill>
                <a:latin typeface="Calibri"/>
                <a:ea typeface="Calibri"/>
                <a:cs typeface="Calibri"/>
                <a:sym typeface="Calibri"/>
              </a:rPr>
              <a:t>Open</a:t>
            </a:r>
            <a:r>
              <a:rPr lang="en" sz="1100" b="1" dirty="0">
                <a:solidFill>
                  <a:srgbClr val="C43032"/>
                </a:solidFill>
                <a:latin typeface="Calibri"/>
                <a:ea typeface="Calibri"/>
                <a:cs typeface="Calibri"/>
                <a:sym typeface="Calibri"/>
              </a:rPr>
              <a:t> Access to Earth Science Data</a:t>
            </a:r>
            <a:endParaRPr sz="1100" b="1" dirty="0">
              <a:solidFill>
                <a:srgbClr val="C430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6"/>
          <p:cNvSpPr txBox="1">
            <a:spLocks noGrp="1"/>
          </p:cNvSpPr>
          <p:nvPr>
            <p:ph type="title"/>
          </p:nvPr>
        </p:nvSpPr>
        <p:spPr>
          <a:xfrm>
            <a:off x="726488" y="105650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Monitor Changes at Hydropower Station Level  </a:t>
            </a:r>
            <a:endParaRPr/>
          </a:p>
        </p:txBody>
      </p:sp>
      <p:pic>
        <p:nvPicPr>
          <p:cNvPr id="222" name="Google Shape;22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3600" y="830750"/>
            <a:ext cx="7030031" cy="416035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6"/>
          <p:cNvSpPr txBox="1"/>
          <p:nvPr/>
        </p:nvSpPr>
        <p:spPr>
          <a:xfrm>
            <a:off x="0" y="1387925"/>
            <a:ext cx="19962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latin typeface="Calibri"/>
                <a:ea typeface="Calibri"/>
                <a:cs typeface="Calibri"/>
                <a:sym typeface="Calibri"/>
              </a:rPr>
              <a:t>Study change in the hydro- meteorological parameters at a station level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36"/>
          <p:cNvSpPr/>
          <p:nvPr/>
        </p:nvSpPr>
        <p:spPr>
          <a:xfrm>
            <a:off x="1287875" y="1134950"/>
            <a:ext cx="788700" cy="209100"/>
          </a:xfrm>
          <a:prstGeom prst="homePlate">
            <a:avLst>
              <a:gd name="adj" fmla="val 50000"/>
            </a:avLst>
          </a:prstGeom>
          <a:solidFill>
            <a:srgbClr val="F4C6A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chemeClr val="dk1"/>
                </a:solidFill>
              </a:rPr>
              <a:t>Temperature</a:t>
            </a:r>
            <a:endParaRPr sz="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 b="1">
                <a:solidFill>
                  <a:schemeClr val="dk1"/>
                </a:solidFill>
              </a:rPr>
              <a:t>Change</a:t>
            </a:r>
            <a:endParaRPr sz="600" b="1">
              <a:solidFill>
                <a:schemeClr val="dk1"/>
              </a:solidFill>
            </a:endParaRPr>
          </a:p>
        </p:txBody>
      </p:sp>
      <p:sp>
        <p:nvSpPr>
          <p:cNvPr id="225" name="Google Shape;225;p36"/>
          <p:cNvSpPr/>
          <p:nvPr/>
        </p:nvSpPr>
        <p:spPr>
          <a:xfrm>
            <a:off x="1287825" y="2124475"/>
            <a:ext cx="845700" cy="209100"/>
          </a:xfrm>
          <a:prstGeom prst="homePlate">
            <a:avLst>
              <a:gd name="adj" fmla="val 50000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chemeClr val="dk1"/>
                </a:solidFill>
              </a:rPr>
              <a:t>Precipitation Change </a:t>
            </a:r>
            <a:endParaRPr sz="600" b="1"/>
          </a:p>
        </p:txBody>
      </p:sp>
      <p:sp>
        <p:nvSpPr>
          <p:cNvPr id="226" name="Google Shape;226;p36"/>
          <p:cNvSpPr/>
          <p:nvPr/>
        </p:nvSpPr>
        <p:spPr>
          <a:xfrm>
            <a:off x="1287825" y="3315225"/>
            <a:ext cx="909600" cy="209100"/>
          </a:xfrm>
          <a:prstGeom prst="homePlate">
            <a:avLst>
              <a:gd name="adj" fmla="val 50000"/>
            </a:avLst>
          </a:prstGeom>
          <a:solidFill>
            <a:srgbClr val="A7C5F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chemeClr val="dk1"/>
                </a:solidFill>
              </a:rPr>
              <a:t>Soil Moisture Change </a:t>
            </a:r>
            <a:endParaRPr sz="600" b="1"/>
          </a:p>
        </p:txBody>
      </p:sp>
      <p:sp>
        <p:nvSpPr>
          <p:cNvPr id="227" name="Google Shape;227;p36"/>
          <p:cNvSpPr/>
          <p:nvPr/>
        </p:nvSpPr>
        <p:spPr>
          <a:xfrm>
            <a:off x="1287875" y="4346625"/>
            <a:ext cx="909600" cy="244500"/>
          </a:xfrm>
          <a:prstGeom prst="homePlate">
            <a:avLst>
              <a:gd name="adj" fmla="val 50000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" b="1">
                <a:solidFill>
                  <a:schemeClr val="dk1"/>
                </a:solidFill>
              </a:rPr>
              <a:t>Evapotranspiration</a:t>
            </a:r>
            <a:endParaRPr sz="55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chemeClr val="dk1"/>
                </a:solidFill>
              </a:rPr>
              <a:t>Change </a:t>
            </a:r>
            <a:endParaRPr sz="60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7"/>
          <p:cNvSpPr txBox="1">
            <a:spLocks noGrp="1"/>
          </p:cNvSpPr>
          <p:nvPr>
            <p:ph type="title"/>
          </p:nvPr>
        </p:nvSpPr>
        <p:spPr>
          <a:xfrm>
            <a:off x="726488" y="105650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Scatterplot of the Variables</a:t>
            </a:r>
            <a:endParaRPr/>
          </a:p>
        </p:txBody>
      </p:sp>
      <p:pic>
        <p:nvPicPr>
          <p:cNvPr id="233" name="Google Shape;23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075" y="771900"/>
            <a:ext cx="4320776" cy="42192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4" name="Google Shape;234;p37"/>
          <p:cNvGraphicFramePr/>
          <p:nvPr/>
        </p:nvGraphicFramePr>
        <p:xfrm>
          <a:off x="436000" y="1222375"/>
          <a:ext cx="3114675" cy="1400175"/>
        </p:xfrm>
        <a:graphic>
          <a:graphicData uri="http://schemas.openxmlformats.org/drawingml/2006/table">
            <a:tbl>
              <a:tblPr>
                <a:noFill/>
                <a:tableStyleId>{396E352C-5B76-4EEE-8EC8-98DF5BADA6A2}</a:tableStyleId>
              </a:tblPr>
              <a:tblGrid>
                <a:gridCol w="3114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Variables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precipitation (kgm-2s-1) [Precip]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air temperature (K) [Temp]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soil moisture (kgm-2) [SoilM]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evapotranspiration (kgm-2s-1) [Et]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water supply % [WaterSupp]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area equipped for irrigation (ha) [TotIrr]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35" name="Google Shape;235;p37"/>
          <p:cNvSpPr/>
          <p:nvPr/>
        </p:nvSpPr>
        <p:spPr>
          <a:xfrm>
            <a:off x="7968800" y="3300200"/>
            <a:ext cx="370200" cy="3543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37"/>
          <p:cNvSpPr/>
          <p:nvPr/>
        </p:nvSpPr>
        <p:spPr>
          <a:xfrm>
            <a:off x="7251800" y="2571750"/>
            <a:ext cx="370200" cy="3543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7"/>
          <p:cNvSpPr/>
          <p:nvPr/>
        </p:nvSpPr>
        <p:spPr>
          <a:xfrm>
            <a:off x="7622000" y="1164200"/>
            <a:ext cx="370200" cy="3543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37"/>
          <p:cNvSpPr/>
          <p:nvPr/>
        </p:nvSpPr>
        <p:spPr>
          <a:xfrm>
            <a:off x="4347150" y="3300200"/>
            <a:ext cx="370200" cy="3543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37"/>
          <p:cNvSpPr/>
          <p:nvPr/>
        </p:nvSpPr>
        <p:spPr>
          <a:xfrm>
            <a:off x="7622000" y="3654500"/>
            <a:ext cx="370200" cy="3543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37"/>
          <p:cNvSpPr/>
          <p:nvPr/>
        </p:nvSpPr>
        <p:spPr>
          <a:xfrm>
            <a:off x="5440175" y="1164200"/>
            <a:ext cx="370200" cy="3543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8"/>
          <p:cNvSpPr txBox="1">
            <a:spLocks noGrp="1"/>
          </p:cNvSpPr>
          <p:nvPr>
            <p:ph type="title"/>
          </p:nvPr>
        </p:nvSpPr>
        <p:spPr>
          <a:xfrm>
            <a:off x="726488" y="105650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Correlation Heatmap</a:t>
            </a:r>
            <a:endParaRPr/>
          </a:p>
        </p:txBody>
      </p:sp>
      <p:graphicFrame>
        <p:nvGraphicFramePr>
          <p:cNvPr id="246" name="Google Shape;246;p38"/>
          <p:cNvGraphicFramePr/>
          <p:nvPr/>
        </p:nvGraphicFramePr>
        <p:xfrm>
          <a:off x="0" y="816875"/>
          <a:ext cx="9070800" cy="2451735"/>
        </p:xfrm>
        <a:graphic>
          <a:graphicData uri="http://schemas.openxmlformats.org/drawingml/2006/table">
            <a:tbl>
              <a:tblPr>
                <a:noFill/>
                <a:tableStyleId>{396E352C-5B76-4EEE-8EC8-98DF5BADA6A2}</a:tableStyleId>
              </a:tblPr>
              <a:tblGrid>
                <a:gridCol w="75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5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5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5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5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5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5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59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59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59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59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51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AvEnergy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ET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Precip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SoilM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Temp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WArea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WaterSup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TotPop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TotIrr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FoodProd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FoodReq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AvEnergy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1.00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042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-0.42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4C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-0.51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257C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-0.27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6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-0.15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F9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-0.31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4C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-0.17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CAFF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-0.51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4C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-0.34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4C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-0.31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85FD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-0.47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4C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ET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-0.42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C66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1.00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042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0.52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B09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0.86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564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-0.05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9AC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0.65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5A08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-0.19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AB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0.43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5C4A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0.66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59D7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0.94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333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0.33</a:t>
                      </a:r>
                      <a:endParaRPr sz="1000"/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D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Precip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-0.51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4C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0.52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B99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1.00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042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0.46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AB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0.49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5C2A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0.57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B5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-0.55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4C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0.17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A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0.69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927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0.62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A38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0.09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D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SoilM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-0.27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C8F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0.86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7544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0.46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BDA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1.00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042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-0.01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B4F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0.41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D5C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-0.37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7F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0.43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6A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0.47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9B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0.79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46E5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0.36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CD3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Temp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-0.15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BAD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-0.05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B4F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0.49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7B5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-0.01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0B2F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1.00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042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-0.02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4A7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-0.38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D7CE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0.10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1D4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-0.04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4A7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-0.08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A3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0.13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1D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Warea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-0.31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485E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0.65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987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0.57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A38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0.41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DD2C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-0.02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0B2F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1.00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042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-0.04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7C5F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0.25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EDCD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0.97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1B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0.76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785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0.10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CD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Watersup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-0.17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5A8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-0.19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F9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-0.55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4C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-0.37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4C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-0.38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4C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-0.04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DA0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1.00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042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0.37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CE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-0.18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E7DE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-0.37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4C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0.39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CE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TotPop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-0.51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4C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0.43</a:t>
                      </a:r>
                      <a:endParaRPr sz="1000"/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BB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0.17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3DBE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0.43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CFB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0.10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EC9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0.25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7F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0.37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CCB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1.00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042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0.23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7F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0.22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8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F1F1F1"/>
                          </a:solidFill>
                        </a:rPr>
                        <a:t>0.99</a:t>
                      </a:r>
                      <a:endParaRPr sz="1000" b="1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0D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TotIrr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-0.34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E7DE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0.66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977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0.69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846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0.47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C7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-0.04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CAFF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0.97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1B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-0.18</a:t>
                      </a:r>
                      <a:endParaRPr sz="1000"/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9AC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0.23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ADCE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1.00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042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0.80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2695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0.08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9D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FoodProd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-0.31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485E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F1F1F1"/>
                          </a:solidFill>
                        </a:rPr>
                        <a:t>0.94</a:t>
                      </a:r>
                      <a:endParaRPr sz="1000" b="1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303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0.62</a:t>
                      </a:r>
                      <a:endParaRPr sz="1000"/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977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F1F1F1"/>
                          </a:solidFill>
                        </a:rPr>
                        <a:t>0.79</a:t>
                      </a:r>
                      <a:endParaRPr sz="1000" b="1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705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-0.08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0A3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0.76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7B6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-0.37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E7DE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0.22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CE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solidFill>
                            <a:srgbClr val="F1F1F1"/>
                          </a:solidFill>
                        </a:rPr>
                        <a:t>0.80</a:t>
                      </a:r>
                      <a:endParaRPr sz="1000" b="1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6B5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1.00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042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0.09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BD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FoodReq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-0.47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358C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0.33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D9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0.09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D6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0.36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5D8D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0.13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5CD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0.10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C2F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0.39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9B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0.99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0D2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0.08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C2F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0.09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DC9F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1F1F1"/>
                          </a:solidFill>
                        </a:rPr>
                        <a:t>1.00</a:t>
                      </a:r>
                      <a:endParaRPr sz="1000">
                        <a:solidFill>
                          <a:srgbClr val="F1F1F1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04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247" name="Google Shape;247;p38"/>
          <p:cNvGraphicFramePr/>
          <p:nvPr/>
        </p:nvGraphicFramePr>
        <p:xfrm>
          <a:off x="3659400" y="3449575"/>
          <a:ext cx="5199450" cy="1649360"/>
        </p:xfrm>
        <a:graphic>
          <a:graphicData uri="http://schemas.openxmlformats.org/drawingml/2006/table">
            <a:tbl>
              <a:tblPr>
                <a:noFill/>
                <a:tableStyleId>{396E352C-5B76-4EEE-8EC8-98DF5BADA6A2}</a:tableStyleId>
              </a:tblPr>
              <a:tblGrid>
                <a:gridCol w="238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1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025"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Variables</a:t>
                      </a:r>
                      <a:endParaRPr sz="10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precipitation (kgm-2s-1) [Precip]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water body coverage (ha)[WArea]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7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air temperature (K) [Temp]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power station available energy (mwh) [AvEnergy]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soil moisture (kgm-2) [SoilM]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food production (metric ton) [FoodProd]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evapotranspiration (kgm-2s-1) [Et]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food required (metric ton) [FoodReq]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water supply % [WaterSupp]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total population [TotPop]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area equipped for irrigation (ha) [TotIrr]</a:t>
                      </a:r>
                      <a:endParaRPr sz="10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9"/>
          <p:cNvSpPr txBox="1">
            <a:spLocks noGrp="1"/>
          </p:cNvSpPr>
          <p:nvPr>
            <p:ph type="title"/>
          </p:nvPr>
        </p:nvSpPr>
        <p:spPr>
          <a:xfrm>
            <a:off x="726488" y="105650"/>
            <a:ext cx="85206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253" name="Google Shape;253;p39"/>
          <p:cNvSpPr txBox="1">
            <a:spLocks noGrp="1"/>
          </p:cNvSpPr>
          <p:nvPr>
            <p:ph type="body" idx="1"/>
          </p:nvPr>
        </p:nvSpPr>
        <p:spPr>
          <a:xfrm>
            <a:off x="311700" y="957875"/>
            <a:ext cx="8520600" cy="3611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925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900"/>
              <a:buChar char="•"/>
            </a:pPr>
            <a:r>
              <a:rPr lang="en" sz="1900" dirty="0"/>
              <a:t>Open Science -Reproducible </a:t>
            </a:r>
            <a:endParaRPr sz="1900" dirty="0"/>
          </a:p>
          <a:p>
            <a:pPr marL="914400" lvl="1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" sz="1700" dirty="0"/>
              <a:t>Code sharing GitHub- coming soon</a:t>
            </a:r>
            <a:endParaRPr sz="1700" dirty="0"/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" sz="2000" dirty="0"/>
              <a:t>Include long-term observations to study impact of climate change</a:t>
            </a:r>
            <a:endParaRPr sz="2000" dirty="0"/>
          </a:p>
          <a:p>
            <a:pPr marL="914400" lvl="1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" sz="1700" dirty="0"/>
              <a:t>Including more Earth Science Data </a:t>
            </a:r>
            <a:endParaRPr sz="1700"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dirty="0"/>
              <a:t>Quality of data- Reliable data source</a:t>
            </a:r>
            <a:endParaRPr dirty="0"/>
          </a:p>
        </p:txBody>
      </p:sp>
      <p:sp>
        <p:nvSpPr>
          <p:cNvPr id="254" name="Google Shape;254;p39"/>
          <p:cNvSpPr txBox="1"/>
          <p:nvPr/>
        </p:nvSpPr>
        <p:spPr>
          <a:xfrm>
            <a:off x="6553550" y="3996600"/>
            <a:ext cx="24234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NASA GES DISC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binita.kc@nasa.gov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985</Words>
  <Application>Microsoft Office PowerPoint</Application>
  <PresentationFormat>On-screen Show (16:9)</PresentationFormat>
  <Paragraphs>301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Verdana</vt:lpstr>
      <vt:lpstr>Roboto</vt:lpstr>
      <vt:lpstr>Calibri</vt:lpstr>
      <vt:lpstr>Arial</vt:lpstr>
      <vt:lpstr>Times New Roman</vt:lpstr>
      <vt:lpstr>Simple Light</vt:lpstr>
      <vt:lpstr>Office Theme</vt:lpstr>
      <vt:lpstr>PowerPoint Presentation</vt:lpstr>
      <vt:lpstr>Motivation</vt:lpstr>
      <vt:lpstr>Challenges on W-E-F Nexus Study</vt:lpstr>
      <vt:lpstr>Variables of Interest</vt:lpstr>
      <vt:lpstr>Geographic Units</vt:lpstr>
      <vt:lpstr>   Available Earth Science Data and Tools</vt:lpstr>
      <vt:lpstr>Monitor Changes at Hydropower Station Level  </vt:lpstr>
      <vt:lpstr>Scatterplot of the Variables</vt:lpstr>
      <vt:lpstr>Correlation Heatmap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Chang, Minlin H. (GSFC-610.0)[ASRC FEDERAL SYSTEM SOLUTIONS]</dc:creator>
  <cp:lastModifiedBy>Chang, Minlin H. (GSFC-610.0)[ASRC FEDERAL SYSTEM SOLUTIONS]</cp:lastModifiedBy>
  <cp:revision>1</cp:revision>
  <dcterms:modified xsi:type="dcterms:W3CDTF">2022-12-06T20:25:27Z</dcterms:modified>
</cp:coreProperties>
</file>