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32" r:id="rId2"/>
    <p:sldId id="558" r:id="rId3"/>
    <p:sldId id="586" r:id="rId4"/>
    <p:sldId id="621" r:id="rId5"/>
    <p:sldId id="608" r:id="rId6"/>
    <p:sldId id="609" r:id="rId7"/>
    <p:sldId id="610" r:id="rId8"/>
    <p:sldId id="611" r:id="rId9"/>
    <p:sldId id="612" r:id="rId10"/>
    <p:sldId id="633" r:id="rId11"/>
    <p:sldId id="634" r:id="rId12"/>
    <p:sldId id="635" r:id="rId13"/>
    <p:sldId id="599" r:id="rId14"/>
    <p:sldId id="565" r:id="rId15"/>
    <p:sldId id="651" r:id="rId16"/>
    <p:sldId id="561" r:id="rId17"/>
    <p:sldId id="625" r:id="rId18"/>
    <p:sldId id="584" r:id="rId19"/>
    <p:sldId id="656" r:id="rId20"/>
    <p:sldId id="594" r:id="rId21"/>
    <p:sldId id="595" r:id="rId22"/>
    <p:sldId id="591" r:id="rId23"/>
    <p:sldId id="574" r:id="rId24"/>
    <p:sldId id="645" r:id="rId25"/>
    <p:sldId id="652" r:id="rId26"/>
    <p:sldId id="575" r:id="rId27"/>
    <p:sldId id="576" r:id="rId28"/>
    <p:sldId id="578" r:id="rId29"/>
    <p:sldId id="579" r:id="rId30"/>
    <p:sldId id="657" r:id="rId31"/>
    <p:sldId id="658" r:id="rId32"/>
    <p:sldId id="653" r:id="rId33"/>
    <p:sldId id="629" r:id="rId34"/>
    <p:sldId id="571" r:id="rId35"/>
    <p:sldId id="564" r:id="rId36"/>
    <p:sldId id="566" r:id="rId37"/>
    <p:sldId id="620" r:id="rId38"/>
    <p:sldId id="581" r:id="rId39"/>
    <p:sldId id="660" r:id="rId40"/>
    <p:sldId id="659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Black" pitchFamily="-111" charset="0"/>
        <a:ea typeface="ＭＳ Ｐゴシック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70C0"/>
    <a:srgbClr val="08AA55"/>
    <a:srgbClr val="2C2CF9"/>
    <a:srgbClr val="B7706E"/>
    <a:srgbClr val="5E3D0B"/>
    <a:srgbClr val="8A160E"/>
    <a:srgbClr val="268A0C"/>
    <a:srgbClr val="126AB2"/>
    <a:srgbClr val="CD0000"/>
    <a:srgbClr val="A5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85" autoAdjust="0"/>
    <p:restoredTop sz="96394" autoAdjust="0"/>
  </p:normalViewPr>
  <p:slideViewPr>
    <p:cSldViewPr snapToGrid="0">
      <p:cViewPr>
        <p:scale>
          <a:sx n="157" d="100"/>
          <a:sy n="157" d="100"/>
        </p:scale>
        <p:origin x="360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 Black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DE90B83-E345-4856-AEA2-35E0B41B8E7C}" type="datetime1">
              <a:rPr lang="en-US"/>
              <a:pPr/>
              <a:t>12/5/22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 Black" pitchFamily="-65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C40C096-BC5A-4292-8C70-B1EE8A6566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0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fld id="{252DC2EB-6F82-418A-83B5-FF53ED322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0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24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40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0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9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2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DC2EB-6F82-418A-83B5-FF53ED322DC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5486400" y="6392864"/>
            <a:ext cx="5700184" cy="403225"/>
          </a:xfrm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dirty="0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6584" y="6392864"/>
            <a:ext cx="641349" cy="388937"/>
          </a:xfrm>
          <a:ln/>
        </p:spPr>
        <p:txBody>
          <a:bodyPr/>
          <a:lstStyle>
            <a:lvl1pPr>
              <a:defRPr/>
            </a:lvl1pPr>
          </a:lstStyle>
          <a:p>
            <a:fld id="{FA5A4C2F-4B31-475D-AE35-4D5101DFEB13}" type="slidenum">
              <a:rPr lang="en-US" smtClean="0"/>
              <a:pPr/>
              <a:t>‹#›</a:t>
            </a:fld>
            <a:r>
              <a:rPr lang="en-US" dirty="0"/>
              <a:t> of 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3E989-B232-8F47-8EA4-E4334A61D5A4}"/>
              </a:ext>
            </a:extLst>
          </p:cNvPr>
          <p:cNvSpPr/>
          <p:nvPr userDrawn="1"/>
        </p:nvSpPr>
        <p:spPr bwMode="auto">
          <a:xfrm>
            <a:off x="238991" y="800100"/>
            <a:ext cx="10785764" cy="166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16886-AC18-46F4-A8D8-44D5BF8EB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266700"/>
            <a:ext cx="2895600" cy="5995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66700"/>
            <a:ext cx="8483600" cy="5995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ED230-0D99-450A-A45D-2754FDC201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1" y="4114800"/>
            <a:ext cx="11571817" cy="2147888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4B7AB-FDBA-42EB-B1F7-D8FBE2A26E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4114800"/>
            <a:ext cx="5683251" cy="214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4114800"/>
            <a:ext cx="5685367" cy="214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59122-49D2-4F71-B9BB-3083C777D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CB04D-1A58-482F-9BDA-21742349BA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5A68B-4E91-4A2E-B045-F9D69D1228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4114800"/>
            <a:ext cx="5683251" cy="214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4114800"/>
            <a:ext cx="5685367" cy="2147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99507-6FD4-43BA-966F-CA1DDF24C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9EE35-1C23-4666-BE6C-0E31FCA6D8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F10F1-C2AF-4EC0-8EC9-6A7162A9E5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FA592-E07B-40EE-9E8C-0F42AECB3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4474D-81E4-4E7B-805D-81388FC7BA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AIAA AVIATION 2016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735CA-354B-44C3-8BE6-82841C18F4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6917" y="266700"/>
            <a:ext cx="1158028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219200"/>
            <a:ext cx="11571817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86400" y="6378576"/>
            <a:ext cx="5700184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6770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AIAA AVIATION 2016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7600" y="6392864"/>
            <a:ext cx="55033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B2D4379-E161-47CD-B0C9-1B70C6F881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 bwMode="auto">
          <a:xfrm>
            <a:off x="304800" y="889000"/>
            <a:ext cx="11582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053823" y="266700"/>
            <a:ext cx="82279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4" Type="http://schemas.openxmlformats.org/officeDocument/2006/relationships/image" Target="../media/image34.png"/><Relationship Id="rId9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33E64BF2-DEC7-704A-801B-C918B0399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0781"/>
            <a:ext cx="12192000" cy="125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algn="ctr" defTabSz="820738" eaLnBrk="0" hangingPunct="0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Michelle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Banchy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(Lynde), Richard Campbell, and Brett Hiller</a:t>
            </a:r>
          </a:p>
          <a:p>
            <a:pPr algn="ctr" defTabSz="820738" eaLnBrk="0" hangingPunc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AIAA HRS Young Professionals Technical Excellence Lecture</a:t>
            </a:r>
          </a:p>
          <a:p>
            <a:pPr algn="ctr" defTabSz="820738" eaLnBrk="0" hangingPunc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December 12, 2022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B6E9B-9EA4-C24D-8675-2AD67007F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765" y="516835"/>
            <a:ext cx="10118467" cy="2678537"/>
          </a:xfrm>
        </p:spPr>
        <p:txBody>
          <a:bodyPr/>
          <a:lstStyle/>
          <a:p>
            <a:pPr algn="ctr"/>
            <a:r>
              <a:rPr lang="en-US" sz="3600" dirty="0"/>
              <a:t>Crossflow Attenuated Natural Laminar Flow (CATNLF) Technology Development:</a:t>
            </a:r>
            <a:br>
              <a:rPr lang="en-US" sz="3600" dirty="0"/>
            </a:br>
            <a:r>
              <a:rPr lang="en-US" sz="3600" dirty="0"/>
              <a:t>From Concept to Flight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11C18E-E251-ACCA-88E8-39CC387FCE3A}"/>
              </a:ext>
            </a:extLst>
          </p:cNvPr>
          <p:cNvGrpSpPr/>
          <p:nvPr/>
        </p:nvGrpSpPr>
        <p:grpSpPr>
          <a:xfrm>
            <a:off x="2199861" y="3052911"/>
            <a:ext cx="7041348" cy="1828800"/>
            <a:chOff x="2199861" y="2976711"/>
            <a:chExt cx="7041348" cy="18288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954E24-27B0-E017-448A-93BF7E8B7B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99861" y="2976711"/>
              <a:ext cx="7041348" cy="1828800"/>
              <a:chOff x="0" y="1906217"/>
              <a:chExt cx="11887200" cy="308737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B0BF07E-24B3-0AA1-63E4-2A07C07BF5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728"/>
              <a:stretch/>
            </p:blipFill>
            <p:spPr>
              <a:xfrm>
                <a:off x="0" y="1906217"/>
                <a:ext cx="11887200" cy="3087379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2241952-784A-C96C-A525-7CA6FB483E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89280" y="4158046"/>
                <a:ext cx="1379847" cy="540704"/>
                <a:chOff x="2537193" y="3070043"/>
                <a:chExt cx="5743881" cy="2250784"/>
              </a:xfrm>
            </p:grpSpPr>
            <p:pic>
              <p:nvPicPr>
                <p:cNvPr id="19" name="Picture 18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A9F6CB6B-E46F-DFDE-C565-A42E7185C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6500" b="1"/>
                <a:stretch/>
              </p:blipFill>
              <p:spPr>
                <a:xfrm>
                  <a:off x="2537193" y="3070043"/>
                  <a:ext cx="5743881" cy="2250784"/>
                </a:xfrm>
                <a:prstGeom prst="rect">
                  <a:avLst/>
                </a:prstGeom>
              </p:spPr>
            </p:pic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4F4B9236-2657-8990-5036-FDABACE0DC11}"/>
                    </a:ext>
                  </a:extLst>
                </p:cNvPr>
                <p:cNvSpPr/>
                <p:nvPr/>
              </p:nvSpPr>
              <p:spPr bwMode="auto">
                <a:xfrm>
                  <a:off x="3714478" y="3078752"/>
                  <a:ext cx="4441370" cy="2063933"/>
                </a:xfrm>
                <a:custGeom>
                  <a:avLst/>
                  <a:gdLst>
                    <a:gd name="connsiteX0" fmla="*/ 0 w 4441371"/>
                    <a:gd name="connsiteY0" fmla="*/ 0 h 2063932"/>
                    <a:gd name="connsiteX1" fmla="*/ 3553097 w 4441371"/>
                    <a:gd name="connsiteY1" fmla="*/ 0 h 2063932"/>
                    <a:gd name="connsiteX2" fmla="*/ 4441371 w 4441371"/>
                    <a:gd name="connsiteY2" fmla="*/ 2059577 h 2063932"/>
                    <a:gd name="connsiteX3" fmla="*/ 1489166 w 4441371"/>
                    <a:gd name="connsiteY3" fmla="*/ 2063932 h 2063932"/>
                    <a:gd name="connsiteX4" fmla="*/ 1193074 w 4441371"/>
                    <a:gd name="connsiteY4" fmla="*/ 1911532 h 2063932"/>
                    <a:gd name="connsiteX5" fmla="*/ 1066800 w 4441371"/>
                    <a:gd name="connsiteY5" fmla="*/ 1785257 h 2063932"/>
                    <a:gd name="connsiteX6" fmla="*/ 243840 w 4441371"/>
                    <a:gd name="connsiteY6" fmla="*/ 526869 h 2063932"/>
                    <a:gd name="connsiteX7" fmla="*/ 130628 w 4441371"/>
                    <a:gd name="connsiteY7" fmla="*/ 330926 h 2063932"/>
                    <a:gd name="connsiteX8" fmla="*/ 65314 w 4441371"/>
                    <a:gd name="connsiteY8" fmla="*/ 165463 h 2063932"/>
                    <a:gd name="connsiteX9" fmla="*/ 0 w 4441371"/>
                    <a:gd name="connsiteY9" fmla="*/ 0 h 2063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441371" h="2063932">
                      <a:moveTo>
                        <a:pt x="0" y="0"/>
                      </a:moveTo>
                      <a:lnTo>
                        <a:pt x="3553097" y="0"/>
                      </a:lnTo>
                      <a:lnTo>
                        <a:pt x="4441371" y="2059577"/>
                      </a:lnTo>
                      <a:lnTo>
                        <a:pt x="1489166" y="2063932"/>
                      </a:lnTo>
                      <a:lnTo>
                        <a:pt x="1193074" y="1911532"/>
                      </a:lnTo>
                      <a:lnTo>
                        <a:pt x="1066800" y="1785257"/>
                      </a:lnTo>
                      <a:lnTo>
                        <a:pt x="243840" y="526869"/>
                      </a:lnTo>
                      <a:lnTo>
                        <a:pt x="130628" y="330926"/>
                      </a:lnTo>
                      <a:lnTo>
                        <a:pt x="65314" y="1654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Black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2AF191F-F506-F97D-C4A3-FFA66C892FE2}"/>
                    </a:ext>
                  </a:extLst>
                </p:cNvPr>
                <p:cNvSpPr/>
                <p:nvPr/>
              </p:nvSpPr>
              <p:spPr bwMode="auto">
                <a:xfrm>
                  <a:off x="3723186" y="3083106"/>
                  <a:ext cx="2926080" cy="2059578"/>
                </a:xfrm>
                <a:custGeom>
                  <a:avLst/>
                  <a:gdLst>
                    <a:gd name="connsiteX0" fmla="*/ 2769326 w 2926080"/>
                    <a:gd name="connsiteY0" fmla="*/ 95795 h 2059578"/>
                    <a:gd name="connsiteX1" fmla="*/ 2769326 w 2926080"/>
                    <a:gd name="connsiteY1" fmla="*/ 95795 h 2059578"/>
                    <a:gd name="connsiteX2" fmla="*/ 2808514 w 2926080"/>
                    <a:gd name="connsiteY2" fmla="*/ 100149 h 2059578"/>
                    <a:gd name="connsiteX3" fmla="*/ 2821577 w 2926080"/>
                    <a:gd name="connsiteY3" fmla="*/ 95795 h 2059578"/>
                    <a:gd name="connsiteX4" fmla="*/ 2873829 w 2926080"/>
                    <a:gd name="connsiteY4" fmla="*/ 100149 h 2059578"/>
                    <a:gd name="connsiteX5" fmla="*/ 2886892 w 2926080"/>
                    <a:gd name="connsiteY5" fmla="*/ 104503 h 2059578"/>
                    <a:gd name="connsiteX6" fmla="*/ 2895600 w 2926080"/>
                    <a:gd name="connsiteY6" fmla="*/ 117566 h 2059578"/>
                    <a:gd name="connsiteX7" fmla="*/ 2908663 w 2926080"/>
                    <a:gd name="connsiteY7" fmla="*/ 126275 h 2059578"/>
                    <a:gd name="connsiteX8" fmla="*/ 2921726 w 2926080"/>
                    <a:gd name="connsiteY8" fmla="*/ 165463 h 2059578"/>
                    <a:gd name="connsiteX9" fmla="*/ 2926080 w 2926080"/>
                    <a:gd name="connsiteY9" fmla="*/ 178526 h 2059578"/>
                    <a:gd name="connsiteX10" fmla="*/ 2913017 w 2926080"/>
                    <a:gd name="connsiteY10" fmla="*/ 222069 h 2059578"/>
                    <a:gd name="connsiteX11" fmla="*/ 2908663 w 2926080"/>
                    <a:gd name="connsiteY11" fmla="*/ 235132 h 2059578"/>
                    <a:gd name="connsiteX12" fmla="*/ 2904309 w 2926080"/>
                    <a:gd name="connsiteY12" fmla="*/ 248195 h 2059578"/>
                    <a:gd name="connsiteX13" fmla="*/ 2895600 w 2926080"/>
                    <a:gd name="connsiteY13" fmla="*/ 261258 h 2059578"/>
                    <a:gd name="connsiteX14" fmla="*/ 2869474 w 2926080"/>
                    <a:gd name="connsiteY14" fmla="*/ 283029 h 2059578"/>
                    <a:gd name="connsiteX15" fmla="*/ 2860766 w 2926080"/>
                    <a:gd name="connsiteY15" fmla="*/ 296092 h 2059578"/>
                    <a:gd name="connsiteX16" fmla="*/ 2834640 w 2926080"/>
                    <a:gd name="connsiteY16" fmla="*/ 313509 h 2059578"/>
                    <a:gd name="connsiteX17" fmla="*/ 2821577 w 2926080"/>
                    <a:gd name="connsiteY17" fmla="*/ 322218 h 2059578"/>
                    <a:gd name="connsiteX18" fmla="*/ 2782389 w 2926080"/>
                    <a:gd name="connsiteY18" fmla="*/ 352698 h 2059578"/>
                    <a:gd name="connsiteX19" fmla="*/ 2756263 w 2926080"/>
                    <a:gd name="connsiteY19" fmla="*/ 370115 h 2059578"/>
                    <a:gd name="connsiteX20" fmla="*/ 2743200 w 2926080"/>
                    <a:gd name="connsiteY20" fmla="*/ 378823 h 2059578"/>
                    <a:gd name="connsiteX21" fmla="*/ 2725783 w 2926080"/>
                    <a:gd name="connsiteY21" fmla="*/ 418012 h 2059578"/>
                    <a:gd name="connsiteX22" fmla="*/ 2721429 w 2926080"/>
                    <a:gd name="connsiteY22" fmla="*/ 431075 h 2059578"/>
                    <a:gd name="connsiteX23" fmla="*/ 2712720 w 2926080"/>
                    <a:gd name="connsiteY23" fmla="*/ 444138 h 2059578"/>
                    <a:gd name="connsiteX24" fmla="*/ 2708366 w 2926080"/>
                    <a:gd name="connsiteY24" fmla="*/ 509452 h 2059578"/>
                    <a:gd name="connsiteX25" fmla="*/ 2699657 w 2926080"/>
                    <a:gd name="connsiteY25" fmla="*/ 544286 h 2059578"/>
                    <a:gd name="connsiteX26" fmla="*/ 2690949 w 2926080"/>
                    <a:gd name="connsiteY26" fmla="*/ 840378 h 2059578"/>
                    <a:gd name="connsiteX27" fmla="*/ 2682240 w 2926080"/>
                    <a:gd name="connsiteY27" fmla="*/ 957943 h 2059578"/>
                    <a:gd name="connsiteX28" fmla="*/ 2677886 w 2926080"/>
                    <a:gd name="connsiteY28" fmla="*/ 1023258 h 2059578"/>
                    <a:gd name="connsiteX29" fmla="*/ 2682240 w 2926080"/>
                    <a:gd name="connsiteY29" fmla="*/ 1092926 h 2059578"/>
                    <a:gd name="connsiteX30" fmla="*/ 2686594 w 2926080"/>
                    <a:gd name="connsiteY30" fmla="*/ 1105989 h 2059578"/>
                    <a:gd name="connsiteX31" fmla="*/ 2690949 w 2926080"/>
                    <a:gd name="connsiteY31" fmla="*/ 1127760 h 2059578"/>
                    <a:gd name="connsiteX32" fmla="*/ 2695303 w 2926080"/>
                    <a:gd name="connsiteY32" fmla="*/ 1140823 h 2059578"/>
                    <a:gd name="connsiteX33" fmla="*/ 2699657 w 2926080"/>
                    <a:gd name="connsiteY33" fmla="*/ 1158240 h 2059578"/>
                    <a:gd name="connsiteX34" fmla="*/ 2712720 w 2926080"/>
                    <a:gd name="connsiteY34" fmla="*/ 1197429 h 2059578"/>
                    <a:gd name="connsiteX35" fmla="*/ 2717074 w 2926080"/>
                    <a:gd name="connsiteY35" fmla="*/ 1210492 h 2059578"/>
                    <a:gd name="connsiteX36" fmla="*/ 2743200 w 2926080"/>
                    <a:gd name="connsiteY36" fmla="*/ 1249680 h 2059578"/>
                    <a:gd name="connsiteX37" fmla="*/ 2751909 w 2926080"/>
                    <a:gd name="connsiteY37" fmla="*/ 1262743 h 2059578"/>
                    <a:gd name="connsiteX38" fmla="*/ 2760617 w 2926080"/>
                    <a:gd name="connsiteY38" fmla="*/ 1275806 h 2059578"/>
                    <a:gd name="connsiteX39" fmla="*/ 2756263 w 2926080"/>
                    <a:gd name="connsiteY39" fmla="*/ 1306286 h 2059578"/>
                    <a:gd name="connsiteX40" fmla="*/ 2730137 w 2926080"/>
                    <a:gd name="connsiteY40" fmla="*/ 1323703 h 2059578"/>
                    <a:gd name="connsiteX41" fmla="*/ 2717074 w 2926080"/>
                    <a:gd name="connsiteY41" fmla="*/ 1332412 h 2059578"/>
                    <a:gd name="connsiteX42" fmla="*/ 2704012 w 2926080"/>
                    <a:gd name="connsiteY42" fmla="*/ 1341120 h 2059578"/>
                    <a:gd name="connsiteX43" fmla="*/ 2677886 w 2926080"/>
                    <a:gd name="connsiteY43" fmla="*/ 1349829 h 2059578"/>
                    <a:gd name="connsiteX44" fmla="*/ 2664823 w 2926080"/>
                    <a:gd name="connsiteY44" fmla="*/ 1358538 h 2059578"/>
                    <a:gd name="connsiteX45" fmla="*/ 2625634 w 2926080"/>
                    <a:gd name="connsiteY45" fmla="*/ 1371600 h 2059578"/>
                    <a:gd name="connsiteX46" fmla="*/ 2612572 w 2926080"/>
                    <a:gd name="connsiteY46" fmla="*/ 1375955 h 2059578"/>
                    <a:gd name="connsiteX47" fmla="*/ 2599509 w 2926080"/>
                    <a:gd name="connsiteY47" fmla="*/ 1380309 h 2059578"/>
                    <a:gd name="connsiteX48" fmla="*/ 2560320 w 2926080"/>
                    <a:gd name="connsiteY48" fmla="*/ 1402080 h 2059578"/>
                    <a:gd name="connsiteX49" fmla="*/ 2534194 w 2926080"/>
                    <a:gd name="connsiteY49" fmla="*/ 1415143 h 2059578"/>
                    <a:gd name="connsiteX50" fmla="*/ 2521132 w 2926080"/>
                    <a:gd name="connsiteY50" fmla="*/ 1423852 h 2059578"/>
                    <a:gd name="connsiteX51" fmla="*/ 2477589 w 2926080"/>
                    <a:gd name="connsiteY51" fmla="*/ 1436915 h 2059578"/>
                    <a:gd name="connsiteX52" fmla="*/ 2460172 w 2926080"/>
                    <a:gd name="connsiteY52" fmla="*/ 1445623 h 2059578"/>
                    <a:gd name="connsiteX53" fmla="*/ 2438400 w 2926080"/>
                    <a:gd name="connsiteY53" fmla="*/ 1449978 h 2059578"/>
                    <a:gd name="connsiteX54" fmla="*/ 2412274 w 2926080"/>
                    <a:gd name="connsiteY54" fmla="*/ 1458686 h 2059578"/>
                    <a:gd name="connsiteX55" fmla="*/ 2399212 w 2926080"/>
                    <a:gd name="connsiteY55" fmla="*/ 1463040 h 2059578"/>
                    <a:gd name="connsiteX56" fmla="*/ 2377440 w 2926080"/>
                    <a:gd name="connsiteY56" fmla="*/ 1467395 h 2059578"/>
                    <a:gd name="connsiteX57" fmla="*/ 2338252 w 2926080"/>
                    <a:gd name="connsiteY57" fmla="*/ 1480458 h 2059578"/>
                    <a:gd name="connsiteX58" fmla="*/ 2325189 w 2926080"/>
                    <a:gd name="connsiteY58" fmla="*/ 1484812 h 2059578"/>
                    <a:gd name="connsiteX59" fmla="*/ 2307772 w 2926080"/>
                    <a:gd name="connsiteY59" fmla="*/ 1489166 h 2059578"/>
                    <a:gd name="connsiteX60" fmla="*/ 2281646 w 2926080"/>
                    <a:gd name="connsiteY60" fmla="*/ 1497875 h 2059578"/>
                    <a:gd name="connsiteX61" fmla="*/ 2259874 w 2926080"/>
                    <a:gd name="connsiteY61" fmla="*/ 1502229 h 2059578"/>
                    <a:gd name="connsiteX62" fmla="*/ 2233749 w 2926080"/>
                    <a:gd name="connsiteY62" fmla="*/ 1510938 h 2059578"/>
                    <a:gd name="connsiteX63" fmla="*/ 2220686 w 2926080"/>
                    <a:gd name="connsiteY63" fmla="*/ 1515292 h 2059578"/>
                    <a:gd name="connsiteX64" fmla="*/ 2185852 w 2926080"/>
                    <a:gd name="connsiteY64" fmla="*/ 1524000 h 2059578"/>
                    <a:gd name="connsiteX65" fmla="*/ 2159726 w 2926080"/>
                    <a:gd name="connsiteY65" fmla="*/ 1532709 h 2059578"/>
                    <a:gd name="connsiteX66" fmla="*/ 2133600 w 2926080"/>
                    <a:gd name="connsiteY66" fmla="*/ 1541418 h 2059578"/>
                    <a:gd name="connsiteX67" fmla="*/ 2120537 w 2926080"/>
                    <a:gd name="connsiteY67" fmla="*/ 1550126 h 2059578"/>
                    <a:gd name="connsiteX68" fmla="*/ 2111829 w 2926080"/>
                    <a:gd name="connsiteY68" fmla="*/ 1563189 h 2059578"/>
                    <a:gd name="connsiteX69" fmla="*/ 2098766 w 2926080"/>
                    <a:gd name="connsiteY69" fmla="*/ 1571898 h 2059578"/>
                    <a:gd name="connsiteX70" fmla="*/ 2081349 w 2926080"/>
                    <a:gd name="connsiteY70" fmla="*/ 1598023 h 2059578"/>
                    <a:gd name="connsiteX71" fmla="*/ 2046514 w 2926080"/>
                    <a:gd name="connsiteY71" fmla="*/ 1637212 h 2059578"/>
                    <a:gd name="connsiteX72" fmla="*/ 2042160 w 2926080"/>
                    <a:gd name="connsiteY72" fmla="*/ 1650275 h 2059578"/>
                    <a:gd name="connsiteX73" fmla="*/ 2024743 w 2926080"/>
                    <a:gd name="connsiteY73" fmla="*/ 1676400 h 2059578"/>
                    <a:gd name="connsiteX74" fmla="*/ 2016034 w 2926080"/>
                    <a:gd name="connsiteY74" fmla="*/ 1689463 h 2059578"/>
                    <a:gd name="connsiteX75" fmla="*/ 2002972 w 2926080"/>
                    <a:gd name="connsiteY75" fmla="*/ 1702526 h 2059578"/>
                    <a:gd name="connsiteX76" fmla="*/ 1989909 w 2926080"/>
                    <a:gd name="connsiteY76" fmla="*/ 1728652 h 2059578"/>
                    <a:gd name="connsiteX77" fmla="*/ 1985554 w 2926080"/>
                    <a:gd name="connsiteY77" fmla="*/ 1741715 h 2059578"/>
                    <a:gd name="connsiteX78" fmla="*/ 1976846 w 2926080"/>
                    <a:gd name="connsiteY78" fmla="*/ 1754778 h 2059578"/>
                    <a:gd name="connsiteX79" fmla="*/ 1972492 w 2926080"/>
                    <a:gd name="connsiteY79" fmla="*/ 1767840 h 2059578"/>
                    <a:gd name="connsiteX80" fmla="*/ 1946366 w 2926080"/>
                    <a:gd name="connsiteY80" fmla="*/ 1785258 h 2059578"/>
                    <a:gd name="connsiteX81" fmla="*/ 1933303 w 2926080"/>
                    <a:gd name="connsiteY81" fmla="*/ 1793966 h 2059578"/>
                    <a:gd name="connsiteX82" fmla="*/ 1920240 w 2926080"/>
                    <a:gd name="connsiteY82" fmla="*/ 1802675 h 2059578"/>
                    <a:gd name="connsiteX83" fmla="*/ 1894114 w 2926080"/>
                    <a:gd name="connsiteY83" fmla="*/ 1811383 h 2059578"/>
                    <a:gd name="connsiteX84" fmla="*/ 1867989 w 2926080"/>
                    <a:gd name="connsiteY84" fmla="*/ 1815738 h 2059578"/>
                    <a:gd name="connsiteX85" fmla="*/ 1776549 w 2926080"/>
                    <a:gd name="connsiteY85" fmla="*/ 1824446 h 2059578"/>
                    <a:gd name="connsiteX86" fmla="*/ 1750423 w 2926080"/>
                    <a:gd name="connsiteY86" fmla="*/ 1828800 h 2059578"/>
                    <a:gd name="connsiteX87" fmla="*/ 1680754 w 2926080"/>
                    <a:gd name="connsiteY87" fmla="*/ 1837509 h 2059578"/>
                    <a:gd name="connsiteX88" fmla="*/ 1663337 w 2926080"/>
                    <a:gd name="connsiteY88" fmla="*/ 1841863 h 2059578"/>
                    <a:gd name="connsiteX89" fmla="*/ 1624149 w 2926080"/>
                    <a:gd name="connsiteY89" fmla="*/ 1850572 h 2059578"/>
                    <a:gd name="connsiteX90" fmla="*/ 1611086 w 2926080"/>
                    <a:gd name="connsiteY90" fmla="*/ 1854926 h 2059578"/>
                    <a:gd name="connsiteX91" fmla="*/ 1558834 w 2926080"/>
                    <a:gd name="connsiteY91" fmla="*/ 1863635 h 2059578"/>
                    <a:gd name="connsiteX92" fmla="*/ 1532709 w 2926080"/>
                    <a:gd name="connsiteY92" fmla="*/ 1872343 h 2059578"/>
                    <a:gd name="connsiteX93" fmla="*/ 1519646 w 2926080"/>
                    <a:gd name="connsiteY93" fmla="*/ 1876698 h 2059578"/>
                    <a:gd name="connsiteX94" fmla="*/ 1502229 w 2926080"/>
                    <a:gd name="connsiteY94" fmla="*/ 1881052 h 2059578"/>
                    <a:gd name="connsiteX95" fmla="*/ 1463040 w 2926080"/>
                    <a:gd name="connsiteY95" fmla="*/ 1894115 h 2059578"/>
                    <a:gd name="connsiteX96" fmla="*/ 1436914 w 2926080"/>
                    <a:gd name="connsiteY96" fmla="*/ 1902823 h 2059578"/>
                    <a:gd name="connsiteX97" fmla="*/ 1423852 w 2926080"/>
                    <a:gd name="connsiteY97" fmla="*/ 1907178 h 2059578"/>
                    <a:gd name="connsiteX98" fmla="*/ 1410789 w 2926080"/>
                    <a:gd name="connsiteY98" fmla="*/ 1915886 h 2059578"/>
                    <a:gd name="connsiteX99" fmla="*/ 1415143 w 2926080"/>
                    <a:gd name="connsiteY99" fmla="*/ 1937658 h 2059578"/>
                    <a:gd name="connsiteX100" fmla="*/ 1423852 w 2926080"/>
                    <a:gd name="connsiteY100" fmla="*/ 1963783 h 2059578"/>
                    <a:gd name="connsiteX101" fmla="*/ 1428206 w 2926080"/>
                    <a:gd name="connsiteY101" fmla="*/ 1976846 h 2059578"/>
                    <a:gd name="connsiteX102" fmla="*/ 1432560 w 2926080"/>
                    <a:gd name="connsiteY102" fmla="*/ 1989909 h 2059578"/>
                    <a:gd name="connsiteX103" fmla="*/ 1436914 w 2926080"/>
                    <a:gd name="connsiteY103" fmla="*/ 2002972 h 2059578"/>
                    <a:gd name="connsiteX104" fmla="*/ 1454332 w 2926080"/>
                    <a:gd name="connsiteY104" fmla="*/ 2029098 h 2059578"/>
                    <a:gd name="connsiteX105" fmla="*/ 1463040 w 2926080"/>
                    <a:gd name="connsiteY105" fmla="*/ 2042160 h 2059578"/>
                    <a:gd name="connsiteX106" fmla="*/ 1476103 w 2926080"/>
                    <a:gd name="connsiteY106" fmla="*/ 2059578 h 2059578"/>
                    <a:gd name="connsiteX107" fmla="*/ 1201783 w 2926080"/>
                    <a:gd name="connsiteY107" fmla="*/ 1911532 h 2059578"/>
                    <a:gd name="connsiteX108" fmla="*/ 1066800 w 2926080"/>
                    <a:gd name="connsiteY108" fmla="*/ 1785258 h 2059578"/>
                    <a:gd name="connsiteX109" fmla="*/ 252549 w 2926080"/>
                    <a:gd name="connsiteY109" fmla="*/ 531223 h 2059578"/>
                    <a:gd name="connsiteX110" fmla="*/ 134983 w 2926080"/>
                    <a:gd name="connsiteY110" fmla="*/ 326572 h 2059578"/>
                    <a:gd name="connsiteX111" fmla="*/ 52252 w 2926080"/>
                    <a:gd name="connsiteY111" fmla="*/ 134983 h 2059578"/>
                    <a:gd name="connsiteX112" fmla="*/ 0 w 2926080"/>
                    <a:gd name="connsiteY112" fmla="*/ 0 h 2059578"/>
                    <a:gd name="connsiteX113" fmla="*/ 2769326 w 2926080"/>
                    <a:gd name="connsiteY113" fmla="*/ 95795 h 2059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926080" h="2059578">
                      <a:moveTo>
                        <a:pt x="2769326" y="95795"/>
                      </a:moveTo>
                      <a:lnTo>
                        <a:pt x="2769326" y="95795"/>
                      </a:lnTo>
                      <a:cubicBezTo>
                        <a:pt x="2782389" y="97246"/>
                        <a:pt x="2795371" y="100149"/>
                        <a:pt x="2808514" y="100149"/>
                      </a:cubicBezTo>
                      <a:cubicBezTo>
                        <a:pt x="2813104" y="100149"/>
                        <a:pt x="2816987" y="95795"/>
                        <a:pt x="2821577" y="95795"/>
                      </a:cubicBezTo>
                      <a:cubicBezTo>
                        <a:pt x="2839055" y="95795"/>
                        <a:pt x="2856412" y="98698"/>
                        <a:pt x="2873829" y="100149"/>
                      </a:cubicBezTo>
                      <a:cubicBezTo>
                        <a:pt x="2878183" y="101600"/>
                        <a:pt x="2883308" y="101636"/>
                        <a:pt x="2886892" y="104503"/>
                      </a:cubicBezTo>
                      <a:cubicBezTo>
                        <a:pt x="2890978" y="107772"/>
                        <a:pt x="2891900" y="113866"/>
                        <a:pt x="2895600" y="117566"/>
                      </a:cubicBezTo>
                      <a:cubicBezTo>
                        <a:pt x="2899300" y="121267"/>
                        <a:pt x="2904309" y="123372"/>
                        <a:pt x="2908663" y="126275"/>
                      </a:cubicBezTo>
                      <a:lnTo>
                        <a:pt x="2921726" y="165463"/>
                      </a:lnTo>
                      <a:lnTo>
                        <a:pt x="2926080" y="178526"/>
                      </a:lnTo>
                      <a:cubicBezTo>
                        <a:pt x="2919499" y="204852"/>
                        <a:pt x="2923620" y="190261"/>
                        <a:pt x="2913017" y="222069"/>
                      </a:cubicBezTo>
                      <a:lnTo>
                        <a:pt x="2908663" y="235132"/>
                      </a:lnTo>
                      <a:cubicBezTo>
                        <a:pt x="2907212" y="239486"/>
                        <a:pt x="2906855" y="244376"/>
                        <a:pt x="2904309" y="248195"/>
                      </a:cubicBezTo>
                      <a:cubicBezTo>
                        <a:pt x="2901406" y="252549"/>
                        <a:pt x="2898950" y="257238"/>
                        <a:pt x="2895600" y="261258"/>
                      </a:cubicBezTo>
                      <a:cubicBezTo>
                        <a:pt x="2885124" y="273828"/>
                        <a:pt x="2882317" y="274467"/>
                        <a:pt x="2869474" y="283029"/>
                      </a:cubicBezTo>
                      <a:cubicBezTo>
                        <a:pt x="2866571" y="287383"/>
                        <a:pt x="2864704" y="292646"/>
                        <a:pt x="2860766" y="296092"/>
                      </a:cubicBezTo>
                      <a:cubicBezTo>
                        <a:pt x="2852889" y="302984"/>
                        <a:pt x="2843349" y="307703"/>
                        <a:pt x="2834640" y="313509"/>
                      </a:cubicBezTo>
                      <a:cubicBezTo>
                        <a:pt x="2830286" y="316412"/>
                        <a:pt x="2825278" y="318518"/>
                        <a:pt x="2821577" y="322218"/>
                      </a:cubicBezTo>
                      <a:cubicBezTo>
                        <a:pt x="2801115" y="342679"/>
                        <a:pt x="2813634" y="331867"/>
                        <a:pt x="2782389" y="352698"/>
                      </a:cubicBezTo>
                      <a:lnTo>
                        <a:pt x="2756263" y="370115"/>
                      </a:lnTo>
                      <a:lnTo>
                        <a:pt x="2743200" y="378823"/>
                      </a:lnTo>
                      <a:cubicBezTo>
                        <a:pt x="2729401" y="399524"/>
                        <a:pt x="2736146" y="386923"/>
                        <a:pt x="2725783" y="418012"/>
                      </a:cubicBezTo>
                      <a:cubicBezTo>
                        <a:pt x="2724332" y="422366"/>
                        <a:pt x="2723975" y="427256"/>
                        <a:pt x="2721429" y="431075"/>
                      </a:cubicBezTo>
                      <a:lnTo>
                        <a:pt x="2712720" y="444138"/>
                      </a:lnTo>
                      <a:cubicBezTo>
                        <a:pt x="2711269" y="465909"/>
                        <a:pt x="2711188" y="487816"/>
                        <a:pt x="2708366" y="509452"/>
                      </a:cubicBezTo>
                      <a:cubicBezTo>
                        <a:pt x="2706818" y="521320"/>
                        <a:pt x="2699657" y="544286"/>
                        <a:pt x="2699657" y="544286"/>
                      </a:cubicBezTo>
                      <a:cubicBezTo>
                        <a:pt x="2697817" y="614206"/>
                        <a:pt x="2694251" y="764441"/>
                        <a:pt x="2690949" y="840378"/>
                      </a:cubicBezTo>
                      <a:cubicBezTo>
                        <a:pt x="2687468" y="920434"/>
                        <a:pt x="2687409" y="890741"/>
                        <a:pt x="2682240" y="957943"/>
                      </a:cubicBezTo>
                      <a:cubicBezTo>
                        <a:pt x="2680567" y="979699"/>
                        <a:pt x="2679337" y="1001486"/>
                        <a:pt x="2677886" y="1023258"/>
                      </a:cubicBezTo>
                      <a:cubicBezTo>
                        <a:pt x="2679337" y="1046481"/>
                        <a:pt x="2679804" y="1069786"/>
                        <a:pt x="2682240" y="1092926"/>
                      </a:cubicBezTo>
                      <a:cubicBezTo>
                        <a:pt x="2682720" y="1097491"/>
                        <a:pt x="2685481" y="1101536"/>
                        <a:pt x="2686594" y="1105989"/>
                      </a:cubicBezTo>
                      <a:cubicBezTo>
                        <a:pt x="2688389" y="1113169"/>
                        <a:pt x="2689154" y="1120580"/>
                        <a:pt x="2690949" y="1127760"/>
                      </a:cubicBezTo>
                      <a:cubicBezTo>
                        <a:pt x="2692062" y="1132213"/>
                        <a:pt x="2694042" y="1136410"/>
                        <a:pt x="2695303" y="1140823"/>
                      </a:cubicBezTo>
                      <a:cubicBezTo>
                        <a:pt x="2696947" y="1146577"/>
                        <a:pt x="2697937" y="1152508"/>
                        <a:pt x="2699657" y="1158240"/>
                      </a:cubicBezTo>
                      <a:cubicBezTo>
                        <a:pt x="2703614" y="1171429"/>
                        <a:pt x="2708366" y="1184366"/>
                        <a:pt x="2712720" y="1197429"/>
                      </a:cubicBezTo>
                      <a:cubicBezTo>
                        <a:pt x="2714171" y="1201783"/>
                        <a:pt x="2714528" y="1206673"/>
                        <a:pt x="2717074" y="1210492"/>
                      </a:cubicBezTo>
                      <a:lnTo>
                        <a:pt x="2743200" y="1249680"/>
                      </a:lnTo>
                      <a:lnTo>
                        <a:pt x="2751909" y="1262743"/>
                      </a:lnTo>
                      <a:lnTo>
                        <a:pt x="2760617" y="1275806"/>
                      </a:lnTo>
                      <a:cubicBezTo>
                        <a:pt x="2759166" y="1285966"/>
                        <a:pt x="2761773" y="1297627"/>
                        <a:pt x="2756263" y="1306286"/>
                      </a:cubicBezTo>
                      <a:cubicBezTo>
                        <a:pt x="2750644" y="1315116"/>
                        <a:pt x="2738846" y="1317897"/>
                        <a:pt x="2730137" y="1323703"/>
                      </a:cubicBezTo>
                      <a:lnTo>
                        <a:pt x="2717074" y="1332412"/>
                      </a:lnTo>
                      <a:cubicBezTo>
                        <a:pt x="2712720" y="1335315"/>
                        <a:pt x="2708976" y="1339465"/>
                        <a:pt x="2704012" y="1341120"/>
                      </a:cubicBezTo>
                      <a:lnTo>
                        <a:pt x="2677886" y="1349829"/>
                      </a:lnTo>
                      <a:cubicBezTo>
                        <a:pt x="2673532" y="1352732"/>
                        <a:pt x="2669605" y="1356413"/>
                        <a:pt x="2664823" y="1358538"/>
                      </a:cubicBezTo>
                      <a:cubicBezTo>
                        <a:pt x="2664817" y="1358541"/>
                        <a:pt x="2632169" y="1369422"/>
                        <a:pt x="2625634" y="1371600"/>
                      </a:cubicBezTo>
                      <a:lnTo>
                        <a:pt x="2612572" y="1375955"/>
                      </a:lnTo>
                      <a:lnTo>
                        <a:pt x="2599509" y="1380309"/>
                      </a:lnTo>
                      <a:cubicBezTo>
                        <a:pt x="2569564" y="1400272"/>
                        <a:pt x="2583312" y="1394416"/>
                        <a:pt x="2560320" y="1402080"/>
                      </a:cubicBezTo>
                      <a:cubicBezTo>
                        <a:pt x="2522878" y="1427042"/>
                        <a:pt x="2570254" y="1397112"/>
                        <a:pt x="2534194" y="1415143"/>
                      </a:cubicBezTo>
                      <a:cubicBezTo>
                        <a:pt x="2529513" y="1417483"/>
                        <a:pt x="2525914" y="1421727"/>
                        <a:pt x="2521132" y="1423852"/>
                      </a:cubicBezTo>
                      <a:cubicBezTo>
                        <a:pt x="2467568" y="1447658"/>
                        <a:pt x="2518098" y="1421724"/>
                        <a:pt x="2477589" y="1436915"/>
                      </a:cubicBezTo>
                      <a:cubicBezTo>
                        <a:pt x="2471511" y="1439194"/>
                        <a:pt x="2466330" y="1443570"/>
                        <a:pt x="2460172" y="1445623"/>
                      </a:cubicBezTo>
                      <a:cubicBezTo>
                        <a:pt x="2453151" y="1447963"/>
                        <a:pt x="2445540" y="1448031"/>
                        <a:pt x="2438400" y="1449978"/>
                      </a:cubicBezTo>
                      <a:cubicBezTo>
                        <a:pt x="2429544" y="1452393"/>
                        <a:pt x="2420983" y="1455783"/>
                        <a:pt x="2412274" y="1458686"/>
                      </a:cubicBezTo>
                      <a:cubicBezTo>
                        <a:pt x="2407920" y="1460137"/>
                        <a:pt x="2403712" y="1462140"/>
                        <a:pt x="2399212" y="1463040"/>
                      </a:cubicBezTo>
                      <a:cubicBezTo>
                        <a:pt x="2391955" y="1464492"/>
                        <a:pt x="2384580" y="1465448"/>
                        <a:pt x="2377440" y="1467395"/>
                      </a:cubicBezTo>
                      <a:cubicBezTo>
                        <a:pt x="2377378" y="1467412"/>
                        <a:pt x="2344814" y="1478270"/>
                        <a:pt x="2338252" y="1480458"/>
                      </a:cubicBezTo>
                      <a:cubicBezTo>
                        <a:pt x="2333898" y="1481910"/>
                        <a:pt x="2329642" y="1483699"/>
                        <a:pt x="2325189" y="1484812"/>
                      </a:cubicBezTo>
                      <a:cubicBezTo>
                        <a:pt x="2319383" y="1486263"/>
                        <a:pt x="2313504" y="1487446"/>
                        <a:pt x="2307772" y="1489166"/>
                      </a:cubicBezTo>
                      <a:cubicBezTo>
                        <a:pt x="2298979" y="1491804"/>
                        <a:pt x="2290648" y="1496075"/>
                        <a:pt x="2281646" y="1497875"/>
                      </a:cubicBezTo>
                      <a:cubicBezTo>
                        <a:pt x="2274389" y="1499326"/>
                        <a:pt x="2267014" y="1500282"/>
                        <a:pt x="2259874" y="1502229"/>
                      </a:cubicBezTo>
                      <a:cubicBezTo>
                        <a:pt x="2251018" y="1504644"/>
                        <a:pt x="2242457" y="1508035"/>
                        <a:pt x="2233749" y="1510938"/>
                      </a:cubicBezTo>
                      <a:lnTo>
                        <a:pt x="2220686" y="1515292"/>
                      </a:lnTo>
                      <a:cubicBezTo>
                        <a:pt x="2181037" y="1528507"/>
                        <a:pt x="2243671" y="1508231"/>
                        <a:pt x="2185852" y="1524000"/>
                      </a:cubicBezTo>
                      <a:cubicBezTo>
                        <a:pt x="2176996" y="1526415"/>
                        <a:pt x="2168435" y="1529806"/>
                        <a:pt x="2159726" y="1532709"/>
                      </a:cubicBezTo>
                      <a:cubicBezTo>
                        <a:pt x="2159721" y="1532711"/>
                        <a:pt x="2133604" y="1541415"/>
                        <a:pt x="2133600" y="1541418"/>
                      </a:cubicBezTo>
                      <a:lnTo>
                        <a:pt x="2120537" y="1550126"/>
                      </a:lnTo>
                      <a:cubicBezTo>
                        <a:pt x="2117634" y="1554480"/>
                        <a:pt x="2115529" y="1559489"/>
                        <a:pt x="2111829" y="1563189"/>
                      </a:cubicBezTo>
                      <a:cubicBezTo>
                        <a:pt x="2108129" y="1566890"/>
                        <a:pt x="2102212" y="1567960"/>
                        <a:pt x="2098766" y="1571898"/>
                      </a:cubicBezTo>
                      <a:cubicBezTo>
                        <a:pt x="2091874" y="1579775"/>
                        <a:pt x="2088750" y="1590622"/>
                        <a:pt x="2081349" y="1598023"/>
                      </a:cubicBezTo>
                      <a:cubicBezTo>
                        <a:pt x="2051522" y="1627850"/>
                        <a:pt x="2062055" y="1613902"/>
                        <a:pt x="2046514" y="1637212"/>
                      </a:cubicBezTo>
                      <a:cubicBezTo>
                        <a:pt x="2045063" y="1641566"/>
                        <a:pt x="2044389" y="1646263"/>
                        <a:pt x="2042160" y="1650275"/>
                      </a:cubicBezTo>
                      <a:cubicBezTo>
                        <a:pt x="2037077" y="1659424"/>
                        <a:pt x="2030549" y="1667692"/>
                        <a:pt x="2024743" y="1676400"/>
                      </a:cubicBezTo>
                      <a:cubicBezTo>
                        <a:pt x="2021840" y="1680754"/>
                        <a:pt x="2019734" y="1685762"/>
                        <a:pt x="2016034" y="1689463"/>
                      </a:cubicBezTo>
                      <a:lnTo>
                        <a:pt x="2002972" y="1702526"/>
                      </a:lnTo>
                      <a:cubicBezTo>
                        <a:pt x="1992025" y="1735361"/>
                        <a:pt x="2006791" y="1694888"/>
                        <a:pt x="1989909" y="1728652"/>
                      </a:cubicBezTo>
                      <a:cubicBezTo>
                        <a:pt x="1987856" y="1732757"/>
                        <a:pt x="1987607" y="1737610"/>
                        <a:pt x="1985554" y="1741715"/>
                      </a:cubicBezTo>
                      <a:cubicBezTo>
                        <a:pt x="1983214" y="1746396"/>
                        <a:pt x="1979186" y="1750097"/>
                        <a:pt x="1976846" y="1754778"/>
                      </a:cubicBezTo>
                      <a:cubicBezTo>
                        <a:pt x="1974794" y="1758883"/>
                        <a:pt x="1975737" y="1764595"/>
                        <a:pt x="1972492" y="1767840"/>
                      </a:cubicBezTo>
                      <a:cubicBezTo>
                        <a:pt x="1965091" y="1775241"/>
                        <a:pt x="1955075" y="1779452"/>
                        <a:pt x="1946366" y="1785258"/>
                      </a:cubicBezTo>
                      <a:lnTo>
                        <a:pt x="1933303" y="1793966"/>
                      </a:lnTo>
                      <a:cubicBezTo>
                        <a:pt x="1928949" y="1796869"/>
                        <a:pt x="1925205" y="1801020"/>
                        <a:pt x="1920240" y="1802675"/>
                      </a:cubicBezTo>
                      <a:cubicBezTo>
                        <a:pt x="1911531" y="1805578"/>
                        <a:pt x="1903169" y="1809874"/>
                        <a:pt x="1894114" y="1811383"/>
                      </a:cubicBezTo>
                      <a:cubicBezTo>
                        <a:pt x="1885406" y="1812835"/>
                        <a:pt x="1876764" y="1814763"/>
                        <a:pt x="1867989" y="1815738"/>
                      </a:cubicBezTo>
                      <a:cubicBezTo>
                        <a:pt x="1837558" y="1819119"/>
                        <a:pt x="1806750" y="1819413"/>
                        <a:pt x="1776549" y="1824446"/>
                      </a:cubicBezTo>
                      <a:cubicBezTo>
                        <a:pt x="1767840" y="1825897"/>
                        <a:pt x="1759174" y="1827633"/>
                        <a:pt x="1750423" y="1828800"/>
                      </a:cubicBezTo>
                      <a:cubicBezTo>
                        <a:pt x="1723171" y="1832434"/>
                        <a:pt x="1706960" y="1832745"/>
                        <a:pt x="1680754" y="1837509"/>
                      </a:cubicBezTo>
                      <a:cubicBezTo>
                        <a:pt x="1674866" y="1838579"/>
                        <a:pt x="1669179" y="1840565"/>
                        <a:pt x="1663337" y="1841863"/>
                      </a:cubicBezTo>
                      <a:cubicBezTo>
                        <a:pt x="1643146" y="1846350"/>
                        <a:pt x="1642723" y="1845266"/>
                        <a:pt x="1624149" y="1850572"/>
                      </a:cubicBezTo>
                      <a:cubicBezTo>
                        <a:pt x="1619736" y="1851833"/>
                        <a:pt x="1615539" y="1853813"/>
                        <a:pt x="1611086" y="1854926"/>
                      </a:cubicBezTo>
                      <a:cubicBezTo>
                        <a:pt x="1594112" y="1859169"/>
                        <a:pt x="1576031" y="1861178"/>
                        <a:pt x="1558834" y="1863635"/>
                      </a:cubicBezTo>
                      <a:lnTo>
                        <a:pt x="1532709" y="1872343"/>
                      </a:lnTo>
                      <a:cubicBezTo>
                        <a:pt x="1528355" y="1873795"/>
                        <a:pt x="1524099" y="1875585"/>
                        <a:pt x="1519646" y="1876698"/>
                      </a:cubicBezTo>
                      <a:cubicBezTo>
                        <a:pt x="1513840" y="1878149"/>
                        <a:pt x="1507961" y="1879333"/>
                        <a:pt x="1502229" y="1881052"/>
                      </a:cubicBezTo>
                      <a:cubicBezTo>
                        <a:pt x="1502144" y="1881077"/>
                        <a:pt x="1469613" y="1891924"/>
                        <a:pt x="1463040" y="1894115"/>
                      </a:cubicBezTo>
                      <a:lnTo>
                        <a:pt x="1436914" y="1902823"/>
                      </a:lnTo>
                      <a:cubicBezTo>
                        <a:pt x="1432560" y="1904274"/>
                        <a:pt x="1427671" y="1904632"/>
                        <a:pt x="1423852" y="1907178"/>
                      </a:cubicBezTo>
                      <a:lnTo>
                        <a:pt x="1410789" y="1915886"/>
                      </a:lnTo>
                      <a:cubicBezTo>
                        <a:pt x="1412240" y="1923143"/>
                        <a:pt x="1413196" y="1930518"/>
                        <a:pt x="1415143" y="1937658"/>
                      </a:cubicBezTo>
                      <a:cubicBezTo>
                        <a:pt x="1417558" y="1946514"/>
                        <a:pt x="1420949" y="1955075"/>
                        <a:pt x="1423852" y="1963783"/>
                      </a:cubicBezTo>
                      <a:lnTo>
                        <a:pt x="1428206" y="1976846"/>
                      </a:lnTo>
                      <a:lnTo>
                        <a:pt x="1432560" y="1989909"/>
                      </a:lnTo>
                      <a:cubicBezTo>
                        <a:pt x="1434011" y="1994263"/>
                        <a:pt x="1434368" y="1999153"/>
                        <a:pt x="1436914" y="2002972"/>
                      </a:cubicBezTo>
                      <a:lnTo>
                        <a:pt x="1454332" y="2029098"/>
                      </a:lnTo>
                      <a:lnTo>
                        <a:pt x="1463040" y="2042160"/>
                      </a:lnTo>
                      <a:cubicBezTo>
                        <a:pt x="1472887" y="2056930"/>
                        <a:pt x="1468049" y="2051522"/>
                        <a:pt x="1476103" y="2059578"/>
                      </a:cubicBezTo>
                      <a:lnTo>
                        <a:pt x="1201783" y="1911532"/>
                      </a:lnTo>
                      <a:lnTo>
                        <a:pt x="1066800" y="1785258"/>
                      </a:lnTo>
                      <a:lnTo>
                        <a:pt x="252549" y="531223"/>
                      </a:lnTo>
                      <a:lnTo>
                        <a:pt x="134983" y="326572"/>
                      </a:lnTo>
                      <a:lnTo>
                        <a:pt x="52252" y="134983"/>
                      </a:lnTo>
                      <a:lnTo>
                        <a:pt x="0" y="0"/>
                      </a:lnTo>
                      <a:lnTo>
                        <a:pt x="2769326" y="9579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Black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C7CEC6D-FF7E-5B31-1FB3-50EBE92E8A2C}"/>
                    </a:ext>
                  </a:extLst>
                </p:cNvPr>
                <p:cNvSpPr/>
                <p:nvPr/>
              </p:nvSpPr>
              <p:spPr bwMode="auto">
                <a:xfrm>
                  <a:off x="3723186" y="3070044"/>
                  <a:ext cx="2939143" cy="2068285"/>
                </a:xfrm>
                <a:custGeom>
                  <a:avLst/>
                  <a:gdLst>
                    <a:gd name="connsiteX0" fmla="*/ 0 w 2939143"/>
                    <a:gd name="connsiteY0" fmla="*/ 0 h 2068285"/>
                    <a:gd name="connsiteX1" fmla="*/ 2886891 w 2939143"/>
                    <a:gd name="connsiteY1" fmla="*/ 108857 h 2068285"/>
                    <a:gd name="connsiteX2" fmla="*/ 2913017 w 2939143"/>
                    <a:gd name="connsiteY2" fmla="*/ 134982 h 2068285"/>
                    <a:gd name="connsiteX3" fmla="*/ 2926080 w 2939143"/>
                    <a:gd name="connsiteY3" fmla="*/ 161108 h 2068285"/>
                    <a:gd name="connsiteX4" fmla="*/ 2939143 w 2939143"/>
                    <a:gd name="connsiteY4" fmla="*/ 187234 h 2068285"/>
                    <a:gd name="connsiteX5" fmla="*/ 2926080 w 2939143"/>
                    <a:gd name="connsiteY5" fmla="*/ 226422 h 2068285"/>
                    <a:gd name="connsiteX6" fmla="*/ 2921726 w 2939143"/>
                    <a:gd name="connsiteY6" fmla="*/ 239485 h 2068285"/>
                    <a:gd name="connsiteX7" fmla="*/ 2908663 w 2939143"/>
                    <a:gd name="connsiteY7" fmla="*/ 252548 h 2068285"/>
                    <a:gd name="connsiteX8" fmla="*/ 2891246 w 2939143"/>
                    <a:gd name="connsiteY8" fmla="*/ 278674 h 2068285"/>
                    <a:gd name="connsiteX9" fmla="*/ 2882537 w 2939143"/>
                    <a:gd name="connsiteY9" fmla="*/ 291737 h 2068285"/>
                    <a:gd name="connsiteX10" fmla="*/ 2869474 w 2939143"/>
                    <a:gd name="connsiteY10" fmla="*/ 300445 h 2068285"/>
                    <a:gd name="connsiteX11" fmla="*/ 2847703 w 2939143"/>
                    <a:gd name="connsiteY11" fmla="*/ 322217 h 2068285"/>
                    <a:gd name="connsiteX12" fmla="*/ 2838994 w 2939143"/>
                    <a:gd name="connsiteY12" fmla="*/ 335280 h 2068285"/>
                    <a:gd name="connsiteX13" fmla="*/ 2812868 w 2939143"/>
                    <a:gd name="connsiteY13" fmla="*/ 352697 h 2068285"/>
                    <a:gd name="connsiteX14" fmla="*/ 2786743 w 2939143"/>
                    <a:gd name="connsiteY14" fmla="*/ 370114 h 2068285"/>
                    <a:gd name="connsiteX15" fmla="*/ 2773680 w 2939143"/>
                    <a:gd name="connsiteY15" fmla="*/ 378822 h 2068285"/>
                    <a:gd name="connsiteX16" fmla="*/ 2747554 w 2939143"/>
                    <a:gd name="connsiteY16" fmla="*/ 391885 h 2068285"/>
                    <a:gd name="connsiteX17" fmla="*/ 2738846 w 2939143"/>
                    <a:gd name="connsiteY17" fmla="*/ 404948 h 2068285"/>
                    <a:gd name="connsiteX18" fmla="*/ 2725783 w 2939143"/>
                    <a:gd name="connsiteY18" fmla="*/ 413657 h 2068285"/>
                    <a:gd name="connsiteX19" fmla="*/ 2717074 w 2939143"/>
                    <a:gd name="connsiteY19" fmla="*/ 439782 h 2068285"/>
                    <a:gd name="connsiteX20" fmla="*/ 2712720 w 2939143"/>
                    <a:gd name="connsiteY20" fmla="*/ 465908 h 2068285"/>
                    <a:gd name="connsiteX21" fmla="*/ 2708366 w 2939143"/>
                    <a:gd name="connsiteY21" fmla="*/ 483325 h 2068285"/>
                    <a:gd name="connsiteX22" fmla="*/ 2704011 w 2939143"/>
                    <a:gd name="connsiteY22" fmla="*/ 505097 h 2068285"/>
                    <a:gd name="connsiteX23" fmla="*/ 2708366 w 2939143"/>
                    <a:gd name="connsiteY23" fmla="*/ 539931 h 2068285"/>
                    <a:gd name="connsiteX24" fmla="*/ 2699657 w 2939143"/>
                    <a:gd name="connsiteY24" fmla="*/ 666205 h 2068285"/>
                    <a:gd name="connsiteX25" fmla="*/ 2695303 w 2939143"/>
                    <a:gd name="connsiteY25" fmla="*/ 731520 h 2068285"/>
                    <a:gd name="connsiteX26" fmla="*/ 2690948 w 2939143"/>
                    <a:gd name="connsiteY26" fmla="*/ 757645 h 2068285"/>
                    <a:gd name="connsiteX27" fmla="*/ 2686594 w 2939143"/>
                    <a:gd name="connsiteY27" fmla="*/ 801188 h 2068285"/>
                    <a:gd name="connsiteX28" fmla="*/ 2682240 w 2939143"/>
                    <a:gd name="connsiteY28" fmla="*/ 836022 h 2068285"/>
                    <a:gd name="connsiteX29" fmla="*/ 2682240 w 2939143"/>
                    <a:gd name="connsiteY29" fmla="*/ 979714 h 2068285"/>
                    <a:gd name="connsiteX30" fmla="*/ 2686594 w 2939143"/>
                    <a:gd name="connsiteY30" fmla="*/ 1114697 h 2068285"/>
                    <a:gd name="connsiteX31" fmla="*/ 2699657 w 2939143"/>
                    <a:gd name="connsiteY31" fmla="*/ 1175657 h 2068285"/>
                    <a:gd name="connsiteX32" fmla="*/ 2704011 w 2939143"/>
                    <a:gd name="connsiteY32" fmla="*/ 1188720 h 2068285"/>
                    <a:gd name="connsiteX33" fmla="*/ 2721428 w 2939143"/>
                    <a:gd name="connsiteY33" fmla="*/ 1214845 h 2068285"/>
                    <a:gd name="connsiteX34" fmla="*/ 2730137 w 2939143"/>
                    <a:gd name="connsiteY34" fmla="*/ 1227908 h 2068285"/>
                    <a:gd name="connsiteX35" fmla="*/ 2734491 w 2939143"/>
                    <a:gd name="connsiteY35" fmla="*/ 1240971 h 2068285"/>
                    <a:gd name="connsiteX36" fmla="*/ 2743200 w 2939143"/>
                    <a:gd name="connsiteY36" fmla="*/ 1254034 h 2068285"/>
                    <a:gd name="connsiteX37" fmla="*/ 2751908 w 2939143"/>
                    <a:gd name="connsiteY37" fmla="*/ 1280160 h 2068285"/>
                    <a:gd name="connsiteX38" fmla="*/ 2756263 w 2939143"/>
                    <a:gd name="connsiteY38" fmla="*/ 1293222 h 2068285"/>
                    <a:gd name="connsiteX39" fmla="*/ 2751908 w 2939143"/>
                    <a:gd name="connsiteY39" fmla="*/ 1328057 h 2068285"/>
                    <a:gd name="connsiteX40" fmla="*/ 2730137 w 2939143"/>
                    <a:gd name="connsiteY40" fmla="*/ 1349828 h 2068285"/>
                    <a:gd name="connsiteX41" fmla="*/ 2717074 w 2939143"/>
                    <a:gd name="connsiteY41" fmla="*/ 1354182 h 2068285"/>
                    <a:gd name="connsiteX42" fmla="*/ 2690948 w 2939143"/>
                    <a:gd name="connsiteY42" fmla="*/ 1375954 h 2068285"/>
                    <a:gd name="connsiteX43" fmla="*/ 2677886 w 2939143"/>
                    <a:gd name="connsiteY43" fmla="*/ 1380308 h 2068285"/>
                    <a:gd name="connsiteX44" fmla="*/ 2664823 w 2939143"/>
                    <a:gd name="connsiteY44" fmla="*/ 1389017 h 2068285"/>
                    <a:gd name="connsiteX45" fmla="*/ 2638697 w 2939143"/>
                    <a:gd name="connsiteY45" fmla="*/ 1397725 h 2068285"/>
                    <a:gd name="connsiteX46" fmla="*/ 2625634 w 2939143"/>
                    <a:gd name="connsiteY46" fmla="*/ 1402080 h 2068285"/>
                    <a:gd name="connsiteX47" fmla="*/ 2599508 w 2939143"/>
                    <a:gd name="connsiteY47" fmla="*/ 1410788 h 2068285"/>
                    <a:gd name="connsiteX48" fmla="*/ 2586446 w 2939143"/>
                    <a:gd name="connsiteY48" fmla="*/ 1415142 h 2068285"/>
                    <a:gd name="connsiteX49" fmla="*/ 2542903 w 2939143"/>
                    <a:gd name="connsiteY49" fmla="*/ 1428205 h 2068285"/>
                    <a:gd name="connsiteX50" fmla="*/ 2503714 w 2939143"/>
                    <a:gd name="connsiteY50" fmla="*/ 1441268 h 2068285"/>
                    <a:gd name="connsiteX51" fmla="*/ 2490651 w 2939143"/>
                    <a:gd name="connsiteY51" fmla="*/ 1445622 h 2068285"/>
                    <a:gd name="connsiteX52" fmla="*/ 2477588 w 2939143"/>
                    <a:gd name="connsiteY52" fmla="*/ 1454331 h 2068285"/>
                    <a:gd name="connsiteX53" fmla="*/ 2460171 w 2939143"/>
                    <a:gd name="connsiteY53" fmla="*/ 1458685 h 2068285"/>
                    <a:gd name="connsiteX54" fmla="*/ 2420983 w 2939143"/>
                    <a:gd name="connsiteY54" fmla="*/ 1471748 h 2068285"/>
                    <a:gd name="connsiteX55" fmla="*/ 2381794 w 2939143"/>
                    <a:gd name="connsiteY55" fmla="*/ 1484811 h 2068285"/>
                    <a:gd name="connsiteX56" fmla="*/ 2355668 w 2939143"/>
                    <a:gd name="connsiteY56" fmla="*/ 1493520 h 2068285"/>
                    <a:gd name="connsiteX57" fmla="*/ 2329543 w 2939143"/>
                    <a:gd name="connsiteY57" fmla="*/ 1506582 h 2068285"/>
                    <a:gd name="connsiteX58" fmla="*/ 2316480 w 2939143"/>
                    <a:gd name="connsiteY58" fmla="*/ 1502228 h 2068285"/>
                    <a:gd name="connsiteX59" fmla="*/ 2290354 w 2939143"/>
                    <a:gd name="connsiteY59" fmla="*/ 1510937 h 2068285"/>
                    <a:gd name="connsiteX60" fmla="*/ 2264228 w 2939143"/>
                    <a:gd name="connsiteY60" fmla="*/ 1519645 h 2068285"/>
                    <a:gd name="connsiteX61" fmla="*/ 2185851 w 2939143"/>
                    <a:gd name="connsiteY61" fmla="*/ 1545771 h 2068285"/>
                    <a:gd name="connsiteX62" fmla="*/ 2159726 w 2939143"/>
                    <a:gd name="connsiteY62" fmla="*/ 1554480 h 2068285"/>
                    <a:gd name="connsiteX63" fmla="*/ 2146663 w 2939143"/>
                    <a:gd name="connsiteY63" fmla="*/ 1558834 h 2068285"/>
                    <a:gd name="connsiteX64" fmla="*/ 2116183 w 2939143"/>
                    <a:gd name="connsiteY64" fmla="*/ 1567542 h 2068285"/>
                    <a:gd name="connsiteX65" fmla="*/ 2081348 w 2939143"/>
                    <a:gd name="connsiteY65" fmla="*/ 1606731 h 2068285"/>
                    <a:gd name="connsiteX66" fmla="*/ 2076994 w 2939143"/>
                    <a:gd name="connsiteY66" fmla="*/ 1619794 h 2068285"/>
                    <a:gd name="connsiteX67" fmla="*/ 2050868 w 2939143"/>
                    <a:gd name="connsiteY67" fmla="*/ 1658982 h 2068285"/>
                    <a:gd name="connsiteX68" fmla="*/ 2042160 w 2939143"/>
                    <a:gd name="connsiteY68" fmla="*/ 1672045 h 2068285"/>
                    <a:gd name="connsiteX69" fmla="*/ 2037806 w 2939143"/>
                    <a:gd name="connsiteY69" fmla="*/ 1685108 h 2068285"/>
                    <a:gd name="connsiteX70" fmla="*/ 2016034 w 2939143"/>
                    <a:gd name="connsiteY70" fmla="*/ 1711234 h 2068285"/>
                    <a:gd name="connsiteX71" fmla="*/ 2011680 w 2939143"/>
                    <a:gd name="connsiteY71" fmla="*/ 1724297 h 2068285"/>
                    <a:gd name="connsiteX72" fmla="*/ 1985554 w 2939143"/>
                    <a:gd name="connsiteY72" fmla="*/ 1763485 h 2068285"/>
                    <a:gd name="connsiteX73" fmla="*/ 1976846 w 2939143"/>
                    <a:gd name="connsiteY73" fmla="*/ 1776548 h 2068285"/>
                    <a:gd name="connsiteX74" fmla="*/ 1950720 w 2939143"/>
                    <a:gd name="connsiteY74" fmla="*/ 1793965 h 2068285"/>
                    <a:gd name="connsiteX75" fmla="*/ 1924594 w 2939143"/>
                    <a:gd name="connsiteY75" fmla="*/ 1815737 h 2068285"/>
                    <a:gd name="connsiteX76" fmla="*/ 1911531 w 2939143"/>
                    <a:gd name="connsiteY76" fmla="*/ 1820091 h 2068285"/>
                    <a:gd name="connsiteX77" fmla="*/ 1754777 w 2939143"/>
                    <a:gd name="connsiteY77" fmla="*/ 1833154 h 2068285"/>
                    <a:gd name="connsiteX78" fmla="*/ 1741714 w 2939143"/>
                    <a:gd name="connsiteY78" fmla="*/ 1837508 h 2068285"/>
                    <a:gd name="connsiteX79" fmla="*/ 1698171 w 2939143"/>
                    <a:gd name="connsiteY79" fmla="*/ 1846217 h 2068285"/>
                    <a:gd name="connsiteX80" fmla="*/ 1654628 w 2939143"/>
                    <a:gd name="connsiteY80" fmla="*/ 1854925 h 2068285"/>
                    <a:gd name="connsiteX81" fmla="*/ 1602377 w 2939143"/>
                    <a:gd name="connsiteY81" fmla="*/ 1867988 h 2068285"/>
                    <a:gd name="connsiteX82" fmla="*/ 1584960 w 2939143"/>
                    <a:gd name="connsiteY82" fmla="*/ 1872342 h 2068285"/>
                    <a:gd name="connsiteX83" fmla="*/ 1537063 w 2939143"/>
                    <a:gd name="connsiteY83" fmla="*/ 1876697 h 2068285"/>
                    <a:gd name="connsiteX84" fmla="*/ 1484811 w 2939143"/>
                    <a:gd name="connsiteY84" fmla="*/ 1885405 h 2068285"/>
                    <a:gd name="connsiteX85" fmla="*/ 1458686 w 2939143"/>
                    <a:gd name="connsiteY85" fmla="*/ 1894114 h 2068285"/>
                    <a:gd name="connsiteX86" fmla="*/ 1445623 w 2939143"/>
                    <a:gd name="connsiteY86" fmla="*/ 1898468 h 2068285"/>
                    <a:gd name="connsiteX87" fmla="*/ 1410788 w 2939143"/>
                    <a:gd name="connsiteY87" fmla="*/ 1928948 h 2068285"/>
                    <a:gd name="connsiteX88" fmla="*/ 1406434 w 2939143"/>
                    <a:gd name="connsiteY88" fmla="*/ 1942011 h 2068285"/>
                    <a:gd name="connsiteX89" fmla="*/ 1436914 w 2939143"/>
                    <a:gd name="connsiteY89" fmla="*/ 1981200 h 2068285"/>
                    <a:gd name="connsiteX90" fmla="*/ 1445623 w 2939143"/>
                    <a:gd name="connsiteY90" fmla="*/ 2007325 h 2068285"/>
                    <a:gd name="connsiteX91" fmla="*/ 1454331 w 2939143"/>
                    <a:gd name="connsiteY91" fmla="*/ 2020388 h 2068285"/>
                    <a:gd name="connsiteX92" fmla="*/ 1458686 w 2939143"/>
                    <a:gd name="connsiteY92" fmla="*/ 2033451 h 2068285"/>
                    <a:gd name="connsiteX93" fmla="*/ 1480457 w 2939143"/>
                    <a:gd name="connsiteY93" fmla="*/ 2059577 h 2068285"/>
                    <a:gd name="connsiteX94" fmla="*/ 1484811 w 2939143"/>
                    <a:gd name="connsiteY94" fmla="*/ 2068285 h 2068285"/>
                    <a:gd name="connsiteX95" fmla="*/ 1484811 w 2939143"/>
                    <a:gd name="connsiteY95" fmla="*/ 2068285 h 206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2939143" h="2068285">
                      <a:moveTo>
                        <a:pt x="0" y="0"/>
                      </a:moveTo>
                      <a:lnTo>
                        <a:pt x="2886891" y="108857"/>
                      </a:lnTo>
                      <a:cubicBezTo>
                        <a:pt x="2895600" y="117565"/>
                        <a:pt x="2904835" y="125777"/>
                        <a:pt x="2913017" y="134982"/>
                      </a:cubicBezTo>
                      <a:cubicBezTo>
                        <a:pt x="2927279" y="151026"/>
                        <a:pt x="2917434" y="143815"/>
                        <a:pt x="2926080" y="161108"/>
                      </a:cubicBezTo>
                      <a:cubicBezTo>
                        <a:pt x="2942965" y="194880"/>
                        <a:pt x="2928194" y="154392"/>
                        <a:pt x="2939143" y="187234"/>
                      </a:cubicBezTo>
                      <a:lnTo>
                        <a:pt x="2926080" y="226422"/>
                      </a:lnTo>
                      <a:cubicBezTo>
                        <a:pt x="2924629" y="230776"/>
                        <a:pt x="2924972" y="236239"/>
                        <a:pt x="2921726" y="239485"/>
                      </a:cubicBezTo>
                      <a:cubicBezTo>
                        <a:pt x="2917372" y="243839"/>
                        <a:pt x="2912444" y="247687"/>
                        <a:pt x="2908663" y="252548"/>
                      </a:cubicBezTo>
                      <a:cubicBezTo>
                        <a:pt x="2902237" y="260810"/>
                        <a:pt x="2897052" y="269965"/>
                        <a:pt x="2891246" y="278674"/>
                      </a:cubicBezTo>
                      <a:cubicBezTo>
                        <a:pt x="2888343" y="283028"/>
                        <a:pt x="2886891" y="288834"/>
                        <a:pt x="2882537" y="291737"/>
                      </a:cubicBezTo>
                      <a:lnTo>
                        <a:pt x="2869474" y="300445"/>
                      </a:lnTo>
                      <a:cubicBezTo>
                        <a:pt x="2846256" y="335275"/>
                        <a:pt x="2876728" y="293192"/>
                        <a:pt x="2847703" y="322217"/>
                      </a:cubicBezTo>
                      <a:cubicBezTo>
                        <a:pt x="2844002" y="325918"/>
                        <a:pt x="2842933" y="331834"/>
                        <a:pt x="2838994" y="335280"/>
                      </a:cubicBezTo>
                      <a:cubicBezTo>
                        <a:pt x="2831117" y="342172"/>
                        <a:pt x="2821577" y="346891"/>
                        <a:pt x="2812868" y="352697"/>
                      </a:cubicBezTo>
                      <a:lnTo>
                        <a:pt x="2786743" y="370114"/>
                      </a:lnTo>
                      <a:cubicBezTo>
                        <a:pt x="2782389" y="373017"/>
                        <a:pt x="2778645" y="377167"/>
                        <a:pt x="2773680" y="378822"/>
                      </a:cubicBezTo>
                      <a:cubicBezTo>
                        <a:pt x="2755652" y="384832"/>
                        <a:pt x="2764436" y="380631"/>
                        <a:pt x="2747554" y="391885"/>
                      </a:cubicBezTo>
                      <a:cubicBezTo>
                        <a:pt x="2744651" y="396239"/>
                        <a:pt x="2742546" y="401248"/>
                        <a:pt x="2738846" y="404948"/>
                      </a:cubicBezTo>
                      <a:cubicBezTo>
                        <a:pt x="2735146" y="408649"/>
                        <a:pt x="2728557" y="409219"/>
                        <a:pt x="2725783" y="413657"/>
                      </a:cubicBezTo>
                      <a:cubicBezTo>
                        <a:pt x="2720918" y="421441"/>
                        <a:pt x="2717074" y="439782"/>
                        <a:pt x="2717074" y="439782"/>
                      </a:cubicBezTo>
                      <a:cubicBezTo>
                        <a:pt x="2715623" y="448491"/>
                        <a:pt x="2714451" y="457251"/>
                        <a:pt x="2712720" y="465908"/>
                      </a:cubicBezTo>
                      <a:cubicBezTo>
                        <a:pt x="2711546" y="471776"/>
                        <a:pt x="2709664" y="477483"/>
                        <a:pt x="2708366" y="483325"/>
                      </a:cubicBezTo>
                      <a:cubicBezTo>
                        <a:pt x="2706760" y="490550"/>
                        <a:pt x="2705463" y="497840"/>
                        <a:pt x="2704011" y="505097"/>
                      </a:cubicBezTo>
                      <a:cubicBezTo>
                        <a:pt x="2705463" y="516708"/>
                        <a:pt x="2708366" y="528229"/>
                        <a:pt x="2708366" y="539931"/>
                      </a:cubicBezTo>
                      <a:cubicBezTo>
                        <a:pt x="2708366" y="588081"/>
                        <a:pt x="2703167" y="620577"/>
                        <a:pt x="2699657" y="666205"/>
                      </a:cubicBezTo>
                      <a:cubicBezTo>
                        <a:pt x="2697984" y="687961"/>
                        <a:pt x="2697372" y="709798"/>
                        <a:pt x="2695303" y="731520"/>
                      </a:cubicBezTo>
                      <a:cubicBezTo>
                        <a:pt x="2694466" y="740309"/>
                        <a:pt x="2692043" y="748885"/>
                        <a:pt x="2690948" y="757645"/>
                      </a:cubicBezTo>
                      <a:cubicBezTo>
                        <a:pt x="2689139" y="772119"/>
                        <a:pt x="2688205" y="786690"/>
                        <a:pt x="2686594" y="801188"/>
                      </a:cubicBezTo>
                      <a:cubicBezTo>
                        <a:pt x="2685302" y="812818"/>
                        <a:pt x="2683691" y="824411"/>
                        <a:pt x="2682240" y="836022"/>
                      </a:cubicBezTo>
                      <a:cubicBezTo>
                        <a:pt x="2692037" y="943793"/>
                        <a:pt x="2682240" y="811999"/>
                        <a:pt x="2682240" y="979714"/>
                      </a:cubicBezTo>
                      <a:cubicBezTo>
                        <a:pt x="2682240" y="1024732"/>
                        <a:pt x="2684289" y="1069738"/>
                        <a:pt x="2686594" y="1114697"/>
                      </a:cubicBezTo>
                      <a:cubicBezTo>
                        <a:pt x="2688259" y="1147158"/>
                        <a:pt x="2690250" y="1147437"/>
                        <a:pt x="2699657" y="1175657"/>
                      </a:cubicBezTo>
                      <a:cubicBezTo>
                        <a:pt x="2701108" y="1180011"/>
                        <a:pt x="2701465" y="1184901"/>
                        <a:pt x="2704011" y="1188720"/>
                      </a:cubicBezTo>
                      <a:lnTo>
                        <a:pt x="2721428" y="1214845"/>
                      </a:lnTo>
                      <a:lnTo>
                        <a:pt x="2730137" y="1227908"/>
                      </a:lnTo>
                      <a:cubicBezTo>
                        <a:pt x="2731588" y="1232262"/>
                        <a:pt x="2732438" y="1236866"/>
                        <a:pt x="2734491" y="1240971"/>
                      </a:cubicBezTo>
                      <a:cubicBezTo>
                        <a:pt x="2736831" y="1245652"/>
                        <a:pt x="2741075" y="1249252"/>
                        <a:pt x="2743200" y="1254034"/>
                      </a:cubicBezTo>
                      <a:cubicBezTo>
                        <a:pt x="2746928" y="1262423"/>
                        <a:pt x="2749005" y="1271451"/>
                        <a:pt x="2751908" y="1280160"/>
                      </a:cubicBezTo>
                      <a:lnTo>
                        <a:pt x="2756263" y="1293222"/>
                      </a:lnTo>
                      <a:cubicBezTo>
                        <a:pt x="2754811" y="1304834"/>
                        <a:pt x="2754987" y="1316767"/>
                        <a:pt x="2751908" y="1328057"/>
                      </a:cubicBezTo>
                      <a:cubicBezTo>
                        <a:pt x="2749158" y="1338142"/>
                        <a:pt x="2738694" y="1345550"/>
                        <a:pt x="2730137" y="1349828"/>
                      </a:cubicBezTo>
                      <a:cubicBezTo>
                        <a:pt x="2726032" y="1351881"/>
                        <a:pt x="2721428" y="1352731"/>
                        <a:pt x="2717074" y="1354182"/>
                      </a:cubicBezTo>
                      <a:cubicBezTo>
                        <a:pt x="2707444" y="1363812"/>
                        <a:pt x="2703072" y="1369892"/>
                        <a:pt x="2690948" y="1375954"/>
                      </a:cubicBezTo>
                      <a:cubicBezTo>
                        <a:pt x="2686843" y="1378007"/>
                        <a:pt x="2682240" y="1378857"/>
                        <a:pt x="2677886" y="1380308"/>
                      </a:cubicBezTo>
                      <a:cubicBezTo>
                        <a:pt x="2673532" y="1383211"/>
                        <a:pt x="2669605" y="1386892"/>
                        <a:pt x="2664823" y="1389017"/>
                      </a:cubicBezTo>
                      <a:cubicBezTo>
                        <a:pt x="2656434" y="1392745"/>
                        <a:pt x="2647406" y="1394822"/>
                        <a:pt x="2638697" y="1397725"/>
                      </a:cubicBezTo>
                      <a:lnTo>
                        <a:pt x="2625634" y="1402080"/>
                      </a:lnTo>
                      <a:lnTo>
                        <a:pt x="2599508" y="1410788"/>
                      </a:lnTo>
                      <a:cubicBezTo>
                        <a:pt x="2595154" y="1412239"/>
                        <a:pt x="2590898" y="1414029"/>
                        <a:pt x="2586446" y="1415142"/>
                      </a:cubicBezTo>
                      <a:cubicBezTo>
                        <a:pt x="2560128" y="1421722"/>
                        <a:pt x="2574698" y="1417607"/>
                        <a:pt x="2542903" y="1428205"/>
                      </a:cubicBezTo>
                      <a:lnTo>
                        <a:pt x="2503714" y="1441268"/>
                      </a:lnTo>
                      <a:lnTo>
                        <a:pt x="2490651" y="1445622"/>
                      </a:lnTo>
                      <a:cubicBezTo>
                        <a:pt x="2486297" y="1448525"/>
                        <a:pt x="2482398" y="1452269"/>
                        <a:pt x="2477588" y="1454331"/>
                      </a:cubicBezTo>
                      <a:cubicBezTo>
                        <a:pt x="2472088" y="1456688"/>
                        <a:pt x="2465903" y="1456965"/>
                        <a:pt x="2460171" y="1458685"/>
                      </a:cubicBezTo>
                      <a:cubicBezTo>
                        <a:pt x="2446982" y="1462642"/>
                        <a:pt x="2434046" y="1467394"/>
                        <a:pt x="2420983" y="1471748"/>
                      </a:cubicBezTo>
                      <a:lnTo>
                        <a:pt x="2381794" y="1484811"/>
                      </a:lnTo>
                      <a:cubicBezTo>
                        <a:pt x="2381789" y="1484813"/>
                        <a:pt x="2355672" y="1493517"/>
                        <a:pt x="2355668" y="1493520"/>
                      </a:cubicBezTo>
                      <a:cubicBezTo>
                        <a:pt x="2338787" y="1504774"/>
                        <a:pt x="2347570" y="1500573"/>
                        <a:pt x="2329543" y="1506582"/>
                      </a:cubicBezTo>
                      <a:cubicBezTo>
                        <a:pt x="2325189" y="1505131"/>
                        <a:pt x="2321042" y="1501721"/>
                        <a:pt x="2316480" y="1502228"/>
                      </a:cubicBezTo>
                      <a:cubicBezTo>
                        <a:pt x="2307356" y="1503242"/>
                        <a:pt x="2299063" y="1508034"/>
                        <a:pt x="2290354" y="1510937"/>
                      </a:cubicBezTo>
                      <a:lnTo>
                        <a:pt x="2264228" y="1519645"/>
                      </a:lnTo>
                      <a:lnTo>
                        <a:pt x="2185851" y="1545771"/>
                      </a:lnTo>
                      <a:lnTo>
                        <a:pt x="2159726" y="1554480"/>
                      </a:lnTo>
                      <a:cubicBezTo>
                        <a:pt x="2155372" y="1555932"/>
                        <a:pt x="2151116" y="1557721"/>
                        <a:pt x="2146663" y="1558834"/>
                      </a:cubicBezTo>
                      <a:cubicBezTo>
                        <a:pt x="2124793" y="1564301"/>
                        <a:pt x="2134923" y="1561296"/>
                        <a:pt x="2116183" y="1567542"/>
                      </a:cubicBezTo>
                      <a:cubicBezTo>
                        <a:pt x="2086356" y="1597369"/>
                        <a:pt x="2096889" y="1583421"/>
                        <a:pt x="2081348" y="1606731"/>
                      </a:cubicBezTo>
                      <a:cubicBezTo>
                        <a:pt x="2079897" y="1611085"/>
                        <a:pt x="2079223" y="1615782"/>
                        <a:pt x="2076994" y="1619794"/>
                      </a:cubicBezTo>
                      <a:cubicBezTo>
                        <a:pt x="2076976" y="1619826"/>
                        <a:pt x="2055233" y="1652435"/>
                        <a:pt x="2050868" y="1658982"/>
                      </a:cubicBezTo>
                      <a:cubicBezTo>
                        <a:pt x="2047965" y="1663336"/>
                        <a:pt x="2043815" y="1667080"/>
                        <a:pt x="2042160" y="1672045"/>
                      </a:cubicBezTo>
                      <a:cubicBezTo>
                        <a:pt x="2040709" y="1676399"/>
                        <a:pt x="2039859" y="1681003"/>
                        <a:pt x="2037806" y="1685108"/>
                      </a:cubicBezTo>
                      <a:cubicBezTo>
                        <a:pt x="2031744" y="1697232"/>
                        <a:pt x="2025663" y="1701605"/>
                        <a:pt x="2016034" y="1711234"/>
                      </a:cubicBezTo>
                      <a:cubicBezTo>
                        <a:pt x="2014583" y="1715588"/>
                        <a:pt x="2013909" y="1720285"/>
                        <a:pt x="2011680" y="1724297"/>
                      </a:cubicBezTo>
                      <a:cubicBezTo>
                        <a:pt x="2011676" y="1724305"/>
                        <a:pt x="1989911" y="1756950"/>
                        <a:pt x="1985554" y="1763485"/>
                      </a:cubicBezTo>
                      <a:cubicBezTo>
                        <a:pt x="1982651" y="1767839"/>
                        <a:pt x="1981200" y="1773645"/>
                        <a:pt x="1976846" y="1776548"/>
                      </a:cubicBezTo>
                      <a:cubicBezTo>
                        <a:pt x="1968137" y="1782354"/>
                        <a:pt x="1958121" y="1786564"/>
                        <a:pt x="1950720" y="1793965"/>
                      </a:cubicBezTo>
                      <a:cubicBezTo>
                        <a:pt x="1941091" y="1803594"/>
                        <a:pt x="1936718" y="1809675"/>
                        <a:pt x="1924594" y="1815737"/>
                      </a:cubicBezTo>
                      <a:cubicBezTo>
                        <a:pt x="1920489" y="1817790"/>
                        <a:pt x="1915885" y="1818640"/>
                        <a:pt x="1911531" y="1820091"/>
                      </a:cubicBezTo>
                      <a:cubicBezTo>
                        <a:pt x="1857925" y="1855829"/>
                        <a:pt x="1909852" y="1824539"/>
                        <a:pt x="1754777" y="1833154"/>
                      </a:cubicBezTo>
                      <a:cubicBezTo>
                        <a:pt x="1750194" y="1833409"/>
                        <a:pt x="1746186" y="1836476"/>
                        <a:pt x="1741714" y="1837508"/>
                      </a:cubicBezTo>
                      <a:cubicBezTo>
                        <a:pt x="1727291" y="1840836"/>
                        <a:pt x="1712531" y="1842627"/>
                        <a:pt x="1698171" y="1846217"/>
                      </a:cubicBezTo>
                      <a:cubicBezTo>
                        <a:pt x="1672189" y="1852712"/>
                        <a:pt x="1686657" y="1849587"/>
                        <a:pt x="1654628" y="1854925"/>
                      </a:cubicBezTo>
                      <a:cubicBezTo>
                        <a:pt x="1610986" y="1869474"/>
                        <a:pt x="1646350" y="1859194"/>
                        <a:pt x="1602377" y="1867988"/>
                      </a:cubicBezTo>
                      <a:cubicBezTo>
                        <a:pt x="1596509" y="1869162"/>
                        <a:pt x="1590892" y="1871551"/>
                        <a:pt x="1584960" y="1872342"/>
                      </a:cubicBezTo>
                      <a:cubicBezTo>
                        <a:pt x="1569069" y="1874461"/>
                        <a:pt x="1552960" y="1874623"/>
                        <a:pt x="1537063" y="1876697"/>
                      </a:cubicBezTo>
                      <a:cubicBezTo>
                        <a:pt x="1519554" y="1878981"/>
                        <a:pt x="1484811" y="1885405"/>
                        <a:pt x="1484811" y="1885405"/>
                      </a:cubicBezTo>
                      <a:lnTo>
                        <a:pt x="1458686" y="1894114"/>
                      </a:lnTo>
                      <a:lnTo>
                        <a:pt x="1445623" y="1898468"/>
                      </a:lnTo>
                      <a:cubicBezTo>
                        <a:pt x="1415143" y="1918788"/>
                        <a:pt x="1425303" y="1907176"/>
                        <a:pt x="1410788" y="1928948"/>
                      </a:cubicBezTo>
                      <a:cubicBezTo>
                        <a:pt x="1409337" y="1933302"/>
                        <a:pt x="1404983" y="1937657"/>
                        <a:pt x="1406434" y="1942011"/>
                      </a:cubicBezTo>
                      <a:cubicBezTo>
                        <a:pt x="1411642" y="1957636"/>
                        <a:pt x="1425643" y="1969929"/>
                        <a:pt x="1436914" y="1981200"/>
                      </a:cubicBezTo>
                      <a:cubicBezTo>
                        <a:pt x="1439817" y="1989908"/>
                        <a:pt x="1440531" y="1999687"/>
                        <a:pt x="1445623" y="2007325"/>
                      </a:cubicBezTo>
                      <a:cubicBezTo>
                        <a:pt x="1448526" y="2011679"/>
                        <a:pt x="1451991" y="2015707"/>
                        <a:pt x="1454331" y="2020388"/>
                      </a:cubicBezTo>
                      <a:cubicBezTo>
                        <a:pt x="1456384" y="2024493"/>
                        <a:pt x="1456633" y="2029346"/>
                        <a:pt x="1458686" y="2033451"/>
                      </a:cubicBezTo>
                      <a:cubicBezTo>
                        <a:pt x="1467477" y="2051034"/>
                        <a:pt x="1467615" y="2043524"/>
                        <a:pt x="1480457" y="2059577"/>
                      </a:cubicBezTo>
                      <a:cubicBezTo>
                        <a:pt x="1482484" y="2062111"/>
                        <a:pt x="1483360" y="2065382"/>
                        <a:pt x="1484811" y="2068285"/>
                      </a:cubicBezTo>
                      <a:lnTo>
                        <a:pt x="1484811" y="2068285"/>
                      </a:lnTo>
                    </a:path>
                  </a:pathLst>
                </a:custGeom>
                <a:noFill/>
                <a:ln w="25400" cap="flat" cmpd="sng" algn="ctr">
                  <a:solidFill>
                    <a:srgbClr val="C0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 Black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C0AED1-E45B-FEFC-910C-F58C4A823AC5}"/>
                    </a:ext>
                  </a:extLst>
                </p:cNvPr>
                <p:cNvSpPr/>
                <p:nvPr/>
              </p:nvSpPr>
              <p:spPr bwMode="auto">
                <a:xfrm>
                  <a:off x="4048744" y="4069496"/>
                  <a:ext cx="121442" cy="17565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Black" pitchFamily="-108" charset="0"/>
                    <a:ea typeface="ＭＳ Ｐゴシック" pitchFamily="-108" charset="-128"/>
                    <a:cs typeface="ＭＳ Ｐゴシック" pitchFamily="-108" charset="-128"/>
                  </a:endParaRPr>
                </a:p>
              </p:txBody>
            </p:sp>
          </p:grp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1CC981-B56B-E26F-A011-79B989A52B44}"/>
                </a:ext>
              </a:extLst>
            </p:cNvPr>
            <p:cNvSpPr/>
            <p:nvPr/>
          </p:nvSpPr>
          <p:spPr bwMode="auto">
            <a:xfrm>
              <a:off x="5663041" y="4407764"/>
              <a:ext cx="169681" cy="1400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36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93099F7-6D01-4C49-9D39-5C9442F9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NLF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A91D9-B1F9-5745-AF45-A49B9A4AE10A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2EC330-987C-6443-8476-84122B9825E3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ABC8C2-DE5C-C241-B090-7778890CE2E9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94E80-7B56-BA4A-8027-40FB9071AF6E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3FA13D-910C-A640-A540-D726C214443C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9EE829A-2FA5-094C-AB29-4D7E278C9771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C99C28-339E-4F41-AB4E-CEBA41E5B6F3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613DC-FC38-8E6E-C7C7-566E87A4E988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1E95294-00CA-FADA-3650-E1610A76C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8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93099F7-6D01-4C49-9D39-5C9442F9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NLF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A91D9-B1F9-5745-AF45-A49B9A4AE10A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2EC330-987C-6443-8476-84122B9825E3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9336C-0306-8B4D-B171-BC478DADCF9B}"/>
              </a:ext>
            </a:extLst>
          </p:cNvPr>
          <p:cNvSpPr txBox="1"/>
          <p:nvPr/>
        </p:nvSpPr>
        <p:spPr>
          <a:xfrm>
            <a:off x="9057996" y="3624365"/>
            <a:ext cx="2367627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Typical 777-Class Aircraft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Speed ≈ Mach 0.85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Wing Sweep ≈ 34 – 38 deg.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ABC8C2-DE5C-C241-B090-7778890CE2E9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77936E-9D44-2045-95FC-280830BC5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8356"/>
          <a:stretch/>
        </p:blipFill>
        <p:spPr>
          <a:xfrm>
            <a:off x="1167285" y="3993697"/>
            <a:ext cx="1855161" cy="12539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59158-9A2A-DB41-BE36-141F661ED07B}"/>
              </a:ext>
            </a:extLst>
          </p:cNvPr>
          <p:cNvSpPr txBox="1"/>
          <p:nvPr/>
        </p:nvSpPr>
        <p:spPr>
          <a:xfrm>
            <a:off x="984738" y="5430504"/>
            <a:ext cx="2220256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NLF Wing on Honda Jet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Speed = Mach 0.72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Wing Sweep = 10 deg.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EFCB36-831D-7349-B4C9-56A69468394D}"/>
              </a:ext>
            </a:extLst>
          </p:cNvPr>
          <p:cNvCxnSpPr>
            <a:cxnSpLocks/>
            <a:stCxn id="17" idx="3"/>
          </p:cNvCxnSpPr>
          <p:nvPr/>
        </p:nvCxnSpPr>
        <p:spPr bwMode="auto">
          <a:xfrm flipV="1">
            <a:off x="3204994" y="5314501"/>
            <a:ext cx="1798099" cy="4853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E94E80-7B56-BA4A-8027-40FB9071AF6E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3FA13D-910C-A640-A540-D726C214443C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386F86-1ED4-1940-B94D-0C941CD29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591" y="2251352"/>
            <a:ext cx="1962436" cy="11905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185445-91C2-894B-96B4-5AED824814D8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B4732F-E8AE-3541-B0C3-B91E47D50F5B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8325298" y="3993697"/>
            <a:ext cx="732698" cy="3769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008E709-8147-5844-8477-56812D003B5F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A04F8E-CE50-0249-98F2-07501788BF42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4A4B8F-623E-0B49-A120-814820D47E69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BB25-2F3B-D774-ED5E-B78D193FC96A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63D834A-57F5-6051-5426-1ECA21D05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2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F10B0BB-745D-8D41-B116-4D60D2A428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 NLF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92F3F-B7A8-B445-9D37-64571E75886A}"/>
              </a:ext>
            </a:extLst>
          </p:cNvPr>
          <p:cNvSpPr txBox="1"/>
          <p:nvPr/>
        </p:nvSpPr>
        <p:spPr>
          <a:xfrm>
            <a:off x="5324335" y="2022503"/>
            <a:ext cx="19974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8AA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8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historic boundary for NLF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D33C5-0F53-FF4B-8BDC-CCB2A4ED57EA}"/>
              </a:ext>
            </a:extLst>
          </p:cNvPr>
          <p:cNvCxnSpPr>
            <a:cxnSpLocks/>
          </p:cNvCxnSpPr>
          <p:nvPr/>
        </p:nvCxnSpPr>
        <p:spPr>
          <a:xfrm flipH="1">
            <a:off x="4905065" y="2303424"/>
            <a:ext cx="419270" cy="305954"/>
          </a:xfrm>
          <a:prstGeom prst="straightConnector1">
            <a:avLst/>
          </a:prstGeom>
          <a:ln w="19050">
            <a:solidFill>
              <a:srgbClr val="08AA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F2A388F-F93F-1649-9F2C-1F8E187DEB91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F0454D-8FA8-0049-B8B7-545477D75F7A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8D178-A878-C54A-ADFB-E777FFAB01FE}"/>
              </a:ext>
            </a:extLst>
          </p:cNvPr>
          <p:cNvSpPr txBox="1"/>
          <p:nvPr/>
        </p:nvSpPr>
        <p:spPr>
          <a:xfrm>
            <a:off x="6130196" y="2748961"/>
            <a:ext cx="1598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Additional flow control needed (i.e., suction)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E5B26A5-2B17-3E42-8746-3BBB3ADF63AE}"/>
              </a:ext>
            </a:extLst>
          </p:cNvPr>
          <p:cNvSpPr/>
          <p:nvPr/>
        </p:nvSpPr>
        <p:spPr bwMode="auto">
          <a:xfrm rot="12896319">
            <a:off x="6571546" y="3421294"/>
            <a:ext cx="374904" cy="470536"/>
          </a:xfrm>
          <a:prstGeom prst="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CA9F71-13AE-B549-9F2B-C05AE1BDF7DB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595B40C-1D09-2746-BA93-D13291E192A8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1BE97F-85AF-944A-A0FB-35D835B81F4A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3565D8-B48B-DE47-8746-DCD94F8D736B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206001-7848-BE4A-B3EE-35EC2C561A0F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00A44300-C16D-1B48-BD92-801674E9ED53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FEB6AF-C243-8E40-A986-B6A7D93922E8}"/>
              </a:ext>
            </a:extLst>
          </p:cNvPr>
          <p:cNvCxnSpPr>
            <a:cxnSpLocks/>
          </p:cNvCxnSpPr>
          <p:nvPr/>
        </p:nvCxnSpPr>
        <p:spPr bwMode="auto">
          <a:xfrm>
            <a:off x="3974262" y="1981152"/>
            <a:ext cx="4521061" cy="32665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AA5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97B97A0-CC86-6441-8E76-E24F19E0B545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08B0305-90A2-068D-81BF-6388346771A9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B0F59-A5A7-E4C2-9394-88EE5679F6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68BDA-B527-BE4A-B587-39D63B3D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Crossflow Transition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53CE5-82BE-7F4A-B76E-0117F5134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FD01-9D4B-4C4A-BC26-ECB0890F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676" y="1268041"/>
            <a:ext cx="9431053" cy="2510700"/>
          </a:xfrm>
        </p:spPr>
        <p:txBody>
          <a:bodyPr/>
          <a:lstStyle/>
          <a:p>
            <a:r>
              <a:rPr lang="en-US" sz="2000" dirty="0"/>
              <a:t>Historic options to address crossflow transition on wings:</a:t>
            </a:r>
          </a:p>
          <a:p>
            <a:endParaRPr lang="en-US" sz="7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/>
              <a:t>Reduce wing sweep</a:t>
            </a:r>
          </a:p>
          <a:p>
            <a:pPr lvl="2"/>
            <a:r>
              <a:rPr lang="en-US" sz="2000" dirty="0"/>
              <a:t>Penalty: Requires aircraft to fly slower</a:t>
            </a:r>
          </a:p>
          <a:p>
            <a:pPr lvl="2"/>
            <a:endParaRPr lang="en-US" sz="700" dirty="0"/>
          </a:p>
          <a:p>
            <a:pPr marL="857250" lvl="1" indent="-457200">
              <a:buFont typeface="+mj-lt"/>
              <a:buAutoNum type="arabicPeriod"/>
            </a:pPr>
            <a:r>
              <a:rPr lang="en-US" sz="2000" dirty="0"/>
              <a:t>Introduce a flow control system, such as suction</a:t>
            </a:r>
          </a:p>
          <a:p>
            <a:pPr lvl="2"/>
            <a:r>
              <a:rPr lang="en-US" sz="2000" dirty="0"/>
              <a:t>Penalty: Increases weight, complexity, and cost</a:t>
            </a:r>
          </a:p>
          <a:p>
            <a:pPr marL="57150" indent="0">
              <a:buNone/>
            </a:pPr>
            <a:endParaRPr lang="en-US" sz="700" dirty="0"/>
          </a:p>
          <a:p>
            <a:pPr marL="400050"/>
            <a:r>
              <a:rPr lang="en-US" sz="2000" dirty="0"/>
              <a:t>Neither option has “bought its way onto” commercial transports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43148-F4BF-CB49-B2C7-10DB2EE388E2}"/>
              </a:ext>
            </a:extLst>
          </p:cNvPr>
          <p:cNvSpPr txBox="1"/>
          <p:nvPr/>
        </p:nvSpPr>
        <p:spPr>
          <a:xfrm>
            <a:off x="2170242" y="4692475"/>
            <a:ext cx="7853631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Research Goal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Obtain significant extents of laminar flow on typical transport wings without historic crossflow penalties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65565D2-C938-66E9-9C56-FF44D03FB4B5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64264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411-2528-5E4E-BF56-2D986811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CATNLF Concept Development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8E133A-5F2C-D841-A272-97D83EF2E415}"/>
              </a:ext>
            </a:extLst>
          </p:cNvPr>
          <p:cNvSpPr/>
          <p:nvPr/>
        </p:nvSpPr>
        <p:spPr bwMode="auto">
          <a:xfrm>
            <a:off x="341863" y="3660775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479002-79DD-D844-8DE3-7C55A2A568C1}"/>
              </a:ext>
            </a:extLst>
          </p:cNvPr>
          <p:cNvSpPr/>
          <p:nvPr/>
        </p:nvSpPr>
        <p:spPr bwMode="auto">
          <a:xfrm>
            <a:off x="4472435" y="3660775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A39BDF-AD93-EB4D-8F93-69942AA1469F}"/>
              </a:ext>
            </a:extLst>
          </p:cNvPr>
          <p:cNvSpPr/>
          <p:nvPr/>
        </p:nvSpPr>
        <p:spPr bwMode="auto">
          <a:xfrm>
            <a:off x="8594541" y="3644444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AE1F8-D1CE-784E-94C8-EB7E5924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94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" y="3760469"/>
            <a:ext cx="3235491" cy="146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818D8-000E-FB4F-B087-EC5EF31A319B}"/>
              </a:ext>
            </a:extLst>
          </p:cNvPr>
          <p:cNvSpPr txBox="1"/>
          <p:nvPr/>
        </p:nvSpPr>
        <p:spPr>
          <a:xfrm>
            <a:off x="328966" y="5358370"/>
            <a:ext cx="33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develop technology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AIAA 2016-4326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12424-A390-BA4B-B644-DC1CAF3FF6F9}"/>
              </a:ext>
            </a:extLst>
          </p:cNvPr>
          <p:cNvSpPr txBox="1"/>
          <p:nvPr/>
        </p:nvSpPr>
        <p:spPr>
          <a:xfrm>
            <a:off x="4478882" y="5358370"/>
            <a:ext cx="3370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confirm computations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AIAA 2017-3058, AIAA 2019-3292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8D774-458B-094D-849C-133C64C79C22}"/>
              </a:ext>
            </a:extLst>
          </p:cNvPr>
          <p:cNvSpPr txBox="1"/>
          <p:nvPr/>
        </p:nvSpPr>
        <p:spPr>
          <a:xfrm>
            <a:off x="8594540" y="5312899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advance technology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AIAA 2021-0173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B2D91C9-1F7F-3F42-98EE-6FFD5F1E4A39}"/>
              </a:ext>
            </a:extLst>
          </p:cNvPr>
          <p:cNvSpPr/>
          <p:nvPr/>
        </p:nvSpPr>
        <p:spPr bwMode="auto">
          <a:xfrm>
            <a:off x="3799132" y="4723570"/>
            <a:ext cx="599407" cy="44477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5AD3AB-7698-D140-88EE-258066998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21862"/>
          <a:stretch/>
        </p:blipFill>
        <p:spPr>
          <a:xfrm>
            <a:off x="4762833" y="3870342"/>
            <a:ext cx="2802482" cy="1355736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8884063-700D-234D-90C7-C553B7630406}"/>
              </a:ext>
            </a:extLst>
          </p:cNvPr>
          <p:cNvSpPr/>
          <p:nvPr/>
        </p:nvSpPr>
        <p:spPr bwMode="auto">
          <a:xfrm>
            <a:off x="7929611" y="4723570"/>
            <a:ext cx="599407" cy="444775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CE5EE9-E7CC-CE49-9DD8-FC3B5F97A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3" b="89744" l="1564" r="98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46" y="3635232"/>
            <a:ext cx="3390765" cy="1620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96DE67-12A6-A44D-8587-788EBD67656A}"/>
              </a:ext>
            </a:extLst>
          </p:cNvPr>
          <p:cNvSpPr txBox="1"/>
          <p:nvPr/>
        </p:nvSpPr>
        <p:spPr>
          <a:xfrm>
            <a:off x="354758" y="2938156"/>
            <a:ext cx="338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Computational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61115-FF90-3F4C-887C-A75D15604B36}"/>
              </a:ext>
            </a:extLst>
          </p:cNvPr>
          <p:cNvSpPr txBox="1"/>
          <p:nvPr/>
        </p:nvSpPr>
        <p:spPr>
          <a:xfrm>
            <a:off x="4478883" y="2938156"/>
            <a:ext cx="33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Wind Tunnel Test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BCF06-E6AE-8744-A6CB-2225057F4A21}"/>
              </a:ext>
            </a:extLst>
          </p:cNvPr>
          <p:cNvSpPr txBox="1"/>
          <p:nvPr/>
        </p:nvSpPr>
        <p:spPr>
          <a:xfrm>
            <a:off x="8594541" y="2938156"/>
            <a:ext cx="33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Flight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F0E3C-C577-B145-AB4D-A46FC289A1ED}"/>
              </a:ext>
            </a:extLst>
          </p:cNvPr>
          <p:cNvSpPr txBox="1"/>
          <p:nvPr/>
        </p:nvSpPr>
        <p:spPr>
          <a:xfrm>
            <a:off x="10712422" y="4915493"/>
            <a:ext cx="108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B43A10-6F4E-6044-A45A-5A00D20D9BA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96233" y="4915493"/>
            <a:ext cx="216323" cy="1397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AD067F93-FE74-FA4A-8563-08F0C891C0D6}"/>
              </a:ext>
            </a:extLst>
          </p:cNvPr>
          <p:cNvSpPr/>
          <p:nvPr/>
        </p:nvSpPr>
        <p:spPr bwMode="auto">
          <a:xfrm>
            <a:off x="10308230" y="4724428"/>
            <a:ext cx="404192" cy="159026"/>
          </a:xfrm>
          <a:custGeom>
            <a:avLst/>
            <a:gdLst>
              <a:gd name="connsiteX0" fmla="*/ 0 w 404192"/>
              <a:gd name="connsiteY0" fmla="*/ 0 h 159026"/>
              <a:gd name="connsiteX1" fmla="*/ 119270 w 404192"/>
              <a:gd name="connsiteY1" fmla="*/ 159026 h 159026"/>
              <a:gd name="connsiteX2" fmla="*/ 404192 w 404192"/>
              <a:gd name="connsiteY2" fmla="*/ 159026 h 159026"/>
              <a:gd name="connsiteX3" fmla="*/ 324679 w 404192"/>
              <a:gd name="connsiteY3" fmla="*/ 0 h 159026"/>
              <a:gd name="connsiteX4" fmla="*/ 0 w 404192"/>
              <a:gd name="connsiteY4" fmla="*/ 0 h 15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92" h="159026">
                <a:moveTo>
                  <a:pt x="0" y="0"/>
                </a:moveTo>
                <a:lnTo>
                  <a:pt x="119270" y="159026"/>
                </a:lnTo>
                <a:lnTo>
                  <a:pt x="404192" y="159026"/>
                </a:lnTo>
                <a:lnTo>
                  <a:pt x="3246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85D7754-E32E-634F-AF6E-7524D74355E7}"/>
              </a:ext>
            </a:extLst>
          </p:cNvPr>
          <p:cNvSpPr txBox="1">
            <a:spLocks/>
          </p:cNvSpPr>
          <p:nvPr/>
        </p:nvSpPr>
        <p:spPr bwMode="auto">
          <a:xfrm>
            <a:off x="804652" y="1328764"/>
            <a:ext cx="10589685" cy="115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000" b="1" u="sng" kern="0" dirty="0"/>
              <a:t>NASA Laminar Flow Design Method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rgbClr val="C00000"/>
                </a:solidFill>
              </a:rPr>
              <a:t>C</a:t>
            </a:r>
            <a:r>
              <a:rPr lang="en-US" sz="2000" kern="0" dirty="0"/>
              <a:t>rossflow </a:t>
            </a:r>
            <a:r>
              <a:rPr lang="en-US" sz="2000" kern="0" dirty="0">
                <a:solidFill>
                  <a:srgbClr val="C00000"/>
                </a:solidFill>
              </a:rPr>
              <a:t>At</a:t>
            </a:r>
            <a:r>
              <a:rPr lang="en-US" sz="2000" kern="0" dirty="0"/>
              <a:t>tenuated </a:t>
            </a:r>
            <a:r>
              <a:rPr lang="en-US" sz="2000" kern="0" dirty="0">
                <a:solidFill>
                  <a:srgbClr val="C00000"/>
                </a:solidFill>
              </a:rPr>
              <a:t>NLF</a:t>
            </a:r>
            <a:r>
              <a:rPr lang="en-US" sz="2000" kern="0" dirty="0"/>
              <a:t> (</a:t>
            </a:r>
            <a:r>
              <a:rPr lang="en-US" sz="2000" kern="0" dirty="0">
                <a:solidFill>
                  <a:srgbClr val="C00000"/>
                </a:solidFill>
              </a:rPr>
              <a:t>CATNLF</a:t>
            </a:r>
            <a:r>
              <a:rPr lang="en-US" sz="2000" kern="0" dirty="0"/>
              <a:t>) design method changes the shape of the wing airfoils to obtain pressure distributions that delay transition by damping crossflow instabilities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92053-39F6-3B2F-06C5-F9916F9A0E2F}"/>
              </a:ext>
            </a:extLst>
          </p:cNvPr>
          <p:cNvSpPr txBox="1"/>
          <p:nvPr/>
        </p:nvSpPr>
        <p:spPr>
          <a:xfrm>
            <a:off x="1269090" y="326778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2014 – 2017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EFF76-6346-CE93-AA44-AC06B473284A}"/>
              </a:ext>
            </a:extLst>
          </p:cNvPr>
          <p:cNvSpPr txBox="1"/>
          <p:nvPr/>
        </p:nvSpPr>
        <p:spPr>
          <a:xfrm>
            <a:off x="5458368" y="32677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2017–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920C0-E8F3-92DF-04C9-AB9CD3F67B48}"/>
              </a:ext>
            </a:extLst>
          </p:cNvPr>
          <p:cNvSpPr txBox="1"/>
          <p:nvPr/>
        </p:nvSpPr>
        <p:spPr>
          <a:xfrm>
            <a:off x="9411581" y="326778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2019 –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CD17-1352-7641-C3D8-35EB5203FB63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5A1FE30-762B-8A0E-0F1C-194D60FD5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9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411-2528-5E4E-BF56-2D986811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CATNLF Concept Development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8E133A-5F2C-D841-A272-97D83EF2E415}"/>
              </a:ext>
            </a:extLst>
          </p:cNvPr>
          <p:cNvSpPr/>
          <p:nvPr/>
        </p:nvSpPr>
        <p:spPr bwMode="auto">
          <a:xfrm>
            <a:off x="319814" y="2463154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479002-79DD-D844-8DE3-7C55A2A568C1}"/>
              </a:ext>
            </a:extLst>
          </p:cNvPr>
          <p:cNvSpPr/>
          <p:nvPr/>
        </p:nvSpPr>
        <p:spPr bwMode="auto">
          <a:xfrm>
            <a:off x="4450386" y="2463154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A39BDF-AD93-EB4D-8F93-69942AA1469F}"/>
              </a:ext>
            </a:extLst>
          </p:cNvPr>
          <p:cNvSpPr/>
          <p:nvPr/>
        </p:nvSpPr>
        <p:spPr bwMode="auto">
          <a:xfrm>
            <a:off x="8572492" y="2446823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AE1F8-D1CE-784E-94C8-EB7E5924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94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" y="2562848"/>
            <a:ext cx="3235491" cy="146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818D8-000E-FB4F-B087-EC5EF31A319B}"/>
              </a:ext>
            </a:extLst>
          </p:cNvPr>
          <p:cNvSpPr txBox="1"/>
          <p:nvPr/>
        </p:nvSpPr>
        <p:spPr>
          <a:xfrm>
            <a:off x="306917" y="4160749"/>
            <a:ext cx="33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develop technology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AIAA 2016-4326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12424-A390-BA4B-B644-DC1CAF3FF6F9}"/>
              </a:ext>
            </a:extLst>
          </p:cNvPr>
          <p:cNvSpPr txBox="1"/>
          <p:nvPr/>
        </p:nvSpPr>
        <p:spPr>
          <a:xfrm>
            <a:off x="4456833" y="4160749"/>
            <a:ext cx="3370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confirm computations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AIAA 2017-3058, AIAA 2019-3292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8D774-458B-094D-849C-133C64C79C22}"/>
              </a:ext>
            </a:extLst>
          </p:cNvPr>
          <p:cNvSpPr txBox="1"/>
          <p:nvPr/>
        </p:nvSpPr>
        <p:spPr>
          <a:xfrm>
            <a:off x="8572491" y="4115278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technology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AIAA 2021-0173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B2D91C9-1F7F-3F42-98EE-6FFD5F1E4A39}"/>
              </a:ext>
            </a:extLst>
          </p:cNvPr>
          <p:cNvSpPr/>
          <p:nvPr/>
        </p:nvSpPr>
        <p:spPr bwMode="auto">
          <a:xfrm>
            <a:off x="3777083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5AD3AB-7698-D140-88EE-258066998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21862"/>
          <a:stretch/>
        </p:blipFill>
        <p:spPr>
          <a:xfrm>
            <a:off x="4740784" y="2672721"/>
            <a:ext cx="2802482" cy="1355736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8884063-700D-234D-90C7-C553B7630406}"/>
              </a:ext>
            </a:extLst>
          </p:cNvPr>
          <p:cNvSpPr/>
          <p:nvPr/>
        </p:nvSpPr>
        <p:spPr bwMode="auto">
          <a:xfrm>
            <a:off x="7907562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CE5EE9-E7CC-CE49-9DD8-FC3B5F97A9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3" b="89744" l="1564" r="98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97" y="2437611"/>
            <a:ext cx="3390765" cy="1620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96DE67-12A6-A44D-8587-788EBD67656A}"/>
              </a:ext>
            </a:extLst>
          </p:cNvPr>
          <p:cNvSpPr txBox="1"/>
          <p:nvPr/>
        </p:nvSpPr>
        <p:spPr>
          <a:xfrm>
            <a:off x="332709" y="1740535"/>
            <a:ext cx="338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Computational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61115-FF90-3F4C-887C-A75D15604B36}"/>
              </a:ext>
            </a:extLst>
          </p:cNvPr>
          <p:cNvSpPr txBox="1"/>
          <p:nvPr/>
        </p:nvSpPr>
        <p:spPr>
          <a:xfrm>
            <a:off x="4456834" y="1740535"/>
            <a:ext cx="33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Tunnel Test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BCF06-E6AE-8744-A6CB-2225057F4A21}"/>
              </a:ext>
            </a:extLst>
          </p:cNvPr>
          <p:cNvSpPr txBox="1"/>
          <p:nvPr/>
        </p:nvSpPr>
        <p:spPr>
          <a:xfrm>
            <a:off x="8572492" y="1740535"/>
            <a:ext cx="33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F0E3C-C577-B145-AB4D-A46FC289A1ED}"/>
              </a:ext>
            </a:extLst>
          </p:cNvPr>
          <p:cNvSpPr txBox="1"/>
          <p:nvPr/>
        </p:nvSpPr>
        <p:spPr>
          <a:xfrm>
            <a:off x="10690373" y="3717872"/>
            <a:ext cx="108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B43A10-6F4E-6044-A45A-5A00D20D9BA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74184" y="3717872"/>
            <a:ext cx="216323" cy="1397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992053-39F6-3B2F-06C5-F9916F9A0E2F}"/>
              </a:ext>
            </a:extLst>
          </p:cNvPr>
          <p:cNvSpPr txBox="1"/>
          <p:nvPr/>
        </p:nvSpPr>
        <p:spPr>
          <a:xfrm>
            <a:off x="1247041" y="207015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2014 – 2017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EFF76-6346-CE93-AA44-AC06B473284A}"/>
              </a:ext>
            </a:extLst>
          </p:cNvPr>
          <p:cNvSpPr txBox="1"/>
          <p:nvPr/>
        </p:nvSpPr>
        <p:spPr>
          <a:xfrm>
            <a:off x="5436319" y="207015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2017–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920C0-E8F3-92DF-04C9-AB9CD3F67B48}"/>
              </a:ext>
            </a:extLst>
          </p:cNvPr>
          <p:cNvSpPr txBox="1"/>
          <p:nvPr/>
        </p:nvSpPr>
        <p:spPr>
          <a:xfrm>
            <a:off x="9389532" y="207015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CD17-1352-7641-C3D8-35EB5203FB63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5BB89E5-5BB3-DEC2-C99D-ECEACAEA2D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2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B813-1897-B945-B3C5-D7FAC644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CEE42-45D8-3541-A6BC-D7BEB243D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Design Module: </a:t>
            </a:r>
            <a:r>
              <a:rPr lang="en-US" sz="2000" b="1" i="1" dirty="0"/>
              <a:t>CDISC</a:t>
            </a:r>
          </a:p>
          <a:p>
            <a:pPr marL="346075" indent="0">
              <a:buNone/>
            </a:pPr>
            <a:r>
              <a:rPr lang="en-US" sz="2000" dirty="0"/>
              <a:t>Applies knowledge-based design rules to change geometry to match target pressure distributions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2000" b="1" dirty="0"/>
              <a:t>Flow Solver: </a:t>
            </a:r>
            <a:r>
              <a:rPr lang="en-US" sz="2000" b="1" i="1" dirty="0"/>
              <a:t>USM3D</a:t>
            </a:r>
          </a:p>
          <a:p>
            <a:pPr marL="346075" lvl="1" indent="0">
              <a:buNone/>
            </a:pPr>
            <a:r>
              <a:rPr lang="en-US" sz="2000" dirty="0"/>
              <a:t>Solves Navier-Stokes equations on unstructured tetrahedral grid</a:t>
            </a:r>
          </a:p>
          <a:p>
            <a:endParaRPr lang="en-US" sz="1000" b="1" dirty="0"/>
          </a:p>
          <a:p>
            <a:r>
              <a:rPr lang="en-US" sz="2000" b="1" dirty="0"/>
              <a:t>Boundary Layer Profile Solver: </a:t>
            </a:r>
            <a:r>
              <a:rPr lang="en-US" sz="2000" b="1" i="1" dirty="0"/>
              <a:t>BLSTA3D</a:t>
            </a:r>
          </a:p>
          <a:p>
            <a:pPr marL="341313" lvl="1" indent="0">
              <a:buNone/>
            </a:pPr>
            <a:r>
              <a:rPr lang="en-US" sz="2000" dirty="0"/>
              <a:t>Calculates boundary layer velocity and temperature profiles based on chordwise pressure distribution assuming conical flow</a:t>
            </a:r>
          </a:p>
          <a:p>
            <a:endParaRPr lang="en-US" sz="1000" b="1" dirty="0"/>
          </a:p>
          <a:p>
            <a:r>
              <a:rPr lang="en-US" sz="2000" b="1" dirty="0"/>
              <a:t>Boundary Layer Stability Analysis: </a:t>
            </a:r>
            <a:r>
              <a:rPr lang="en-US" sz="2000" b="1" i="1" dirty="0"/>
              <a:t>LASTRAC</a:t>
            </a:r>
          </a:p>
          <a:p>
            <a:pPr marL="346075" lvl="1" indent="0">
              <a:buNone/>
            </a:pPr>
            <a:r>
              <a:rPr lang="en-US" sz="2000" dirty="0"/>
              <a:t>Stability analysis and transition prediction using </a:t>
            </a:r>
            <a:r>
              <a:rPr lang="en-US" sz="2000" dirty="0" err="1"/>
              <a:t>e</a:t>
            </a:r>
            <a:r>
              <a:rPr lang="en-US" sz="2000" baseline="30000" dirty="0" err="1"/>
              <a:t>N</a:t>
            </a:r>
            <a:r>
              <a:rPr lang="en-US" sz="2000" dirty="0"/>
              <a:t> Linear Stability Theory method with compressibility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13007-1933-E143-B341-E598F4615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E649A3C-EEE5-482E-2A27-A16487CA7DEE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23518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8"/>
    </mc:Choice>
    <mc:Fallback xmlns="">
      <p:transition spd="slow" advTm="226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Final_CDISCmovie_STARCABLsta5.mp4">
            <a:hlinkClick r:id="" action="ppaction://media"/>
            <a:extLst>
              <a:ext uri="{FF2B5EF4-FFF2-40B4-BE49-F238E27FC236}">
                <a16:creationId xmlns:a16="http://schemas.microsoft.com/office/drawing/2014/main" id="{292B1DB9-648B-0B47-9058-38E2C12384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262" y="1638790"/>
            <a:ext cx="10729592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992F67-1F1C-5342-8220-008150BA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Turbulent Airfoil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1D4BE-7774-0E42-B4D2-E05CB95EB3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AD78A2-62D1-634E-B059-F00E2D7F9771}"/>
              </a:ext>
            </a:extLst>
          </p:cNvPr>
          <p:cNvGrpSpPr>
            <a:grpSpLocks noChangeAspect="1"/>
          </p:cNvGrpSpPr>
          <p:nvPr/>
        </p:nvGrpSpPr>
        <p:grpSpPr>
          <a:xfrm>
            <a:off x="983878" y="948153"/>
            <a:ext cx="2152878" cy="980099"/>
            <a:chOff x="0" y="961612"/>
            <a:chExt cx="3355489" cy="15275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E2C9BA-9125-9247-99AF-F3ADC9CFA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61612"/>
              <a:ext cx="3355489" cy="1527588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9441787-42AE-3A44-B33D-B3089E0C5CB8}"/>
                </a:ext>
              </a:extLst>
            </p:cNvPr>
            <p:cNvCxnSpPr/>
            <p:nvPr/>
          </p:nvCxnSpPr>
          <p:spPr bwMode="auto">
            <a:xfrm rot="16200000">
              <a:off x="1579120" y="1666660"/>
              <a:ext cx="0" cy="21810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EDB84DE-42EC-894C-99EC-808A49023C7E}"/>
              </a:ext>
            </a:extLst>
          </p:cNvPr>
          <p:cNvSpPr txBox="1"/>
          <p:nvPr/>
        </p:nvSpPr>
        <p:spPr>
          <a:xfrm>
            <a:off x="457200" y="1298892"/>
            <a:ext cx="1058663" cy="2769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Wing Station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6A1C11-3B34-194E-ADB7-01984E2B9D2A}"/>
              </a:ext>
            </a:extLst>
          </p:cNvPr>
          <p:cNvCxnSpPr/>
          <p:nvPr/>
        </p:nvCxnSpPr>
        <p:spPr bwMode="auto">
          <a:xfrm>
            <a:off x="1515863" y="1452781"/>
            <a:ext cx="35687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45EB22-9529-C74E-A259-E09DAD3F0331}"/>
              </a:ext>
            </a:extLst>
          </p:cNvPr>
          <p:cNvCxnSpPr/>
          <p:nvPr/>
        </p:nvCxnSpPr>
        <p:spPr bwMode="auto">
          <a:xfrm rot="16200000">
            <a:off x="1995466" y="1395248"/>
            <a:ext cx="0" cy="13716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F91DC8-C33E-0D43-8319-C83489B91A31}"/>
              </a:ext>
            </a:extLst>
          </p:cNvPr>
          <p:cNvSpPr txBox="1"/>
          <p:nvPr/>
        </p:nvSpPr>
        <p:spPr>
          <a:xfrm>
            <a:off x="562493" y="1836339"/>
            <a:ext cx="2989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NASA STARC-ABL Configuration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D808E0B-C39E-DC43-95C0-5D126DBEE205}"/>
              </a:ext>
            </a:extLst>
          </p:cNvPr>
          <p:cNvSpPr txBox="1">
            <a:spLocks/>
          </p:cNvSpPr>
          <p:nvPr/>
        </p:nvSpPr>
        <p:spPr bwMode="auto">
          <a:xfrm>
            <a:off x="11277600" y="6392864"/>
            <a:ext cx="55033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fld id="{063CB04D-1A58-482F-9BDA-21742349BAA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3766A6-3A21-244F-8D88-19C888190C91}"/>
              </a:ext>
            </a:extLst>
          </p:cNvPr>
          <p:cNvSpPr/>
          <p:nvPr/>
        </p:nvSpPr>
        <p:spPr bwMode="auto">
          <a:xfrm>
            <a:off x="11434434" y="1574444"/>
            <a:ext cx="45719" cy="5173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AF7233-1B20-9340-87D6-F7DBFDB07B90}"/>
              </a:ext>
            </a:extLst>
          </p:cNvPr>
          <p:cNvSpPr/>
          <p:nvPr/>
        </p:nvSpPr>
        <p:spPr bwMode="auto">
          <a:xfrm rot="16200000">
            <a:off x="6056276" y="1302251"/>
            <a:ext cx="46851" cy="1073147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8E9EBCE-8061-FA2C-82BF-B5ABCBC08190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36458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20A2-47A7-0B4B-AFF0-88C9CCC9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CATNLF Pressures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C7586-C7C4-D449-9B89-0A64ACD91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9081122-1936-DC48-A927-2C4B9AA21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518" y="1554145"/>
            <a:ext cx="5168615" cy="464584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Notable differences:</a:t>
            </a:r>
          </a:p>
          <a:p>
            <a:pPr marL="0" indent="0">
              <a:buNone/>
            </a:pPr>
            <a:endParaRPr lang="en-US" sz="700" dirty="0"/>
          </a:p>
          <a:p>
            <a:r>
              <a:rPr lang="en-US" sz="2000" dirty="0"/>
              <a:t>Leading-edge acceleration</a:t>
            </a:r>
          </a:p>
          <a:p>
            <a:pPr lvl="1"/>
            <a:r>
              <a:rPr lang="en-US" sz="2000" dirty="0"/>
              <a:t>Laminar uses rapid acceleration for crossflow (CF) control</a:t>
            </a:r>
          </a:p>
          <a:p>
            <a:pPr lvl="1"/>
            <a:endParaRPr lang="en-US" sz="700" dirty="0"/>
          </a:p>
          <a:p>
            <a:r>
              <a:rPr lang="en-US" sz="2000" dirty="0"/>
              <a:t>Rooftop pressure gradient</a:t>
            </a:r>
          </a:p>
          <a:p>
            <a:pPr lvl="1"/>
            <a:r>
              <a:rPr lang="en-US" sz="2000" dirty="0"/>
              <a:t>Laminar uses mild favorable gradient for </a:t>
            </a:r>
            <a:r>
              <a:rPr lang="en-US" sz="2000" dirty="0" err="1"/>
              <a:t>Tollmien</a:t>
            </a:r>
            <a:r>
              <a:rPr lang="en-US" sz="2000" dirty="0"/>
              <a:t>-Schlichting (TS) control</a:t>
            </a:r>
          </a:p>
          <a:p>
            <a:pPr lvl="1"/>
            <a:r>
              <a:rPr lang="en-US" sz="2000" dirty="0"/>
              <a:t>Turbulent uses mild adverse gradient for shock strength reduction</a:t>
            </a:r>
          </a:p>
          <a:p>
            <a:pPr lvl="1"/>
            <a:endParaRPr lang="en-US" sz="700" dirty="0"/>
          </a:p>
          <a:p>
            <a:r>
              <a:rPr lang="en-US" sz="2000" dirty="0"/>
              <a:t>Shock strength</a:t>
            </a:r>
          </a:p>
          <a:p>
            <a:pPr lvl="1"/>
            <a:r>
              <a:rPr lang="en-US" sz="2000" dirty="0"/>
              <a:t>Turbulent has weaker shock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39E669-7B50-674D-8B62-8AD419606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" t="8681" r="3043" b="2321"/>
          <a:stretch/>
        </p:blipFill>
        <p:spPr>
          <a:xfrm>
            <a:off x="386758" y="1554145"/>
            <a:ext cx="5444408" cy="4645841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B68D85E3-6AE3-164A-A045-149894807F25}"/>
              </a:ext>
            </a:extLst>
          </p:cNvPr>
          <p:cNvSpPr/>
          <p:nvPr/>
        </p:nvSpPr>
        <p:spPr bwMode="auto">
          <a:xfrm rot="20906618">
            <a:off x="1291452" y="1440335"/>
            <a:ext cx="213426" cy="452020"/>
          </a:xfrm>
          <a:prstGeom prst="downArrow">
            <a:avLst>
              <a:gd name="adj1" fmla="val 50000"/>
              <a:gd name="adj2" fmla="val 78563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6F0437-D98D-7340-ADC2-820EFA7453E5}"/>
              </a:ext>
            </a:extLst>
          </p:cNvPr>
          <p:cNvSpPr txBox="1"/>
          <p:nvPr/>
        </p:nvSpPr>
        <p:spPr>
          <a:xfrm>
            <a:off x="609601" y="107742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86522D70-9195-D144-B8C3-F55B4B49FD22}"/>
              </a:ext>
            </a:extLst>
          </p:cNvPr>
          <p:cNvSpPr/>
          <p:nvPr/>
        </p:nvSpPr>
        <p:spPr bwMode="auto">
          <a:xfrm>
            <a:off x="2666331" y="1683142"/>
            <a:ext cx="213426" cy="452020"/>
          </a:xfrm>
          <a:prstGeom prst="downArrow">
            <a:avLst>
              <a:gd name="adj1" fmla="val 50000"/>
              <a:gd name="adj2" fmla="val 78563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B53A20-542F-3F48-A0A8-DE5EF4E7C953}"/>
              </a:ext>
            </a:extLst>
          </p:cNvPr>
          <p:cNvSpPr txBox="1"/>
          <p:nvPr/>
        </p:nvSpPr>
        <p:spPr>
          <a:xfrm>
            <a:off x="2105351" y="1361268"/>
            <a:ext cx="139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gradient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361C0997-664F-8B49-B60B-210FAC0CF89E}"/>
              </a:ext>
            </a:extLst>
          </p:cNvPr>
          <p:cNvSpPr/>
          <p:nvPr/>
        </p:nvSpPr>
        <p:spPr bwMode="auto">
          <a:xfrm rot="3434402">
            <a:off x="4139190" y="2013829"/>
            <a:ext cx="213426" cy="452020"/>
          </a:xfrm>
          <a:prstGeom prst="downArrow">
            <a:avLst>
              <a:gd name="adj1" fmla="val 50000"/>
              <a:gd name="adj2" fmla="val 78563"/>
            </a:avLst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C53B4C-8DBA-EF4B-A5A4-962028E90605}"/>
              </a:ext>
            </a:extLst>
          </p:cNvPr>
          <p:cNvSpPr txBox="1"/>
          <p:nvPr/>
        </p:nvSpPr>
        <p:spPr>
          <a:xfrm>
            <a:off x="3821363" y="17560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strength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443F3A-A94D-8CAD-9642-99AD0FF63679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27571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2"/>
    </mc:Choice>
    <mc:Fallback xmlns="">
      <p:transition spd="slow" advTm="519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2C5B0-0067-DD40-A0B7-30D6C6F4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Changes Needed for CATNLF 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5B96C-2005-6B4C-B94A-96FE3CE0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33" y="2048958"/>
            <a:ext cx="11553500" cy="469764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E32476-2D42-9448-BC62-A9A5686C4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51" y="1047102"/>
            <a:ext cx="8132297" cy="4119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Conditions: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 = 0.85, 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0.50,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 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Λ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35 deg.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8578A61-74D4-2F42-ACA2-D3C92F219525}"/>
              </a:ext>
            </a:extLst>
          </p:cNvPr>
          <p:cNvSpPr txBox="1"/>
          <p:nvPr/>
        </p:nvSpPr>
        <p:spPr>
          <a:xfrm>
            <a:off x="2861409" y="2207060"/>
            <a:ext cx="936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B105DB-7E02-F14E-A012-3A5F31D3B061}"/>
              </a:ext>
            </a:extLst>
          </p:cNvPr>
          <p:cNvSpPr/>
          <p:nvPr/>
        </p:nvSpPr>
        <p:spPr bwMode="auto">
          <a:xfrm>
            <a:off x="3942413" y="2339949"/>
            <a:ext cx="1401580" cy="2954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A3DE46F-8842-B44E-B7C4-74136D17CC5B}"/>
              </a:ext>
            </a:extLst>
          </p:cNvPr>
          <p:cNvSpPr/>
          <p:nvPr/>
        </p:nvSpPr>
        <p:spPr bwMode="auto">
          <a:xfrm>
            <a:off x="10068393" y="2355837"/>
            <a:ext cx="1548983" cy="2954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744FBC-2016-B641-94DC-BF4A7C497EE6}"/>
              </a:ext>
            </a:extLst>
          </p:cNvPr>
          <p:cNvSpPr txBox="1"/>
          <p:nvPr/>
        </p:nvSpPr>
        <p:spPr>
          <a:xfrm>
            <a:off x="8860120" y="2207060"/>
            <a:ext cx="11079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AC9BA86-1B29-E24C-AADE-950BE59D7A57}"/>
              </a:ext>
            </a:extLst>
          </p:cNvPr>
          <p:cNvSpPr/>
          <p:nvPr/>
        </p:nvSpPr>
        <p:spPr bwMode="auto">
          <a:xfrm>
            <a:off x="3121031" y="5343991"/>
            <a:ext cx="2282923" cy="667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94FFF2C-1E3E-EF49-A798-139A0417C515}"/>
              </a:ext>
            </a:extLst>
          </p:cNvPr>
          <p:cNvSpPr/>
          <p:nvPr/>
        </p:nvSpPr>
        <p:spPr bwMode="auto">
          <a:xfrm>
            <a:off x="9269843" y="5371413"/>
            <a:ext cx="2282923" cy="667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29707-B789-864F-B63D-ABDD84A48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E5FD6FA-BF85-9D43-99A1-31206C60830D}"/>
              </a:ext>
            </a:extLst>
          </p:cNvPr>
          <p:cNvGrpSpPr/>
          <p:nvPr/>
        </p:nvGrpSpPr>
        <p:grpSpPr>
          <a:xfrm>
            <a:off x="4823090" y="1521149"/>
            <a:ext cx="2187059" cy="499298"/>
            <a:chOff x="3292209" y="2097109"/>
            <a:chExt cx="2187059" cy="499298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7004EEF8-ADEF-4044-BD35-C0291D39D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7" y="2192351"/>
              <a:ext cx="753037" cy="28780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08AF68D-C8A3-EC48-91DA-E918AF391415}"/>
                </a:ext>
              </a:extLst>
            </p:cNvPr>
            <p:cNvSpPr txBox="1"/>
            <p:nvPr/>
          </p:nvSpPr>
          <p:spPr>
            <a:xfrm>
              <a:off x="4087797" y="2097109"/>
              <a:ext cx="1391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Turbulent Wing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F0E5CDB-43F0-E642-BE8E-9F78E07D9022}"/>
                </a:ext>
              </a:extLst>
            </p:cNvPr>
            <p:cNvSpPr/>
            <p:nvPr/>
          </p:nvSpPr>
          <p:spPr bwMode="auto">
            <a:xfrm>
              <a:off x="3292209" y="2112100"/>
              <a:ext cx="2187059" cy="4685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66B75E-0E00-D04F-AC05-7AAEBFB04A88}"/>
                </a:ext>
              </a:extLst>
            </p:cNvPr>
            <p:cNvSpPr txBox="1"/>
            <p:nvPr/>
          </p:nvSpPr>
          <p:spPr>
            <a:xfrm>
              <a:off x="4087797" y="2288630"/>
              <a:ext cx="13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CATNLF Wing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60FAD5-2DD6-1848-8A36-36951F243366}"/>
              </a:ext>
            </a:extLst>
          </p:cNvPr>
          <p:cNvGrpSpPr/>
          <p:nvPr/>
        </p:nvGrpSpPr>
        <p:grpSpPr>
          <a:xfrm>
            <a:off x="4994720" y="2034009"/>
            <a:ext cx="1815489" cy="770326"/>
            <a:chOff x="68292" y="982229"/>
            <a:chExt cx="1815489" cy="770326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BE250F0-EB6A-3B44-A041-D83B3FABE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11" y="982229"/>
              <a:ext cx="1713470" cy="770326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967B2E2-8517-9640-9192-0EB20FF687C2}"/>
                </a:ext>
              </a:extLst>
            </p:cNvPr>
            <p:cNvSpPr txBox="1"/>
            <p:nvPr/>
          </p:nvSpPr>
          <p:spPr>
            <a:xfrm>
              <a:off x="68292" y="1396385"/>
              <a:ext cx="7226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Inboard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B8B8EE7-D22F-4E4E-9376-40CA684337A0}"/>
                </a:ext>
              </a:extLst>
            </p:cNvPr>
            <p:cNvSpPr txBox="1"/>
            <p:nvPr/>
          </p:nvSpPr>
          <p:spPr>
            <a:xfrm>
              <a:off x="205577" y="1086579"/>
              <a:ext cx="721913" cy="23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Outboard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092D4B2C-01E6-2440-942A-E7472016F0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0076" y="1202258"/>
              <a:ext cx="21895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047E6AB-DD12-CA49-A47B-9809F11365DE}"/>
                </a:ext>
              </a:extLst>
            </p:cNvPr>
            <p:cNvCxnSpPr/>
            <p:nvPr/>
          </p:nvCxnSpPr>
          <p:spPr bwMode="auto">
            <a:xfrm>
              <a:off x="1136522" y="1209931"/>
              <a:ext cx="100584" cy="14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18C99593-0997-524B-B3C8-C4283F0321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593" y="1528905"/>
              <a:ext cx="2028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9C57BF9-D9B1-7146-B894-900FB0B8B304}"/>
                </a:ext>
              </a:extLst>
            </p:cNvPr>
            <p:cNvCxnSpPr/>
            <p:nvPr/>
          </p:nvCxnSpPr>
          <p:spPr bwMode="auto">
            <a:xfrm>
              <a:off x="880464" y="1540258"/>
              <a:ext cx="219456" cy="1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666A429-E33C-F767-FCE6-E3AAB82075C6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36690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D0BE-DD8D-8640-9D9C-B3C3F179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3AF8A-4809-874C-93B1-BF557DD19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Background and Motivation</a:t>
            </a:r>
          </a:p>
          <a:p>
            <a:endParaRPr lang="en-US" sz="800" dirty="0"/>
          </a:p>
          <a:p>
            <a:r>
              <a:rPr lang="en-US" sz="2400" dirty="0"/>
              <a:t>CATNLF Concept Development</a:t>
            </a:r>
          </a:p>
          <a:p>
            <a:pPr lvl="1"/>
            <a:r>
              <a:rPr lang="en-US" sz="2200" dirty="0"/>
              <a:t>Computational Study</a:t>
            </a:r>
          </a:p>
          <a:p>
            <a:pPr lvl="1"/>
            <a:r>
              <a:rPr lang="en-US" sz="2200" dirty="0"/>
              <a:t>Wind Tunnel Test</a:t>
            </a:r>
          </a:p>
          <a:p>
            <a:pPr lvl="1"/>
            <a:r>
              <a:rPr lang="en-US" sz="2200" dirty="0"/>
              <a:t>Flight Test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400" dirty="0"/>
              <a:t>Current and Future Work</a:t>
            </a:r>
          </a:p>
          <a:p>
            <a:endParaRPr lang="en-US" sz="800" dirty="0"/>
          </a:p>
          <a:p>
            <a:r>
              <a:rPr lang="en-US" sz="2400" dirty="0"/>
              <a:t>Summary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2690B52-F76A-6FC4-9D5C-F45CD997D070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0D7D9-476B-DCE0-696B-6A55E5BC8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18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498FF-F362-0E4C-A961-A3D59A04C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582" b="371"/>
          <a:stretch/>
        </p:blipFill>
        <p:spPr>
          <a:xfrm>
            <a:off x="247155" y="1836730"/>
            <a:ext cx="5444605" cy="4899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B4E6C-CB91-4348-B3E3-D9A6F77C9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421" b="371"/>
          <a:stretch/>
        </p:blipFill>
        <p:spPr>
          <a:xfrm>
            <a:off x="6374414" y="1836730"/>
            <a:ext cx="5453519" cy="4899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2C5B0-0067-DD40-A0B7-30D6C6F4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Crossflow Growth Resulting from CATNLF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29707-B789-864F-B63D-ABDD84A48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EDB19-34E7-B648-89C0-5DFB5FB2C72D}"/>
              </a:ext>
            </a:extLst>
          </p:cNvPr>
          <p:cNvSpPr txBox="1"/>
          <p:nvPr/>
        </p:nvSpPr>
        <p:spPr>
          <a:xfrm rot="16200000">
            <a:off x="5475926" y="4101894"/>
            <a:ext cx="244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CF N-factor Growth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E679EE-91E7-D944-9502-29C968F412CC}"/>
              </a:ext>
            </a:extLst>
          </p:cNvPr>
          <p:cNvSpPr txBox="1"/>
          <p:nvPr/>
        </p:nvSpPr>
        <p:spPr>
          <a:xfrm rot="16200000">
            <a:off x="-657450" y="4240392"/>
            <a:ext cx="244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CF N-factor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8B0D9-571B-804C-BDD6-061F0BE3BE6A}"/>
              </a:ext>
            </a:extLst>
          </p:cNvPr>
          <p:cNvSpPr txBox="1"/>
          <p:nvPr/>
        </p:nvSpPr>
        <p:spPr>
          <a:xfrm>
            <a:off x="10549783" y="4147696"/>
            <a:ext cx="14189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Critical N-factor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A856610-A0DD-6B4E-B8E3-C59F6A622BFB}"/>
              </a:ext>
            </a:extLst>
          </p:cNvPr>
          <p:cNvSpPr txBox="1"/>
          <p:nvPr/>
        </p:nvSpPr>
        <p:spPr>
          <a:xfrm>
            <a:off x="2861409" y="2207060"/>
            <a:ext cx="936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B6B5CE-3BDE-D044-84BE-0D117E7D2A9D}"/>
              </a:ext>
            </a:extLst>
          </p:cNvPr>
          <p:cNvSpPr txBox="1"/>
          <p:nvPr/>
        </p:nvSpPr>
        <p:spPr>
          <a:xfrm>
            <a:off x="8860120" y="2207060"/>
            <a:ext cx="11079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732695B-A3FA-B74F-998A-70A685381BD3}"/>
              </a:ext>
            </a:extLst>
          </p:cNvPr>
          <p:cNvCxnSpPr>
            <a:cxnSpLocks/>
          </p:cNvCxnSpPr>
          <p:nvPr/>
        </p:nvCxnSpPr>
        <p:spPr bwMode="auto">
          <a:xfrm>
            <a:off x="11259272" y="4462968"/>
            <a:ext cx="0" cy="2214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99748A5-B590-BD06-0C73-95543B93B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51" y="1047102"/>
            <a:ext cx="8132297" cy="4119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Conditions: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 = 0.85, 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0.50,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 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Λ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35 deg.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789B67-99CA-8B76-DE95-86EDC4B7B901}"/>
              </a:ext>
            </a:extLst>
          </p:cNvPr>
          <p:cNvGrpSpPr/>
          <p:nvPr/>
        </p:nvGrpSpPr>
        <p:grpSpPr>
          <a:xfrm>
            <a:off x="4823090" y="1521149"/>
            <a:ext cx="2187059" cy="499298"/>
            <a:chOff x="3292209" y="2097109"/>
            <a:chExt cx="2187059" cy="49929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E1AE1A-F4FB-74B8-3E07-57EA2D035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7" y="2192351"/>
              <a:ext cx="753037" cy="287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49F4B6-08CA-C491-9E2E-18DBE29C2C57}"/>
                </a:ext>
              </a:extLst>
            </p:cNvPr>
            <p:cNvSpPr txBox="1"/>
            <p:nvPr/>
          </p:nvSpPr>
          <p:spPr>
            <a:xfrm>
              <a:off x="4087797" y="2097109"/>
              <a:ext cx="1391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Turbulent Wing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ECB994-3EB8-2CD7-1589-3391A42AF2E9}"/>
                </a:ext>
              </a:extLst>
            </p:cNvPr>
            <p:cNvSpPr/>
            <p:nvPr/>
          </p:nvSpPr>
          <p:spPr bwMode="auto">
            <a:xfrm>
              <a:off x="3292209" y="2112100"/>
              <a:ext cx="2187059" cy="4685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924AC7-0BD9-8844-6783-65186154887A}"/>
                </a:ext>
              </a:extLst>
            </p:cNvPr>
            <p:cNvSpPr txBox="1"/>
            <p:nvPr/>
          </p:nvSpPr>
          <p:spPr>
            <a:xfrm>
              <a:off x="4087797" y="2288630"/>
              <a:ext cx="13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CATNLF Wing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20BF76-048F-8B12-FB11-E9C170567AE4}"/>
              </a:ext>
            </a:extLst>
          </p:cNvPr>
          <p:cNvGrpSpPr/>
          <p:nvPr/>
        </p:nvGrpSpPr>
        <p:grpSpPr>
          <a:xfrm>
            <a:off x="4994720" y="2034009"/>
            <a:ext cx="1815489" cy="770326"/>
            <a:chOff x="68292" y="982229"/>
            <a:chExt cx="1815489" cy="77032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060678-D3F4-AE71-CDF1-1D9B8475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11" y="982229"/>
              <a:ext cx="1713470" cy="77032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99D597-B7FD-FE19-1A5A-C2ABF9BD3D3B}"/>
                </a:ext>
              </a:extLst>
            </p:cNvPr>
            <p:cNvSpPr txBox="1"/>
            <p:nvPr/>
          </p:nvSpPr>
          <p:spPr>
            <a:xfrm>
              <a:off x="68292" y="1396385"/>
              <a:ext cx="7226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Inboard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424B34-A469-2D59-6990-88AAF509632D}"/>
                </a:ext>
              </a:extLst>
            </p:cNvPr>
            <p:cNvSpPr txBox="1"/>
            <p:nvPr/>
          </p:nvSpPr>
          <p:spPr>
            <a:xfrm>
              <a:off x="205577" y="1086579"/>
              <a:ext cx="721913" cy="23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Outboard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138C2E3-C10C-BA29-A8AB-7127E76C6B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0076" y="1202258"/>
              <a:ext cx="21895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B0783-AE8B-CA02-698A-81921F4B349D}"/>
                </a:ext>
              </a:extLst>
            </p:cNvPr>
            <p:cNvCxnSpPr/>
            <p:nvPr/>
          </p:nvCxnSpPr>
          <p:spPr bwMode="auto">
            <a:xfrm>
              <a:off x="1136522" y="1209931"/>
              <a:ext cx="100584" cy="14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03CB76E-A1CE-CF1C-6814-ACE80C1C21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593" y="1528905"/>
              <a:ext cx="2028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6035638-0A38-5C93-C261-77D46D00574D}"/>
                </a:ext>
              </a:extLst>
            </p:cNvPr>
            <p:cNvCxnSpPr/>
            <p:nvPr/>
          </p:nvCxnSpPr>
          <p:spPr bwMode="auto">
            <a:xfrm>
              <a:off x="880464" y="1540258"/>
              <a:ext cx="219456" cy="1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690290B7-FB41-B5DC-1D6B-0CA5B654B837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778215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0039B3-0094-FB45-BF1F-59F718518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515" b="1147"/>
          <a:stretch/>
        </p:blipFill>
        <p:spPr>
          <a:xfrm>
            <a:off x="243409" y="1846566"/>
            <a:ext cx="5448351" cy="4861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7A5A1D-FE36-FC45-999C-1B5371AC5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421" b="1147"/>
          <a:stretch/>
        </p:blipFill>
        <p:spPr>
          <a:xfrm>
            <a:off x="6374414" y="1846567"/>
            <a:ext cx="5453519" cy="4861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2C5B0-0067-DD40-A0B7-30D6C6F4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Tollmien-Schlichting Growth Resulting from CATNLF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29707-B789-864F-B63D-ABDD84A48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2C431A-47BE-8E41-9FC2-9F1E7A8E3EA3}"/>
              </a:ext>
            </a:extLst>
          </p:cNvPr>
          <p:cNvSpPr txBox="1"/>
          <p:nvPr/>
        </p:nvSpPr>
        <p:spPr>
          <a:xfrm>
            <a:off x="10549783" y="4155191"/>
            <a:ext cx="14189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Critical N-factor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B1BEBA7-51B7-1E4A-AEF2-C7E051B80D1B}"/>
              </a:ext>
            </a:extLst>
          </p:cNvPr>
          <p:cNvCxnSpPr>
            <a:cxnSpLocks/>
            <a:stCxn id="42" idx="2"/>
          </p:cNvCxnSpPr>
          <p:nvPr/>
        </p:nvCxnSpPr>
        <p:spPr bwMode="auto">
          <a:xfrm>
            <a:off x="11259272" y="4462968"/>
            <a:ext cx="0" cy="2214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5DFA02AD-3CEB-5D49-A800-91EE2BD2DB6B}"/>
              </a:ext>
            </a:extLst>
          </p:cNvPr>
          <p:cNvSpPr txBox="1"/>
          <p:nvPr/>
        </p:nvSpPr>
        <p:spPr>
          <a:xfrm>
            <a:off x="2861409" y="2207060"/>
            <a:ext cx="936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98A324D-5176-CE43-B49B-C9BAF4EC9FBD}"/>
              </a:ext>
            </a:extLst>
          </p:cNvPr>
          <p:cNvSpPr txBox="1"/>
          <p:nvPr/>
        </p:nvSpPr>
        <p:spPr>
          <a:xfrm>
            <a:off x="8860120" y="2207060"/>
            <a:ext cx="11079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89525D2-4660-F64D-9C85-655910D7FB85}"/>
              </a:ext>
            </a:extLst>
          </p:cNvPr>
          <p:cNvSpPr txBox="1"/>
          <p:nvPr/>
        </p:nvSpPr>
        <p:spPr>
          <a:xfrm rot="16200000">
            <a:off x="5475926" y="4101894"/>
            <a:ext cx="244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TS N-factor Growth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9FFB205-A505-7647-93D4-4CC7F7AFC290}"/>
              </a:ext>
            </a:extLst>
          </p:cNvPr>
          <p:cNvSpPr txBox="1"/>
          <p:nvPr/>
        </p:nvSpPr>
        <p:spPr>
          <a:xfrm rot="16200000">
            <a:off x="-657450" y="4101893"/>
            <a:ext cx="244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TS N-factor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E5621-D08E-8BDB-2012-9DE8408CA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51" y="1047102"/>
            <a:ext cx="8132297" cy="4119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Conditions: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 = 0.85, 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0.50,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 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Λ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35 deg.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AA9034-7D34-5924-C6E1-C880981D70C9}"/>
              </a:ext>
            </a:extLst>
          </p:cNvPr>
          <p:cNvGrpSpPr/>
          <p:nvPr/>
        </p:nvGrpSpPr>
        <p:grpSpPr>
          <a:xfrm>
            <a:off x="4823090" y="1521149"/>
            <a:ext cx="2187059" cy="499298"/>
            <a:chOff x="3292209" y="2097109"/>
            <a:chExt cx="2187059" cy="4992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0D20D2-22FB-824C-B2F9-AD00ED09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7" y="2192351"/>
              <a:ext cx="753037" cy="287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49234-AE89-ED70-6CD3-CEC89122275D}"/>
                </a:ext>
              </a:extLst>
            </p:cNvPr>
            <p:cNvSpPr txBox="1"/>
            <p:nvPr/>
          </p:nvSpPr>
          <p:spPr>
            <a:xfrm>
              <a:off x="4087797" y="2097109"/>
              <a:ext cx="1391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Turbulent Wing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A7E710-B017-0D3B-1BD2-260199450B5D}"/>
                </a:ext>
              </a:extLst>
            </p:cNvPr>
            <p:cNvSpPr/>
            <p:nvPr/>
          </p:nvSpPr>
          <p:spPr bwMode="auto">
            <a:xfrm>
              <a:off x="3292209" y="2112100"/>
              <a:ext cx="2187059" cy="4685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E48643-C457-F840-5BC1-E6B9238FC00E}"/>
                </a:ext>
              </a:extLst>
            </p:cNvPr>
            <p:cNvSpPr txBox="1"/>
            <p:nvPr/>
          </p:nvSpPr>
          <p:spPr>
            <a:xfrm>
              <a:off x="4087797" y="2288630"/>
              <a:ext cx="13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CATNLF Wing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495357-B627-5BE1-EAFD-05747C1E72F1}"/>
              </a:ext>
            </a:extLst>
          </p:cNvPr>
          <p:cNvGrpSpPr/>
          <p:nvPr/>
        </p:nvGrpSpPr>
        <p:grpSpPr>
          <a:xfrm>
            <a:off x="4994720" y="2034009"/>
            <a:ext cx="1815489" cy="770326"/>
            <a:chOff x="68292" y="982229"/>
            <a:chExt cx="1815489" cy="7703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A7A1F2-6E97-1DE6-F272-E84220F05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11" y="982229"/>
              <a:ext cx="1713470" cy="7703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CF8400-D6AF-E39A-4405-9A0FF9889F89}"/>
                </a:ext>
              </a:extLst>
            </p:cNvPr>
            <p:cNvSpPr txBox="1"/>
            <p:nvPr/>
          </p:nvSpPr>
          <p:spPr>
            <a:xfrm>
              <a:off x="68292" y="1396385"/>
              <a:ext cx="7226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Inboard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8215F6-14B6-FC7E-6CE2-A091E85DE934}"/>
                </a:ext>
              </a:extLst>
            </p:cNvPr>
            <p:cNvSpPr txBox="1"/>
            <p:nvPr/>
          </p:nvSpPr>
          <p:spPr>
            <a:xfrm>
              <a:off x="205577" y="1086579"/>
              <a:ext cx="721913" cy="23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Outboard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4EF2A9-2DBE-C5DD-8122-A63850D9D9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0076" y="1202258"/>
              <a:ext cx="21895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E3B1EA-BF22-DA48-40AE-154E4FC1A851}"/>
                </a:ext>
              </a:extLst>
            </p:cNvPr>
            <p:cNvCxnSpPr/>
            <p:nvPr/>
          </p:nvCxnSpPr>
          <p:spPr bwMode="auto">
            <a:xfrm>
              <a:off x="1136522" y="1209931"/>
              <a:ext cx="100584" cy="14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FC3A89-8781-C487-94B5-667ED69579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593" y="1528905"/>
              <a:ext cx="2028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B6F5CA-79CB-345D-DA1B-68F599B08F57}"/>
                </a:ext>
              </a:extLst>
            </p:cNvPr>
            <p:cNvCxnSpPr/>
            <p:nvPr/>
          </p:nvCxnSpPr>
          <p:spPr bwMode="auto">
            <a:xfrm>
              <a:off x="880464" y="1540258"/>
              <a:ext cx="219456" cy="1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6DFB917-1F98-7C57-DC1A-2EB1AEB12119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99591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0E39FB-CE81-5B45-90CA-BB0A0F279E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433" y="2038487"/>
            <a:ext cx="11575985" cy="47034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2C5B0-0067-DD40-A0B7-30D6C6F4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Airfoil Changes Needed for CATNLF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29707-B789-864F-B63D-ABDD84A48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B105DB-7E02-F14E-A012-3A5F31D3B061}"/>
              </a:ext>
            </a:extLst>
          </p:cNvPr>
          <p:cNvSpPr/>
          <p:nvPr/>
        </p:nvSpPr>
        <p:spPr bwMode="auto">
          <a:xfrm>
            <a:off x="3942413" y="2339949"/>
            <a:ext cx="1401580" cy="2954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A3DE46F-8842-B44E-B7C4-74136D17CC5B}"/>
              </a:ext>
            </a:extLst>
          </p:cNvPr>
          <p:cNvSpPr/>
          <p:nvPr/>
        </p:nvSpPr>
        <p:spPr bwMode="auto">
          <a:xfrm>
            <a:off x="10068393" y="2355837"/>
            <a:ext cx="1548983" cy="2954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DD7F5-470A-F646-825A-69F2FA163EA5}"/>
              </a:ext>
            </a:extLst>
          </p:cNvPr>
          <p:cNvSpPr/>
          <p:nvPr/>
        </p:nvSpPr>
        <p:spPr bwMode="auto">
          <a:xfrm>
            <a:off x="3121031" y="5343991"/>
            <a:ext cx="2282923" cy="667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CE01BAB-0B44-3043-9E66-573FEDFD3242}"/>
              </a:ext>
            </a:extLst>
          </p:cNvPr>
          <p:cNvSpPr/>
          <p:nvPr/>
        </p:nvSpPr>
        <p:spPr bwMode="auto">
          <a:xfrm>
            <a:off x="9269843" y="5371413"/>
            <a:ext cx="2282923" cy="6670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531258-2E0F-5149-8A0C-5A8B65FED73F}"/>
              </a:ext>
            </a:extLst>
          </p:cNvPr>
          <p:cNvSpPr txBox="1"/>
          <p:nvPr/>
        </p:nvSpPr>
        <p:spPr>
          <a:xfrm>
            <a:off x="2861409" y="2207060"/>
            <a:ext cx="936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FAAAF6D-5F87-6B4B-B324-29BD4DF539D2}"/>
              </a:ext>
            </a:extLst>
          </p:cNvPr>
          <p:cNvSpPr txBox="1"/>
          <p:nvPr/>
        </p:nvSpPr>
        <p:spPr>
          <a:xfrm>
            <a:off x="8860120" y="2207060"/>
            <a:ext cx="11079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6FD2-3A6A-A29E-E2D1-8EF89356E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51" y="1047102"/>
            <a:ext cx="8132297" cy="4119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Conditions: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 = 0.85, 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0.50,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 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Λ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35 deg.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3FA847-C444-2C03-34FA-5FE4D048743F}"/>
              </a:ext>
            </a:extLst>
          </p:cNvPr>
          <p:cNvGrpSpPr/>
          <p:nvPr/>
        </p:nvGrpSpPr>
        <p:grpSpPr>
          <a:xfrm>
            <a:off x="4823090" y="1521149"/>
            <a:ext cx="2187059" cy="499298"/>
            <a:chOff x="3292209" y="2097109"/>
            <a:chExt cx="2187059" cy="4992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466789-3C83-4881-88FE-194E2905D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487" y="2192351"/>
              <a:ext cx="753037" cy="287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47C6A8-BBBE-33CD-8781-8133915ACE46}"/>
                </a:ext>
              </a:extLst>
            </p:cNvPr>
            <p:cNvSpPr txBox="1"/>
            <p:nvPr/>
          </p:nvSpPr>
          <p:spPr>
            <a:xfrm>
              <a:off x="4087797" y="2097109"/>
              <a:ext cx="13914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Turbulent Wing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DCCD7E-5890-A873-6D85-E18AF728D7F8}"/>
                </a:ext>
              </a:extLst>
            </p:cNvPr>
            <p:cNvSpPr/>
            <p:nvPr/>
          </p:nvSpPr>
          <p:spPr bwMode="auto">
            <a:xfrm>
              <a:off x="3292209" y="2112100"/>
              <a:ext cx="2187059" cy="46852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81F453-3D48-0029-50B1-FCAB518CB868}"/>
                </a:ext>
              </a:extLst>
            </p:cNvPr>
            <p:cNvSpPr txBox="1"/>
            <p:nvPr/>
          </p:nvSpPr>
          <p:spPr>
            <a:xfrm>
              <a:off x="4087797" y="2288630"/>
              <a:ext cx="1327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CATNLF Wing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7FA4AB-7D9F-9190-BE19-39E11A79C450}"/>
              </a:ext>
            </a:extLst>
          </p:cNvPr>
          <p:cNvGrpSpPr/>
          <p:nvPr/>
        </p:nvGrpSpPr>
        <p:grpSpPr>
          <a:xfrm>
            <a:off x="4994720" y="2034009"/>
            <a:ext cx="1815489" cy="770326"/>
            <a:chOff x="68292" y="982229"/>
            <a:chExt cx="1815489" cy="7703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0EFF0A-3AF9-70E4-C991-37419F98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311" y="982229"/>
              <a:ext cx="1713470" cy="7703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E54EDC-FFB7-B8AF-C0D8-B0796846B776}"/>
                </a:ext>
              </a:extLst>
            </p:cNvPr>
            <p:cNvSpPr txBox="1"/>
            <p:nvPr/>
          </p:nvSpPr>
          <p:spPr>
            <a:xfrm>
              <a:off x="68292" y="1396385"/>
              <a:ext cx="7226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Inboard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5B72AF-DE15-1CB7-F00A-28E8FCFA7B2C}"/>
                </a:ext>
              </a:extLst>
            </p:cNvPr>
            <p:cNvSpPr txBox="1"/>
            <p:nvPr/>
          </p:nvSpPr>
          <p:spPr>
            <a:xfrm>
              <a:off x="205577" y="1086579"/>
              <a:ext cx="721913" cy="23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Outboard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620186A-8520-EE29-6B37-48A07DBF7D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0076" y="1202258"/>
              <a:ext cx="21895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BDD8D39-C4AD-A38B-B2AB-942C9BAEE050}"/>
                </a:ext>
              </a:extLst>
            </p:cNvPr>
            <p:cNvCxnSpPr/>
            <p:nvPr/>
          </p:nvCxnSpPr>
          <p:spPr bwMode="auto">
            <a:xfrm>
              <a:off x="1136522" y="1209931"/>
              <a:ext cx="100584" cy="14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B5BEEC3-C2BB-FECE-C592-2CF00B9669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2593" y="1528905"/>
              <a:ext cx="2028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7C1B96-2837-5E59-09AE-AB781548AA92}"/>
                </a:ext>
              </a:extLst>
            </p:cNvPr>
            <p:cNvCxnSpPr/>
            <p:nvPr/>
          </p:nvCxnSpPr>
          <p:spPr bwMode="auto">
            <a:xfrm>
              <a:off x="880464" y="1540258"/>
              <a:ext cx="219456" cy="1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01E15CA8-0FE8-CA8F-493B-4D015236B5E2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87496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9A65-7707-754F-BBD0-9D730E5FE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Laminar Flow Extent for CATNLF 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3D3D3-0CB2-A848-8094-FC857B710C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4CABF0-AA40-D548-9C6C-F8F9FB240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56" b="83444" l="17984" r="76581">
                        <a14:foregroundMark x1="23024" y1="55333" x2="32510" y2="56889"/>
                        <a14:foregroundMark x1="38043" y1="59333" x2="62747" y2="74000"/>
                        <a14:foregroundMark x1="19664" y1="30333" x2="21047" y2="38222"/>
                        <a14:foregroundMark x1="20850" y1="38556" x2="25988" y2="44333"/>
                        <a14:foregroundMark x1="26285" y1="45111" x2="38340" y2="53111"/>
                        <a14:foregroundMark x1="38636" y1="54333" x2="55138" y2="63444"/>
                        <a14:foregroundMark x1="20257" y1="41667" x2="35474" y2="54000"/>
                        <a14:foregroundMark x1="19565" y1="54111" x2="19269" y2="26889"/>
                      </a14:backgroundRemoval>
                    </a14:imgEffect>
                  </a14:imgLayer>
                </a14:imgProps>
              </a:ext>
            </a:extLst>
          </a:blip>
          <a:srcRect l="16952" t="24198" r="22332" b="15556"/>
          <a:stretch/>
        </p:blipFill>
        <p:spPr>
          <a:xfrm>
            <a:off x="489307" y="2203766"/>
            <a:ext cx="5113866" cy="45127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1EDFB6-7CCE-6347-A725-EC6438D149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 amt="50000"/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" b="98448" l="1742" r="98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1" y="2359157"/>
            <a:ext cx="4866218" cy="382345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08F3DD-CC49-8D46-B8B7-9919040C8CCA}"/>
              </a:ext>
            </a:extLst>
          </p:cNvPr>
          <p:cNvCxnSpPr>
            <a:cxnSpLocks/>
          </p:cNvCxnSpPr>
          <p:nvPr/>
        </p:nvCxnSpPr>
        <p:spPr bwMode="auto">
          <a:xfrm>
            <a:off x="692385" y="2399059"/>
            <a:ext cx="155643" cy="80240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reeform 21">
            <a:extLst>
              <a:ext uri="{FF2B5EF4-FFF2-40B4-BE49-F238E27FC236}">
                <a16:creationId xmlns:a16="http://schemas.microsoft.com/office/drawing/2014/main" id="{F5F0797F-09CF-2F4B-8D1F-76D1DC701C75}"/>
              </a:ext>
            </a:extLst>
          </p:cNvPr>
          <p:cNvSpPr/>
          <p:nvPr/>
        </p:nvSpPr>
        <p:spPr bwMode="auto">
          <a:xfrm>
            <a:off x="848028" y="3274549"/>
            <a:ext cx="4498070" cy="2805667"/>
          </a:xfrm>
          <a:custGeom>
            <a:avLst/>
            <a:gdLst>
              <a:gd name="connsiteX0" fmla="*/ 0 w 4498070"/>
              <a:gd name="connsiteY0" fmla="*/ 0 h 2805667"/>
              <a:gd name="connsiteX1" fmla="*/ 171207 w 4498070"/>
              <a:gd name="connsiteY1" fmla="*/ 175098 h 2805667"/>
              <a:gd name="connsiteX2" fmla="*/ 319067 w 4498070"/>
              <a:gd name="connsiteY2" fmla="*/ 408562 h 2805667"/>
              <a:gd name="connsiteX3" fmla="*/ 478601 w 4498070"/>
              <a:gd name="connsiteY3" fmla="*/ 478601 h 2805667"/>
              <a:gd name="connsiteX4" fmla="*/ 634243 w 4498070"/>
              <a:gd name="connsiteY4" fmla="*/ 645916 h 2805667"/>
              <a:gd name="connsiteX5" fmla="*/ 1237358 w 4498070"/>
              <a:gd name="connsiteY5" fmla="*/ 937746 h 2805667"/>
              <a:gd name="connsiteX6" fmla="*/ 1696504 w 4498070"/>
              <a:gd name="connsiteY6" fmla="*/ 1264596 h 2805667"/>
              <a:gd name="connsiteX7" fmla="*/ 2171214 w 4498070"/>
              <a:gd name="connsiteY7" fmla="*/ 1459149 h 2805667"/>
              <a:gd name="connsiteX8" fmla="*/ 2614795 w 4498070"/>
              <a:gd name="connsiteY8" fmla="*/ 1731523 h 2805667"/>
              <a:gd name="connsiteX9" fmla="*/ 3128415 w 4498070"/>
              <a:gd name="connsiteY9" fmla="*/ 2108956 h 2805667"/>
              <a:gd name="connsiteX10" fmla="*/ 3587561 w 4498070"/>
              <a:gd name="connsiteY10" fmla="*/ 2490281 h 2805667"/>
              <a:gd name="connsiteX11" fmla="*/ 4027251 w 4498070"/>
              <a:gd name="connsiteY11" fmla="*/ 2719853 h 2805667"/>
              <a:gd name="connsiteX12" fmla="*/ 4284061 w 4498070"/>
              <a:gd name="connsiteY12" fmla="*/ 2805457 h 2805667"/>
              <a:gd name="connsiteX13" fmla="*/ 4498070 w 4498070"/>
              <a:gd name="connsiteY13" fmla="*/ 2739309 h 280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98070" h="2805667">
                <a:moveTo>
                  <a:pt x="0" y="0"/>
                </a:moveTo>
                <a:cubicBezTo>
                  <a:pt x="59014" y="53502"/>
                  <a:pt x="118029" y="107004"/>
                  <a:pt x="171207" y="175098"/>
                </a:cubicBezTo>
                <a:cubicBezTo>
                  <a:pt x="224385" y="243192"/>
                  <a:pt x="267835" y="357978"/>
                  <a:pt x="319067" y="408562"/>
                </a:cubicBezTo>
                <a:cubicBezTo>
                  <a:pt x="370299" y="459146"/>
                  <a:pt x="426072" y="439042"/>
                  <a:pt x="478601" y="478601"/>
                </a:cubicBezTo>
                <a:cubicBezTo>
                  <a:pt x="531130" y="518160"/>
                  <a:pt x="507784" y="569392"/>
                  <a:pt x="634243" y="645916"/>
                </a:cubicBezTo>
                <a:cubicBezTo>
                  <a:pt x="760703" y="722440"/>
                  <a:pt x="1060315" y="834633"/>
                  <a:pt x="1237358" y="937746"/>
                </a:cubicBezTo>
                <a:cubicBezTo>
                  <a:pt x="1414401" y="1040859"/>
                  <a:pt x="1540861" y="1177696"/>
                  <a:pt x="1696504" y="1264596"/>
                </a:cubicBezTo>
                <a:cubicBezTo>
                  <a:pt x="1852147" y="1351497"/>
                  <a:pt x="2018166" y="1381328"/>
                  <a:pt x="2171214" y="1459149"/>
                </a:cubicBezTo>
                <a:cubicBezTo>
                  <a:pt x="2324263" y="1536970"/>
                  <a:pt x="2455262" y="1623222"/>
                  <a:pt x="2614795" y="1731523"/>
                </a:cubicBezTo>
                <a:cubicBezTo>
                  <a:pt x="2774329" y="1839824"/>
                  <a:pt x="2966287" y="1982496"/>
                  <a:pt x="3128415" y="2108956"/>
                </a:cubicBezTo>
                <a:cubicBezTo>
                  <a:pt x="3290543" y="2235416"/>
                  <a:pt x="3437755" y="2388465"/>
                  <a:pt x="3587561" y="2490281"/>
                </a:cubicBezTo>
                <a:cubicBezTo>
                  <a:pt x="3737367" y="2592097"/>
                  <a:pt x="3911168" y="2667324"/>
                  <a:pt x="4027251" y="2719853"/>
                </a:cubicBezTo>
                <a:cubicBezTo>
                  <a:pt x="4143334" y="2772382"/>
                  <a:pt x="4205591" y="2802214"/>
                  <a:pt x="4284061" y="2805457"/>
                </a:cubicBezTo>
                <a:cubicBezTo>
                  <a:pt x="4362531" y="2808700"/>
                  <a:pt x="4430300" y="2774004"/>
                  <a:pt x="4498070" y="2739309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13A1FFC-DC89-FA49-B20F-745C8FEAE286}"/>
              </a:ext>
            </a:extLst>
          </p:cNvPr>
          <p:cNvSpPr txBox="1">
            <a:spLocks/>
          </p:cNvSpPr>
          <p:nvPr/>
        </p:nvSpPr>
        <p:spPr bwMode="auto">
          <a:xfrm>
            <a:off x="1147538" y="1521363"/>
            <a:ext cx="9896921" cy="79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CATNLF method enables laminar flow on 56% of the wing upper surface at the design condition, which provides a 7% drag reduction compared to a turbulent wing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46BB3D-B521-3E4E-BC25-7336847C525A}"/>
              </a:ext>
            </a:extLst>
          </p:cNvPr>
          <p:cNvSpPr txBox="1"/>
          <p:nvPr/>
        </p:nvSpPr>
        <p:spPr>
          <a:xfrm>
            <a:off x="3836441" y="4332904"/>
            <a:ext cx="1047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4DBD56-56CC-5447-8467-E727AAD7BEF5}"/>
              </a:ext>
            </a:extLst>
          </p:cNvPr>
          <p:cNvSpPr txBox="1"/>
          <p:nvPr/>
        </p:nvSpPr>
        <p:spPr>
          <a:xfrm>
            <a:off x="2092179" y="5531197"/>
            <a:ext cx="127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A8BAB16-CB2B-774C-BAEF-0282F8A9BBCA}"/>
              </a:ext>
            </a:extLst>
          </p:cNvPr>
          <p:cNvCxnSpPr>
            <a:cxnSpLocks/>
          </p:cNvCxnSpPr>
          <p:nvPr/>
        </p:nvCxnSpPr>
        <p:spPr bwMode="auto">
          <a:xfrm flipH="1">
            <a:off x="3919191" y="4674810"/>
            <a:ext cx="441107" cy="4659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EB571E-F784-0A40-B606-E808BD947786}"/>
              </a:ext>
            </a:extLst>
          </p:cNvPr>
          <p:cNvCxnSpPr>
            <a:cxnSpLocks/>
          </p:cNvCxnSpPr>
          <p:nvPr/>
        </p:nvCxnSpPr>
        <p:spPr bwMode="auto">
          <a:xfrm flipV="1">
            <a:off x="2729780" y="5049292"/>
            <a:ext cx="470914" cy="4819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F9552D-9353-1447-B29F-8D99E9205A0B}"/>
              </a:ext>
            </a:extLst>
          </p:cNvPr>
          <p:cNvSpPr txBox="1"/>
          <p:nvPr/>
        </p:nvSpPr>
        <p:spPr>
          <a:xfrm>
            <a:off x="2971112" y="2817991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BAF00C39-EA6B-8448-BBC7-D54463AC0BB3}"/>
              </a:ext>
            </a:extLst>
          </p:cNvPr>
          <p:cNvSpPr/>
          <p:nvPr/>
        </p:nvSpPr>
        <p:spPr bwMode="auto">
          <a:xfrm>
            <a:off x="3097062" y="3156545"/>
            <a:ext cx="363973" cy="408585"/>
          </a:xfrm>
          <a:prstGeom prst="down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35C768-7F57-5C3C-927D-63F9E46A5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39561"/>
              </p:ext>
            </p:extLst>
          </p:nvPr>
        </p:nvGraphicFramePr>
        <p:xfrm>
          <a:off x="6124563" y="3142668"/>
          <a:ext cx="5418130" cy="2101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2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53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Configuration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</a:t>
                      </a:r>
                      <a:r>
                        <a:rPr lang="en-US" sz="1400" b="1" baseline="-25000" dirty="0"/>
                        <a:t>L</a:t>
                      </a:r>
                      <a:endParaRPr lang="en-US" sz="1400" b="1" baseline="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</a:t>
                      </a:r>
                      <a:r>
                        <a:rPr lang="en-US" sz="1400" b="1" baseline="-25000" dirty="0"/>
                        <a:t>D</a:t>
                      </a:r>
                      <a:endParaRPr lang="en-US" sz="1400" b="1" baseline="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ΔC</a:t>
                      </a:r>
                      <a:r>
                        <a:rPr lang="en-US" sz="1400" b="1" baseline="-25000" dirty="0"/>
                        <a:t>D</a:t>
                      </a:r>
                      <a:endParaRPr lang="en-US" sz="1400" b="1" baseline="0" dirty="0"/>
                    </a:p>
                    <a:p>
                      <a:pPr algn="ctr"/>
                      <a:r>
                        <a:rPr lang="en-US" sz="1400" b="1" baseline="0" dirty="0"/>
                        <a:t>(from Baseline)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Turbulent Baseline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0.0236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NLF Design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0.0220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000"/>
                          </a:solidFill>
                        </a:rPr>
                        <a:t>-16 counts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08000"/>
                          </a:solidFill>
                        </a:rPr>
                        <a:t>(7% savings)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53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NLF Design</a:t>
                      </a:r>
                    </a:p>
                    <a:p>
                      <a:pPr algn="ctr"/>
                      <a:r>
                        <a:rPr lang="en-US" sz="1400" dirty="0"/>
                        <a:t>(Fully</a:t>
                      </a:r>
                      <a:r>
                        <a:rPr lang="en-US" sz="1400" baseline="0" dirty="0"/>
                        <a:t> Turbulent)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0.500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0.0246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+10 counts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(4% penalty)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3CBEDE9-2657-9391-7AC3-D4EDEC38ECFA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2970E9-C60E-B877-3540-E6238E872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9851" y="1047102"/>
            <a:ext cx="8132297" cy="4119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Conditions: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Mach = 0.85, C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0.50,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 x10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Λ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35 deg.</a:t>
            </a:r>
          </a:p>
        </p:txBody>
      </p:sp>
    </p:spTree>
    <p:extLst>
      <p:ext uri="{BB962C8B-B14F-4D97-AF65-F5344CB8AC3E}">
        <p14:creationId xmlns:p14="http://schemas.microsoft.com/office/powerpoint/2010/main" val="157099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376B28C-8688-4B49-9153-50BB6690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Results Relative to Past NLF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93E8-FBEF-D54A-988D-3FD805778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479376-41AF-E340-AF52-94C0AB13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938" y="981675"/>
            <a:ext cx="8736124" cy="6629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Computational predictions of a wing designed with CATNLF method significantly expand the historic boundary for NLF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C86301-5AB1-9C46-86C1-6749339C0C86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5579-3737-8E4C-883A-07C114C9D257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01749-ACE3-674A-BFA2-A9240EB4CE97}"/>
              </a:ext>
            </a:extLst>
          </p:cNvPr>
          <p:cNvSpPr txBox="1"/>
          <p:nvPr/>
        </p:nvSpPr>
        <p:spPr>
          <a:xfrm>
            <a:off x="8742239" y="2090479"/>
            <a:ext cx="2230046" cy="73866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results of CATNLF wing in flight environment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19D49B-7A8C-4447-82C3-E653887DD772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C5D1ED-E297-E843-9CB1-70FDFF6E422D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33BEF811-CF66-C542-A97E-AAF933BD94C9}"/>
              </a:ext>
            </a:extLst>
          </p:cNvPr>
          <p:cNvSpPr/>
          <p:nvPr/>
        </p:nvSpPr>
        <p:spPr bwMode="auto">
          <a:xfrm>
            <a:off x="8117263" y="1986463"/>
            <a:ext cx="182880" cy="182880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587E65-302B-5A4E-9A03-2621BE331F6B}"/>
              </a:ext>
            </a:extLst>
          </p:cNvPr>
          <p:cNvCxnSpPr>
            <a:cxnSpLocks/>
          </p:cNvCxnSpPr>
          <p:nvPr/>
        </p:nvCxnSpPr>
        <p:spPr>
          <a:xfrm flipH="1" flipV="1">
            <a:off x="8302653" y="2119363"/>
            <a:ext cx="439586" cy="238795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9BD1FA-123D-2E47-9FF6-BE1E5F1C2054}"/>
              </a:ext>
            </a:extLst>
          </p:cNvPr>
          <p:cNvSpPr txBox="1"/>
          <p:nvPr/>
        </p:nvSpPr>
        <p:spPr>
          <a:xfrm>
            <a:off x="5324335" y="2022503"/>
            <a:ext cx="19974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8AA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8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historic boundary for NLF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FD85C5-86B9-124F-B20E-48122ADAE6B6}"/>
              </a:ext>
            </a:extLst>
          </p:cNvPr>
          <p:cNvCxnSpPr>
            <a:cxnSpLocks/>
          </p:cNvCxnSpPr>
          <p:nvPr/>
        </p:nvCxnSpPr>
        <p:spPr>
          <a:xfrm flipH="1">
            <a:off x="4905065" y="2303424"/>
            <a:ext cx="419270" cy="305954"/>
          </a:xfrm>
          <a:prstGeom prst="straightConnector1">
            <a:avLst/>
          </a:prstGeom>
          <a:ln w="19050">
            <a:solidFill>
              <a:srgbClr val="08AA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6D555A-365B-0D48-940C-CD9940C8E9A7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AFF894-D05B-9243-84E9-FFE520680CAE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D00789-B70C-8A48-8A9D-1F15409C5E4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B773293A-6D66-5B4F-B323-F7BA1730C40D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A7D5DC-D877-DC4D-A469-7BDCD5323063}"/>
              </a:ext>
            </a:extLst>
          </p:cNvPr>
          <p:cNvCxnSpPr>
            <a:cxnSpLocks/>
          </p:cNvCxnSpPr>
          <p:nvPr/>
        </p:nvCxnSpPr>
        <p:spPr bwMode="auto">
          <a:xfrm>
            <a:off x="3974262" y="1981152"/>
            <a:ext cx="4521061" cy="32665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AA5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1B65568-CDC2-FC4E-A678-972B154E0309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01FEDF-82C3-A544-578B-A092EAC7D080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245429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411-2528-5E4E-BF56-2D986811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CATNLF Concept Development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18E133A-5F2C-D841-A272-97D83EF2E415}"/>
              </a:ext>
            </a:extLst>
          </p:cNvPr>
          <p:cNvSpPr/>
          <p:nvPr/>
        </p:nvSpPr>
        <p:spPr bwMode="auto">
          <a:xfrm>
            <a:off x="319814" y="2463154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0A39BDF-AD93-EB4D-8F93-69942AA1469F}"/>
              </a:ext>
            </a:extLst>
          </p:cNvPr>
          <p:cNvSpPr/>
          <p:nvPr/>
        </p:nvSpPr>
        <p:spPr bwMode="auto">
          <a:xfrm>
            <a:off x="8572492" y="2446823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8AE1F8-D1CE-784E-94C8-EB7E5924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19" b="994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" y="2562848"/>
            <a:ext cx="3235491" cy="146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818D8-000E-FB4F-B087-EC5EF31A319B}"/>
              </a:ext>
            </a:extLst>
          </p:cNvPr>
          <p:cNvSpPr txBox="1"/>
          <p:nvPr/>
        </p:nvSpPr>
        <p:spPr>
          <a:xfrm>
            <a:off x="306917" y="4160749"/>
            <a:ext cx="33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technology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AIAA 2016-4326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8D774-458B-094D-849C-133C64C79C22}"/>
              </a:ext>
            </a:extLst>
          </p:cNvPr>
          <p:cNvSpPr txBox="1"/>
          <p:nvPr/>
        </p:nvSpPr>
        <p:spPr>
          <a:xfrm>
            <a:off x="8572491" y="4115278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 technology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AIAA 2021-0173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B2D91C9-1F7F-3F42-98EE-6FFD5F1E4A39}"/>
              </a:ext>
            </a:extLst>
          </p:cNvPr>
          <p:cNvSpPr/>
          <p:nvPr/>
        </p:nvSpPr>
        <p:spPr bwMode="auto">
          <a:xfrm>
            <a:off x="3777083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8884063-700D-234D-90C7-C553B7630406}"/>
              </a:ext>
            </a:extLst>
          </p:cNvPr>
          <p:cNvSpPr/>
          <p:nvPr/>
        </p:nvSpPr>
        <p:spPr bwMode="auto">
          <a:xfrm>
            <a:off x="7907562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CE5EE9-E7CC-CE49-9DD8-FC3B5F97A9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3" b="89744" l="1564" r="98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97" y="2437611"/>
            <a:ext cx="3390765" cy="16208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96DE67-12A6-A44D-8587-788EBD67656A}"/>
              </a:ext>
            </a:extLst>
          </p:cNvPr>
          <p:cNvSpPr txBox="1"/>
          <p:nvPr/>
        </p:nvSpPr>
        <p:spPr>
          <a:xfrm>
            <a:off x="332709" y="1740535"/>
            <a:ext cx="338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BCF06-E6AE-8744-A6CB-2225057F4A21}"/>
              </a:ext>
            </a:extLst>
          </p:cNvPr>
          <p:cNvSpPr txBox="1"/>
          <p:nvPr/>
        </p:nvSpPr>
        <p:spPr>
          <a:xfrm>
            <a:off x="8572492" y="1740535"/>
            <a:ext cx="33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4F0E3C-C577-B145-AB4D-A46FC289A1ED}"/>
              </a:ext>
            </a:extLst>
          </p:cNvPr>
          <p:cNvSpPr txBox="1"/>
          <p:nvPr/>
        </p:nvSpPr>
        <p:spPr>
          <a:xfrm>
            <a:off x="10690373" y="3717872"/>
            <a:ext cx="108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B43A10-6F4E-6044-A45A-5A00D20D9BA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74184" y="3717872"/>
            <a:ext cx="216323" cy="1397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992053-39F6-3B2F-06C5-F9916F9A0E2F}"/>
              </a:ext>
            </a:extLst>
          </p:cNvPr>
          <p:cNvSpPr txBox="1"/>
          <p:nvPr/>
        </p:nvSpPr>
        <p:spPr>
          <a:xfrm>
            <a:off x="1247041" y="207015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2017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920C0-E8F3-92DF-04C9-AB9CD3F67B48}"/>
              </a:ext>
            </a:extLst>
          </p:cNvPr>
          <p:cNvSpPr txBox="1"/>
          <p:nvPr/>
        </p:nvSpPr>
        <p:spPr>
          <a:xfrm>
            <a:off x="9389532" y="207015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CD17-1352-7641-C3D8-35EB5203FB63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D4A443-7539-FF88-08EF-EB13C0AA2D50}"/>
              </a:ext>
            </a:extLst>
          </p:cNvPr>
          <p:cNvSpPr/>
          <p:nvPr/>
        </p:nvSpPr>
        <p:spPr bwMode="auto">
          <a:xfrm>
            <a:off x="4450386" y="2463154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7E8F6-D8B8-06A6-742E-6198D117B3FF}"/>
              </a:ext>
            </a:extLst>
          </p:cNvPr>
          <p:cNvSpPr txBox="1"/>
          <p:nvPr/>
        </p:nvSpPr>
        <p:spPr>
          <a:xfrm>
            <a:off x="4456833" y="4160749"/>
            <a:ext cx="3370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 confirm computations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AIAA 2017-3058, AIAA 2019-3292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F3C465-B8D1-719B-D786-16D873E6A4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21862"/>
          <a:stretch/>
        </p:blipFill>
        <p:spPr>
          <a:xfrm>
            <a:off x="4740784" y="2672721"/>
            <a:ext cx="2802482" cy="13557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9291FE-877A-C1A2-70A8-7E7EDD80633F}"/>
              </a:ext>
            </a:extLst>
          </p:cNvPr>
          <p:cNvSpPr txBox="1"/>
          <p:nvPr/>
        </p:nvSpPr>
        <p:spPr>
          <a:xfrm>
            <a:off x="4456834" y="1740535"/>
            <a:ext cx="33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Wind Tunnel Test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AD422D-D008-4029-97AE-F78A85A06EAF}"/>
              </a:ext>
            </a:extLst>
          </p:cNvPr>
          <p:cNvSpPr txBox="1"/>
          <p:nvPr/>
        </p:nvSpPr>
        <p:spPr>
          <a:xfrm>
            <a:off x="5436319" y="207015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2017– 2019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8CEE060A-63AF-CE86-B189-EDAFE37B8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58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22B9-B353-0945-AB1F-835E601B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BDEC3-6B5B-1D4F-8709-B60A63075A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62D1E9-6E93-714A-BFCC-922872C80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37" y="3855303"/>
            <a:ext cx="11591396" cy="2434108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 completed in October 2018 in the National Transonic Facility (NTF)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NTF is a pressurized cryogenic closed-circuit, continuous-flow, fan-driven wind tunnel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Motivation for testing in the NTF: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Flight Reynolds numbers for relevant laminar flow data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Semispan testing capability for reducing unit Reynolds numbers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Acceptably low turbulence levels for laminar flow testing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73FAE-096A-3A4B-8D0D-FAEED0FE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475" y="1216257"/>
            <a:ext cx="3695051" cy="2243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9BE17-C9A7-C54B-989C-A15199B82B35}"/>
              </a:ext>
            </a:extLst>
          </p:cNvPr>
          <p:cNvSpPr txBox="1"/>
          <p:nvPr/>
        </p:nvSpPr>
        <p:spPr>
          <a:xfrm>
            <a:off x="4248474" y="3459519"/>
            <a:ext cx="369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Aerial view of the NTF complex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99EA58E-3326-FBBF-161F-E38F8F6E23A5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4056004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3263C-C37F-6A4D-92D9-6BF7214B3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and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1E697-0524-0A4C-8AC1-4A632CAD2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B82B48-609F-2344-8121-4A7099936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17" y="1134275"/>
            <a:ext cx="6992099" cy="391271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designed </a:t>
            </a:r>
            <a:r>
              <a:rPr lang="en-US" sz="2000" dirty="0"/>
              <a:t>using CATNLF method called Common Research Model with Natural Laminar Flow (CRM-NLF)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5.2% scale semispan model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Semispan length = 60.2 inches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 chord  = 14.3 inches</a:t>
            </a:r>
          </a:p>
          <a:p>
            <a:pPr lvl="1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acquired:</a:t>
            </a:r>
          </a:p>
          <a:p>
            <a:pPr lvl="1"/>
            <a:r>
              <a:rPr lang="en-US" sz="2000" dirty="0"/>
              <a:t>Surface pressure</a:t>
            </a:r>
          </a:p>
          <a:p>
            <a:pPr lvl="1"/>
            <a:r>
              <a:rPr lang="en-US" sz="2000" dirty="0"/>
              <a:t>Transition visualization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Force and moment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Model deformation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5E3391-3036-8D46-BD3F-375C4BEE0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b="12656"/>
          <a:stretch/>
        </p:blipFill>
        <p:spPr bwMode="auto">
          <a:xfrm>
            <a:off x="7207503" y="1353040"/>
            <a:ext cx="4620430" cy="45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ACC494B-AC9B-6940-9D84-0EA5862D2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640108"/>
              </p:ext>
            </p:extLst>
          </p:nvPr>
        </p:nvGraphicFramePr>
        <p:xfrm>
          <a:off x="1012030" y="5386641"/>
          <a:ext cx="4587537" cy="107238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00850">
                  <a:extLst>
                    <a:ext uri="{9D8B030D-6E8A-4147-A177-3AD203B41FA5}">
                      <a16:colId xmlns:a16="http://schemas.microsoft.com/office/drawing/2014/main" val="2117916641"/>
                    </a:ext>
                  </a:extLst>
                </a:gridCol>
                <a:gridCol w="1216007">
                  <a:extLst>
                    <a:ext uri="{9D8B030D-6E8A-4147-A177-3AD203B41FA5}">
                      <a16:colId xmlns:a16="http://schemas.microsoft.com/office/drawing/2014/main" val="2501261844"/>
                    </a:ext>
                  </a:extLst>
                </a:gridCol>
                <a:gridCol w="876182">
                  <a:extLst>
                    <a:ext uri="{9D8B030D-6E8A-4147-A177-3AD203B41FA5}">
                      <a16:colId xmlns:a16="http://schemas.microsoft.com/office/drawing/2014/main" val="2391184880"/>
                    </a:ext>
                  </a:extLst>
                </a:gridCol>
                <a:gridCol w="1694498">
                  <a:extLst>
                    <a:ext uri="{9D8B030D-6E8A-4147-A177-3AD203B41FA5}">
                      <a16:colId xmlns:a16="http://schemas.microsoft.com/office/drawing/2014/main" val="2405917050"/>
                    </a:ext>
                  </a:extLst>
                </a:gridCol>
              </a:tblGrid>
              <a:tr h="2015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 (deg.)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400" b="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</a:t>
                      </a:r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</a:t>
                      </a:r>
                      <a:r>
                        <a:rPr lang="en-US" sz="14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(million)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90546"/>
                  </a:ext>
                </a:extLst>
              </a:tr>
              <a:tr h="286343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to 3.0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+40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 to 15.0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679839"/>
                  </a:ext>
                </a:extLst>
              </a:tr>
              <a:tr h="286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 to 20.0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363689"/>
                  </a:ext>
                </a:extLst>
              </a:tr>
              <a:tr h="2863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 to 30.0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0374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700F16-011D-4046-868B-D8156A89C4D5}"/>
              </a:ext>
            </a:extLst>
          </p:cNvPr>
          <p:cNvSpPr txBox="1"/>
          <p:nvPr/>
        </p:nvSpPr>
        <p:spPr>
          <a:xfrm>
            <a:off x="1012030" y="5078864"/>
            <a:ext cx="458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Primary Test Conditions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BBFEB-FB4C-C448-9D6D-56E09252D89C}"/>
              </a:ext>
            </a:extLst>
          </p:cNvPr>
          <p:cNvSpPr txBox="1"/>
          <p:nvPr/>
        </p:nvSpPr>
        <p:spPr>
          <a:xfrm>
            <a:off x="7207503" y="5922836"/>
            <a:ext cx="4620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CRM-NLF semispan model installed in the NTF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45948DE-E2D5-5B54-E7A8-DC1D241701C4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3712084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DB57-BD86-ED46-A991-20F98D05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Pressure Measurements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ED33F-C107-0C4F-8B5F-FCCA53A97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1293" b="1088"/>
          <a:stretch/>
        </p:blipFill>
        <p:spPr>
          <a:xfrm>
            <a:off x="6367371" y="1833049"/>
            <a:ext cx="5460562" cy="4867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AE16E-FB0E-DA49-9B01-AB4FB340E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084" b="305"/>
          <a:stretch/>
        </p:blipFill>
        <p:spPr>
          <a:xfrm>
            <a:off x="237347" y="1846485"/>
            <a:ext cx="5473906" cy="49076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681381-E57F-494F-A408-2C28BBCADB45}"/>
              </a:ext>
            </a:extLst>
          </p:cNvPr>
          <p:cNvSpPr txBox="1">
            <a:spLocks/>
          </p:cNvSpPr>
          <p:nvPr/>
        </p:nvSpPr>
        <p:spPr bwMode="auto">
          <a:xfrm>
            <a:off x="1243210" y="1021606"/>
            <a:ext cx="9821892" cy="66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Pressure measurements from the wind tunnel test showed CATNLF pressure distributions are obtained on the model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A7CB82-7F4B-8148-83BF-E86CD2398843}"/>
              </a:ext>
            </a:extLst>
          </p:cNvPr>
          <p:cNvSpPr/>
          <p:nvPr/>
        </p:nvSpPr>
        <p:spPr bwMode="auto">
          <a:xfrm>
            <a:off x="10298243" y="2098959"/>
            <a:ext cx="1289154" cy="8765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E71B47A-95C9-FD4C-81CC-0FB9BEC60FEB}"/>
              </a:ext>
            </a:extLst>
          </p:cNvPr>
          <p:cNvSpPr/>
          <p:nvPr/>
        </p:nvSpPr>
        <p:spPr bwMode="auto">
          <a:xfrm>
            <a:off x="4210323" y="2152367"/>
            <a:ext cx="1289154" cy="8765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DB4B94-B652-564D-BA30-D462989F85B9}"/>
              </a:ext>
            </a:extLst>
          </p:cNvPr>
          <p:cNvGrpSpPr/>
          <p:nvPr/>
        </p:nvGrpSpPr>
        <p:grpSpPr>
          <a:xfrm>
            <a:off x="4968118" y="2301537"/>
            <a:ext cx="1722972" cy="761107"/>
            <a:chOff x="5046684" y="2193283"/>
            <a:chExt cx="1722972" cy="76110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A3510F-228F-5240-8A0C-BD9494B04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" t="2370" r="3358" b="49366"/>
            <a:stretch/>
          </p:blipFill>
          <p:spPr>
            <a:xfrm>
              <a:off x="5134889" y="2193283"/>
              <a:ext cx="1634767" cy="7611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F6E787-F760-B84D-A91F-DA7D44B0736C}"/>
                </a:ext>
              </a:extLst>
            </p:cNvPr>
            <p:cNvSpPr txBox="1"/>
            <p:nvPr/>
          </p:nvSpPr>
          <p:spPr>
            <a:xfrm>
              <a:off x="5046684" y="2530898"/>
              <a:ext cx="7226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Inboard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930421-FF48-3740-A9B9-B9FFED6DC253}"/>
                </a:ext>
              </a:extLst>
            </p:cNvPr>
            <p:cNvSpPr txBox="1"/>
            <p:nvPr/>
          </p:nvSpPr>
          <p:spPr>
            <a:xfrm>
              <a:off x="5046684" y="2375958"/>
              <a:ext cx="721913" cy="23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Outboard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952D95C-0D18-2B43-B823-8032A9E806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51183" y="2491637"/>
              <a:ext cx="21895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432F979-D551-D848-8434-299F709E59D9}"/>
                </a:ext>
              </a:extLst>
            </p:cNvPr>
            <p:cNvCxnSpPr/>
            <p:nvPr/>
          </p:nvCxnSpPr>
          <p:spPr bwMode="auto">
            <a:xfrm>
              <a:off x="6002990" y="2500357"/>
              <a:ext cx="118872" cy="141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A34BB9F-DE7E-7C4E-ADB2-69D5BA6824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40985" y="2671369"/>
              <a:ext cx="20288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DABB7C4-4614-FB4E-9D7E-F5D61E8E0718}"/>
                </a:ext>
              </a:extLst>
            </p:cNvPr>
            <p:cNvCxnSpPr/>
            <p:nvPr/>
          </p:nvCxnSpPr>
          <p:spPr bwMode="auto">
            <a:xfrm>
              <a:off x="5874834" y="2672942"/>
              <a:ext cx="164592" cy="187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24CB2E-D212-4D4B-BD9C-497921F526E4}"/>
              </a:ext>
            </a:extLst>
          </p:cNvPr>
          <p:cNvGrpSpPr/>
          <p:nvPr/>
        </p:nvGrpSpPr>
        <p:grpSpPr>
          <a:xfrm>
            <a:off x="4760235" y="1801181"/>
            <a:ext cx="2038489" cy="499298"/>
            <a:chOff x="4579495" y="1713770"/>
            <a:chExt cx="2038489" cy="4992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C88DEE-6A13-6644-A39C-B98A77FD7233}"/>
                </a:ext>
              </a:extLst>
            </p:cNvPr>
            <p:cNvGrpSpPr/>
            <p:nvPr/>
          </p:nvGrpSpPr>
          <p:grpSpPr>
            <a:xfrm>
              <a:off x="4579495" y="1713770"/>
              <a:ext cx="2038489" cy="499298"/>
              <a:chOff x="3338443" y="2097109"/>
              <a:chExt cx="2038489" cy="49929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4F5B07-055A-174C-B3D6-EFA1F854D4F7}"/>
                  </a:ext>
                </a:extLst>
              </p:cNvPr>
              <p:cNvSpPr txBox="1"/>
              <p:nvPr/>
            </p:nvSpPr>
            <p:spPr>
              <a:xfrm>
                <a:off x="4087797" y="2097109"/>
                <a:ext cx="12891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Computations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9EDCD7-B6E3-5644-8054-0D83323C2AA8}"/>
                  </a:ext>
                </a:extLst>
              </p:cNvPr>
              <p:cNvSpPr txBox="1"/>
              <p:nvPr/>
            </p:nvSpPr>
            <p:spPr>
              <a:xfrm>
                <a:off x="4095292" y="2288630"/>
                <a:ext cx="11798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Wind Tunnel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9412A06-1AEC-534C-9B60-689FBB7B47B3}"/>
                  </a:ext>
                </a:extLst>
              </p:cNvPr>
              <p:cNvSpPr/>
              <p:nvPr/>
            </p:nvSpPr>
            <p:spPr bwMode="auto">
              <a:xfrm>
                <a:off x="3338443" y="2112100"/>
                <a:ext cx="2016004" cy="46852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A03DAB-9F29-BE44-89DF-9A46748E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125" y="1807257"/>
              <a:ext cx="716069" cy="30150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AD62AC2-2087-5245-8FA1-927D306548B0}"/>
              </a:ext>
            </a:extLst>
          </p:cNvPr>
          <p:cNvSpPr txBox="1"/>
          <p:nvPr/>
        </p:nvSpPr>
        <p:spPr>
          <a:xfrm>
            <a:off x="2861409" y="2207060"/>
            <a:ext cx="936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Inboard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CE8E1E-50A3-BF47-8AD6-D9BDE051A7A9}"/>
              </a:ext>
            </a:extLst>
          </p:cNvPr>
          <p:cNvSpPr txBox="1"/>
          <p:nvPr/>
        </p:nvSpPr>
        <p:spPr>
          <a:xfrm>
            <a:off x="8860120" y="2207060"/>
            <a:ext cx="11079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214F2-2459-3B4A-8F2C-DFB51D49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C4FDFAD-D04F-A620-5344-8D4179A73C3E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4032916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941E-B063-3D48-A2C7-9D458EDFE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Results Relative to Computational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B1DF4-15F0-3548-9157-59559C9EEB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B630F-CB70-2741-B53E-BB8E44A3C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32" y="1817141"/>
            <a:ext cx="6098429" cy="47586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C4BBAA-90DC-8843-BCCA-E302F5F94580}"/>
              </a:ext>
            </a:extLst>
          </p:cNvPr>
          <p:cNvSpPr txBox="1">
            <a:spLocks/>
          </p:cNvSpPr>
          <p:nvPr/>
        </p:nvSpPr>
        <p:spPr bwMode="auto">
          <a:xfrm>
            <a:off x="1128896" y="1021606"/>
            <a:ext cx="9936324" cy="66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Good agreement between pretest predictions and experimental extents of laminar flow suggest CATNLF assumptions, tools, and design method are valid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0BAF0F1-E448-29D3-AE38-B0714490FFCB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06042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C4C9-C501-3842-9A03-BD7BE62AD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Laminar Flow?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627FF2-1988-E441-B47D-B159507D9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00" y="3436231"/>
            <a:ext cx="11697661" cy="2850588"/>
          </a:xfrm>
        </p:spPr>
        <p:txBody>
          <a:bodyPr/>
          <a:lstStyle/>
          <a:p>
            <a:r>
              <a:rPr lang="en-US" sz="2000" dirty="0"/>
              <a:t>“Laminar” and “turbulent” describes the state of the boundary layer (fluid very near the surface)</a:t>
            </a:r>
          </a:p>
          <a:p>
            <a:endParaRPr lang="en-US" sz="700" dirty="0"/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Laminar flow significantly improves vehicle performance by reducing skin friction and profile drag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/>
              <a:t>For 777-class aircraft with laminar flow on 60% of the wings upper surface, the potential fuel burn savings per aircraft per year is 5-10%</a:t>
            </a:r>
          </a:p>
          <a:p>
            <a:pPr lvl="1"/>
            <a:r>
              <a:rPr lang="en-US" sz="2000" dirty="0"/>
              <a:t>390,000 gallons of fuel savings</a:t>
            </a:r>
          </a:p>
          <a:p>
            <a:pPr lvl="1"/>
            <a:r>
              <a:rPr lang="en-US" sz="2000" dirty="0"/>
              <a:t>$1.8 million in fuel cost savings</a:t>
            </a:r>
          </a:p>
          <a:p>
            <a:pPr lvl="1"/>
            <a:r>
              <a:rPr lang="en-US" sz="2000" dirty="0"/>
              <a:t>8.2 million pounds of CO</a:t>
            </a:r>
            <a:r>
              <a:rPr lang="en-US" sz="2000" baseline="-25000" dirty="0"/>
              <a:t>2</a:t>
            </a:r>
            <a:r>
              <a:rPr lang="en-US" sz="2000" dirty="0"/>
              <a:t> emissions reduced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B69264F-B9CF-0C45-B452-7682846C1AD2}"/>
              </a:ext>
            </a:extLst>
          </p:cNvPr>
          <p:cNvSpPr txBox="1"/>
          <p:nvPr/>
        </p:nvSpPr>
        <p:spPr>
          <a:xfrm>
            <a:off x="1806335" y="2584557"/>
            <a:ext cx="2308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Fully-Turbulent Airfoil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DAB0E8-A3C7-6147-8E2A-608DDB619BE8}"/>
              </a:ext>
            </a:extLst>
          </p:cNvPr>
          <p:cNvSpPr txBox="1"/>
          <p:nvPr/>
        </p:nvSpPr>
        <p:spPr>
          <a:xfrm>
            <a:off x="7533792" y="2584557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Airfoil with Laminar Flow</a:t>
            </a:r>
          </a:p>
        </p:txBody>
      </p:sp>
      <p:sp>
        <p:nvSpPr>
          <p:cNvPr id="57" name="Slide Number Placeholder 3">
            <a:extLst>
              <a:ext uri="{FF2B5EF4-FFF2-40B4-BE49-F238E27FC236}">
                <a16:creationId xmlns:a16="http://schemas.microsoft.com/office/drawing/2014/main" id="{63471ADC-A8F4-E449-8C9C-2A54359FD0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32D48D-4961-6744-AE75-FE7748BBD8CF}"/>
              </a:ext>
            </a:extLst>
          </p:cNvPr>
          <p:cNvGrpSpPr/>
          <p:nvPr/>
        </p:nvGrpSpPr>
        <p:grpSpPr>
          <a:xfrm>
            <a:off x="186260" y="1656240"/>
            <a:ext cx="5933753" cy="937430"/>
            <a:chOff x="186260" y="1656240"/>
            <a:chExt cx="5933753" cy="937430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167E5B60-94D7-634A-AD65-2E4AC9096737}"/>
                </a:ext>
              </a:extLst>
            </p:cNvPr>
            <p:cNvSpPr/>
            <p:nvPr/>
          </p:nvSpPr>
          <p:spPr bwMode="auto">
            <a:xfrm>
              <a:off x="375575" y="1822963"/>
              <a:ext cx="5570575" cy="352274"/>
            </a:xfrm>
            <a:custGeom>
              <a:avLst/>
              <a:gdLst>
                <a:gd name="connsiteX0" fmla="*/ 0 w 5709600"/>
                <a:gd name="connsiteY0" fmla="*/ 361066 h 361066"/>
                <a:gd name="connsiteX1" fmla="*/ 28800 w 5709600"/>
                <a:gd name="connsiteY1" fmla="*/ 303466 h 361066"/>
                <a:gd name="connsiteX2" fmla="*/ 151200 w 5709600"/>
                <a:gd name="connsiteY2" fmla="*/ 245866 h 361066"/>
                <a:gd name="connsiteX3" fmla="*/ 288000 w 5709600"/>
                <a:gd name="connsiteY3" fmla="*/ 202666 h 361066"/>
                <a:gd name="connsiteX4" fmla="*/ 396000 w 5709600"/>
                <a:gd name="connsiteY4" fmla="*/ 181066 h 361066"/>
                <a:gd name="connsiteX5" fmla="*/ 619200 w 5709600"/>
                <a:gd name="connsiteY5" fmla="*/ 137866 h 361066"/>
                <a:gd name="connsiteX6" fmla="*/ 828000 w 5709600"/>
                <a:gd name="connsiteY6" fmla="*/ 109066 h 361066"/>
                <a:gd name="connsiteX7" fmla="*/ 1072800 w 5709600"/>
                <a:gd name="connsiteY7" fmla="*/ 80266 h 361066"/>
                <a:gd name="connsiteX8" fmla="*/ 1375200 w 5709600"/>
                <a:gd name="connsiteY8" fmla="*/ 58666 h 361066"/>
                <a:gd name="connsiteX9" fmla="*/ 1605600 w 5709600"/>
                <a:gd name="connsiteY9" fmla="*/ 37066 h 361066"/>
                <a:gd name="connsiteX10" fmla="*/ 2023200 w 5709600"/>
                <a:gd name="connsiteY10" fmla="*/ 15466 h 361066"/>
                <a:gd name="connsiteX11" fmla="*/ 2455200 w 5709600"/>
                <a:gd name="connsiteY11" fmla="*/ 1066 h 361066"/>
                <a:gd name="connsiteX12" fmla="*/ 2872800 w 5709600"/>
                <a:gd name="connsiteY12" fmla="*/ 1066 h 361066"/>
                <a:gd name="connsiteX13" fmla="*/ 3369600 w 5709600"/>
                <a:gd name="connsiteY13" fmla="*/ 8266 h 361066"/>
                <a:gd name="connsiteX14" fmla="*/ 3960000 w 5709600"/>
                <a:gd name="connsiteY14" fmla="*/ 37066 h 361066"/>
                <a:gd name="connsiteX15" fmla="*/ 4305600 w 5709600"/>
                <a:gd name="connsiteY15" fmla="*/ 58666 h 361066"/>
                <a:gd name="connsiteX16" fmla="*/ 4708800 w 5709600"/>
                <a:gd name="connsiteY16" fmla="*/ 109066 h 361066"/>
                <a:gd name="connsiteX17" fmla="*/ 5349600 w 5709600"/>
                <a:gd name="connsiteY17" fmla="*/ 188266 h 361066"/>
                <a:gd name="connsiteX18" fmla="*/ 5709600 w 5709600"/>
                <a:gd name="connsiteY18" fmla="*/ 217066 h 36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600" h="361066">
                  <a:moveTo>
                    <a:pt x="0" y="361066"/>
                  </a:moveTo>
                  <a:cubicBezTo>
                    <a:pt x="1800" y="341866"/>
                    <a:pt x="3600" y="322666"/>
                    <a:pt x="28800" y="303466"/>
                  </a:cubicBezTo>
                  <a:cubicBezTo>
                    <a:pt x="54000" y="284266"/>
                    <a:pt x="108000" y="262666"/>
                    <a:pt x="151200" y="245866"/>
                  </a:cubicBezTo>
                  <a:cubicBezTo>
                    <a:pt x="194400" y="229066"/>
                    <a:pt x="247200" y="213466"/>
                    <a:pt x="288000" y="202666"/>
                  </a:cubicBezTo>
                  <a:cubicBezTo>
                    <a:pt x="328800" y="191866"/>
                    <a:pt x="396000" y="181066"/>
                    <a:pt x="396000" y="181066"/>
                  </a:cubicBezTo>
                  <a:cubicBezTo>
                    <a:pt x="451200" y="170266"/>
                    <a:pt x="547200" y="149866"/>
                    <a:pt x="619200" y="137866"/>
                  </a:cubicBezTo>
                  <a:cubicBezTo>
                    <a:pt x="691200" y="125866"/>
                    <a:pt x="828000" y="109066"/>
                    <a:pt x="828000" y="109066"/>
                  </a:cubicBezTo>
                  <a:cubicBezTo>
                    <a:pt x="903600" y="99466"/>
                    <a:pt x="981600" y="88666"/>
                    <a:pt x="1072800" y="80266"/>
                  </a:cubicBezTo>
                  <a:cubicBezTo>
                    <a:pt x="1164000" y="71866"/>
                    <a:pt x="1286400" y="65866"/>
                    <a:pt x="1375200" y="58666"/>
                  </a:cubicBezTo>
                  <a:cubicBezTo>
                    <a:pt x="1464000" y="51466"/>
                    <a:pt x="1497600" y="44266"/>
                    <a:pt x="1605600" y="37066"/>
                  </a:cubicBezTo>
                  <a:cubicBezTo>
                    <a:pt x="1713600" y="29866"/>
                    <a:pt x="2023200" y="15466"/>
                    <a:pt x="2023200" y="15466"/>
                  </a:cubicBezTo>
                  <a:lnTo>
                    <a:pt x="2455200" y="1066"/>
                  </a:lnTo>
                  <a:cubicBezTo>
                    <a:pt x="2596800" y="-1334"/>
                    <a:pt x="2872800" y="1066"/>
                    <a:pt x="2872800" y="1066"/>
                  </a:cubicBezTo>
                  <a:cubicBezTo>
                    <a:pt x="3025200" y="2266"/>
                    <a:pt x="3188400" y="2266"/>
                    <a:pt x="3369600" y="8266"/>
                  </a:cubicBezTo>
                  <a:cubicBezTo>
                    <a:pt x="3550800" y="14266"/>
                    <a:pt x="3960000" y="37066"/>
                    <a:pt x="3960000" y="37066"/>
                  </a:cubicBezTo>
                  <a:cubicBezTo>
                    <a:pt x="4116000" y="45466"/>
                    <a:pt x="4180800" y="46666"/>
                    <a:pt x="4305600" y="58666"/>
                  </a:cubicBezTo>
                  <a:cubicBezTo>
                    <a:pt x="4430400" y="70666"/>
                    <a:pt x="4708800" y="109066"/>
                    <a:pt x="4708800" y="109066"/>
                  </a:cubicBezTo>
                  <a:lnTo>
                    <a:pt x="5349600" y="188266"/>
                  </a:lnTo>
                  <a:cubicBezTo>
                    <a:pt x="5516400" y="206266"/>
                    <a:pt x="5613000" y="211666"/>
                    <a:pt x="5709600" y="217066"/>
                  </a:cubicBezTo>
                </a:path>
              </a:pathLst>
            </a:custGeom>
            <a:solidFill>
              <a:srgbClr val="8A160E">
                <a:alpha val="62000"/>
              </a:srgbClr>
            </a:solidFill>
            <a:ln w="19050" cap="flat" cmpd="sng" algn="ctr">
              <a:solidFill>
                <a:srgbClr val="8A160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C4E0AA6-2864-DF46-B0E2-8771B6226196}"/>
                </a:ext>
              </a:extLst>
            </p:cNvPr>
            <p:cNvSpPr/>
            <p:nvPr/>
          </p:nvSpPr>
          <p:spPr bwMode="auto">
            <a:xfrm>
              <a:off x="4505326" y="2044148"/>
              <a:ext cx="1442036" cy="191790"/>
            </a:xfrm>
            <a:prstGeom prst="rect">
              <a:avLst/>
            </a:prstGeom>
            <a:solidFill>
              <a:srgbClr val="B770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40BFB2E-0A69-854F-8CCD-68C8BD6FFABC}"/>
                </a:ext>
              </a:extLst>
            </p:cNvPr>
            <p:cNvSpPr/>
            <p:nvPr/>
          </p:nvSpPr>
          <p:spPr bwMode="auto">
            <a:xfrm>
              <a:off x="374364" y="2173765"/>
              <a:ext cx="5414115" cy="257193"/>
            </a:xfrm>
            <a:custGeom>
              <a:avLst/>
              <a:gdLst>
                <a:gd name="connsiteX0" fmla="*/ 0 w 5414115"/>
                <a:gd name="connsiteY0" fmla="*/ 0 h 257193"/>
                <a:gd name="connsiteX1" fmla="*/ 36142 w 5414115"/>
                <a:gd name="connsiteY1" fmla="*/ 61442 h 257193"/>
                <a:gd name="connsiteX2" fmla="*/ 213239 w 5414115"/>
                <a:gd name="connsiteY2" fmla="*/ 126498 h 257193"/>
                <a:gd name="connsiteX3" fmla="*/ 621647 w 5414115"/>
                <a:gd name="connsiteY3" fmla="*/ 184326 h 257193"/>
                <a:gd name="connsiteX4" fmla="*/ 1236066 w 5414115"/>
                <a:gd name="connsiteY4" fmla="*/ 238539 h 257193"/>
                <a:gd name="connsiteX5" fmla="*/ 2186609 w 5414115"/>
                <a:gd name="connsiteY5" fmla="*/ 256610 h 257193"/>
                <a:gd name="connsiteX6" fmla="*/ 3241963 w 5414115"/>
                <a:gd name="connsiteY6" fmla="*/ 220468 h 257193"/>
                <a:gd name="connsiteX7" fmla="*/ 4478030 w 5414115"/>
                <a:gd name="connsiteY7" fmla="*/ 108427 h 257193"/>
                <a:gd name="connsiteX8" fmla="*/ 4929809 w 5414115"/>
                <a:gd name="connsiteY8" fmla="*/ 68670 h 257193"/>
                <a:gd name="connsiteX9" fmla="*/ 5414115 w 5414115"/>
                <a:gd name="connsiteY9" fmla="*/ 65056 h 257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4115" h="257193">
                  <a:moveTo>
                    <a:pt x="0" y="0"/>
                  </a:moveTo>
                  <a:cubicBezTo>
                    <a:pt x="301" y="20179"/>
                    <a:pt x="602" y="40359"/>
                    <a:pt x="36142" y="61442"/>
                  </a:cubicBezTo>
                  <a:cubicBezTo>
                    <a:pt x="71682" y="82525"/>
                    <a:pt x="115655" y="106017"/>
                    <a:pt x="213239" y="126498"/>
                  </a:cubicBezTo>
                  <a:cubicBezTo>
                    <a:pt x="310823" y="146979"/>
                    <a:pt x="451176" y="165653"/>
                    <a:pt x="621647" y="184326"/>
                  </a:cubicBezTo>
                  <a:cubicBezTo>
                    <a:pt x="792118" y="203000"/>
                    <a:pt x="975239" y="226492"/>
                    <a:pt x="1236066" y="238539"/>
                  </a:cubicBezTo>
                  <a:cubicBezTo>
                    <a:pt x="1496893" y="250586"/>
                    <a:pt x="1852293" y="259622"/>
                    <a:pt x="2186609" y="256610"/>
                  </a:cubicBezTo>
                  <a:cubicBezTo>
                    <a:pt x="2520925" y="253598"/>
                    <a:pt x="2860060" y="245165"/>
                    <a:pt x="3241963" y="220468"/>
                  </a:cubicBezTo>
                  <a:cubicBezTo>
                    <a:pt x="3623866" y="195771"/>
                    <a:pt x="4478030" y="108427"/>
                    <a:pt x="4478030" y="108427"/>
                  </a:cubicBezTo>
                  <a:cubicBezTo>
                    <a:pt x="4759338" y="83127"/>
                    <a:pt x="4773795" y="75898"/>
                    <a:pt x="4929809" y="68670"/>
                  </a:cubicBezTo>
                  <a:cubicBezTo>
                    <a:pt x="5085823" y="61442"/>
                    <a:pt x="5249969" y="63249"/>
                    <a:pt x="5414115" y="65056"/>
                  </a:cubicBezTo>
                </a:path>
              </a:pathLst>
            </a:custGeom>
            <a:solidFill>
              <a:srgbClr val="B7706E"/>
            </a:solidFill>
            <a:ln w="19050" cap="flat" cmpd="sng" algn="ctr">
              <a:solidFill>
                <a:srgbClr val="8A160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4128CA-2D94-6C46-8AE2-04165394F445}"/>
                </a:ext>
              </a:extLst>
            </p:cNvPr>
            <p:cNvSpPr/>
            <p:nvPr/>
          </p:nvSpPr>
          <p:spPr bwMode="auto">
            <a:xfrm>
              <a:off x="5780152" y="1822963"/>
              <a:ext cx="339861" cy="65258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8CF5425-7513-0A4F-9BBF-9565599DD7DE}"/>
                </a:ext>
              </a:extLst>
            </p:cNvPr>
            <p:cNvSpPr/>
            <p:nvPr/>
          </p:nvSpPr>
          <p:spPr bwMode="auto">
            <a:xfrm rot="21399555">
              <a:off x="4853178" y="2075830"/>
              <a:ext cx="619941" cy="167739"/>
            </a:xfrm>
            <a:prstGeom prst="rect">
              <a:avLst/>
            </a:prstGeom>
            <a:solidFill>
              <a:srgbClr val="B770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AED8955-2B8D-FB4C-85B3-0122F6A45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43312" b="55596" l="11246" r="89159">
                          <a14:foregroundMark x1="29854" y1="46861" x2="29854" y2="46861"/>
                          <a14:foregroundMark x1="32929" y1="46770" x2="32929" y2="46770"/>
                          <a14:foregroundMark x1="16586" y1="48590" x2="16586" y2="48590"/>
                          <a14:foregroundMark x1="20712" y1="48044" x2="20712" y2="48044"/>
                          <a14:foregroundMark x1="24434" y1="47316" x2="24434" y2="47316"/>
                          <a14:foregroundMark x1="18285" y1="48317" x2="18285" y2="48317"/>
                          <a14:foregroundMark x1="38916" y1="46770" x2="38916" y2="46770"/>
                          <a14:foregroundMark x1="43123" y1="46406" x2="43123" y2="46406"/>
                          <a14:foregroundMark x1="75485" y1="48044" x2="75485" y2="48044"/>
                          <a14:foregroundMark x1="65049" y1="46770" x2="65049" y2="46770"/>
                          <a14:foregroundMark x1="29854" y1="49409" x2="48786" y2="49591"/>
                        </a14:backgroundRemoval>
                      </a14:imgEffect>
                    </a14:imgLayer>
                  </a14:imgProps>
                </a:ext>
              </a:extLst>
            </a:blip>
            <a:srcRect l="10149" t="41970" r="10107" b="42877"/>
            <a:stretch/>
          </p:blipFill>
          <p:spPr>
            <a:xfrm>
              <a:off x="186260" y="1656240"/>
              <a:ext cx="5548346" cy="937430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E57BB313-513E-F044-BA35-3981116A12C1}"/>
              </a:ext>
            </a:extLst>
          </p:cNvPr>
          <p:cNvSpPr/>
          <p:nvPr/>
        </p:nvSpPr>
        <p:spPr bwMode="auto">
          <a:xfrm>
            <a:off x="6389102" y="1798493"/>
            <a:ext cx="5301744" cy="273236"/>
          </a:xfrm>
          <a:custGeom>
            <a:avLst/>
            <a:gdLst>
              <a:gd name="connsiteX0" fmla="*/ 0 w 5709600"/>
              <a:gd name="connsiteY0" fmla="*/ 361066 h 361066"/>
              <a:gd name="connsiteX1" fmla="*/ 28800 w 5709600"/>
              <a:gd name="connsiteY1" fmla="*/ 303466 h 361066"/>
              <a:gd name="connsiteX2" fmla="*/ 151200 w 5709600"/>
              <a:gd name="connsiteY2" fmla="*/ 245866 h 361066"/>
              <a:gd name="connsiteX3" fmla="*/ 288000 w 5709600"/>
              <a:gd name="connsiteY3" fmla="*/ 202666 h 361066"/>
              <a:gd name="connsiteX4" fmla="*/ 396000 w 5709600"/>
              <a:gd name="connsiteY4" fmla="*/ 181066 h 361066"/>
              <a:gd name="connsiteX5" fmla="*/ 619200 w 5709600"/>
              <a:gd name="connsiteY5" fmla="*/ 137866 h 361066"/>
              <a:gd name="connsiteX6" fmla="*/ 828000 w 5709600"/>
              <a:gd name="connsiteY6" fmla="*/ 109066 h 361066"/>
              <a:gd name="connsiteX7" fmla="*/ 1072800 w 5709600"/>
              <a:gd name="connsiteY7" fmla="*/ 80266 h 361066"/>
              <a:gd name="connsiteX8" fmla="*/ 1375200 w 5709600"/>
              <a:gd name="connsiteY8" fmla="*/ 58666 h 361066"/>
              <a:gd name="connsiteX9" fmla="*/ 1605600 w 5709600"/>
              <a:gd name="connsiteY9" fmla="*/ 37066 h 361066"/>
              <a:gd name="connsiteX10" fmla="*/ 2023200 w 5709600"/>
              <a:gd name="connsiteY10" fmla="*/ 15466 h 361066"/>
              <a:gd name="connsiteX11" fmla="*/ 2455200 w 5709600"/>
              <a:gd name="connsiteY11" fmla="*/ 1066 h 361066"/>
              <a:gd name="connsiteX12" fmla="*/ 2872800 w 5709600"/>
              <a:gd name="connsiteY12" fmla="*/ 1066 h 361066"/>
              <a:gd name="connsiteX13" fmla="*/ 3369600 w 5709600"/>
              <a:gd name="connsiteY13" fmla="*/ 8266 h 361066"/>
              <a:gd name="connsiteX14" fmla="*/ 3960000 w 5709600"/>
              <a:gd name="connsiteY14" fmla="*/ 37066 h 361066"/>
              <a:gd name="connsiteX15" fmla="*/ 4305600 w 5709600"/>
              <a:gd name="connsiteY15" fmla="*/ 58666 h 361066"/>
              <a:gd name="connsiteX16" fmla="*/ 4708800 w 5709600"/>
              <a:gd name="connsiteY16" fmla="*/ 109066 h 361066"/>
              <a:gd name="connsiteX17" fmla="*/ 5349600 w 5709600"/>
              <a:gd name="connsiteY17" fmla="*/ 188266 h 361066"/>
              <a:gd name="connsiteX18" fmla="*/ 5709600 w 5709600"/>
              <a:gd name="connsiteY18" fmla="*/ 217066 h 36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09600" h="361066">
                <a:moveTo>
                  <a:pt x="0" y="361066"/>
                </a:moveTo>
                <a:cubicBezTo>
                  <a:pt x="1800" y="341866"/>
                  <a:pt x="3600" y="322666"/>
                  <a:pt x="28800" y="303466"/>
                </a:cubicBezTo>
                <a:cubicBezTo>
                  <a:pt x="54000" y="284266"/>
                  <a:pt x="108000" y="262666"/>
                  <a:pt x="151200" y="245866"/>
                </a:cubicBezTo>
                <a:cubicBezTo>
                  <a:pt x="194400" y="229066"/>
                  <a:pt x="247200" y="213466"/>
                  <a:pt x="288000" y="202666"/>
                </a:cubicBezTo>
                <a:cubicBezTo>
                  <a:pt x="328800" y="191866"/>
                  <a:pt x="396000" y="181066"/>
                  <a:pt x="396000" y="181066"/>
                </a:cubicBezTo>
                <a:cubicBezTo>
                  <a:pt x="451200" y="170266"/>
                  <a:pt x="547200" y="149866"/>
                  <a:pt x="619200" y="137866"/>
                </a:cubicBezTo>
                <a:cubicBezTo>
                  <a:pt x="691200" y="125866"/>
                  <a:pt x="828000" y="109066"/>
                  <a:pt x="828000" y="109066"/>
                </a:cubicBezTo>
                <a:cubicBezTo>
                  <a:pt x="903600" y="99466"/>
                  <a:pt x="981600" y="88666"/>
                  <a:pt x="1072800" y="80266"/>
                </a:cubicBezTo>
                <a:cubicBezTo>
                  <a:pt x="1164000" y="71866"/>
                  <a:pt x="1286400" y="65866"/>
                  <a:pt x="1375200" y="58666"/>
                </a:cubicBezTo>
                <a:cubicBezTo>
                  <a:pt x="1464000" y="51466"/>
                  <a:pt x="1497600" y="44266"/>
                  <a:pt x="1605600" y="37066"/>
                </a:cubicBezTo>
                <a:cubicBezTo>
                  <a:pt x="1713600" y="29866"/>
                  <a:pt x="2023200" y="15466"/>
                  <a:pt x="2023200" y="15466"/>
                </a:cubicBezTo>
                <a:lnTo>
                  <a:pt x="2455200" y="1066"/>
                </a:lnTo>
                <a:cubicBezTo>
                  <a:pt x="2596800" y="-1334"/>
                  <a:pt x="2872800" y="1066"/>
                  <a:pt x="2872800" y="1066"/>
                </a:cubicBezTo>
                <a:cubicBezTo>
                  <a:pt x="3025200" y="2266"/>
                  <a:pt x="3188400" y="2266"/>
                  <a:pt x="3369600" y="8266"/>
                </a:cubicBezTo>
                <a:cubicBezTo>
                  <a:pt x="3550800" y="14266"/>
                  <a:pt x="3960000" y="37066"/>
                  <a:pt x="3960000" y="37066"/>
                </a:cubicBezTo>
                <a:cubicBezTo>
                  <a:pt x="4116000" y="45466"/>
                  <a:pt x="4180800" y="46666"/>
                  <a:pt x="4305600" y="58666"/>
                </a:cubicBezTo>
                <a:cubicBezTo>
                  <a:pt x="4430400" y="70666"/>
                  <a:pt x="4708800" y="109066"/>
                  <a:pt x="4708800" y="109066"/>
                </a:cubicBezTo>
                <a:lnTo>
                  <a:pt x="5349600" y="188266"/>
                </a:lnTo>
                <a:cubicBezTo>
                  <a:pt x="5516400" y="206266"/>
                  <a:pt x="5613000" y="211666"/>
                  <a:pt x="5709600" y="217066"/>
                </a:cubicBezTo>
              </a:path>
            </a:pathLst>
          </a:custGeom>
          <a:solidFill>
            <a:srgbClr val="268A0C">
              <a:alpha val="62000"/>
            </a:srgbClr>
          </a:solidFill>
          <a:ln w="19050" cap="flat" cmpd="sng" algn="ctr">
            <a:solidFill>
              <a:srgbClr val="268A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7255C9-BBAF-9942-885B-3F49F328F5D7}"/>
              </a:ext>
            </a:extLst>
          </p:cNvPr>
          <p:cNvSpPr/>
          <p:nvPr/>
        </p:nvSpPr>
        <p:spPr bwMode="auto">
          <a:xfrm rot="16200000">
            <a:off x="10425265" y="722273"/>
            <a:ext cx="272993" cy="23125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254F47C-59A6-CB47-AF80-B68A61595F62}"/>
              </a:ext>
            </a:extLst>
          </p:cNvPr>
          <p:cNvSpPr/>
          <p:nvPr/>
        </p:nvSpPr>
        <p:spPr bwMode="auto">
          <a:xfrm>
            <a:off x="9408967" y="1770514"/>
            <a:ext cx="2284771" cy="211050"/>
          </a:xfrm>
          <a:custGeom>
            <a:avLst/>
            <a:gdLst>
              <a:gd name="connsiteX0" fmla="*/ 0 w 3823063"/>
              <a:gd name="connsiteY0" fmla="*/ 43667 h 353145"/>
              <a:gd name="connsiteX1" fmla="*/ 78378 w 3823063"/>
              <a:gd name="connsiteY1" fmla="*/ 26250 h 353145"/>
              <a:gd name="connsiteX2" fmla="*/ 296092 w 3823063"/>
              <a:gd name="connsiteY2" fmla="*/ 124 h 353145"/>
              <a:gd name="connsiteX3" fmla="*/ 731520 w 3823063"/>
              <a:gd name="connsiteY3" fmla="*/ 17541 h 353145"/>
              <a:gd name="connsiteX4" fmla="*/ 1097280 w 3823063"/>
              <a:gd name="connsiteY4" fmla="*/ 43667 h 353145"/>
              <a:gd name="connsiteX5" fmla="*/ 1506583 w 3823063"/>
              <a:gd name="connsiteY5" fmla="*/ 69793 h 353145"/>
              <a:gd name="connsiteX6" fmla="*/ 2124892 w 3823063"/>
              <a:gd name="connsiteY6" fmla="*/ 148170 h 353145"/>
              <a:gd name="connsiteX7" fmla="*/ 2708366 w 3823063"/>
              <a:gd name="connsiteY7" fmla="*/ 235256 h 353145"/>
              <a:gd name="connsiteX8" fmla="*/ 3579223 w 3823063"/>
              <a:gd name="connsiteY8" fmla="*/ 339758 h 353145"/>
              <a:gd name="connsiteX9" fmla="*/ 3823063 w 3823063"/>
              <a:gd name="connsiteY9" fmla="*/ 348467 h 35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3063" h="353145">
                <a:moveTo>
                  <a:pt x="0" y="43667"/>
                </a:moveTo>
                <a:cubicBezTo>
                  <a:pt x="14514" y="38587"/>
                  <a:pt x="29029" y="33507"/>
                  <a:pt x="78378" y="26250"/>
                </a:cubicBezTo>
                <a:cubicBezTo>
                  <a:pt x="127727" y="18993"/>
                  <a:pt x="187235" y="1575"/>
                  <a:pt x="296092" y="124"/>
                </a:cubicBezTo>
                <a:cubicBezTo>
                  <a:pt x="404949" y="-1328"/>
                  <a:pt x="597989" y="10284"/>
                  <a:pt x="731520" y="17541"/>
                </a:cubicBezTo>
                <a:cubicBezTo>
                  <a:pt x="865051" y="24798"/>
                  <a:pt x="1097280" y="43667"/>
                  <a:pt x="1097280" y="43667"/>
                </a:cubicBezTo>
                <a:cubicBezTo>
                  <a:pt x="1226457" y="52376"/>
                  <a:pt x="1335314" y="52376"/>
                  <a:pt x="1506583" y="69793"/>
                </a:cubicBezTo>
                <a:cubicBezTo>
                  <a:pt x="1677852" y="87210"/>
                  <a:pt x="1924595" y="120593"/>
                  <a:pt x="2124892" y="148170"/>
                </a:cubicBezTo>
                <a:cubicBezTo>
                  <a:pt x="2325189" y="175747"/>
                  <a:pt x="2465978" y="203325"/>
                  <a:pt x="2708366" y="235256"/>
                </a:cubicBezTo>
                <a:cubicBezTo>
                  <a:pt x="2950755" y="267187"/>
                  <a:pt x="3393440" y="320890"/>
                  <a:pt x="3579223" y="339758"/>
                </a:cubicBezTo>
                <a:cubicBezTo>
                  <a:pt x="3765006" y="358626"/>
                  <a:pt x="3794034" y="353546"/>
                  <a:pt x="3823063" y="348467"/>
                </a:cubicBezTo>
              </a:path>
            </a:pathLst>
          </a:custGeom>
          <a:solidFill>
            <a:srgbClr val="B7706E"/>
          </a:solidFill>
          <a:ln w="19050" cap="flat" cmpd="sng" algn="ctr">
            <a:solidFill>
              <a:srgbClr val="8A16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2C2EE-9770-E74A-9703-40ED0ACAC059}"/>
              </a:ext>
            </a:extLst>
          </p:cNvPr>
          <p:cNvSpPr/>
          <p:nvPr/>
        </p:nvSpPr>
        <p:spPr bwMode="auto">
          <a:xfrm rot="251887">
            <a:off x="9399452" y="1846107"/>
            <a:ext cx="1513777" cy="136061"/>
          </a:xfrm>
          <a:prstGeom prst="rect">
            <a:avLst/>
          </a:prstGeom>
          <a:solidFill>
            <a:srgbClr val="B770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602C5-D333-F141-BE1B-6F7078254634}"/>
              </a:ext>
            </a:extLst>
          </p:cNvPr>
          <p:cNvSpPr txBox="1"/>
          <p:nvPr/>
        </p:nvSpPr>
        <p:spPr>
          <a:xfrm>
            <a:off x="6813043" y="1315213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26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skin friction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AE78FA-4ED4-2844-9011-07AB8499DEED}"/>
              </a:ext>
            </a:extLst>
          </p:cNvPr>
          <p:cNvSpPr txBox="1"/>
          <p:nvPr/>
        </p:nvSpPr>
        <p:spPr>
          <a:xfrm>
            <a:off x="10777830" y="137359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26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wake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EFD3E59-F0C5-2344-97BD-F69F42B12873}"/>
              </a:ext>
            </a:extLst>
          </p:cNvPr>
          <p:cNvCxnSpPr/>
          <p:nvPr/>
        </p:nvCxnSpPr>
        <p:spPr bwMode="auto">
          <a:xfrm>
            <a:off x="11489510" y="1686114"/>
            <a:ext cx="0" cy="2743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26AB2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2565D4F-BB3E-3546-82EE-CB0FFB495902}"/>
              </a:ext>
            </a:extLst>
          </p:cNvPr>
          <p:cNvCxnSpPr>
            <a:cxnSpLocks/>
          </p:cNvCxnSpPr>
          <p:nvPr/>
        </p:nvCxnSpPr>
        <p:spPr bwMode="auto">
          <a:xfrm flipV="1">
            <a:off x="11489510" y="2138649"/>
            <a:ext cx="0" cy="2743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26AB2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E10E2A-61B1-934B-8C4B-224B3688DD96}"/>
              </a:ext>
            </a:extLst>
          </p:cNvPr>
          <p:cNvCxnSpPr>
            <a:cxnSpLocks/>
          </p:cNvCxnSpPr>
          <p:nvPr/>
        </p:nvCxnSpPr>
        <p:spPr bwMode="auto">
          <a:xfrm>
            <a:off x="7595893" y="1602650"/>
            <a:ext cx="209028" cy="1958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26AB2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AE50224-B5B2-2946-AF9E-B7031EDC23D8}"/>
              </a:ext>
            </a:extLst>
          </p:cNvPr>
          <p:cNvSpPr/>
          <p:nvPr/>
        </p:nvSpPr>
        <p:spPr bwMode="auto">
          <a:xfrm>
            <a:off x="10334140" y="1988413"/>
            <a:ext cx="1442036" cy="141380"/>
          </a:xfrm>
          <a:prstGeom prst="rect">
            <a:avLst/>
          </a:prstGeom>
          <a:solidFill>
            <a:srgbClr val="B770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D0A319-0F10-0545-93B5-287856EB69EA}"/>
              </a:ext>
            </a:extLst>
          </p:cNvPr>
          <p:cNvSpPr/>
          <p:nvPr/>
        </p:nvSpPr>
        <p:spPr bwMode="auto">
          <a:xfrm>
            <a:off x="6387501" y="2067270"/>
            <a:ext cx="5414115" cy="257193"/>
          </a:xfrm>
          <a:custGeom>
            <a:avLst/>
            <a:gdLst>
              <a:gd name="connsiteX0" fmla="*/ 0 w 5414115"/>
              <a:gd name="connsiteY0" fmla="*/ 0 h 257193"/>
              <a:gd name="connsiteX1" fmla="*/ 36142 w 5414115"/>
              <a:gd name="connsiteY1" fmla="*/ 61442 h 257193"/>
              <a:gd name="connsiteX2" fmla="*/ 213239 w 5414115"/>
              <a:gd name="connsiteY2" fmla="*/ 126498 h 257193"/>
              <a:gd name="connsiteX3" fmla="*/ 621647 w 5414115"/>
              <a:gd name="connsiteY3" fmla="*/ 184326 h 257193"/>
              <a:gd name="connsiteX4" fmla="*/ 1236066 w 5414115"/>
              <a:gd name="connsiteY4" fmla="*/ 238539 h 257193"/>
              <a:gd name="connsiteX5" fmla="*/ 2186609 w 5414115"/>
              <a:gd name="connsiteY5" fmla="*/ 256610 h 257193"/>
              <a:gd name="connsiteX6" fmla="*/ 3241963 w 5414115"/>
              <a:gd name="connsiteY6" fmla="*/ 220468 h 257193"/>
              <a:gd name="connsiteX7" fmla="*/ 4478030 w 5414115"/>
              <a:gd name="connsiteY7" fmla="*/ 108427 h 257193"/>
              <a:gd name="connsiteX8" fmla="*/ 4929809 w 5414115"/>
              <a:gd name="connsiteY8" fmla="*/ 68670 h 257193"/>
              <a:gd name="connsiteX9" fmla="*/ 5414115 w 5414115"/>
              <a:gd name="connsiteY9" fmla="*/ 65056 h 257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4115" h="257193">
                <a:moveTo>
                  <a:pt x="0" y="0"/>
                </a:moveTo>
                <a:cubicBezTo>
                  <a:pt x="301" y="20179"/>
                  <a:pt x="602" y="40359"/>
                  <a:pt x="36142" y="61442"/>
                </a:cubicBezTo>
                <a:cubicBezTo>
                  <a:pt x="71682" y="82525"/>
                  <a:pt x="115655" y="106017"/>
                  <a:pt x="213239" y="126498"/>
                </a:cubicBezTo>
                <a:cubicBezTo>
                  <a:pt x="310823" y="146979"/>
                  <a:pt x="451176" y="165653"/>
                  <a:pt x="621647" y="184326"/>
                </a:cubicBezTo>
                <a:cubicBezTo>
                  <a:pt x="792118" y="203000"/>
                  <a:pt x="975239" y="226492"/>
                  <a:pt x="1236066" y="238539"/>
                </a:cubicBezTo>
                <a:cubicBezTo>
                  <a:pt x="1496893" y="250586"/>
                  <a:pt x="1852293" y="259622"/>
                  <a:pt x="2186609" y="256610"/>
                </a:cubicBezTo>
                <a:cubicBezTo>
                  <a:pt x="2520925" y="253598"/>
                  <a:pt x="2860060" y="245165"/>
                  <a:pt x="3241963" y="220468"/>
                </a:cubicBezTo>
                <a:cubicBezTo>
                  <a:pt x="3623866" y="195771"/>
                  <a:pt x="4478030" y="108427"/>
                  <a:pt x="4478030" y="108427"/>
                </a:cubicBezTo>
                <a:cubicBezTo>
                  <a:pt x="4759338" y="83127"/>
                  <a:pt x="4773795" y="75898"/>
                  <a:pt x="4929809" y="68670"/>
                </a:cubicBezTo>
                <a:cubicBezTo>
                  <a:pt x="5085823" y="61442"/>
                  <a:pt x="5249969" y="63249"/>
                  <a:pt x="5414115" y="65056"/>
                </a:cubicBezTo>
              </a:path>
            </a:pathLst>
          </a:custGeom>
          <a:solidFill>
            <a:srgbClr val="B7706E"/>
          </a:solidFill>
          <a:ln w="19050" cap="flat" cmpd="sng" algn="ctr">
            <a:solidFill>
              <a:srgbClr val="8A16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6705390-5E30-4840-A86B-B95E31789CB0}"/>
              </a:ext>
            </a:extLst>
          </p:cNvPr>
          <p:cNvSpPr/>
          <p:nvPr/>
        </p:nvSpPr>
        <p:spPr bwMode="auto">
          <a:xfrm rot="383085">
            <a:off x="10860305" y="1944329"/>
            <a:ext cx="726464" cy="101834"/>
          </a:xfrm>
          <a:prstGeom prst="rect">
            <a:avLst/>
          </a:prstGeom>
          <a:solidFill>
            <a:srgbClr val="B770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4EE6C52-6DC1-B04A-8B7A-63083AB83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3312" b="55596" l="11246" r="89159">
                        <a14:foregroundMark x1="29854" y1="46861" x2="29854" y2="46861"/>
                        <a14:foregroundMark x1="32929" y1="46770" x2="32929" y2="46770"/>
                        <a14:foregroundMark x1="16586" y1="48590" x2="16586" y2="48590"/>
                        <a14:foregroundMark x1="20712" y1="48044" x2="20712" y2="48044"/>
                        <a14:foregroundMark x1="24434" y1="47316" x2="24434" y2="47316"/>
                        <a14:foregroundMark x1="18285" y1="48317" x2="18285" y2="48317"/>
                        <a14:foregroundMark x1="38916" y1="46770" x2="38916" y2="46770"/>
                        <a14:foregroundMark x1="43123" y1="46406" x2="43123" y2="46406"/>
                        <a14:foregroundMark x1="75485" y1="48044" x2="75485" y2="48044"/>
                        <a14:foregroundMark x1="65049" y1="46770" x2="65049" y2="46770"/>
                        <a14:foregroundMark x1="29854" y1="49409" x2="48786" y2="49591"/>
                      </a14:backgroundRemoval>
                    </a14:imgEffect>
                  </a14:imgLayer>
                </a14:imgProps>
              </a:ext>
            </a:extLst>
          </a:blip>
          <a:srcRect l="10149" t="41970" r="10107" b="42877"/>
          <a:stretch/>
        </p:blipFill>
        <p:spPr>
          <a:xfrm>
            <a:off x="6208923" y="1583358"/>
            <a:ext cx="5280587" cy="8921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4024D727-BDB8-FB42-95F9-A801922FDCE6}"/>
              </a:ext>
            </a:extLst>
          </p:cNvPr>
          <p:cNvSpPr/>
          <p:nvPr/>
        </p:nvSpPr>
        <p:spPr bwMode="auto">
          <a:xfrm>
            <a:off x="11697202" y="1824022"/>
            <a:ext cx="339861" cy="6525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9FA044-C0FF-284F-87C6-7AF6579C2275}"/>
              </a:ext>
            </a:extLst>
          </p:cNvPr>
          <p:cNvSpPr txBox="1"/>
          <p:nvPr/>
        </p:nvSpPr>
        <p:spPr>
          <a:xfrm>
            <a:off x="8626563" y="992985"/>
            <a:ext cx="2050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26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from laminar to turbulent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F99DAE2-39DC-3F49-B5C0-FC58D5935FD4}"/>
              </a:ext>
            </a:extLst>
          </p:cNvPr>
          <p:cNvCxnSpPr>
            <a:cxnSpLocks/>
          </p:cNvCxnSpPr>
          <p:nvPr/>
        </p:nvCxnSpPr>
        <p:spPr bwMode="auto">
          <a:xfrm flipH="1">
            <a:off x="9393935" y="1542872"/>
            <a:ext cx="147541" cy="2317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26AB2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F7208C2-6ED6-E378-E20D-DE37A562EC5E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73672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7399BC9-0D80-914D-9809-FB4970501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Results Relative to Past NLF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93E8-FBEF-D54A-988D-3FD805778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479376-41AF-E340-AF52-94C0AB13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127" y="1021605"/>
            <a:ext cx="8720507" cy="6629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CRM-NLF in the NTF showed extents of laminar flow that nearly double the historic maximum seen at comparable wing sweep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8C061-A457-A543-BE8F-90E0AE9F5341}"/>
              </a:ext>
            </a:extLst>
          </p:cNvPr>
          <p:cNvSpPr txBox="1"/>
          <p:nvPr/>
        </p:nvSpPr>
        <p:spPr>
          <a:xfrm>
            <a:off x="8720353" y="3808779"/>
            <a:ext cx="1367742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CRM-NLF in the NTF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C86301-5AB1-9C46-86C1-6749339C0C86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5579-3737-8E4C-883A-07C114C9D257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570C70-5B63-7E47-8EA8-002B983F1BF1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FB63111-3ACE-DF41-807A-B95054E4094E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364E0712-A12F-C046-BD0C-88C2857D200A}"/>
              </a:ext>
            </a:extLst>
          </p:cNvPr>
          <p:cNvSpPr/>
          <p:nvPr/>
        </p:nvSpPr>
        <p:spPr bwMode="auto">
          <a:xfrm>
            <a:off x="8125078" y="4341772"/>
            <a:ext cx="182880" cy="182880"/>
          </a:xfrm>
          <a:prstGeom prst="star5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F4A579-9AA2-7E48-8195-48585DE67823}"/>
              </a:ext>
            </a:extLst>
          </p:cNvPr>
          <p:cNvCxnSpPr>
            <a:cxnSpLocks/>
          </p:cNvCxnSpPr>
          <p:nvPr/>
        </p:nvCxnSpPr>
        <p:spPr>
          <a:xfrm flipH="1">
            <a:off x="8297433" y="4054397"/>
            <a:ext cx="419270" cy="3059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AD21FD-BE34-CD45-AB1C-01F852E041FD}"/>
              </a:ext>
            </a:extLst>
          </p:cNvPr>
          <p:cNvSpPr txBox="1"/>
          <p:nvPr/>
        </p:nvSpPr>
        <p:spPr>
          <a:xfrm>
            <a:off x="5324335" y="2022503"/>
            <a:ext cx="19974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8AA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8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historic boundary for NLF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C9057BD-6B9B-5D4A-8798-64D936B418B5}"/>
              </a:ext>
            </a:extLst>
          </p:cNvPr>
          <p:cNvCxnSpPr>
            <a:cxnSpLocks/>
          </p:cNvCxnSpPr>
          <p:nvPr/>
        </p:nvCxnSpPr>
        <p:spPr>
          <a:xfrm flipH="1">
            <a:off x="4905065" y="2303424"/>
            <a:ext cx="419270" cy="305954"/>
          </a:xfrm>
          <a:prstGeom prst="straightConnector1">
            <a:avLst/>
          </a:prstGeom>
          <a:ln w="19050">
            <a:solidFill>
              <a:srgbClr val="08AA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C9BA076B-17E8-CA4F-B34A-FCD010E89818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45889B-8B30-704B-982C-4C7577F82204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2CA216-3B37-1940-85ED-189C5EC32D17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5F12175-B50E-B447-BB63-AA45EFE0A576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34EA87-7795-AE4C-8E7B-1801FC2C26B3}"/>
              </a:ext>
            </a:extLst>
          </p:cNvPr>
          <p:cNvCxnSpPr>
            <a:cxnSpLocks/>
          </p:cNvCxnSpPr>
          <p:nvPr/>
        </p:nvCxnSpPr>
        <p:spPr bwMode="auto">
          <a:xfrm>
            <a:off x="3974262" y="1981152"/>
            <a:ext cx="4521061" cy="32665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AA5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28540EA7-82CA-D64E-B91A-0E89E43A03E0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A60438-B413-33AF-E05A-E392F6361689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353011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376B28C-8688-4B49-9153-50BB6690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Tunnel Results Relative to Past NLF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C93E8-FBEF-D54A-988D-3FD805778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479376-41AF-E340-AF52-94C0AB13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769" y="1031367"/>
            <a:ext cx="10008038" cy="72182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Difficulties acquiring high Reynolds number laminar flow data in a wind tunnel environment motivate flight test to expand historic NLF boundary further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8C061-A457-A543-BE8F-90E0AE9F5341}"/>
              </a:ext>
            </a:extLst>
          </p:cNvPr>
          <p:cNvSpPr txBox="1"/>
          <p:nvPr/>
        </p:nvSpPr>
        <p:spPr>
          <a:xfrm>
            <a:off x="8720353" y="3808779"/>
            <a:ext cx="1367742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CRM-NLF in the NTF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C0786-7580-204E-B256-68501C4A2F83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C86301-5AB1-9C46-86C1-6749339C0C86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5579-3737-8E4C-883A-07C114C9D257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101749-ACE3-674A-BFA2-A9240EB4CE97}"/>
              </a:ext>
            </a:extLst>
          </p:cNvPr>
          <p:cNvSpPr txBox="1"/>
          <p:nvPr/>
        </p:nvSpPr>
        <p:spPr>
          <a:xfrm>
            <a:off x="8742239" y="2090479"/>
            <a:ext cx="2198294" cy="52322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results of CRM-NLF in flight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19D49B-7A8C-4447-82C3-E653887DD772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C5D1ED-E297-E843-9CB1-70FDFF6E422D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33BEF811-CF66-C542-A97E-AAF933BD94C9}"/>
              </a:ext>
            </a:extLst>
          </p:cNvPr>
          <p:cNvSpPr/>
          <p:nvPr/>
        </p:nvSpPr>
        <p:spPr bwMode="auto">
          <a:xfrm>
            <a:off x="8117263" y="1986463"/>
            <a:ext cx="182880" cy="182880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587E65-302B-5A4E-9A03-2621BE331F6B}"/>
              </a:ext>
            </a:extLst>
          </p:cNvPr>
          <p:cNvCxnSpPr>
            <a:cxnSpLocks/>
          </p:cNvCxnSpPr>
          <p:nvPr/>
        </p:nvCxnSpPr>
        <p:spPr>
          <a:xfrm flipH="1" flipV="1">
            <a:off x="8302653" y="2119363"/>
            <a:ext cx="439586" cy="238795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-Point Star 8">
            <a:extLst>
              <a:ext uri="{FF2B5EF4-FFF2-40B4-BE49-F238E27FC236}">
                <a16:creationId xmlns:a16="http://schemas.microsoft.com/office/drawing/2014/main" id="{364E0712-A12F-C046-BD0C-88C2857D200A}"/>
              </a:ext>
            </a:extLst>
          </p:cNvPr>
          <p:cNvSpPr/>
          <p:nvPr/>
        </p:nvSpPr>
        <p:spPr bwMode="auto">
          <a:xfrm>
            <a:off x="8125078" y="4341772"/>
            <a:ext cx="182880" cy="182880"/>
          </a:xfrm>
          <a:prstGeom prst="star5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F4A579-9AA2-7E48-8195-48585DE67823}"/>
              </a:ext>
            </a:extLst>
          </p:cNvPr>
          <p:cNvCxnSpPr>
            <a:cxnSpLocks/>
          </p:cNvCxnSpPr>
          <p:nvPr/>
        </p:nvCxnSpPr>
        <p:spPr>
          <a:xfrm flipH="1">
            <a:off x="8297433" y="4054397"/>
            <a:ext cx="419270" cy="3059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9BD1FA-123D-2E47-9FF6-BE1E5F1C2054}"/>
              </a:ext>
            </a:extLst>
          </p:cNvPr>
          <p:cNvSpPr txBox="1"/>
          <p:nvPr/>
        </p:nvSpPr>
        <p:spPr>
          <a:xfrm>
            <a:off x="5324335" y="2022503"/>
            <a:ext cx="19974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8AA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8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historic boundary for NLF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FD85C5-86B9-124F-B20E-48122ADAE6B6}"/>
              </a:ext>
            </a:extLst>
          </p:cNvPr>
          <p:cNvCxnSpPr>
            <a:cxnSpLocks/>
          </p:cNvCxnSpPr>
          <p:nvPr/>
        </p:nvCxnSpPr>
        <p:spPr>
          <a:xfrm flipH="1">
            <a:off x="4905065" y="2303424"/>
            <a:ext cx="419270" cy="305954"/>
          </a:xfrm>
          <a:prstGeom prst="straightConnector1">
            <a:avLst/>
          </a:prstGeom>
          <a:ln w="19050">
            <a:solidFill>
              <a:srgbClr val="08AA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6D555A-365B-0D48-940C-CD9940C8E9A7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AFF894-D05B-9243-84E9-FFE520680CAE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D00789-B70C-8A48-8A9D-1F15409C5E4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0C4E70-556C-A240-8187-7C3CE7B38374}"/>
              </a:ext>
            </a:extLst>
          </p:cNvPr>
          <p:cNvSpPr txBox="1"/>
          <p:nvPr/>
        </p:nvSpPr>
        <p:spPr>
          <a:xfrm>
            <a:off x="8101876" y="2854369"/>
            <a:ext cx="3479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Smaller extents of laminar flow in tunnel due to different environment and limited model size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CCEFB0D-5DD6-594B-A63C-E56DA36ECF37}"/>
              </a:ext>
            </a:extLst>
          </p:cNvPr>
          <p:cNvCxnSpPr>
            <a:cxnSpLocks/>
          </p:cNvCxnSpPr>
          <p:nvPr/>
        </p:nvCxnSpPr>
        <p:spPr bwMode="auto">
          <a:xfrm flipV="1">
            <a:off x="8213969" y="2169343"/>
            <a:ext cx="0" cy="21548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lg" len="lg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B773293A-6D66-5B4F-B323-F7BA1730C40D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A7D5DC-D877-DC4D-A469-7BDCD5323063}"/>
              </a:ext>
            </a:extLst>
          </p:cNvPr>
          <p:cNvCxnSpPr>
            <a:cxnSpLocks/>
          </p:cNvCxnSpPr>
          <p:nvPr/>
        </p:nvCxnSpPr>
        <p:spPr bwMode="auto">
          <a:xfrm>
            <a:off x="3974262" y="1981152"/>
            <a:ext cx="4521061" cy="32665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AA5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1B65568-CDC2-FC4E-A678-972B154E0309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4569AEA-BB2C-C868-FB46-4A3EBD7142F4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3597192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B411-2528-5E4E-BF56-2D986811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CATNLF Concept Development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479002-79DD-D844-8DE3-7C55A2A568C1}"/>
              </a:ext>
            </a:extLst>
          </p:cNvPr>
          <p:cNvSpPr/>
          <p:nvPr/>
        </p:nvSpPr>
        <p:spPr bwMode="auto">
          <a:xfrm>
            <a:off x="4450386" y="2463154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12424-A390-BA4B-B644-DC1CAF3FF6F9}"/>
              </a:ext>
            </a:extLst>
          </p:cNvPr>
          <p:cNvSpPr txBox="1"/>
          <p:nvPr/>
        </p:nvSpPr>
        <p:spPr>
          <a:xfrm>
            <a:off x="4456833" y="4160749"/>
            <a:ext cx="3370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confirm computations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AIAA 2017-3058, AIAA 2019-3292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B2D91C9-1F7F-3F42-98EE-6FFD5F1E4A39}"/>
              </a:ext>
            </a:extLst>
          </p:cNvPr>
          <p:cNvSpPr/>
          <p:nvPr/>
        </p:nvSpPr>
        <p:spPr bwMode="auto">
          <a:xfrm>
            <a:off x="3777083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5AD3AB-7698-D140-88EE-258066998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" b="21862"/>
          <a:stretch/>
        </p:blipFill>
        <p:spPr>
          <a:xfrm>
            <a:off x="4740784" y="2672721"/>
            <a:ext cx="2802482" cy="1355736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08884063-700D-234D-90C7-C553B7630406}"/>
              </a:ext>
            </a:extLst>
          </p:cNvPr>
          <p:cNvSpPr/>
          <p:nvPr/>
        </p:nvSpPr>
        <p:spPr bwMode="auto">
          <a:xfrm>
            <a:off x="7907562" y="3525949"/>
            <a:ext cx="599407" cy="444775"/>
          </a:xfrm>
          <a:prstGeom prst="rightArrow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061115-FF90-3F4C-887C-A75D15604B36}"/>
              </a:ext>
            </a:extLst>
          </p:cNvPr>
          <p:cNvSpPr txBox="1"/>
          <p:nvPr/>
        </p:nvSpPr>
        <p:spPr>
          <a:xfrm>
            <a:off x="4456834" y="1740535"/>
            <a:ext cx="3370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Tunnel Test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EFF76-6346-CE93-AA44-AC06B473284A}"/>
              </a:ext>
            </a:extLst>
          </p:cNvPr>
          <p:cNvSpPr txBox="1"/>
          <p:nvPr/>
        </p:nvSpPr>
        <p:spPr>
          <a:xfrm>
            <a:off x="5436319" y="207015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2017–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CD17-1352-7641-C3D8-35EB5203FB63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A5B887A-E3AC-E6C6-51E0-6A409F2F2A3D}"/>
              </a:ext>
            </a:extLst>
          </p:cNvPr>
          <p:cNvSpPr/>
          <p:nvPr/>
        </p:nvSpPr>
        <p:spPr bwMode="auto">
          <a:xfrm>
            <a:off x="8572492" y="2446823"/>
            <a:ext cx="3383280" cy="2560320"/>
          </a:xfrm>
          <a:prstGeom prst="roundRect">
            <a:avLst/>
          </a:prstGeom>
          <a:solidFill>
            <a:srgbClr val="0070C0">
              <a:alpha val="2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DDDF0-9A92-E4A9-0C66-91FDA3B0F223}"/>
              </a:ext>
            </a:extLst>
          </p:cNvPr>
          <p:cNvSpPr txBox="1"/>
          <p:nvPr/>
        </p:nvSpPr>
        <p:spPr>
          <a:xfrm>
            <a:off x="8572491" y="4115278"/>
            <a:ext cx="3383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advance technology</a:t>
            </a:r>
          </a:p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AIAA 2021-0173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5C039B-8F0E-2F3B-DB4A-E93105B8D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3" b="89744" l="1564" r="98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97" y="2437611"/>
            <a:ext cx="3390765" cy="16208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0265AF-D020-E3F3-1FC4-235C08BCABA4}"/>
              </a:ext>
            </a:extLst>
          </p:cNvPr>
          <p:cNvSpPr txBox="1"/>
          <p:nvPr/>
        </p:nvSpPr>
        <p:spPr>
          <a:xfrm>
            <a:off x="8572492" y="1740535"/>
            <a:ext cx="33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Flight Test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7EA090-D211-B019-9C2D-0C40720E2BC5}"/>
              </a:ext>
            </a:extLst>
          </p:cNvPr>
          <p:cNvSpPr txBox="1"/>
          <p:nvPr/>
        </p:nvSpPr>
        <p:spPr>
          <a:xfrm>
            <a:off x="10690373" y="3717872"/>
            <a:ext cx="108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23E40D9-FFC4-EC6F-7A63-601743A34CE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74184" y="3717872"/>
            <a:ext cx="216323" cy="1397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1CAE11A5-AC47-97EF-B4BD-016EEB7F7F8C}"/>
              </a:ext>
            </a:extLst>
          </p:cNvPr>
          <p:cNvSpPr/>
          <p:nvPr/>
        </p:nvSpPr>
        <p:spPr bwMode="auto">
          <a:xfrm>
            <a:off x="10286181" y="3526807"/>
            <a:ext cx="404192" cy="159026"/>
          </a:xfrm>
          <a:custGeom>
            <a:avLst/>
            <a:gdLst>
              <a:gd name="connsiteX0" fmla="*/ 0 w 404192"/>
              <a:gd name="connsiteY0" fmla="*/ 0 h 159026"/>
              <a:gd name="connsiteX1" fmla="*/ 119270 w 404192"/>
              <a:gd name="connsiteY1" fmla="*/ 159026 h 159026"/>
              <a:gd name="connsiteX2" fmla="*/ 404192 w 404192"/>
              <a:gd name="connsiteY2" fmla="*/ 159026 h 159026"/>
              <a:gd name="connsiteX3" fmla="*/ 324679 w 404192"/>
              <a:gd name="connsiteY3" fmla="*/ 0 h 159026"/>
              <a:gd name="connsiteX4" fmla="*/ 0 w 404192"/>
              <a:gd name="connsiteY4" fmla="*/ 0 h 15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192" h="159026">
                <a:moveTo>
                  <a:pt x="0" y="0"/>
                </a:moveTo>
                <a:lnTo>
                  <a:pt x="119270" y="159026"/>
                </a:lnTo>
                <a:lnTo>
                  <a:pt x="404192" y="159026"/>
                </a:lnTo>
                <a:lnTo>
                  <a:pt x="3246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7059B9-57BC-F039-BD1D-B1839146EE4C}"/>
              </a:ext>
            </a:extLst>
          </p:cNvPr>
          <p:cNvSpPr txBox="1"/>
          <p:nvPr/>
        </p:nvSpPr>
        <p:spPr>
          <a:xfrm>
            <a:off x="9389532" y="207015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2019 – Present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ED924FB-E606-86EB-F7FE-B7932F335E44}"/>
              </a:ext>
            </a:extLst>
          </p:cNvPr>
          <p:cNvSpPr/>
          <p:nvPr/>
        </p:nvSpPr>
        <p:spPr bwMode="auto">
          <a:xfrm>
            <a:off x="319814" y="2463154"/>
            <a:ext cx="3383280" cy="2560320"/>
          </a:xfrm>
          <a:prstGeom prst="roundRect">
            <a:avLst/>
          </a:prstGeom>
          <a:solidFill>
            <a:srgbClr val="0070C0">
              <a:alpha val="9804"/>
            </a:srgb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75065F-4749-64F6-CC95-FCE8559669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943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" y="2562848"/>
            <a:ext cx="3235491" cy="14658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AC0038-2F78-18D9-EF09-8D0C6A868EC9}"/>
              </a:ext>
            </a:extLst>
          </p:cNvPr>
          <p:cNvSpPr txBox="1"/>
          <p:nvPr/>
        </p:nvSpPr>
        <p:spPr>
          <a:xfrm>
            <a:off x="306917" y="4160749"/>
            <a:ext cx="339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technology</a:t>
            </a:r>
          </a:p>
          <a:p>
            <a:pPr algn="ctr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Reference: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AIAA 2016-4326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7A4F70-BE27-D3E0-CA04-B2503B2983D7}"/>
              </a:ext>
            </a:extLst>
          </p:cNvPr>
          <p:cNvSpPr txBox="1"/>
          <p:nvPr/>
        </p:nvSpPr>
        <p:spPr>
          <a:xfrm>
            <a:off x="332709" y="1740535"/>
            <a:ext cx="3383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Study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60D383-3A4E-D4F7-2585-5EC392176F2B}"/>
              </a:ext>
            </a:extLst>
          </p:cNvPr>
          <p:cNvSpPr txBox="1"/>
          <p:nvPr/>
        </p:nvSpPr>
        <p:spPr>
          <a:xfrm>
            <a:off x="1247041" y="207015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2017</a:t>
            </a: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3D4F0343-7788-44E7-728A-CA9FD0D792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0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4D0DC2-0B45-0456-E138-75B71930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 dirty="0"/>
              <a:t>CATNLF Flight Test Series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624969-0325-2D59-F8DD-0B4A6D436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43" y="4839037"/>
            <a:ext cx="11663257" cy="1812958"/>
          </a:xfrm>
        </p:spPr>
        <p:txBody>
          <a:bodyPr/>
          <a:lstStyle/>
          <a:p>
            <a:r>
              <a:rPr lang="en-US" sz="2000" dirty="0"/>
              <a:t>Series of 3 flight tests underneath the F-15 in collaboration with Armstrong Flight Research Center</a:t>
            </a:r>
          </a:p>
          <a:p>
            <a:pPr lvl="1"/>
            <a:r>
              <a:rPr lang="en-US" sz="2000" dirty="0"/>
              <a:t>Resistive heating (</a:t>
            </a:r>
            <a:r>
              <a:rPr lang="en-US" sz="2000" dirty="0" err="1"/>
              <a:t>ReHEAT</a:t>
            </a:r>
            <a:r>
              <a:rPr lang="en-US" sz="2000" dirty="0"/>
              <a:t>) experiment to improve laminar flow detection (2019)</a:t>
            </a:r>
          </a:p>
          <a:p>
            <a:pPr lvl="1"/>
            <a:r>
              <a:rPr lang="en-US" sz="2000" dirty="0"/>
              <a:t>Flow rake experiment to quantify the flow environment under the F-15 (2023)</a:t>
            </a:r>
          </a:p>
          <a:p>
            <a:pPr lvl="1"/>
            <a:r>
              <a:rPr lang="en-US" sz="2000" dirty="0"/>
              <a:t>CATNLF “stub wing” test article to advance technology (2023)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BCBA9-F9E0-26B2-6B0A-DD70F41E893D}"/>
              </a:ext>
            </a:extLst>
          </p:cNvPr>
          <p:cNvSpPr txBox="1"/>
          <p:nvPr/>
        </p:nvSpPr>
        <p:spPr>
          <a:xfrm>
            <a:off x="8677203" y="4395332"/>
            <a:ext cx="19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CATNLF Experiment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1A1075-E787-8CDD-1581-912C67B9CB63}"/>
              </a:ext>
            </a:extLst>
          </p:cNvPr>
          <p:cNvGrpSpPr/>
          <p:nvPr/>
        </p:nvGrpSpPr>
        <p:grpSpPr>
          <a:xfrm>
            <a:off x="5171825" y="2468523"/>
            <a:ext cx="2058278" cy="1883346"/>
            <a:chOff x="4977953" y="1011329"/>
            <a:chExt cx="2058278" cy="18833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BB7EF8-E2C9-0E70-31B1-E6DCA7423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93645" l="6937" r="93153">
                          <a14:foregroundMark x1="11622" y1="18505" x2="16036" y2="17850"/>
                          <a14:foregroundMark x1="10901" y1="17290" x2="7477" y2="17570"/>
                          <a14:foregroundMark x1="16577" y1="15421" x2="20631" y2="9439"/>
                          <a14:foregroundMark x1="20631" y1="9439" x2="26757" y2="13364"/>
                          <a14:foregroundMark x1="26757" y1="13364" x2="26847" y2="13551"/>
                          <a14:foregroundMark x1="19279" y1="10748" x2="24054" y2="9346"/>
                          <a14:foregroundMark x1="83784" y1="46542" x2="89910" y2="48692"/>
                          <a14:foregroundMark x1="91441" y1="50280" x2="93333" y2="50654"/>
                          <a14:foregroundMark x1="39550" y1="84299" x2="40811" y2="90093"/>
                          <a14:foregroundMark x1="48468" y1="78411" x2="56306" y2="81869"/>
                          <a14:foregroundMark x1="50270" y1="79720" x2="50000" y2="79346"/>
                          <a14:foregroundMark x1="43964" y1="91308" x2="50360" y2="93551"/>
                          <a14:foregroundMark x1="50360" y1="93551" x2="50811" y2="93645"/>
                          <a14:foregroundMark x1="55766" y1="67383" x2="61892" y2="69907"/>
                          <a14:foregroundMark x1="65495" y1="65514" x2="71712" y2="68037"/>
                          <a14:foregroundMark x1="59910" y1="55888" x2="67387" y2="58318"/>
                          <a14:foregroundMark x1="59099" y1="54019" x2="61622" y2="55514"/>
                          <a14:foregroundMark x1="64414" y1="44766" x2="72252" y2="47850"/>
                        </a14:backgroundRemoval>
                      </a14:imgEffect>
                    </a14:imgLayer>
                  </a14:imgProps>
                </a:ext>
              </a:extLst>
            </a:blip>
            <a:srcRect l="6767" t="6128" r="4552" b="4243"/>
            <a:stretch/>
          </p:blipFill>
          <p:spPr>
            <a:xfrm rot="1240285" flipH="1">
              <a:off x="4977953" y="1011329"/>
              <a:ext cx="1933087" cy="188334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884728-FEBA-0643-D06A-CBB9D25F0363}"/>
                </a:ext>
              </a:extLst>
            </p:cNvPr>
            <p:cNvSpPr/>
            <p:nvPr/>
          </p:nvSpPr>
          <p:spPr bwMode="auto">
            <a:xfrm>
              <a:off x="6152827" y="1232115"/>
              <a:ext cx="883404" cy="2402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08AB93A-7BE5-8B64-37C6-58314FFF9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7" b="89919" l="10000" r="94265">
                        <a14:foregroundMark x1="89118" y1="29839" x2="94265" y2="25403"/>
                        <a14:foregroundMark x1="75147" y1="87903" x2="75147" y2="87903"/>
                        <a14:foregroundMark x1="49559" y1="86694" x2="75882" y2="8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15039" r="2167" b="7163"/>
          <a:stretch/>
        </p:blipFill>
        <p:spPr>
          <a:xfrm>
            <a:off x="8169021" y="3150016"/>
            <a:ext cx="2930159" cy="1040059"/>
          </a:xfrm>
          <a:prstGeom prst="rect">
            <a:avLst/>
          </a:prstGeom>
        </p:spPr>
      </p:pic>
      <p:pic>
        <p:nvPicPr>
          <p:cNvPr id="15" name="Picture 14" descr="Website&#10;&#10;Description automatically generated with low confidence">
            <a:extLst>
              <a:ext uri="{FF2B5EF4-FFF2-40B4-BE49-F238E27FC236}">
                <a16:creationId xmlns:a16="http://schemas.microsoft.com/office/drawing/2014/main" id="{07AFC403-DAB5-7E94-C9D7-C7EEE0DEB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53" b="89612" l="2314" r="98168">
                        <a14:foregroundMark x1="96239" y1="4224" x2="8100" y2="6507"/>
                        <a14:foregroundMark x1="96528" y1="4566" x2="94118" y2="14384"/>
                        <a14:foregroundMark x1="94118" y1="14384" x2="60752" y2="58676"/>
                        <a14:foregroundMark x1="60752" y1="58676" x2="50916" y2="53082"/>
                        <a14:foregroundMark x1="50916" y1="53082" x2="48409" y2="19292"/>
                        <a14:foregroundMark x1="98071" y1="9475" x2="98168" y2="3653"/>
                        <a14:foregroundMark x1="81292" y1="14498" x2="50916" y2="23059"/>
                        <a14:foregroundMark x1="50916" y1="23059" x2="58824" y2="31050"/>
                        <a14:foregroundMark x1="58824" y1="31050" x2="58824" y2="31621"/>
                        <a14:foregroundMark x1="39248" y1="17466" x2="36162" y2="31963"/>
                        <a14:foregroundMark x1="36162" y1="31963" x2="31244" y2="17922"/>
                        <a14:foregroundMark x1="53327" y1="31050" x2="52170" y2="34018"/>
                        <a14:foregroundMark x1="11765" y1="11872" x2="2314" y2="11187"/>
                        <a14:foregroundMark x1="2314" y1="11187" x2="6365" y2="7192"/>
                        <a14:backgroundMark x1="96432" y1="26941" x2="87367" y2="58333"/>
                        <a14:backgroundMark x1="84282" y1="82877" x2="35583" y2="80023"/>
                        <a14:backgroundMark x1="35583" y1="80023" x2="28255" y2="74429"/>
                        <a14:backgroundMark x1="28255" y1="74429" x2="27387" y2="69521"/>
                        <a14:backgroundMark x1="22951" y1="58904" x2="16876" y2="21575"/>
                        <a14:backgroundMark x1="32980" y1="61872" x2="25265" y2="63128"/>
                        <a14:backgroundMark x1="25265" y1="63128" x2="20251" y2="62443"/>
                        <a14:backgroundMark x1="80617" y1="57306" x2="78689" y2="60046"/>
                        <a14:backgroundMark x1="79653" y1="57648" x2="77628" y2="61073"/>
                        <a14:backgroundMark x1="34908" y1="64384" x2="33558" y2="64155"/>
                        <a14:backgroundMark x1="35101" y1="64155" x2="33848" y2="60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2091" y="2974952"/>
            <a:ext cx="2068389" cy="1747935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C290996-8168-027E-AE46-B94189855AFA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08D63-F101-7BE0-2AEC-1B969F759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9" b="89695" l="4360" r="94666">
                        <a14:foregroundMark x1="4406" y1="71118" x2="4963" y2="70682"/>
                        <a14:foregroundMark x1="88173" y1="65893" x2="96336" y2="65457"/>
                        <a14:foregroundMark x1="96336" y1="65457" x2="87709" y2="67199"/>
                        <a14:foregroundMark x1="87709" y1="67199" x2="91141" y2="64296"/>
                        <a14:foregroundMark x1="94434" y1="65893" x2="94666" y2="6502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6089" y="563182"/>
            <a:ext cx="6076598" cy="1941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2A4AD1-9B91-D4D2-1837-375F082DA4C7}"/>
              </a:ext>
            </a:extLst>
          </p:cNvPr>
          <p:cNvSpPr txBox="1"/>
          <p:nvPr/>
        </p:nvSpPr>
        <p:spPr>
          <a:xfrm>
            <a:off x="5090645" y="441511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Flow Rake Experiment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A9BDC-08AD-7786-413D-7BB9CAFC6BAF}"/>
              </a:ext>
            </a:extLst>
          </p:cNvPr>
          <p:cNvSpPr txBox="1"/>
          <p:nvPr/>
        </p:nvSpPr>
        <p:spPr>
          <a:xfrm>
            <a:off x="1377489" y="4395332"/>
            <a:ext cx="1915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ReHEAT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73E8D-EA2C-CD8D-F9C9-B1E7D152D11B}"/>
              </a:ext>
            </a:extLst>
          </p:cNvPr>
          <p:cNvSpPr txBox="1"/>
          <p:nvPr/>
        </p:nvSpPr>
        <p:spPr>
          <a:xfrm>
            <a:off x="4646936" y="2362497"/>
            <a:ext cx="2881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AFRC F-15 CLIP Flight Test Bed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346F6F8C-9295-1FF0-D401-1B1F221847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8DFBC5-C253-6AA4-A970-7DCEF3EF22EE}"/>
              </a:ext>
            </a:extLst>
          </p:cNvPr>
          <p:cNvSpPr txBox="1"/>
          <p:nvPr/>
        </p:nvSpPr>
        <p:spPr>
          <a:xfrm>
            <a:off x="6602617" y="2046300"/>
            <a:ext cx="2219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Changeable test article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C25103-9014-3DFF-DAC1-0A9E0AD02E0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84544" y="2180500"/>
            <a:ext cx="303857" cy="16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11393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ECA04-6E77-DC49-A5E3-4AB800F50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Article Dimensions and Design Conditions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991D3-58D3-E14A-93AD-0309AF3EE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666"/>
            <a:ext cx="5943600" cy="1899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32F30-F3D8-6A44-AA0E-407151FA7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73" y="3730344"/>
            <a:ext cx="5193323" cy="2242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1B6FA4-FC56-4F42-BFEB-88006E782E52}"/>
              </a:ext>
            </a:extLst>
          </p:cNvPr>
          <p:cNvSpPr txBox="1"/>
          <p:nvPr/>
        </p:nvSpPr>
        <p:spPr>
          <a:xfrm>
            <a:off x="2224757" y="568095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8D164-F508-C44E-8C34-2113F4C7AFE0}"/>
              </a:ext>
            </a:extLst>
          </p:cNvPr>
          <p:cNvSpPr txBox="1"/>
          <p:nvPr/>
        </p:nvSpPr>
        <p:spPr>
          <a:xfrm>
            <a:off x="3398640" y="5490228"/>
            <a:ext cx="130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D5585-48FC-D846-B9C8-8CD4884FD782}"/>
              </a:ext>
            </a:extLst>
          </p:cNvPr>
          <p:cNvSpPr txBox="1"/>
          <p:nvPr/>
        </p:nvSpPr>
        <p:spPr>
          <a:xfrm>
            <a:off x="2381701" y="280597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16FB4E-58C3-D44D-9A7A-63B8B1F0154E}"/>
              </a:ext>
            </a:extLst>
          </p:cNvPr>
          <p:cNvSpPr txBox="1"/>
          <p:nvPr/>
        </p:nvSpPr>
        <p:spPr>
          <a:xfrm>
            <a:off x="3951616" y="2499382"/>
            <a:ext cx="130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Test Article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07F3C1-2593-274F-A070-12F51314D515}"/>
              </a:ext>
            </a:extLst>
          </p:cNvPr>
          <p:cNvCxnSpPr>
            <a:cxnSpLocks/>
          </p:cNvCxnSpPr>
          <p:nvPr/>
        </p:nvCxnSpPr>
        <p:spPr>
          <a:xfrm flipV="1">
            <a:off x="2547445" y="5456366"/>
            <a:ext cx="252625" cy="25536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7A939B-922B-384E-9863-3F2B4725CC2F}"/>
              </a:ext>
            </a:extLst>
          </p:cNvPr>
          <p:cNvCxnSpPr>
            <a:cxnSpLocks/>
          </p:cNvCxnSpPr>
          <p:nvPr/>
        </p:nvCxnSpPr>
        <p:spPr>
          <a:xfrm flipH="1">
            <a:off x="3080431" y="5674894"/>
            <a:ext cx="38346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EC4D7F-039A-9E4A-B010-DC37E2254ABE}"/>
              </a:ext>
            </a:extLst>
          </p:cNvPr>
          <p:cNvSpPr txBox="1"/>
          <p:nvPr/>
        </p:nvSpPr>
        <p:spPr>
          <a:xfrm>
            <a:off x="2371179" y="6050317"/>
            <a:ext cx="13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Front 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6E5B8-41D5-AB43-A3FA-A03E3C972855}"/>
              </a:ext>
            </a:extLst>
          </p:cNvPr>
          <p:cNvSpPr txBox="1"/>
          <p:nvPr/>
        </p:nvSpPr>
        <p:spPr>
          <a:xfrm>
            <a:off x="2422476" y="3197671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Side View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8E6A57-5688-C743-B8AD-B52B479D98D2}"/>
              </a:ext>
            </a:extLst>
          </p:cNvPr>
          <p:cNvCxnSpPr>
            <a:cxnSpLocks/>
          </p:cNvCxnSpPr>
          <p:nvPr/>
        </p:nvCxnSpPr>
        <p:spPr>
          <a:xfrm flipV="1">
            <a:off x="2701102" y="2576464"/>
            <a:ext cx="252625" cy="25536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921795-0555-1B4F-A16A-7F1F00074B6D}"/>
              </a:ext>
            </a:extLst>
          </p:cNvPr>
          <p:cNvCxnSpPr>
            <a:cxnSpLocks/>
          </p:cNvCxnSpPr>
          <p:nvPr/>
        </p:nvCxnSpPr>
        <p:spPr>
          <a:xfrm flipH="1">
            <a:off x="3618390" y="2676154"/>
            <a:ext cx="383466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C108BAD7-0441-8A43-A3F9-9DDB2863B0D7}"/>
              </a:ext>
            </a:extLst>
          </p:cNvPr>
          <p:cNvGraphicFramePr>
            <a:graphicFrameLocks noGrp="1"/>
          </p:cNvGraphicFramePr>
          <p:nvPr/>
        </p:nvGraphicFramePr>
        <p:xfrm>
          <a:off x="6220950" y="1178560"/>
          <a:ext cx="5457253" cy="225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1673">
                  <a:extLst>
                    <a:ext uri="{9D8B030D-6E8A-4147-A177-3AD203B41FA5}">
                      <a16:colId xmlns:a16="http://schemas.microsoft.com/office/drawing/2014/main" val="4114148782"/>
                    </a:ext>
                  </a:extLst>
                </a:gridCol>
                <a:gridCol w="1465580">
                  <a:extLst>
                    <a:ext uri="{9D8B030D-6E8A-4147-A177-3AD203B41FA5}">
                      <a16:colId xmlns:a16="http://schemas.microsoft.com/office/drawing/2014/main" val="22472238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Geometry Parameters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9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 Aerodynamic Chord (MAC)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5.9 ft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83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Span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3.3 ft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74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Reference Area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19.7 ft</a:t>
                      </a:r>
                      <a:r>
                        <a:rPr lang="en-US" sz="1800" baseline="30000" dirty="0"/>
                        <a:t>2</a:t>
                      </a:r>
                      <a:endParaRPr lang="en-US" sz="18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780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Leading-Edge Sweep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 deg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35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 Thickness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10% chord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291586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4A7CE92-2358-D846-B4AF-0F723F947399}"/>
              </a:ext>
            </a:extLst>
          </p:cNvPr>
          <p:cNvGraphicFramePr>
            <a:graphicFrameLocks noGrp="1"/>
          </p:cNvGraphicFramePr>
          <p:nvPr/>
        </p:nvGraphicFramePr>
        <p:xfrm>
          <a:off x="6220949" y="3798369"/>
          <a:ext cx="5457253" cy="2621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3936">
                  <a:extLst>
                    <a:ext uri="{9D8B030D-6E8A-4147-A177-3AD203B41FA5}">
                      <a16:colId xmlns:a16="http://schemas.microsoft.com/office/drawing/2014/main" val="4114148782"/>
                    </a:ext>
                  </a:extLst>
                </a:gridCol>
                <a:gridCol w="2673317">
                  <a:extLst>
                    <a:ext uri="{9D8B030D-6E8A-4147-A177-3AD203B41FA5}">
                      <a16:colId xmlns:a16="http://schemas.microsoft.com/office/drawing/2014/main" val="22472238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Conditions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468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Mach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0.85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83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5,000 ft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074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</a:t>
                      </a:r>
                      <a:r>
                        <a:rPr lang="en-US" sz="1800" baseline="-25000" dirty="0"/>
                        <a:t>MAC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353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Sectional Lift Coefficient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0.50</a:t>
                      </a:r>
                      <a:endParaRPr lang="en-US" sz="18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1575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Critical N-Factor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291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Laminar Flow Target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Suction side only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892717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655B15D-626C-526E-FC14-D5621AA4CE54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F79B8-F7FF-6236-625A-F86F63CCD4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0"/>
    </mc:Choice>
    <mc:Fallback xmlns="">
      <p:transition spd="slow" advTm="4692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BC31-953C-A34C-9251-BF2819E4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Article Design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0A0A2C-4361-9F14-4679-06C63305E4CE}"/>
              </a:ext>
            </a:extLst>
          </p:cNvPr>
          <p:cNvGrpSpPr/>
          <p:nvPr/>
        </p:nvGrpSpPr>
        <p:grpSpPr>
          <a:xfrm>
            <a:off x="306917" y="2194891"/>
            <a:ext cx="5743881" cy="2892081"/>
            <a:chOff x="2537193" y="2771775"/>
            <a:chExt cx="5743881" cy="2892081"/>
          </a:xfrm>
        </p:grpSpPr>
        <p:pic>
          <p:nvPicPr>
            <p:cNvPr id="12" name="Picture 11" descr="Chart, line chart&#10;&#10;Description automatically generated">
              <a:extLst>
                <a:ext uri="{FF2B5EF4-FFF2-40B4-BE49-F238E27FC236}">
                  <a16:creationId xmlns:a16="http://schemas.microsoft.com/office/drawing/2014/main" id="{AD15EA0A-EAFD-094A-8E43-F3E6DA5F0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86"/>
            <a:stretch/>
          </p:blipFill>
          <p:spPr>
            <a:xfrm>
              <a:off x="2537193" y="2771775"/>
              <a:ext cx="5743881" cy="2549052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7CACE3-12D1-F410-9314-7B8ED86A1855}"/>
                </a:ext>
              </a:extLst>
            </p:cNvPr>
            <p:cNvSpPr/>
            <p:nvPr/>
          </p:nvSpPr>
          <p:spPr bwMode="auto">
            <a:xfrm>
              <a:off x="3714478" y="3078752"/>
              <a:ext cx="4441371" cy="2063932"/>
            </a:xfrm>
            <a:custGeom>
              <a:avLst/>
              <a:gdLst>
                <a:gd name="connsiteX0" fmla="*/ 0 w 4441371"/>
                <a:gd name="connsiteY0" fmla="*/ 0 h 2063932"/>
                <a:gd name="connsiteX1" fmla="*/ 3553097 w 4441371"/>
                <a:gd name="connsiteY1" fmla="*/ 0 h 2063932"/>
                <a:gd name="connsiteX2" fmla="*/ 4441371 w 4441371"/>
                <a:gd name="connsiteY2" fmla="*/ 2059577 h 2063932"/>
                <a:gd name="connsiteX3" fmla="*/ 1489166 w 4441371"/>
                <a:gd name="connsiteY3" fmla="*/ 2063932 h 2063932"/>
                <a:gd name="connsiteX4" fmla="*/ 1193074 w 4441371"/>
                <a:gd name="connsiteY4" fmla="*/ 1911532 h 2063932"/>
                <a:gd name="connsiteX5" fmla="*/ 1066800 w 4441371"/>
                <a:gd name="connsiteY5" fmla="*/ 1785257 h 2063932"/>
                <a:gd name="connsiteX6" fmla="*/ 243840 w 4441371"/>
                <a:gd name="connsiteY6" fmla="*/ 526869 h 2063932"/>
                <a:gd name="connsiteX7" fmla="*/ 130628 w 4441371"/>
                <a:gd name="connsiteY7" fmla="*/ 330926 h 2063932"/>
                <a:gd name="connsiteX8" fmla="*/ 65314 w 4441371"/>
                <a:gd name="connsiteY8" fmla="*/ 165463 h 2063932"/>
                <a:gd name="connsiteX9" fmla="*/ 0 w 4441371"/>
                <a:gd name="connsiteY9" fmla="*/ 0 h 2063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1371" h="2063932">
                  <a:moveTo>
                    <a:pt x="0" y="0"/>
                  </a:moveTo>
                  <a:lnTo>
                    <a:pt x="3553097" y="0"/>
                  </a:lnTo>
                  <a:lnTo>
                    <a:pt x="4441371" y="2059577"/>
                  </a:lnTo>
                  <a:lnTo>
                    <a:pt x="1489166" y="2063932"/>
                  </a:lnTo>
                  <a:lnTo>
                    <a:pt x="1193074" y="1911532"/>
                  </a:lnTo>
                  <a:lnTo>
                    <a:pt x="1066800" y="1785257"/>
                  </a:lnTo>
                  <a:lnTo>
                    <a:pt x="243840" y="526869"/>
                  </a:lnTo>
                  <a:lnTo>
                    <a:pt x="130628" y="330926"/>
                  </a:lnTo>
                  <a:lnTo>
                    <a:pt x="65314" y="16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37940B-A5D8-3EAC-FDB3-8741B9B642A8}"/>
                </a:ext>
              </a:extLst>
            </p:cNvPr>
            <p:cNvSpPr/>
            <p:nvPr/>
          </p:nvSpPr>
          <p:spPr bwMode="auto">
            <a:xfrm>
              <a:off x="3723186" y="3083106"/>
              <a:ext cx="2926080" cy="2059578"/>
            </a:xfrm>
            <a:custGeom>
              <a:avLst/>
              <a:gdLst>
                <a:gd name="connsiteX0" fmla="*/ 2769326 w 2926080"/>
                <a:gd name="connsiteY0" fmla="*/ 95795 h 2059578"/>
                <a:gd name="connsiteX1" fmla="*/ 2769326 w 2926080"/>
                <a:gd name="connsiteY1" fmla="*/ 95795 h 2059578"/>
                <a:gd name="connsiteX2" fmla="*/ 2808514 w 2926080"/>
                <a:gd name="connsiteY2" fmla="*/ 100149 h 2059578"/>
                <a:gd name="connsiteX3" fmla="*/ 2821577 w 2926080"/>
                <a:gd name="connsiteY3" fmla="*/ 95795 h 2059578"/>
                <a:gd name="connsiteX4" fmla="*/ 2873829 w 2926080"/>
                <a:gd name="connsiteY4" fmla="*/ 100149 h 2059578"/>
                <a:gd name="connsiteX5" fmla="*/ 2886892 w 2926080"/>
                <a:gd name="connsiteY5" fmla="*/ 104503 h 2059578"/>
                <a:gd name="connsiteX6" fmla="*/ 2895600 w 2926080"/>
                <a:gd name="connsiteY6" fmla="*/ 117566 h 2059578"/>
                <a:gd name="connsiteX7" fmla="*/ 2908663 w 2926080"/>
                <a:gd name="connsiteY7" fmla="*/ 126275 h 2059578"/>
                <a:gd name="connsiteX8" fmla="*/ 2921726 w 2926080"/>
                <a:gd name="connsiteY8" fmla="*/ 165463 h 2059578"/>
                <a:gd name="connsiteX9" fmla="*/ 2926080 w 2926080"/>
                <a:gd name="connsiteY9" fmla="*/ 178526 h 2059578"/>
                <a:gd name="connsiteX10" fmla="*/ 2913017 w 2926080"/>
                <a:gd name="connsiteY10" fmla="*/ 222069 h 2059578"/>
                <a:gd name="connsiteX11" fmla="*/ 2908663 w 2926080"/>
                <a:gd name="connsiteY11" fmla="*/ 235132 h 2059578"/>
                <a:gd name="connsiteX12" fmla="*/ 2904309 w 2926080"/>
                <a:gd name="connsiteY12" fmla="*/ 248195 h 2059578"/>
                <a:gd name="connsiteX13" fmla="*/ 2895600 w 2926080"/>
                <a:gd name="connsiteY13" fmla="*/ 261258 h 2059578"/>
                <a:gd name="connsiteX14" fmla="*/ 2869474 w 2926080"/>
                <a:gd name="connsiteY14" fmla="*/ 283029 h 2059578"/>
                <a:gd name="connsiteX15" fmla="*/ 2860766 w 2926080"/>
                <a:gd name="connsiteY15" fmla="*/ 296092 h 2059578"/>
                <a:gd name="connsiteX16" fmla="*/ 2834640 w 2926080"/>
                <a:gd name="connsiteY16" fmla="*/ 313509 h 2059578"/>
                <a:gd name="connsiteX17" fmla="*/ 2821577 w 2926080"/>
                <a:gd name="connsiteY17" fmla="*/ 322218 h 2059578"/>
                <a:gd name="connsiteX18" fmla="*/ 2782389 w 2926080"/>
                <a:gd name="connsiteY18" fmla="*/ 352698 h 2059578"/>
                <a:gd name="connsiteX19" fmla="*/ 2756263 w 2926080"/>
                <a:gd name="connsiteY19" fmla="*/ 370115 h 2059578"/>
                <a:gd name="connsiteX20" fmla="*/ 2743200 w 2926080"/>
                <a:gd name="connsiteY20" fmla="*/ 378823 h 2059578"/>
                <a:gd name="connsiteX21" fmla="*/ 2725783 w 2926080"/>
                <a:gd name="connsiteY21" fmla="*/ 418012 h 2059578"/>
                <a:gd name="connsiteX22" fmla="*/ 2721429 w 2926080"/>
                <a:gd name="connsiteY22" fmla="*/ 431075 h 2059578"/>
                <a:gd name="connsiteX23" fmla="*/ 2712720 w 2926080"/>
                <a:gd name="connsiteY23" fmla="*/ 444138 h 2059578"/>
                <a:gd name="connsiteX24" fmla="*/ 2708366 w 2926080"/>
                <a:gd name="connsiteY24" fmla="*/ 509452 h 2059578"/>
                <a:gd name="connsiteX25" fmla="*/ 2699657 w 2926080"/>
                <a:gd name="connsiteY25" fmla="*/ 544286 h 2059578"/>
                <a:gd name="connsiteX26" fmla="*/ 2690949 w 2926080"/>
                <a:gd name="connsiteY26" fmla="*/ 840378 h 2059578"/>
                <a:gd name="connsiteX27" fmla="*/ 2682240 w 2926080"/>
                <a:gd name="connsiteY27" fmla="*/ 957943 h 2059578"/>
                <a:gd name="connsiteX28" fmla="*/ 2677886 w 2926080"/>
                <a:gd name="connsiteY28" fmla="*/ 1023258 h 2059578"/>
                <a:gd name="connsiteX29" fmla="*/ 2682240 w 2926080"/>
                <a:gd name="connsiteY29" fmla="*/ 1092926 h 2059578"/>
                <a:gd name="connsiteX30" fmla="*/ 2686594 w 2926080"/>
                <a:gd name="connsiteY30" fmla="*/ 1105989 h 2059578"/>
                <a:gd name="connsiteX31" fmla="*/ 2690949 w 2926080"/>
                <a:gd name="connsiteY31" fmla="*/ 1127760 h 2059578"/>
                <a:gd name="connsiteX32" fmla="*/ 2695303 w 2926080"/>
                <a:gd name="connsiteY32" fmla="*/ 1140823 h 2059578"/>
                <a:gd name="connsiteX33" fmla="*/ 2699657 w 2926080"/>
                <a:gd name="connsiteY33" fmla="*/ 1158240 h 2059578"/>
                <a:gd name="connsiteX34" fmla="*/ 2712720 w 2926080"/>
                <a:gd name="connsiteY34" fmla="*/ 1197429 h 2059578"/>
                <a:gd name="connsiteX35" fmla="*/ 2717074 w 2926080"/>
                <a:gd name="connsiteY35" fmla="*/ 1210492 h 2059578"/>
                <a:gd name="connsiteX36" fmla="*/ 2743200 w 2926080"/>
                <a:gd name="connsiteY36" fmla="*/ 1249680 h 2059578"/>
                <a:gd name="connsiteX37" fmla="*/ 2751909 w 2926080"/>
                <a:gd name="connsiteY37" fmla="*/ 1262743 h 2059578"/>
                <a:gd name="connsiteX38" fmla="*/ 2760617 w 2926080"/>
                <a:gd name="connsiteY38" fmla="*/ 1275806 h 2059578"/>
                <a:gd name="connsiteX39" fmla="*/ 2756263 w 2926080"/>
                <a:gd name="connsiteY39" fmla="*/ 1306286 h 2059578"/>
                <a:gd name="connsiteX40" fmla="*/ 2730137 w 2926080"/>
                <a:gd name="connsiteY40" fmla="*/ 1323703 h 2059578"/>
                <a:gd name="connsiteX41" fmla="*/ 2717074 w 2926080"/>
                <a:gd name="connsiteY41" fmla="*/ 1332412 h 2059578"/>
                <a:gd name="connsiteX42" fmla="*/ 2704012 w 2926080"/>
                <a:gd name="connsiteY42" fmla="*/ 1341120 h 2059578"/>
                <a:gd name="connsiteX43" fmla="*/ 2677886 w 2926080"/>
                <a:gd name="connsiteY43" fmla="*/ 1349829 h 2059578"/>
                <a:gd name="connsiteX44" fmla="*/ 2664823 w 2926080"/>
                <a:gd name="connsiteY44" fmla="*/ 1358538 h 2059578"/>
                <a:gd name="connsiteX45" fmla="*/ 2625634 w 2926080"/>
                <a:gd name="connsiteY45" fmla="*/ 1371600 h 2059578"/>
                <a:gd name="connsiteX46" fmla="*/ 2612572 w 2926080"/>
                <a:gd name="connsiteY46" fmla="*/ 1375955 h 2059578"/>
                <a:gd name="connsiteX47" fmla="*/ 2599509 w 2926080"/>
                <a:gd name="connsiteY47" fmla="*/ 1380309 h 2059578"/>
                <a:gd name="connsiteX48" fmla="*/ 2560320 w 2926080"/>
                <a:gd name="connsiteY48" fmla="*/ 1402080 h 2059578"/>
                <a:gd name="connsiteX49" fmla="*/ 2534194 w 2926080"/>
                <a:gd name="connsiteY49" fmla="*/ 1415143 h 2059578"/>
                <a:gd name="connsiteX50" fmla="*/ 2521132 w 2926080"/>
                <a:gd name="connsiteY50" fmla="*/ 1423852 h 2059578"/>
                <a:gd name="connsiteX51" fmla="*/ 2477589 w 2926080"/>
                <a:gd name="connsiteY51" fmla="*/ 1436915 h 2059578"/>
                <a:gd name="connsiteX52" fmla="*/ 2460172 w 2926080"/>
                <a:gd name="connsiteY52" fmla="*/ 1445623 h 2059578"/>
                <a:gd name="connsiteX53" fmla="*/ 2438400 w 2926080"/>
                <a:gd name="connsiteY53" fmla="*/ 1449978 h 2059578"/>
                <a:gd name="connsiteX54" fmla="*/ 2412274 w 2926080"/>
                <a:gd name="connsiteY54" fmla="*/ 1458686 h 2059578"/>
                <a:gd name="connsiteX55" fmla="*/ 2399212 w 2926080"/>
                <a:gd name="connsiteY55" fmla="*/ 1463040 h 2059578"/>
                <a:gd name="connsiteX56" fmla="*/ 2377440 w 2926080"/>
                <a:gd name="connsiteY56" fmla="*/ 1467395 h 2059578"/>
                <a:gd name="connsiteX57" fmla="*/ 2338252 w 2926080"/>
                <a:gd name="connsiteY57" fmla="*/ 1480458 h 2059578"/>
                <a:gd name="connsiteX58" fmla="*/ 2325189 w 2926080"/>
                <a:gd name="connsiteY58" fmla="*/ 1484812 h 2059578"/>
                <a:gd name="connsiteX59" fmla="*/ 2307772 w 2926080"/>
                <a:gd name="connsiteY59" fmla="*/ 1489166 h 2059578"/>
                <a:gd name="connsiteX60" fmla="*/ 2281646 w 2926080"/>
                <a:gd name="connsiteY60" fmla="*/ 1497875 h 2059578"/>
                <a:gd name="connsiteX61" fmla="*/ 2259874 w 2926080"/>
                <a:gd name="connsiteY61" fmla="*/ 1502229 h 2059578"/>
                <a:gd name="connsiteX62" fmla="*/ 2233749 w 2926080"/>
                <a:gd name="connsiteY62" fmla="*/ 1510938 h 2059578"/>
                <a:gd name="connsiteX63" fmla="*/ 2220686 w 2926080"/>
                <a:gd name="connsiteY63" fmla="*/ 1515292 h 2059578"/>
                <a:gd name="connsiteX64" fmla="*/ 2185852 w 2926080"/>
                <a:gd name="connsiteY64" fmla="*/ 1524000 h 2059578"/>
                <a:gd name="connsiteX65" fmla="*/ 2159726 w 2926080"/>
                <a:gd name="connsiteY65" fmla="*/ 1532709 h 2059578"/>
                <a:gd name="connsiteX66" fmla="*/ 2133600 w 2926080"/>
                <a:gd name="connsiteY66" fmla="*/ 1541418 h 2059578"/>
                <a:gd name="connsiteX67" fmla="*/ 2120537 w 2926080"/>
                <a:gd name="connsiteY67" fmla="*/ 1550126 h 2059578"/>
                <a:gd name="connsiteX68" fmla="*/ 2111829 w 2926080"/>
                <a:gd name="connsiteY68" fmla="*/ 1563189 h 2059578"/>
                <a:gd name="connsiteX69" fmla="*/ 2098766 w 2926080"/>
                <a:gd name="connsiteY69" fmla="*/ 1571898 h 2059578"/>
                <a:gd name="connsiteX70" fmla="*/ 2081349 w 2926080"/>
                <a:gd name="connsiteY70" fmla="*/ 1598023 h 2059578"/>
                <a:gd name="connsiteX71" fmla="*/ 2046514 w 2926080"/>
                <a:gd name="connsiteY71" fmla="*/ 1637212 h 2059578"/>
                <a:gd name="connsiteX72" fmla="*/ 2042160 w 2926080"/>
                <a:gd name="connsiteY72" fmla="*/ 1650275 h 2059578"/>
                <a:gd name="connsiteX73" fmla="*/ 2024743 w 2926080"/>
                <a:gd name="connsiteY73" fmla="*/ 1676400 h 2059578"/>
                <a:gd name="connsiteX74" fmla="*/ 2016034 w 2926080"/>
                <a:gd name="connsiteY74" fmla="*/ 1689463 h 2059578"/>
                <a:gd name="connsiteX75" fmla="*/ 2002972 w 2926080"/>
                <a:gd name="connsiteY75" fmla="*/ 1702526 h 2059578"/>
                <a:gd name="connsiteX76" fmla="*/ 1989909 w 2926080"/>
                <a:gd name="connsiteY76" fmla="*/ 1728652 h 2059578"/>
                <a:gd name="connsiteX77" fmla="*/ 1985554 w 2926080"/>
                <a:gd name="connsiteY77" fmla="*/ 1741715 h 2059578"/>
                <a:gd name="connsiteX78" fmla="*/ 1976846 w 2926080"/>
                <a:gd name="connsiteY78" fmla="*/ 1754778 h 2059578"/>
                <a:gd name="connsiteX79" fmla="*/ 1972492 w 2926080"/>
                <a:gd name="connsiteY79" fmla="*/ 1767840 h 2059578"/>
                <a:gd name="connsiteX80" fmla="*/ 1946366 w 2926080"/>
                <a:gd name="connsiteY80" fmla="*/ 1785258 h 2059578"/>
                <a:gd name="connsiteX81" fmla="*/ 1933303 w 2926080"/>
                <a:gd name="connsiteY81" fmla="*/ 1793966 h 2059578"/>
                <a:gd name="connsiteX82" fmla="*/ 1920240 w 2926080"/>
                <a:gd name="connsiteY82" fmla="*/ 1802675 h 2059578"/>
                <a:gd name="connsiteX83" fmla="*/ 1894114 w 2926080"/>
                <a:gd name="connsiteY83" fmla="*/ 1811383 h 2059578"/>
                <a:gd name="connsiteX84" fmla="*/ 1867989 w 2926080"/>
                <a:gd name="connsiteY84" fmla="*/ 1815738 h 2059578"/>
                <a:gd name="connsiteX85" fmla="*/ 1776549 w 2926080"/>
                <a:gd name="connsiteY85" fmla="*/ 1824446 h 2059578"/>
                <a:gd name="connsiteX86" fmla="*/ 1750423 w 2926080"/>
                <a:gd name="connsiteY86" fmla="*/ 1828800 h 2059578"/>
                <a:gd name="connsiteX87" fmla="*/ 1680754 w 2926080"/>
                <a:gd name="connsiteY87" fmla="*/ 1837509 h 2059578"/>
                <a:gd name="connsiteX88" fmla="*/ 1663337 w 2926080"/>
                <a:gd name="connsiteY88" fmla="*/ 1841863 h 2059578"/>
                <a:gd name="connsiteX89" fmla="*/ 1624149 w 2926080"/>
                <a:gd name="connsiteY89" fmla="*/ 1850572 h 2059578"/>
                <a:gd name="connsiteX90" fmla="*/ 1611086 w 2926080"/>
                <a:gd name="connsiteY90" fmla="*/ 1854926 h 2059578"/>
                <a:gd name="connsiteX91" fmla="*/ 1558834 w 2926080"/>
                <a:gd name="connsiteY91" fmla="*/ 1863635 h 2059578"/>
                <a:gd name="connsiteX92" fmla="*/ 1532709 w 2926080"/>
                <a:gd name="connsiteY92" fmla="*/ 1872343 h 2059578"/>
                <a:gd name="connsiteX93" fmla="*/ 1519646 w 2926080"/>
                <a:gd name="connsiteY93" fmla="*/ 1876698 h 2059578"/>
                <a:gd name="connsiteX94" fmla="*/ 1502229 w 2926080"/>
                <a:gd name="connsiteY94" fmla="*/ 1881052 h 2059578"/>
                <a:gd name="connsiteX95" fmla="*/ 1463040 w 2926080"/>
                <a:gd name="connsiteY95" fmla="*/ 1894115 h 2059578"/>
                <a:gd name="connsiteX96" fmla="*/ 1436914 w 2926080"/>
                <a:gd name="connsiteY96" fmla="*/ 1902823 h 2059578"/>
                <a:gd name="connsiteX97" fmla="*/ 1423852 w 2926080"/>
                <a:gd name="connsiteY97" fmla="*/ 1907178 h 2059578"/>
                <a:gd name="connsiteX98" fmla="*/ 1410789 w 2926080"/>
                <a:gd name="connsiteY98" fmla="*/ 1915886 h 2059578"/>
                <a:gd name="connsiteX99" fmla="*/ 1415143 w 2926080"/>
                <a:gd name="connsiteY99" fmla="*/ 1937658 h 2059578"/>
                <a:gd name="connsiteX100" fmla="*/ 1423852 w 2926080"/>
                <a:gd name="connsiteY100" fmla="*/ 1963783 h 2059578"/>
                <a:gd name="connsiteX101" fmla="*/ 1428206 w 2926080"/>
                <a:gd name="connsiteY101" fmla="*/ 1976846 h 2059578"/>
                <a:gd name="connsiteX102" fmla="*/ 1432560 w 2926080"/>
                <a:gd name="connsiteY102" fmla="*/ 1989909 h 2059578"/>
                <a:gd name="connsiteX103" fmla="*/ 1436914 w 2926080"/>
                <a:gd name="connsiteY103" fmla="*/ 2002972 h 2059578"/>
                <a:gd name="connsiteX104" fmla="*/ 1454332 w 2926080"/>
                <a:gd name="connsiteY104" fmla="*/ 2029098 h 2059578"/>
                <a:gd name="connsiteX105" fmla="*/ 1463040 w 2926080"/>
                <a:gd name="connsiteY105" fmla="*/ 2042160 h 2059578"/>
                <a:gd name="connsiteX106" fmla="*/ 1476103 w 2926080"/>
                <a:gd name="connsiteY106" fmla="*/ 2059578 h 2059578"/>
                <a:gd name="connsiteX107" fmla="*/ 1201783 w 2926080"/>
                <a:gd name="connsiteY107" fmla="*/ 1911532 h 2059578"/>
                <a:gd name="connsiteX108" fmla="*/ 1066800 w 2926080"/>
                <a:gd name="connsiteY108" fmla="*/ 1785258 h 2059578"/>
                <a:gd name="connsiteX109" fmla="*/ 252549 w 2926080"/>
                <a:gd name="connsiteY109" fmla="*/ 531223 h 2059578"/>
                <a:gd name="connsiteX110" fmla="*/ 134983 w 2926080"/>
                <a:gd name="connsiteY110" fmla="*/ 326572 h 2059578"/>
                <a:gd name="connsiteX111" fmla="*/ 52252 w 2926080"/>
                <a:gd name="connsiteY111" fmla="*/ 134983 h 2059578"/>
                <a:gd name="connsiteX112" fmla="*/ 0 w 2926080"/>
                <a:gd name="connsiteY112" fmla="*/ 0 h 2059578"/>
                <a:gd name="connsiteX113" fmla="*/ 2769326 w 2926080"/>
                <a:gd name="connsiteY113" fmla="*/ 95795 h 2059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926080" h="2059578">
                  <a:moveTo>
                    <a:pt x="2769326" y="95795"/>
                  </a:moveTo>
                  <a:lnTo>
                    <a:pt x="2769326" y="95795"/>
                  </a:lnTo>
                  <a:cubicBezTo>
                    <a:pt x="2782389" y="97246"/>
                    <a:pt x="2795371" y="100149"/>
                    <a:pt x="2808514" y="100149"/>
                  </a:cubicBezTo>
                  <a:cubicBezTo>
                    <a:pt x="2813104" y="100149"/>
                    <a:pt x="2816987" y="95795"/>
                    <a:pt x="2821577" y="95795"/>
                  </a:cubicBezTo>
                  <a:cubicBezTo>
                    <a:pt x="2839055" y="95795"/>
                    <a:pt x="2856412" y="98698"/>
                    <a:pt x="2873829" y="100149"/>
                  </a:cubicBezTo>
                  <a:cubicBezTo>
                    <a:pt x="2878183" y="101600"/>
                    <a:pt x="2883308" y="101636"/>
                    <a:pt x="2886892" y="104503"/>
                  </a:cubicBezTo>
                  <a:cubicBezTo>
                    <a:pt x="2890978" y="107772"/>
                    <a:pt x="2891900" y="113866"/>
                    <a:pt x="2895600" y="117566"/>
                  </a:cubicBezTo>
                  <a:cubicBezTo>
                    <a:pt x="2899300" y="121267"/>
                    <a:pt x="2904309" y="123372"/>
                    <a:pt x="2908663" y="126275"/>
                  </a:cubicBezTo>
                  <a:lnTo>
                    <a:pt x="2921726" y="165463"/>
                  </a:lnTo>
                  <a:lnTo>
                    <a:pt x="2926080" y="178526"/>
                  </a:lnTo>
                  <a:cubicBezTo>
                    <a:pt x="2919499" y="204852"/>
                    <a:pt x="2923620" y="190261"/>
                    <a:pt x="2913017" y="222069"/>
                  </a:cubicBezTo>
                  <a:lnTo>
                    <a:pt x="2908663" y="235132"/>
                  </a:lnTo>
                  <a:cubicBezTo>
                    <a:pt x="2907212" y="239486"/>
                    <a:pt x="2906855" y="244376"/>
                    <a:pt x="2904309" y="248195"/>
                  </a:cubicBezTo>
                  <a:cubicBezTo>
                    <a:pt x="2901406" y="252549"/>
                    <a:pt x="2898950" y="257238"/>
                    <a:pt x="2895600" y="261258"/>
                  </a:cubicBezTo>
                  <a:cubicBezTo>
                    <a:pt x="2885124" y="273828"/>
                    <a:pt x="2882317" y="274467"/>
                    <a:pt x="2869474" y="283029"/>
                  </a:cubicBezTo>
                  <a:cubicBezTo>
                    <a:pt x="2866571" y="287383"/>
                    <a:pt x="2864704" y="292646"/>
                    <a:pt x="2860766" y="296092"/>
                  </a:cubicBezTo>
                  <a:cubicBezTo>
                    <a:pt x="2852889" y="302984"/>
                    <a:pt x="2843349" y="307703"/>
                    <a:pt x="2834640" y="313509"/>
                  </a:cubicBezTo>
                  <a:cubicBezTo>
                    <a:pt x="2830286" y="316412"/>
                    <a:pt x="2825278" y="318518"/>
                    <a:pt x="2821577" y="322218"/>
                  </a:cubicBezTo>
                  <a:cubicBezTo>
                    <a:pt x="2801115" y="342679"/>
                    <a:pt x="2813634" y="331867"/>
                    <a:pt x="2782389" y="352698"/>
                  </a:cubicBezTo>
                  <a:lnTo>
                    <a:pt x="2756263" y="370115"/>
                  </a:lnTo>
                  <a:lnTo>
                    <a:pt x="2743200" y="378823"/>
                  </a:lnTo>
                  <a:cubicBezTo>
                    <a:pt x="2729401" y="399524"/>
                    <a:pt x="2736146" y="386923"/>
                    <a:pt x="2725783" y="418012"/>
                  </a:cubicBezTo>
                  <a:cubicBezTo>
                    <a:pt x="2724332" y="422366"/>
                    <a:pt x="2723975" y="427256"/>
                    <a:pt x="2721429" y="431075"/>
                  </a:cubicBezTo>
                  <a:lnTo>
                    <a:pt x="2712720" y="444138"/>
                  </a:lnTo>
                  <a:cubicBezTo>
                    <a:pt x="2711269" y="465909"/>
                    <a:pt x="2711188" y="487816"/>
                    <a:pt x="2708366" y="509452"/>
                  </a:cubicBezTo>
                  <a:cubicBezTo>
                    <a:pt x="2706818" y="521320"/>
                    <a:pt x="2699657" y="544286"/>
                    <a:pt x="2699657" y="544286"/>
                  </a:cubicBezTo>
                  <a:cubicBezTo>
                    <a:pt x="2697817" y="614206"/>
                    <a:pt x="2694251" y="764441"/>
                    <a:pt x="2690949" y="840378"/>
                  </a:cubicBezTo>
                  <a:cubicBezTo>
                    <a:pt x="2687468" y="920434"/>
                    <a:pt x="2687409" y="890741"/>
                    <a:pt x="2682240" y="957943"/>
                  </a:cubicBezTo>
                  <a:cubicBezTo>
                    <a:pt x="2680567" y="979699"/>
                    <a:pt x="2679337" y="1001486"/>
                    <a:pt x="2677886" y="1023258"/>
                  </a:cubicBezTo>
                  <a:cubicBezTo>
                    <a:pt x="2679337" y="1046481"/>
                    <a:pt x="2679804" y="1069786"/>
                    <a:pt x="2682240" y="1092926"/>
                  </a:cubicBezTo>
                  <a:cubicBezTo>
                    <a:pt x="2682720" y="1097491"/>
                    <a:pt x="2685481" y="1101536"/>
                    <a:pt x="2686594" y="1105989"/>
                  </a:cubicBezTo>
                  <a:cubicBezTo>
                    <a:pt x="2688389" y="1113169"/>
                    <a:pt x="2689154" y="1120580"/>
                    <a:pt x="2690949" y="1127760"/>
                  </a:cubicBezTo>
                  <a:cubicBezTo>
                    <a:pt x="2692062" y="1132213"/>
                    <a:pt x="2694042" y="1136410"/>
                    <a:pt x="2695303" y="1140823"/>
                  </a:cubicBezTo>
                  <a:cubicBezTo>
                    <a:pt x="2696947" y="1146577"/>
                    <a:pt x="2697937" y="1152508"/>
                    <a:pt x="2699657" y="1158240"/>
                  </a:cubicBezTo>
                  <a:cubicBezTo>
                    <a:pt x="2703614" y="1171429"/>
                    <a:pt x="2708366" y="1184366"/>
                    <a:pt x="2712720" y="1197429"/>
                  </a:cubicBezTo>
                  <a:cubicBezTo>
                    <a:pt x="2714171" y="1201783"/>
                    <a:pt x="2714528" y="1206673"/>
                    <a:pt x="2717074" y="1210492"/>
                  </a:cubicBezTo>
                  <a:lnTo>
                    <a:pt x="2743200" y="1249680"/>
                  </a:lnTo>
                  <a:lnTo>
                    <a:pt x="2751909" y="1262743"/>
                  </a:lnTo>
                  <a:lnTo>
                    <a:pt x="2760617" y="1275806"/>
                  </a:lnTo>
                  <a:cubicBezTo>
                    <a:pt x="2759166" y="1285966"/>
                    <a:pt x="2761773" y="1297627"/>
                    <a:pt x="2756263" y="1306286"/>
                  </a:cubicBezTo>
                  <a:cubicBezTo>
                    <a:pt x="2750644" y="1315116"/>
                    <a:pt x="2738846" y="1317897"/>
                    <a:pt x="2730137" y="1323703"/>
                  </a:cubicBezTo>
                  <a:lnTo>
                    <a:pt x="2717074" y="1332412"/>
                  </a:lnTo>
                  <a:cubicBezTo>
                    <a:pt x="2712720" y="1335315"/>
                    <a:pt x="2708976" y="1339465"/>
                    <a:pt x="2704012" y="1341120"/>
                  </a:cubicBezTo>
                  <a:lnTo>
                    <a:pt x="2677886" y="1349829"/>
                  </a:lnTo>
                  <a:cubicBezTo>
                    <a:pt x="2673532" y="1352732"/>
                    <a:pt x="2669605" y="1356413"/>
                    <a:pt x="2664823" y="1358538"/>
                  </a:cubicBezTo>
                  <a:cubicBezTo>
                    <a:pt x="2664817" y="1358541"/>
                    <a:pt x="2632169" y="1369422"/>
                    <a:pt x="2625634" y="1371600"/>
                  </a:cubicBezTo>
                  <a:lnTo>
                    <a:pt x="2612572" y="1375955"/>
                  </a:lnTo>
                  <a:lnTo>
                    <a:pt x="2599509" y="1380309"/>
                  </a:lnTo>
                  <a:cubicBezTo>
                    <a:pt x="2569564" y="1400272"/>
                    <a:pt x="2583312" y="1394416"/>
                    <a:pt x="2560320" y="1402080"/>
                  </a:cubicBezTo>
                  <a:cubicBezTo>
                    <a:pt x="2522878" y="1427042"/>
                    <a:pt x="2570254" y="1397112"/>
                    <a:pt x="2534194" y="1415143"/>
                  </a:cubicBezTo>
                  <a:cubicBezTo>
                    <a:pt x="2529513" y="1417483"/>
                    <a:pt x="2525914" y="1421727"/>
                    <a:pt x="2521132" y="1423852"/>
                  </a:cubicBezTo>
                  <a:cubicBezTo>
                    <a:pt x="2467568" y="1447658"/>
                    <a:pt x="2518098" y="1421724"/>
                    <a:pt x="2477589" y="1436915"/>
                  </a:cubicBezTo>
                  <a:cubicBezTo>
                    <a:pt x="2471511" y="1439194"/>
                    <a:pt x="2466330" y="1443570"/>
                    <a:pt x="2460172" y="1445623"/>
                  </a:cubicBezTo>
                  <a:cubicBezTo>
                    <a:pt x="2453151" y="1447963"/>
                    <a:pt x="2445540" y="1448031"/>
                    <a:pt x="2438400" y="1449978"/>
                  </a:cubicBezTo>
                  <a:cubicBezTo>
                    <a:pt x="2429544" y="1452393"/>
                    <a:pt x="2420983" y="1455783"/>
                    <a:pt x="2412274" y="1458686"/>
                  </a:cubicBezTo>
                  <a:cubicBezTo>
                    <a:pt x="2407920" y="1460137"/>
                    <a:pt x="2403712" y="1462140"/>
                    <a:pt x="2399212" y="1463040"/>
                  </a:cubicBezTo>
                  <a:cubicBezTo>
                    <a:pt x="2391955" y="1464492"/>
                    <a:pt x="2384580" y="1465448"/>
                    <a:pt x="2377440" y="1467395"/>
                  </a:cubicBezTo>
                  <a:cubicBezTo>
                    <a:pt x="2377378" y="1467412"/>
                    <a:pt x="2344814" y="1478270"/>
                    <a:pt x="2338252" y="1480458"/>
                  </a:cubicBezTo>
                  <a:cubicBezTo>
                    <a:pt x="2333898" y="1481910"/>
                    <a:pt x="2329642" y="1483699"/>
                    <a:pt x="2325189" y="1484812"/>
                  </a:cubicBezTo>
                  <a:cubicBezTo>
                    <a:pt x="2319383" y="1486263"/>
                    <a:pt x="2313504" y="1487446"/>
                    <a:pt x="2307772" y="1489166"/>
                  </a:cubicBezTo>
                  <a:cubicBezTo>
                    <a:pt x="2298979" y="1491804"/>
                    <a:pt x="2290648" y="1496075"/>
                    <a:pt x="2281646" y="1497875"/>
                  </a:cubicBezTo>
                  <a:cubicBezTo>
                    <a:pt x="2274389" y="1499326"/>
                    <a:pt x="2267014" y="1500282"/>
                    <a:pt x="2259874" y="1502229"/>
                  </a:cubicBezTo>
                  <a:cubicBezTo>
                    <a:pt x="2251018" y="1504644"/>
                    <a:pt x="2242457" y="1508035"/>
                    <a:pt x="2233749" y="1510938"/>
                  </a:cubicBezTo>
                  <a:lnTo>
                    <a:pt x="2220686" y="1515292"/>
                  </a:lnTo>
                  <a:cubicBezTo>
                    <a:pt x="2181037" y="1528507"/>
                    <a:pt x="2243671" y="1508231"/>
                    <a:pt x="2185852" y="1524000"/>
                  </a:cubicBezTo>
                  <a:cubicBezTo>
                    <a:pt x="2176996" y="1526415"/>
                    <a:pt x="2168435" y="1529806"/>
                    <a:pt x="2159726" y="1532709"/>
                  </a:cubicBezTo>
                  <a:cubicBezTo>
                    <a:pt x="2159721" y="1532711"/>
                    <a:pt x="2133604" y="1541415"/>
                    <a:pt x="2133600" y="1541418"/>
                  </a:cubicBezTo>
                  <a:lnTo>
                    <a:pt x="2120537" y="1550126"/>
                  </a:lnTo>
                  <a:cubicBezTo>
                    <a:pt x="2117634" y="1554480"/>
                    <a:pt x="2115529" y="1559489"/>
                    <a:pt x="2111829" y="1563189"/>
                  </a:cubicBezTo>
                  <a:cubicBezTo>
                    <a:pt x="2108129" y="1566890"/>
                    <a:pt x="2102212" y="1567960"/>
                    <a:pt x="2098766" y="1571898"/>
                  </a:cubicBezTo>
                  <a:cubicBezTo>
                    <a:pt x="2091874" y="1579775"/>
                    <a:pt x="2088750" y="1590622"/>
                    <a:pt x="2081349" y="1598023"/>
                  </a:cubicBezTo>
                  <a:cubicBezTo>
                    <a:pt x="2051522" y="1627850"/>
                    <a:pt x="2062055" y="1613902"/>
                    <a:pt x="2046514" y="1637212"/>
                  </a:cubicBezTo>
                  <a:cubicBezTo>
                    <a:pt x="2045063" y="1641566"/>
                    <a:pt x="2044389" y="1646263"/>
                    <a:pt x="2042160" y="1650275"/>
                  </a:cubicBezTo>
                  <a:cubicBezTo>
                    <a:pt x="2037077" y="1659424"/>
                    <a:pt x="2030549" y="1667692"/>
                    <a:pt x="2024743" y="1676400"/>
                  </a:cubicBezTo>
                  <a:cubicBezTo>
                    <a:pt x="2021840" y="1680754"/>
                    <a:pt x="2019734" y="1685762"/>
                    <a:pt x="2016034" y="1689463"/>
                  </a:cubicBezTo>
                  <a:lnTo>
                    <a:pt x="2002972" y="1702526"/>
                  </a:lnTo>
                  <a:cubicBezTo>
                    <a:pt x="1992025" y="1735361"/>
                    <a:pt x="2006791" y="1694888"/>
                    <a:pt x="1989909" y="1728652"/>
                  </a:cubicBezTo>
                  <a:cubicBezTo>
                    <a:pt x="1987856" y="1732757"/>
                    <a:pt x="1987607" y="1737610"/>
                    <a:pt x="1985554" y="1741715"/>
                  </a:cubicBezTo>
                  <a:cubicBezTo>
                    <a:pt x="1983214" y="1746396"/>
                    <a:pt x="1979186" y="1750097"/>
                    <a:pt x="1976846" y="1754778"/>
                  </a:cubicBezTo>
                  <a:cubicBezTo>
                    <a:pt x="1974794" y="1758883"/>
                    <a:pt x="1975737" y="1764595"/>
                    <a:pt x="1972492" y="1767840"/>
                  </a:cubicBezTo>
                  <a:cubicBezTo>
                    <a:pt x="1965091" y="1775241"/>
                    <a:pt x="1955075" y="1779452"/>
                    <a:pt x="1946366" y="1785258"/>
                  </a:cubicBezTo>
                  <a:lnTo>
                    <a:pt x="1933303" y="1793966"/>
                  </a:lnTo>
                  <a:cubicBezTo>
                    <a:pt x="1928949" y="1796869"/>
                    <a:pt x="1925205" y="1801020"/>
                    <a:pt x="1920240" y="1802675"/>
                  </a:cubicBezTo>
                  <a:cubicBezTo>
                    <a:pt x="1911531" y="1805578"/>
                    <a:pt x="1903169" y="1809874"/>
                    <a:pt x="1894114" y="1811383"/>
                  </a:cubicBezTo>
                  <a:cubicBezTo>
                    <a:pt x="1885406" y="1812835"/>
                    <a:pt x="1876764" y="1814763"/>
                    <a:pt x="1867989" y="1815738"/>
                  </a:cubicBezTo>
                  <a:cubicBezTo>
                    <a:pt x="1837558" y="1819119"/>
                    <a:pt x="1806750" y="1819413"/>
                    <a:pt x="1776549" y="1824446"/>
                  </a:cubicBezTo>
                  <a:cubicBezTo>
                    <a:pt x="1767840" y="1825897"/>
                    <a:pt x="1759174" y="1827633"/>
                    <a:pt x="1750423" y="1828800"/>
                  </a:cubicBezTo>
                  <a:cubicBezTo>
                    <a:pt x="1723171" y="1832434"/>
                    <a:pt x="1706960" y="1832745"/>
                    <a:pt x="1680754" y="1837509"/>
                  </a:cubicBezTo>
                  <a:cubicBezTo>
                    <a:pt x="1674866" y="1838579"/>
                    <a:pt x="1669179" y="1840565"/>
                    <a:pt x="1663337" y="1841863"/>
                  </a:cubicBezTo>
                  <a:cubicBezTo>
                    <a:pt x="1643146" y="1846350"/>
                    <a:pt x="1642723" y="1845266"/>
                    <a:pt x="1624149" y="1850572"/>
                  </a:cubicBezTo>
                  <a:cubicBezTo>
                    <a:pt x="1619736" y="1851833"/>
                    <a:pt x="1615539" y="1853813"/>
                    <a:pt x="1611086" y="1854926"/>
                  </a:cubicBezTo>
                  <a:cubicBezTo>
                    <a:pt x="1594112" y="1859169"/>
                    <a:pt x="1576031" y="1861178"/>
                    <a:pt x="1558834" y="1863635"/>
                  </a:cubicBezTo>
                  <a:lnTo>
                    <a:pt x="1532709" y="1872343"/>
                  </a:lnTo>
                  <a:cubicBezTo>
                    <a:pt x="1528355" y="1873795"/>
                    <a:pt x="1524099" y="1875585"/>
                    <a:pt x="1519646" y="1876698"/>
                  </a:cubicBezTo>
                  <a:cubicBezTo>
                    <a:pt x="1513840" y="1878149"/>
                    <a:pt x="1507961" y="1879333"/>
                    <a:pt x="1502229" y="1881052"/>
                  </a:cubicBezTo>
                  <a:cubicBezTo>
                    <a:pt x="1502144" y="1881077"/>
                    <a:pt x="1469613" y="1891924"/>
                    <a:pt x="1463040" y="1894115"/>
                  </a:cubicBezTo>
                  <a:lnTo>
                    <a:pt x="1436914" y="1902823"/>
                  </a:lnTo>
                  <a:cubicBezTo>
                    <a:pt x="1432560" y="1904274"/>
                    <a:pt x="1427671" y="1904632"/>
                    <a:pt x="1423852" y="1907178"/>
                  </a:cubicBezTo>
                  <a:lnTo>
                    <a:pt x="1410789" y="1915886"/>
                  </a:lnTo>
                  <a:cubicBezTo>
                    <a:pt x="1412240" y="1923143"/>
                    <a:pt x="1413196" y="1930518"/>
                    <a:pt x="1415143" y="1937658"/>
                  </a:cubicBezTo>
                  <a:cubicBezTo>
                    <a:pt x="1417558" y="1946514"/>
                    <a:pt x="1420949" y="1955075"/>
                    <a:pt x="1423852" y="1963783"/>
                  </a:cubicBezTo>
                  <a:lnTo>
                    <a:pt x="1428206" y="1976846"/>
                  </a:lnTo>
                  <a:lnTo>
                    <a:pt x="1432560" y="1989909"/>
                  </a:lnTo>
                  <a:cubicBezTo>
                    <a:pt x="1434011" y="1994263"/>
                    <a:pt x="1434368" y="1999153"/>
                    <a:pt x="1436914" y="2002972"/>
                  </a:cubicBezTo>
                  <a:lnTo>
                    <a:pt x="1454332" y="2029098"/>
                  </a:lnTo>
                  <a:lnTo>
                    <a:pt x="1463040" y="2042160"/>
                  </a:lnTo>
                  <a:cubicBezTo>
                    <a:pt x="1472887" y="2056930"/>
                    <a:pt x="1468049" y="2051522"/>
                    <a:pt x="1476103" y="2059578"/>
                  </a:cubicBezTo>
                  <a:lnTo>
                    <a:pt x="1201783" y="1911532"/>
                  </a:lnTo>
                  <a:lnTo>
                    <a:pt x="1066800" y="1785258"/>
                  </a:lnTo>
                  <a:lnTo>
                    <a:pt x="252549" y="531223"/>
                  </a:lnTo>
                  <a:lnTo>
                    <a:pt x="134983" y="326572"/>
                  </a:lnTo>
                  <a:lnTo>
                    <a:pt x="52252" y="134983"/>
                  </a:lnTo>
                  <a:lnTo>
                    <a:pt x="0" y="0"/>
                  </a:lnTo>
                  <a:lnTo>
                    <a:pt x="2769326" y="957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FCC65EC-818A-B8B1-3AF6-9CD35058BED0}"/>
                </a:ext>
              </a:extLst>
            </p:cNvPr>
            <p:cNvSpPr/>
            <p:nvPr/>
          </p:nvSpPr>
          <p:spPr bwMode="auto">
            <a:xfrm>
              <a:off x="3723186" y="3070044"/>
              <a:ext cx="2939143" cy="2068285"/>
            </a:xfrm>
            <a:custGeom>
              <a:avLst/>
              <a:gdLst>
                <a:gd name="connsiteX0" fmla="*/ 0 w 2939143"/>
                <a:gd name="connsiteY0" fmla="*/ 0 h 2068285"/>
                <a:gd name="connsiteX1" fmla="*/ 2886891 w 2939143"/>
                <a:gd name="connsiteY1" fmla="*/ 108857 h 2068285"/>
                <a:gd name="connsiteX2" fmla="*/ 2913017 w 2939143"/>
                <a:gd name="connsiteY2" fmla="*/ 134982 h 2068285"/>
                <a:gd name="connsiteX3" fmla="*/ 2926080 w 2939143"/>
                <a:gd name="connsiteY3" fmla="*/ 161108 h 2068285"/>
                <a:gd name="connsiteX4" fmla="*/ 2939143 w 2939143"/>
                <a:gd name="connsiteY4" fmla="*/ 187234 h 2068285"/>
                <a:gd name="connsiteX5" fmla="*/ 2926080 w 2939143"/>
                <a:gd name="connsiteY5" fmla="*/ 226422 h 2068285"/>
                <a:gd name="connsiteX6" fmla="*/ 2921726 w 2939143"/>
                <a:gd name="connsiteY6" fmla="*/ 239485 h 2068285"/>
                <a:gd name="connsiteX7" fmla="*/ 2908663 w 2939143"/>
                <a:gd name="connsiteY7" fmla="*/ 252548 h 2068285"/>
                <a:gd name="connsiteX8" fmla="*/ 2891246 w 2939143"/>
                <a:gd name="connsiteY8" fmla="*/ 278674 h 2068285"/>
                <a:gd name="connsiteX9" fmla="*/ 2882537 w 2939143"/>
                <a:gd name="connsiteY9" fmla="*/ 291737 h 2068285"/>
                <a:gd name="connsiteX10" fmla="*/ 2869474 w 2939143"/>
                <a:gd name="connsiteY10" fmla="*/ 300445 h 2068285"/>
                <a:gd name="connsiteX11" fmla="*/ 2847703 w 2939143"/>
                <a:gd name="connsiteY11" fmla="*/ 322217 h 2068285"/>
                <a:gd name="connsiteX12" fmla="*/ 2838994 w 2939143"/>
                <a:gd name="connsiteY12" fmla="*/ 335280 h 2068285"/>
                <a:gd name="connsiteX13" fmla="*/ 2812868 w 2939143"/>
                <a:gd name="connsiteY13" fmla="*/ 352697 h 2068285"/>
                <a:gd name="connsiteX14" fmla="*/ 2786743 w 2939143"/>
                <a:gd name="connsiteY14" fmla="*/ 370114 h 2068285"/>
                <a:gd name="connsiteX15" fmla="*/ 2773680 w 2939143"/>
                <a:gd name="connsiteY15" fmla="*/ 378822 h 2068285"/>
                <a:gd name="connsiteX16" fmla="*/ 2747554 w 2939143"/>
                <a:gd name="connsiteY16" fmla="*/ 391885 h 2068285"/>
                <a:gd name="connsiteX17" fmla="*/ 2738846 w 2939143"/>
                <a:gd name="connsiteY17" fmla="*/ 404948 h 2068285"/>
                <a:gd name="connsiteX18" fmla="*/ 2725783 w 2939143"/>
                <a:gd name="connsiteY18" fmla="*/ 413657 h 2068285"/>
                <a:gd name="connsiteX19" fmla="*/ 2717074 w 2939143"/>
                <a:gd name="connsiteY19" fmla="*/ 439782 h 2068285"/>
                <a:gd name="connsiteX20" fmla="*/ 2712720 w 2939143"/>
                <a:gd name="connsiteY20" fmla="*/ 465908 h 2068285"/>
                <a:gd name="connsiteX21" fmla="*/ 2708366 w 2939143"/>
                <a:gd name="connsiteY21" fmla="*/ 483325 h 2068285"/>
                <a:gd name="connsiteX22" fmla="*/ 2704011 w 2939143"/>
                <a:gd name="connsiteY22" fmla="*/ 505097 h 2068285"/>
                <a:gd name="connsiteX23" fmla="*/ 2708366 w 2939143"/>
                <a:gd name="connsiteY23" fmla="*/ 539931 h 2068285"/>
                <a:gd name="connsiteX24" fmla="*/ 2699657 w 2939143"/>
                <a:gd name="connsiteY24" fmla="*/ 666205 h 2068285"/>
                <a:gd name="connsiteX25" fmla="*/ 2695303 w 2939143"/>
                <a:gd name="connsiteY25" fmla="*/ 731520 h 2068285"/>
                <a:gd name="connsiteX26" fmla="*/ 2690948 w 2939143"/>
                <a:gd name="connsiteY26" fmla="*/ 757645 h 2068285"/>
                <a:gd name="connsiteX27" fmla="*/ 2686594 w 2939143"/>
                <a:gd name="connsiteY27" fmla="*/ 801188 h 2068285"/>
                <a:gd name="connsiteX28" fmla="*/ 2682240 w 2939143"/>
                <a:gd name="connsiteY28" fmla="*/ 836022 h 2068285"/>
                <a:gd name="connsiteX29" fmla="*/ 2682240 w 2939143"/>
                <a:gd name="connsiteY29" fmla="*/ 979714 h 2068285"/>
                <a:gd name="connsiteX30" fmla="*/ 2686594 w 2939143"/>
                <a:gd name="connsiteY30" fmla="*/ 1114697 h 2068285"/>
                <a:gd name="connsiteX31" fmla="*/ 2699657 w 2939143"/>
                <a:gd name="connsiteY31" fmla="*/ 1175657 h 2068285"/>
                <a:gd name="connsiteX32" fmla="*/ 2704011 w 2939143"/>
                <a:gd name="connsiteY32" fmla="*/ 1188720 h 2068285"/>
                <a:gd name="connsiteX33" fmla="*/ 2721428 w 2939143"/>
                <a:gd name="connsiteY33" fmla="*/ 1214845 h 2068285"/>
                <a:gd name="connsiteX34" fmla="*/ 2730137 w 2939143"/>
                <a:gd name="connsiteY34" fmla="*/ 1227908 h 2068285"/>
                <a:gd name="connsiteX35" fmla="*/ 2734491 w 2939143"/>
                <a:gd name="connsiteY35" fmla="*/ 1240971 h 2068285"/>
                <a:gd name="connsiteX36" fmla="*/ 2743200 w 2939143"/>
                <a:gd name="connsiteY36" fmla="*/ 1254034 h 2068285"/>
                <a:gd name="connsiteX37" fmla="*/ 2751908 w 2939143"/>
                <a:gd name="connsiteY37" fmla="*/ 1280160 h 2068285"/>
                <a:gd name="connsiteX38" fmla="*/ 2756263 w 2939143"/>
                <a:gd name="connsiteY38" fmla="*/ 1293222 h 2068285"/>
                <a:gd name="connsiteX39" fmla="*/ 2751908 w 2939143"/>
                <a:gd name="connsiteY39" fmla="*/ 1328057 h 2068285"/>
                <a:gd name="connsiteX40" fmla="*/ 2730137 w 2939143"/>
                <a:gd name="connsiteY40" fmla="*/ 1349828 h 2068285"/>
                <a:gd name="connsiteX41" fmla="*/ 2717074 w 2939143"/>
                <a:gd name="connsiteY41" fmla="*/ 1354182 h 2068285"/>
                <a:gd name="connsiteX42" fmla="*/ 2690948 w 2939143"/>
                <a:gd name="connsiteY42" fmla="*/ 1375954 h 2068285"/>
                <a:gd name="connsiteX43" fmla="*/ 2677886 w 2939143"/>
                <a:gd name="connsiteY43" fmla="*/ 1380308 h 2068285"/>
                <a:gd name="connsiteX44" fmla="*/ 2664823 w 2939143"/>
                <a:gd name="connsiteY44" fmla="*/ 1389017 h 2068285"/>
                <a:gd name="connsiteX45" fmla="*/ 2638697 w 2939143"/>
                <a:gd name="connsiteY45" fmla="*/ 1397725 h 2068285"/>
                <a:gd name="connsiteX46" fmla="*/ 2625634 w 2939143"/>
                <a:gd name="connsiteY46" fmla="*/ 1402080 h 2068285"/>
                <a:gd name="connsiteX47" fmla="*/ 2599508 w 2939143"/>
                <a:gd name="connsiteY47" fmla="*/ 1410788 h 2068285"/>
                <a:gd name="connsiteX48" fmla="*/ 2586446 w 2939143"/>
                <a:gd name="connsiteY48" fmla="*/ 1415142 h 2068285"/>
                <a:gd name="connsiteX49" fmla="*/ 2542903 w 2939143"/>
                <a:gd name="connsiteY49" fmla="*/ 1428205 h 2068285"/>
                <a:gd name="connsiteX50" fmla="*/ 2503714 w 2939143"/>
                <a:gd name="connsiteY50" fmla="*/ 1441268 h 2068285"/>
                <a:gd name="connsiteX51" fmla="*/ 2490651 w 2939143"/>
                <a:gd name="connsiteY51" fmla="*/ 1445622 h 2068285"/>
                <a:gd name="connsiteX52" fmla="*/ 2477588 w 2939143"/>
                <a:gd name="connsiteY52" fmla="*/ 1454331 h 2068285"/>
                <a:gd name="connsiteX53" fmla="*/ 2460171 w 2939143"/>
                <a:gd name="connsiteY53" fmla="*/ 1458685 h 2068285"/>
                <a:gd name="connsiteX54" fmla="*/ 2420983 w 2939143"/>
                <a:gd name="connsiteY54" fmla="*/ 1471748 h 2068285"/>
                <a:gd name="connsiteX55" fmla="*/ 2381794 w 2939143"/>
                <a:gd name="connsiteY55" fmla="*/ 1484811 h 2068285"/>
                <a:gd name="connsiteX56" fmla="*/ 2355668 w 2939143"/>
                <a:gd name="connsiteY56" fmla="*/ 1493520 h 2068285"/>
                <a:gd name="connsiteX57" fmla="*/ 2329543 w 2939143"/>
                <a:gd name="connsiteY57" fmla="*/ 1506582 h 2068285"/>
                <a:gd name="connsiteX58" fmla="*/ 2316480 w 2939143"/>
                <a:gd name="connsiteY58" fmla="*/ 1502228 h 2068285"/>
                <a:gd name="connsiteX59" fmla="*/ 2290354 w 2939143"/>
                <a:gd name="connsiteY59" fmla="*/ 1510937 h 2068285"/>
                <a:gd name="connsiteX60" fmla="*/ 2264228 w 2939143"/>
                <a:gd name="connsiteY60" fmla="*/ 1519645 h 2068285"/>
                <a:gd name="connsiteX61" fmla="*/ 2185851 w 2939143"/>
                <a:gd name="connsiteY61" fmla="*/ 1545771 h 2068285"/>
                <a:gd name="connsiteX62" fmla="*/ 2159726 w 2939143"/>
                <a:gd name="connsiteY62" fmla="*/ 1554480 h 2068285"/>
                <a:gd name="connsiteX63" fmla="*/ 2146663 w 2939143"/>
                <a:gd name="connsiteY63" fmla="*/ 1558834 h 2068285"/>
                <a:gd name="connsiteX64" fmla="*/ 2116183 w 2939143"/>
                <a:gd name="connsiteY64" fmla="*/ 1567542 h 2068285"/>
                <a:gd name="connsiteX65" fmla="*/ 2081348 w 2939143"/>
                <a:gd name="connsiteY65" fmla="*/ 1606731 h 2068285"/>
                <a:gd name="connsiteX66" fmla="*/ 2076994 w 2939143"/>
                <a:gd name="connsiteY66" fmla="*/ 1619794 h 2068285"/>
                <a:gd name="connsiteX67" fmla="*/ 2050868 w 2939143"/>
                <a:gd name="connsiteY67" fmla="*/ 1658982 h 2068285"/>
                <a:gd name="connsiteX68" fmla="*/ 2042160 w 2939143"/>
                <a:gd name="connsiteY68" fmla="*/ 1672045 h 2068285"/>
                <a:gd name="connsiteX69" fmla="*/ 2037806 w 2939143"/>
                <a:gd name="connsiteY69" fmla="*/ 1685108 h 2068285"/>
                <a:gd name="connsiteX70" fmla="*/ 2016034 w 2939143"/>
                <a:gd name="connsiteY70" fmla="*/ 1711234 h 2068285"/>
                <a:gd name="connsiteX71" fmla="*/ 2011680 w 2939143"/>
                <a:gd name="connsiteY71" fmla="*/ 1724297 h 2068285"/>
                <a:gd name="connsiteX72" fmla="*/ 1985554 w 2939143"/>
                <a:gd name="connsiteY72" fmla="*/ 1763485 h 2068285"/>
                <a:gd name="connsiteX73" fmla="*/ 1976846 w 2939143"/>
                <a:gd name="connsiteY73" fmla="*/ 1776548 h 2068285"/>
                <a:gd name="connsiteX74" fmla="*/ 1950720 w 2939143"/>
                <a:gd name="connsiteY74" fmla="*/ 1793965 h 2068285"/>
                <a:gd name="connsiteX75" fmla="*/ 1924594 w 2939143"/>
                <a:gd name="connsiteY75" fmla="*/ 1815737 h 2068285"/>
                <a:gd name="connsiteX76" fmla="*/ 1911531 w 2939143"/>
                <a:gd name="connsiteY76" fmla="*/ 1820091 h 2068285"/>
                <a:gd name="connsiteX77" fmla="*/ 1754777 w 2939143"/>
                <a:gd name="connsiteY77" fmla="*/ 1833154 h 2068285"/>
                <a:gd name="connsiteX78" fmla="*/ 1741714 w 2939143"/>
                <a:gd name="connsiteY78" fmla="*/ 1837508 h 2068285"/>
                <a:gd name="connsiteX79" fmla="*/ 1698171 w 2939143"/>
                <a:gd name="connsiteY79" fmla="*/ 1846217 h 2068285"/>
                <a:gd name="connsiteX80" fmla="*/ 1654628 w 2939143"/>
                <a:gd name="connsiteY80" fmla="*/ 1854925 h 2068285"/>
                <a:gd name="connsiteX81" fmla="*/ 1602377 w 2939143"/>
                <a:gd name="connsiteY81" fmla="*/ 1867988 h 2068285"/>
                <a:gd name="connsiteX82" fmla="*/ 1584960 w 2939143"/>
                <a:gd name="connsiteY82" fmla="*/ 1872342 h 2068285"/>
                <a:gd name="connsiteX83" fmla="*/ 1537063 w 2939143"/>
                <a:gd name="connsiteY83" fmla="*/ 1876697 h 2068285"/>
                <a:gd name="connsiteX84" fmla="*/ 1484811 w 2939143"/>
                <a:gd name="connsiteY84" fmla="*/ 1885405 h 2068285"/>
                <a:gd name="connsiteX85" fmla="*/ 1458686 w 2939143"/>
                <a:gd name="connsiteY85" fmla="*/ 1894114 h 2068285"/>
                <a:gd name="connsiteX86" fmla="*/ 1445623 w 2939143"/>
                <a:gd name="connsiteY86" fmla="*/ 1898468 h 2068285"/>
                <a:gd name="connsiteX87" fmla="*/ 1410788 w 2939143"/>
                <a:gd name="connsiteY87" fmla="*/ 1928948 h 2068285"/>
                <a:gd name="connsiteX88" fmla="*/ 1406434 w 2939143"/>
                <a:gd name="connsiteY88" fmla="*/ 1942011 h 2068285"/>
                <a:gd name="connsiteX89" fmla="*/ 1436914 w 2939143"/>
                <a:gd name="connsiteY89" fmla="*/ 1981200 h 2068285"/>
                <a:gd name="connsiteX90" fmla="*/ 1445623 w 2939143"/>
                <a:gd name="connsiteY90" fmla="*/ 2007325 h 2068285"/>
                <a:gd name="connsiteX91" fmla="*/ 1454331 w 2939143"/>
                <a:gd name="connsiteY91" fmla="*/ 2020388 h 2068285"/>
                <a:gd name="connsiteX92" fmla="*/ 1458686 w 2939143"/>
                <a:gd name="connsiteY92" fmla="*/ 2033451 h 2068285"/>
                <a:gd name="connsiteX93" fmla="*/ 1480457 w 2939143"/>
                <a:gd name="connsiteY93" fmla="*/ 2059577 h 2068285"/>
                <a:gd name="connsiteX94" fmla="*/ 1484811 w 2939143"/>
                <a:gd name="connsiteY94" fmla="*/ 2068285 h 2068285"/>
                <a:gd name="connsiteX95" fmla="*/ 1484811 w 2939143"/>
                <a:gd name="connsiteY95" fmla="*/ 2068285 h 206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939143" h="2068285">
                  <a:moveTo>
                    <a:pt x="0" y="0"/>
                  </a:moveTo>
                  <a:lnTo>
                    <a:pt x="2886891" y="108857"/>
                  </a:lnTo>
                  <a:cubicBezTo>
                    <a:pt x="2895600" y="117565"/>
                    <a:pt x="2904835" y="125777"/>
                    <a:pt x="2913017" y="134982"/>
                  </a:cubicBezTo>
                  <a:cubicBezTo>
                    <a:pt x="2927279" y="151026"/>
                    <a:pt x="2917434" y="143815"/>
                    <a:pt x="2926080" y="161108"/>
                  </a:cubicBezTo>
                  <a:cubicBezTo>
                    <a:pt x="2942965" y="194880"/>
                    <a:pt x="2928194" y="154392"/>
                    <a:pt x="2939143" y="187234"/>
                  </a:cubicBezTo>
                  <a:lnTo>
                    <a:pt x="2926080" y="226422"/>
                  </a:lnTo>
                  <a:cubicBezTo>
                    <a:pt x="2924629" y="230776"/>
                    <a:pt x="2924972" y="236239"/>
                    <a:pt x="2921726" y="239485"/>
                  </a:cubicBezTo>
                  <a:cubicBezTo>
                    <a:pt x="2917372" y="243839"/>
                    <a:pt x="2912444" y="247687"/>
                    <a:pt x="2908663" y="252548"/>
                  </a:cubicBezTo>
                  <a:cubicBezTo>
                    <a:pt x="2902237" y="260810"/>
                    <a:pt x="2897052" y="269965"/>
                    <a:pt x="2891246" y="278674"/>
                  </a:cubicBezTo>
                  <a:cubicBezTo>
                    <a:pt x="2888343" y="283028"/>
                    <a:pt x="2886891" y="288834"/>
                    <a:pt x="2882537" y="291737"/>
                  </a:cubicBezTo>
                  <a:lnTo>
                    <a:pt x="2869474" y="300445"/>
                  </a:lnTo>
                  <a:cubicBezTo>
                    <a:pt x="2846256" y="335275"/>
                    <a:pt x="2876728" y="293192"/>
                    <a:pt x="2847703" y="322217"/>
                  </a:cubicBezTo>
                  <a:cubicBezTo>
                    <a:pt x="2844002" y="325918"/>
                    <a:pt x="2842933" y="331834"/>
                    <a:pt x="2838994" y="335280"/>
                  </a:cubicBezTo>
                  <a:cubicBezTo>
                    <a:pt x="2831117" y="342172"/>
                    <a:pt x="2821577" y="346891"/>
                    <a:pt x="2812868" y="352697"/>
                  </a:cubicBezTo>
                  <a:lnTo>
                    <a:pt x="2786743" y="370114"/>
                  </a:lnTo>
                  <a:cubicBezTo>
                    <a:pt x="2782389" y="373017"/>
                    <a:pt x="2778645" y="377167"/>
                    <a:pt x="2773680" y="378822"/>
                  </a:cubicBezTo>
                  <a:cubicBezTo>
                    <a:pt x="2755652" y="384832"/>
                    <a:pt x="2764436" y="380631"/>
                    <a:pt x="2747554" y="391885"/>
                  </a:cubicBezTo>
                  <a:cubicBezTo>
                    <a:pt x="2744651" y="396239"/>
                    <a:pt x="2742546" y="401248"/>
                    <a:pt x="2738846" y="404948"/>
                  </a:cubicBezTo>
                  <a:cubicBezTo>
                    <a:pt x="2735146" y="408649"/>
                    <a:pt x="2728557" y="409219"/>
                    <a:pt x="2725783" y="413657"/>
                  </a:cubicBezTo>
                  <a:cubicBezTo>
                    <a:pt x="2720918" y="421441"/>
                    <a:pt x="2717074" y="439782"/>
                    <a:pt x="2717074" y="439782"/>
                  </a:cubicBezTo>
                  <a:cubicBezTo>
                    <a:pt x="2715623" y="448491"/>
                    <a:pt x="2714451" y="457251"/>
                    <a:pt x="2712720" y="465908"/>
                  </a:cubicBezTo>
                  <a:cubicBezTo>
                    <a:pt x="2711546" y="471776"/>
                    <a:pt x="2709664" y="477483"/>
                    <a:pt x="2708366" y="483325"/>
                  </a:cubicBezTo>
                  <a:cubicBezTo>
                    <a:pt x="2706760" y="490550"/>
                    <a:pt x="2705463" y="497840"/>
                    <a:pt x="2704011" y="505097"/>
                  </a:cubicBezTo>
                  <a:cubicBezTo>
                    <a:pt x="2705463" y="516708"/>
                    <a:pt x="2708366" y="528229"/>
                    <a:pt x="2708366" y="539931"/>
                  </a:cubicBezTo>
                  <a:cubicBezTo>
                    <a:pt x="2708366" y="588081"/>
                    <a:pt x="2703167" y="620577"/>
                    <a:pt x="2699657" y="666205"/>
                  </a:cubicBezTo>
                  <a:cubicBezTo>
                    <a:pt x="2697984" y="687961"/>
                    <a:pt x="2697372" y="709798"/>
                    <a:pt x="2695303" y="731520"/>
                  </a:cubicBezTo>
                  <a:cubicBezTo>
                    <a:pt x="2694466" y="740309"/>
                    <a:pt x="2692043" y="748885"/>
                    <a:pt x="2690948" y="757645"/>
                  </a:cubicBezTo>
                  <a:cubicBezTo>
                    <a:pt x="2689139" y="772119"/>
                    <a:pt x="2688205" y="786690"/>
                    <a:pt x="2686594" y="801188"/>
                  </a:cubicBezTo>
                  <a:cubicBezTo>
                    <a:pt x="2685302" y="812818"/>
                    <a:pt x="2683691" y="824411"/>
                    <a:pt x="2682240" y="836022"/>
                  </a:cubicBezTo>
                  <a:cubicBezTo>
                    <a:pt x="2692037" y="943793"/>
                    <a:pt x="2682240" y="811999"/>
                    <a:pt x="2682240" y="979714"/>
                  </a:cubicBezTo>
                  <a:cubicBezTo>
                    <a:pt x="2682240" y="1024732"/>
                    <a:pt x="2684289" y="1069738"/>
                    <a:pt x="2686594" y="1114697"/>
                  </a:cubicBezTo>
                  <a:cubicBezTo>
                    <a:pt x="2688259" y="1147158"/>
                    <a:pt x="2690250" y="1147437"/>
                    <a:pt x="2699657" y="1175657"/>
                  </a:cubicBezTo>
                  <a:cubicBezTo>
                    <a:pt x="2701108" y="1180011"/>
                    <a:pt x="2701465" y="1184901"/>
                    <a:pt x="2704011" y="1188720"/>
                  </a:cubicBezTo>
                  <a:lnTo>
                    <a:pt x="2721428" y="1214845"/>
                  </a:lnTo>
                  <a:lnTo>
                    <a:pt x="2730137" y="1227908"/>
                  </a:lnTo>
                  <a:cubicBezTo>
                    <a:pt x="2731588" y="1232262"/>
                    <a:pt x="2732438" y="1236866"/>
                    <a:pt x="2734491" y="1240971"/>
                  </a:cubicBezTo>
                  <a:cubicBezTo>
                    <a:pt x="2736831" y="1245652"/>
                    <a:pt x="2741075" y="1249252"/>
                    <a:pt x="2743200" y="1254034"/>
                  </a:cubicBezTo>
                  <a:cubicBezTo>
                    <a:pt x="2746928" y="1262423"/>
                    <a:pt x="2749005" y="1271451"/>
                    <a:pt x="2751908" y="1280160"/>
                  </a:cubicBezTo>
                  <a:lnTo>
                    <a:pt x="2756263" y="1293222"/>
                  </a:lnTo>
                  <a:cubicBezTo>
                    <a:pt x="2754811" y="1304834"/>
                    <a:pt x="2754987" y="1316767"/>
                    <a:pt x="2751908" y="1328057"/>
                  </a:cubicBezTo>
                  <a:cubicBezTo>
                    <a:pt x="2749158" y="1338142"/>
                    <a:pt x="2738694" y="1345550"/>
                    <a:pt x="2730137" y="1349828"/>
                  </a:cubicBezTo>
                  <a:cubicBezTo>
                    <a:pt x="2726032" y="1351881"/>
                    <a:pt x="2721428" y="1352731"/>
                    <a:pt x="2717074" y="1354182"/>
                  </a:cubicBezTo>
                  <a:cubicBezTo>
                    <a:pt x="2707444" y="1363812"/>
                    <a:pt x="2703072" y="1369892"/>
                    <a:pt x="2690948" y="1375954"/>
                  </a:cubicBezTo>
                  <a:cubicBezTo>
                    <a:pt x="2686843" y="1378007"/>
                    <a:pt x="2682240" y="1378857"/>
                    <a:pt x="2677886" y="1380308"/>
                  </a:cubicBezTo>
                  <a:cubicBezTo>
                    <a:pt x="2673532" y="1383211"/>
                    <a:pt x="2669605" y="1386892"/>
                    <a:pt x="2664823" y="1389017"/>
                  </a:cubicBezTo>
                  <a:cubicBezTo>
                    <a:pt x="2656434" y="1392745"/>
                    <a:pt x="2647406" y="1394822"/>
                    <a:pt x="2638697" y="1397725"/>
                  </a:cubicBezTo>
                  <a:lnTo>
                    <a:pt x="2625634" y="1402080"/>
                  </a:lnTo>
                  <a:lnTo>
                    <a:pt x="2599508" y="1410788"/>
                  </a:lnTo>
                  <a:cubicBezTo>
                    <a:pt x="2595154" y="1412239"/>
                    <a:pt x="2590898" y="1414029"/>
                    <a:pt x="2586446" y="1415142"/>
                  </a:cubicBezTo>
                  <a:cubicBezTo>
                    <a:pt x="2560128" y="1421722"/>
                    <a:pt x="2574698" y="1417607"/>
                    <a:pt x="2542903" y="1428205"/>
                  </a:cubicBezTo>
                  <a:lnTo>
                    <a:pt x="2503714" y="1441268"/>
                  </a:lnTo>
                  <a:lnTo>
                    <a:pt x="2490651" y="1445622"/>
                  </a:lnTo>
                  <a:cubicBezTo>
                    <a:pt x="2486297" y="1448525"/>
                    <a:pt x="2482398" y="1452269"/>
                    <a:pt x="2477588" y="1454331"/>
                  </a:cubicBezTo>
                  <a:cubicBezTo>
                    <a:pt x="2472088" y="1456688"/>
                    <a:pt x="2465903" y="1456965"/>
                    <a:pt x="2460171" y="1458685"/>
                  </a:cubicBezTo>
                  <a:cubicBezTo>
                    <a:pt x="2446982" y="1462642"/>
                    <a:pt x="2434046" y="1467394"/>
                    <a:pt x="2420983" y="1471748"/>
                  </a:cubicBezTo>
                  <a:lnTo>
                    <a:pt x="2381794" y="1484811"/>
                  </a:lnTo>
                  <a:cubicBezTo>
                    <a:pt x="2381789" y="1484813"/>
                    <a:pt x="2355672" y="1493517"/>
                    <a:pt x="2355668" y="1493520"/>
                  </a:cubicBezTo>
                  <a:cubicBezTo>
                    <a:pt x="2338787" y="1504774"/>
                    <a:pt x="2347570" y="1500573"/>
                    <a:pt x="2329543" y="1506582"/>
                  </a:cubicBezTo>
                  <a:cubicBezTo>
                    <a:pt x="2325189" y="1505131"/>
                    <a:pt x="2321042" y="1501721"/>
                    <a:pt x="2316480" y="1502228"/>
                  </a:cubicBezTo>
                  <a:cubicBezTo>
                    <a:pt x="2307356" y="1503242"/>
                    <a:pt x="2299063" y="1508034"/>
                    <a:pt x="2290354" y="1510937"/>
                  </a:cubicBezTo>
                  <a:lnTo>
                    <a:pt x="2264228" y="1519645"/>
                  </a:lnTo>
                  <a:lnTo>
                    <a:pt x="2185851" y="1545771"/>
                  </a:lnTo>
                  <a:lnTo>
                    <a:pt x="2159726" y="1554480"/>
                  </a:lnTo>
                  <a:cubicBezTo>
                    <a:pt x="2155372" y="1555932"/>
                    <a:pt x="2151116" y="1557721"/>
                    <a:pt x="2146663" y="1558834"/>
                  </a:cubicBezTo>
                  <a:cubicBezTo>
                    <a:pt x="2124793" y="1564301"/>
                    <a:pt x="2134923" y="1561296"/>
                    <a:pt x="2116183" y="1567542"/>
                  </a:cubicBezTo>
                  <a:cubicBezTo>
                    <a:pt x="2086356" y="1597369"/>
                    <a:pt x="2096889" y="1583421"/>
                    <a:pt x="2081348" y="1606731"/>
                  </a:cubicBezTo>
                  <a:cubicBezTo>
                    <a:pt x="2079897" y="1611085"/>
                    <a:pt x="2079223" y="1615782"/>
                    <a:pt x="2076994" y="1619794"/>
                  </a:cubicBezTo>
                  <a:cubicBezTo>
                    <a:pt x="2076976" y="1619826"/>
                    <a:pt x="2055233" y="1652435"/>
                    <a:pt x="2050868" y="1658982"/>
                  </a:cubicBezTo>
                  <a:cubicBezTo>
                    <a:pt x="2047965" y="1663336"/>
                    <a:pt x="2043815" y="1667080"/>
                    <a:pt x="2042160" y="1672045"/>
                  </a:cubicBezTo>
                  <a:cubicBezTo>
                    <a:pt x="2040709" y="1676399"/>
                    <a:pt x="2039859" y="1681003"/>
                    <a:pt x="2037806" y="1685108"/>
                  </a:cubicBezTo>
                  <a:cubicBezTo>
                    <a:pt x="2031744" y="1697232"/>
                    <a:pt x="2025663" y="1701605"/>
                    <a:pt x="2016034" y="1711234"/>
                  </a:cubicBezTo>
                  <a:cubicBezTo>
                    <a:pt x="2014583" y="1715588"/>
                    <a:pt x="2013909" y="1720285"/>
                    <a:pt x="2011680" y="1724297"/>
                  </a:cubicBezTo>
                  <a:cubicBezTo>
                    <a:pt x="2011676" y="1724305"/>
                    <a:pt x="1989911" y="1756950"/>
                    <a:pt x="1985554" y="1763485"/>
                  </a:cubicBezTo>
                  <a:cubicBezTo>
                    <a:pt x="1982651" y="1767839"/>
                    <a:pt x="1981200" y="1773645"/>
                    <a:pt x="1976846" y="1776548"/>
                  </a:cubicBezTo>
                  <a:cubicBezTo>
                    <a:pt x="1968137" y="1782354"/>
                    <a:pt x="1958121" y="1786564"/>
                    <a:pt x="1950720" y="1793965"/>
                  </a:cubicBezTo>
                  <a:cubicBezTo>
                    <a:pt x="1941091" y="1803594"/>
                    <a:pt x="1936718" y="1809675"/>
                    <a:pt x="1924594" y="1815737"/>
                  </a:cubicBezTo>
                  <a:cubicBezTo>
                    <a:pt x="1920489" y="1817790"/>
                    <a:pt x="1915885" y="1818640"/>
                    <a:pt x="1911531" y="1820091"/>
                  </a:cubicBezTo>
                  <a:cubicBezTo>
                    <a:pt x="1857925" y="1855829"/>
                    <a:pt x="1909852" y="1824539"/>
                    <a:pt x="1754777" y="1833154"/>
                  </a:cubicBezTo>
                  <a:cubicBezTo>
                    <a:pt x="1750194" y="1833409"/>
                    <a:pt x="1746186" y="1836476"/>
                    <a:pt x="1741714" y="1837508"/>
                  </a:cubicBezTo>
                  <a:cubicBezTo>
                    <a:pt x="1727291" y="1840836"/>
                    <a:pt x="1712531" y="1842627"/>
                    <a:pt x="1698171" y="1846217"/>
                  </a:cubicBezTo>
                  <a:cubicBezTo>
                    <a:pt x="1672189" y="1852712"/>
                    <a:pt x="1686657" y="1849587"/>
                    <a:pt x="1654628" y="1854925"/>
                  </a:cubicBezTo>
                  <a:cubicBezTo>
                    <a:pt x="1610986" y="1869474"/>
                    <a:pt x="1646350" y="1859194"/>
                    <a:pt x="1602377" y="1867988"/>
                  </a:cubicBezTo>
                  <a:cubicBezTo>
                    <a:pt x="1596509" y="1869162"/>
                    <a:pt x="1590892" y="1871551"/>
                    <a:pt x="1584960" y="1872342"/>
                  </a:cubicBezTo>
                  <a:cubicBezTo>
                    <a:pt x="1569069" y="1874461"/>
                    <a:pt x="1552960" y="1874623"/>
                    <a:pt x="1537063" y="1876697"/>
                  </a:cubicBezTo>
                  <a:cubicBezTo>
                    <a:pt x="1519554" y="1878981"/>
                    <a:pt x="1484811" y="1885405"/>
                    <a:pt x="1484811" y="1885405"/>
                  </a:cubicBezTo>
                  <a:lnTo>
                    <a:pt x="1458686" y="1894114"/>
                  </a:lnTo>
                  <a:lnTo>
                    <a:pt x="1445623" y="1898468"/>
                  </a:lnTo>
                  <a:cubicBezTo>
                    <a:pt x="1415143" y="1918788"/>
                    <a:pt x="1425303" y="1907176"/>
                    <a:pt x="1410788" y="1928948"/>
                  </a:cubicBezTo>
                  <a:cubicBezTo>
                    <a:pt x="1409337" y="1933302"/>
                    <a:pt x="1404983" y="1937657"/>
                    <a:pt x="1406434" y="1942011"/>
                  </a:cubicBezTo>
                  <a:cubicBezTo>
                    <a:pt x="1411642" y="1957636"/>
                    <a:pt x="1425643" y="1969929"/>
                    <a:pt x="1436914" y="1981200"/>
                  </a:cubicBezTo>
                  <a:cubicBezTo>
                    <a:pt x="1439817" y="1989908"/>
                    <a:pt x="1440531" y="1999687"/>
                    <a:pt x="1445623" y="2007325"/>
                  </a:cubicBezTo>
                  <a:cubicBezTo>
                    <a:pt x="1448526" y="2011679"/>
                    <a:pt x="1451991" y="2015707"/>
                    <a:pt x="1454331" y="2020388"/>
                  </a:cubicBezTo>
                  <a:cubicBezTo>
                    <a:pt x="1456384" y="2024493"/>
                    <a:pt x="1456633" y="2029346"/>
                    <a:pt x="1458686" y="2033451"/>
                  </a:cubicBezTo>
                  <a:cubicBezTo>
                    <a:pt x="1467477" y="2051034"/>
                    <a:pt x="1467615" y="2043524"/>
                    <a:pt x="1480457" y="2059577"/>
                  </a:cubicBezTo>
                  <a:cubicBezTo>
                    <a:pt x="1482484" y="2062111"/>
                    <a:pt x="1483360" y="2065382"/>
                    <a:pt x="1484811" y="2068285"/>
                  </a:cubicBezTo>
                  <a:lnTo>
                    <a:pt x="1484811" y="2068285"/>
                  </a:lnTo>
                </a:path>
              </a:pathLst>
            </a:custGeom>
            <a:noFill/>
            <a:ln w="254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E13EFA-28C2-0DED-77A4-91FCB635E6F1}"/>
                </a:ext>
              </a:extLst>
            </p:cNvPr>
            <p:cNvSpPr txBox="1"/>
            <p:nvPr/>
          </p:nvSpPr>
          <p:spPr>
            <a:xfrm>
              <a:off x="3589253" y="4765735"/>
              <a:ext cx="830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Laminar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C58024-351F-ED95-8EEE-576D8CCA1FEE}"/>
                </a:ext>
              </a:extLst>
            </p:cNvPr>
            <p:cNvSpPr txBox="1"/>
            <p:nvPr/>
          </p:nvSpPr>
          <p:spPr>
            <a:xfrm>
              <a:off x="5534735" y="5356079"/>
              <a:ext cx="933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Turbulent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69FF8F-8101-D6E0-B655-A9D6A614B653}"/>
                </a:ext>
              </a:extLst>
            </p:cNvPr>
            <p:cNvCxnSpPr/>
            <p:nvPr/>
          </p:nvCxnSpPr>
          <p:spPr bwMode="auto">
            <a:xfrm flipV="1">
              <a:off x="4164806" y="4379119"/>
              <a:ext cx="550069" cy="3866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3EABA71-C980-4DC9-78B9-458A50E088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1241" y="4919623"/>
              <a:ext cx="94758" cy="46588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8ADBE6-E6B4-26A0-B62E-F02C84674130}"/>
                </a:ext>
              </a:extLst>
            </p:cNvPr>
            <p:cNvSpPr/>
            <p:nvPr/>
          </p:nvSpPr>
          <p:spPr bwMode="auto">
            <a:xfrm>
              <a:off x="4093369" y="4024869"/>
              <a:ext cx="121444" cy="1756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5637D06-76C6-63CC-DCD0-8E1E863069A7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95C4B-D013-9BC5-CDD4-6ED964499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D309D5-65C2-069A-4969-A31424C37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961" y="1367553"/>
            <a:ext cx="5589327" cy="502531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Designed test article is predicted to support laminar flow on approximately 53% of the suction side surface area in a flight environment</a:t>
            </a:r>
          </a:p>
          <a:p>
            <a:endParaRPr lang="en-US" sz="700" dirty="0"/>
          </a:p>
          <a:p>
            <a:r>
              <a:rPr lang="en-US" sz="2000" dirty="0"/>
              <a:t>Design was conducted to enable flight test goals</a:t>
            </a:r>
          </a:p>
          <a:p>
            <a:pPr lvl="1"/>
            <a:r>
              <a:rPr lang="en-US" sz="2000" b="1" dirty="0"/>
              <a:t>Primary Goal: </a:t>
            </a:r>
            <a:r>
              <a:rPr lang="en-US" sz="2000" dirty="0"/>
              <a:t>To confirm the effectiveness of the CATNLF method in attenuating crossflow growth at conditions representative of a modern transonic transport wing</a:t>
            </a:r>
          </a:p>
          <a:p>
            <a:pPr lvl="1"/>
            <a:r>
              <a:rPr lang="en-US" sz="2000" b="1" dirty="0"/>
              <a:t>Secondary Goal: </a:t>
            </a:r>
            <a:r>
              <a:rPr lang="en-US" sz="2000" dirty="0"/>
              <a:t>To investigate the surface requirements for laminar flow applications on transonic transport wings</a:t>
            </a:r>
          </a:p>
        </p:txBody>
      </p:sp>
    </p:spTree>
    <p:extLst>
      <p:ext uri="{BB962C8B-B14F-4D97-AF65-F5344CB8AC3E}">
        <p14:creationId xmlns:p14="http://schemas.microsoft.com/office/powerpoint/2010/main" val="29367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7"/>
    </mc:Choice>
    <mc:Fallback xmlns="">
      <p:transition spd="slow" advTm="8278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DAF43-12B2-3A43-AABC-22C2D01C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Test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FBF8F-C85F-E645-9BDC-54206BCC8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17" y="1192730"/>
            <a:ext cx="6126251" cy="4892481"/>
          </a:xfrm>
        </p:spPr>
        <p:txBody>
          <a:bodyPr/>
          <a:lstStyle/>
          <a:p>
            <a:r>
              <a:rPr lang="en-US" sz="2000" dirty="0"/>
              <a:t>Flight conditions are selected to acquire data for flight test goals</a:t>
            </a:r>
          </a:p>
          <a:p>
            <a:pPr lvl="1"/>
            <a:r>
              <a:rPr lang="en-US" sz="1800" dirty="0"/>
              <a:t>Mach = 0.85</a:t>
            </a:r>
          </a:p>
          <a:p>
            <a:pPr lvl="1"/>
            <a:r>
              <a:rPr lang="en-US" sz="1800" dirty="0"/>
              <a:t>Altitude = 5,000 – 49,500 ft</a:t>
            </a:r>
          </a:p>
          <a:p>
            <a:pPr lvl="1"/>
            <a:r>
              <a:rPr lang="en-US" sz="1800" dirty="0" err="1"/>
              <a:t>Re</a:t>
            </a:r>
            <a:r>
              <a:rPr lang="en-US" sz="1800" baseline="-25000" dirty="0" err="1"/>
              <a:t>MAC</a:t>
            </a:r>
            <a:r>
              <a:rPr lang="en-US" sz="1800" dirty="0"/>
              <a:t> = 6 – 31 million</a:t>
            </a:r>
          </a:p>
          <a:p>
            <a:pPr lvl="1"/>
            <a:r>
              <a:rPr lang="en-US" sz="1800" dirty="0"/>
              <a:t>Unit Re = 1.0 – 5.3 million/ft</a:t>
            </a:r>
          </a:p>
          <a:p>
            <a:endParaRPr lang="en-US" sz="700" dirty="0"/>
          </a:p>
          <a:p>
            <a:r>
              <a:rPr lang="en-US" sz="2000" dirty="0"/>
              <a:t>Data and instrumentation:</a:t>
            </a:r>
          </a:p>
          <a:p>
            <a:pPr lvl="1"/>
            <a:r>
              <a:rPr lang="en-US" sz="2000" dirty="0"/>
              <a:t>Transition images using IR with heating layer</a:t>
            </a:r>
          </a:p>
          <a:p>
            <a:pPr lvl="1"/>
            <a:r>
              <a:rPr lang="en-US" sz="2000" dirty="0"/>
              <a:t>123 static pressure sensors</a:t>
            </a:r>
          </a:p>
          <a:p>
            <a:pPr lvl="1"/>
            <a:r>
              <a:rPr lang="en-US" sz="2000" dirty="0"/>
              <a:t>12 dynamic pressure sensors</a:t>
            </a:r>
          </a:p>
          <a:p>
            <a:pPr lvl="1"/>
            <a:r>
              <a:rPr lang="en-US" sz="2000" dirty="0"/>
              <a:t>54 subsurface thermocouples</a:t>
            </a:r>
          </a:p>
          <a:p>
            <a:pPr lvl="1"/>
            <a:r>
              <a:rPr lang="en-US" sz="2000" dirty="0"/>
              <a:t>4 accelerometers</a:t>
            </a:r>
          </a:p>
          <a:p>
            <a:pPr lvl="1"/>
            <a:r>
              <a:rPr lang="en-US" sz="2000" dirty="0"/>
              <a:t>F-15 conditions and nose boom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4CEC2-24FC-8459-CE6A-E5860471C080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0F9796C1-406B-05A9-E618-9104FBD35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2255" r="5917" b="12631"/>
          <a:stretch/>
        </p:blipFill>
        <p:spPr>
          <a:xfrm>
            <a:off x="6845230" y="2154277"/>
            <a:ext cx="4836577" cy="26784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FF0CE9-14D9-B206-9AB0-4A3DCEF67D9E}"/>
              </a:ext>
            </a:extLst>
          </p:cNvPr>
          <p:cNvSpPr txBox="1"/>
          <p:nvPr/>
        </p:nvSpPr>
        <p:spPr>
          <a:xfrm>
            <a:off x="6631722" y="4832741"/>
            <a:ext cx="5253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Pressure side of test article showing instrumentation cavity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203E381-4F62-9367-5923-CFF540241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17"/>
    </mc:Choice>
    <mc:Fallback xmlns="">
      <p:transition spd="slow" advTm="4151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4376B28C-8688-4B49-9153-50BB6690F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11" b="970"/>
          <a:stretch/>
        </p:blipFill>
        <p:spPr>
          <a:xfrm>
            <a:off x="2745017" y="1309573"/>
            <a:ext cx="5994946" cy="5353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B16B1-142C-7647-9FDC-C5A2621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CATNLF Compared to Historic NLF Boundary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479376-41AF-E340-AF52-94C0AB13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127" y="999303"/>
            <a:ext cx="8720507" cy="6629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Computational predictions of the CATNLF test article</a:t>
            </a:r>
          </a:p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significantly expand the historic boundary for NLF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C86301-5AB1-9C46-86C1-6749339C0C86}"/>
              </a:ext>
            </a:extLst>
          </p:cNvPr>
          <p:cNvSpPr txBox="1"/>
          <p:nvPr/>
        </p:nvSpPr>
        <p:spPr>
          <a:xfrm rot="16200000">
            <a:off x="2110396" y="3751756"/>
            <a:ext cx="2653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Laminar Flow Extent, Re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A5579-3737-8E4C-883A-07C114C9D257}"/>
              </a:ext>
            </a:extLst>
          </p:cNvPr>
          <p:cNvSpPr txBox="1"/>
          <p:nvPr/>
        </p:nvSpPr>
        <p:spPr>
          <a:xfrm>
            <a:off x="3793402" y="1658433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x10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19D49B-7A8C-4447-82C3-E653887DD772}"/>
              </a:ext>
            </a:extLst>
          </p:cNvPr>
          <p:cNvSpPr/>
          <p:nvPr/>
        </p:nvSpPr>
        <p:spPr bwMode="auto">
          <a:xfrm>
            <a:off x="7829424" y="1927617"/>
            <a:ext cx="457200" cy="4176038"/>
          </a:xfrm>
          <a:prstGeom prst="rect">
            <a:avLst/>
          </a:prstGeom>
          <a:pattFill prst="dkUp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C5D1ED-E297-E843-9CB1-70FDFF6E422D}"/>
              </a:ext>
            </a:extLst>
          </p:cNvPr>
          <p:cNvSpPr/>
          <p:nvPr/>
        </p:nvSpPr>
        <p:spPr bwMode="auto">
          <a:xfrm>
            <a:off x="7902940" y="526721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587E65-302B-5A4E-9A03-2621BE331F6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8051778" y="2358158"/>
            <a:ext cx="691439" cy="96998"/>
          </a:xfrm>
          <a:prstGeom prst="straightConnector1">
            <a:avLst/>
          </a:prstGeom>
          <a:ln w="1905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-Point Star 8">
            <a:extLst>
              <a:ext uri="{FF2B5EF4-FFF2-40B4-BE49-F238E27FC236}">
                <a16:creationId xmlns:a16="http://schemas.microsoft.com/office/drawing/2014/main" id="{364E0712-A12F-C046-BD0C-88C2857D200A}"/>
              </a:ext>
            </a:extLst>
          </p:cNvPr>
          <p:cNvSpPr/>
          <p:nvPr/>
        </p:nvSpPr>
        <p:spPr bwMode="auto">
          <a:xfrm>
            <a:off x="8125078" y="4341772"/>
            <a:ext cx="182880" cy="182880"/>
          </a:xfrm>
          <a:prstGeom prst="star5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F4A579-9AA2-7E48-8195-48585DE67823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8301625" y="4458305"/>
            <a:ext cx="445021" cy="105899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E9BD1FA-123D-2E47-9FF6-BE1E5F1C2054}"/>
              </a:ext>
            </a:extLst>
          </p:cNvPr>
          <p:cNvSpPr txBox="1"/>
          <p:nvPr/>
        </p:nvSpPr>
        <p:spPr>
          <a:xfrm>
            <a:off x="5324335" y="2022503"/>
            <a:ext cx="19974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8AA5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8AA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historic boundary for NLF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FD85C5-86B9-124F-B20E-48122ADAE6B6}"/>
              </a:ext>
            </a:extLst>
          </p:cNvPr>
          <p:cNvCxnSpPr>
            <a:cxnSpLocks/>
          </p:cNvCxnSpPr>
          <p:nvPr/>
        </p:nvCxnSpPr>
        <p:spPr>
          <a:xfrm flipH="1">
            <a:off x="4905065" y="2303424"/>
            <a:ext cx="419270" cy="305954"/>
          </a:xfrm>
          <a:prstGeom prst="straightConnector1">
            <a:avLst/>
          </a:prstGeom>
          <a:ln w="19050">
            <a:solidFill>
              <a:srgbClr val="08AA5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6D555A-365B-0D48-940C-CD9940C8E9A7}"/>
              </a:ext>
            </a:extLst>
          </p:cNvPr>
          <p:cNvSpPr/>
          <p:nvPr/>
        </p:nvSpPr>
        <p:spPr bwMode="auto">
          <a:xfrm>
            <a:off x="5052324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AFF894-D05B-9243-84E9-FFE520680CAE}"/>
              </a:ext>
            </a:extLst>
          </p:cNvPr>
          <p:cNvSpPr txBox="1"/>
          <p:nvPr/>
        </p:nvSpPr>
        <p:spPr>
          <a:xfrm>
            <a:off x="4242384" y="4567584"/>
            <a:ext cx="1484700" cy="523220"/>
          </a:xfrm>
          <a:prstGeom prst="rect">
            <a:avLst/>
          </a:prstGeom>
          <a:noFill/>
          <a:ln w="19050">
            <a:solidFill>
              <a:srgbClr val="2C2C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C2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NLF experiments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1D00789-B70C-8A48-8A9D-1F15409C5E4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5727084" y="4633877"/>
            <a:ext cx="491409" cy="195317"/>
          </a:xfrm>
          <a:prstGeom prst="straightConnector1">
            <a:avLst/>
          </a:prstGeom>
          <a:ln w="19050">
            <a:solidFill>
              <a:srgbClr val="2C2CF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0C4E70-556C-A240-8187-7C3CE7B38374}"/>
              </a:ext>
            </a:extLst>
          </p:cNvPr>
          <p:cNvSpPr txBox="1"/>
          <p:nvPr/>
        </p:nvSpPr>
        <p:spPr>
          <a:xfrm>
            <a:off x="8260346" y="3161920"/>
            <a:ext cx="271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Larger extents of laminar flow due to flight environment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CCEFB0D-5DD6-594B-A63C-E56DA36ECF3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29877" y="2579668"/>
            <a:ext cx="286641" cy="174256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B773293A-6D66-5B4F-B323-F7BA1730C40D}"/>
              </a:ext>
            </a:extLst>
          </p:cNvPr>
          <p:cNvSpPr/>
          <p:nvPr/>
        </p:nvSpPr>
        <p:spPr bwMode="auto">
          <a:xfrm>
            <a:off x="3928542" y="5247678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A7D5DC-D877-DC4D-A469-7BDCD5323063}"/>
              </a:ext>
            </a:extLst>
          </p:cNvPr>
          <p:cNvCxnSpPr>
            <a:cxnSpLocks/>
          </p:cNvCxnSpPr>
          <p:nvPr/>
        </p:nvCxnSpPr>
        <p:spPr bwMode="auto">
          <a:xfrm>
            <a:off x="3974262" y="1981152"/>
            <a:ext cx="4521061" cy="32665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8AA5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1B65568-CDC2-FC4E-A678-972B154E0309}"/>
              </a:ext>
            </a:extLst>
          </p:cNvPr>
          <p:cNvSpPr/>
          <p:nvPr/>
        </p:nvSpPr>
        <p:spPr bwMode="auto">
          <a:xfrm>
            <a:off x="8467573" y="5584226"/>
            <a:ext cx="91440" cy="91440"/>
          </a:xfrm>
          <a:prstGeom prst="ellipse">
            <a:avLst/>
          </a:prstGeom>
          <a:solidFill>
            <a:srgbClr val="2C2C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2365C5-B91C-B714-11AD-3D9CF6F24B74}"/>
              </a:ext>
            </a:extLst>
          </p:cNvPr>
          <p:cNvGrpSpPr/>
          <p:nvPr/>
        </p:nvGrpSpPr>
        <p:grpSpPr>
          <a:xfrm>
            <a:off x="8743217" y="1900958"/>
            <a:ext cx="1938094" cy="914400"/>
            <a:chOff x="8723582" y="2421408"/>
            <a:chExt cx="1938094" cy="9144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F5BD5E-86C4-9FB3-4D28-F132F52FB3D6}"/>
                </a:ext>
              </a:extLst>
            </p:cNvPr>
            <p:cNvSpPr txBox="1"/>
            <p:nvPr/>
          </p:nvSpPr>
          <p:spPr>
            <a:xfrm>
              <a:off x="8723582" y="2421408"/>
              <a:ext cx="1938094" cy="914400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CATNLF in flight* </a:t>
              </a:r>
              <a:r>
                <a:rPr lang="en-US" sz="1050" b="1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*Computational predictions</a:t>
              </a:r>
              <a:endParaRPr lang="en-US" sz="1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219F268-F7D2-5D0C-89E8-FF56A3B78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79" b="89695" l="3757" r="95501">
                          <a14:foregroundMark x1="4685" y1="69231" x2="21521" y2="72134"/>
                          <a14:foregroundMark x1="82885" y1="69231" x2="95547" y2="66328"/>
                          <a14:foregroundMark x1="44944" y1="76633" x2="57143" y2="88244"/>
                          <a14:foregroundMark x1="3757" y1="67779" x2="34740" y2="43106"/>
                          <a14:foregroundMark x1="34740" y1="43106" x2="71660" y2="56023"/>
                          <a14:foregroundMark x1="71660" y1="56023" x2="14054" y2="766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71121" y="2421408"/>
              <a:ext cx="1574376" cy="50312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9B8BB-4665-008D-75A0-472000A0E62E}"/>
              </a:ext>
            </a:extLst>
          </p:cNvPr>
          <p:cNvGrpSpPr/>
          <p:nvPr/>
        </p:nvGrpSpPr>
        <p:grpSpPr>
          <a:xfrm>
            <a:off x="8746646" y="4107004"/>
            <a:ext cx="1938094" cy="914400"/>
            <a:chOff x="8723582" y="3697843"/>
            <a:chExt cx="1938094" cy="9144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41D5C8-CD04-5959-2857-0CAB7B61F0F4}"/>
                </a:ext>
              </a:extLst>
            </p:cNvPr>
            <p:cNvSpPr txBox="1"/>
            <p:nvPr/>
          </p:nvSpPr>
          <p:spPr>
            <a:xfrm>
              <a:off x="8723582" y="3697843"/>
              <a:ext cx="1938094" cy="9144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CRM-NLF in the NTF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7E586B6-E6DE-D70C-2DD5-B5022A6A6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4" b="21862"/>
            <a:stretch/>
          </p:blipFill>
          <p:spPr>
            <a:xfrm>
              <a:off x="9068897" y="3754859"/>
              <a:ext cx="1238368" cy="599076"/>
            </a:xfrm>
            <a:prstGeom prst="rect">
              <a:avLst/>
            </a:prstGeom>
          </p:spPr>
        </p:pic>
      </p:grp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DB143DD2-31C2-A175-0B27-1E0666BD04CC}"/>
              </a:ext>
            </a:extLst>
          </p:cNvPr>
          <p:cNvSpPr/>
          <p:nvPr/>
        </p:nvSpPr>
        <p:spPr bwMode="auto">
          <a:xfrm>
            <a:off x="7851118" y="2378853"/>
            <a:ext cx="158877" cy="155095"/>
          </a:xfrm>
          <a:prstGeom prst="star5">
            <a:avLst/>
          </a:prstGeom>
          <a:solidFill>
            <a:schemeClr val="bg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F5DCC2D-741C-3572-8D1F-3CE7F931D3A6}"/>
              </a:ext>
            </a:extLst>
          </p:cNvPr>
          <p:cNvSpPr txBox="1"/>
          <p:nvPr/>
        </p:nvSpPr>
        <p:spPr>
          <a:xfrm>
            <a:off x="5301850" y="6324235"/>
            <a:ext cx="1928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Wing Sweep, deg.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4275845-3DA5-92D7-98BE-3B11B828BA54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11C4-DD76-7EA0-9D47-BB7E6CB36F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61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A4B81D9-72F4-694E-9FB7-E28BF6E0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17" y="266700"/>
            <a:ext cx="11580283" cy="622300"/>
          </a:xfrm>
        </p:spPr>
        <p:txBody>
          <a:bodyPr/>
          <a:lstStyle/>
          <a:p>
            <a:r>
              <a:rPr lang="en-US" dirty="0"/>
              <a:t>Current and Future Work</a:t>
            </a:r>
            <a:endParaRPr lang="en-US" dirty="0">
              <a:solidFill>
                <a:srgbClr val="08AA55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0A8AB0-D4C5-7F4B-B435-7138357F1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199"/>
            <a:ext cx="5686629" cy="5453063"/>
          </a:xfrm>
        </p:spPr>
        <p:txBody>
          <a:bodyPr/>
          <a:lstStyle/>
          <a:p>
            <a:r>
              <a:rPr lang="en-US" sz="2000" dirty="0"/>
              <a:t>Current status of CATNLF flight test:</a:t>
            </a:r>
          </a:p>
          <a:p>
            <a:pPr lvl="1"/>
            <a:r>
              <a:rPr lang="en-US" sz="2000" dirty="0"/>
              <a:t>Test article manufactured and delivered to Langley September 2022</a:t>
            </a:r>
          </a:p>
          <a:p>
            <a:pPr lvl="1"/>
            <a:r>
              <a:rPr lang="en-US" sz="2000" dirty="0"/>
              <a:t>Pre-flight instrumentation and safety analysis work underway</a:t>
            </a:r>
          </a:p>
          <a:p>
            <a:pPr lvl="1"/>
            <a:r>
              <a:rPr lang="en-US" sz="2000" dirty="0"/>
              <a:t>First flight scheduled for June 2023</a:t>
            </a:r>
          </a:p>
          <a:p>
            <a:pPr lvl="1"/>
            <a:endParaRPr lang="en-US" sz="700" dirty="0"/>
          </a:p>
          <a:p>
            <a:r>
              <a:rPr lang="en-US" sz="2000" dirty="0"/>
              <a:t>Future work for CATNLF:</a:t>
            </a:r>
          </a:p>
          <a:p>
            <a:pPr lvl="1"/>
            <a:r>
              <a:rPr lang="en-US" sz="2000" dirty="0"/>
              <a:t>Plans to release flight test data to community to advance computational tools</a:t>
            </a:r>
          </a:p>
          <a:p>
            <a:pPr lvl="1"/>
            <a:r>
              <a:rPr lang="en-US" sz="2000" dirty="0"/>
              <a:t>Potential follow-on wind tunnel test of flight test article to compare laminar flow in two environments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74E2F94-08C4-39E2-F0AE-735EE1E4456B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C1C63E9-2EDE-BCD6-8E78-622C15930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77600" y="6392864"/>
            <a:ext cx="550333" cy="388937"/>
          </a:xfrm>
        </p:spPr>
        <p:txBody>
          <a:bodyPr/>
          <a:lstStyle/>
          <a:p>
            <a:fld id="{063CB04D-1A58-482F-9BDA-21742349BAA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2D39BD-4FF1-D898-8569-C87C6D1E35D1}"/>
              </a:ext>
            </a:extLst>
          </p:cNvPr>
          <p:cNvSpPr txBox="1"/>
          <p:nvPr/>
        </p:nvSpPr>
        <p:spPr>
          <a:xfrm>
            <a:off x="7514973" y="5661223"/>
            <a:ext cx="2707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Painted test article at Langley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A77D22-BF59-26BA-5566-5BCC11AF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25" y="1243405"/>
            <a:ext cx="3770891" cy="437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94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E945-DF8D-924F-B1E2-8D33CCFC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5529-3C8E-C64B-B475-7EAC9006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Laminar flow on transport wings has the potential to reduce fuel burn by 5-10%, but has been limited in practical application due to the challenge of crossflow growth on swept wings</a:t>
            </a:r>
          </a:p>
          <a:p>
            <a:endParaRPr lang="en-US" sz="700" dirty="0"/>
          </a:p>
          <a:p>
            <a:r>
              <a:rPr lang="en-US" sz="2000" dirty="0"/>
              <a:t>A new NASA laminar flow design method, CATNLF, has been developed to provide the known NLF performance benefit without historic penalties</a:t>
            </a:r>
          </a:p>
          <a:p>
            <a:endParaRPr lang="en-US" sz="700" dirty="0"/>
          </a:p>
          <a:p>
            <a:r>
              <a:rPr lang="en-US" sz="2000" dirty="0"/>
              <a:t>CATNLF design method has been developed in three phases:</a:t>
            </a:r>
          </a:p>
          <a:p>
            <a:pPr lvl="1"/>
            <a:r>
              <a:rPr lang="en-US" sz="2000" dirty="0"/>
              <a:t>Computational study to develop technology</a:t>
            </a:r>
          </a:p>
          <a:p>
            <a:pPr lvl="1"/>
            <a:r>
              <a:rPr lang="en-US" sz="2000" dirty="0"/>
              <a:t>Wind tunnel test to confirm computations</a:t>
            </a:r>
          </a:p>
          <a:p>
            <a:pPr lvl="1"/>
            <a:r>
              <a:rPr lang="en-US" sz="2000" dirty="0"/>
              <a:t>Flight test to advance technology</a:t>
            </a:r>
          </a:p>
          <a:p>
            <a:pPr lvl="1"/>
            <a:endParaRPr lang="en-US" sz="700" dirty="0"/>
          </a:p>
          <a:p>
            <a:r>
              <a:rPr lang="en-US" sz="2000" dirty="0"/>
              <a:t>CATNLF flight test effort is underway with first flight scheduled June 2023</a:t>
            </a:r>
          </a:p>
          <a:p>
            <a:endParaRPr lang="en-US" sz="700" dirty="0"/>
          </a:p>
          <a:p>
            <a:r>
              <a:rPr lang="en-US" sz="2000" dirty="0"/>
              <a:t>Plans to release the flight test data to community and potential wind tunnel test of flight test article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70B34-C3E3-D644-9EE0-4E9C480F77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E5753ED-D1CB-B82D-785A-D9D4D875C5F9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16036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813A8BBE-A613-0B42-B91E-3F0B8EC97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 r="474" b="7346"/>
          <a:stretch/>
        </p:blipFill>
        <p:spPr>
          <a:xfrm>
            <a:off x="2770192" y="1492366"/>
            <a:ext cx="6882741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28479-6022-BC42-8606-F17031AA7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for Laminar Flow on Commercial Transports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84177-182C-3449-AD0E-BDCC64D4BC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07360C-B678-1940-B130-AEB16F89FDC1}"/>
              </a:ext>
            </a:extLst>
          </p:cNvPr>
          <p:cNvCxnSpPr>
            <a:cxnSpLocks/>
          </p:cNvCxnSpPr>
          <p:nvPr/>
        </p:nvCxnSpPr>
        <p:spPr bwMode="auto">
          <a:xfrm flipH="1">
            <a:off x="6593572" y="2088858"/>
            <a:ext cx="207750" cy="5985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DE47A6-3842-5F40-938D-9760BA7A3138}"/>
              </a:ext>
            </a:extLst>
          </p:cNvPr>
          <p:cNvCxnSpPr>
            <a:cxnSpLocks/>
          </p:cNvCxnSpPr>
          <p:nvPr/>
        </p:nvCxnSpPr>
        <p:spPr bwMode="auto">
          <a:xfrm flipV="1">
            <a:off x="2467238" y="1934032"/>
            <a:ext cx="509595" cy="5222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BA7D15A-2050-7648-BE7C-306A997FA16D}"/>
              </a:ext>
            </a:extLst>
          </p:cNvPr>
          <p:cNvSpPr txBox="1"/>
          <p:nvPr/>
        </p:nvSpPr>
        <p:spPr>
          <a:xfrm>
            <a:off x="1900580" y="24397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Fuselage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EFFB6-2072-2E43-A622-CF1601E05567}"/>
              </a:ext>
            </a:extLst>
          </p:cNvPr>
          <p:cNvSpPr txBox="1"/>
          <p:nvPr/>
        </p:nvSpPr>
        <p:spPr>
          <a:xfrm>
            <a:off x="5894230" y="144252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Wings</a:t>
            </a:r>
          </a:p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(Upper Surface)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340B93-2D3A-0348-8EA5-18A6E0FF3F91}"/>
              </a:ext>
            </a:extLst>
          </p:cNvPr>
          <p:cNvSpPr txBox="1"/>
          <p:nvPr/>
        </p:nvSpPr>
        <p:spPr>
          <a:xfrm>
            <a:off x="3034224" y="4528351"/>
            <a:ext cx="120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Nacelles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3749AC8-C1CF-6A49-B1C0-5D731EAEC2E8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9169" y="4150452"/>
            <a:ext cx="464133" cy="4514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D18DD8-AFD2-524E-A0D2-E5FAED349ECF}"/>
              </a:ext>
            </a:extLst>
          </p:cNvPr>
          <p:cNvSpPr txBox="1"/>
          <p:nvPr/>
        </p:nvSpPr>
        <p:spPr>
          <a:xfrm>
            <a:off x="8962631" y="5798225"/>
            <a:ext cx="256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Vertical/Horizontal Tails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DFB1A4-0360-AA40-B5F0-059C1E88F6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32830" y="4601878"/>
            <a:ext cx="1029801" cy="13640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8AECF5-7E83-A745-B0B6-B449A8347A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20371" y="5545086"/>
            <a:ext cx="1242260" cy="4208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988C11A-78EC-D9CC-D6EC-0D2D13542104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237940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359DDE8-F349-F5CE-58C8-59866502A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15162"/>
          <a:stretch/>
        </p:blipFill>
        <p:spPr>
          <a:xfrm rot="5400000">
            <a:off x="3371663" y="522086"/>
            <a:ext cx="5448672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79912-19CA-A98E-CFEF-2DBC4EAB3210}"/>
              </a:ext>
            </a:extLst>
          </p:cNvPr>
          <p:cNvSpPr txBox="1"/>
          <p:nvPr/>
        </p:nvSpPr>
        <p:spPr>
          <a:xfrm>
            <a:off x="3070780" y="6149946"/>
            <a:ext cx="6050439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Michelle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Banchy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(Lynde) &lt;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michelle.n.lynde@nasa.gov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0543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1990FDE1-239C-544E-80B3-F33CE49C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11" y="2104505"/>
            <a:ext cx="6400800" cy="4500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71725-0821-8646-B0B3-6004C1D7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Laminar Flow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AFDD-A218-7D46-868F-44D90559A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E95D5A-C5E8-B048-8471-A4239705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697" y="1108310"/>
            <a:ext cx="8510721" cy="7865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Transport aircraft require swept wings to reach desired cruise speeds, which leads to 4 primary mechanisms of transition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11B5435-1E51-3446-DD27-F1DFE76AAB3E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2911393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1990FDE1-239C-544E-80B3-F33CE49C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11" y="2104505"/>
            <a:ext cx="6400800" cy="450001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ED85B7-DA7B-1846-BB91-F1B731992327}"/>
              </a:ext>
            </a:extLst>
          </p:cNvPr>
          <p:cNvCxnSpPr>
            <a:cxnSpLocks/>
          </p:cNvCxnSpPr>
          <p:nvPr/>
        </p:nvCxnSpPr>
        <p:spPr bwMode="auto">
          <a:xfrm>
            <a:off x="4875880" y="5713388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3" name="Freeform 92">
            <a:extLst>
              <a:ext uri="{FF2B5EF4-FFF2-40B4-BE49-F238E27FC236}">
                <a16:creationId xmlns:a16="http://schemas.microsoft.com/office/drawing/2014/main" id="{63E23F80-8BC0-7346-BE92-0F76B71077CF}"/>
              </a:ext>
            </a:extLst>
          </p:cNvPr>
          <p:cNvSpPr/>
          <p:nvPr/>
        </p:nvSpPr>
        <p:spPr bwMode="auto">
          <a:xfrm>
            <a:off x="4430937" y="3768799"/>
            <a:ext cx="444943" cy="2669658"/>
          </a:xfrm>
          <a:custGeom>
            <a:avLst/>
            <a:gdLst>
              <a:gd name="connsiteX0" fmla="*/ 0 w 566057"/>
              <a:gd name="connsiteY0" fmla="*/ 0 h 3396343"/>
              <a:gd name="connsiteX1" fmla="*/ 252549 w 566057"/>
              <a:gd name="connsiteY1" fmla="*/ 130628 h 3396343"/>
              <a:gd name="connsiteX2" fmla="*/ 531223 w 566057"/>
              <a:gd name="connsiteY2" fmla="*/ 287383 h 3396343"/>
              <a:gd name="connsiteX3" fmla="*/ 539931 w 566057"/>
              <a:gd name="connsiteY3" fmla="*/ 496388 h 3396343"/>
              <a:gd name="connsiteX4" fmla="*/ 557349 w 566057"/>
              <a:gd name="connsiteY4" fmla="*/ 1689463 h 3396343"/>
              <a:gd name="connsiteX5" fmla="*/ 566057 w 566057"/>
              <a:gd name="connsiteY5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57" h="3396343">
                <a:moveTo>
                  <a:pt x="0" y="0"/>
                </a:moveTo>
                <a:cubicBezTo>
                  <a:pt x="82006" y="41365"/>
                  <a:pt x="164012" y="82731"/>
                  <a:pt x="252549" y="130628"/>
                </a:cubicBezTo>
                <a:cubicBezTo>
                  <a:pt x="341086" y="178525"/>
                  <a:pt x="483326" y="226423"/>
                  <a:pt x="531223" y="287383"/>
                </a:cubicBezTo>
                <a:cubicBezTo>
                  <a:pt x="579120" y="348343"/>
                  <a:pt x="535577" y="262708"/>
                  <a:pt x="539931" y="496388"/>
                </a:cubicBezTo>
                <a:cubicBezTo>
                  <a:pt x="544285" y="730068"/>
                  <a:pt x="552995" y="1206137"/>
                  <a:pt x="557349" y="1689463"/>
                </a:cubicBezTo>
                <a:cubicBezTo>
                  <a:pt x="561703" y="2172789"/>
                  <a:pt x="563880" y="2784566"/>
                  <a:pt x="566057" y="3396343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3C94A092-7205-BC49-AAAE-A37F6BFC5DDB}"/>
              </a:ext>
            </a:extLst>
          </p:cNvPr>
          <p:cNvCxnSpPr>
            <a:cxnSpLocks/>
          </p:cNvCxnSpPr>
          <p:nvPr/>
        </p:nvCxnSpPr>
        <p:spPr bwMode="auto">
          <a:xfrm>
            <a:off x="4864828" y="4645439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F8B069F-E5E4-A149-BF71-8EE8AFBD05AA}"/>
              </a:ext>
            </a:extLst>
          </p:cNvPr>
          <p:cNvCxnSpPr>
            <a:cxnSpLocks/>
          </p:cNvCxnSpPr>
          <p:nvPr/>
        </p:nvCxnSpPr>
        <p:spPr bwMode="auto">
          <a:xfrm>
            <a:off x="4588370" y="3851894"/>
            <a:ext cx="143760" cy="690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5671725-0821-8646-B0B3-6004C1D7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Laminar Flow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AFDD-A218-7D46-868F-44D90559A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E95D5A-C5E8-B048-8471-A4239705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697" y="1108310"/>
            <a:ext cx="8510721" cy="7865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Transport aircraft require swept wings to reach desired cruise speeds, which leads to 4 primary mechanisms of transition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7B3AC0-0A67-7742-A084-CF9F1F20FF43}"/>
              </a:ext>
            </a:extLst>
          </p:cNvPr>
          <p:cNvSpPr txBox="1"/>
          <p:nvPr/>
        </p:nvSpPr>
        <p:spPr>
          <a:xfrm>
            <a:off x="1216736" y="3706277"/>
            <a:ext cx="350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 Line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Turbulent fuselage boundary layer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loss of laminar flow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55577D-6992-3C4A-AF94-738CC3EA1909}"/>
              </a:ext>
            </a:extLst>
          </p:cNvPr>
          <p:cNvCxnSpPr>
            <a:cxnSpLocks/>
          </p:cNvCxnSpPr>
          <p:nvPr/>
        </p:nvCxnSpPr>
        <p:spPr bwMode="auto">
          <a:xfrm>
            <a:off x="4873087" y="5176027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0CE2E5-5E33-434C-9913-A7CF8535C0F0}"/>
              </a:ext>
            </a:extLst>
          </p:cNvPr>
          <p:cNvCxnSpPr>
            <a:cxnSpLocks/>
          </p:cNvCxnSpPr>
          <p:nvPr/>
        </p:nvCxnSpPr>
        <p:spPr bwMode="auto">
          <a:xfrm>
            <a:off x="4853120" y="4184834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362B291-00CB-F8F5-F400-1D5546999241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4001533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1990FDE1-239C-544E-80B3-F33CE49C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11" y="2104505"/>
            <a:ext cx="6400800" cy="450001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ED85B7-DA7B-1846-BB91-F1B731992327}"/>
              </a:ext>
            </a:extLst>
          </p:cNvPr>
          <p:cNvCxnSpPr>
            <a:cxnSpLocks/>
          </p:cNvCxnSpPr>
          <p:nvPr/>
        </p:nvCxnSpPr>
        <p:spPr bwMode="auto">
          <a:xfrm>
            <a:off x="4875880" y="5713388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D29A4A8-8C5B-3746-8E98-79623FA84BE9}"/>
              </a:ext>
            </a:extLst>
          </p:cNvPr>
          <p:cNvCxnSpPr>
            <a:cxnSpLocks/>
          </p:cNvCxnSpPr>
          <p:nvPr/>
        </p:nvCxnSpPr>
        <p:spPr bwMode="auto">
          <a:xfrm>
            <a:off x="4873087" y="5176027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3" name="Freeform 92">
            <a:extLst>
              <a:ext uri="{FF2B5EF4-FFF2-40B4-BE49-F238E27FC236}">
                <a16:creationId xmlns:a16="http://schemas.microsoft.com/office/drawing/2014/main" id="{63E23F80-8BC0-7346-BE92-0F76B71077CF}"/>
              </a:ext>
            </a:extLst>
          </p:cNvPr>
          <p:cNvSpPr/>
          <p:nvPr/>
        </p:nvSpPr>
        <p:spPr bwMode="auto">
          <a:xfrm>
            <a:off x="4430937" y="3768799"/>
            <a:ext cx="444943" cy="2669658"/>
          </a:xfrm>
          <a:custGeom>
            <a:avLst/>
            <a:gdLst>
              <a:gd name="connsiteX0" fmla="*/ 0 w 566057"/>
              <a:gd name="connsiteY0" fmla="*/ 0 h 3396343"/>
              <a:gd name="connsiteX1" fmla="*/ 252549 w 566057"/>
              <a:gd name="connsiteY1" fmla="*/ 130628 h 3396343"/>
              <a:gd name="connsiteX2" fmla="*/ 531223 w 566057"/>
              <a:gd name="connsiteY2" fmla="*/ 287383 h 3396343"/>
              <a:gd name="connsiteX3" fmla="*/ 539931 w 566057"/>
              <a:gd name="connsiteY3" fmla="*/ 496388 h 3396343"/>
              <a:gd name="connsiteX4" fmla="*/ 557349 w 566057"/>
              <a:gd name="connsiteY4" fmla="*/ 1689463 h 3396343"/>
              <a:gd name="connsiteX5" fmla="*/ 566057 w 566057"/>
              <a:gd name="connsiteY5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57" h="3396343">
                <a:moveTo>
                  <a:pt x="0" y="0"/>
                </a:moveTo>
                <a:cubicBezTo>
                  <a:pt x="82006" y="41365"/>
                  <a:pt x="164012" y="82731"/>
                  <a:pt x="252549" y="130628"/>
                </a:cubicBezTo>
                <a:cubicBezTo>
                  <a:pt x="341086" y="178525"/>
                  <a:pt x="483326" y="226423"/>
                  <a:pt x="531223" y="287383"/>
                </a:cubicBezTo>
                <a:cubicBezTo>
                  <a:pt x="579120" y="348343"/>
                  <a:pt x="535577" y="262708"/>
                  <a:pt x="539931" y="496388"/>
                </a:cubicBezTo>
                <a:cubicBezTo>
                  <a:pt x="544285" y="730068"/>
                  <a:pt x="552995" y="1206137"/>
                  <a:pt x="557349" y="1689463"/>
                </a:cubicBezTo>
                <a:cubicBezTo>
                  <a:pt x="561703" y="2172789"/>
                  <a:pt x="563880" y="2784566"/>
                  <a:pt x="566057" y="3396343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B776A56-6DE4-C044-BA37-9EE92A2C6DCD}"/>
              </a:ext>
            </a:extLst>
          </p:cNvPr>
          <p:cNvCxnSpPr>
            <a:cxnSpLocks/>
          </p:cNvCxnSpPr>
          <p:nvPr/>
        </p:nvCxnSpPr>
        <p:spPr bwMode="auto">
          <a:xfrm>
            <a:off x="4853120" y="4184834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F8B069F-E5E4-A149-BF71-8EE8AFBD05AA}"/>
              </a:ext>
            </a:extLst>
          </p:cNvPr>
          <p:cNvCxnSpPr>
            <a:cxnSpLocks/>
          </p:cNvCxnSpPr>
          <p:nvPr/>
        </p:nvCxnSpPr>
        <p:spPr bwMode="auto">
          <a:xfrm>
            <a:off x="4588370" y="3851894"/>
            <a:ext cx="143760" cy="690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7" name="Freeform 96">
            <a:extLst>
              <a:ext uri="{FF2B5EF4-FFF2-40B4-BE49-F238E27FC236}">
                <a16:creationId xmlns:a16="http://schemas.microsoft.com/office/drawing/2014/main" id="{3890D203-E0A2-1944-93E5-1E3F3E59F9C7}"/>
              </a:ext>
            </a:extLst>
          </p:cNvPr>
          <p:cNvSpPr>
            <a:spLocks noChangeAspect="1"/>
          </p:cNvSpPr>
          <p:nvPr/>
        </p:nvSpPr>
        <p:spPr bwMode="auto">
          <a:xfrm>
            <a:off x="5420378" y="3463475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07A8FEDF-EFEC-EA44-A559-60AF2AD1F8D6}"/>
              </a:ext>
            </a:extLst>
          </p:cNvPr>
          <p:cNvSpPr>
            <a:spLocks noChangeAspect="1"/>
          </p:cNvSpPr>
          <p:nvPr/>
        </p:nvSpPr>
        <p:spPr bwMode="auto">
          <a:xfrm>
            <a:off x="5650748" y="3338197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F2407D66-B405-A24D-84A0-A6EAEC146719}"/>
              </a:ext>
            </a:extLst>
          </p:cNvPr>
          <p:cNvSpPr>
            <a:spLocks noChangeAspect="1"/>
          </p:cNvSpPr>
          <p:nvPr/>
        </p:nvSpPr>
        <p:spPr bwMode="auto">
          <a:xfrm>
            <a:off x="5896655" y="3221402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98C449B1-6F3B-9F44-ACA2-81D9172FB540}"/>
              </a:ext>
            </a:extLst>
          </p:cNvPr>
          <p:cNvSpPr>
            <a:spLocks noChangeAspect="1"/>
          </p:cNvSpPr>
          <p:nvPr/>
        </p:nvSpPr>
        <p:spPr bwMode="auto">
          <a:xfrm>
            <a:off x="6125301" y="3108260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71725-0821-8646-B0B3-6004C1D7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Laminar Flow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AFDD-A218-7D46-868F-44D90559A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E95D5A-C5E8-B048-8471-A4239705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697" y="1108310"/>
            <a:ext cx="8510721" cy="7865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Transport aircraft require swept wings to reach desired cruise speeds, which leads to 4 primary mechanisms of transition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7077FE-4465-9248-801D-F6437655BBBA}"/>
              </a:ext>
            </a:extLst>
          </p:cNvPr>
          <p:cNvSpPr txBox="1"/>
          <p:nvPr/>
        </p:nvSpPr>
        <p:spPr>
          <a:xfrm>
            <a:off x="1216736" y="3706277"/>
            <a:ext cx="350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 Line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Turbulent fuselage boundary layer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loss of laminar 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AC7321-FC11-B74C-9EAC-D1C356AF1F25}"/>
              </a:ext>
            </a:extLst>
          </p:cNvPr>
          <p:cNvSpPr txBox="1"/>
          <p:nvPr/>
        </p:nvSpPr>
        <p:spPr>
          <a:xfrm>
            <a:off x="3230516" y="2151483"/>
            <a:ext cx="3995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Crossflow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sweep and Reynolds number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edge transition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43C0BE-C54C-F64C-BD60-BE66AA39A051}"/>
              </a:ext>
            </a:extLst>
          </p:cNvPr>
          <p:cNvCxnSpPr>
            <a:cxnSpLocks/>
          </p:cNvCxnSpPr>
          <p:nvPr/>
        </p:nvCxnSpPr>
        <p:spPr bwMode="auto">
          <a:xfrm>
            <a:off x="4864828" y="4645439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33288E-BD38-A499-BB9A-1A5F0506D8FF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99782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1990FDE1-239C-544E-80B3-F33CE49C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11" y="2104505"/>
            <a:ext cx="6400800" cy="450001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ED85B7-DA7B-1846-BB91-F1B731992327}"/>
              </a:ext>
            </a:extLst>
          </p:cNvPr>
          <p:cNvCxnSpPr>
            <a:cxnSpLocks/>
          </p:cNvCxnSpPr>
          <p:nvPr/>
        </p:nvCxnSpPr>
        <p:spPr bwMode="auto">
          <a:xfrm>
            <a:off x="4875880" y="5713388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D29A4A8-8C5B-3746-8E98-79623FA84BE9}"/>
              </a:ext>
            </a:extLst>
          </p:cNvPr>
          <p:cNvCxnSpPr>
            <a:cxnSpLocks/>
          </p:cNvCxnSpPr>
          <p:nvPr/>
        </p:nvCxnSpPr>
        <p:spPr bwMode="auto">
          <a:xfrm>
            <a:off x="4873087" y="5176027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3" name="Freeform 92">
            <a:extLst>
              <a:ext uri="{FF2B5EF4-FFF2-40B4-BE49-F238E27FC236}">
                <a16:creationId xmlns:a16="http://schemas.microsoft.com/office/drawing/2014/main" id="{63E23F80-8BC0-7346-BE92-0F76B71077CF}"/>
              </a:ext>
            </a:extLst>
          </p:cNvPr>
          <p:cNvSpPr/>
          <p:nvPr/>
        </p:nvSpPr>
        <p:spPr bwMode="auto">
          <a:xfrm>
            <a:off x="4430937" y="3768799"/>
            <a:ext cx="444943" cy="2669658"/>
          </a:xfrm>
          <a:custGeom>
            <a:avLst/>
            <a:gdLst>
              <a:gd name="connsiteX0" fmla="*/ 0 w 566057"/>
              <a:gd name="connsiteY0" fmla="*/ 0 h 3396343"/>
              <a:gd name="connsiteX1" fmla="*/ 252549 w 566057"/>
              <a:gd name="connsiteY1" fmla="*/ 130628 h 3396343"/>
              <a:gd name="connsiteX2" fmla="*/ 531223 w 566057"/>
              <a:gd name="connsiteY2" fmla="*/ 287383 h 3396343"/>
              <a:gd name="connsiteX3" fmla="*/ 539931 w 566057"/>
              <a:gd name="connsiteY3" fmla="*/ 496388 h 3396343"/>
              <a:gd name="connsiteX4" fmla="*/ 557349 w 566057"/>
              <a:gd name="connsiteY4" fmla="*/ 1689463 h 3396343"/>
              <a:gd name="connsiteX5" fmla="*/ 566057 w 566057"/>
              <a:gd name="connsiteY5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57" h="3396343">
                <a:moveTo>
                  <a:pt x="0" y="0"/>
                </a:moveTo>
                <a:cubicBezTo>
                  <a:pt x="82006" y="41365"/>
                  <a:pt x="164012" y="82731"/>
                  <a:pt x="252549" y="130628"/>
                </a:cubicBezTo>
                <a:cubicBezTo>
                  <a:pt x="341086" y="178525"/>
                  <a:pt x="483326" y="226423"/>
                  <a:pt x="531223" y="287383"/>
                </a:cubicBezTo>
                <a:cubicBezTo>
                  <a:pt x="579120" y="348343"/>
                  <a:pt x="535577" y="262708"/>
                  <a:pt x="539931" y="496388"/>
                </a:cubicBezTo>
                <a:cubicBezTo>
                  <a:pt x="544285" y="730068"/>
                  <a:pt x="552995" y="1206137"/>
                  <a:pt x="557349" y="1689463"/>
                </a:cubicBezTo>
                <a:cubicBezTo>
                  <a:pt x="561703" y="2172789"/>
                  <a:pt x="563880" y="2784566"/>
                  <a:pt x="566057" y="3396343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B776A56-6DE4-C044-BA37-9EE92A2C6DCD}"/>
              </a:ext>
            </a:extLst>
          </p:cNvPr>
          <p:cNvCxnSpPr>
            <a:cxnSpLocks/>
          </p:cNvCxnSpPr>
          <p:nvPr/>
        </p:nvCxnSpPr>
        <p:spPr bwMode="auto">
          <a:xfrm>
            <a:off x="4853120" y="4184834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F8B069F-E5E4-A149-BF71-8EE8AFBD05AA}"/>
              </a:ext>
            </a:extLst>
          </p:cNvPr>
          <p:cNvCxnSpPr>
            <a:cxnSpLocks/>
          </p:cNvCxnSpPr>
          <p:nvPr/>
        </p:nvCxnSpPr>
        <p:spPr bwMode="auto">
          <a:xfrm>
            <a:off x="4588370" y="3851894"/>
            <a:ext cx="143760" cy="690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7" name="Freeform 96">
            <a:extLst>
              <a:ext uri="{FF2B5EF4-FFF2-40B4-BE49-F238E27FC236}">
                <a16:creationId xmlns:a16="http://schemas.microsoft.com/office/drawing/2014/main" id="{3890D203-E0A2-1944-93E5-1E3F3E59F9C7}"/>
              </a:ext>
            </a:extLst>
          </p:cNvPr>
          <p:cNvSpPr>
            <a:spLocks noChangeAspect="1"/>
          </p:cNvSpPr>
          <p:nvPr/>
        </p:nvSpPr>
        <p:spPr bwMode="auto">
          <a:xfrm>
            <a:off x="5420378" y="3463475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07A8FEDF-EFEC-EA44-A559-60AF2AD1F8D6}"/>
              </a:ext>
            </a:extLst>
          </p:cNvPr>
          <p:cNvSpPr>
            <a:spLocks noChangeAspect="1"/>
          </p:cNvSpPr>
          <p:nvPr/>
        </p:nvSpPr>
        <p:spPr bwMode="auto">
          <a:xfrm>
            <a:off x="5650748" y="3338197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F2407D66-B405-A24D-84A0-A6EAEC146719}"/>
              </a:ext>
            </a:extLst>
          </p:cNvPr>
          <p:cNvSpPr>
            <a:spLocks noChangeAspect="1"/>
          </p:cNvSpPr>
          <p:nvPr/>
        </p:nvSpPr>
        <p:spPr bwMode="auto">
          <a:xfrm>
            <a:off x="5896655" y="3221402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98C449B1-6F3B-9F44-ACA2-81D9172FB540}"/>
              </a:ext>
            </a:extLst>
          </p:cNvPr>
          <p:cNvSpPr>
            <a:spLocks noChangeAspect="1"/>
          </p:cNvSpPr>
          <p:nvPr/>
        </p:nvSpPr>
        <p:spPr bwMode="auto">
          <a:xfrm>
            <a:off x="6125301" y="3108260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B5EA537-E1DB-1447-B995-D99DB8C6DA90}"/>
              </a:ext>
            </a:extLst>
          </p:cNvPr>
          <p:cNvSpPr/>
          <p:nvPr/>
        </p:nvSpPr>
        <p:spPr bwMode="auto">
          <a:xfrm>
            <a:off x="6645644" y="2967902"/>
            <a:ext cx="224079" cy="146289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1C389308-2F6D-3542-BB0B-5A6CBE28A460}"/>
              </a:ext>
            </a:extLst>
          </p:cNvPr>
          <p:cNvSpPr/>
          <p:nvPr/>
        </p:nvSpPr>
        <p:spPr bwMode="auto">
          <a:xfrm>
            <a:off x="6781096" y="2876251"/>
            <a:ext cx="182595" cy="151113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BCA7D6C9-A266-A74E-92C2-5DC12D0822D8}"/>
              </a:ext>
            </a:extLst>
          </p:cNvPr>
          <p:cNvSpPr/>
          <p:nvPr/>
        </p:nvSpPr>
        <p:spPr bwMode="auto">
          <a:xfrm>
            <a:off x="6899047" y="2796315"/>
            <a:ext cx="201550" cy="145566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9FA03119-1A98-074B-A497-6294673892B3}"/>
              </a:ext>
            </a:extLst>
          </p:cNvPr>
          <p:cNvSpPr/>
          <p:nvPr/>
        </p:nvSpPr>
        <p:spPr bwMode="auto">
          <a:xfrm>
            <a:off x="7019873" y="2717679"/>
            <a:ext cx="205647" cy="149008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71725-0821-8646-B0B3-6004C1D7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Laminar Flow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AFDD-A218-7D46-868F-44D90559A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E95D5A-C5E8-B048-8471-A4239705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697" y="1108310"/>
            <a:ext cx="8510721" cy="7865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Transport aircraft require swept wings to reach desired cruise speeds, which leads to 4 primary mechanisms of transition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90532F-7BF1-4D4B-971F-454CC695F0E6}"/>
              </a:ext>
            </a:extLst>
          </p:cNvPr>
          <p:cNvSpPr txBox="1"/>
          <p:nvPr/>
        </p:nvSpPr>
        <p:spPr>
          <a:xfrm>
            <a:off x="1216736" y="3706277"/>
            <a:ext cx="350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 Line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Turbulent fuselage boundary layer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loss of laminar 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3A701A-B550-0649-A83E-0D767109A352}"/>
              </a:ext>
            </a:extLst>
          </p:cNvPr>
          <p:cNvSpPr txBox="1"/>
          <p:nvPr/>
        </p:nvSpPr>
        <p:spPr>
          <a:xfrm>
            <a:off x="3230516" y="2151483"/>
            <a:ext cx="3995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Crossflow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sweep and Reynolds number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edge 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6325B9-20C3-A145-9885-7940F6EF0A3D}"/>
              </a:ext>
            </a:extLst>
          </p:cNvPr>
          <p:cNvSpPr txBox="1"/>
          <p:nvPr/>
        </p:nvSpPr>
        <p:spPr>
          <a:xfrm>
            <a:off x="7036986" y="2901625"/>
            <a:ext cx="3227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Tollmien-Schlichting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pressure gradients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Midchord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D12DBD1-F5CE-6A45-BD4D-1468D398C62B}"/>
              </a:ext>
            </a:extLst>
          </p:cNvPr>
          <p:cNvCxnSpPr>
            <a:cxnSpLocks/>
          </p:cNvCxnSpPr>
          <p:nvPr/>
        </p:nvCxnSpPr>
        <p:spPr bwMode="auto">
          <a:xfrm>
            <a:off x="4864828" y="4645439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268D07E-4172-62A6-0EF9-9440E67E3A4E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36713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1990FDE1-239C-544E-80B3-F33CE49C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11" y="2104505"/>
            <a:ext cx="6400800" cy="4500015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0ED85B7-DA7B-1846-BB91-F1B731992327}"/>
              </a:ext>
            </a:extLst>
          </p:cNvPr>
          <p:cNvCxnSpPr>
            <a:cxnSpLocks/>
          </p:cNvCxnSpPr>
          <p:nvPr/>
        </p:nvCxnSpPr>
        <p:spPr bwMode="auto">
          <a:xfrm>
            <a:off x="4875880" y="5713388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D29A4A8-8C5B-3746-8E98-79623FA84BE9}"/>
              </a:ext>
            </a:extLst>
          </p:cNvPr>
          <p:cNvCxnSpPr>
            <a:cxnSpLocks/>
          </p:cNvCxnSpPr>
          <p:nvPr/>
        </p:nvCxnSpPr>
        <p:spPr bwMode="auto">
          <a:xfrm>
            <a:off x="4873087" y="5176027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3" name="Freeform 92">
            <a:extLst>
              <a:ext uri="{FF2B5EF4-FFF2-40B4-BE49-F238E27FC236}">
                <a16:creationId xmlns:a16="http://schemas.microsoft.com/office/drawing/2014/main" id="{63E23F80-8BC0-7346-BE92-0F76B71077CF}"/>
              </a:ext>
            </a:extLst>
          </p:cNvPr>
          <p:cNvSpPr/>
          <p:nvPr/>
        </p:nvSpPr>
        <p:spPr bwMode="auto">
          <a:xfrm>
            <a:off x="4430937" y="3768799"/>
            <a:ext cx="444943" cy="2669658"/>
          </a:xfrm>
          <a:custGeom>
            <a:avLst/>
            <a:gdLst>
              <a:gd name="connsiteX0" fmla="*/ 0 w 566057"/>
              <a:gd name="connsiteY0" fmla="*/ 0 h 3396343"/>
              <a:gd name="connsiteX1" fmla="*/ 252549 w 566057"/>
              <a:gd name="connsiteY1" fmla="*/ 130628 h 3396343"/>
              <a:gd name="connsiteX2" fmla="*/ 531223 w 566057"/>
              <a:gd name="connsiteY2" fmla="*/ 287383 h 3396343"/>
              <a:gd name="connsiteX3" fmla="*/ 539931 w 566057"/>
              <a:gd name="connsiteY3" fmla="*/ 496388 h 3396343"/>
              <a:gd name="connsiteX4" fmla="*/ 557349 w 566057"/>
              <a:gd name="connsiteY4" fmla="*/ 1689463 h 3396343"/>
              <a:gd name="connsiteX5" fmla="*/ 566057 w 566057"/>
              <a:gd name="connsiteY5" fmla="*/ 3396343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6057" h="3396343">
                <a:moveTo>
                  <a:pt x="0" y="0"/>
                </a:moveTo>
                <a:cubicBezTo>
                  <a:pt x="82006" y="41365"/>
                  <a:pt x="164012" y="82731"/>
                  <a:pt x="252549" y="130628"/>
                </a:cubicBezTo>
                <a:cubicBezTo>
                  <a:pt x="341086" y="178525"/>
                  <a:pt x="483326" y="226423"/>
                  <a:pt x="531223" y="287383"/>
                </a:cubicBezTo>
                <a:cubicBezTo>
                  <a:pt x="579120" y="348343"/>
                  <a:pt x="535577" y="262708"/>
                  <a:pt x="539931" y="496388"/>
                </a:cubicBezTo>
                <a:cubicBezTo>
                  <a:pt x="544285" y="730068"/>
                  <a:pt x="552995" y="1206137"/>
                  <a:pt x="557349" y="1689463"/>
                </a:cubicBezTo>
                <a:cubicBezTo>
                  <a:pt x="561703" y="2172789"/>
                  <a:pt x="563880" y="2784566"/>
                  <a:pt x="566057" y="3396343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B776A56-6DE4-C044-BA37-9EE92A2C6DCD}"/>
              </a:ext>
            </a:extLst>
          </p:cNvPr>
          <p:cNvCxnSpPr>
            <a:cxnSpLocks/>
          </p:cNvCxnSpPr>
          <p:nvPr/>
        </p:nvCxnSpPr>
        <p:spPr bwMode="auto">
          <a:xfrm>
            <a:off x="4853120" y="4184834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F8B069F-E5E4-A149-BF71-8EE8AFBD05AA}"/>
              </a:ext>
            </a:extLst>
          </p:cNvPr>
          <p:cNvCxnSpPr>
            <a:cxnSpLocks/>
          </p:cNvCxnSpPr>
          <p:nvPr/>
        </p:nvCxnSpPr>
        <p:spPr bwMode="auto">
          <a:xfrm>
            <a:off x="4588370" y="3851894"/>
            <a:ext cx="143760" cy="690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97" name="Freeform 96">
            <a:extLst>
              <a:ext uri="{FF2B5EF4-FFF2-40B4-BE49-F238E27FC236}">
                <a16:creationId xmlns:a16="http://schemas.microsoft.com/office/drawing/2014/main" id="{3890D203-E0A2-1944-93E5-1E3F3E59F9C7}"/>
              </a:ext>
            </a:extLst>
          </p:cNvPr>
          <p:cNvSpPr>
            <a:spLocks noChangeAspect="1"/>
          </p:cNvSpPr>
          <p:nvPr/>
        </p:nvSpPr>
        <p:spPr bwMode="auto">
          <a:xfrm>
            <a:off x="5420378" y="3463475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07A8FEDF-EFEC-EA44-A559-60AF2AD1F8D6}"/>
              </a:ext>
            </a:extLst>
          </p:cNvPr>
          <p:cNvSpPr>
            <a:spLocks noChangeAspect="1"/>
          </p:cNvSpPr>
          <p:nvPr/>
        </p:nvSpPr>
        <p:spPr bwMode="auto">
          <a:xfrm>
            <a:off x="5650748" y="3338197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F2407D66-B405-A24D-84A0-A6EAEC146719}"/>
              </a:ext>
            </a:extLst>
          </p:cNvPr>
          <p:cNvSpPr>
            <a:spLocks noChangeAspect="1"/>
          </p:cNvSpPr>
          <p:nvPr/>
        </p:nvSpPr>
        <p:spPr bwMode="auto">
          <a:xfrm>
            <a:off x="5896655" y="3221402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98C449B1-6F3B-9F44-ACA2-81D9172FB540}"/>
              </a:ext>
            </a:extLst>
          </p:cNvPr>
          <p:cNvSpPr>
            <a:spLocks noChangeAspect="1"/>
          </p:cNvSpPr>
          <p:nvPr/>
        </p:nvSpPr>
        <p:spPr bwMode="auto">
          <a:xfrm>
            <a:off x="6125301" y="3108260"/>
            <a:ext cx="287502" cy="162867"/>
          </a:xfrm>
          <a:custGeom>
            <a:avLst/>
            <a:gdLst>
              <a:gd name="connsiteX0" fmla="*/ 0 w 445813"/>
              <a:gd name="connsiteY0" fmla="*/ 52252 h 252549"/>
              <a:gd name="connsiteX1" fmla="*/ 43542 w 445813"/>
              <a:gd name="connsiteY1" fmla="*/ 26126 h 252549"/>
              <a:gd name="connsiteX2" fmla="*/ 87085 w 445813"/>
              <a:gd name="connsiteY2" fmla="*/ 0 h 252549"/>
              <a:gd name="connsiteX3" fmla="*/ 200297 w 445813"/>
              <a:gd name="connsiteY3" fmla="*/ 26126 h 252549"/>
              <a:gd name="connsiteX4" fmla="*/ 209005 w 445813"/>
              <a:gd name="connsiteY4" fmla="*/ 52252 h 252549"/>
              <a:gd name="connsiteX5" fmla="*/ 182880 w 445813"/>
              <a:gd name="connsiteY5" fmla="*/ 139338 h 252549"/>
              <a:gd name="connsiteX6" fmla="*/ 156754 w 445813"/>
              <a:gd name="connsiteY6" fmla="*/ 148046 h 252549"/>
              <a:gd name="connsiteX7" fmla="*/ 104502 w 445813"/>
              <a:gd name="connsiteY7" fmla="*/ 121920 h 252549"/>
              <a:gd name="connsiteX8" fmla="*/ 95794 w 445813"/>
              <a:gd name="connsiteY8" fmla="*/ 95795 h 252549"/>
              <a:gd name="connsiteX9" fmla="*/ 104502 w 445813"/>
              <a:gd name="connsiteY9" fmla="*/ 69669 h 252549"/>
              <a:gd name="connsiteX10" fmla="*/ 130628 w 445813"/>
              <a:gd name="connsiteY10" fmla="*/ 60960 h 252549"/>
              <a:gd name="connsiteX11" fmla="*/ 156754 w 445813"/>
              <a:gd name="connsiteY11" fmla="*/ 43543 h 252549"/>
              <a:gd name="connsiteX12" fmla="*/ 278674 w 445813"/>
              <a:gd name="connsiteY12" fmla="*/ 52252 h 252549"/>
              <a:gd name="connsiteX13" fmla="*/ 304800 w 445813"/>
              <a:gd name="connsiteY13" fmla="*/ 69669 h 252549"/>
              <a:gd name="connsiteX14" fmla="*/ 339634 w 445813"/>
              <a:gd name="connsiteY14" fmla="*/ 121920 h 252549"/>
              <a:gd name="connsiteX15" fmla="*/ 330925 w 445813"/>
              <a:gd name="connsiteY15" fmla="*/ 174172 h 252549"/>
              <a:gd name="connsiteX16" fmla="*/ 322217 w 445813"/>
              <a:gd name="connsiteY16" fmla="*/ 200298 h 252549"/>
              <a:gd name="connsiteX17" fmla="*/ 269965 w 445813"/>
              <a:gd name="connsiteY17" fmla="*/ 217715 h 252549"/>
              <a:gd name="connsiteX18" fmla="*/ 243840 w 445813"/>
              <a:gd name="connsiteY18" fmla="*/ 165463 h 252549"/>
              <a:gd name="connsiteX19" fmla="*/ 287382 w 445813"/>
              <a:gd name="connsiteY19" fmla="*/ 95795 h 252549"/>
              <a:gd name="connsiteX20" fmla="*/ 313508 w 445813"/>
              <a:gd name="connsiteY20" fmla="*/ 87086 h 252549"/>
              <a:gd name="connsiteX21" fmla="*/ 365760 w 445813"/>
              <a:gd name="connsiteY21" fmla="*/ 95795 h 252549"/>
              <a:gd name="connsiteX22" fmla="*/ 418011 w 445813"/>
              <a:gd name="connsiteY22" fmla="*/ 130629 h 252549"/>
              <a:gd name="connsiteX23" fmla="*/ 435428 w 445813"/>
              <a:gd name="connsiteY23" fmla="*/ 156755 h 252549"/>
              <a:gd name="connsiteX24" fmla="*/ 444137 w 445813"/>
              <a:gd name="connsiteY24" fmla="*/ 252549 h 252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5813" h="252549">
                <a:moveTo>
                  <a:pt x="0" y="52252"/>
                </a:moveTo>
                <a:cubicBezTo>
                  <a:pt x="14514" y="43543"/>
                  <a:pt x="28403" y="33696"/>
                  <a:pt x="43542" y="26126"/>
                </a:cubicBezTo>
                <a:cubicBezTo>
                  <a:pt x="88763" y="3516"/>
                  <a:pt x="53065" y="34022"/>
                  <a:pt x="87085" y="0"/>
                </a:cubicBezTo>
                <a:cubicBezTo>
                  <a:pt x="113324" y="2624"/>
                  <a:pt x="175463" y="-4917"/>
                  <a:pt x="200297" y="26126"/>
                </a:cubicBezTo>
                <a:cubicBezTo>
                  <a:pt x="206031" y="33294"/>
                  <a:pt x="206102" y="43543"/>
                  <a:pt x="209005" y="52252"/>
                </a:cubicBezTo>
                <a:cubicBezTo>
                  <a:pt x="205194" y="78929"/>
                  <a:pt x="208431" y="118897"/>
                  <a:pt x="182880" y="139338"/>
                </a:cubicBezTo>
                <a:cubicBezTo>
                  <a:pt x="175712" y="145072"/>
                  <a:pt x="165463" y="145143"/>
                  <a:pt x="156754" y="148046"/>
                </a:cubicBezTo>
                <a:cubicBezTo>
                  <a:pt x="131707" y="141785"/>
                  <a:pt x="118204" y="144757"/>
                  <a:pt x="104502" y="121920"/>
                </a:cubicBezTo>
                <a:cubicBezTo>
                  <a:pt x="99779" y="114049"/>
                  <a:pt x="98697" y="104503"/>
                  <a:pt x="95794" y="95795"/>
                </a:cubicBezTo>
                <a:cubicBezTo>
                  <a:pt x="98697" y="87086"/>
                  <a:pt x="98011" y="76160"/>
                  <a:pt x="104502" y="69669"/>
                </a:cubicBezTo>
                <a:cubicBezTo>
                  <a:pt x="110993" y="63178"/>
                  <a:pt x="122417" y="65065"/>
                  <a:pt x="130628" y="60960"/>
                </a:cubicBezTo>
                <a:cubicBezTo>
                  <a:pt x="139989" y="56279"/>
                  <a:pt x="148045" y="49349"/>
                  <a:pt x="156754" y="43543"/>
                </a:cubicBezTo>
                <a:cubicBezTo>
                  <a:pt x="197394" y="46446"/>
                  <a:pt x="238550" y="45171"/>
                  <a:pt x="278674" y="52252"/>
                </a:cubicBezTo>
                <a:cubicBezTo>
                  <a:pt x="288981" y="54071"/>
                  <a:pt x="297908" y="61792"/>
                  <a:pt x="304800" y="69669"/>
                </a:cubicBezTo>
                <a:cubicBezTo>
                  <a:pt x="318584" y="85422"/>
                  <a:pt x="339634" y="121920"/>
                  <a:pt x="339634" y="121920"/>
                </a:cubicBezTo>
                <a:cubicBezTo>
                  <a:pt x="336731" y="139337"/>
                  <a:pt x="334755" y="156935"/>
                  <a:pt x="330925" y="174172"/>
                </a:cubicBezTo>
                <a:cubicBezTo>
                  <a:pt x="328934" y="183133"/>
                  <a:pt x="329687" y="194962"/>
                  <a:pt x="322217" y="200298"/>
                </a:cubicBezTo>
                <a:cubicBezTo>
                  <a:pt x="307277" y="210969"/>
                  <a:pt x="269965" y="217715"/>
                  <a:pt x="269965" y="217715"/>
                </a:cubicBezTo>
                <a:cubicBezTo>
                  <a:pt x="263116" y="207441"/>
                  <a:pt x="242123" y="180916"/>
                  <a:pt x="243840" y="165463"/>
                </a:cubicBezTo>
                <a:cubicBezTo>
                  <a:pt x="248512" y="123414"/>
                  <a:pt x="255134" y="111919"/>
                  <a:pt x="287382" y="95795"/>
                </a:cubicBezTo>
                <a:cubicBezTo>
                  <a:pt x="295593" y="91690"/>
                  <a:pt x="304799" y="89989"/>
                  <a:pt x="313508" y="87086"/>
                </a:cubicBezTo>
                <a:cubicBezTo>
                  <a:pt x="330925" y="89989"/>
                  <a:pt x="349461" y="89004"/>
                  <a:pt x="365760" y="95795"/>
                </a:cubicBezTo>
                <a:cubicBezTo>
                  <a:pt x="385082" y="103846"/>
                  <a:pt x="418011" y="130629"/>
                  <a:pt x="418011" y="130629"/>
                </a:cubicBezTo>
                <a:cubicBezTo>
                  <a:pt x="423817" y="139338"/>
                  <a:pt x="430747" y="147394"/>
                  <a:pt x="435428" y="156755"/>
                </a:cubicBezTo>
                <a:cubicBezTo>
                  <a:pt x="451481" y="188861"/>
                  <a:pt x="444137" y="214306"/>
                  <a:pt x="444137" y="252549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B5EA537-E1DB-1447-B995-D99DB8C6DA90}"/>
              </a:ext>
            </a:extLst>
          </p:cNvPr>
          <p:cNvSpPr/>
          <p:nvPr/>
        </p:nvSpPr>
        <p:spPr bwMode="auto">
          <a:xfrm>
            <a:off x="6645644" y="2967902"/>
            <a:ext cx="224079" cy="146289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1C389308-2F6D-3542-BB0B-5A6CBE28A460}"/>
              </a:ext>
            </a:extLst>
          </p:cNvPr>
          <p:cNvSpPr/>
          <p:nvPr/>
        </p:nvSpPr>
        <p:spPr bwMode="auto">
          <a:xfrm>
            <a:off x="6781096" y="2876251"/>
            <a:ext cx="182595" cy="151113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BCA7D6C9-A266-A74E-92C2-5DC12D0822D8}"/>
              </a:ext>
            </a:extLst>
          </p:cNvPr>
          <p:cNvSpPr/>
          <p:nvPr/>
        </p:nvSpPr>
        <p:spPr bwMode="auto">
          <a:xfrm>
            <a:off x="6899047" y="2796315"/>
            <a:ext cx="201550" cy="145566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4" name="Freeform 103">
            <a:extLst>
              <a:ext uri="{FF2B5EF4-FFF2-40B4-BE49-F238E27FC236}">
                <a16:creationId xmlns:a16="http://schemas.microsoft.com/office/drawing/2014/main" id="{9FA03119-1A98-074B-A497-6294673892B3}"/>
              </a:ext>
            </a:extLst>
          </p:cNvPr>
          <p:cNvSpPr/>
          <p:nvPr/>
        </p:nvSpPr>
        <p:spPr bwMode="auto">
          <a:xfrm>
            <a:off x="7019873" y="2717679"/>
            <a:ext cx="205647" cy="149008"/>
          </a:xfrm>
          <a:custGeom>
            <a:avLst/>
            <a:gdLst>
              <a:gd name="connsiteX0" fmla="*/ 0 w 330925"/>
              <a:gd name="connsiteY0" fmla="*/ 54688 h 188405"/>
              <a:gd name="connsiteX1" fmla="*/ 130628 w 330925"/>
              <a:gd name="connsiteY1" fmla="*/ 2437 h 188405"/>
              <a:gd name="connsiteX2" fmla="*/ 87085 w 330925"/>
              <a:gd name="connsiteY2" fmla="*/ 124357 h 188405"/>
              <a:gd name="connsiteX3" fmla="*/ 217714 w 330925"/>
              <a:gd name="connsiteY3" fmla="*/ 80814 h 188405"/>
              <a:gd name="connsiteX4" fmla="*/ 191588 w 330925"/>
              <a:gd name="connsiteY4" fmla="*/ 185317 h 188405"/>
              <a:gd name="connsiteX5" fmla="*/ 330925 w 330925"/>
              <a:gd name="connsiteY5" fmla="*/ 150482 h 1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925" h="188405">
                <a:moveTo>
                  <a:pt x="0" y="54688"/>
                </a:moveTo>
                <a:cubicBezTo>
                  <a:pt x="58057" y="22756"/>
                  <a:pt x="116114" y="-9175"/>
                  <a:pt x="130628" y="2437"/>
                </a:cubicBezTo>
                <a:cubicBezTo>
                  <a:pt x="145142" y="14048"/>
                  <a:pt x="72571" y="111294"/>
                  <a:pt x="87085" y="124357"/>
                </a:cubicBezTo>
                <a:cubicBezTo>
                  <a:pt x="101599" y="137420"/>
                  <a:pt x="200297" y="70654"/>
                  <a:pt x="217714" y="80814"/>
                </a:cubicBezTo>
                <a:cubicBezTo>
                  <a:pt x="235131" y="90974"/>
                  <a:pt x="172720" y="173706"/>
                  <a:pt x="191588" y="185317"/>
                </a:cubicBezTo>
                <a:cubicBezTo>
                  <a:pt x="210456" y="196928"/>
                  <a:pt x="270690" y="173705"/>
                  <a:pt x="330925" y="150482"/>
                </a:cubicBezTo>
              </a:path>
            </a:pathLst>
          </a:custGeom>
          <a:noFill/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D3949F2-E468-EB4C-845E-BD13925C22BD}"/>
              </a:ext>
            </a:extLst>
          </p:cNvPr>
          <p:cNvSpPr>
            <a:spLocks/>
          </p:cNvSpPr>
          <p:nvPr/>
        </p:nvSpPr>
        <p:spPr bwMode="auto">
          <a:xfrm>
            <a:off x="4986133" y="4493799"/>
            <a:ext cx="35938" cy="35938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6" name="Triangle 105">
            <a:extLst>
              <a:ext uri="{FF2B5EF4-FFF2-40B4-BE49-F238E27FC236}">
                <a16:creationId xmlns:a16="http://schemas.microsoft.com/office/drawing/2014/main" id="{D9A44F09-80F2-E540-9048-A2FEDB3D410E}"/>
              </a:ext>
            </a:extLst>
          </p:cNvPr>
          <p:cNvSpPr/>
          <p:nvPr/>
        </p:nvSpPr>
        <p:spPr bwMode="auto">
          <a:xfrm rot="17882387">
            <a:off x="5079820" y="4450186"/>
            <a:ext cx="162697" cy="299277"/>
          </a:xfrm>
          <a:prstGeom prst="triangle">
            <a:avLst/>
          </a:prstGeom>
          <a:solidFill>
            <a:srgbClr val="B7706E"/>
          </a:solidFill>
          <a:ln w="9525" cap="flat" cmpd="sng" algn="ctr">
            <a:solidFill>
              <a:srgbClr val="B770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58C2494-41D0-5D4F-874B-31F1B4795218}"/>
              </a:ext>
            </a:extLst>
          </p:cNvPr>
          <p:cNvSpPr>
            <a:spLocks/>
          </p:cNvSpPr>
          <p:nvPr/>
        </p:nvSpPr>
        <p:spPr bwMode="auto">
          <a:xfrm>
            <a:off x="5032699" y="4723875"/>
            <a:ext cx="35938" cy="35938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8" name="Triangle 107">
            <a:extLst>
              <a:ext uri="{FF2B5EF4-FFF2-40B4-BE49-F238E27FC236}">
                <a16:creationId xmlns:a16="http://schemas.microsoft.com/office/drawing/2014/main" id="{AE515AC7-F3EF-EB45-86D4-DD44476F66C5}"/>
              </a:ext>
            </a:extLst>
          </p:cNvPr>
          <p:cNvSpPr/>
          <p:nvPr/>
        </p:nvSpPr>
        <p:spPr bwMode="auto">
          <a:xfrm rot="17882387">
            <a:off x="5126386" y="4675053"/>
            <a:ext cx="162697" cy="299277"/>
          </a:xfrm>
          <a:prstGeom prst="triangle">
            <a:avLst/>
          </a:prstGeom>
          <a:solidFill>
            <a:srgbClr val="B7706E"/>
          </a:solidFill>
          <a:ln w="9525" cap="flat" cmpd="sng" algn="ctr">
            <a:solidFill>
              <a:srgbClr val="B770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B754EAA-4A02-2C4E-B96C-25E943127424}"/>
              </a:ext>
            </a:extLst>
          </p:cNvPr>
          <p:cNvSpPr>
            <a:spLocks/>
          </p:cNvSpPr>
          <p:nvPr/>
        </p:nvSpPr>
        <p:spPr bwMode="auto">
          <a:xfrm>
            <a:off x="4947063" y="4795930"/>
            <a:ext cx="35938" cy="35938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0" name="Triangle 109">
            <a:extLst>
              <a:ext uri="{FF2B5EF4-FFF2-40B4-BE49-F238E27FC236}">
                <a16:creationId xmlns:a16="http://schemas.microsoft.com/office/drawing/2014/main" id="{C855CA18-38D0-A045-A807-90A1B7958182}"/>
              </a:ext>
            </a:extLst>
          </p:cNvPr>
          <p:cNvSpPr/>
          <p:nvPr/>
        </p:nvSpPr>
        <p:spPr bwMode="auto">
          <a:xfrm rot="17882387">
            <a:off x="5040749" y="4752317"/>
            <a:ext cx="162697" cy="299277"/>
          </a:xfrm>
          <a:prstGeom prst="triangle">
            <a:avLst/>
          </a:prstGeom>
          <a:solidFill>
            <a:srgbClr val="B7706E"/>
          </a:solidFill>
          <a:ln w="9525" cap="flat" cmpd="sng" algn="ctr">
            <a:solidFill>
              <a:srgbClr val="B7706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71725-0821-8646-B0B3-6004C1D7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with Laminar Flow on Transport Wings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6AFDD-A218-7D46-868F-44D90559A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CB04D-1A58-482F-9BDA-21742349BAA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175867-1B47-C34A-8FA5-16C7AA6D9F4D}"/>
              </a:ext>
            </a:extLst>
          </p:cNvPr>
          <p:cNvSpPr txBox="1"/>
          <p:nvPr/>
        </p:nvSpPr>
        <p:spPr>
          <a:xfrm>
            <a:off x="1216736" y="3706277"/>
            <a:ext cx="3505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 Line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Turbulent fuselage boundary layer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loss of laminar flow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AECFA6-C467-B74A-ABDF-D57AD42A27A9}"/>
              </a:ext>
            </a:extLst>
          </p:cNvPr>
          <p:cNvSpPr txBox="1"/>
          <p:nvPr/>
        </p:nvSpPr>
        <p:spPr>
          <a:xfrm>
            <a:off x="3230516" y="2151483"/>
            <a:ext cx="3995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Crossflow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sweep and Reynolds number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edge transition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18525A-36FF-AE4C-A58C-154EF63C2093}"/>
              </a:ext>
            </a:extLst>
          </p:cNvPr>
          <p:cNvSpPr txBox="1"/>
          <p:nvPr/>
        </p:nvSpPr>
        <p:spPr>
          <a:xfrm>
            <a:off x="7036986" y="2901625"/>
            <a:ext cx="32278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Tollmien-Schlichting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pressure gradients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Midchord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C9B472-1D0A-D34F-8F69-A066C84321F7}"/>
              </a:ext>
            </a:extLst>
          </p:cNvPr>
          <p:cNvSpPr txBox="1"/>
          <p:nvPr/>
        </p:nvSpPr>
        <p:spPr>
          <a:xfrm>
            <a:off x="5146741" y="5137743"/>
            <a:ext cx="2561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Bypass Transition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imperfections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Effect: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wedges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8E95D5A-C5E8-B048-8471-A4239705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697" y="1108310"/>
            <a:ext cx="8510721" cy="78652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Transport aircraft require swept wings to reach desired cruise speeds, which leads to 4 primary mechanisms of transition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9365819-39F3-8B4E-A0A3-CBEB9C87E3F2}"/>
              </a:ext>
            </a:extLst>
          </p:cNvPr>
          <p:cNvCxnSpPr>
            <a:cxnSpLocks/>
          </p:cNvCxnSpPr>
          <p:nvPr/>
        </p:nvCxnSpPr>
        <p:spPr bwMode="auto">
          <a:xfrm>
            <a:off x="4864828" y="4645439"/>
            <a:ext cx="0" cy="8855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832841-6EE1-D225-BF2F-4D11BD257625}"/>
              </a:ext>
            </a:extLst>
          </p:cNvPr>
          <p:cNvSpPr txBox="1">
            <a:spLocks/>
          </p:cNvSpPr>
          <p:nvPr/>
        </p:nvSpPr>
        <p:spPr bwMode="auto">
          <a:xfrm>
            <a:off x="0" y="6392863"/>
            <a:ext cx="295359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0000"/>
                </a:solidFill>
                <a:latin typeface="Arial" panose="020B0604020202020204" pitchFamily="34" charset="0"/>
                <a:ea typeface="ＭＳ Ｐゴシック" pitchFamily="-111" charset="-128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Black" pitchFamily="-111" charset="0"/>
                <a:ea typeface="ＭＳ Ｐゴシック" pitchFamily="-111" charset="-128"/>
                <a:cs typeface="+mn-cs"/>
              </a:defRPr>
            </a:lvl9pPr>
          </a:lstStyle>
          <a:p>
            <a:r>
              <a:rPr lang="en-US" dirty="0"/>
              <a:t>AIAA HRS YP Technical Excellence Lecture</a:t>
            </a:r>
          </a:p>
        </p:txBody>
      </p:sp>
    </p:spTree>
    <p:extLst>
      <p:ext uri="{BB962C8B-B14F-4D97-AF65-F5344CB8AC3E}">
        <p14:creationId xmlns:p14="http://schemas.microsoft.com/office/powerpoint/2010/main" val="135365132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116617</TotalTime>
  <Words>2447</Words>
  <Application>Microsoft Macintosh PowerPoint</Application>
  <PresentationFormat>Widescreen</PresentationFormat>
  <Paragraphs>524</Paragraphs>
  <Slides>40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Arial Black</vt:lpstr>
      <vt:lpstr>Helvetica</vt:lpstr>
      <vt:lpstr>Blank Presentation</vt:lpstr>
      <vt:lpstr>Crossflow Attenuated Natural Laminar Flow (CATNLF) Technology Development: From Concept to Flight</vt:lpstr>
      <vt:lpstr>Outline</vt:lpstr>
      <vt:lpstr>Why Laminar Flow?</vt:lpstr>
      <vt:lpstr>Potential for Laminar Flow on Commercial Transports</vt:lpstr>
      <vt:lpstr>Challenge with Laminar Flow on Transport Wings</vt:lpstr>
      <vt:lpstr>Challenge with Laminar Flow on Transport Wings</vt:lpstr>
      <vt:lpstr>Challenge with Laminar Flow on Transport Wings</vt:lpstr>
      <vt:lpstr>Challenge with Laminar Flow on Transport Wings</vt:lpstr>
      <vt:lpstr>Challenge with Laminar Flow on Transport Wings</vt:lpstr>
      <vt:lpstr>Historic NLF Boundary</vt:lpstr>
      <vt:lpstr>Historic NLF Boundary</vt:lpstr>
      <vt:lpstr>Historic NLF Boundary</vt:lpstr>
      <vt:lpstr>Crossflow Transition on Transport Wings</vt:lpstr>
      <vt:lpstr>CATNLF Concept Development</vt:lpstr>
      <vt:lpstr>CATNLF Concept Development</vt:lpstr>
      <vt:lpstr>Computational Tools</vt:lpstr>
      <vt:lpstr>Example Turbulent Airfoil Design</vt:lpstr>
      <vt:lpstr>Example CATNLF Pressures</vt:lpstr>
      <vt:lpstr>Pressure Changes Needed for CATNLF Concept</vt:lpstr>
      <vt:lpstr>Crossflow Growth Resulting from CATNLF Concept</vt:lpstr>
      <vt:lpstr>Tollmien-Schlichting Growth Resulting from CATNLF Concept</vt:lpstr>
      <vt:lpstr>Airfoil Changes Needed for CATNLF Concept</vt:lpstr>
      <vt:lpstr>Laminar Flow Extent for CATNLF Wing</vt:lpstr>
      <vt:lpstr>Computational Results Relative to Past NLF Experiments</vt:lpstr>
      <vt:lpstr>CATNLF Concept Development</vt:lpstr>
      <vt:lpstr>Facility Description</vt:lpstr>
      <vt:lpstr>Instrumentation and Measurements</vt:lpstr>
      <vt:lpstr>Wind Tunnel Pressure Measurements</vt:lpstr>
      <vt:lpstr>Wind Tunnel Results Relative to Computational Predictions</vt:lpstr>
      <vt:lpstr>Wind Tunnel Results Relative to Past NLF Experiments</vt:lpstr>
      <vt:lpstr>Wind Tunnel Results Relative to Past NLF Experiments</vt:lpstr>
      <vt:lpstr>CATNLF Concept Development</vt:lpstr>
      <vt:lpstr>CATNLF Flight Test Series</vt:lpstr>
      <vt:lpstr>Test Article Dimensions and Design Conditions</vt:lpstr>
      <vt:lpstr>Test Article Design</vt:lpstr>
      <vt:lpstr>Flight Test Strategy</vt:lpstr>
      <vt:lpstr>CATNLF Compared to Historic NLF Boundary</vt:lpstr>
      <vt:lpstr>Current and Future Work</vt:lpstr>
      <vt:lpstr>Summary</vt:lpstr>
      <vt:lpstr>PowerPoint Presentation</vt:lpstr>
    </vt:vector>
  </TitlesOfParts>
  <Company>Maria Werries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Werries</dc:creator>
  <cp:lastModifiedBy>Lynde, Michelle Noreko (LARC-D301)</cp:lastModifiedBy>
  <cp:revision>3132</cp:revision>
  <cp:lastPrinted>2022-05-26T17:54:16Z</cp:lastPrinted>
  <dcterms:created xsi:type="dcterms:W3CDTF">2014-06-04T14:23:11Z</dcterms:created>
  <dcterms:modified xsi:type="dcterms:W3CDTF">2022-12-06T22:44:27Z</dcterms:modified>
</cp:coreProperties>
</file>