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9" r:id="rId4"/>
    <p:sldId id="257" r:id="rId5"/>
    <p:sldId id="258" r:id="rId6"/>
    <p:sldId id="266" r:id="rId7"/>
    <p:sldId id="262" r:id="rId8"/>
    <p:sldId id="267" r:id="rId9"/>
    <p:sldId id="268" r:id="rId10"/>
    <p:sldId id="269" r:id="rId11"/>
    <p:sldId id="270" r:id="rId12"/>
    <p:sldId id="273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D1996-3699-4481-8BB5-B4F6D28731B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1715-763B-4FF4-AF7B-A95AD0918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6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Projected differences used to determine importance; distance metrics are important for neighborhood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D76D1-AD5C-8F4A-8F14-A7BAE1AF15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NPDR focused on interpretation of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D76D1-AD5C-8F4A-8F14-A7BAE1AF15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8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3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3F17-B525-491E-A262-BDF5138B726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6CB8-0593-4C06-849F-DBBC94EC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0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2" y="0"/>
            <a:ext cx="12195872" cy="6855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965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Squeezing Every Last ‘bit’ of Information from Enceladus Mass Spectrometry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064" y="2075242"/>
            <a:ext cx="9144000" cy="165576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Bethany </a:t>
            </a:r>
            <a:r>
              <a:rPr lang="en-US" sz="2800" dirty="0">
                <a:solidFill>
                  <a:schemeClr val="bg1"/>
                </a:solidFill>
              </a:rPr>
              <a:t>P. Theiling, Lily Clough, Victoria Da Poian, Jonathan D. Major, Brett McKinney, Jingyi Chen, Lauren Seyler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8" descr="Image result for NASA goddard logo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0" y="5818884"/>
            <a:ext cx="3144528" cy="9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22" y="5818884"/>
            <a:ext cx="2546146" cy="939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5776" r="15927" b="3504"/>
          <a:stretch/>
        </p:blipFill>
        <p:spPr>
          <a:xfrm>
            <a:off x="3519419" y="5231430"/>
            <a:ext cx="1594100" cy="1574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29" y="5204371"/>
            <a:ext cx="3809020" cy="21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276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Supervised Machine Learning (ML) demonstrates high accuracy for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D0CA1-D5A5-1BA3-03B2-7312756E93A9}"/>
              </a:ext>
            </a:extLst>
          </p:cNvPr>
          <p:cNvSpPr txBox="1"/>
          <p:nvPr/>
        </p:nvSpPr>
        <p:spPr>
          <a:xfrm>
            <a:off x="499359" y="2305595"/>
            <a:ext cx="2783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RF NPDR-URFP features (12)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C1865-2728-3C71-0466-90711FADFB0D}"/>
              </a:ext>
            </a:extLst>
          </p:cNvPr>
          <p:cNvSpPr txBox="1"/>
          <p:nvPr/>
        </p:nvSpPr>
        <p:spPr>
          <a:xfrm>
            <a:off x="6541458" y="2305595"/>
            <a:ext cx="34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RF LASSO-NPDR-URFP features (9)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BFF1DB-B1D3-9C7B-4F86-1B7700D95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04169"/>
              </p:ext>
            </p:extLst>
          </p:nvPr>
        </p:nvGraphicFramePr>
        <p:xfrm>
          <a:off x="6557558" y="3295273"/>
          <a:ext cx="5465514" cy="2327286"/>
        </p:xfrm>
        <a:graphic>
          <a:graphicData uri="http://schemas.openxmlformats.org/drawingml/2006/table">
            <a:tbl>
              <a:tblPr firstRow="1" bandRow="1"/>
              <a:tblGrid>
                <a:gridCol w="1821838">
                  <a:extLst>
                    <a:ext uri="{9D8B030D-6E8A-4147-A177-3AD203B41FA5}">
                      <a16:colId xmlns:a16="http://schemas.microsoft.com/office/drawing/2014/main" val="2272432367"/>
                    </a:ext>
                  </a:extLst>
                </a:gridCol>
                <a:gridCol w="1821838">
                  <a:extLst>
                    <a:ext uri="{9D8B030D-6E8A-4147-A177-3AD203B41FA5}">
                      <a16:colId xmlns:a16="http://schemas.microsoft.com/office/drawing/2014/main" val="999575238"/>
                    </a:ext>
                  </a:extLst>
                </a:gridCol>
                <a:gridCol w="1821838">
                  <a:extLst>
                    <a:ext uri="{9D8B030D-6E8A-4147-A177-3AD203B41FA5}">
                      <a16:colId xmlns:a16="http://schemas.microsoft.com/office/drawing/2014/main" val="1267355182"/>
                    </a:ext>
                  </a:extLst>
                </a:gridCol>
              </a:tblGrid>
              <a:tr h="1283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Test accuracy = 87.9% </a:t>
                      </a:r>
                    </a:p>
                  </a:txBody>
                  <a:tcPr marL="115362" marR="115362" marT="57681" marB="5768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Abiotic</a:t>
                      </a:r>
                    </a:p>
                  </a:txBody>
                  <a:tcPr marL="115362" marR="115362" marT="57681" marB="57681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Biotic </a:t>
                      </a:r>
                    </a:p>
                  </a:txBody>
                  <a:tcPr marL="115362" marR="115362" marT="57681" marB="57681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19813"/>
                  </a:ext>
                </a:extLst>
              </a:tr>
              <a:tr h="504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Abiotic</a:t>
                      </a:r>
                    </a:p>
                  </a:txBody>
                  <a:tcPr marL="115362" marR="115362" marT="57681" marB="5768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15362" marR="115362" marT="57681" marB="5768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15362" marR="115362" marT="57681" marB="5768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49385"/>
                  </a:ext>
                </a:extLst>
              </a:tr>
              <a:tr h="504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Biotic</a:t>
                      </a:r>
                    </a:p>
                  </a:txBody>
                  <a:tcPr marL="115362" marR="115362" marT="57681" marB="5768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CD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15362" marR="115362" marT="57681" marB="5768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15362" marR="115362" marT="57681" marB="5768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7651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DE46861-7B06-F4E9-B256-7AFFFB102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5644"/>
              </p:ext>
            </p:extLst>
          </p:nvPr>
        </p:nvGraphicFramePr>
        <p:xfrm>
          <a:off x="544718" y="3334587"/>
          <a:ext cx="5446788" cy="2287972"/>
        </p:xfrm>
        <a:graphic>
          <a:graphicData uri="http://schemas.openxmlformats.org/drawingml/2006/table">
            <a:tbl>
              <a:tblPr firstRow="1" bandRow="1"/>
              <a:tblGrid>
                <a:gridCol w="1815596">
                  <a:extLst>
                    <a:ext uri="{9D8B030D-6E8A-4147-A177-3AD203B41FA5}">
                      <a16:colId xmlns:a16="http://schemas.microsoft.com/office/drawing/2014/main" val="2272432367"/>
                    </a:ext>
                  </a:extLst>
                </a:gridCol>
                <a:gridCol w="1815596">
                  <a:extLst>
                    <a:ext uri="{9D8B030D-6E8A-4147-A177-3AD203B41FA5}">
                      <a16:colId xmlns:a16="http://schemas.microsoft.com/office/drawing/2014/main" val="999575238"/>
                    </a:ext>
                  </a:extLst>
                </a:gridCol>
                <a:gridCol w="1815596">
                  <a:extLst>
                    <a:ext uri="{9D8B030D-6E8A-4147-A177-3AD203B41FA5}">
                      <a16:colId xmlns:a16="http://schemas.microsoft.com/office/drawing/2014/main" val="1267355182"/>
                    </a:ext>
                  </a:extLst>
                </a:gridCol>
              </a:tblGrid>
              <a:tr h="128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dirty="0"/>
                        <a:t>Test accuracy = 87.9% </a:t>
                      </a:r>
                    </a:p>
                  </a:txBody>
                  <a:tcPr marL="114967" marR="114967" marT="57484" marB="5748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Abiotic</a:t>
                      </a:r>
                    </a:p>
                  </a:txBody>
                  <a:tcPr marL="114967" marR="114967" marT="57484" marB="57484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dirty="0"/>
                        <a:t>Biotic </a:t>
                      </a:r>
                    </a:p>
                  </a:txBody>
                  <a:tcPr marL="114967" marR="114967" marT="57484" marB="57484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19813"/>
                  </a:ext>
                </a:extLst>
              </a:tr>
              <a:tr h="503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Abiotic</a:t>
                      </a:r>
                    </a:p>
                  </a:txBody>
                  <a:tcPr marL="114967" marR="114967" marT="57484" marB="5748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14967" marR="114967" marT="57484" marB="5748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14967" marR="114967" marT="57484" marB="5748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49385"/>
                  </a:ext>
                </a:extLst>
              </a:tr>
              <a:tr h="503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b="1" dirty="0"/>
                        <a:t>Biotic</a:t>
                      </a:r>
                    </a:p>
                  </a:txBody>
                  <a:tcPr marL="114967" marR="114967" marT="57484" marB="5748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CD3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14967" marR="114967" marT="57484" marB="5748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14967" marR="114967" marT="57484" marB="5748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C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76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9D88E4B-2181-3E38-8788-82FBA2550DFB}"/>
              </a:ext>
            </a:extLst>
          </p:cNvPr>
          <p:cNvSpPr txBox="1"/>
          <p:nvPr/>
        </p:nvSpPr>
        <p:spPr>
          <a:xfrm rot="16200000">
            <a:off x="-601815" y="4504609"/>
            <a:ext cx="166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predicted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0ECF3-7EE7-E8FA-7BE8-A71FFC26808A}"/>
              </a:ext>
            </a:extLst>
          </p:cNvPr>
          <p:cNvSpPr txBox="1"/>
          <p:nvPr/>
        </p:nvSpPr>
        <p:spPr>
          <a:xfrm rot="16200000">
            <a:off x="5456758" y="4501752"/>
            <a:ext cx="166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predicted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8B6858-4C3A-99A8-029E-15A8230AC677}"/>
              </a:ext>
            </a:extLst>
          </p:cNvPr>
          <p:cNvSpPr txBox="1"/>
          <p:nvPr/>
        </p:nvSpPr>
        <p:spPr>
          <a:xfrm>
            <a:off x="9746821" y="2884368"/>
            <a:ext cx="166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actual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67C8F-72BE-C7B6-1ADB-0672535A6FC3}"/>
              </a:ext>
            </a:extLst>
          </p:cNvPr>
          <p:cNvSpPr txBox="1"/>
          <p:nvPr/>
        </p:nvSpPr>
        <p:spPr>
          <a:xfrm>
            <a:off x="3680169" y="2884368"/>
            <a:ext cx="166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actual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2540" y="1720820"/>
            <a:ext cx="6857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Confusion Matrices for varying methods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D0CA1-D5A5-1BA3-03B2-7312756E93A9}"/>
              </a:ext>
            </a:extLst>
          </p:cNvPr>
          <p:cNvSpPr txBox="1"/>
          <p:nvPr/>
        </p:nvSpPr>
        <p:spPr>
          <a:xfrm>
            <a:off x="1587615" y="5718835"/>
            <a:ext cx="815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Random Forest Nearest-</a:t>
            </a:r>
            <a:r>
              <a:rPr lang="en-US" sz="2000" kern="0" dirty="0" smtClean="0">
                <a:solidFill>
                  <a:prstClr val="white"/>
                </a:solidFill>
              </a:rPr>
              <a:t>Neighbor Projected Distance Regression (RF NPDR) with Unsupervised Random Forest Proximity (URFP)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58469" y="6292164"/>
            <a:ext cx="276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Clough et al., in prep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39" t="20855" r="17297" b="17624"/>
          <a:stretch/>
        </p:blipFill>
        <p:spPr>
          <a:xfrm>
            <a:off x="9765277" y="5103686"/>
            <a:ext cx="2426723" cy="1546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Preliminary 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44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Compositional and isotopic fractionation of volatiles due to variations in Enceladus seawater salinity may confuse interpretations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Understanding the plume / seawater salt composition will allow us to better constrain fractionation models to interpret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Models can be deployed as onboard threshold, feature, or novelty detection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Combined supervised and unsupervised ML classification so far has high accuracy in differentiating between biotic and abiotic spectra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Caveat: More biotic experiments needed to increase variable space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903" y="5876933"/>
            <a:ext cx="11804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Check out Lily Clough’s Poster for more on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biosignature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detection ML: P25A-68  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39" t="20855" r="17297" b="17624"/>
          <a:stretch/>
        </p:blipFill>
        <p:spPr>
          <a:xfrm>
            <a:off x="3699832" y="4083136"/>
            <a:ext cx="4285928" cy="2731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Acknowledgements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503"/>
            <a:ext cx="10515600" cy="45484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Data collection funded through a NASA Oklahoma </a:t>
            </a:r>
            <a:r>
              <a:rPr lang="en-US" dirty="0" err="1" smtClean="0">
                <a:solidFill>
                  <a:schemeClr val="bg1"/>
                </a:solidFill>
              </a:rPr>
              <a:t>EPSCoR</a:t>
            </a:r>
            <a:r>
              <a:rPr lang="en-US" dirty="0" smtClean="0">
                <a:solidFill>
                  <a:schemeClr val="bg1"/>
                </a:solidFill>
              </a:rPr>
              <a:t> Space Grant and the Fundamental Laboratory Research (</a:t>
            </a:r>
            <a:r>
              <a:rPr lang="en-US" dirty="0" err="1" smtClean="0">
                <a:solidFill>
                  <a:schemeClr val="bg1"/>
                </a:solidFill>
              </a:rPr>
              <a:t>FLaRe</a:t>
            </a:r>
            <a:r>
              <a:rPr lang="en-US" dirty="0" smtClean="0">
                <a:solidFill>
                  <a:schemeClr val="bg1"/>
                </a:solidFill>
              </a:rPr>
              <a:t>) program at NASA GSFC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Machine Learning funded through the Internal Research and Development (IRAD) and </a:t>
            </a:r>
            <a:r>
              <a:rPr lang="en-US" dirty="0" err="1" smtClean="0">
                <a:solidFill>
                  <a:schemeClr val="bg1"/>
                </a:solidFill>
              </a:rPr>
              <a:t>FLaRe</a:t>
            </a:r>
            <a:r>
              <a:rPr lang="en-US" dirty="0" smtClean="0">
                <a:solidFill>
                  <a:schemeClr val="bg1"/>
                </a:solidFill>
              </a:rPr>
              <a:t> program at NASA GSFC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516ED8-0740-7F41-D8F0-43F8FC7E21D5}"/>
              </a:ext>
            </a:extLst>
          </p:cNvPr>
          <p:cNvSpPr txBox="1"/>
          <p:nvPr/>
        </p:nvSpPr>
        <p:spPr>
          <a:xfrm>
            <a:off x="46300" y="1561369"/>
            <a:ext cx="54437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Regular methods = values of individual samples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Interactions detected over all variable space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NPDR = Nearest-neighbors projected distance regression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Takes advantage of higher 	dimensions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D421F-9CD6-F167-5A1A-80CE67381E57}"/>
              </a:ext>
            </a:extLst>
          </p:cNvPr>
          <p:cNvSpPr txBox="1"/>
          <p:nvPr/>
        </p:nvSpPr>
        <p:spPr>
          <a:xfrm>
            <a:off x="168115" y="0"/>
            <a:ext cx="120238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Regression on nearest neighbors efficiently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detects interactions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8C3C6E-7426-4700-FB9F-C52A62A71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"/>
          <a:stretch/>
        </p:blipFill>
        <p:spPr>
          <a:xfrm>
            <a:off x="5539291" y="1561369"/>
            <a:ext cx="6617736" cy="5070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2B72E8-BF43-DA15-5854-3211150358A1}"/>
              </a:ext>
            </a:extLst>
          </p:cNvPr>
          <p:cNvSpPr txBox="1"/>
          <p:nvPr/>
        </p:nvSpPr>
        <p:spPr>
          <a:xfrm>
            <a:off x="9982201" y="5599496"/>
            <a:ext cx="332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𝛿</a:t>
            </a:r>
            <a:r>
              <a:rPr lang="en-US" sz="2000" b="1" baseline="30000" dirty="0">
                <a:solidFill>
                  <a:schemeClr val="bg1"/>
                </a:solidFill>
              </a:rPr>
              <a:t>18</a:t>
            </a:r>
            <a:r>
              <a:rPr lang="en-US" sz="2000" b="1" dirty="0">
                <a:solidFill>
                  <a:schemeClr val="bg1"/>
                </a:solidFill>
              </a:rPr>
              <a:t>O/𝛿</a:t>
            </a:r>
            <a:r>
              <a:rPr lang="en-US" sz="2000" b="1" baseline="30000" dirty="0">
                <a:solidFill>
                  <a:schemeClr val="bg1"/>
                </a:solidFill>
              </a:rPr>
              <a:t>13</a:t>
            </a:r>
            <a:r>
              <a:rPr lang="en-US" sz="2000" b="1" dirty="0">
                <a:solidFill>
                  <a:schemeClr val="bg1"/>
                </a:solidFill>
              </a:rPr>
              <a:t>C variance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3DF08C-BAE8-7021-1AA7-7FD207872DC9}"/>
              </a:ext>
            </a:extLst>
          </p:cNvPr>
          <p:cNvSpPr txBox="1"/>
          <p:nvPr/>
        </p:nvSpPr>
        <p:spPr>
          <a:xfrm>
            <a:off x="9684328" y="3567854"/>
            <a:ext cx="262328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highlight>
                  <a:srgbClr val="000080"/>
                </a:highlight>
              </a:rPr>
              <a:t>Statistical interaction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5B08C-55B1-CA44-328C-C945D360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55DC-AC18-484A-B327-1F0F5580B2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1E1AF6-C972-1400-9457-97C827A174BA}"/>
              </a:ext>
            </a:extLst>
          </p:cNvPr>
          <p:cNvSpPr txBox="1"/>
          <p:nvPr/>
        </p:nvSpPr>
        <p:spPr>
          <a:xfrm>
            <a:off x="3963092" y="2493545"/>
            <a:ext cx="3238883" cy="37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dirty="0"/>
              <a:t>Other user-specified distances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C4FBA-6223-FE32-D3E1-5D0F5C7AE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5" b="15386"/>
          <a:stretch/>
        </p:blipFill>
        <p:spPr>
          <a:xfrm>
            <a:off x="1336354" y="853234"/>
            <a:ext cx="2568397" cy="2269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8B48F-D0F1-3A70-EDD5-F97DCEE38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629" y="2709195"/>
            <a:ext cx="1968500" cy="825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4C8BD8-895E-7B12-2A14-C6D8821568FF}"/>
              </a:ext>
            </a:extLst>
          </p:cNvPr>
          <p:cNvSpPr txBox="1"/>
          <p:nvPr/>
        </p:nvSpPr>
        <p:spPr>
          <a:xfrm>
            <a:off x="80358" y="6204157"/>
            <a:ext cx="40987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Dawkins, Le, McKinney,  “Theoretical properties of distance distributions and novel metrics for nearest-neighbor feature selection,” </a:t>
            </a:r>
            <a:r>
              <a:rPr lang="en-US" sz="1100" i="1" dirty="0" err="1"/>
              <a:t>PLoS</a:t>
            </a:r>
            <a:r>
              <a:rPr lang="en-US" sz="1100" i="1" dirty="0"/>
              <a:t> ONE</a:t>
            </a:r>
            <a:r>
              <a:rPr lang="en-US" sz="1100" dirty="0"/>
              <a:t> (2021) 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2AA238A-01D3-3D54-2C37-4829FF225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158" y="1049015"/>
            <a:ext cx="1753817" cy="134115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276ABD-EA81-50B5-497B-F643A6B251D4}"/>
              </a:ext>
            </a:extLst>
          </p:cNvPr>
          <p:cNvSpPr txBox="1"/>
          <p:nvPr/>
        </p:nvSpPr>
        <p:spPr>
          <a:xfrm>
            <a:off x="8062502" y="940281"/>
            <a:ext cx="412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Neighborhood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classification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134C60-D613-8AE4-BBF7-C44EAE981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22" t="23353" r="6582" b="13756"/>
          <a:stretch/>
        </p:blipFill>
        <p:spPr>
          <a:xfrm>
            <a:off x="378596" y="3186948"/>
            <a:ext cx="2662659" cy="2183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650527-BE8B-47A7-6944-E7A6688BB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191" y="5493943"/>
            <a:ext cx="1257300" cy="44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4B6838-F5A6-EB83-2DD6-7F80F5321C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382" y="5534063"/>
            <a:ext cx="1189412" cy="77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E4AB44-EA46-AAD0-65D2-14CB2C21D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238" y="5769854"/>
            <a:ext cx="1052716" cy="612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1D4D3E-A309-1447-3545-74BFC7238E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6566" y="4013750"/>
            <a:ext cx="804020" cy="5983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4267B5-8DB9-B54D-6F75-0E3779BD48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609" y="1102181"/>
            <a:ext cx="1420331" cy="12197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68BC6A-8BCB-E189-CFD9-4374D14F94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1977" y="3186948"/>
            <a:ext cx="2655620" cy="2183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E3CC17-0E6A-D783-D380-516CC73E2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0955" y="4050385"/>
            <a:ext cx="804020" cy="598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C87B8-4366-4174-9766-1FFE92C6340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28" t="4974" r="3933"/>
          <a:stretch/>
        </p:blipFill>
        <p:spPr>
          <a:xfrm>
            <a:off x="8158918" y="1492567"/>
            <a:ext cx="2601533" cy="23171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63482B5-ED6F-5452-D309-7A873C210C27}"/>
              </a:ext>
            </a:extLst>
          </p:cNvPr>
          <p:cNvSpPr txBox="1"/>
          <p:nvPr/>
        </p:nvSpPr>
        <p:spPr>
          <a:xfrm>
            <a:off x="8144975" y="2669939"/>
            <a:ext cx="118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Biotic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B9183-A547-7BCB-AE26-1442B4629AA2}"/>
              </a:ext>
            </a:extLst>
          </p:cNvPr>
          <p:cNvSpPr txBox="1"/>
          <p:nvPr/>
        </p:nvSpPr>
        <p:spPr>
          <a:xfrm>
            <a:off x="8671835" y="1449711"/>
            <a:ext cx="99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Biotic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B7034-23AF-AEAE-A805-350D9771B0AA}"/>
              </a:ext>
            </a:extLst>
          </p:cNvPr>
          <p:cNvSpPr txBox="1"/>
          <p:nvPr/>
        </p:nvSpPr>
        <p:spPr>
          <a:xfrm>
            <a:off x="10052146" y="1970828"/>
            <a:ext cx="99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Biotic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E2FA3-E63B-0B09-5DF7-E6256338ACF8}"/>
              </a:ext>
            </a:extLst>
          </p:cNvPr>
          <p:cNvSpPr txBox="1"/>
          <p:nvPr/>
        </p:nvSpPr>
        <p:spPr>
          <a:xfrm>
            <a:off x="9957172" y="4085110"/>
            <a:ext cx="185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NPDR</a:t>
            </a:r>
          </a:p>
          <a:p>
            <a:r>
              <a:rPr lang="en-US" dirty="0"/>
              <a:t>- Variable scores</a:t>
            </a:r>
          </a:p>
          <a:p>
            <a:r>
              <a:rPr lang="en-US" dirty="0"/>
              <a:t>- Interpretation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8BD5-4CC9-6744-8B80-EE8BCCBA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2452"/>
            <a:ext cx="1201332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NPDR improved to accept novel distance metrics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CCBC63-4F33-F6A4-2B50-E249EDF5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55DC-AC18-484A-B327-1F0F5580B217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0F55B-3285-6784-6C7A-1AAB0CE5452F}"/>
              </a:ext>
            </a:extLst>
          </p:cNvPr>
          <p:cNvSpPr txBox="1"/>
          <p:nvPr/>
        </p:nvSpPr>
        <p:spPr>
          <a:xfrm>
            <a:off x="1082700" y="2728830"/>
            <a:ext cx="16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TS + 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22D6A6-3D3A-CED5-1C46-E61B7A20AA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4299" y="4050385"/>
            <a:ext cx="1673549" cy="16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35" grpId="0"/>
      <p:bldP spid="7" grpId="0"/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539" t="20855" r="17297" b="17624"/>
          <a:stretch/>
        </p:blipFill>
        <p:spPr>
          <a:xfrm>
            <a:off x="3865417" y="4186954"/>
            <a:ext cx="4152209" cy="26461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5478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Specific needs for mass spectrometry (MS) data analysis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Process </a:t>
            </a:r>
            <a:r>
              <a:rPr lang="en-US" sz="3200" dirty="0">
                <a:solidFill>
                  <a:schemeClr val="bg1"/>
                </a:solidFill>
              </a:rPr>
              <a:t>data quickly for rapid ground-based </a:t>
            </a:r>
            <a:r>
              <a:rPr lang="en-US" sz="3200" dirty="0" smtClean="0">
                <a:solidFill>
                  <a:schemeClr val="bg1"/>
                </a:solidFill>
              </a:rPr>
              <a:t>analyses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Understand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compositional and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biosignature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information could be extracted from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Evaluate </a:t>
            </a:r>
            <a:r>
              <a:rPr lang="en-US" sz="3200" dirty="0">
                <a:solidFill>
                  <a:schemeClr val="bg1"/>
                </a:solidFill>
              </a:rPr>
              <a:t>whether onboard ML techniques could improve sample analysis, cadence, and transmission prioritization. 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Image result for enceladus plu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" y="133857"/>
            <a:ext cx="12177756" cy="67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109;p3"/>
          <p:cNvGrpSpPr/>
          <p:nvPr/>
        </p:nvGrpSpPr>
        <p:grpSpPr>
          <a:xfrm>
            <a:off x="9758652" y="1680968"/>
            <a:ext cx="1531535" cy="4507986"/>
            <a:chOff x="2135145" y="1235772"/>
            <a:chExt cx="1548920" cy="5273107"/>
          </a:xfrm>
        </p:grpSpPr>
        <p:sp>
          <p:nvSpPr>
            <p:cNvPr id="5" name="Google Shape;110;p3"/>
            <p:cNvSpPr/>
            <p:nvPr/>
          </p:nvSpPr>
          <p:spPr>
            <a:xfrm rot="5400000">
              <a:off x="982711" y="4162733"/>
              <a:ext cx="3772887" cy="919405"/>
            </a:xfrm>
            <a:prstGeom prst="flowChartDelay">
              <a:avLst/>
            </a:prstGeom>
            <a:solidFill>
              <a:srgbClr val="33CCFF">
                <a:alpha val="54901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1;p3"/>
            <p:cNvSpPr/>
            <p:nvPr/>
          </p:nvSpPr>
          <p:spPr>
            <a:xfrm>
              <a:off x="2409452" y="1581293"/>
              <a:ext cx="914207" cy="1130419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2;p3"/>
            <p:cNvSpPr txBox="1"/>
            <p:nvPr/>
          </p:nvSpPr>
          <p:spPr>
            <a:xfrm>
              <a:off x="2635083" y="3215873"/>
              <a:ext cx="7805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</a:t>
              </a:r>
              <a:r>
                <a:rPr lang="en-US" sz="1800" b="0" i="0" u="none" strike="noStrike" cap="none" baseline="-25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dirty="0"/>
            </a:p>
          </p:txBody>
        </p:sp>
        <p:sp>
          <p:nvSpPr>
            <p:cNvPr id="8" name="Google Shape;114;p3"/>
            <p:cNvSpPr txBox="1"/>
            <p:nvPr/>
          </p:nvSpPr>
          <p:spPr>
            <a:xfrm>
              <a:off x="2626192" y="2725572"/>
              <a:ext cx="10578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HCO</a:t>
              </a:r>
              <a:r>
                <a:rPr lang="en-US" sz="1800" b="0" i="0" u="none" strike="noStrike" cap="none" baseline="-25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dirty="0"/>
            </a:p>
          </p:txBody>
        </p:sp>
        <p:sp>
          <p:nvSpPr>
            <p:cNvPr id="9" name="Google Shape;115;p3"/>
            <p:cNvSpPr txBox="1"/>
            <p:nvPr/>
          </p:nvSpPr>
          <p:spPr>
            <a:xfrm>
              <a:off x="2706010" y="5143318"/>
              <a:ext cx="9396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Mg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endParaRPr dirty="0"/>
            </a:p>
          </p:txBody>
        </p:sp>
        <p:sp>
          <p:nvSpPr>
            <p:cNvPr id="10" name="Google Shape;116;p3"/>
            <p:cNvSpPr txBox="1"/>
            <p:nvPr/>
          </p:nvSpPr>
          <p:spPr>
            <a:xfrm>
              <a:off x="2425413" y="4559600"/>
              <a:ext cx="757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dirty="0"/>
            </a:p>
          </p:txBody>
        </p:sp>
        <p:sp>
          <p:nvSpPr>
            <p:cNvPr id="11" name="Google Shape;117;p3"/>
            <p:cNvSpPr txBox="1"/>
            <p:nvPr/>
          </p:nvSpPr>
          <p:spPr>
            <a:xfrm>
              <a:off x="2911246" y="4296004"/>
              <a:ext cx="592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dirty="0"/>
            </a:p>
          </p:txBody>
        </p:sp>
        <p:grpSp>
          <p:nvGrpSpPr>
            <p:cNvPr id="12" name="Google Shape;119;p3"/>
            <p:cNvGrpSpPr/>
            <p:nvPr/>
          </p:nvGrpSpPr>
          <p:grpSpPr>
            <a:xfrm>
              <a:off x="2135145" y="1235772"/>
              <a:ext cx="1441366" cy="359416"/>
              <a:chOff x="12369128" y="12100846"/>
              <a:chExt cx="3334986" cy="1346213"/>
            </a:xfrm>
          </p:grpSpPr>
          <p:sp>
            <p:nvSpPr>
              <p:cNvPr id="13" name="Google Shape;120;p3"/>
              <p:cNvSpPr/>
              <p:nvPr/>
            </p:nvSpPr>
            <p:spPr>
              <a:xfrm>
                <a:off x="12369128" y="12100846"/>
                <a:ext cx="3334986" cy="1346213"/>
              </a:xfrm>
              <a:prstGeom prst="rect">
                <a:avLst/>
              </a:prstGeom>
              <a:solidFill>
                <a:schemeClr val="lt1"/>
              </a:solidFill>
              <a:ln w="762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" name="Google Shape;121;p3"/>
              <p:cNvGrpSpPr/>
              <p:nvPr/>
            </p:nvGrpSpPr>
            <p:grpSpPr>
              <a:xfrm>
                <a:off x="12604525" y="12137221"/>
                <a:ext cx="2913962" cy="1276848"/>
                <a:chOff x="12568688" y="12137341"/>
                <a:chExt cx="2913962" cy="1276848"/>
              </a:xfrm>
            </p:grpSpPr>
            <p:cxnSp>
              <p:nvCxnSpPr>
                <p:cNvPr id="15" name="Google Shape;122;p3"/>
                <p:cNvCxnSpPr/>
                <p:nvPr/>
              </p:nvCxnSpPr>
              <p:spPr>
                <a:xfrm>
                  <a:off x="12568688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" name="Google Shape;123;p3"/>
                <p:cNvCxnSpPr/>
                <p:nvPr/>
              </p:nvCxnSpPr>
              <p:spPr>
                <a:xfrm>
                  <a:off x="15465398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" name="Google Shape;124;p3"/>
                <p:cNvCxnSpPr/>
                <p:nvPr/>
              </p:nvCxnSpPr>
              <p:spPr>
                <a:xfrm>
                  <a:off x="15224011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125;p3"/>
                <p:cNvCxnSpPr/>
                <p:nvPr/>
              </p:nvCxnSpPr>
              <p:spPr>
                <a:xfrm>
                  <a:off x="14982619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26;p3"/>
                <p:cNvCxnSpPr/>
                <p:nvPr/>
              </p:nvCxnSpPr>
              <p:spPr>
                <a:xfrm>
                  <a:off x="14741225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127;p3"/>
                <p:cNvCxnSpPr/>
                <p:nvPr/>
              </p:nvCxnSpPr>
              <p:spPr>
                <a:xfrm>
                  <a:off x="14499831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" name="Google Shape;128;p3"/>
                <p:cNvCxnSpPr/>
                <p:nvPr/>
              </p:nvCxnSpPr>
              <p:spPr>
                <a:xfrm>
                  <a:off x="14258439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129;p3"/>
                <p:cNvCxnSpPr/>
                <p:nvPr/>
              </p:nvCxnSpPr>
              <p:spPr>
                <a:xfrm>
                  <a:off x="14017045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130;p3"/>
                <p:cNvCxnSpPr/>
                <p:nvPr/>
              </p:nvCxnSpPr>
              <p:spPr>
                <a:xfrm>
                  <a:off x="13775653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" name="Google Shape;131;p3"/>
                <p:cNvCxnSpPr/>
                <p:nvPr/>
              </p:nvCxnSpPr>
              <p:spPr>
                <a:xfrm>
                  <a:off x="13534259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" name="Google Shape;132;p3"/>
                <p:cNvCxnSpPr/>
                <p:nvPr/>
              </p:nvCxnSpPr>
              <p:spPr>
                <a:xfrm>
                  <a:off x="13292867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" name="Google Shape;133;p3"/>
                <p:cNvCxnSpPr/>
                <p:nvPr/>
              </p:nvCxnSpPr>
              <p:spPr>
                <a:xfrm>
                  <a:off x="13051474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7" name="Google Shape;134;p3"/>
                <p:cNvCxnSpPr/>
                <p:nvPr/>
              </p:nvCxnSpPr>
              <p:spPr>
                <a:xfrm>
                  <a:off x="12810081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28" name="Google Shape;115;p3"/>
          <p:cNvSpPr txBox="1"/>
          <p:nvPr/>
        </p:nvSpPr>
        <p:spPr>
          <a:xfrm>
            <a:off x="10019211" y="3792918"/>
            <a:ext cx="10495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organics</a:t>
            </a:r>
            <a:endParaRPr dirty="0"/>
          </a:p>
        </p:txBody>
      </p:sp>
      <p:grpSp>
        <p:nvGrpSpPr>
          <p:cNvPr id="29" name="Group 28"/>
          <p:cNvGrpSpPr/>
          <p:nvPr/>
        </p:nvGrpSpPr>
        <p:grpSpPr>
          <a:xfrm>
            <a:off x="10271880" y="5479642"/>
            <a:ext cx="517796" cy="683409"/>
            <a:chOff x="6377851" y="5454680"/>
            <a:chExt cx="517796" cy="683409"/>
          </a:xfrm>
        </p:grpSpPr>
        <p:sp>
          <p:nvSpPr>
            <p:cNvPr id="30" name="Rounded Rectangle 29"/>
            <p:cNvSpPr/>
            <p:nvPr/>
          </p:nvSpPr>
          <p:spPr>
            <a:xfrm rot="3028870">
              <a:off x="6289928" y="5844245"/>
              <a:ext cx="430350" cy="11043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5400000">
              <a:off x="6328379" y="5664524"/>
              <a:ext cx="430350" cy="11043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377851" y="5729924"/>
              <a:ext cx="430350" cy="11043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7613321">
              <a:off x="6455358" y="5867697"/>
              <a:ext cx="430350" cy="11043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20979875">
              <a:off x="6465297" y="5553232"/>
              <a:ext cx="430350" cy="11043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3028870">
              <a:off x="6294784" y="5614638"/>
              <a:ext cx="430350" cy="11043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oogle Shape;109;p3"/>
          <p:cNvGrpSpPr/>
          <p:nvPr/>
        </p:nvGrpSpPr>
        <p:grpSpPr>
          <a:xfrm>
            <a:off x="8087523" y="1706792"/>
            <a:ext cx="1531535" cy="4507986"/>
            <a:chOff x="2135145" y="1235772"/>
            <a:chExt cx="1548920" cy="5273107"/>
          </a:xfrm>
        </p:grpSpPr>
        <p:sp>
          <p:nvSpPr>
            <p:cNvPr id="37" name="Google Shape;110;p3"/>
            <p:cNvSpPr/>
            <p:nvPr/>
          </p:nvSpPr>
          <p:spPr>
            <a:xfrm rot="5400000">
              <a:off x="982711" y="4162733"/>
              <a:ext cx="3772887" cy="919405"/>
            </a:xfrm>
            <a:prstGeom prst="flowChartDelay">
              <a:avLst/>
            </a:prstGeom>
            <a:solidFill>
              <a:srgbClr val="33CCFF">
                <a:alpha val="54901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1;p3"/>
            <p:cNvSpPr/>
            <p:nvPr/>
          </p:nvSpPr>
          <p:spPr>
            <a:xfrm>
              <a:off x="2409452" y="1581293"/>
              <a:ext cx="914207" cy="1130419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2;p3"/>
            <p:cNvSpPr txBox="1"/>
            <p:nvPr/>
          </p:nvSpPr>
          <p:spPr>
            <a:xfrm>
              <a:off x="2594981" y="3541565"/>
              <a:ext cx="7805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</a:t>
              </a:r>
              <a:r>
                <a:rPr lang="en-US" sz="1800" b="0" i="0" u="none" strike="noStrike" cap="none" baseline="-25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dirty="0"/>
            </a:p>
          </p:txBody>
        </p:sp>
        <p:sp>
          <p:nvSpPr>
            <p:cNvPr id="40" name="Google Shape;114;p3"/>
            <p:cNvSpPr txBox="1"/>
            <p:nvPr/>
          </p:nvSpPr>
          <p:spPr>
            <a:xfrm>
              <a:off x="2626192" y="2725572"/>
              <a:ext cx="10578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HCO</a:t>
              </a:r>
              <a:r>
                <a:rPr lang="en-US" sz="1800" b="0" i="0" u="none" strike="noStrike" cap="none" baseline="-25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dirty="0"/>
            </a:p>
          </p:txBody>
        </p:sp>
        <p:sp>
          <p:nvSpPr>
            <p:cNvPr id="41" name="Google Shape;115;p3"/>
            <p:cNvSpPr txBox="1"/>
            <p:nvPr/>
          </p:nvSpPr>
          <p:spPr>
            <a:xfrm>
              <a:off x="2706010" y="5143318"/>
              <a:ext cx="9396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Mg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endParaRPr dirty="0"/>
            </a:p>
          </p:txBody>
        </p:sp>
        <p:sp>
          <p:nvSpPr>
            <p:cNvPr id="42" name="Google Shape;116;p3"/>
            <p:cNvSpPr txBox="1"/>
            <p:nvPr/>
          </p:nvSpPr>
          <p:spPr>
            <a:xfrm>
              <a:off x="2425413" y="4559600"/>
              <a:ext cx="757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dirty="0"/>
            </a:p>
          </p:txBody>
        </p:sp>
        <p:sp>
          <p:nvSpPr>
            <p:cNvPr id="43" name="Google Shape;117;p3"/>
            <p:cNvSpPr txBox="1"/>
            <p:nvPr/>
          </p:nvSpPr>
          <p:spPr>
            <a:xfrm>
              <a:off x="2911246" y="4296004"/>
              <a:ext cx="592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</a:t>
              </a:r>
              <a:r>
                <a:rPr lang="en-US" sz="1800" b="0" i="0" u="none" strike="noStrike" cap="none" baseline="30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dirty="0"/>
            </a:p>
          </p:txBody>
        </p:sp>
        <p:grpSp>
          <p:nvGrpSpPr>
            <p:cNvPr id="44" name="Google Shape;119;p3"/>
            <p:cNvGrpSpPr/>
            <p:nvPr/>
          </p:nvGrpSpPr>
          <p:grpSpPr>
            <a:xfrm>
              <a:off x="2135145" y="1235772"/>
              <a:ext cx="1441366" cy="359416"/>
              <a:chOff x="12369128" y="12100846"/>
              <a:chExt cx="3334986" cy="1346213"/>
            </a:xfrm>
          </p:grpSpPr>
          <p:sp>
            <p:nvSpPr>
              <p:cNvPr id="45" name="Google Shape;120;p3"/>
              <p:cNvSpPr/>
              <p:nvPr/>
            </p:nvSpPr>
            <p:spPr>
              <a:xfrm>
                <a:off x="12369128" y="12100846"/>
                <a:ext cx="3334986" cy="1346213"/>
              </a:xfrm>
              <a:prstGeom prst="rect">
                <a:avLst/>
              </a:prstGeom>
              <a:solidFill>
                <a:schemeClr val="lt1"/>
              </a:solidFill>
              <a:ln w="762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" name="Google Shape;121;p3"/>
              <p:cNvGrpSpPr/>
              <p:nvPr/>
            </p:nvGrpSpPr>
            <p:grpSpPr>
              <a:xfrm>
                <a:off x="12604525" y="12137221"/>
                <a:ext cx="2913962" cy="1276848"/>
                <a:chOff x="12568688" y="12137341"/>
                <a:chExt cx="2913962" cy="1276848"/>
              </a:xfrm>
            </p:grpSpPr>
            <p:cxnSp>
              <p:nvCxnSpPr>
                <p:cNvPr id="47" name="Google Shape;122;p3"/>
                <p:cNvCxnSpPr/>
                <p:nvPr/>
              </p:nvCxnSpPr>
              <p:spPr>
                <a:xfrm>
                  <a:off x="12568688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8" name="Google Shape;123;p3"/>
                <p:cNvCxnSpPr/>
                <p:nvPr/>
              </p:nvCxnSpPr>
              <p:spPr>
                <a:xfrm>
                  <a:off x="15465398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" name="Google Shape;124;p3"/>
                <p:cNvCxnSpPr/>
                <p:nvPr/>
              </p:nvCxnSpPr>
              <p:spPr>
                <a:xfrm>
                  <a:off x="15224011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0" name="Google Shape;125;p3"/>
                <p:cNvCxnSpPr/>
                <p:nvPr/>
              </p:nvCxnSpPr>
              <p:spPr>
                <a:xfrm>
                  <a:off x="14982619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1" name="Google Shape;126;p3"/>
                <p:cNvCxnSpPr/>
                <p:nvPr/>
              </p:nvCxnSpPr>
              <p:spPr>
                <a:xfrm>
                  <a:off x="14741225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2" name="Google Shape;127;p3"/>
                <p:cNvCxnSpPr/>
                <p:nvPr/>
              </p:nvCxnSpPr>
              <p:spPr>
                <a:xfrm>
                  <a:off x="14499831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3" name="Google Shape;128;p3"/>
                <p:cNvCxnSpPr/>
                <p:nvPr/>
              </p:nvCxnSpPr>
              <p:spPr>
                <a:xfrm>
                  <a:off x="14258439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4" name="Google Shape;129;p3"/>
                <p:cNvCxnSpPr/>
                <p:nvPr/>
              </p:nvCxnSpPr>
              <p:spPr>
                <a:xfrm>
                  <a:off x="14017045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" name="Google Shape;130;p3"/>
                <p:cNvCxnSpPr/>
                <p:nvPr/>
              </p:nvCxnSpPr>
              <p:spPr>
                <a:xfrm>
                  <a:off x="13775653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" name="Google Shape;131;p3"/>
                <p:cNvCxnSpPr/>
                <p:nvPr/>
              </p:nvCxnSpPr>
              <p:spPr>
                <a:xfrm>
                  <a:off x="13534259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7" name="Google Shape;132;p3"/>
                <p:cNvCxnSpPr/>
                <p:nvPr/>
              </p:nvCxnSpPr>
              <p:spPr>
                <a:xfrm>
                  <a:off x="13292867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" name="Google Shape;133;p3"/>
                <p:cNvCxnSpPr/>
                <p:nvPr/>
              </p:nvCxnSpPr>
              <p:spPr>
                <a:xfrm>
                  <a:off x="13051474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" name="Google Shape;134;p3"/>
                <p:cNvCxnSpPr/>
                <p:nvPr/>
              </p:nvCxnSpPr>
              <p:spPr>
                <a:xfrm>
                  <a:off x="12810081" y="12137341"/>
                  <a:ext cx="17252" cy="127684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69" name="Title 1"/>
          <p:cNvSpPr txBox="1">
            <a:spLocks/>
          </p:cNvSpPr>
          <p:nvPr/>
        </p:nvSpPr>
        <p:spPr>
          <a:xfrm>
            <a:off x="-1" y="1"/>
            <a:ext cx="1226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Simulating Enceladus’s seawater and plume chemistry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3807" y="1912142"/>
            <a:ext cx="5772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Observed composition: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O, CO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, NaCl &amp; NaHCO</a:t>
            </a:r>
            <a:r>
              <a:rPr lang="en-US" sz="3200" baseline="-25000" dirty="0">
                <a:solidFill>
                  <a:schemeClr val="bg1"/>
                </a:solidFill>
              </a:rPr>
              <a:t>3 </a:t>
            </a:r>
            <a:r>
              <a:rPr lang="en-US" sz="3200" dirty="0">
                <a:solidFill>
                  <a:schemeClr val="bg1"/>
                </a:solidFill>
              </a:rPr>
              <a:t>salts, CH</a:t>
            </a:r>
            <a:r>
              <a:rPr lang="en-US" sz="3200" baseline="-25000" dirty="0">
                <a:solidFill>
                  <a:schemeClr val="bg1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, H</a:t>
            </a:r>
            <a:r>
              <a:rPr lang="en-US" sz="3200" baseline="-25000" dirty="0">
                <a:solidFill>
                  <a:schemeClr val="bg1"/>
                </a:solidFill>
              </a:rPr>
              <a:t>2, </a:t>
            </a:r>
            <a:r>
              <a:rPr lang="en-US" sz="3200" dirty="0" smtClean="0">
                <a:solidFill>
                  <a:schemeClr val="bg1"/>
                </a:solidFill>
              </a:rPr>
              <a:t>organics, silica particles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13358" y="1137423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abiotic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978046" y="1137423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biotic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3" name="Google Shape;112;p3"/>
          <p:cNvSpPr txBox="1"/>
          <p:nvPr/>
        </p:nvSpPr>
        <p:spPr>
          <a:xfrm>
            <a:off x="10203738" y="2256201"/>
            <a:ext cx="771780" cy="3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1800" b="0" i="0" u="none" strike="noStrike" cap="none" baseline="-2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74" name="Google Shape;112;p3"/>
          <p:cNvSpPr txBox="1"/>
          <p:nvPr/>
        </p:nvSpPr>
        <p:spPr>
          <a:xfrm>
            <a:off x="8528021" y="2227004"/>
            <a:ext cx="771780" cy="3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1800" b="0" i="0" u="none" strike="noStrike" cap="none" baseline="-2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75" name="Oval 74"/>
          <p:cNvSpPr/>
          <p:nvPr/>
        </p:nvSpPr>
        <p:spPr>
          <a:xfrm>
            <a:off x="8438413" y="2164838"/>
            <a:ext cx="685501" cy="5156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109542" y="2183219"/>
            <a:ext cx="685501" cy="5156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3" grpId="0"/>
      <p:bldP spid="74" grpId="0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from Europa and Enceladus analog seawaters demonstrates compositional fractionation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1371886" y="1834029"/>
            <a:ext cx="8817067" cy="4734551"/>
            <a:chOff x="2028" y="1187"/>
            <a:chExt cx="3624" cy="1946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028" y="1187"/>
              <a:ext cx="3624" cy="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1187"/>
              <a:ext cx="3628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9400731" y="1954535"/>
            <a:ext cx="145462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NaHCO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NaCl</a:t>
            </a:r>
          </a:p>
          <a:p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MgCl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r>
              <a:rPr lang="en-US" sz="2800" dirty="0" smtClean="0">
                <a:solidFill>
                  <a:srgbClr val="00FFFF"/>
                </a:solidFill>
              </a:rPr>
              <a:t>MgSO</a:t>
            </a:r>
            <a:r>
              <a:rPr lang="en-US" sz="2800" baseline="-25000" dirty="0" smtClean="0">
                <a:solidFill>
                  <a:srgbClr val="00FFFF"/>
                </a:solidFill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366682" y="5585012"/>
            <a:ext cx="7431742" cy="179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2518" y="5233609"/>
            <a:ext cx="22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 of quantification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357881" y="5747315"/>
            <a:ext cx="183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Theiling et al., in prep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313154" y="1690688"/>
            <a:ext cx="9304993" cy="5077946"/>
            <a:chOff x="1467" y="865"/>
            <a:chExt cx="4746" cy="259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67" y="865"/>
              <a:ext cx="4746" cy="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865"/>
              <a:ext cx="4666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 dramatically changes the expression of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measured by mass spectrometry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8295" y="1954535"/>
            <a:ext cx="145462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NaHCO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NaCl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32207" y="5620872"/>
            <a:ext cx="7933769" cy="179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8043" y="5269469"/>
            <a:ext cx="22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 of quantification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18147" y="5747315"/>
            <a:ext cx="1573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Theiling et al., in prep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11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NaHCO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concentration affects both </a:t>
            </a:r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baseline="30000" dirty="0" smtClean="0">
                <a:solidFill>
                  <a:schemeClr val="bg1"/>
                </a:solidFill>
              </a:rPr>
              <a:t>13</a:t>
            </a:r>
            <a:r>
              <a:rPr lang="en-US" dirty="0" smtClean="0">
                <a:solidFill>
                  <a:schemeClr val="bg1"/>
                </a:solidFill>
              </a:rPr>
              <a:t>C and </a:t>
            </a:r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60645" y="1254034"/>
            <a:ext cx="9285401" cy="5275603"/>
            <a:chOff x="1654" y="918"/>
            <a:chExt cx="4372" cy="248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54" y="918"/>
              <a:ext cx="4372" cy="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" y="918"/>
              <a:ext cx="4376" cy="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297858" y="1338074"/>
            <a:ext cx="87354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NaCl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775" y="1338074"/>
            <a:ext cx="13612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NaHCO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24457" y="5747315"/>
            <a:ext cx="156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Theiling et al., in prep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/>
        </p:nvCxnSpPr>
        <p:spPr>
          <a:xfrm flipV="1">
            <a:off x="1661888" y="2417821"/>
            <a:ext cx="6545" cy="26841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014875" y="2019498"/>
            <a:ext cx="20025" cy="30542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MS Threshold, Feature, </a:t>
            </a:r>
            <a:r>
              <a:rPr lang="en-US" dirty="0" smtClean="0">
                <a:solidFill>
                  <a:schemeClr val="bg1"/>
                </a:solidFill>
              </a:rPr>
              <a:t>Novelty </a:t>
            </a:r>
            <a:r>
              <a:rPr lang="en-US" dirty="0" smtClean="0">
                <a:solidFill>
                  <a:schemeClr val="bg1"/>
                </a:solidFill>
              </a:rPr>
              <a:t>Detections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061" y="5402499"/>
            <a:ext cx="455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5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of detection (LOD</a:t>
            </a:r>
            <a:r>
              <a:rPr lang="en-US" sz="2800" dirty="0" smtClean="0">
                <a:solidFill>
                  <a:srgbClr val="F25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/ Limit of Quantification (LOQ)</a:t>
            </a:r>
            <a:endParaRPr lang="en-US" sz="2800" dirty="0">
              <a:solidFill>
                <a:srgbClr val="F25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0111" y="4015474"/>
            <a:ext cx="5276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Feature: What do you expect?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priori, onboard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learing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both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7711" y="2033620"/>
            <a:ext cx="5276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Novelty: Something unexpected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anomalous (detection or even isotope ratios)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4906" y="4124980"/>
            <a:ext cx="178606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Threshold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27616" y="5769415"/>
            <a:ext cx="451539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8368" y="5827180"/>
            <a:ext cx="35766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mass/charge (m/z)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39631" y="1184366"/>
            <a:ext cx="11785" cy="4492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-296359" y="3138107"/>
            <a:ext cx="17107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Intensity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1182543" y="1442258"/>
            <a:ext cx="3422072" cy="3877175"/>
            <a:chOff x="1177636" y="1270405"/>
            <a:chExt cx="3422072" cy="3877175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658387" y="2916026"/>
              <a:ext cx="7418" cy="2224625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77636" y="5140652"/>
              <a:ext cx="3422072" cy="6928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107846" y="1785794"/>
              <a:ext cx="44661" cy="3361786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2662118" y="3112060"/>
              <a:ext cx="21665" cy="2017700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157688" y="1270405"/>
              <a:ext cx="36818" cy="3859355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020042" y="3327805"/>
              <a:ext cx="28456" cy="1812846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1215638" y="1348861"/>
            <a:ext cx="3388977" cy="3772431"/>
            <a:chOff x="1171200" y="1583900"/>
            <a:chExt cx="3388977" cy="3512049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1171200" y="5074921"/>
              <a:ext cx="3388977" cy="717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 flipV="1">
              <a:off x="2336236" y="2231456"/>
              <a:ext cx="20025" cy="28434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2472890" y="5061021"/>
              <a:ext cx="998655" cy="88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3491531" y="1583900"/>
              <a:ext cx="1832" cy="34910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318898" y="4534800"/>
              <a:ext cx="0" cy="56114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1176107" y="2264032"/>
            <a:ext cx="3428508" cy="2957946"/>
            <a:chOff x="1950885" y="2310862"/>
            <a:chExt cx="3428508" cy="295794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950885" y="5259989"/>
              <a:ext cx="3428508" cy="8819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435559" y="4170624"/>
              <a:ext cx="235" cy="109125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00291" y="3330743"/>
              <a:ext cx="28185" cy="192024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447175" y="4170624"/>
              <a:ext cx="22802" cy="108036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45939" y="2310862"/>
              <a:ext cx="28252" cy="294012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4813233" y="4811608"/>
              <a:ext cx="13277" cy="43938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1176107" y="4518540"/>
            <a:ext cx="3455588" cy="918135"/>
            <a:chOff x="1176107" y="4492527"/>
            <a:chExt cx="3455588" cy="918135"/>
          </a:xfrm>
        </p:grpSpPr>
        <p:cxnSp>
          <p:nvCxnSpPr>
            <p:cNvPr id="178" name="Straight Connector 177"/>
            <p:cNvCxnSpPr/>
            <p:nvPr/>
          </p:nvCxnSpPr>
          <p:spPr>
            <a:xfrm flipV="1">
              <a:off x="1176107" y="5385287"/>
              <a:ext cx="3455588" cy="445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654976" y="5019046"/>
              <a:ext cx="1917" cy="374300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730625" y="5385287"/>
              <a:ext cx="312278" cy="0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46101" y="4492527"/>
              <a:ext cx="16685" cy="900819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2695199" y="5164510"/>
              <a:ext cx="2057" cy="228692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199413" y="4882556"/>
              <a:ext cx="0" cy="502731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048309" y="5084912"/>
              <a:ext cx="10754" cy="325750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6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/>
        </p:nvCxnSpPr>
        <p:spPr>
          <a:xfrm flipV="1">
            <a:off x="1661888" y="2417821"/>
            <a:ext cx="6545" cy="26841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014875" y="2019498"/>
            <a:ext cx="20025" cy="30542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MS Threshold, Feature, </a:t>
            </a:r>
            <a:r>
              <a:rPr lang="en-US" dirty="0" smtClean="0">
                <a:solidFill>
                  <a:schemeClr val="bg1"/>
                </a:solidFill>
              </a:rPr>
              <a:t>Novelty </a:t>
            </a:r>
            <a:r>
              <a:rPr lang="en-US" dirty="0" smtClean="0">
                <a:solidFill>
                  <a:schemeClr val="bg1"/>
                </a:solidFill>
              </a:rPr>
              <a:t>Detections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27616" y="5769415"/>
            <a:ext cx="451539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8368" y="5827180"/>
            <a:ext cx="35766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mass/charge (m/z)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39631" y="1184366"/>
            <a:ext cx="11785" cy="4492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-296359" y="3138107"/>
            <a:ext cx="17107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Intensity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1182543" y="1442258"/>
            <a:ext cx="3422072" cy="3877175"/>
            <a:chOff x="1177636" y="1270405"/>
            <a:chExt cx="3422072" cy="3877175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1658387" y="2916026"/>
              <a:ext cx="7418" cy="2224625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77636" y="5140652"/>
              <a:ext cx="3422072" cy="6928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107846" y="1785794"/>
              <a:ext cx="44661" cy="3361786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2662118" y="3112060"/>
              <a:ext cx="21665" cy="2017700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157688" y="1270405"/>
              <a:ext cx="36818" cy="3859355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020042" y="3327805"/>
              <a:ext cx="28456" cy="1812846"/>
            </a:xfrm>
            <a:prstGeom prst="line">
              <a:avLst/>
            </a:prstGeom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1215638" y="1348861"/>
            <a:ext cx="3388977" cy="3772431"/>
            <a:chOff x="1171200" y="1583900"/>
            <a:chExt cx="3388977" cy="3512049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1171200" y="5074921"/>
              <a:ext cx="3388977" cy="717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 flipV="1">
              <a:off x="2336236" y="2231456"/>
              <a:ext cx="20025" cy="28434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2472890" y="5061021"/>
              <a:ext cx="998655" cy="88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3491531" y="1583900"/>
              <a:ext cx="1832" cy="34910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318898" y="4534800"/>
              <a:ext cx="0" cy="56114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1176107" y="2264032"/>
            <a:ext cx="3428508" cy="2957946"/>
            <a:chOff x="1950885" y="2310862"/>
            <a:chExt cx="3428508" cy="295794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950885" y="5259989"/>
              <a:ext cx="3428508" cy="8819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435559" y="4170624"/>
              <a:ext cx="235" cy="109125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00291" y="3330743"/>
              <a:ext cx="28185" cy="192024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447175" y="4170624"/>
              <a:ext cx="22802" cy="108036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45939" y="2310862"/>
              <a:ext cx="28252" cy="294012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4813233" y="4811608"/>
              <a:ext cx="13277" cy="43938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1176107" y="4518540"/>
            <a:ext cx="3455588" cy="918135"/>
            <a:chOff x="1176107" y="4492527"/>
            <a:chExt cx="3455588" cy="918135"/>
          </a:xfrm>
        </p:grpSpPr>
        <p:cxnSp>
          <p:nvCxnSpPr>
            <p:cNvPr id="178" name="Straight Connector 177"/>
            <p:cNvCxnSpPr/>
            <p:nvPr/>
          </p:nvCxnSpPr>
          <p:spPr>
            <a:xfrm flipV="1">
              <a:off x="1176107" y="5385287"/>
              <a:ext cx="3455588" cy="445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654976" y="5019046"/>
              <a:ext cx="1917" cy="374300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730625" y="5385287"/>
              <a:ext cx="312278" cy="0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46101" y="4492527"/>
              <a:ext cx="16685" cy="900819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2695199" y="5164510"/>
              <a:ext cx="2057" cy="228692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199413" y="4882556"/>
              <a:ext cx="0" cy="502731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048309" y="5084912"/>
              <a:ext cx="10754" cy="325750"/>
            </a:xfrm>
            <a:prstGeom prst="line">
              <a:avLst/>
            </a:prstGeom>
            <a:ln w="76200">
              <a:solidFill>
                <a:srgbClr val="F25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807233" y="1303913"/>
            <a:ext cx="59504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Are there unique characteristics of these spectra that could be used to extract additional information?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	Chemical composition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Biotic vs abiotic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	Evolution of sample (e.g., 	during freezing)</a:t>
            </a:r>
          </a:p>
        </p:txBody>
      </p:sp>
    </p:spTree>
    <p:extLst>
      <p:ext uri="{BB962C8B-B14F-4D97-AF65-F5344CB8AC3E}">
        <p14:creationId xmlns:p14="http://schemas.microsoft.com/office/powerpoint/2010/main" val="37187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Isotopic variance for biotic vs abiotic experiments are overall too similar to be a useful feature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35930-429B-887F-E953-FCEA9EBB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1" t="8183" b="7615"/>
          <a:stretch/>
        </p:blipFill>
        <p:spPr>
          <a:xfrm>
            <a:off x="4631678" y="2016924"/>
            <a:ext cx="6793367" cy="4275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19" y="2403566"/>
            <a:ext cx="3953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(Isotopic) </a:t>
            </a:r>
            <a:r>
              <a:rPr lang="en-US" sz="3600" dirty="0" err="1" smtClean="0">
                <a:solidFill>
                  <a:schemeClr val="bg1"/>
                </a:solidFill>
              </a:rPr>
              <a:t>biosignatures</a:t>
            </a:r>
            <a:r>
              <a:rPr lang="en-US" sz="3600" dirty="0" smtClean="0">
                <a:solidFill>
                  <a:schemeClr val="bg1"/>
                </a:solidFill>
              </a:rPr>
              <a:t> are likely </a:t>
            </a:r>
            <a:r>
              <a:rPr lang="en-US" sz="3600" dirty="0">
                <a:solidFill>
                  <a:schemeClr val="bg1"/>
                </a:solidFill>
              </a:rPr>
              <a:t>complex: involve statistical interactions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4264" y="2141956"/>
            <a:ext cx="211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C variance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58469" y="6292164"/>
            <a:ext cx="276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Clough et al., in prep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611</Words>
  <Application>Microsoft Office PowerPoint</Application>
  <PresentationFormat>Widescreen</PresentationFormat>
  <Paragraphs>131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Squeezing Every Last ‘bit’ of Information from Enceladus Mass Spectrometry </vt:lpstr>
      <vt:lpstr>Specific needs for mass spectrometry (MS) data analysis  </vt:lpstr>
      <vt:lpstr>PowerPoint Presentation</vt:lpstr>
      <vt:lpstr>CO2 from Europa and Enceladus analog seawaters demonstrates compositional fractionation</vt:lpstr>
      <vt:lpstr>pH dramatically changes the expression of CO2 measured by mass spectrometry</vt:lpstr>
      <vt:lpstr>NaHCO3 concentration affects both δ13C and δ18O</vt:lpstr>
      <vt:lpstr>MS Threshold, Feature, Novelty Detections</vt:lpstr>
      <vt:lpstr>MS Threshold, Feature, Novelty Detections</vt:lpstr>
      <vt:lpstr>Isotopic variance for biotic vs abiotic experiments are overall too similar to be a useful feature</vt:lpstr>
      <vt:lpstr>Supervised Machine Learning (ML) demonstrates high accuracy for </vt:lpstr>
      <vt:lpstr>Preliminary Conclusions</vt:lpstr>
      <vt:lpstr>Acknowledgements</vt:lpstr>
      <vt:lpstr>PowerPoint Presentation</vt:lpstr>
      <vt:lpstr>NPDR improved to accept novel distance metrics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Every Last ‘bit’ of Information from Enceladus Mass Spectrometry</dc:title>
  <dc:creator>Theiling, Bethany (GSFC-6990)</dc:creator>
  <cp:lastModifiedBy>Theiling, Bethany (GSFC-6990)</cp:lastModifiedBy>
  <cp:revision>22</cp:revision>
  <dcterms:created xsi:type="dcterms:W3CDTF">2022-12-05T21:09:26Z</dcterms:created>
  <dcterms:modified xsi:type="dcterms:W3CDTF">2022-12-06T21:53:32Z</dcterms:modified>
</cp:coreProperties>
</file>