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9"/>
  </p:notesMasterIdLst>
  <p:sldIdLst>
    <p:sldId id="256" r:id="rId2"/>
    <p:sldId id="872" r:id="rId3"/>
    <p:sldId id="873" r:id="rId4"/>
    <p:sldId id="750" r:id="rId5"/>
    <p:sldId id="704" r:id="rId6"/>
    <p:sldId id="7297" r:id="rId7"/>
    <p:sldId id="866" r:id="rId8"/>
  </p:sldIdLst>
  <p:sldSz cx="10058400" cy="7772400"/>
  <p:notesSz cx="10058400" cy="7772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7"/>
    <p:restoredTop sz="94677"/>
  </p:normalViewPr>
  <p:slideViewPr>
    <p:cSldViewPr showGuides="1">
      <p:cViewPr varScale="1">
        <p:scale>
          <a:sx n="111" d="100"/>
          <a:sy n="111" d="100"/>
        </p:scale>
        <p:origin x="297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F431B-65DE-9944-A7FA-F54E5B7E80F0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839A4-A224-8740-93FB-469FC5EA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1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E2F28B72-C107-F090-F880-662BA5F747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239838" y="696913"/>
            <a:ext cx="4506912" cy="348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571BC83F-B800-9DF0-D3F5-0656E96C5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Flow diagram shown as applied to NAST-I, but has analogous applicability to all sensors.</a:t>
            </a:r>
          </a:p>
          <a:p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Bottom QC is for spot checking in spectral domain, if desired; entire loop stays in PC domain (fast).</a:t>
            </a:r>
          </a:p>
          <a:p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Super channels = PCs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DB6410E-E3D6-5445-9B29-9D7EC6BE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2199" y="7442200"/>
            <a:ext cx="2248715" cy="197966"/>
          </a:xfrm>
        </p:spPr>
        <p:txBody>
          <a:bodyPr/>
          <a:lstStyle/>
          <a:p>
            <a:pPr>
              <a:defRPr/>
            </a:pPr>
            <a:fld id="{5EA151B7-9506-A04C-B1AA-C51589E88670}" type="datetime1">
              <a:rPr lang="en-US" smtClean="0"/>
              <a:t>12/7/22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D51E443-6700-3E47-BE67-BB72BF78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</a:t>
            </a:r>
            <a:r>
              <a:rPr lang="en-US" u="sng">
                <a:solidFill>
                  <a:srgbClr val="996633"/>
                </a:solidFill>
              </a:rPr>
              <a:t>Xu.Liu-1@nasa.gov</a:t>
            </a:r>
            <a:r>
              <a:rPr lang="en-US" u="sng" spc="-55">
                <a:solidFill>
                  <a:srgbClr val="996633"/>
                </a:solidFill>
              </a:rPr>
              <a:t> </a:t>
            </a:r>
            <a:r>
              <a:rPr lang="en-US" spc="5"/>
              <a:t>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92181-94E2-5247-A11F-0473CED6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9DD09-CC96-7D49-B0F8-D6AD98119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9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76200" y="283581"/>
            <a:ext cx="9188450" cy="1187450"/>
          </a:xfrm>
        </p:spPr>
        <p:txBody>
          <a:bodyPr/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639763" y="1536700"/>
            <a:ext cx="8778875" cy="377983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  <a:lvl3pPr>
              <a:defRPr/>
            </a:lvl3pPr>
          </a:lstStyle>
          <a:p>
            <a:r>
              <a:rPr lang="en-US" dirty="0"/>
              <a:t>		</a:t>
            </a:r>
            <a:endParaRPr dirty="0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8E23271-68C4-2147-B617-BB551BDE4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95787" y="7502524"/>
            <a:ext cx="1266825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(</a:t>
            </a:r>
            <a:r>
              <a:rPr u="sng">
                <a:solidFill>
                  <a:srgbClr val="996633"/>
                </a:solidFill>
              </a:rPr>
              <a:t>Xu.Liu-1@nasa.gov</a:t>
            </a:r>
            <a:r>
              <a:rPr u="sng" spc="-55">
                <a:solidFill>
                  <a:srgbClr val="996633"/>
                </a:solidFill>
              </a:rPr>
              <a:t> </a:t>
            </a:r>
            <a:r>
              <a:rPr spc="5"/>
              <a:t>)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150041BA-4FE7-F440-BFC9-FC5DE4A2CC1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34975" y="7353300"/>
            <a:ext cx="2312987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86B7C-1739-BF45-81B7-3A407C826454}" type="datetime1">
              <a:rPr lang="en-US" smtClean="0"/>
              <a:t>12/7/22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02E305FB-0431-CE42-B518-33079625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6F7F-135A-D148-9F7E-05910C70CF6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65D97B55-0DE8-124B-BA69-F9273F6F4E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95787" y="7371426"/>
            <a:ext cx="1266825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(</a:t>
            </a:r>
            <a:r>
              <a:rPr u="sng">
                <a:solidFill>
                  <a:srgbClr val="996633"/>
                </a:solidFill>
              </a:rPr>
              <a:t>Xu.Liu-1@nasa.gov</a:t>
            </a:r>
            <a:r>
              <a:rPr u="sng" spc="-55">
                <a:solidFill>
                  <a:srgbClr val="996633"/>
                </a:solidFill>
              </a:rPr>
              <a:t> </a:t>
            </a:r>
            <a:r>
              <a:rPr spc="5"/>
              <a:t>)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505A87C-A0D9-5343-AE6E-C63D310BAE5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2920" y="7328725"/>
            <a:ext cx="2312987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2EDB-F827-064E-BAC8-CAAFBD681B95}" type="datetime1">
              <a:rPr lang="en-US" smtClean="0"/>
              <a:t>12/7/22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77336786-805B-7F4D-A143-16A90244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6888-F414-D34F-A590-5810CAFCE1B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16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804B13C3-9B2A-1248-B9B6-D1C30F7D5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95787" y="7361237"/>
            <a:ext cx="1266825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(</a:t>
            </a:r>
            <a:r>
              <a:rPr u="sng" dirty="0">
                <a:solidFill>
                  <a:srgbClr val="996633"/>
                </a:solidFill>
              </a:rPr>
              <a:t>Xu.Liu-1@nasa.gov</a:t>
            </a:r>
            <a:r>
              <a:rPr u="sng" spc="-55" dirty="0">
                <a:solidFill>
                  <a:srgbClr val="996633"/>
                </a:solidFill>
              </a:rPr>
              <a:t> </a:t>
            </a:r>
            <a:r>
              <a:rPr spc="5" dirty="0"/>
              <a:t>)</a:t>
            </a:r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00EDCBDA-E2F4-BA46-AFD9-D67ED02EB65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5825" y="7328693"/>
            <a:ext cx="2312987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E074E-87EE-7145-B6AA-F2DE0FBB377C}" type="datetime1">
              <a:rPr lang="en-US" smtClean="0"/>
              <a:t>12/7/22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62F9AF6C-91FA-0F46-9D00-009416A5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1DCC-2C3E-7447-8DB3-DD8121BEF92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24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5D7B1507-0C2B-3E4F-877D-20C7E2F31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95787" y="7368251"/>
            <a:ext cx="1266825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(</a:t>
            </a:r>
            <a:r>
              <a:rPr u="sng" dirty="0">
                <a:solidFill>
                  <a:srgbClr val="996633"/>
                </a:solidFill>
              </a:rPr>
              <a:t>Xu.Liu-1@nasa.gov</a:t>
            </a:r>
            <a:r>
              <a:rPr u="sng" spc="-55" dirty="0">
                <a:solidFill>
                  <a:srgbClr val="996633"/>
                </a:solidFill>
              </a:rPr>
              <a:t> </a:t>
            </a:r>
            <a:r>
              <a:rPr spc="5" dirty="0"/>
              <a:t>)</a:t>
            </a:r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C2AF73DF-7BD9-3941-90E4-939BBA24F29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3236" y="7335707"/>
            <a:ext cx="2312987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233E4-1B7D-0A47-A49E-C560592E17EA}" type="datetime1">
              <a:rPr lang="en-US" smtClean="0"/>
              <a:t>12/7/22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C8B5E06-0860-D243-B449-72188774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FFC9-0FCD-E249-B305-D7564B95232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07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341" y="258763"/>
            <a:ext cx="8632825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42" y="1641475"/>
            <a:ext cx="4421187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828" y="1641475"/>
            <a:ext cx="4422776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1AE3552-4197-5F43-9BBF-57A6D7938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3B9A-7EF7-F741-8FDB-B6AC216F8761}" type="datetime1">
              <a:rPr lang="en-US" altLang="en-US" smtClean="0"/>
              <a:t>12/7/22</a:t>
            </a:fld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A45A02F-F12F-BF48-A662-35BBCF12B4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marL="0">
              <a:spcBef>
                <a:spcPts val="0"/>
              </a:spcBef>
              <a:defRPr spc="0"/>
            </a:lvl1pPr>
          </a:lstStyle>
          <a:p>
            <a:pPr>
              <a:defRPr/>
            </a:pPr>
            <a:fld id="{7BF0E14F-BD05-274B-8675-040AE0C5522B}" type="slidenum">
              <a:rPr lang="en-US" altLang="en-US"/>
              <a:pPr>
                <a:defRPr/>
              </a:pPr>
              <a:t>‹#›</a:t>
            </a:fld>
            <a:br>
              <a:rPr lang="en-US" altLang="en-US"/>
            </a:b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634759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bk object 18">
            <a:extLst>
              <a:ext uri="{FF2B5EF4-FFF2-40B4-BE49-F238E27FC236}">
                <a16:creationId xmlns:a16="http://schemas.microsoft.com/office/drawing/2014/main" id="{6B42BAA8-017E-7549-B489-74EAFD198CBD}"/>
              </a:ext>
            </a:extLst>
          </p:cNvPr>
          <p:cNvSpPr>
            <a:spLocks/>
          </p:cNvSpPr>
          <p:nvPr/>
        </p:nvSpPr>
        <p:spPr bwMode="auto">
          <a:xfrm>
            <a:off x="593725" y="1230313"/>
            <a:ext cx="9099550" cy="84137"/>
          </a:xfrm>
          <a:custGeom>
            <a:avLst/>
            <a:gdLst>
              <a:gd name="T0" fmla="*/ 0 w 9100820"/>
              <a:gd name="T1" fmla="*/ 0 h 84455"/>
              <a:gd name="T2" fmla="*/ 9100315 w 9100820"/>
              <a:gd name="T3" fmla="*/ 0 h 84455"/>
              <a:gd name="T4" fmla="*/ 9100315 w 9100820"/>
              <a:gd name="T5" fmla="*/ 83887 h 84455"/>
              <a:gd name="T6" fmla="*/ 0 w 9100820"/>
              <a:gd name="T7" fmla="*/ 83887 h 84455"/>
              <a:gd name="T8" fmla="*/ 0 w 9100820"/>
              <a:gd name="T9" fmla="*/ 0 h 8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00820" h="84455">
                <a:moveTo>
                  <a:pt x="0" y="0"/>
                </a:moveTo>
                <a:lnTo>
                  <a:pt x="9100315" y="0"/>
                </a:lnTo>
                <a:lnTo>
                  <a:pt x="9100315" y="83887"/>
                </a:lnTo>
                <a:lnTo>
                  <a:pt x="0" y="8388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9" name="bk object 19">
            <a:extLst>
              <a:ext uri="{FF2B5EF4-FFF2-40B4-BE49-F238E27FC236}">
                <a16:creationId xmlns:a16="http://schemas.microsoft.com/office/drawing/2014/main" id="{7D79AC11-A810-3B4A-819D-1998A2A8D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368300"/>
            <a:ext cx="736600" cy="6096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" name="Holder 2">
            <a:extLst>
              <a:ext uri="{FF2B5EF4-FFF2-40B4-BE49-F238E27FC236}">
                <a16:creationId xmlns:a16="http://schemas.microsoft.com/office/drawing/2014/main" id="{4361A68E-CBAF-724E-8C7F-83329B6FD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88913"/>
            <a:ext cx="9188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dirty="0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C86092BA-5E6D-9C46-8A94-90531EB6A46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95787" y="7502524"/>
            <a:ext cx="126682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eaLnBrk="1" fontAlgn="auto" hangingPunct="1">
              <a:spcBef>
                <a:spcPts val="25"/>
              </a:spcBef>
              <a:spcAft>
                <a:spcPts val="0"/>
              </a:spcAft>
              <a:defRPr sz="950" b="1" i="0" u="none" dirty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dirty="0"/>
              <a:t>(</a:t>
            </a:r>
            <a:r>
              <a:rPr u="sng" dirty="0">
                <a:solidFill>
                  <a:srgbClr val="996633"/>
                </a:solidFill>
              </a:rPr>
              <a:t>Xu.Liu-1@nasa.gov</a:t>
            </a:r>
            <a:r>
              <a:rPr u="sng" spc="-55" dirty="0">
                <a:solidFill>
                  <a:srgbClr val="996633"/>
                </a:solidFill>
              </a:rPr>
              <a:t> </a:t>
            </a:r>
            <a:r>
              <a:rPr spc="5" dirty="0"/>
              <a:t>)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5E95A598-88AE-AB48-9B8E-001BDD63A502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82601" y="7480643"/>
            <a:ext cx="187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866453-EF71-424D-8B53-28D008A4E0D1}" type="datetime1">
              <a:rPr lang="en-US" smtClean="0"/>
              <a:t>12/7/22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8C27FAE7-2C5F-5841-A1A6-E8A3E4B9BC2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551430" y="7349438"/>
            <a:ext cx="1270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eaLnBrk="1" fontAlgn="auto" hangingPunct="1">
              <a:spcBef>
                <a:spcPts val="15"/>
              </a:spcBef>
              <a:spcAft>
                <a:spcPts val="0"/>
              </a:spcAft>
              <a:defRPr sz="1050" b="1" i="0" spc="5" dirty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E49DD09-CC96-7D49-B0F8-D6AD98119069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5997BF-314B-4BB4-DD2E-00083C697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stem Font Regular"/>
        <a:buChar char="⁃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EF92DE3-422A-D145-93FD-56B4A7F9E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700" y="990600"/>
            <a:ext cx="8191500" cy="1157268"/>
          </a:xfrm>
        </p:spPr>
        <p:txBody>
          <a:bodyPr/>
          <a:lstStyle/>
          <a:p>
            <a:r>
              <a:rPr 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Solving Forward and Inverse Problems for Hyperspectral Satellite Remote Sensors using Principal Component Analysis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03B4A2A-2170-E64B-A83B-B3FEA8E4D1AF}"/>
              </a:ext>
            </a:extLst>
          </p:cNvPr>
          <p:cNvSpPr txBox="1"/>
          <p:nvPr/>
        </p:nvSpPr>
        <p:spPr>
          <a:xfrm>
            <a:off x="304800" y="2147868"/>
            <a:ext cx="9296400" cy="420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00" spc="15" dirty="0">
              <a:latin typeface="Arial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15" dirty="0">
                <a:latin typeface="Arial"/>
                <a:cs typeface="Arial"/>
              </a:rPr>
              <a:t>Xu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Liu</a:t>
            </a:r>
            <a:endParaRPr lang="en-US" sz="1600" b="1" spc="10" dirty="0">
              <a:latin typeface="Arial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15" dirty="0">
                <a:latin typeface="Arial"/>
                <a:cs typeface="Arial"/>
              </a:rPr>
              <a:t>NASA </a:t>
            </a:r>
            <a:r>
              <a:rPr lang="en-US" sz="1600" spc="10" dirty="0">
                <a:latin typeface="Arial"/>
                <a:cs typeface="Arial"/>
              </a:rPr>
              <a:t>Langley Research</a:t>
            </a:r>
            <a:r>
              <a:rPr lang="en-US" sz="1600" spc="-135" dirty="0">
                <a:latin typeface="Arial"/>
                <a:cs typeface="Arial"/>
              </a:rPr>
              <a:t> </a:t>
            </a:r>
            <a:r>
              <a:rPr lang="en-US" sz="1600" spc="10" dirty="0">
                <a:latin typeface="Arial"/>
                <a:cs typeface="Arial"/>
              </a:rPr>
              <a:t>Center, Hampton, VA, USA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spc="10" dirty="0">
              <a:latin typeface="Arial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 Wu</a:t>
            </a:r>
            <a:r>
              <a:rPr lang="en-US" sz="16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Qiguang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</a:t>
            </a:r>
            <a:r>
              <a:rPr lang="en-US" sz="16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Xiaozhen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Xiong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Ming Zhao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Daniel K Zhou</a:t>
            </a:r>
            <a:r>
              <a:rPr lang="en-US" sz="16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Allen M Larar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Robert J D Spurr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Ping Yang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Liqiao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Lei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Hyun-Sung Jang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Yolanda Shea</a:t>
            </a:r>
            <a:r>
              <a:rPr lang="en-US" sz="16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Snorre Stamnes</a:t>
            </a:r>
            <a:r>
              <a:rPr lang="en-US" sz="16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David R. Thompson</a:t>
            </a:r>
            <a:r>
              <a:rPr lang="en-US" sz="16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Xiong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  <a:r>
              <a:rPr lang="en-US" sz="16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Lihang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Zhou</a:t>
            </a:r>
            <a:r>
              <a:rPr lang="en-US" sz="16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Qing Yue</a:t>
            </a:r>
            <a:r>
              <a:rPr lang="en-US" sz="16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Feng Xu</a:t>
            </a:r>
            <a:r>
              <a:rPr lang="en-US" sz="16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Larrabee Strow</a:t>
            </a:r>
            <a:r>
              <a:rPr lang="en-US" sz="1600" b="1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 NASA Langley Research Center, Hampton, VA, (2) SSAI Inc, Hampton, VA, (3) Rt Solutions Inc., Cambridge, MA,  (4)Texas A&amp;M Univ, College Station, TX, (5) NIA, Hampton, VA, (6) JPL/</a:t>
            </a:r>
            <a:r>
              <a:rPr lang="en-US" sz="1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CalTech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Pasadena, CA, (7) Center for Astrophysics | Harvard &amp; Smithsonian, Cambridge, MA, (8) NOAA, (9) University of Oklahoma, Norman, OK, (10) UMBC, College Park, MD</a:t>
            </a:r>
            <a:endParaRPr lang="en-US" sz="1600" spc="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spc="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10" dirty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spc="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10" dirty="0">
                <a:latin typeface="Arial" panose="020B0604020202020204" pitchFamily="34" charset="0"/>
                <a:cs typeface="Arial" panose="020B0604020202020204" pitchFamily="34" charset="0"/>
              </a:rPr>
              <a:t>NASA Sounder SIPS, NOAA NUCAPS Team, NASA NAS and NCCS, NASA DACC, NASA Science of Terra, Aqua, and Suomi NPP, NAST-I, CPF, TEMPO, and SBG programs</a:t>
            </a:r>
          </a:p>
        </p:txBody>
      </p:sp>
    </p:spTree>
    <p:extLst>
      <p:ext uri="{BB962C8B-B14F-4D97-AF65-F5344CB8AC3E}">
        <p14:creationId xmlns:p14="http://schemas.microsoft.com/office/powerpoint/2010/main" val="420603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81"/>
    </mc:Choice>
    <mc:Fallback xmlns="">
      <p:transition spd="slow" advTm="220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0C3A468-64BE-E545-B618-288C71034B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263" y="312738"/>
            <a:ext cx="4217987" cy="414337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spc="-5" dirty="0"/>
              <a:t>Introduction</a:t>
            </a:r>
            <a:endParaRPr sz="260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7E16668-69B6-764C-8699-43921FF34BF3}"/>
              </a:ext>
            </a:extLst>
          </p:cNvPr>
          <p:cNvSpPr txBox="1"/>
          <p:nvPr/>
        </p:nvSpPr>
        <p:spPr>
          <a:xfrm>
            <a:off x="457200" y="990600"/>
            <a:ext cx="9139881" cy="4179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7985" indent="-342900" eaLnBrk="1" fontAlgn="auto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Modern hyperspectral satellite remote sensors provide wealth of information on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Atmospheric properties such as temperature, water vapor and trace gas vertical profiles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Cloud and aerosol properties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Surface properties (temperature, emissivity, reflectivity …)</a:t>
            </a:r>
          </a:p>
          <a:p>
            <a:pPr marL="387985" indent="-342900" eaLnBrk="1" fontAlgn="auto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Fast and accurate forward models are needed to invert hyperspectral data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Hundreds to thousands of spectral channels with millions of observations each day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Line-by-line (LBL) radiative transfer model (RTM) is too slow (needs millions of LBL RT calculations to account for atmospheric gas spectral contributions)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Traditional channel-based forward models are also too slow (at least one RT calculations needed for each channel</a:t>
            </a:r>
          </a:p>
          <a:p>
            <a:pPr marL="387985" indent="-342900" eaLnBrk="1" fontAlgn="auto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Principal Component Analysis (PCA) converts hyperspectral data into super-channels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Principal Components (PCs) capture the spectral correlations (remove redundant info)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Super channels capture the information content of the original channel spectrum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Super-channel number &lt;&lt; than the original channel numbers</a:t>
            </a: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63686013-8BE5-7A25-9316-1B973896C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75" y="5176666"/>
            <a:ext cx="3010842" cy="24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AD18DD85-0237-8465-4C98-D37AD84B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0" y="5145727"/>
            <a:ext cx="2883368" cy="24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C931BBBD-BCD5-25BD-9D6E-DA485E56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92" y="5162774"/>
            <a:ext cx="2902489" cy="23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CE02E-8CC2-C4E6-7019-A3F2A7DF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6F7F-135A-D148-9F7E-05910C70CF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3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832"/>
    </mc:Choice>
    <mc:Fallback>
      <p:transition spd="slow" advTm="2978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0C3A468-64BE-E545-B618-288C71034B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6249" y="226236"/>
            <a:ext cx="8377881" cy="800219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spc="-5" dirty="0"/>
              <a:t>Principal Component Based Radiative Transfer Model (PCRTM)</a:t>
            </a:r>
            <a:endParaRPr sz="260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7E16668-69B6-764C-8699-43921FF34BF3}"/>
              </a:ext>
            </a:extLst>
          </p:cNvPr>
          <p:cNvSpPr txBox="1"/>
          <p:nvPr/>
        </p:nvSpPr>
        <p:spPr>
          <a:xfrm>
            <a:off x="457201" y="1143000"/>
            <a:ext cx="9106930" cy="37856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7985" indent="-342900" eaLnBrk="1" fontAlgn="auto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PCRTM was first developed in 2004 specifically for hyperspectral remote sensors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Number of RT calculations are &lt;&lt; number of spectral channels </a:t>
            </a:r>
          </a:p>
          <a:p>
            <a:pPr marL="1302385" lvl="2" indent="-342900" eaLnBrk="1" fontAlgn="auto" hangingPunct="1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804545" algn="l"/>
                <a:tab pos="805180" algn="l"/>
              </a:tabLst>
              <a:defRPr/>
            </a:pPr>
            <a:r>
              <a:rPr lang="en-US" sz="1400" spc="10" dirty="0">
                <a:latin typeface="Arial"/>
                <a:cs typeface="Arial"/>
              </a:rPr>
              <a:t>Orders of magnitude faster than LBL RTMs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RT calculations done monochromatically </a:t>
            </a:r>
          </a:p>
          <a:p>
            <a:pPr marL="1302385" lvl="2" indent="-342900" eaLnBrk="1" fontAlgn="auto" hangingPunct="1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tabLst>
                <a:tab pos="804545" algn="l"/>
                <a:tab pos="805180" algn="l"/>
              </a:tabLst>
              <a:defRPr/>
            </a:pPr>
            <a:r>
              <a:rPr lang="en-US" sz="1400" spc="10" dirty="0">
                <a:latin typeface="Arial"/>
                <a:cs typeface="Arial"/>
              </a:rPr>
              <a:t>Physical-based RTM and accurate relative to LBL RTMs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endParaRPr lang="en-US" sz="1600" spc="10" dirty="0">
              <a:latin typeface="Arial"/>
              <a:cs typeface="Arial"/>
            </a:endParaRP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endParaRPr lang="en-US" sz="1600" spc="10" dirty="0">
              <a:latin typeface="Arial"/>
              <a:cs typeface="Arial"/>
            </a:endParaRP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Provides analytical Jacobian needed for satellite data inversions</a:t>
            </a:r>
          </a:p>
          <a:p>
            <a:pPr marL="387985" indent="-342900" eaLnBrk="1" fontAlgn="auto" hangingPunct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PCRTM is different from other PCA-based RTMs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PC scores (super-channels) which contain all spectral information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Reduced inversion dimension for satellite data analysis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Instrument Line Shape (ILS) functions included in the PCs (eigenvectors)</a:t>
            </a:r>
          </a:p>
          <a:p>
            <a:pPr marL="1302385" lvl="2" indent="-342900" eaLnBrk="1" fontAlgn="auto" hangingPunct="1">
              <a:spcBef>
                <a:spcPts val="200"/>
              </a:spcBef>
              <a:spcAft>
                <a:spcPts val="20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400" spc="10" dirty="0">
                <a:latin typeface="Arial"/>
                <a:cs typeface="Arial"/>
              </a:rPr>
              <a:t>No need to calculate high resolution spectra and then convolve with ILS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2B615FA-4F90-4960-1309-704C7A725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365068"/>
              </p:ext>
            </p:extLst>
          </p:nvPr>
        </p:nvGraphicFramePr>
        <p:xfrm>
          <a:off x="2441339" y="2528096"/>
          <a:ext cx="32845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274200" imgH="11112500" progId="Equation.3">
                  <p:embed/>
                </p:oleObj>
              </mc:Choice>
              <mc:Fallback>
                <p:oleObj name="Equation" r:id="rId2" imgW="60274200" imgH="11112500" progId="Equation.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F3753F3F-15B3-DB98-924C-755E88CDB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339" y="2528096"/>
                        <a:ext cx="32845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B7974B5-D5CE-C9B8-2628-4CB32984281F}"/>
              </a:ext>
            </a:extLst>
          </p:cNvPr>
          <p:cNvSpPr txBox="1">
            <a:spLocks/>
          </p:cNvSpPr>
          <p:nvPr/>
        </p:nvSpPr>
        <p:spPr>
          <a:xfrm>
            <a:off x="4191000" y="5034127"/>
            <a:ext cx="5562600" cy="2473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Multiple scattering clouds and aerosols included</a:t>
            </a:r>
            <a:endParaRPr lang="en-US" altLang="en-US" sz="1700" dirty="0"/>
          </a:p>
          <a:p>
            <a:pPr marL="285750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Wide range of spectral coverage 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ea typeface="ＭＳ Ｐゴシック" panose="020B0600070205080204" pitchFamily="34" charset="-128"/>
              </a:rPr>
              <a:t>Thermal: 50-3000 cm</a:t>
            </a:r>
            <a:r>
              <a:rPr lang="en-US" altLang="en-US" sz="1500" baseline="30000" dirty="0">
                <a:ea typeface="ＭＳ Ｐゴシック" panose="020B0600070205080204" pitchFamily="34" charset="-128"/>
              </a:rPr>
              <a:t>-1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ea typeface="ＭＳ Ｐゴシック" panose="020B0600070205080204" pitchFamily="34" charset="-128"/>
              </a:rPr>
              <a:t>Solar:  200 nm – 2500 nm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ea typeface="ＭＳ Ｐゴシック" panose="020B0600070205080204" pitchFamily="34" charset="-128"/>
              </a:rPr>
              <a:t>Suitable for AIRS,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CrIS</a:t>
            </a:r>
            <a:r>
              <a:rPr lang="en-US" altLang="en-US" sz="1500" dirty="0">
                <a:ea typeface="ＭＳ Ｐゴシック" panose="020B0600070205080204" pitchFamily="34" charset="-128"/>
              </a:rPr>
              <a:t>, IASI, PREFIRE, IRS, IASI-NG, NAST-I, S-HIS, CLARREO, CPF, SBG, TEMPO, OMI, SCIAMACHY …</a:t>
            </a:r>
          </a:p>
          <a:p>
            <a:pPr marL="285750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700" dirty="0">
                <a:ea typeface="ＭＳ Ｐゴシック" panose="020B0600070205080204" pitchFamily="34" charset="-128"/>
              </a:rPr>
              <a:t>Fast: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ea typeface="ＭＳ Ｐゴシック" panose="020B0600070205080204" pitchFamily="34" charset="-128"/>
              </a:rPr>
              <a:t>Milliseconds to fraction of seconds in IR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ea typeface="ＭＳ Ｐゴシック" panose="020B0600070205080204" pitchFamily="34" charset="-128"/>
              </a:rPr>
              <a:t>3-4 orders of magnitude faster than LBL in solar</a:t>
            </a:r>
          </a:p>
          <a:p>
            <a:pPr marL="285750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Accurate relative to LBL: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Thermal: Bias error &lt; 0.002 K  RMS error &lt; 0.03 K</a:t>
            </a:r>
          </a:p>
          <a:p>
            <a:pPr marL="742950" lvl="1" indent="-19431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Solar: bias error &lt; 0.001%, RMS error ~0.05%</a:t>
            </a:r>
          </a:p>
          <a:p>
            <a:endParaRPr lang="en-US" altLang="en-US" sz="1412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ECE2D145-03DF-9FD5-9DB8-075C4BEE2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0" y="4928652"/>
            <a:ext cx="3315408" cy="247339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F67124-D130-D90C-8186-4A4C7D49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6F7F-135A-D148-9F7E-05910C70CF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0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832"/>
    </mc:Choice>
    <mc:Fallback>
      <p:transition spd="slow" advTm="2978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B95C2519-D415-4B43-A015-3822368D0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1839" y="245162"/>
            <a:ext cx="8436591" cy="861774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PCRTM Calculated Radiance Spectra Agree Well With Satellite Observations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55D74761-C5B5-FD43-8F45-4841E4A98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70" y="1748809"/>
            <a:ext cx="3774725" cy="248764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A7B868-CB7D-DE4E-ADCA-A225EECAAF01}"/>
              </a:ext>
            </a:extLst>
          </p:cNvPr>
          <p:cNvSpPr/>
          <p:nvPr/>
        </p:nvSpPr>
        <p:spPr>
          <a:xfrm>
            <a:off x="1241839" y="2167040"/>
            <a:ext cx="1451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SCIAMACHY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9F1F66-26F1-1C41-A477-D1DAF7859B19}"/>
              </a:ext>
            </a:extLst>
          </p:cNvPr>
          <p:cNvSpPr/>
          <p:nvPr/>
        </p:nvSpPr>
        <p:spPr>
          <a:xfrm>
            <a:off x="739943" y="9291935"/>
            <a:ext cx="5320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MODIS L2  + CPF simulator @646nm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49E47E-1813-5B41-865A-F837CCE06364}"/>
              </a:ext>
            </a:extLst>
          </p:cNvPr>
          <p:cNvGrpSpPr/>
          <p:nvPr/>
        </p:nvGrpSpPr>
        <p:grpSpPr>
          <a:xfrm>
            <a:off x="4121150" y="1425644"/>
            <a:ext cx="5557280" cy="2612956"/>
            <a:chOff x="8358121" y="1056279"/>
            <a:chExt cx="10984593" cy="6213104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C4BF0046-22B3-894E-85BC-1E0822B31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7129" y="2722260"/>
              <a:ext cx="5645585" cy="454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F26023B-FB3C-704A-9CCF-BCFE6B5A20C3}"/>
                </a:ext>
              </a:extLst>
            </p:cNvPr>
            <p:cNvSpPr/>
            <p:nvPr/>
          </p:nvSpPr>
          <p:spPr>
            <a:xfrm>
              <a:off x="8358121" y="1056279"/>
              <a:ext cx="6264603" cy="1390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PCRTM Simulated Reflectance @646 nm using MODIS L2 data</a:t>
              </a:r>
            </a:p>
          </p:txBody>
        </p:sp>
      </p:grpSp>
      <p:pic>
        <p:nvPicPr>
          <p:cNvPr id="28" name="Picture 1">
            <a:extLst>
              <a:ext uri="{FF2B5EF4-FFF2-40B4-BE49-F238E27FC236}">
                <a16:creationId xmlns:a16="http://schemas.microsoft.com/office/drawing/2014/main" id="{8ED54DB3-3897-6D44-B53C-D5572D72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069673"/>
            <a:ext cx="2512829" cy="19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723A699-0530-F044-8B92-52037A5794E9}"/>
              </a:ext>
            </a:extLst>
          </p:cNvPr>
          <p:cNvSpPr/>
          <p:nvPr/>
        </p:nvSpPr>
        <p:spPr>
          <a:xfrm>
            <a:off x="7410224" y="1425644"/>
            <a:ext cx="2058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MODIS L1  Observed</a:t>
            </a:r>
          </a:p>
          <a:p>
            <a:pPr algn="ctr"/>
            <a:r>
              <a:rPr lang="en-US" sz="1600" dirty="0"/>
              <a:t>Reflectance @646 nm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32D25-24DB-AA43-B42F-C159E536A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F0E14F-BD05-274B-8675-040AE0C5522B}" type="slidenum">
              <a:rPr lang="en-US" altLang="en-US" smtClean="0"/>
              <a:pPr>
                <a:defRPr/>
              </a:pPr>
              <a:t>3</a:t>
            </a:fld>
            <a:br>
              <a:rPr lang="en-US" altLang="en-US"/>
            </a:br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29AAD8-DAFA-A035-CB1E-CF0FB8E57262}"/>
              </a:ext>
            </a:extLst>
          </p:cNvPr>
          <p:cNvGrpSpPr/>
          <p:nvPr/>
        </p:nvGrpSpPr>
        <p:grpSpPr>
          <a:xfrm>
            <a:off x="238595" y="4335865"/>
            <a:ext cx="9581209" cy="2974058"/>
            <a:chOff x="0" y="0"/>
            <a:chExt cx="5828479" cy="13728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30CBDE-583E-7706-3918-94330E840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" t="5529" r="7620" b="5517"/>
            <a:stretch/>
          </p:blipFill>
          <p:spPr bwMode="auto">
            <a:xfrm>
              <a:off x="1939460" y="0"/>
              <a:ext cx="1943100" cy="13728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E6A42A-23F3-602F-1A1F-CE488ABD2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" t="5281" r="7253"/>
            <a:stretch/>
          </p:blipFill>
          <p:spPr bwMode="auto">
            <a:xfrm>
              <a:off x="3884744" y="0"/>
              <a:ext cx="1943735" cy="13671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7E59D418-25B0-3340-22E6-8213542F8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2155" cy="1366520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 l="-5230" t="-6868" r="-8837" b="-3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7" name="Text Box 17">
            <a:extLst>
              <a:ext uri="{FF2B5EF4-FFF2-40B4-BE49-F238E27FC236}">
                <a16:creationId xmlns:a16="http://schemas.microsoft.com/office/drawing/2014/main" id="{1146090C-D9DC-2F1B-5CE9-91953B408902}"/>
              </a:ext>
            </a:extLst>
          </p:cNvPr>
          <p:cNvSpPr txBox="1"/>
          <p:nvPr/>
        </p:nvSpPr>
        <p:spPr>
          <a:xfrm>
            <a:off x="1633101" y="4560406"/>
            <a:ext cx="502252" cy="24622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IASI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4194A368-D81A-1DFD-93DD-89E6C4F9D395}"/>
              </a:ext>
            </a:extLst>
          </p:cNvPr>
          <p:cNvSpPr txBox="1"/>
          <p:nvPr/>
        </p:nvSpPr>
        <p:spPr>
          <a:xfrm>
            <a:off x="4896393" y="4660274"/>
            <a:ext cx="591548" cy="24622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C43E17D0-D592-713C-14B2-B1FAFE8F1079}"/>
              </a:ext>
            </a:extLst>
          </p:cNvPr>
          <p:cNvSpPr txBox="1"/>
          <p:nvPr/>
        </p:nvSpPr>
        <p:spPr>
          <a:xfrm>
            <a:off x="7564444" y="4750618"/>
            <a:ext cx="685890" cy="24622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AIRS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4">
            <a:extLst>
              <a:ext uri="{FF2B5EF4-FFF2-40B4-BE49-F238E27FC236}">
                <a16:creationId xmlns:a16="http://schemas.microsoft.com/office/drawing/2014/main" id="{4DEC4F98-7390-F5E2-CBEC-576F8076DC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66692" y="7238912"/>
            <a:ext cx="2312987" cy="388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BFCFBDD-8411-A546-97A1-7C54033A106C}" type="slidenum">
              <a:rPr kumimoji="0" lang="en-US" altLang="en-US" sz="1100"/>
              <a:pPr algn="r"/>
              <a:t>4</a:t>
            </a:fld>
            <a:br>
              <a:rPr kumimoji="0" lang="en-US" altLang="en-US" sz="1100" dirty="0"/>
            </a:br>
            <a:endParaRPr kumimoji="0" lang="en-US" altLang="en-US" sz="1100" dirty="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0EEF92D7-C937-F3F6-F1D6-B15E1AE7E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58763"/>
            <a:ext cx="7742238" cy="415498"/>
          </a:xfrm>
        </p:spPr>
        <p:txBody>
          <a:bodyPr/>
          <a:lstStyle/>
          <a:p>
            <a:r>
              <a:rPr lang="en-US" altLang="en-US" sz="2700" dirty="0">
                <a:ea typeface="ＭＳ Ｐゴシック" panose="020B0600070205080204" pitchFamily="34" charset="-128"/>
              </a:rPr>
              <a:t>PCA-based Inversion Algorithms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0E21FA-87DC-6722-2E38-FD58E8ECEB67}"/>
                  </a:ext>
                </a:extLst>
              </p:cNvPr>
              <p:cNvSpPr txBox="1"/>
              <p:nvPr/>
            </p:nvSpPr>
            <p:spPr>
              <a:xfrm>
                <a:off x="623266" y="1423817"/>
                <a:ext cx="7968908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  <m:sup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0E21FA-87DC-6722-2E38-FD58E8ECE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66" y="1423817"/>
                <a:ext cx="7968908" cy="404983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45CE0-1DBD-858F-F88E-1CF3866A1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1" y="1104900"/>
            <a:ext cx="8812833" cy="2475518"/>
          </a:xfrm>
        </p:spPr>
        <p:txBody>
          <a:bodyPr/>
          <a:lstStyle/>
          <a:p>
            <a:r>
              <a:rPr lang="en-US" sz="1800" dirty="0"/>
              <a:t>Iterative Optimal Estimation Inversion:</a:t>
            </a:r>
          </a:p>
          <a:p>
            <a:endParaRPr lang="en-US" dirty="0"/>
          </a:p>
          <a:p>
            <a:r>
              <a:rPr lang="en-US" sz="1800" dirty="0"/>
              <a:t>PCRTM compresses </a:t>
            </a:r>
            <a:r>
              <a:rPr lang="en-US" sz="1800" b="1" i="1" dirty="0"/>
              <a:t>R</a:t>
            </a:r>
            <a:r>
              <a:rPr lang="en-US" sz="1800" dirty="0"/>
              <a:t>, </a:t>
            </a:r>
            <a:r>
              <a:rPr lang="en-US" sz="1800" b="1" i="1" dirty="0"/>
              <a:t>Se</a:t>
            </a:r>
            <a:r>
              <a:rPr lang="en-US" sz="1800" dirty="0"/>
              <a:t>, and </a:t>
            </a:r>
            <a:r>
              <a:rPr lang="en-US" sz="1800" b="1" i="1" dirty="0"/>
              <a:t>K</a:t>
            </a:r>
            <a:r>
              <a:rPr lang="en-US" sz="1800" dirty="0"/>
              <a:t> into smaller dimensions</a:t>
            </a:r>
          </a:p>
          <a:p>
            <a:r>
              <a:rPr lang="en-US" sz="1800" dirty="0"/>
              <a:t>Applying PCA to </a:t>
            </a:r>
            <a:r>
              <a:rPr lang="en-US" sz="1800" b="1" i="1" dirty="0"/>
              <a:t>X</a:t>
            </a:r>
            <a:r>
              <a:rPr lang="en-US" sz="1800" dirty="0"/>
              <a:t> will further reduce the dimension of </a:t>
            </a:r>
            <a:r>
              <a:rPr lang="en-US" sz="1800" b="1" i="1" dirty="0"/>
              <a:t>X, K </a:t>
            </a:r>
            <a:r>
              <a:rPr lang="en-US" sz="1800" dirty="0"/>
              <a:t>and </a:t>
            </a:r>
            <a:r>
              <a:rPr lang="en-US" sz="1800" b="1" i="1" dirty="0"/>
              <a:t>Sa</a:t>
            </a:r>
          </a:p>
          <a:p>
            <a:r>
              <a:rPr lang="en-US" sz="1800" dirty="0"/>
              <a:t>Advantages of using PCA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reduces the ill-condition of the inversion process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Speed up the inversion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Easy to store the retrieved parameters with associated error covariance matrix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FEB1B7-FEED-3DB7-4043-727F6A53A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996430"/>
              </p:ext>
            </p:extLst>
          </p:nvPr>
        </p:nvGraphicFramePr>
        <p:xfrm>
          <a:off x="5223157" y="4783777"/>
          <a:ext cx="4174565" cy="257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335">
                  <a:extLst>
                    <a:ext uri="{9D8B030D-6E8A-4147-A177-3AD203B41FA5}">
                      <a16:colId xmlns:a16="http://schemas.microsoft.com/office/drawing/2014/main" val="3772826075"/>
                    </a:ext>
                  </a:extLst>
                </a:gridCol>
                <a:gridCol w="1085387">
                  <a:extLst>
                    <a:ext uri="{9D8B030D-6E8A-4147-A177-3AD203B41FA5}">
                      <a16:colId xmlns:a16="http://schemas.microsoft.com/office/drawing/2014/main" val="3364169250"/>
                    </a:ext>
                  </a:extLst>
                </a:gridCol>
                <a:gridCol w="1502843">
                  <a:extLst>
                    <a:ext uri="{9D8B030D-6E8A-4147-A177-3AD203B41FA5}">
                      <a16:colId xmlns:a16="http://schemas.microsoft.com/office/drawing/2014/main" val="3717482146"/>
                    </a:ext>
                  </a:extLst>
                </a:gridCol>
              </a:tblGrid>
              <a:tr h="345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Geophysical Parameters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Original Dimension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PC-compressed Dimension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722192"/>
                  </a:ext>
                </a:extLst>
              </a:tr>
              <a:tr h="210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625828"/>
                  </a:ext>
                </a:extLst>
              </a:tr>
              <a:tr h="210808">
                <a:tc>
                  <a:txBody>
                    <a:bodyPr/>
                    <a:lstStyle/>
                    <a:p>
                      <a:pPr marL="5715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3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3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437979"/>
                  </a:ext>
                </a:extLst>
              </a:tr>
              <a:tr h="210808">
                <a:tc>
                  <a:txBody>
                    <a:bodyPr/>
                    <a:lstStyle/>
                    <a:p>
                      <a:pPr marL="57150" marR="0" indent="-46038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3100" marR="292100" indent="-4000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3100" marR="292100" indent="-4000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253967"/>
                  </a:ext>
                </a:extLst>
              </a:tr>
              <a:tr h="210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347445"/>
                  </a:ext>
                </a:extLst>
              </a:tr>
              <a:tr h="210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91366"/>
                  </a:ext>
                </a:extLst>
              </a:tr>
              <a:tr h="213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CH4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8465213"/>
                  </a:ext>
                </a:extLst>
              </a:tr>
              <a:tr h="213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258675"/>
                  </a:ext>
                </a:extLst>
              </a:tr>
              <a:tr h="345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Surface Emissivity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Hundreds -thousands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1352888"/>
                  </a:ext>
                </a:extLst>
              </a:tr>
              <a:tr h="345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 Surface Emissivity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15-22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49194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FDCEDB-3396-C302-0477-8770F0BA2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70500"/>
              </p:ext>
            </p:extLst>
          </p:nvPr>
        </p:nvGraphicFramePr>
        <p:xfrm>
          <a:off x="5223157" y="3636349"/>
          <a:ext cx="4177334" cy="1076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475">
                  <a:extLst>
                    <a:ext uri="{9D8B030D-6E8A-4147-A177-3AD203B41FA5}">
                      <a16:colId xmlns:a16="http://schemas.microsoft.com/office/drawing/2014/main" val="3772826075"/>
                    </a:ext>
                  </a:extLst>
                </a:gridCol>
                <a:gridCol w="1192036">
                  <a:extLst>
                    <a:ext uri="{9D8B030D-6E8A-4147-A177-3AD203B41FA5}">
                      <a16:colId xmlns:a16="http://schemas.microsoft.com/office/drawing/2014/main" val="3364169250"/>
                    </a:ext>
                  </a:extLst>
                </a:gridCol>
                <a:gridCol w="1392823">
                  <a:extLst>
                    <a:ext uri="{9D8B030D-6E8A-4147-A177-3AD203B41FA5}">
                      <a16:colId xmlns:a16="http://schemas.microsoft.com/office/drawing/2014/main" val="3717482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Satellite Sensors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Original Dim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PC-compressed Dim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722192"/>
                  </a:ext>
                </a:extLst>
              </a:tr>
              <a:tr h="2367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2211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625828"/>
                  </a:ext>
                </a:extLst>
              </a:tr>
              <a:tr h="236756">
                <a:tc>
                  <a:txBody>
                    <a:bodyPr/>
                    <a:lstStyle/>
                    <a:p>
                      <a:pPr marL="5715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3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2378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3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437979"/>
                  </a:ext>
                </a:extLst>
              </a:tr>
              <a:tr h="236756">
                <a:tc>
                  <a:txBody>
                    <a:bodyPr/>
                    <a:lstStyle/>
                    <a:p>
                      <a:pPr marL="57150" marR="0" indent="-46038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IASI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3100" marR="292100" indent="-4000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8461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3100" marR="292100" indent="-4000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253967"/>
                  </a:ext>
                </a:extLst>
              </a:tr>
            </a:tbl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9CA3C9FE-BBE8-B3B6-D8D2-1341B2B1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1" y="3868132"/>
            <a:ext cx="4764368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171C49-CF03-4D29-0F6E-16F439A23D41}"/>
              </a:ext>
            </a:extLst>
          </p:cNvPr>
          <p:cNvSpPr txBox="1"/>
          <p:nvPr/>
        </p:nvSpPr>
        <p:spPr>
          <a:xfrm>
            <a:off x="434975" y="3674432"/>
            <a:ext cx="481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PCs representing H2O vertical profiles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E85D-A980-6648-A5C6-1EE2A6A5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28600"/>
            <a:ext cx="8153401" cy="430887"/>
          </a:xfrm>
        </p:spPr>
        <p:txBody>
          <a:bodyPr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2800" spc="15" dirty="0">
                <a:latin typeface="Arial" panose="020B0604020202020204" pitchFamily="34" charset="0"/>
                <a:cs typeface="Arial" panose="020B0604020202020204" pitchFamily="34" charset="0"/>
              </a:rPr>
              <a:t>Two PCRTM-based Inversion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AA298-7C76-9C40-B3F0-2B37CAF8E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698" y="1141591"/>
            <a:ext cx="9205732" cy="3201809"/>
          </a:xfrm>
        </p:spPr>
        <p:txBody>
          <a:bodyPr>
            <a:normAutofit lnSpcReduction="10000"/>
          </a:bodyPr>
          <a:lstStyle/>
          <a:p>
            <a:pPr marL="298450" indent="-285750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L2 products: Single Field-of-view Sounder Atmospheric Product (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SiFSAP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5650" lvl="1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3-times higher spatial resolution</a:t>
            </a:r>
          </a:p>
          <a:p>
            <a:pPr marL="755650" lvl="1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Uses all spectral channel</a:t>
            </a:r>
          </a:p>
          <a:p>
            <a:pPr marL="755650" lvl="1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All sky algorithm-retrieves cloud explicitly</a:t>
            </a:r>
          </a:p>
          <a:p>
            <a:pPr marL="755650" lvl="1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Retrieve temperature, clouds, trace gases, and surface properties simultaneously</a:t>
            </a:r>
          </a:p>
          <a:p>
            <a:pPr marL="298450" eaLnBrk="1" fontAlgn="auto" hangingPunct="1">
              <a:spcBef>
                <a:spcPts val="20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L3 Products: Climate Fingerprinting Sounder Products (</a:t>
            </a:r>
            <a:r>
              <a:rPr lang="en-US" sz="1800" spc="15" dirty="0" err="1">
                <a:latin typeface="Arial" panose="020B0604020202020204" pitchFamily="34" charset="0"/>
                <a:cs typeface="Arial" panose="020B0604020202020204" pitchFamily="34" charset="0"/>
              </a:rPr>
              <a:t>ClimFiSP</a:t>
            </a: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5650" lvl="1" eaLnBrk="1" fontAlgn="auto" hangingPunct="1">
              <a:spcBef>
                <a:spcPts val="20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Works on spatiotemporally averaged radiance spectra</a:t>
            </a:r>
          </a:p>
          <a:p>
            <a:pPr marL="755650" lvl="1" eaLnBrk="1" fontAlgn="auto" hangingPunct="1">
              <a:spcBef>
                <a:spcPts val="20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High quality climate product from multiple satellite data fusion </a:t>
            </a:r>
          </a:p>
          <a:p>
            <a:pPr marL="1212850" lvl="2" eaLnBrk="1" fontAlgn="auto" hangingPunct="1">
              <a:spcBef>
                <a:spcPts val="20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1400" spc="15" dirty="0">
                <a:latin typeface="Arial" panose="020B0604020202020204" pitchFamily="34" charset="0"/>
                <a:cs typeface="Arial" panose="020B0604020202020204" pitchFamily="34" charset="0"/>
              </a:rPr>
              <a:t>Use consistent radiative kernels</a:t>
            </a:r>
          </a:p>
          <a:p>
            <a:pPr marL="1212850" lvl="2" eaLnBrk="1" fontAlgn="auto" hangingPunct="1">
              <a:spcBef>
                <a:spcPts val="20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r>
              <a:rPr lang="en-US" sz="1400" spc="15" dirty="0">
                <a:latin typeface="Arial" panose="020B0604020202020204" pitchFamily="34" charset="0"/>
                <a:cs typeface="Arial" panose="020B0604020202020204" pitchFamily="34" charset="0"/>
              </a:rPr>
              <a:t>Ensure radiometric closures</a:t>
            </a:r>
          </a:p>
          <a:p>
            <a:pPr marL="298450" indent="-285750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800" spc="15" dirty="0">
                <a:latin typeface="Arial" panose="020B0604020202020204" pitchFamily="34" charset="0"/>
                <a:cs typeface="Arial" panose="020B0604020202020204" pitchFamily="34" charset="0"/>
              </a:rPr>
              <a:t>Both products w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ill be available at NASA GES DISC for public access</a:t>
            </a:r>
          </a:p>
          <a:p>
            <a:pPr marL="298450" indent="-285750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77190" algn="l"/>
                <a:tab pos="377825" algn="l"/>
              </a:tabLst>
              <a:defRPr/>
            </a:pP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The PCRTM based algorithm can be easily extended to solar spectral region</a:t>
            </a:r>
            <a:endParaRPr lang="en-US" sz="1400" spc="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eaLnBrk="1" fontAlgn="auto" hangingPunct="1">
              <a:spcBef>
                <a:spcPts val="0"/>
              </a:spcBef>
              <a:spcAft>
                <a:spcPts val="0"/>
              </a:spcAft>
              <a:tabLst>
                <a:tab pos="377190" algn="l"/>
                <a:tab pos="377825" algn="l"/>
              </a:tabLst>
              <a:defRPr/>
            </a:pPr>
            <a:endParaRPr lang="en-US"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6B216-7A18-B143-99A3-12D95271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6F7F-135A-D148-9F7E-05910C70CF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5F853F6-E3DB-278B-6C03-7B177FF33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263985"/>
            <a:ext cx="4072127" cy="3054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5304B8-AD0B-5E46-8124-AF7F570B0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274" y="4805248"/>
            <a:ext cx="4016669" cy="2683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39FE4E-55B1-E274-660D-35DDECD40E1B}"/>
              </a:ext>
            </a:extLst>
          </p:cNvPr>
          <p:cNvSpPr txBox="1"/>
          <p:nvPr/>
        </p:nvSpPr>
        <p:spPr>
          <a:xfrm>
            <a:off x="990600" y="4343400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</a:t>
            </a:r>
            <a:r>
              <a:rPr lang="en-US" dirty="0" err="1"/>
              <a:t>SiFSAP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 product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7E41F-BB74-4AA2-4CD8-CB31FBDD3377}"/>
              </a:ext>
            </a:extLst>
          </p:cNvPr>
          <p:cNvSpPr txBox="1"/>
          <p:nvPr/>
        </p:nvSpPr>
        <p:spPr>
          <a:xfrm>
            <a:off x="4958844" y="4314785"/>
            <a:ext cx="458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of </a:t>
            </a:r>
            <a:r>
              <a:rPr lang="en-US" dirty="0" err="1"/>
              <a:t>ClimFiSP</a:t>
            </a:r>
            <a:r>
              <a:rPr lang="en-US" dirty="0"/>
              <a:t> derived global surface temperature trend</a:t>
            </a:r>
          </a:p>
        </p:txBody>
      </p:sp>
    </p:spTree>
    <p:extLst>
      <p:ext uri="{BB962C8B-B14F-4D97-AF65-F5344CB8AC3E}">
        <p14:creationId xmlns:p14="http://schemas.microsoft.com/office/powerpoint/2010/main" val="408005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0C3A468-64BE-E545-B618-288C71034B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9801" y="312738"/>
            <a:ext cx="5124450" cy="800219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spc="-5" dirty="0"/>
              <a:t>Summary and</a:t>
            </a:r>
            <a:r>
              <a:rPr sz="2600" spc="-95" dirty="0"/>
              <a:t> </a:t>
            </a:r>
            <a:r>
              <a:rPr lang="en-US" sz="2600" spc="-5" dirty="0"/>
              <a:t>C</a:t>
            </a:r>
            <a:r>
              <a:rPr sz="2600" spc="-5" dirty="0"/>
              <a:t>onclusions</a:t>
            </a:r>
            <a:endParaRPr sz="2600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7E16668-69B6-764C-8699-43921FF34BF3}"/>
              </a:ext>
            </a:extLst>
          </p:cNvPr>
          <p:cNvSpPr txBox="1"/>
          <p:nvPr/>
        </p:nvSpPr>
        <p:spPr>
          <a:xfrm>
            <a:off x="377826" y="1371600"/>
            <a:ext cx="9302750" cy="3852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7985" indent="-342900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PCA can be used to compress both the satellite observed data and the state vector in an inversion process</a:t>
            </a:r>
          </a:p>
          <a:p>
            <a:pPr marL="844550" lvl="1" indent="-342900" eaLnBrk="1" fontAlgn="auto" hangingPunct="1">
              <a:spcBef>
                <a:spcPts val="200"/>
              </a:spcBef>
              <a:spcAft>
                <a:spcPts val="0"/>
              </a:spcAft>
              <a:buFont typeface="System Font Regular"/>
              <a:buChar char="⁃"/>
              <a:tabLst>
                <a:tab pos="731838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Stabilize inversion solution by reduce random noise</a:t>
            </a:r>
          </a:p>
          <a:p>
            <a:pPr marL="844550" lvl="1" indent="-342900" eaLnBrk="1" fontAlgn="auto" hangingPunct="1">
              <a:spcBef>
                <a:spcPts val="200"/>
              </a:spcBef>
              <a:spcAft>
                <a:spcPts val="0"/>
              </a:spcAft>
              <a:buFont typeface="System Font Regular"/>
              <a:buChar char="⁃"/>
              <a:tabLst>
                <a:tab pos="731838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Speed up inversion process by reducing the matrix and vector dimensions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endParaRPr lang="en-US" sz="1600" spc="10" dirty="0">
              <a:latin typeface="Arial"/>
              <a:cs typeface="Arial"/>
            </a:endParaRPr>
          </a:p>
          <a:p>
            <a:pPr marL="387985" indent="-342900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PCRTM is a fast and accurate forward model for analyzing satellite data</a:t>
            </a:r>
          </a:p>
          <a:p>
            <a:pPr marL="844550" lvl="1" indent="-342900" eaLnBrk="1" fontAlgn="auto" hangingPunct="1">
              <a:spcBef>
                <a:spcPts val="200"/>
              </a:spcBef>
              <a:spcAft>
                <a:spcPts val="0"/>
              </a:spcAft>
              <a:buFont typeface="System Font Regular"/>
              <a:buChar char="⁃"/>
              <a:tabLst>
                <a:tab pos="788988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Enable all sky retrievals due to accurate cloud calculations</a:t>
            </a:r>
          </a:p>
          <a:p>
            <a:pPr marL="844550" lvl="1" indent="-342900" eaLnBrk="1" fontAlgn="auto" hangingPunct="1">
              <a:spcBef>
                <a:spcPts val="200"/>
              </a:spcBef>
              <a:spcAft>
                <a:spcPts val="0"/>
              </a:spcAft>
              <a:buFont typeface="System Font Regular"/>
              <a:buChar char="⁃"/>
              <a:tabLst>
                <a:tab pos="788988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Uses all spectral channels instead limited selected channels</a:t>
            </a:r>
          </a:p>
          <a:p>
            <a:pPr marL="844550" lvl="1" indent="-342900" eaLnBrk="1" fontAlgn="auto" hangingPunct="1">
              <a:spcBef>
                <a:spcPts val="200"/>
              </a:spcBef>
              <a:spcAft>
                <a:spcPts val="0"/>
              </a:spcAft>
              <a:buFont typeface="System Font Regular"/>
              <a:buChar char="⁃"/>
              <a:tabLst>
                <a:tab pos="788988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Can be used for pre-launch sensor design and post-launch data analysis</a:t>
            </a:r>
          </a:p>
          <a:p>
            <a:pPr marL="845185" lvl="1" indent="-342900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endParaRPr lang="en-US" sz="1600" spc="10" dirty="0">
              <a:latin typeface="Arial"/>
              <a:cs typeface="Arial"/>
            </a:endParaRPr>
          </a:p>
          <a:p>
            <a:pPr marL="330835" indent="-285750" eaLnBrk="1" fontAlgn="auto" hangingPunct="1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4545" algn="l"/>
                <a:tab pos="805180" algn="l"/>
              </a:tabLst>
              <a:defRPr/>
            </a:pPr>
            <a:r>
              <a:rPr lang="en-US" spc="10" dirty="0">
                <a:latin typeface="Arial"/>
                <a:cs typeface="Arial"/>
              </a:rPr>
              <a:t>PCRTM-based inversion algorithms provide radiometrically consistent products</a:t>
            </a:r>
          </a:p>
          <a:p>
            <a:pPr marL="788035" lvl="1" indent="-285750" eaLnBrk="1" fontAlgn="auto" hangingPunct="1">
              <a:spcBef>
                <a:spcPts val="200"/>
              </a:spcBef>
              <a:spcAft>
                <a:spcPts val="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High-spatial resolution L2 products for weather, air quality, and atmospheric dynamic studies</a:t>
            </a:r>
          </a:p>
          <a:p>
            <a:pPr marL="788035" lvl="1" indent="-285750" eaLnBrk="1" fontAlgn="auto" hangingPunct="1">
              <a:spcBef>
                <a:spcPts val="200"/>
              </a:spcBef>
              <a:spcAft>
                <a:spcPts val="0"/>
              </a:spcAft>
              <a:buFont typeface="System Font Regular"/>
              <a:buChar char="⁃"/>
              <a:tabLst>
                <a:tab pos="804545" algn="l"/>
                <a:tab pos="805180" algn="l"/>
              </a:tabLst>
              <a:defRPr/>
            </a:pPr>
            <a:r>
              <a:rPr lang="en-US" sz="1600" spc="10" dirty="0">
                <a:latin typeface="Arial"/>
                <a:cs typeface="Arial"/>
              </a:rPr>
              <a:t>Consistent long-term climate data records (T, Q, cloud …) from multiple satellite IR hyperspectral sounders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8AA2D-AEB2-1F6A-F9B5-8DD2C296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B6F7F-135A-D148-9F7E-05910C70CF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21"/>
    </mc:Choice>
    <mc:Fallback xmlns="">
      <p:transition spd="slow" advTm="5562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37436</TotalTime>
  <Words>1032</Words>
  <Application>Microsoft Macintosh PowerPoint</Application>
  <PresentationFormat>Custom</PresentationFormat>
  <Paragraphs>152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 Math</vt:lpstr>
      <vt:lpstr>Courier New</vt:lpstr>
      <vt:lpstr>Helvetica</vt:lpstr>
      <vt:lpstr>System Font Regular</vt:lpstr>
      <vt:lpstr>Times New Roman</vt:lpstr>
      <vt:lpstr>Office Theme</vt:lpstr>
      <vt:lpstr>Microsoft Equation</vt:lpstr>
      <vt:lpstr>Solving Forward and Inverse Problems for Hyperspectral Satellite Remote Sensors using Principal Component Analysis</vt:lpstr>
      <vt:lpstr>Introduction</vt:lpstr>
      <vt:lpstr>Principal Component Based Radiative Transfer Model (PCRTM)</vt:lpstr>
      <vt:lpstr>PCRTM Calculated Radiance Spectra Agree Well With Satellite Observations</vt:lpstr>
      <vt:lpstr>PCA-based Inversion Algorithms</vt:lpstr>
      <vt:lpstr>Two PCRTM-based Inversion Algorithms</vt:lpstr>
      <vt:lpstr>Summary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Radiative Transfer Model and Retrieval Algorithms  for Hyperspectral Satellite Hyperspectral Remote Sensors</dc:title>
  <cp:lastModifiedBy>Liu, Xu (LARC-E303)</cp:lastModifiedBy>
  <cp:revision>174</cp:revision>
  <dcterms:created xsi:type="dcterms:W3CDTF">2018-05-07T11:15:27Z</dcterms:created>
  <dcterms:modified xsi:type="dcterms:W3CDTF">2022-12-08T04:36:48Z</dcterms:modified>
</cp:coreProperties>
</file>