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4"/>
  </p:sldMasterIdLst>
  <p:notesMasterIdLst>
    <p:notesMasterId r:id="rId19"/>
  </p:notesMasterIdLst>
  <p:handoutMasterIdLst>
    <p:handoutMasterId r:id="rId20"/>
  </p:handoutMasterIdLst>
  <p:sldIdLst>
    <p:sldId id="382" r:id="rId5"/>
    <p:sldId id="476" r:id="rId6"/>
    <p:sldId id="477" r:id="rId7"/>
    <p:sldId id="447" r:id="rId8"/>
    <p:sldId id="448" r:id="rId9"/>
    <p:sldId id="449" r:id="rId10"/>
    <p:sldId id="452" r:id="rId11"/>
    <p:sldId id="478" r:id="rId12"/>
    <p:sldId id="481" r:id="rId13"/>
    <p:sldId id="482" r:id="rId14"/>
    <p:sldId id="484" r:id="rId15"/>
    <p:sldId id="485" r:id="rId16"/>
    <p:sldId id="480" r:id="rId17"/>
    <p:sldId id="483" r:id="rId18"/>
  </p:sldIdLst>
  <p:sldSz cx="9144000" cy="6858000" type="screen4x3"/>
  <p:notesSz cx="6946900" cy="9220200"/>
  <p:defaultTextStyle>
    <a:defPPr>
      <a:defRPr lang="en-US"/>
    </a:defPPr>
    <a:lvl1pPr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Helvetica" pitchFamily="2"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Helvetica" pitchFamily="2"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Helvetica" pitchFamily="2"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Helvetica" pitchFamily="2"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216">
          <p15:clr>
            <a:srgbClr val="A4A3A4"/>
          </p15:clr>
        </p15:guide>
        <p15:guide id="2" pos="288">
          <p15:clr>
            <a:srgbClr val="A4A3A4"/>
          </p15:clr>
        </p15:guide>
      </p15:sldGuideLst>
    </p:ext>
    <p:ext uri="{2D200454-40CA-4A62-9FC3-DE9A4176ACB9}">
      <p15:notesGuideLst xmlns:p15="http://schemas.microsoft.com/office/powerpoint/2012/main">
        <p15:guide id="1" orient="horz" pos="2904">
          <p15:clr>
            <a:srgbClr val="A4A3A4"/>
          </p15:clr>
        </p15:guide>
        <p15:guide id="2" pos="218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7F0F"/>
    <a:srgbClr val="179616"/>
    <a:srgbClr val="D41416"/>
    <a:srgbClr val="73FB79"/>
    <a:srgbClr val="0000FF"/>
    <a:srgbClr val="C47200"/>
    <a:srgbClr val="AF6502"/>
    <a:srgbClr val="6BB9FA"/>
    <a:srgbClr val="DCEDF3"/>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286" autoAdjust="0"/>
  </p:normalViewPr>
  <p:slideViewPr>
    <p:cSldViewPr snapToGrid="0" snapToObjects="1">
      <p:cViewPr varScale="1">
        <p:scale>
          <a:sx n="120" d="100"/>
          <a:sy n="120" d="100"/>
        </p:scale>
        <p:origin x="736" y="192"/>
      </p:cViewPr>
      <p:guideLst>
        <p:guide orient="horz" pos="3216"/>
        <p:guide pos="288"/>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guide orient="horz" pos="2904"/>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7E89FD9-65C4-F044-BF2D-72E281FEA067}"/>
              </a:ext>
            </a:extLst>
          </p:cNvPr>
          <p:cNvSpPr>
            <a:spLocks noGrp="1" noRot="1" noChangeAspect="1" noChangeArrowheads="1" noTextEdit="1"/>
          </p:cNvSpPr>
          <p:nvPr>
            <p:ph type="sldImg" idx="2"/>
          </p:nvPr>
        </p:nvSpPr>
        <p:spPr bwMode="auto">
          <a:xfrm>
            <a:off x="1179513" y="700088"/>
            <a:ext cx="45847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Tree>
  </p:cSld>
  <p:clrMap bg1="lt1" tx1="dk1" bg2="lt2" tx2="dk2" accent1="accent1" accent2="accent2" accent3="accent3" accent4="accent4" accent5="accent5" accent6="accent6" hlink="hlink" folHlink="folHlink"/>
  <p:notesStyle>
    <a:lvl1pPr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MS PGothic" panose="020B0600070205080204" pitchFamily="34" charset="-128"/>
      </a:defRPr>
    </a:lvl1pPr>
    <a:lvl2pPr marL="4572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Geneva" pitchFamily="27" charset="0"/>
      </a:defRPr>
    </a:lvl3pPr>
    <a:lvl4pPr marL="13716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Geneva" pitchFamily="27" charset="0"/>
      </a:defRPr>
    </a:lvl4pPr>
    <a:lvl5pPr marL="18288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Geneva" pitchFamily="27"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pPr marL="0" marR="0" lvl="0" indent="0" algn="l" defTabSz="914400" rtl="0" eaLnBrk="0" fontAlgn="base" latinLnBrk="0" hangingPunct="0">
              <a:lnSpc>
                <a:spcPct val="89000"/>
              </a:lnSpc>
              <a:spcBef>
                <a:spcPct val="40000"/>
              </a:spcBef>
              <a:spcAft>
                <a:spcPct val="0"/>
              </a:spcAft>
              <a:buClrTx/>
              <a:buSzTx/>
              <a:buFontTx/>
              <a:buNone/>
              <a:tabLst/>
              <a:defRPr/>
            </a:pPr>
            <a:endParaRPr lang="en-US" baseline="0" dirty="0"/>
          </a:p>
        </p:txBody>
      </p:sp>
    </p:spTree>
    <p:extLst>
      <p:ext uri="{BB962C8B-B14F-4D97-AF65-F5344CB8AC3E}">
        <p14:creationId xmlns:p14="http://schemas.microsoft.com/office/powerpoint/2010/main" val="4203777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pPr marL="0" indent="0">
              <a:lnSpc>
                <a:spcPct val="150000"/>
              </a:lnSpc>
              <a:spcBef>
                <a:spcPts val="0"/>
              </a:spcBef>
              <a:buFont typeface="Arial" panose="020B0604020202020204" pitchFamily="34" charset="0"/>
              <a:buNone/>
            </a:pPr>
            <a:r>
              <a:rPr lang="en-US" sz="1200" dirty="0"/>
              <a:t>CIF</a:t>
            </a:r>
            <a:r>
              <a:rPr lang="en-US" sz="1200" baseline="0" dirty="0"/>
              <a:t> = Center Innovation Fund</a:t>
            </a:r>
            <a:endParaRPr lang="en-US" sz="1200" dirty="0"/>
          </a:p>
        </p:txBody>
      </p:sp>
    </p:spTree>
    <p:extLst>
      <p:ext uri="{BB962C8B-B14F-4D97-AF65-F5344CB8AC3E}">
        <p14:creationId xmlns:p14="http://schemas.microsoft.com/office/powerpoint/2010/main" val="2945008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r>
              <a:rPr lang="en-US"/>
              <a:t>We need to improve</a:t>
            </a:r>
            <a:r>
              <a:rPr lang="en-US" baseline="0"/>
              <a:t> flow and material characterization, as well, but without these data pipelines in place, additional flow or material data would get lost.</a:t>
            </a:r>
            <a:endParaRPr lang="en-US"/>
          </a:p>
        </p:txBody>
      </p:sp>
    </p:spTree>
    <p:extLst>
      <p:ext uri="{BB962C8B-B14F-4D97-AF65-F5344CB8AC3E}">
        <p14:creationId xmlns:p14="http://schemas.microsoft.com/office/powerpoint/2010/main" val="1826261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endParaRPr lang="en-US"/>
          </a:p>
        </p:txBody>
      </p:sp>
    </p:spTree>
    <p:extLst>
      <p:ext uri="{BB962C8B-B14F-4D97-AF65-F5344CB8AC3E}">
        <p14:creationId xmlns:p14="http://schemas.microsoft.com/office/powerpoint/2010/main" val="1371055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pPr marL="0" marR="0" lvl="0" indent="0" algn="l" defTabSz="914400" rtl="0" eaLnBrk="0" fontAlgn="base" latinLnBrk="0" hangingPunct="0">
              <a:lnSpc>
                <a:spcPct val="89000"/>
              </a:lnSpc>
              <a:spcBef>
                <a:spcPct val="40000"/>
              </a:spcBef>
              <a:spcAft>
                <a:spcPct val="0"/>
              </a:spcAft>
              <a:buClrTx/>
              <a:buSzTx/>
              <a:buFontTx/>
              <a:buNone/>
              <a:tabLst/>
              <a:defRPr/>
            </a:pPr>
            <a:r>
              <a:rPr lang="en-US"/>
              <a:t>Maybe make the argument here of</a:t>
            </a:r>
            <a:r>
              <a:rPr lang="en-US" baseline="0"/>
              <a:t> why big data and automation are good. More efficient, faster, </a:t>
            </a:r>
            <a:endParaRPr lang="en-US"/>
          </a:p>
        </p:txBody>
      </p:sp>
    </p:spTree>
    <p:extLst>
      <p:ext uri="{BB962C8B-B14F-4D97-AF65-F5344CB8AC3E}">
        <p14:creationId xmlns:p14="http://schemas.microsoft.com/office/powerpoint/2010/main" val="1981593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endParaRPr lang="en-US"/>
          </a:p>
        </p:txBody>
      </p:sp>
    </p:spTree>
    <p:extLst>
      <p:ext uri="{BB962C8B-B14F-4D97-AF65-F5344CB8AC3E}">
        <p14:creationId xmlns:p14="http://schemas.microsoft.com/office/powerpoint/2010/main" val="3051693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endParaRPr lang="en-US" dirty="0"/>
          </a:p>
        </p:txBody>
      </p:sp>
    </p:spTree>
    <p:extLst>
      <p:ext uri="{BB962C8B-B14F-4D97-AF65-F5344CB8AC3E}">
        <p14:creationId xmlns:p14="http://schemas.microsoft.com/office/powerpoint/2010/main" val="3732743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endParaRPr lang="en-US" dirty="0">
              <a:latin typeface="Calibri"/>
              <a:cs typeface="Calibri"/>
            </a:endParaRPr>
          </a:p>
        </p:txBody>
      </p:sp>
    </p:spTree>
    <p:extLst>
      <p:ext uri="{BB962C8B-B14F-4D97-AF65-F5344CB8AC3E}">
        <p14:creationId xmlns:p14="http://schemas.microsoft.com/office/powerpoint/2010/main" val="1345098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31AD9F-A413-0347-919D-FD169FA34D88}"/>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19B54F88-732D-D247-97B3-7A4BF2C9522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9D542A-1F83-EB45-8A56-64968DB1A98D}"/>
              </a:ext>
            </a:extLst>
          </p:cNvPr>
          <p:cNvSpPr>
            <a:spLocks noGrp="1"/>
          </p:cNvSpPr>
          <p:nvPr>
            <p:ph type="sldNum" sz="quarter" idx="12"/>
          </p:nvPr>
        </p:nvSpPr>
        <p:spPr/>
        <p:txBody>
          <a:bodyPr/>
          <a:lstStyle>
            <a:lvl1pPr>
              <a:defRPr/>
            </a:lvl1pPr>
          </a:lstStyle>
          <a:p>
            <a:pPr>
              <a:defRPr/>
            </a:pPr>
            <a:fld id="{DF19FA92-BFBB-B04C-B5AF-A50BB346D941}" type="slidenum">
              <a:rPr lang="en-US" altLang="en-US"/>
              <a:pPr>
                <a:defRPr/>
              </a:pPr>
              <a:t>‹#›</a:t>
            </a:fld>
            <a:endParaRPr lang="en-US" altLang="en-US"/>
          </a:p>
        </p:txBody>
      </p:sp>
    </p:spTree>
    <p:extLst>
      <p:ext uri="{BB962C8B-B14F-4D97-AF65-F5344CB8AC3E}">
        <p14:creationId xmlns:p14="http://schemas.microsoft.com/office/powerpoint/2010/main" val="530527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0857F62F-9021-8049-8A75-6E48DD9E7C64}"/>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89C92293-060F-744F-9EBB-0A26E3BE2D7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095D23-E925-8749-BDB0-5D9E9A6AFA2C}"/>
              </a:ext>
            </a:extLst>
          </p:cNvPr>
          <p:cNvSpPr>
            <a:spLocks noGrp="1"/>
          </p:cNvSpPr>
          <p:nvPr>
            <p:ph type="sldNum" sz="quarter" idx="12"/>
          </p:nvPr>
        </p:nvSpPr>
        <p:spPr/>
        <p:txBody>
          <a:bodyPr/>
          <a:lstStyle>
            <a:lvl1pPr>
              <a:defRPr/>
            </a:lvl1pPr>
          </a:lstStyle>
          <a:p>
            <a:pPr>
              <a:defRPr/>
            </a:pPr>
            <a:fld id="{2D0975A0-1B68-3341-9890-EAA20A69F5C9}" type="slidenum">
              <a:rPr lang="en-US" altLang="en-US"/>
              <a:pPr>
                <a:defRPr/>
              </a:pPr>
              <a:t>‹#›</a:t>
            </a:fld>
            <a:endParaRPr lang="en-US" altLang="en-US"/>
          </a:p>
        </p:txBody>
      </p:sp>
    </p:spTree>
    <p:extLst>
      <p:ext uri="{BB962C8B-B14F-4D97-AF65-F5344CB8AC3E}">
        <p14:creationId xmlns:p14="http://schemas.microsoft.com/office/powerpoint/2010/main" val="3937601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8963" y="1060450"/>
            <a:ext cx="3971925" cy="508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3288" y="1060450"/>
            <a:ext cx="3973512" cy="508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DC0CF-D995-4B48-83DE-891BC002351E}"/>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6" name="Footer Placeholder 5">
            <a:extLst>
              <a:ext uri="{FF2B5EF4-FFF2-40B4-BE49-F238E27FC236}">
                <a16:creationId xmlns:a16="http://schemas.microsoft.com/office/drawing/2014/main" id="{2E9D58D6-1CE2-4C4B-B67E-3D473627AD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AF82741D-5E33-0040-BDFF-F43B1D041094}"/>
              </a:ext>
            </a:extLst>
          </p:cNvPr>
          <p:cNvSpPr>
            <a:spLocks noGrp="1"/>
          </p:cNvSpPr>
          <p:nvPr>
            <p:ph type="sldNum" sz="quarter" idx="12"/>
          </p:nvPr>
        </p:nvSpPr>
        <p:spPr/>
        <p:txBody>
          <a:bodyPr/>
          <a:lstStyle>
            <a:lvl1pPr>
              <a:defRPr/>
            </a:lvl1pPr>
          </a:lstStyle>
          <a:p>
            <a:pPr>
              <a:defRPr/>
            </a:pPr>
            <a:fld id="{B851AE3C-2F19-6748-8977-3C84EC39C828}" type="slidenum">
              <a:rPr lang="en-US" altLang="en-US"/>
              <a:pPr>
                <a:defRPr/>
              </a:pPr>
              <a:t>‹#›</a:t>
            </a:fld>
            <a:endParaRPr lang="en-US" altLang="en-US"/>
          </a:p>
        </p:txBody>
      </p:sp>
    </p:spTree>
    <p:extLst>
      <p:ext uri="{BB962C8B-B14F-4D97-AF65-F5344CB8AC3E}">
        <p14:creationId xmlns:p14="http://schemas.microsoft.com/office/powerpoint/2010/main" val="1207224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2D590-6C95-CD4C-B0CC-98C6E3B2B34F}"/>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8" name="Footer Placeholder 7">
            <a:extLst>
              <a:ext uri="{FF2B5EF4-FFF2-40B4-BE49-F238E27FC236}">
                <a16:creationId xmlns:a16="http://schemas.microsoft.com/office/drawing/2014/main" id="{0AD97FE7-B649-1F4E-90C9-211017E9579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A7916C78-427A-8A49-9D8F-67E9DF5E0924}"/>
              </a:ext>
            </a:extLst>
          </p:cNvPr>
          <p:cNvSpPr>
            <a:spLocks noGrp="1"/>
          </p:cNvSpPr>
          <p:nvPr>
            <p:ph type="sldNum" sz="quarter" idx="12"/>
          </p:nvPr>
        </p:nvSpPr>
        <p:spPr/>
        <p:txBody>
          <a:bodyPr/>
          <a:lstStyle>
            <a:lvl1pPr>
              <a:defRPr/>
            </a:lvl1pPr>
          </a:lstStyle>
          <a:p>
            <a:pPr>
              <a:defRPr/>
            </a:pPr>
            <a:fld id="{569A90B1-CD23-0643-9D4F-9BC927AFD0E0}" type="slidenum">
              <a:rPr lang="en-US" altLang="en-US"/>
              <a:pPr>
                <a:defRPr/>
              </a:pPr>
              <a:t>‹#›</a:t>
            </a:fld>
            <a:endParaRPr lang="en-US" altLang="en-US"/>
          </a:p>
        </p:txBody>
      </p:sp>
    </p:spTree>
    <p:extLst>
      <p:ext uri="{BB962C8B-B14F-4D97-AF65-F5344CB8AC3E}">
        <p14:creationId xmlns:p14="http://schemas.microsoft.com/office/powerpoint/2010/main" val="2682258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70BC5C-D9C3-3640-B9B9-AB5684034A0B}"/>
              </a:ext>
            </a:extLst>
          </p:cNvPr>
          <p:cNvSpPr>
            <a:spLocks noChangeArrowheads="1"/>
          </p:cNvSpPr>
          <p:nvPr userDrawn="1"/>
        </p:nvSpPr>
        <p:spPr bwMode="auto">
          <a:xfrm flipV="1">
            <a:off x="0" y="0"/>
            <a:ext cx="9144000" cy="1181100"/>
          </a:xfrm>
          <a:prstGeom prst="rect">
            <a:avLst/>
          </a:prstGeom>
          <a:gradFill rotWithShape="0">
            <a:gsLst>
              <a:gs pos="0">
                <a:srgbClr val="CCECFF"/>
              </a:gs>
              <a:gs pos="100000">
                <a:schemeClr val="bg1"/>
              </a:gs>
            </a:gsLst>
            <a:lin ang="5400000" scaled="1"/>
          </a:gradFill>
          <a:ln>
            <a:noFill/>
          </a:ln>
        </p:spPr>
        <p:txBody>
          <a:bodyPr rot="10800000"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lgn="ctr" eaLnBrk="1" hangingPunct="1">
              <a:spcBef>
                <a:spcPct val="20000"/>
              </a:spcBef>
              <a:buFontTx/>
              <a:buChar char="ï"/>
              <a:defRPr/>
            </a:pPr>
            <a:endParaRPr lang="en-US" altLang="en-US" sz="1000">
              <a:latin typeface="Arial" panose="020B0604020202020204" pitchFamily="34" charset="0"/>
            </a:endParaRPr>
          </a:p>
        </p:txBody>
      </p:sp>
      <p:sp>
        <p:nvSpPr>
          <p:cNvPr id="4" name="Rectangle 3">
            <a:extLst>
              <a:ext uri="{FF2B5EF4-FFF2-40B4-BE49-F238E27FC236}">
                <a16:creationId xmlns:a16="http://schemas.microsoft.com/office/drawing/2014/main" id="{CDBC4B6A-E9C2-524B-AEDC-60E792E8D142}"/>
              </a:ext>
            </a:extLst>
          </p:cNvPr>
          <p:cNvSpPr>
            <a:spLocks noChangeArrowheads="1"/>
          </p:cNvSpPr>
          <p:nvPr/>
        </p:nvSpPr>
        <p:spPr bwMode="auto">
          <a:xfrm>
            <a:off x="0" y="5802313"/>
            <a:ext cx="9144000" cy="1055687"/>
          </a:xfrm>
          <a:prstGeom prst="rect">
            <a:avLst/>
          </a:prstGeom>
          <a:gradFill rotWithShape="0">
            <a:gsLst>
              <a:gs pos="0">
                <a:schemeClr val="bg1"/>
              </a:gs>
              <a:gs pos="100000">
                <a:srgbClr val="CCECFF"/>
              </a:gs>
            </a:gsLst>
            <a:lin ang="5400000" scaled="1"/>
          </a:gradFill>
          <a:ln>
            <a:noFill/>
          </a:ln>
        </p:spPr>
        <p:txBody>
          <a:bodyPr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spcBef>
                <a:spcPct val="50000"/>
              </a:spcBef>
              <a:defRPr/>
            </a:pPr>
            <a:endParaRPr lang="en-US" altLang="en-US"/>
          </a:p>
        </p:txBody>
      </p:sp>
      <p:sp>
        <p:nvSpPr>
          <p:cNvPr id="5" name="Line 9">
            <a:extLst>
              <a:ext uri="{FF2B5EF4-FFF2-40B4-BE49-F238E27FC236}">
                <a16:creationId xmlns:a16="http://schemas.microsoft.com/office/drawing/2014/main" id="{9E6DF25A-E69D-5B43-BB9A-1E852F49D52A}"/>
              </a:ext>
            </a:extLst>
          </p:cNvPr>
          <p:cNvSpPr>
            <a:spLocks noChangeShapeType="1"/>
          </p:cNvSpPr>
          <p:nvPr userDrawn="1"/>
        </p:nvSpPr>
        <p:spPr bwMode="auto">
          <a:xfrm>
            <a:off x="9525" y="774700"/>
            <a:ext cx="9124950" cy="0"/>
          </a:xfrm>
          <a:prstGeom prst="line">
            <a:avLst/>
          </a:prstGeom>
          <a:noFill/>
          <a:ln w="28575">
            <a:solidFill>
              <a:srgbClr val="0C285B"/>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sp>
        <p:nvSpPr>
          <p:cNvPr id="6" name="Line 10">
            <a:extLst>
              <a:ext uri="{FF2B5EF4-FFF2-40B4-BE49-F238E27FC236}">
                <a16:creationId xmlns:a16="http://schemas.microsoft.com/office/drawing/2014/main" id="{26C1F5FF-D05F-EF47-8BCD-363552C5187B}"/>
              </a:ext>
            </a:extLst>
          </p:cNvPr>
          <p:cNvSpPr>
            <a:spLocks noChangeShapeType="1"/>
          </p:cNvSpPr>
          <p:nvPr/>
        </p:nvSpPr>
        <p:spPr bwMode="auto">
          <a:xfrm>
            <a:off x="9525" y="812800"/>
            <a:ext cx="9124950" cy="0"/>
          </a:xfrm>
          <a:prstGeom prst="line">
            <a:avLst/>
          </a:prstGeom>
          <a:noFill/>
          <a:ln w="9525">
            <a:solidFill>
              <a:srgbClr val="396BB3"/>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pic>
        <p:nvPicPr>
          <p:cNvPr id="7" name="Picture 26">
            <a:extLst>
              <a:ext uri="{FF2B5EF4-FFF2-40B4-BE49-F238E27FC236}">
                <a16:creationId xmlns:a16="http://schemas.microsoft.com/office/drawing/2014/main" id="{63D33BC8-BD75-9442-B2E1-D7C74AE69828}"/>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488" y="90488"/>
            <a:ext cx="769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8" name="Date Placeholder 2">
            <a:extLst>
              <a:ext uri="{FF2B5EF4-FFF2-40B4-BE49-F238E27FC236}">
                <a16:creationId xmlns:a16="http://schemas.microsoft.com/office/drawing/2014/main" id="{F0B97EBF-F4B0-F34F-BA38-3742F3C2B43C}"/>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9" name="Footer Placeholder 3">
            <a:extLst>
              <a:ext uri="{FF2B5EF4-FFF2-40B4-BE49-F238E27FC236}">
                <a16:creationId xmlns:a16="http://schemas.microsoft.com/office/drawing/2014/main" id="{4F86B4AB-2C5A-464E-9AFB-110F0131148C}"/>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4">
            <a:extLst>
              <a:ext uri="{FF2B5EF4-FFF2-40B4-BE49-F238E27FC236}">
                <a16:creationId xmlns:a16="http://schemas.microsoft.com/office/drawing/2014/main" id="{1C2061E7-44F1-BD42-A47A-E2E1B90B6241}"/>
              </a:ext>
            </a:extLst>
          </p:cNvPr>
          <p:cNvSpPr>
            <a:spLocks noGrp="1"/>
          </p:cNvSpPr>
          <p:nvPr>
            <p:ph type="sldNum" sz="quarter" idx="12"/>
          </p:nvPr>
        </p:nvSpPr>
        <p:spPr/>
        <p:txBody>
          <a:bodyPr/>
          <a:lstStyle>
            <a:lvl1pPr>
              <a:defRPr/>
            </a:lvl1pPr>
          </a:lstStyle>
          <a:p>
            <a:pPr>
              <a:defRPr/>
            </a:pPr>
            <a:fld id="{BAFC73B6-7E0F-BF49-9A88-713850B81715}" type="slidenum">
              <a:rPr lang="en-US" altLang="en-US"/>
              <a:pPr>
                <a:defRPr/>
              </a:pPr>
              <a:t>‹#›</a:t>
            </a:fld>
            <a:endParaRPr lang="en-US" altLang="en-US"/>
          </a:p>
        </p:txBody>
      </p:sp>
    </p:spTree>
    <p:extLst>
      <p:ext uri="{BB962C8B-B14F-4D97-AF65-F5344CB8AC3E}">
        <p14:creationId xmlns:p14="http://schemas.microsoft.com/office/powerpoint/2010/main" val="282954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0A60BD-EEFA-6044-B716-5714F6982BC2}"/>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3" name="Footer Placeholder 2">
            <a:extLst>
              <a:ext uri="{FF2B5EF4-FFF2-40B4-BE49-F238E27FC236}">
                <a16:creationId xmlns:a16="http://schemas.microsoft.com/office/drawing/2014/main" id="{8025C662-AAFE-9942-B27C-00356556E64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BF6675DA-6009-E545-B106-6573CA9D179E}"/>
              </a:ext>
            </a:extLst>
          </p:cNvPr>
          <p:cNvSpPr>
            <a:spLocks noGrp="1"/>
          </p:cNvSpPr>
          <p:nvPr>
            <p:ph type="sldNum" sz="quarter" idx="12"/>
          </p:nvPr>
        </p:nvSpPr>
        <p:spPr/>
        <p:txBody>
          <a:bodyPr/>
          <a:lstStyle>
            <a:lvl1pPr>
              <a:defRPr/>
            </a:lvl1pPr>
          </a:lstStyle>
          <a:p>
            <a:pPr>
              <a:defRPr/>
            </a:pPr>
            <a:fld id="{A1AD74CA-1F71-E148-A228-278C0B2E6C3D}" type="slidenum">
              <a:rPr lang="en-US" altLang="en-US"/>
              <a:pPr>
                <a:defRPr/>
              </a:pPr>
              <a:t>‹#›</a:t>
            </a:fld>
            <a:endParaRPr lang="en-US" altLang="en-US"/>
          </a:p>
        </p:txBody>
      </p:sp>
    </p:spTree>
    <p:extLst>
      <p:ext uri="{BB962C8B-B14F-4D97-AF65-F5344CB8AC3E}">
        <p14:creationId xmlns:p14="http://schemas.microsoft.com/office/powerpoint/2010/main" val="79705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A94EEF7-AA0D-9E47-BD25-EA2A7211B8A6}"/>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6" name="Footer Placeholder 5">
            <a:extLst>
              <a:ext uri="{FF2B5EF4-FFF2-40B4-BE49-F238E27FC236}">
                <a16:creationId xmlns:a16="http://schemas.microsoft.com/office/drawing/2014/main" id="{C85FF7CE-DA3B-5949-9B91-7CA252E2062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35573C7F-FEE9-F444-96D8-BBB2ECADAF1E}"/>
              </a:ext>
            </a:extLst>
          </p:cNvPr>
          <p:cNvSpPr>
            <a:spLocks noGrp="1"/>
          </p:cNvSpPr>
          <p:nvPr>
            <p:ph type="sldNum" sz="quarter" idx="12"/>
          </p:nvPr>
        </p:nvSpPr>
        <p:spPr/>
        <p:txBody>
          <a:bodyPr/>
          <a:lstStyle>
            <a:lvl1pPr>
              <a:defRPr/>
            </a:lvl1pPr>
          </a:lstStyle>
          <a:p>
            <a:pPr>
              <a:defRPr/>
            </a:pPr>
            <a:fld id="{75DBA3A7-A756-4048-9EAA-AFD4B4060C94}" type="slidenum">
              <a:rPr lang="en-US" altLang="en-US"/>
              <a:pPr>
                <a:defRPr/>
              </a:pPr>
              <a:t>‹#›</a:t>
            </a:fld>
            <a:endParaRPr lang="en-US" altLang="en-US"/>
          </a:p>
        </p:txBody>
      </p:sp>
    </p:spTree>
    <p:extLst>
      <p:ext uri="{BB962C8B-B14F-4D97-AF65-F5344CB8AC3E}">
        <p14:creationId xmlns:p14="http://schemas.microsoft.com/office/powerpoint/2010/main" val="2798310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C56C139-B1BC-004F-A170-BC199A7249E7}"/>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6" name="Footer Placeholder 5">
            <a:extLst>
              <a:ext uri="{FF2B5EF4-FFF2-40B4-BE49-F238E27FC236}">
                <a16:creationId xmlns:a16="http://schemas.microsoft.com/office/drawing/2014/main" id="{042AD430-BEA6-594C-BA67-5DDC32BF3E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292DA70-612B-4F44-A18E-4EE96C7D768D}"/>
              </a:ext>
            </a:extLst>
          </p:cNvPr>
          <p:cNvSpPr>
            <a:spLocks noGrp="1"/>
          </p:cNvSpPr>
          <p:nvPr>
            <p:ph type="sldNum" sz="quarter" idx="12"/>
          </p:nvPr>
        </p:nvSpPr>
        <p:spPr/>
        <p:txBody>
          <a:bodyPr/>
          <a:lstStyle>
            <a:lvl1pPr>
              <a:defRPr/>
            </a:lvl1pPr>
          </a:lstStyle>
          <a:p>
            <a:pPr>
              <a:defRPr/>
            </a:pPr>
            <a:fld id="{843A0BC4-15FA-0545-BE33-DA90F0FFCAB3}" type="slidenum">
              <a:rPr lang="en-US" altLang="en-US"/>
              <a:pPr>
                <a:defRPr/>
              </a:pPr>
              <a:t>‹#›</a:t>
            </a:fld>
            <a:endParaRPr lang="en-US" altLang="en-US"/>
          </a:p>
        </p:txBody>
      </p:sp>
    </p:spTree>
    <p:extLst>
      <p:ext uri="{BB962C8B-B14F-4D97-AF65-F5344CB8AC3E}">
        <p14:creationId xmlns:p14="http://schemas.microsoft.com/office/powerpoint/2010/main" val="2988187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B3104A-512D-D643-8546-40AADF5AF59A}"/>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73757A7B-5FA5-DD48-A6A4-579DDF6BA29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17021A-BB46-9446-A632-27DEBE571011}"/>
              </a:ext>
            </a:extLst>
          </p:cNvPr>
          <p:cNvSpPr>
            <a:spLocks noGrp="1"/>
          </p:cNvSpPr>
          <p:nvPr>
            <p:ph type="sldNum" sz="quarter" idx="12"/>
          </p:nvPr>
        </p:nvSpPr>
        <p:spPr/>
        <p:txBody>
          <a:bodyPr/>
          <a:lstStyle>
            <a:lvl1pPr>
              <a:defRPr/>
            </a:lvl1pPr>
          </a:lstStyle>
          <a:p>
            <a:pPr>
              <a:defRPr/>
            </a:pPr>
            <a:fld id="{09AC6F3E-3D77-024A-9530-D13AA8988813}" type="slidenum">
              <a:rPr lang="en-US" altLang="en-US"/>
              <a:pPr>
                <a:defRPr/>
              </a:pPr>
              <a:t>‹#›</a:t>
            </a:fld>
            <a:endParaRPr lang="en-US" altLang="en-US"/>
          </a:p>
        </p:txBody>
      </p:sp>
    </p:spTree>
    <p:extLst>
      <p:ext uri="{BB962C8B-B14F-4D97-AF65-F5344CB8AC3E}">
        <p14:creationId xmlns:p14="http://schemas.microsoft.com/office/powerpoint/2010/main" val="3339862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5638" y="184150"/>
            <a:ext cx="2138362" cy="59626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8963" y="184150"/>
            <a:ext cx="6264275" cy="5962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5C988-A8EB-C84D-962B-30432C39CA1F}"/>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B1B8B18A-F2E9-8542-9D29-BF141CC69A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2B7FE2E-7F12-F040-8ADA-352395C1C916}"/>
              </a:ext>
            </a:extLst>
          </p:cNvPr>
          <p:cNvSpPr>
            <a:spLocks noGrp="1"/>
          </p:cNvSpPr>
          <p:nvPr>
            <p:ph type="sldNum" sz="quarter" idx="12"/>
          </p:nvPr>
        </p:nvSpPr>
        <p:spPr/>
        <p:txBody>
          <a:bodyPr/>
          <a:lstStyle>
            <a:lvl1pPr>
              <a:defRPr/>
            </a:lvl1pPr>
          </a:lstStyle>
          <a:p>
            <a:pPr>
              <a:defRPr/>
            </a:pPr>
            <a:fld id="{8C279BFD-3821-504D-98B9-CF5D9D71D9C4}" type="slidenum">
              <a:rPr lang="en-US" altLang="en-US"/>
              <a:pPr>
                <a:defRPr/>
              </a:pPr>
              <a:t>‹#›</a:t>
            </a:fld>
            <a:endParaRPr lang="en-US" altLang="en-US"/>
          </a:p>
        </p:txBody>
      </p:sp>
    </p:spTree>
    <p:extLst>
      <p:ext uri="{BB962C8B-B14F-4D97-AF65-F5344CB8AC3E}">
        <p14:creationId xmlns:p14="http://schemas.microsoft.com/office/powerpoint/2010/main" val="2904312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3121F16-463E-A343-A572-FCDA7E34E276}"/>
              </a:ext>
            </a:extLst>
          </p:cNvPr>
          <p:cNvSpPr>
            <a:spLocks noChangeArrowheads="1"/>
          </p:cNvSpPr>
          <p:nvPr userDrawn="1"/>
        </p:nvSpPr>
        <p:spPr bwMode="auto">
          <a:xfrm flipV="1">
            <a:off x="0" y="0"/>
            <a:ext cx="9144000" cy="1181100"/>
          </a:xfrm>
          <a:prstGeom prst="rect">
            <a:avLst/>
          </a:prstGeom>
          <a:gradFill rotWithShape="0">
            <a:gsLst>
              <a:gs pos="0">
                <a:srgbClr val="CCECFF"/>
              </a:gs>
              <a:gs pos="100000">
                <a:schemeClr val="bg1"/>
              </a:gs>
            </a:gsLst>
            <a:lin ang="5400000" scaled="1"/>
          </a:gradFill>
          <a:ln>
            <a:noFill/>
          </a:ln>
        </p:spPr>
        <p:txBody>
          <a:bodyPr rot="10800000"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lgn="ctr" eaLnBrk="1" hangingPunct="1">
              <a:spcBef>
                <a:spcPct val="20000"/>
              </a:spcBef>
              <a:buFontTx/>
              <a:buChar char="ï"/>
              <a:defRPr/>
            </a:pPr>
            <a:endParaRPr lang="en-US" altLang="en-US" sz="1000">
              <a:latin typeface="Arial" panose="020B0604020202020204" pitchFamily="34" charset="0"/>
            </a:endParaRPr>
          </a:p>
        </p:txBody>
      </p:sp>
      <p:sp>
        <p:nvSpPr>
          <p:cNvPr id="1027" name="Rectangle 3">
            <a:extLst>
              <a:ext uri="{FF2B5EF4-FFF2-40B4-BE49-F238E27FC236}">
                <a16:creationId xmlns:a16="http://schemas.microsoft.com/office/drawing/2014/main" id="{9B51EA88-79D0-2241-B7A5-80FDFF7C52E6}"/>
              </a:ext>
            </a:extLst>
          </p:cNvPr>
          <p:cNvSpPr>
            <a:spLocks noChangeArrowheads="1"/>
          </p:cNvSpPr>
          <p:nvPr/>
        </p:nvSpPr>
        <p:spPr bwMode="auto">
          <a:xfrm>
            <a:off x="0" y="5802313"/>
            <a:ext cx="9144000" cy="1055687"/>
          </a:xfrm>
          <a:prstGeom prst="rect">
            <a:avLst/>
          </a:prstGeom>
          <a:gradFill rotWithShape="0">
            <a:gsLst>
              <a:gs pos="0">
                <a:schemeClr val="bg1"/>
              </a:gs>
              <a:gs pos="100000">
                <a:srgbClr val="CCECFF"/>
              </a:gs>
            </a:gsLst>
            <a:lin ang="5400000" scaled="1"/>
          </a:gradFill>
          <a:ln>
            <a:noFill/>
          </a:ln>
        </p:spPr>
        <p:txBody>
          <a:bodyPr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spcBef>
                <a:spcPct val="50000"/>
              </a:spcBef>
              <a:defRPr/>
            </a:pPr>
            <a:endParaRPr lang="en-US" altLang="en-US"/>
          </a:p>
        </p:txBody>
      </p:sp>
      <p:sp>
        <p:nvSpPr>
          <p:cNvPr id="1028" name="Rectangle 4">
            <a:extLst>
              <a:ext uri="{FF2B5EF4-FFF2-40B4-BE49-F238E27FC236}">
                <a16:creationId xmlns:a16="http://schemas.microsoft.com/office/drawing/2014/main" id="{D6BBEDD3-16C2-6E41-A65D-4104427CA467}"/>
              </a:ext>
            </a:extLst>
          </p:cNvPr>
          <p:cNvSpPr>
            <a:spLocks noGrp="1" noChangeArrowheads="1"/>
          </p:cNvSpPr>
          <p:nvPr>
            <p:ph type="title"/>
          </p:nvPr>
        </p:nvSpPr>
        <p:spPr bwMode="auto">
          <a:xfrm>
            <a:off x="874713" y="184150"/>
            <a:ext cx="82692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9" name="Rectangle 5">
            <a:extLst>
              <a:ext uri="{FF2B5EF4-FFF2-40B4-BE49-F238E27FC236}">
                <a16:creationId xmlns:a16="http://schemas.microsoft.com/office/drawing/2014/main" id="{C6FEC040-136C-B447-A6F6-3D0335D2B2CC}"/>
              </a:ext>
            </a:extLst>
          </p:cNvPr>
          <p:cNvSpPr>
            <a:spLocks noGrp="1" noChangeArrowheads="1"/>
          </p:cNvSpPr>
          <p:nvPr>
            <p:ph type="body" idx="1"/>
          </p:nvPr>
        </p:nvSpPr>
        <p:spPr bwMode="auto">
          <a:xfrm>
            <a:off x="588963" y="1060450"/>
            <a:ext cx="8097837"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7286" name="Rectangle 6">
            <a:extLst>
              <a:ext uri="{FF2B5EF4-FFF2-40B4-BE49-F238E27FC236}">
                <a16:creationId xmlns:a16="http://schemas.microsoft.com/office/drawing/2014/main" id="{80BB7BAD-EC92-A84C-8AEF-479B63AE96A1}"/>
              </a:ext>
            </a:extLst>
          </p:cNvPr>
          <p:cNvSpPr>
            <a:spLocks noGrp="1" noChangeArrowheads="1"/>
          </p:cNvSpPr>
          <p:nvPr>
            <p:ph type="dt" sz="half" idx="2"/>
          </p:nvPr>
        </p:nvSpPr>
        <p:spPr bwMode="auto">
          <a:xfrm>
            <a:off x="38100" y="63309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000">
                <a:latin typeface="Times" charset="0"/>
                <a:ea typeface="Arial" charset="0"/>
                <a:cs typeface="Arial" charset="0"/>
              </a:defRPr>
            </a:lvl1pPr>
          </a:lstStyle>
          <a:p>
            <a:pPr>
              <a:defRPr/>
            </a:pPr>
            <a:r>
              <a:rPr lang="en-US"/>
              <a:t>Draft 1/8/06</a:t>
            </a:r>
          </a:p>
        </p:txBody>
      </p:sp>
      <p:sp>
        <p:nvSpPr>
          <p:cNvPr id="97287" name="Rectangle 7">
            <a:extLst>
              <a:ext uri="{FF2B5EF4-FFF2-40B4-BE49-F238E27FC236}">
                <a16:creationId xmlns:a16="http://schemas.microsoft.com/office/drawing/2014/main" id="{188622F5-AE60-0A41-A1D3-FEA9BA7BE8B7}"/>
              </a:ext>
            </a:extLst>
          </p:cNvPr>
          <p:cNvSpPr>
            <a:spLocks noGrp="1" noChangeArrowheads="1"/>
          </p:cNvSpPr>
          <p:nvPr>
            <p:ph type="ftr" sz="quarter" idx="3"/>
          </p:nvPr>
        </p:nvSpPr>
        <p:spPr bwMode="auto">
          <a:xfrm>
            <a:off x="3101975" y="6348413"/>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000">
                <a:latin typeface="+mj-lt"/>
                <a:ea typeface="Arial" charset="0"/>
                <a:cs typeface="Arial" charset="0"/>
              </a:defRPr>
            </a:lvl1pPr>
          </a:lstStyle>
          <a:p>
            <a:pPr>
              <a:defRPr/>
            </a:pPr>
            <a:endParaRPr lang="en-US"/>
          </a:p>
        </p:txBody>
      </p:sp>
      <p:sp>
        <p:nvSpPr>
          <p:cNvPr id="97288" name="Rectangle 8">
            <a:extLst>
              <a:ext uri="{FF2B5EF4-FFF2-40B4-BE49-F238E27FC236}">
                <a16:creationId xmlns:a16="http://schemas.microsoft.com/office/drawing/2014/main" id="{F57DCBC3-F77E-6447-A655-4B183C3813C8}"/>
              </a:ext>
            </a:extLst>
          </p:cNvPr>
          <p:cNvSpPr>
            <a:spLocks noGrp="1" noChangeArrowheads="1"/>
          </p:cNvSpPr>
          <p:nvPr>
            <p:ph type="sldNum" sz="quarter" idx="4"/>
          </p:nvPr>
        </p:nvSpPr>
        <p:spPr bwMode="auto">
          <a:xfrm>
            <a:off x="6692900" y="6548438"/>
            <a:ext cx="2365375" cy="279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a:latin typeface="Arial" panose="020B0604020202020204" pitchFamily="34" charset="0"/>
                <a:cs typeface="Arial" panose="020B0604020202020204" pitchFamily="34" charset="0"/>
              </a:defRPr>
            </a:lvl1pPr>
          </a:lstStyle>
          <a:p>
            <a:pPr>
              <a:defRPr/>
            </a:pPr>
            <a:fld id="{662C421A-119B-984B-82F3-145E066BA569}" type="slidenum">
              <a:rPr lang="en-US" altLang="en-US"/>
              <a:pPr>
                <a:defRPr/>
              </a:pPr>
              <a:t>‹#›</a:t>
            </a:fld>
            <a:endParaRPr lang="en-US" altLang="en-US"/>
          </a:p>
        </p:txBody>
      </p:sp>
      <p:sp>
        <p:nvSpPr>
          <p:cNvPr id="1033" name="Line 9">
            <a:extLst>
              <a:ext uri="{FF2B5EF4-FFF2-40B4-BE49-F238E27FC236}">
                <a16:creationId xmlns:a16="http://schemas.microsoft.com/office/drawing/2014/main" id="{00AAE99E-8E71-734B-8384-F51402F9FB74}"/>
              </a:ext>
            </a:extLst>
          </p:cNvPr>
          <p:cNvSpPr>
            <a:spLocks noChangeShapeType="1"/>
          </p:cNvSpPr>
          <p:nvPr userDrawn="1"/>
        </p:nvSpPr>
        <p:spPr bwMode="auto">
          <a:xfrm>
            <a:off x="9525" y="774700"/>
            <a:ext cx="9124950" cy="0"/>
          </a:xfrm>
          <a:prstGeom prst="line">
            <a:avLst/>
          </a:prstGeom>
          <a:noFill/>
          <a:ln w="28575">
            <a:solidFill>
              <a:srgbClr val="0C285B"/>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sp>
        <p:nvSpPr>
          <p:cNvPr id="1034" name="Line 10">
            <a:extLst>
              <a:ext uri="{FF2B5EF4-FFF2-40B4-BE49-F238E27FC236}">
                <a16:creationId xmlns:a16="http://schemas.microsoft.com/office/drawing/2014/main" id="{A581C724-1AE0-3E4B-BDBD-54BCFC7A5709}"/>
              </a:ext>
            </a:extLst>
          </p:cNvPr>
          <p:cNvSpPr>
            <a:spLocks noChangeShapeType="1"/>
          </p:cNvSpPr>
          <p:nvPr/>
        </p:nvSpPr>
        <p:spPr bwMode="auto">
          <a:xfrm>
            <a:off x="9525" y="812800"/>
            <a:ext cx="9124950" cy="0"/>
          </a:xfrm>
          <a:prstGeom prst="line">
            <a:avLst/>
          </a:prstGeom>
          <a:noFill/>
          <a:ln w="9525">
            <a:solidFill>
              <a:srgbClr val="396BB3"/>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pic>
        <p:nvPicPr>
          <p:cNvPr id="1035" name="Picture 26">
            <a:extLst>
              <a:ext uri="{FF2B5EF4-FFF2-40B4-BE49-F238E27FC236}">
                <a16:creationId xmlns:a16="http://schemas.microsoft.com/office/drawing/2014/main" id="{8F022229-F12E-584A-AD61-BDF14C2D4628}"/>
              </a:ext>
            </a:extLst>
          </p:cNvPr>
          <p:cNvPicPr>
            <a:picLocks noChangeAspect="1" noChangeArrowheads="1"/>
          </p:cNvPicPr>
          <p:nvPr userDrawn="1"/>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488" y="90488"/>
            <a:ext cx="769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Lst>
  <p:hf hdr="0" ftr="0" dt="0"/>
  <p:txStyles>
    <p:titleStyle>
      <a:lvl1pPr algn="l" rtl="0" eaLnBrk="0" fontAlgn="base" hangingPunct="0">
        <a:lnSpc>
          <a:spcPct val="85000"/>
        </a:lnSpc>
        <a:spcBef>
          <a:spcPct val="0"/>
        </a:spcBef>
        <a:spcAft>
          <a:spcPct val="0"/>
        </a:spcAft>
        <a:defRPr sz="2800" b="1">
          <a:solidFill>
            <a:schemeClr val="tx1"/>
          </a:solidFill>
          <a:latin typeface="+mj-lt"/>
          <a:ea typeface="MS PGothic" panose="020B0600070205080204" pitchFamily="34" charset="-128"/>
          <a:cs typeface="ＭＳ Ｐゴシック" charset="-128"/>
        </a:defRPr>
      </a:lvl1pPr>
      <a:lvl2pPr algn="l" rtl="0" eaLnBrk="0" fontAlgn="base" hangingPunct="0">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2pPr>
      <a:lvl3pPr algn="l" rtl="0" eaLnBrk="0" fontAlgn="base" hangingPunct="0">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3pPr>
      <a:lvl4pPr algn="l" rtl="0" eaLnBrk="0" fontAlgn="base" hangingPunct="0">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4pPr>
      <a:lvl5pPr algn="l" rtl="0" eaLnBrk="0" fontAlgn="base" hangingPunct="0">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5pPr>
      <a:lvl6pPr marL="457200" algn="l" rtl="0" fontAlgn="base">
        <a:lnSpc>
          <a:spcPct val="85000"/>
        </a:lnSpc>
        <a:spcBef>
          <a:spcPct val="0"/>
        </a:spcBef>
        <a:spcAft>
          <a:spcPct val="0"/>
        </a:spcAft>
        <a:defRPr sz="2800" b="1">
          <a:solidFill>
            <a:schemeClr val="tx1"/>
          </a:solidFill>
          <a:latin typeface="Times" charset="0"/>
        </a:defRPr>
      </a:lvl6pPr>
      <a:lvl7pPr marL="914400" algn="l" rtl="0" fontAlgn="base">
        <a:lnSpc>
          <a:spcPct val="85000"/>
        </a:lnSpc>
        <a:spcBef>
          <a:spcPct val="0"/>
        </a:spcBef>
        <a:spcAft>
          <a:spcPct val="0"/>
        </a:spcAft>
        <a:defRPr sz="2800" b="1">
          <a:solidFill>
            <a:schemeClr val="tx1"/>
          </a:solidFill>
          <a:latin typeface="Times" charset="0"/>
        </a:defRPr>
      </a:lvl7pPr>
      <a:lvl8pPr marL="1371600" algn="l" rtl="0" fontAlgn="base">
        <a:lnSpc>
          <a:spcPct val="85000"/>
        </a:lnSpc>
        <a:spcBef>
          <a:spcPct val="0"/>
        </a:spcBef>
        <a:spcAft>
          <a:spcPct val="0"/>
        </a:spcAft>
        <a:defRPr sz="2800" b="1">
          <a:solidFill>
            <a:schemeClr val="tx1"/>
          </a:solidFill>
          <a:latin typeface="Times" charset="0"/>
        </a:defRPr>
      </a:lvl8pPr>
      <a:lvl9pPr marL="1828800" algn="l" rtl="0" fontAlgn="base">
        <a:lnSpc>
          <a:spcPct val="85000"/>
        </a:lnSpc>
        <a:spcBef>
          <a:spcPct val="0"/>
        </a:spcBef>
        <a:spcAft>
          <a:spcPct val="0"/>
        </a:spcAft>
        <a:defRPr sz="2800" b="1">
          <a:solidFill>
            <a:schemeClr val="tx1"/>
          </a:solidFill>
          <a:latin typeface="Times" charset="0"/>
        </a:defRPr>
      </a:lvl9pPr>
    </p:titleStyle>
    <p:bodyStyle>
      <a:lvl1pPr marL="342900" indent="-342900" algn="l" rtl="0" eaLnBrk="0" fontAlgn="base" hangingPunct="0">
        <a:spcBef>
          <a:spcPct val="50000"/>
        </a:spcBef>
        <a:spcAft>
          <a:spcPct val="0"/>
        </a:spcAft>
        <a:buChar char="•"/>
        <a:defRPr sz="2400">
          <a:solidFill>
            <a:schemeClr val="tx1"/>
          </a:solidFill>
          <a:latin typeface="+mn-lt"/>
          <a:ea typeface="MS PGothic" panose="020B0600070205080204" pitchFamily="34" charset="-128"/>
          <a:cs typeface="MS PGothic" panose="020B0600070205080204" pitchFamily="34" charset="-128"/>
        </a:defRPr>
      </a:lvl1pPr>
      <a:lvl2pPr marL="742950" indent="-285750" algn="l" rtl="0" eaLnBrk="0" fontAlgn="base" hangingPunct="0">
        <a:lnSpc>
          <a:spcPct val="90000"/>
        </a:lnSpc>
        <a:spcBef>
          <a:spcPct val="20000"/>
        </a:spcBef>
        <a:spcAft>
          <a:spcPct val="0"/>
        </a:spcAft>
        <a:buChar char="–"/>
        <a:defRPr sz="2100">
          <a:solidFill>
            <a:schemeClr val="tx1"/>
          </a:solidFill>
          <a:latin typeface="+mn-lt"/>
          <a:ea typeface="MS PGothic" panose="020B0600070205080204" pitchFamily="34" charset="-128"/>
        </a:defRPr>
      </a:lvl2pPr>
      <a:lvl3pPr marL="1143000" indent="-228600" algn="l" rtl="0" eaLnBrk="0" fontAlgn="base" hangingPunct="0">
        <a:lnSpc>
          <a:spcPct val="90000"/>
        </a:lnSpc>
        <a:spcBef>
          <a:spcPct val="20000"/>
        </a:spcBef>
        <a:spcAft>
          <a:spcPct val="0"/>
        </a:spcAft>
        <a:buChar char="•"/>
        <a:defRPr>
          <a:solidFill>
            <a:schemeClr val="tx1"/>
          </a:solidFill>
          <a:latin typeface="+mn-lt"/>
          <a:ea typeface="MS PGothic" panose="020B0600070205080204" pitchFamily="34" charset="-128"/>
          <a:cs typeface="Geneva" pitchFamily="27" charset="0"/>
        </a:defRPr>
      </a:lvl3pPr>
      <a:lvl4pPr marL="1600200" indent="-228600" algn="l" rtl="0" eaLnBrk="0" fontAlgn="base" hangingPunct="0">
        <a:lnSpc>
          <a:spcPct val="90000"/>
        </a:lnSpc>
        <a:spcBef>
          <a:spcPct val="20000"/>
        </a:spcBef>
        <a:spcAft>
          <a:spcPct val="0"/>
        </a:spcAft>
        <a:buChar char="–"/>
        <a:defRPr sz="1500">
          <a:solidFill>
            <a:schemeClr val="tx1"/>
          </a:solidFill>
          <a:latin typeface="+mn-lt"/>
          <a:ea typeface="MS PGothic" panose="020B0600070205080204" pitchFamily="34" charset="-128"/>
          <a:cs typeface="Geneva" pitchFamily="27" charset="0"/>
        </a:defRPr>
      </a:lvl4pPr>
      <a:lvl5pPr marL="2057400" indent="-228600" algn="l" rtl="0" eaLnBrk="0" fontAlgn="base" hangingPunct="0">
        <a:spcBef>
          <a:spcPct val="20000"/>
        </a:spcBef>
        <a:spcAft>
          <a:spcPct val="0"/>
        </a:spcAft>
        <a:buChar char="»"/>
        <a:defRPr sz="1300">
          <a:solidFill>
            <a:schemeClr val="tx1"/>
          </a:solidFill>
          <a:latin typeface="+mn-lt"/>
          <a:ea typeface="MS PGothic" panose="020B0600070205080204" pitchFamily="34" charset="-128"/>
          <a:cs typeface="Geneva" pitchFamily="27" charset="0"/>
        </a:defRPr>
      </a:lvl5pPr>
      <a:lvl6pPr marL="2514600" indent="-228600" algn="l" rtl="0" fontAlgn="base">
        <a:spcBef>
          <a:spcPct val="20000"/>
        </a:spcBef>
        <a:spcAft>
          <a:spcPct val="0"/>
        </a:spcAft>
        <a:buChar char="»"/>
        <a:defRPr sz="1300">
          <a:solidFill>
            <a:schemeClr val="tx1"/>
          </a:solidFill>
          <a:latin typeface="+mn-lt"/>
          <a:ea typeface="ＭＳ Ｐゴシック" charset="-128"/>
        </a:defRPr>
      </a:lvl6pPr>
      <a:lvl7pPr marL="2971800" indent="-228600" algn="l" rtl="0" fontAlgn="base">
        <a:spcBef>
          <a:spcPct val="20000"/>
        </a:spcBef>
        <a:spcAft>
          <a:spcPct val="0"/>
        </a:spcAft>
        <a:buChar char="»"/>
        <a:defRPr sz="1300">
          <a:solidFill>
            <a:schemeClr val="tx1"/>
          </a:solidFill>
          <a:latin typeface="+mn-lt"/>
          <a:ea typeface="ＭＳ Ｐゴシック" charset="-128"/>
        </a:defRPr>
      </a:lvl7pPr>
      <a:lvl8pPr marL="3429000" indent="-228600" algn="l" rtl="0" fontAlgn="base">
        <a:spcBef>
          <a:spcPct val="20000"/>
        </a:spcBef>
        <a:spcAft>
          <a:spcPct val="0"/>
        </a:spcAft>
        <a:buChar char="»"/>
        <a:defRPr sz="1300">
          <a:solidFill>
            <a:schemeClr val="tx1"/>
          </a:solidFill>
          <a:latin typeface="+mn-lt"/>
          <a:ea typeface="ＭＳ Ｐゴシック" charset="-128"/>
        </a:defRPr>
      </a:lvl8pPr>
      <a:lvl9pPr marL="3886200" indent="-228600" algn="l" rtl="0" fontAlgn="base">
        <a:spcBef>
          <a:spcPct val="20000"/>
        </a:spcBef>
        <a:spcAft>
          <a:spcPct val="0"/>
        </a:spcAft>
        <a:buChar char="»"/>
        <a:defRPr sz="13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tif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7.png"/><Relationship Id="rId12"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image" Target="../media/image18.pn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svg"/><Relationship Id="rId12" Type="http://schemas.openxmlformats.org/officeDocument/2006/relationships/image" Target="../media/image29.emf"/><Relationship Id="rId17" Type="http://schemas.openxmlformats.org/officeDocument/2006/relationships/image" Target="../media/image34.png"/><Relationship Id="rId2" Type="http://schemas.openxmlformats.org/officeDocument/2006/relationships/image" Target="../media/image19.png"/><Relationship Id="rId16"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sv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27.png"/><Relationship Id="rId3" Type="http://schemas.openxmlformats.org/officeDocument/2006/relationships/image" Target="../media/image28.png"/><Relationship Id="rId7" Type="http://schemas.openxmlformats.org/officeDocument/2006/relationships/image" Target="../media/image36.png"/><Relationship Id="rId12" Type="http://schemas.openxmlformats.org/officeDocument/2006/relationships/image" Target="../media/image22.svg"/><Relationship Id="rId17" Type="http://schemas.openxmlformats.org/officeDocument/2006/relationships/image" Target="../media/image24.svg"/><Relationship Id="rId2" Type="http://schemas.openxmlformats.org/officeDocument/2006/relationships/notesSlide" Target="../notesSlides/notesSlide7.xml"/><Relationship Id="rId16"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9.emf"/><Relationship Id="rId11" Type="http://schemas.openxmlformats.org/officeDocument/2006/relationships/image" Target="../media/image21.png"/><Relationship Id="rId5" Type="http://schemas.openxmlformats.org/officeDocument/2006/relationships/image" Target="../media/image19.png"/><Relationship Id="rId15" Type="http://schemas.openxmlformats.org/officeDocument/2006/relationships/image" Target="../media/image26.png"/><Relationship Id="rId10" Type="http://schemas.openxmlformats.org/officeDocument/2006/relationships/image" Target="../media/image39.png"/><Relationship Id="rId4" Type="http://schemas.openxmlformats.org/officeDocument/2006/relationships/image" Target="../media/image35.png"/><Relationship Id="rId9" Type="http://schemas.openxmlformats.org/officeDocument/2006/relationships/image" Target="../media/image38.png"/><Relationship Id="rId1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99D73D-100D-EF40-AB7A-37E9BFA5883A}"/>
              </a:ext>
            </a:extLst>
          </p:cNvPr>
          <p:cNvSpPr txBox="1"/>
          <p:nvPr/>
        </p:nvSpPr>
        <p:spPr>
          <a:xfrm>
            <a:off x="158813" y="1031913"/>
            <a:ext cx="8638162" cy="2185214"/>
          </a:xfrm>
          <a:prstGeom prst="rect">
            <a:avLst/>
          </a:prstGeom>
          <a:noFill/>
        </p:spPr>
        <p:txBody>
          <a:bodyPr wrap="square" rtlCol="0">
            <a:spAutoFit/>
          </a:bodyPr>
          <a:lstStyle/>
          <a:p>
            <a:r>
              <a:rPr lang="en-US" sz="4000" b="1" dirty="0"/>
              <a:t>Big-data Efficient Automated Science Transfer (BEAST): </a:t>
            </a:r>
          </a:p>
          <a:p>
            <a:r>
              <a:rPr lang="en-US" sz="2800" b="0" i="0" u="none" strike="noStrike" dirty="0">
                <a:effectLst/>
                <a:latin typeface="Arial" panose="020B0604020202020204" pitchFamily="34" charset="0"/>
              </a:rPr>
              <a:t>an open-source software architecture for arc jet data management, modeling, and automation</a:t>
            </a:r>
            <a:endParaRPr lang="en-US" sz="2800" b="1" dirty="0"/>
          </a:p>
        </p:txBody>
      </p:sp>
      <p:sp>
        <p:nvSpPr>
          <p:cNvPr id="3" name="TextBox 2">
            <a:extLst>
              <a:ext uri="{FF2B5EF4-FFF2-40B4-BE49-F238E27FC236}">
                <a16:creationId xmlns:a16="http://schemas.microsoft.com/office/drawing/2014/main" id="{DDF8E58B-929B-C24B-816D-FB82BBC2A3C5}"/>
              </a:ext>
            </a:extLst>
          </p:cNvPr>
          <p:cNvSpPr txBox="1"/>
          <p:nvPr/>
        </p:nvSpPr>
        <p:spPr>
          <a:xfrm>
            <a:off x="1031358" y="4471870"/>
            <a:ext cx="7260703" cy="1354217"/>
          </a:xfrm>
          <a:prstGeom prst="rect">
            <a:avLst/>
          </a:prstGeom>
          <a:noFill/>
        </p:spPr>
        <p:txBody>
          <a:bodyPr wrap="square" rtlCol="0">
            <a:spAutoFit/>
          </a:bodyPr>
          <a:lstStyle/>
          <a:p>
            <a:r>
              <a:rPr lang="en-US" sz="1800" dirty="0"/>
              <a:t>Dr. Magnus A. Haw</a:t>
            </a:r>
          </a:p>
          <a:p>
            <a:r>
              <a:rPr lang="en-US" sz="1800" dirty="0"/>
              <a:t>Dr. Megan E. MacDonald</a:t>
            </a:r>
          </a:p>
          <a:p>
            <a:r>
              <a:rPr lang="en-US" sz="1800" dirty="0"/>
              <a:t>Sebastian V. Colom</a:t>
            </a:r>
          </a:p>
          <a:p>
            <a:endParaRPr lang="en-US" sz="2800" dirty="0"/>
          </a:p>
        </p:txBody>
      </p:sp>
    </p:spTree>
    <p:custDataLst>
      <p:tags r:id="rId1"/>
    </p:custDataLst>
    <p:extLst>
      <p:ext uri="{BB962C8B-B14F-4D97-AF65-F5344CB8AC3E}">
        <p14:creationId xmlns:p14="http://schemas.microsoft.com/office/powerpoint/2010/main" val="3396662592"/>
      </p:ext>
    </p:extLst>
  </p:cSld>
  <p:clrMapOvr>
    <a:masterClrMapping/>
  </p:clrMapOvr>
  <mc:AlternateContent xmlns:mc="http://schemas.openxmlformats.org/markup-compatibility/2006" xmlns:p14="http://schemas.microsoft.com/office/powerpoint/2010/main">
    <mc:Choice Requires="p14">
      <p:transition spd="slow" p14:dur="2000" advTm="16728"/>
    </mc:Choice>
    <mc:Fallback xmlns="">
      <p:transition spd="slow" advTm="1672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557C-86F5-AB4E-AF7A-ADD8E71ED4BC}"/>
              </a:ext>
            </a:extLst>
          </p:cNvPr>
          <p:cNvSpPr>
            <a:spLocks noGrp="1"/>
          </p:cNvSpPr>
          <p:nvPr>
            <p:ph type="title"/>
          </p:nvPr>
        </p:nvSpPr>
        <p:spPr>
          <a:xfrm>
            <a:off x="817563" y="172720"/>
            <a:ext cx="8269287" cy="519113"/>
          </a:xfrm>
        </p:spPr>
        <p:txBody>
          <a:bodyPr/>
          <a:lstStyle/>
          <a:p>
            <a:r>
              <a:rPr lang="en-US" dirty="0"/>
              <a:t>BEAST: Efficient Arc Jet Data Storage/Analysis</a:t>
            </a:r>
          </a:p>
        </p:txBody>
      </p:sp>
      <p:sp>
        <p:nvSpPr>
          <p:cNvPr id="5" name="TextBox 4">
            <a:extLst>
              <a:ext uri="{FF2B5EF4-FFF2-40B4-BE49-F238E27FC236}">
                <a16:creationId xmlns:a16="http://schemas.microsoft.com/office/drawing/2014/main" id="{993A590C-21E3-CA4D-A4DD-24B5B1E44E69}"/>
              </a:ext>
            </a:extLst>
          </p:cNvPr>
          <p:cNvSpPr txBox="1"/>
          <p:nvPr/>
        </p:nvSpPr>
        <p:spPr>
          <a:xfrm>
            <a:off x="145774" y="5601357"/>
            <a:ext cx="8941075" cy="830997"/>
          </a:xfrm>
          <a:prstGeom prst="rect">
            <a:avLst/>
          </a:prstGeom>
          <a:noFill/>
        </p:spPr>
        <p:txBody>
          <a:bodyPr wrap="square" rtlCol="0">
            <a:spAutoFit/>
          </a:bodyPr>
          <a:lstStyle/>
          <a:p>
            <a:r>
              <a:rPr lang="en-US" b="1" dirty="0"/>
              <a:t>First step in getting to lower uncertainty: </a:t>
            </a:r>
          </a:p>
          <a:p>
            <a:r>
              <a:rPr lang="en-US" dirty="0"/>
              <a:t>Efficiently </a:t>
            </a:r>
            <a:r>
              <a:rPr lang="en-US" u="sng" dirty="0"/>
              <a:t>acquire, organize, and analyze</a:t>
            </a:r>
            <a:r>
              <a:rPr lang="en-US" dirty="0"/>
              <a:t> more data</a:t>
            </a:r>
          </a:p>
        </p:txBody>
      </p:sp>
      <p:grpSp>
        <p:nvGrpSpPr>
          <p:cNvPr id="11" name="Group 10"/>
          <p:cNvGrpSpPr/>
          <p:nvPr/>
        </p:nvGrpSpPr>
        <p:grpSpPr>
          <a:xfrm>
            <a:off x="1363086" y="2060997"/>
            <a:ext cx="6544146" cy="3282275"/>
            <a:chOff x="1363086" y="940932"/>
            <a:chExt cx="6544146" cy="3282275"/>
          </a:xfrm>
        </p:grpSpPr>
        <p:grpSp>
          <p:nvGrpSpPr>
            <p:cNvPr id="29" name="Group 28">
              <a:extLst>
                <a:ext uri="{FF2B5EF4-FFF2-40B4-BE49-F238E27FC236}">
                  <a16:creationId xmlns:a16="http://schemas.microsoft.com/office/drawing/2014/main" id="{8F0DC423-AE6E-C04A-BFDF-B3FEABE0FBF6}"/>
                </a:ext>
              </a:extLst>
            </p:cNvPr>
            <p:cNvGrpSpPr/>
            <p:nvPr/>
          </p:nvGrpSpPr>
          <p:grpSpPr>
            <a:xfrm>
              <a:off x="1363086" y="1490545"/>
              <a:ext cx="2133918" cy="1330724"/>
              <a:chOff x="1438392" y="2448340"/>
              <a:chExt cx="2133918" cy="1330724"/>
            </a:xfrm>
          </p:grpSpPr>
          <p:sp>
            <p:nvSpPr>
              <p:cNvPr id="21" name="Oval 20">
                <a:extLst>
                  <a:ext uri="{FF2B5EF4-FFF2-40B4-BE49-F238E27FC236}">
                    <a16:creationId xmlns:a16="http://schemas.microsoft.com/office/drawing/2014/main" id="{9B404E47-040A-C641-9296-5A3C0D297ABA}"/>
                  </a:ext>
                </a:extLst>
              </p:cNvPr>
              <p:cNvSpPr>
                <a:spLocks noChangeAspect="1"/>
              </p:cNvSpPr>
              <p:nvPr/>
            </p:nvSpPr>
            <p:spPr bwMode="auto">
              <a:xfrm>
                <a:off x="1792457" y="2448340"/>
                <a:ext cx="1428750" cy="914400"/>
              </a:xfrm>
              <a:prstGeom prst="ellipse">
                <a:avLst/>
              </a:prstGeom>
              <a:blipFill dpi="0" rotWithShape="1">
                <a:blip r:embed="rId4">
                  <a:alphaModFix amt="40000"/>
                </a:blip>
                <a:srcRect/>
                <a:stretch>
                  <a:fillRect/>
                </a:stretch>
              </a:blipFill>
              <a:ln w="38100" cap="flat" cmpd="sng" algn="ctr">
                <a:solidFill>
                  <a:srgbClr val="AF650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tx1"/>
                  </a:solidFill>
                  <a:effectLst/>
                  <a:latin typeface="Helvetica" charset="0"/>
                </a:endParaRPr>
              </a:p>
            </p:txBody>
          </p:sp>
          <p:sp>
            <p:nvSpPr>
              <p:cNvPr id="24" name="Rectangle 23">
                <a:extLst>
                  <a:ext uri="{FF2B5EF4-FFF2-40B4-BE49-F238E27FC236}">
                    <a16:creationId xmlns:a16="http://schemas.microsoft.com/office/drawing/2014/main" id="{7D2C5DA4-A32F-304A-9E61-C0F55F2AEA47}"/>
                  </a:ext>
                </a:extLst>
              </p:cNvPr>
              <p:cNvSpPr/>
              <p:nvPr/>
            </p:nvSpPr>
            <p:spPr>
              <a:xfrm>
                <a:off x="1438392" y="3317399"/>
                <a:ext cx="2133918" cy="461665"/>
              </a:xfrm>
              <a:prstGeom prst="rect">
                <a:avLst/>
              </a:prstGeom>
            </p:spPr>
            <p:txBody>
              <a:bodyPr wrap="none">
                <a:spAutoFit/>
              </a:bodyPr>
              <a:lstStyle/>
              <a:p>
                <a:r>
                  <a:rPr lang="en-US" dirty="0"/>
                  <a:t>Arc Jet testing</a:t>
                </a:r>
              </a:p>
            </p:txBody>
          </p:sp>
          <p:cxnSp>
            <p:nvCxnSpPr>
              <p:cNvPr id="7" name="Straight Arrow Connector 6">
                <a:extLst>
                  <a:ext uri="{FF2B5EF4-FFF2-40B4-BE49-F238E27FC236}">
                    <a16:creationId xmlns:a16="http://schemas.microsoft.com/office/drawing/2014/main" id="{EBCCDC03-F590-3348-A73C-328A2392E22C}"/>
                  </a:ext>
                </a:extLst>
              </p:cNvPr>
              <p:cNvCxnSpPr>
                <a:stCxn id="21" idx="6"/>
                <a:endCxn id="4" idx="1"/>
              </p:cNvCxnSpPr>
              <p:nvPr/>
            </p:nvCxnSpPr>
            <p:spPr bwMode="auto">
              <a:xfrm>
                <a:off x="3221207" y="2905540"/>
                <a:ext cx="316558" cy="87328"/>
              </a:xfrm>
              <a:prstGeom prst="straightConnector1">
                <a:avLst/>
              </a:prstGeom>
              <a:noFill/>
              <a:ln w="38100" cap="flat" cmpd="sng" algn="ctr">
                <a:solidFill>
                  <a:srgbClr val="AF6502"/>
                </a:solidFill>
                <a:prstDash val="solid"/>
                <a:round/>
                <a:headEnd type="none" w="med" len="med"/>
                <a:tailEnd type="triangle"/>
              </a:ln>
              <a:effectLst/>
            </p:spPr>
          </p:cxnSp>
        </p:grpSp>
        <p:grpSp>
          <p:nvGrpSpPr>
            <p:cNvPr id="30" name="Group 29">
              <a:extLst>
                <a:ext uri="{FF2B5EF4-FFF2-40B4-BE49-F238E27FC236}">
                  <a16:creationId xmlns:a16="http://schemas.microsoft.com/office/drawing/2014/main" id="{4BE73065-7176-3A4A-91A5-61022676F978}"/>
                </a:ext>
              </a:extLst>
            </p:cNvPr>
            <p:cNvGrpSpPr/>
            <p:nvPr/>
          </p:nvGrpSpPr>
          <p:grpSpPr>
            <a:xfrm>
              <a:off x="5205244" y="1482161"/>
              <a:ext cx="2701988" cy="1371599"/>
              <a:chOff x="5205244" y="2439956"/>
              <a:chExt cx="2701988" cy="1371599"/>
            </a:xfrm>
          </p:grpSpPr>
          <p:sp>
            <p:nvSpPr>
              <p:cNvPr id="19" name="Oval 18">
                <a:extLst>
                  <a:ext uri="{FF2B5EF4-FFF2-40B4-BE49-F238E27FC236}">
                    <a16:creationId xmlns:a16="http://schemas.microsoft.com/office/drawing/2014/main" id="{A5D6029D-0C14-5142-AACF-4877CB4957C8}"/>
                  </a:ext>
                </a:extLst>
              </p:cNvPr>
              <p:cNvSpPr>
                <a:spLocks noChangeAspect="1"/>
              </p:cNvSpPr>
              <p:nvPr/>
            </p:nvSpPr>
            <p:spPr bwMode="auto">
              <a:xfrm>
                <a:off x="5573468" y="2439956"/>
                <a:ext cx="1428750" cy="914400"/>
              </a:xfrm>
              <a:prstGeom prst="ellipse">
                <a:avLst/>
              </a:prstGeom>
              <a:blipFill dpi="0" rotWithShape="1">
                <a:blip r:embed="rId5" cstate="email">
                  <a:alphaModFix amt="40000"/>
                  <a:extLst>
                    <a:ext uri="{28A0092B-C50C-407E-A947-70E740481C1C}">
                      <a14:useLocalDpi xmlns:a14="http://schemas.microsoft.com/office/drawing/2010/main"/>
                    </a:ext>
                  </a:extLst>
                </a:blip>
                <a:srcRect/>
                <a:stretch>
                  <a:fillRect/>
                </a:stretch>
              </a:blipFill>
              <a:ln w="381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26" name="Rectangle 25">
                <a:extLst>
                  <a:ext uri="{FF2B5EF4-FFF2-40B4-BE49-F238E27FC236}">
                    <a16:creationId xmlns:a16="http://schemas.microsoft.com/office/drawing/2014/main" id="{49D5FB1F-E87D-1249-9BB0-11622F5D9477}"/>
                  </a:ext>
                </a:extLst>
              </p:cNvPr>
              <p:cNvSpPr/>
              <p:nvPr/>
            </p:nvSpPr>
            <p:spPr>
              <a:xfrm>
                <a:off x="5273178" y="3349890"/>
                <a:ext cx="2634054" cy="461665"/>
              </a:xfrm>
              <a:prstGeom prst="rect">
                <a:avLst/>
              </a:prstGeom>
            </p:spPr>
            <p:txBody>
              <a:bodyPr wrap="none">
                <a:spAutoFit/>
              </a:bodyPr>
              <a:lstStyle/>
              <a:p>
                <a:r>
                  <a:rPr lang="en-US" dirty="0"/>
                  <a:t>material response</a:t>
                </a:r>
              </a:p>
            </p:txBody>
          </p:sp>
          <p:cxnSp>
            <p:nvCxnSpPr>
              <p:cNvPr id="10" name="Straight Arrow Connector 9">
                <a:extLst>
                  <a:ext uri="{FF2B5EF4-FFF2-40B4-BE49-F238E27FC236}">
                    <a16:creationId xmlns:a16="http://schemas.microsoft.com/office/drawing/2014/main" id="{824D7DD6-BDA8-B54C-9E0C-E17120D0BC10}"/>
                  </a:ext>
                </a:extLst>
              </p:cNvPr>
              <p:cNvCxnSpPr>
                <a:cxnSpLocks/>
                <a:stCxn id="19" idx="2"/>
                <a:endCxn id="4" idx="3"/>
              </p:cNvCxnSpPr>
              <p:nvPr/>
            </p:nvCxnSpPr>
            <p:spPr bwMode="auto">
              <a:xfrm flipH="1">
                <a:off x="5205244" y="2897156"/>
                <a:ext cx="368224" cy="95712"/>
              </a:xfrm>
              <a:prstGeom prst="straightConnector1">
                <a:avLst/>
              </a:prstGeom>
              <a:noFill/>
              <a:ln w="38100" cap="flat" cmpd="sng" algn="ctr">
                <a:solidFill>
                  <a:srgbClr val="3C8C93"/>
                </a:solidFill>
                <a:prstDash val="solid"/>
                <a:round/>
                <a:headEnd type="none" w="med" len="med"/>
                <a:tailEnd type="triangle"/>
              </a:ln>
              <a:effectLst/>
            </p:spPr>
          </p:cxnSp>
        </p:grpSp>
        <p:grpSp>
          <p:nvGrpSpPr>
            <p:cNvPr id="31" name="Group 30">
              <a:extLst>
                <a:ext uri="{FF2B5EF4-FFF2-40B4-BE49-F238E27FC236}">
                  <a16:creationId xmlns:a16="http://schemas.microsoft.com/office/drawing/2014/main" id="{E1E1494D-9EEA-8749-8DAE-5539A2C91CEA}"/>
                </a:ext>
              </a:extLst>
            </p:cNvPr>
            <p:cNvGrpSpPr/>
            <p:nvPr/>
          </p:nvGrpSpPr>
          <p:grpSpPr>
            <a:xfrm>
              <a:off x="2955689" y="2450571"/>
              <a:ext cx="2874505" cy="1772636"/>
              <a:chOff x="2955689" y="3408366"/>
              <a:chExt cx="2874505" cy="1772636"/>
            </a:xfrm>
          </p:grpSpPr>
          <p:sp>
            <p:nvSpPr>
              <p:cNvPr id="18" name="Oval 17">
                <a:extLst>
                  <a:ext uri="{FF2B5EF4-FFF2-40B4-BE49-F238E27FC236}">
                    <a16:creationId xmlns:a16="http://schemas.microsoft.com/office/drawing/2014/main" id="{867F6890-3B97-7147-816B-14B512AA454A}"/>
                  </a:ext>
                </a:extLst>
              </p:cNvPr>
              <p:cNvSpPr>
                <a:spLocks noChangeAspect="1"/>
              </p:cNvSpPr>
              <p:nvPr/>
            </p:nvSpPr>
            <p:spPr bwMode="auto">
              <a:xfrm>
                <a:off x="3613951" y="3804938"/>
                <a:ext cx="1428750" cy="914400"/>
              </a:xfrm>
              <a:prstGeom prst="ellipse">
                <a:avLst/>
              </a:prstGeom>
              <a:blipFill dpi="0" rotWithShape="1">
                <a:blip r:embed="rId6" cstate="email">
                  <a:alphaModFix amt="40000"/>
                  <a:extLst>
                    <a:ext uri="{28A0092B-C50C-407E-A947-70E740481C1C}">
                      <a14:useLocalDpi xmlns:a14="http://schemas.microsoft.com/office/drawing/2010/main"/>
                    </a:ext>
                  </a:extLst>
                </a:blip>
                <a:srcRect/>
                <a:stretch>
                  <a:fillRect/>
                </a:stretch>
              </a:blipFill>
              <a:ln w="38100" cap="flat" cmpd="sng" algn="ctr">
                <a:solidFill>
                  <a:srgbClr val="AF52D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25" name="Rectangle 24">
                <a:extLst>
                  <a:ext uri="{FF2B5EF4-FFF2-40B4-BE49-F238E27FC236}">
                    <a16:creationId xmlns:a16="http://schemas.microsoft.com/office/drawing/2014/main" id="{EFAEE270-B4FD-3F43-A04B-981AD21E5BBC}"/>
                  </a:ext>
                </a:extLst>
              </p:cNvPr>
              <p:cNvSpPr/>
              <p:nvPr/>
            </p:nvSpPr>
            <p:spPr>
              <a:xfrm>
                <a:off x="2955689" y="4719337"/>
                <a:ext cx="2874505" cy="461665"/>
              </a:xfrm>
              <a:prstGeom prst="rect">
                <a:avLst/>
              </a:prstGeom>
            </p:spPr>
            <p:txBody>
              <a:bodyPr wrap="none">
                <a:spAutoFit/>
              </a:bodyPr>
              <a:lstStyle/>
              <a:p>
                <a:r>
                  <a:rPr lang="en-US"/>
                  <a:t>model development</a:t>
                </a:r>
              </a:p>
            </p:txBody>
          </p:sp>
          <p:cxnSp>
            <p:nvCxnSpPr>
              <p:cNvPr id="27" name="Straight Arrow Connector 26">
                <a:extLst>
                  <a:ext uri="{FF2B5EF4-FFF2-40B4-BE49-F238E27FC236}">
                    <a16:creationId xmlns:a16="http://schemas.microsoft.com/office/drawing/2014/main" id="{44EC5CA2-6901-F748-9008-9B00D1259A9F}"/>
                  </a:ext>
                </a:extLst>
              </p:cNvPr>
              <p:cNvCxnSpPr>
                <a:cxnSpLocks/>
                <a:stCxn id="18" idx="0"/>
                <a:endCxn id="4" idx="2"/>
              </p:cNvCxnSpPr>
              <p:nvPr/>
            </p:nvCxnSpPr>
            <p:spPr bwMode="auto">
              <a:xfrm flipV="1">
                <a:off x="4328326" y="3408366"/>
                <a:ext cx="5526" cy="396572"/>
              </a:xfrm>
              <a:prstGeom prst="straightConnector1">
                <a:avLst/>
              </a:prstGeom>
              <a:noFill/>
              <a:ln w="38100" cap="flat" cmpd="sng" algn="ctr">
                <a:solidFill>
                  <a:srgbClr val="AF52DE"/>
                </a:solidFill>
                <a:prstDash val="solid"/>
                <a:round/>
                <a:headEnd type="none" w="med" len="med"/>
                <a:tailEnd type="triangle"/>
              </a:ln>
              <a:effectLst/>
            </p:spPr>
          </p:cxnSp>
        </p:grpSp>
        <p:sp>
          <p:nvSpPr>
            <p:cNvPr id="35" name="Arc 34">
              <a:extLst>
                <a:ext uri="{FF2B5EF4-FFF2-40B4-BE49-F238E27FC236}">
                  <a16:creationId xmlns:a16="http://schemas.microsoft.com/office/drawing/2014/main" id="{B9873C78-48DE-7D40-9B5A-BD43EF70CE7E}"/>
                </a:ext>
              </a:extLst>
            </p:cNvPr>
            <p:cNvSpPr/>
            <p:nvPr/>
          </p:nvSpPr>
          <p:spPr bwMode="auto">
            <a:xfrm rot="10800000" flipV="1">
              <a:off x="2333946" y="940932"/>
              <a:ext cx="3908526" cy="2639328"/>
            </a:xfrm>
            <a:prstGeom prst="arc">
              <a:avLst>
                <a:gd name="adj1" fmla="val 12373140"/>
                <a:gd name="adj2" fmla="val 19844619"/>
              </a:avLst>
            </a:prstGeom>
            <a:noFill/>
            <a:ln w="57150" cap="flat" cmpd="sng" algn="ctr">
              <a:solidFill>
                <a:srgbClr val="FFCCCC"/>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 name="TextBox 3"/>
            <p:cNvSpPr txBox="1"/>
            <p:nvPr/>
          </p:nvSpPr>
          <p:spPr>
            <a:xfrm>
              <a:off x="3462459" y="1619574"/>
              <a:ext cx="1742785" cy="830997"/>
            </a:xfrm>
            <a:prstGeom prst="rect">
              <a:avLst/>
            </a:prstGeom>
            <a:solidFill>
              <a:srgbClr val="EFD511"/>
            </a:solidFill>
            <a:ln>
              <a:solidFill>
                <a:schemeClr val="tx1"/>
              </a:solidFill>
            </a:ln>
          </p:spPr>
          <p:txBody>
            <a:bodyPr wrap="none" rtlCol="0">
              <a:spAutoFit/>
            </a:bodyPr>
            <a:lstStyle/>
            <a:p>
              <a:pPr algn="ctr"/>
              <a:r>
                <a:rPr lang="en-US" dirty="0"/>
                <a:t>Mission</a:t>
              </a:r>
            </a:p>
            <a:p>
              <a:pPr algn="ctr"/>
              <a:r>
                <a:rPr lang="en-US" dirty="0"/>
                <a:t>Uncertainty</a:t>
              </a:r>
            </a:p>
          </p:txBody>
        </p:sp>
      </p:grpSp>
      <p:sp>
        <p:nvSpPr>
          <p:cNvPr id="41" name="Slide Number Placeholder 40"/>
          <p:cNvSpPr>
            <a:spLocks noGrp="1"/>
          </p:cNvSpPr>
          <p:nvPr>
            <p:ph type="sldNum" sz="quarter" idx="12"/>
          </p:nvPr>
        </p:nvSpPr>
        <p:spPr/>
        <p:txBody>
          <a:bodyPr/>
          <a:lstStyle/>
          <a:p>
            <a:pPr>
              <a:defRPr/>
            </a:pPr>
            <a:fld id="{B851AE3C-2F19-6748-8977-3C84EC39C828}" type="slidenum">
              <a:rPr lang="en-US" altLang="en-US" smtClean="0"/>
              <a:pPr>
                <a:defRPr/>
              </a:pPr>
              <a:t>2</a:t>
            </a:fld>
            <a:endParaRPr lang="en-US" altLang="en-US"/>
          </a:p>
        </p:txBody>
      </p:sp>
      <p:sp>
        <p:nvSpPr>
          <p:cNvPr id="33" name="Rectangle 32">
            <a:extLst>
              <a:ext uri="{FF2B5EF4-FFF2-40B4-BE49-F238E27FC236}">
                <a16:creationId xmlns:a16="http://schemas.microsoft.com/office/drawing/2014/main" id="{B65C3A47-74EB-F945-8C93-767774FD6538}"/>
              </a:ext>
            </a:extLst>
          </p:cNvPr>
          <p:cNvSpPr/>
          <p:nvPr/>
        </p:nvSpPr>
        <p:spPr>
          <a:xfrm>
            <a:off x="284889" y="902363"/>
            <a:ext cx="8600786" cy="830997"/>
          </a:xfrm>
          <a:prstGeom prst="rect">
            <a:avLst/>
          </a:prstGeom>
        </p:spPr>
        <p:txBody>
          <a:bodyPr wrap="square">
            <a:spAutoFit/>
          </a:bodyPr>
          <a:lstStyle/>
          <a:p>
            <a:pPr algn="ctr"/>
            <a:r>
              <a:rPr lang="en-US" dirty="0"/>
              <a:t>More data </a:t>
            </a:r>
            <a:r>
              <a:rPr lang="en-US" dirty="0">
                <a:sym typeface="Wingdings" panose="05000000000000000000" pitchFamily="2" charset="2"/>
              </a:rPr>
              <a:t> better models  </a:t>
            </a:r>
          </a:p>
          <a:p>
            <a:pPr algn="ctr"/>
            <a:r>
              <a:rPr lang="en-US" b="0" i="0" u="none" strike="noStrike" dirty="0">
                <a:solidFill>
                  <a:srgbClr val="FF0000"/>
                </a:solidFill>
                <a:effectLst/>
                <a:latin typeface="Arial" panose="020B0604020202020204" pitchFamily="34" charset="0"/>
              </a:rPr>
              <a:t>better mission planning and risk management</a:t>
            </a:r>
            <a:endParaRPr lang="en-US" dirty="0">
              <a:solidFill>
                <a:srgbClr val="FF0000"/>
              </a:solidFill>
            </a:endParaRPr>
          </a:p>
        </p:txBody>
      </p:sp>
      <p:sp>
        <p:nvSpPr>
          <p:cNvPr id="8" name="Arc 7">
            <a:extLst>
              <a:ext uri="{FF2B5EF4-FFF2-40B4-BE49-F238E27FC236}">
                <a16:creationId xmlns:a16="http://schemas.microsoft.com/office/drawing/2014/main" id="{41DC8B79-0E9C-6F33-33A3-9FBEF447A219}"/>
              </a:ext>
            </a:extLst>
          </p:cNvPr>
          <p:cNvSpPr/>
          <p:nvPr/>
        </p:nvSpPr>
        <p:spPr bwMode="auto">
          <a:xfrm rot="1792161" flipV="1">
            <a:off x="1814483" y="2192496"/>
            <a:ext cx="3908526" cy="2639328"/>
          </a:xfrm>
          <a:prstGeom prst="arc">
            <a:avLst>
              <a:gd name="adj1" fmla="val 13560586"/>
              <a:gd name="adj2" fmla="val 17502844"/>
            </a:avLst>
          </a:prstGeom>
          <a:noFill/>
          <a:ln w="57150" cap="flat" cmpd="sng" algn="ctr">
            <a:solidFill>
              <a:srgbClr val="FFCCCC"/>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9" name="Arc 8">
            <a:extLst>
              <a:ext uri="{FF2B5EF4-FFF2-40B4-BE49-F238E27FC236}">
                <a16:creationId xmlns:a16="http://schemas.microsoft.com/office/drawing/2014/main" id="{3EF13068-AD67-4DFB-AE44-C64E4C413BB5}"/>
              </a:ext>
            </a:extLst>
          </p:cNvPr>
          <p:cNvSpPr/>
          <p:nvPr/>
        </p:nvSpPr>
        <p:spPr bwMode="auto">
          <a:xfrm rot="18548386" flipV="1">
            <a:off x="3034045" y="2041227"/>
            <a:ext cx="3908526" cy="2639328"/>
          </a:xfrm>
          <a:prstGeom prst="arc">
            <a:avLst>
              <a:gd name="adj1" fmla="val 13560586"/>
              <a:gd name="adj2" fmla="val 16915703"/>
            </a:avLst>
          </a:prstGeom>
          <a:noFill/>
          <a:ln w="57150" cap="flat" cmpd="sng" algn="ctr">
            <a:solidFill>
              <a:srgbClr val="FFCCCC"/>
            </a:solidFill>
            <a:prstDash val="solid"/>
            <a:round/>
            <a:headEnd type="triangl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Tree>
    <p:custDataLst>
      <p:tags r:id="rId1"/>
    </p:custDataLst>
    <p:extLst>
      <p:ext uri="{BB962C8B-B14F-4D97-AF65-F5344CB8AC3E}">
        <p14:creationId xmlns:p14="http://schemas.microsoft.com/office/powerpoint/2010/main" val="2783115547"/>
      </p:ext>
    </p:extLst>
  </p:cSld>
  <p:clrMapOvr>
    <a:masterClrMapping/>
  </p:clrMapOvr>
  <mc:AlternateContent xmlns:mc="http://schemas.openxmlformats.org/markup-compatibility/2006" xmlns:p14="http://schemas.microsoft.com/office/powerpoint/2010/main">
    <mc:Choice Requires="p14">
      <p:transition spd="slow" p14:dur="2000" advTm="48562"/>
    </mc:Choice>
    <mc:Fallback xmlns="">
      <p:transition spd="slow" advTm="4856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of BEAST</a:t>
            </a:r>
          </a:p>
        </p:txBody>
      </p:sp>
      <p:sp>
        <p:nvSpPr>
          <p:cNvPr id="3" name="Content Placeholder 2"/>
          <p:cNvSpPr>
            <a:spLocks noGrp="1"/>
          </p:cNvSpPr>
          <p:nvPr>
            <p:ph sz="half" idx="1"/>
          </p:nvPr>
        </p:nvSpPr>
        <p:spPr>
          <a:xfrm>
            <a:off x="286416" y="1082675"/>
            <a:ext cx="8771859" cy="5086350"/>
          </a:xfrm>
        </p:spPr>
        <p:txBody>
          <a:bodyPr/>
          <a:lstStyle/>
          <a:p>
            <a:r>
              <a:rPr lang="en-US" dirty="0"/>
              <a:t>Centralized digital data storage/retrieval architecture </a:t>
            </a:r>
          </a:p>
          <a:p>
            <a:r>
              <a:rPr lang="en-US" dirty="0"/>
              <a:t>Automated data processing for faster turnaround</a:t>
            </a:r>
          </a:p>
          <a:p>
            <a:r>
              <a:rPr lang="en-US" dirty="0"/>
              <a:t>Integrated machine learning – automatically updated models can estimate results for conditions that have never been run</a:t>
            </a:r>
          </a:p>
          <a:p>
            <a:endParaRPr lang="en-US" dirty="0"/>
          </a:p>
          <a:p>
            <a:r>
              <a:rPr lang="en-US" dirty="0"/>
              <a:t>Implement first at the miniature Arc jet Research Chamber (mARC II) facility</a:t>
            </a:r>
          </a:p>
          <a:p>
            <a:r>
              <a:rPr lang="en-US" dirty="0"/>
              <a:t>Extend to large arcjet facilities</a:t>
            </a:r>
          </a:p>
        </p:txBody>
      </p:sp>
      <p:sp>
        <p:nvSpPr>
          <p:cNvPr id="5" name="Slide Number Placeholder 4"/>
          <p:cNvSpPr>
            <a:spLocks noGrp="1"/>
          </p:cNvSpPr>
          <p:nvPr>
            <p:ph type="sldNum" sz="quarter" idx="12"/>
          </p:nvPr>
        </p:nvSpPr>
        <p:spPr/>
        <p:txBody>
          <a:bodyPr/>
          <a:lstStyle/>
          <a:p>
            <a:pPr>
              <a:defRPr/>
            </a:pPr>
            <a:fld id="{B851AE3C-2F19-6748-8977-3C84EC39C828}" type="slidenum">
              <a:rPr lang="en-US" altLang="en-US" smtClean="0"/>
              <a:pPr>
                <a:defRPr/>
              </a:pPr>
              <a:t>3</a:t>
            </a:fld>
            <a:endParaRPr lang="en-US" altLang="en-US"/>
          </a:p>
        </p:txBody>
      </p:sp>
    </p:spTree>
    <p:extLst>
      <p:ext uri="{BB962C8B-B14F-4D97-AF65-F5344CB8AC3E}">
        <p14:creationId xmlns:p14="http://schemas.microsoft.com/office/powerpoint/2010/main" val="2140325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824D3-FB90-7A48-908B-FC92EB446F8D}"/>
              </a:ext>
            </a:extLst>
          </p:cNvPr>
          <p:cNvSpPr>
            <a:spLocks noGrp="1"/>
          </p:cNvSpPr>
          <p:nvPr>
            <p:ph type="title"/>
          </p:nvPr>
        </p:nvSpPr>
        <p:spPr/>
        <p:txBody>
          <a:bodyPr/>
          <a:lstStyle/>
          <a:p>
            <a:r>
              <a:rPr lang="en-US"/>
              <a:t>Why is better data infrastructure needed?</a:t>
            </a:r>
          </a:p>
        </p:txBody>
      </p:sp>
      <p:sp>
        <p:nvSpPr>
          <p:cNvPr id="11" name="Oval 10">
            <a:extLst>
              <a:ext uri="{FF2B5EF4-FFF2-40B4-BE49-F238E27FC236}">
                <a16:creationId xmlns:a16="http://schemas.microsoft.com/office/drawing/2014/main" id="{D7A2D015-474D-8048-B6F8-AA2666032080}"/>
              </a:ext>
            </a:extLst>
          </p:cNvPr>
          <p:cNvSpPr/>
          <p:nvPr/>
        </p:nvSpPr>
        <p:spPr bwMode="auto">
          <a:xfrm>
            <a:off x="5129087" y="4234170"/>
            <a:ext cx="2286000" cy="1463040"/>
          </a:xfrm>
          <a:prstGeom prst="ellipse">
            <a:avLst/>
          </a:prstGeom>
          <a:blipFill>
            <a:blip r:embed="rId3" cstate="email">
              <a:extLst>
                <a:ext uri="{28A0092B-C50C-407E-A947-70E740481C1C}">
                  <a14:useLocalDpi xmlns:a14="http://schemas.microsoft.com/office/drawing/2010/main"/>
                </a:ext>
              </a:extLst>
            </a:blip>
            <a:stretch>
              <a:fillRect/>
            </a:stretch>
          </a:blipFill>
          <a:ln w="38100" cap="flat" cmpd="sng" algn="ctr">
            <a:solidFill>
              <a:srgbClr val="AF52D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9" name="Rectangle 18">
            <a:extLst>
              <a:ext uri="{FF2B5EF4-FFF2-40B4-BE49-F238E27FC236}">
                <a16:creationId xmlns:a16="http://schemas.microsoft.com/office/drawing/2014/main" id="{8AD5938C-40D1-5446-B06B-B4442BCD3CB9}"/>
              </a:ext>
            </a:extLst>
          </p:cNvPr>
          <p:cNvSpPr/>
          <p:nvPr/>
        </p:nvSpPr>
        <p:spPr>
          <a:xfrm>
            <a:off x="1164876" y="3769733"/>
            <a:ext cx="2847254" cy="400110"/>
          </a:xfrm>
          <a:prstGeom prst="rect">
            <a:avLst/>
          </a:prstGeom>
        </p:spPr>
        <p:txBody>
          <a:bodyPr wrap="none">
            <a:spAutoFit/>
          </a:bodyPr>
          <a:lstStyle/>
          <a:p>
            <a:pPr algn="ctr"/>
            <a:r>
              <a:rPr lang="en-US" altLang="en-US" sz="2000" b="1"/>
              <a:t>Flow Characterization</a:t>
            </a:r>
          </a:p>
        </p:txBody>
      </p:sp>
      <p:sp>
        <p:nvSpPr>
          <p:cNvPr id="21" name="Rectangle 20">
            <a:extLst>
              <a:ext uri="{FF2B5EF4-FFF2-40B4-BE49-F238E27FC236}">
                <a16:creationId xmlns:a16="http://schemas.microsoft.com/office/drawing/2014/main" id="{7E27BFBC-B3D5-024C-946A-4FDBCDBCF971}"/>
              </a:ext>
            </a:extLst>
          </p:cNvPr>
          <p:cNvSpPr/>
          <p:nvPr/>
        </p:nvSpPr>
        <p:spPr>
          <a:xfrm>
            <a:off x="5083909" y="3833591"/>
            <a:ext cx="2376356" cy="400110"/>
          </a:xfrm>
          <a:prstGeom prst="rect">
            <a:avLst/>
          </a:prstGeom>
        </p:spPr>
        <p:txBody>
          <a:bodyPr wrap="none">
            <a:spAutoFit/>
          </a:bodyPr>
          <a:lstStyle/>
          <a:p>
            <a:pPr algn="ctr"/>
            <a:r>
              <a:rPr lang="en-US" altLang="en-US" sz="2000" b="1"/>
              <a:t>Model Verification</a:t>
            </a:r>
          </a:p>
        </p:txBody>
      </p:sp>
      <p:sp>
        <p:nvSpPr>
          <p:cNvPr id="67" name="Oval 66">
            <a:extLst>
              <a:ext uri="{FF2B5EF4-FFF2-40B4-BE49-F238E27FC236}">
                <a16:creationId xmlns:a16="http://schemas.microsoft.com/office/drawing/2014/main" id="{C79B3BC3-898D-8445-9254-B9E672D0277A}"/>
              </a:ext>
            </a:extLst>
          </p:cNvPr>
          <p:cNvSpPr/>
          <p:nvPr/>
        </p:nvSpPr>
        <p:spPr bwMode="auto">
          <a:xfrm>
            <a:off x="1403672" y="4163687"/>
            <a:ext cx="2286000" cy="1463040"/>
          </a:xfrm>
          <a:prstGeom prst="ellipse">
            <a:avLst/>
          </a:prstGeom>
          <a:blipFill dpi="0" rotWithShape="1">
            <a:blip r:embed="rId4"/>
            <a:srcRect/>
            <a:stretch>
              <a:fillRect/>
            </a:stretch>
          </a:blipFill>
          <a:ln w="38100" cap="flat" cmpd="sng" algn="ctr">
            <a:solidFill>
              <a:srgbClr val="AF650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3" name="Slide Number Placeholder 2"/>
          <p:cNvSpPr>
            <a:spLocks noGrp="1"/>
          </p:cNvSpPr>
          <p:nvPr>
            <p:ph type="sldNum" sz="quarter" idx="12"/>
          </p:nvPr>
        </p:nvSpPr>
        <p:spPr/>
        <p:txBody>
          <a:bodyPr/>
          <a:lstStyle/>
          <a:p>
            <a:pPr>
              <a:defRPr/>
            </a:pPr>
            <a:fld id="{B851AE3C-2F19-6748-8977-3C84EC39C828}" type="slidenum">
              <a:rPr lang="en-US" altLang="en-US" smtClean="0"/>
              <a:pPr>
                <a:defRPr/>
              </a:pPr>
              <a:t>4</a:t>
            </a:fld>
            <a:endParaRPr lang="en-US" altLang="en-US"/>
          </a:p>
        </p:txBody>
      </p:sp>
      <p:sp>
        <p:nvSpPr>
          <p:cNvPr id="24" name="Rectangle 23">
            <a:extLst>
              <a:ext uri="{FF2B5EF4-FFF2-40B4-BE49-F238E27FC236}">
                <a16:creationId xmlns:a16="http://schemas.microsoft.com/office/drawing/2014/main" id="{D8650B57-D92A-E04D-A1AF-C3A5E8928733}"/>
              </a:ext>
            </a:extLst>
          </p:cNvPr>
          <p:cNvSpPr/>
          <p:nvPr/>
        </p:nvSpPr>
        <p:spPr>
          <a:xfrm>
            <a:off x="701045" y="6046973"/>
            <a:ext cx="7741910" cy="707886"/>
          </a:xfrm>
          <a:prstGeom prst="rect">
            <a:avLst/>
          </a:prstGeom>
        </p:spPr>
        <p:txBody>
          <a:bodyPr wrap="square">
            <a:spAutoFit/>
          </a:bodyPr>
          <a:lstStyle/>
          <a:p>
            <a:pPr algn="ctr"/>
            <a:r>
              <a:rPr lang="en-US" sz="2000" dirty="0"/>
              <a:t>As we add diagnostics with higher spatial and temporal resolution, </a:t>
            </a:r>
            <a:r>
              <a:rPr lang="en-US" sz="2000" b="1" dirty="0"/>
              <a:t>a new paradigm is needed to process and store data</a:t>
            </a:r>
            <a:r>
              <a:rPr lang="en-US" sz="2000" dirty="0"/>
              <a:t>. </a:t>
            </a:r>
          </a:p>
        </p:txBody>
      </p:sp>
      <p:sp>
        <p:nvSpPr>
          <p:cNvPr id="22" name="TextBox 21"/>
          <p:cNvSpPr txBox="1"/>
          <p:nvPr/>
        </p:nvSpPr>
        <p:spPr>
          <a:xfrm>
            <a:off x="741406" y="1346143"/>
            <a:ext cx="8402594" cy="2246769"/>
          </a:xfrm>
          <a:prstGeom prst="rect">
            <a:avLst/>
          </a:prstGeom>
          <a:noFill/>
        </p:spPr>
        <p:txBody>
          <a:bodyPr wrap="square" rtlCol="0">
            <a:spAutoFit/>
          </a:bodyPr>
          <a:lstStyle/>
          <a:p>
            <a:pPr marL="457200" indent="-457200">
              <a:buFont typeface="+mj-lt"/>
              <a:buAutoNum type="arabicPeriod"/>
            </a:pPr>
            <a:r>
              <a:rPr lang="en-US" sz="2000" dirty="0">
                <a:solidFill>
                  <a:srgbClr val="FF0000"/>
                </a:solidFill>
              </a:rPr>
              <a:t>Existing data systems limit the resolution of diagnostics</a:t>
            </a:r>
          </a:p>
          <a:p>
            <a:pPr marL="457200" indent="-457200">
              <a:lnSpc>
                <a:spcPct val="150000"/>
              </a:lnSpc>
              <a:buFont typeface="+mj-lt"/>
              <a:buAutoNum type="arabicPeriod"/>
            </a:pPr>
            <a:r>
              <a:rPr lang="en-US" sz="2000" dirty="0">
                <a:solidFill>
                  <a:srgbClr val="FF0000"/>
                </a:solidFill>
              </a:rPr>
              <a:t>Long data delivery times (weeks)</a:t>
            </a:r>
          </a:p>
          <a:p>
            <a:pPr marL="457200" indent="-457200">
              <a:lnSpc>
                <a:spcPct val="150000"/>
              </a:lnSpc>
              <a:buFont typeface="+mj-lt"/>
              <a:buAutoNum type="arabicPeriod"/>
            </a:pPr>
            <a:r>
              <a:rPr lang="en-US" sz="2000" dirty="0">
                <a:solidFill>
                  <a:srgbClr val="FF0000"/>
                </a:solidFill>
              </a:rPr>
              <a:t>No integration with modeling efforts</a:t>
            </a:r>
          </a:p>
          <a:p>
            <a:pPr marL="457200" indent="-457200">
              <a:lnSpc>
                <a:spcPct val="150000"/>
              </a:lnSpc>
              <a:buFont typeface="+mj-lt"/>
              <a:buAutoNum type="arabicPeriod"/>
            </a:pPr>
            <a:r>
              <a:rPr lang="en-US" sz="2000" dirty="0">
                <a:solidFill>
                  <a:srgbClr val="FF0000"/>
                </a:solidFill>
              </a:rPr>
              <a:t>No statistical metrics for facility uncertainty</a:t>
            </a:r>
          </a:p>
          <a:p>
            <a:pPr marL="457200" indent="-457200">
              <a:lnSpc>
                <a:spcPct val="150000"/>
              </a:lnSpc>
              <a:buFont typeface="+mj-lt"/>
              <a:buAutoNum type="arabicPeriod"/>
            </a:pPr>
            <a:r>
              <a:rPr lang="en-US" sz="2000" dirty="0">
                <a:solidFill>
                  <a:srgbClr val="FF0000"/>
                </a:solidFill>
              </a:rPr>
              <a:t>Simple system modeling </a:t>
            </a:r>
          </a:p>
        </p:txBody>
      </p:sp>
      <p:pic>
        <p:nvPicPr>
          <p:cNvPr id="14" name="Content Placeholder 3">
            <a:extLst>
              <a:ext uri="{FF2B5EF4-FFF2-40B4-BE49-F238E27FC236}">
                <a16:creationId xmlns:a16="http://schemas.microsoft.com/office/drawing/2014/main" id="{BDD8C65F-6CB7-224A-B547-4EC66D78A870}"/>
              </a:ext>
            </a:extLst>
          </p:cNvPr>
          <p:cNvPicPr>
            <a:picLocks noChangeAspect="1"/>
          </p:cNvPicPr>
          <p:nvPr/>
        </p:nvPicPr>
        <p:blipFill>
          <a:blip r:embed="rId5"/>
          <a:stretch>
            <a:fillRect/>
          </a:stretch>
        </p:blipFill>
        <p:spPr bwMode="auto">
          <a:xfrm>
            <a:off x="6692900" y="1889095"/>
            <a:ext cx="2125895" cy="168616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3C5ED7-5032-8D4D-BF83-D4BA292D4638}"/>
              </a:ext>
            </a:extLst>
          </p:cNvPr>
          <p:cNvSpPr txBox="1"/>
          <p:nvPr/>
        </p:nvSpPr>
        <p:spPr>
          <a:xfrm>
            <a:off x="3642783" y="874344"/>
            <a:ext cx="1486304" cy="461665"/>
          </a:xfrm>
          <a:prstGeom prst="rect">
            <a:avLst/>
          </a:prstGeom>
          <a:noFill/>
        </p:spPr>
        <p:txBody>
          <a:bodyPr wrap="none" rtlCol="0">
            <a:spAutoFit/>
          </a:bodyPr>
          <a:lstStyle/>
          <a:p>
            <a:r>
              <a:rPr lang="en-US">
                <a:solidFill>
                  <a:srgbClr val="FF0000"/>
                </a:solidFill>
              </a:rPr>
              <a:t>Problems</a:t>
            </a:r>
          </a:p>
        </p:txBody>
      </p:sp>
      <p:grpSp>
        <p:nvGrpSpPr>
          <p:cNvPr id="7" name="Group 6">
            <a:extLst>
              <a:ext uri="{FF2B5EF4-FFF2-40B4-BE49-F238E27FC236}">
                <a16:creationId xmlns:a16="http://schemas.microsoft.com/office/drawing/2014/main" id="{FC646DE9-D96C-3944-8F97-F36C3F49ED85}"/>
              </a:ext>
            </a:extLst>
          </p:cNvPr>
          <p:cNvGrpSpPr/>
          <p:nvPr/>
        </p:nvGrpSpPr>
        <p:grpSpPr>
          <a:xfrm>
            <a:off x="3153196" y="4252805"/>
            <a:ext cx="2561193" cy="1462146"/>
            <a:chOff x="3153196" y="4067452"/>
            <a:chExt cx="2561193" cy="1462146"/>
          </a:xfrm>
        </p:grpSpPr>
        <p:grpSp>
          <p:nvGrpSpPr>
            <p:cNvPr id="4" name="Group 3">
              <a:extLst>
                <a:ext uri="{FF2B5EF4-FFF2-40B4-BE49-F238E27FC236}">
                  <a16:creationId xmlns:a16="http://schemas.microsoft.com/office/drawing/2014/main" id="{B4E37BCC-7E92-1B48-891E-21BA54534153}"/>
                </a:ext>
              </a:extLst>
            </p:cNvPr>
            <p:cNvGrpSpPr/>
            <p:nvPr/>
          </p:nvGrpSpPr>
          <p:grpSpPr>
            <a:xfrm rot="19720757">
              <a:off x="3153196" y="4432943"/>
              <a:ext cx="2561193" cy="1096655"/>
              <a:chOff x="923698" y="2794954"/>
              <a:chExt cx="2561193" cy="1096655"/>
            </a:xfrm>
          </p:grpSpPr>
          <p:sp>
            <p:nvSpPr>
              <p:cNvPr id="15" name="Arc 14">
                <a:extLst>
                  <a:ext uri="{FF2B5EF4-FFF2-40B4-BE49-F238E27FC236}">
                    <a16:creationId xmlns:a16="http://schemas.microsoft.com/office/drawing/2014/main" id="{12FEE27A-2171-E845-BDAD-D80215647987}"/>
                  </a:ext>
                </a:extLst>
              </p:cNvPr>
              <p:cNvSpPr/>
              <p:nvPr/>
            </p:nvSpPr>
            <p:spPr bwMode="auto">
              <a:xfrm rot="1651055" flipV="1">
                <a:off x="923698" y="2794954"/>
                <a:ext cx="2561193" cy="1096655"/>
              </a:xfrm>
              <a:prstGeom prst="arc">
                <a:avLst>
                  <a:gd name="adj1" fmla="val 11741418"/>
                  <a:gd name="adj2" fmla="val 20198009"/>
                </a:avLst>
              </a:prstGeom>
              <a:noFill/>
              <a:ln w="57150" cap="flat" cmpd="sng" algn="ctr">
                <a:solidFill>
                  <a:srgbClr val="00B05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2" name="TextBox 11">
                <a:extLst>
                  <a:ext uri="{FF2B5EF4-FFF2-40B4-BE49-F238E27FC236}">
                    <a16:creationId xmlns:a16="http://schemas.microsoft.com/office/drawing/2014/main" id="{3B0862F5-A2CB-AB45-9700-6AD6CC219D17}"/>
                  </a:ext>
                </a:extLst>
              </p:cNvPr>
              <p:cNvSpPr txBox="1"/>
              <p:nvPr/>
            </p:nvSpPr>
            <p:spPr>
              <a:xfrm rot="1913084">
                <a:off x="1363351" y="2927415"/>
                <a:ext cx="1526838" cy="830997"/>
              </a:xfrm>
              <a:prstGeom prst="rect">
                <a:avLst/>
              </a:prstGeom>
              <a:noFill/>
            </p:spPr>
            <p:txBody>
              <a:bodyPr wrap="square" rtlCol="0">
                <a:spAutoFit/>
              </a:bodyPr>
              <a:lstStyle/>
              <a:p>
                <a:pPr algn="ctr"/>
                <a:r>
                  <a:rPr lang="en-US" sz="1600">
                    <a:solidFill>
                      <a:srgbClr val="00B050"/>
                    </a:solidFill>
                  </a:rPr>
                  <a:t>database</a:t>
                </a:r>
              </a:p>
              <a:p>
                <a:pPr algn="ctr"/>
                <a:r>
                  <a:rPr lang="en-US" sz="1600">
                    <a:solidFill>
                      <a:srgbClr val="00B050"/>
                    </a:solidFill>
                  </a:rPr>
                  <a:t>+ </a:t>
                </a:r>
              </a:p>
              <a:p>
                <a:pPr algn="ctr"/>
                <a:r>
                  <a:rPr lang="en-US" sz="1600">
                    <a:solidFill>
                      <a:srgbClr val="00B050"/>
                    </a:solidFill>
                  </a:rPr>
                  <a:t>data pipeline</a:t>
                </a:r>
              </a:p>
            </p:txBody>
          </p:sp>
        </p:grpSp>
        <p:sp>
          <p:nvSpPr>
            <p:cNvPr id="18" name="Oval 17">
              <a:extLst>
                <a:ext uri="{FF2B5EF4-FFF2-40B4-BE49-F238E27FC236}">
                  <a16:creationId xmlns:a16="http://schemas.microsoft.com/office/drawing/2014/main" id="{B9676B5B-6043-6241-B2B9-D76C95A6A931}"/>
                </a:ext>
              </a:extLst>
            </p:cNvPr>
            <p:cNvSpPr/>
            <p:nvPr/>
          </p:nvSpPr>
          <p:spPr bwMode="auto">
            <a:xfrm>
              <a:off x="4121592" y="4067452"/>
              <a:ext cx="491564" cy="519113"/>
            </a:xfrm>
            <a:prstGeom prst="ellipse">
              <a:avLst/>
            </a:prstGeom>
            <a:blipFill>
              <a:blip r:embed="rId6"/>
              <a:stretch>
                <a:fillRect/>
              </a:stretch>
            </a:blip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grpSp>
    </p:spTree>
    <p:extLst>
      <p:ext uri="{BB962C8B-B14F-4D97-AF65-F5344CB8AC3E}">
        <p14:creationId xmlns:p14="http://schemas.microsoft.com/office/powerpoint/2010/main" val="3740506609"/>
      </p:ext>
    </p:extLst>
  </p:cSld>
  <p:clrMapOvr>
    <a:masterClrMapping/>
  </p:clrMapOvr>
  <mc:AlternateContent xmlns:mc="http://schemas.openxmlformats.org/markup-compatibility/2006" xmlns:p14="http://schemas.microsoft.com/office/powerpoint/2010/main">
    <mc:Choice Requires="p14">
      <p:transition spd="slow" p14:dur="2000" advTm="19891"/>
    </mc:Choice>
    <mc:Fallback xmlns="">
      <p:transition spd="slow" advTm="1989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824D3-FB90-7A48-908B-FC92EB446F8D}"/>
              </a:ext>
            </a:extLst>
          </p:cNvPr>
          <p:cNvSpPr>
            <a:spLocks noGrp="1"/>
          </p:cNvSpPr>
          <p:nvPr>
            <p:ph type="title"/>
          </p:nvPr>
        </p:nvSpPr>
        <p:spPr/>
        <p:txBody>
          <a:bodyPr/>
          <a:lstStyle/>
          <a:p>
            <a:r>
              <a:rPr lang="en-US"/>
              <a:t>How to address these issues?</a:t>
            </a:r>
          </a:p>
        </p:txBody>
      </p:sp>
      <p:sp>
        <p:nvSpPr>
          <p:cNvPr id="4" name="Slide Number Placeholder 3"/>
          <p:cNvSpPr>
            <a:spLocks noGrp="1"/>
          </p:cNvSpPr>
          <p:nvPr>
            <p:ph type="sldNum" sz="quarter" idx="12"/>
          </p:nvPr>
        </p:nvSpPr>
        <p:spPr/>
        <p:txBody>
          <a:bodyPr/>
          <a:lstStyle/>
          <a:p>
            <a:pPr>
              <a:defRPr/>
            </a:pPr>
            <a:fld id="{B851AE3C-2F19-6748-8977-3C84EC39C828}" type="slidenum">
              <a:rPr lang="en-US" altLang="en-US" smtClean="0"/>
              <a:pPr>
                <a:defRPr/>
              </a:pPr>
              <a:t>5</a:t>
            </a:fld>
            <a:endParaRPr lang="en-US" altLang="en-US"/>
          </a:p>
        </p:txBody>
      </p:sp>
      <p:sp>
        <p:nvSpPr>
          <p:cNvPr id="3" name="Rectangle 2">
            <a:extLst>
              <a:ext uri="{FF2B5EF4-FFF2-40B4-BE49-F238E27FC236}">
                <a16:creationId xmlns:a16="http://schemas.microsoft.com/office/drawing/2014/main" id="{0009AC88-E8CB-A04D-992C-E0EAD7340468}"/>
              </a:ext>
            </a:extLst>
          </p:cNvPr>
          <p:cNvSpPr/>
          <p:nvPr/>
        </p:nvSpPr>
        <p:spPr>
          <a:xfrm>
            <a:off x="5205123" y="2732804"/>
            <a:ext cx="4572000" cy="2208618"/>
          </a:xfrm>
          <a:prstGeom prst="rect">
            <a:avLst/>
          </a:prstGeom>
        </p:spPr>
        <p:txBody>
          <a:bodyPr>
            <a:spAutoFit/>
          </a:bodyPr>
          <a:lstStyle/>
          <a:p>
            <a:pPr marL="342900" indent="-342900">
              <a:lnSpc>
                <a:spcPct val="200000"/>
              </a:lnSpc>
              <a:buFont typeface="Arial" panose="020B0604020202020204" pitchFamily="34" charset="0"/>
              <a:buChar char="•"/>
            </a:pPr>
            <a:r>
              <a:rPr lang="en-US"/>
              <a:t>Enterprise databases</a:t>
            </a:r>
          </a:p>
          <a:p>
            <a:pPr marL="342900" indent="-342900">
              <a:lnSpc>
                <a:spcPct val="200000"/>
              </a:lnSpc>
              <a:buFont typeface="Arial" panose="020B0604020202020204" pitchFamily="34" charset="0"/>
              <a:buChar char="•"/>
            </a:pPr>
            <a:r>
              <a:rPr lang="en-US"/>
              <a:t>Automation</a:t>
            </a:r>
          </a:p>
          <a:p>
            <a:pPr marL="342900" indent="-342900">
              <a:lnSpc>
                <a:spcPct val="200000"/>
              </a:lnSpc>
              <a:buFont typeface="Arial" panose="020B0604020202020204" pitchFamily="34" charset="0"/>
              <a:buChar char="•"/>
            </a:pPr>
            <a:r>
              <a:rPr lang="en-US"/>
              <a:t>Machine learning</a:t>
            </a:r>
          </a:p>
        </p:txBody>
      </p:sp>
      <p:sp>
        <p:nvSpPr>
          <p:cNvPr id="6" name="TextBox 5">
            <a:extLst>
              <a:ext uri="{FF2B5EF4-FFF2-40B4-BE49-F238E27FC236}">
                <a16:creationId xmlns:a16="http://schemas.microsoft.com/office/drawing/2014/main" id="{E407F7EA-6829-3C4C-AA6B-E4E81E65DD27}"/>
              </a:ext>
            </a:extLst>
          </p:cNvPr>
          <p:cNvSpPr txBox="1"/>
          <p:nvPr/>
        </p:nvSpPr>
        <p:spPr>
          <a:xfrm>
            <a:off x="4856977" y="2271139"/>
            <a:ext cx="4281685" cy="461665"/>
          </a:xfrm>
          <a:prstGeom prst="rect">
            <a:avLst/>
          </a:prstGeom>
          <a:noFill/>
        </p:spPr>
        <p:txBody>
          <a:bodyPr wrap="none" rtlCol="0">
            <a:spAutoFit/>
          </a:bodyPr>
          <a:lstStyle/>
          <a:p>
            <a:r>
              <a:rPr lang="en-US" b="1"/>
              <a:t>Integrate Data Technologies</a:t>
            </a:r>
          </a:p>
        </p:txBody>
      </p:sp>
      <p:sp>
        <p:nvSpPr>
          <p:cNvPr id="16" name="Oval 15">
            <a:extLst>
              <a:ext uri="{FF2B5EF4-FFF2-40B4-BE49-F238E27FC236}">
                <a16:creationId xmlns:a16="http://schemas.microsoft.com/office/drawing/2014/main" id="{41E15B54-FBE8-AC4C-B868-E79C1F974AD3}"/>
              </a:ext>
            </a:extLst>
          </p:cNvPr>
          <p:cNvSpPr/>
          <p:nvPr/>
        </p:nvSpPr>
        <p:spPr bwMode="auto">
          <a:xfrm>
            <a:off x="5037398" y="2934912"/>
            <a:ext cx="491564" cy="519113"/>
          </a:xfrm>
          <a:prstGeom prst="ellipse">
            <a:avLst/>
          </a:prstGeom>
          <a:blipFill>
            <a:blip r:embed="rId4"/>
            <a:stretch>
              <a:fillRect/>
            </a:stretch>
          </a:blip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7" name="Oval 16">
            <a:extLst>
              <a:ext uri="{FF2B5EF4-FFF2-40B4-BE49-F238E27FC236}">
                <a16:creationId xmlns:a16="http://schemas.microsoft.com/office/drawing/2014/main" id="{5DC67D0E-D15E-2C46-8A69-87F7D70D9309}"/>
              </a:ext>
            </a:extLst>
          </p:cNvPr>
          <p:cNvSpPr/>
          <p:nvPr/>
        </p:nvSpPr>
        <p:spPr bwMode="auto">
          <a:xfrm>
            <a:off x="5037398" y="3678610"/>
            <a:ext cx="491564" cy="519113"/>
          </a:xfrm>
          <a:prstGeom prst="ellipse">
            <a:avLst/>
          </a:prstGeom>
          <a:blipFill>
            <a:blip r:embed="rId5"/>
            <a:stretch>
              <a:fillRect/>
            </a:stretch>
          </a:blip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8" name="Oval 17">
            <a:extLst>
              <a:ext uri="{FF2B5EF4-FFF2-40B4-BE49-F238E27FC236}">
                <a16:creationId xmlns:a16="http://schemas.microsoft.com/office/drawing/2014/main" id="{9A0C98F6-772F-B84C-BF99-45D0ADB03CBA}"/>
              </a:ext>
            </a:extLst>
          </p:cNvPr>
          <p:cNvSpPr/>
          <p:nvPr/>
        </p:nvSpPr>
        <p:spPr bwMode="auto">
          <a:xfrm>
            <a:off x="5037398" y="4422309"/>
            <a:ext cx="491564" cy="519113"/>
          </a:xfrm>
          <a:prstGeom prst="ellipse">
            <a:avLst/>
          </a:prstGeom>
          <a:blipFill>
            <a:blip r:embed="rId6"/>
            <a:stretch>
              <a:fillRect/>
            </a:stretch>
          </a:blip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34" name="TextBox 33">
            <a:extLst>
              <a:ext uri="{FF2B5EF4-FFF2-40B4-BE49-F238E27FC236}">
                <a16:creationId xmlns:a16="http://schemas.microsoft.com/office/drawing/2014/main" id="{293E87C7-E630-C648-BA3F-39086E9588A1}"/>
              </a:ext>
            </a:extLst>
          </p:cNvPr>
          <p:cNvSpPr txBox="1"/>
          <p:nvPr/>
        </p:nvSpPr>
        <p:spPr>
          <a:xfrm>
            <a:off x="86497" y="1427656"/>
            <a:ext cx="4683211" cy="2246769"/>
          </a:xfrm>
          <a:prstGeom prst="rect">
            <a:avLst/>
          </a:prstGeom>
          <a:noFill/>
        </p:spPr>
        <p:txBody>
          <a:bodyPr wrap="square" rtlCol="0">
            <a:spAutoFit/>
          </a:bodyPr>
          <a:lstStyle/>
          <a:p>
            <a:pPr marL="457200" indent="-457200">
              <a:buFont typeface="+mj-lt"/>
              <a:buAutoNum type="arabicPeriod"/>
            </a:pPr>
            <a:r>
              <a:rPr lang="en-US" sz="2000">
                <a:solidFill>
                  <a:srgbClr val="FF0000"/>
                </a:solidFill>
              </a:rPr>
              <a:t>Existing data systems limit the spatial and temporal resolution of diagnostics</a:t>
            </a:r>
          </a:p>
          <a:p>
            <a:pPr marL="457200" indent="-457200">
              <a:buFont typeface="+mj-lt"/>
              <a:buAutoNum type="arabicPeriod"/>
            </a:pPr>
            <a:r>
              <a:rPr lang="en-US" sz="2000">
                <a:solidFill>
                  <a:srgbClr val="FF0000"/>
                </a:solidFill>
              </a:rPr>
              <a:t>Long data delivery times</a:t>
            </a:r>
          </a:p>
          <a:p>
            <a:pPr marL="457200" indent="-457200">
              <a:buFont typeface="+mj-lt"/>
              <a:buAutoNum type="arabicPeriod"/>
            </a:pPr>
            <a:r>
              <a:rPr lang="en-US" sz="2000">
                <a:solidFill>
                  <a:srgbClr val="FF0000"/>
                </a:solidFill>
              </a:rPr>
              <a:t>No integration with modeling efforts</a:t>
            </a:r>
          </a:p>
          <a:p>
            <a:pPr marL="457200" indent="-457200">
              <a:buFont typeface="+mj-lt"/>
              <a:buAutoNum type="arabicPeriod"/>
            </a:pPr>
            <a:r>
              <a:rPr lang="en-US" sz="2000">
                <a:solidFill>
                  <a:srgbClr val="FF0000"/>
                </a:solidFill>
              </a:rPr>
              <a:t>No statistical metrics</a:t>
            </a:r>
          </a:p>
          <a:p>
            <a:pPr marL="457200" indent="-457200">
              <a:buFont typeface="+mj-lt"/>
              <a:buAutoNum type="arabicPeriod"/>
            </a:pPr>
            <a:r>
              <a:rPr lang="en-US" sz="2000">
                <a:solidFill>
                  <a:srgbClr val="FF0000"/>
                </a:solidFill>
              </a:rPr>
              <a:t>Simple system models</a:t>
            </a:r>
          </a:p>
        </p:txBody>
      </p:sp>
      <p:sp>
        <p:nvSpPr>
          <p:cNvPr id="35" name="TextBox 34">
            <a:extLst>
              <a:ext uri="{FF2B5EF4-FFF2-40B4-BE49-F238E27FC236}">
                <a16:creationId xmlns:a16="http://schemas.microsoft.com/office/drawing/2014/main" id="{83859706-6564-DC44-8D67-E68BAF26FE84}"/>
              </a:ext>
            </a:extLst>
          </p:cNvPr>
          <p:cNvSpPr txBox="1"/>
          <p:nvPr/>
        </p:nvSpPr>
        <p:spPr>
          <a:xfrm>
            <a:off x="86497" y="4576841"/>
            <a:ext cx="4770480" cy="1938992"/>
          </a:xfrm>
          <a:prstGeom prst="rect">
            <a:avLst/>
          </a:prstGeom>
          <a:noFill/>
        </p:spPr>
        <p:txBody>
          <a:bodyPr wrap="square" rtlCol="0">
            <a:spAutoFit/>
          </a:bodyPr>
          <a:lstStyle/>
          <a:p>
            <a:pPr marL="457200" indent="-457200">
              <a:buFont typeface="+mj-lt"/>
              <a:buAutoNum type="arabicPeriod"/>
            </a:pPr>
            <a:r>
              <a:rPr lang="en-US" sz="2000">
                <a:solidFill>
                  <a:srgbClr val="00B050"/>
                </a:solidFill>
              </a:rPr>
              <a:t>Remove constraints on diagnostics</a:t>
            </a:r>
          </a:p>
          <a:p>
            <a:pPr marL="457200" indent="-457200">
              <a:buFont typeface="+mj-lt"/>
              <a:buAutoNum type="arabicPeriod"/>
            </a:pPr>
            <a:r>
              <a:rPr lang="en-US" sz="2000">
                <a:solidFill>
                  <a:srgbClr val="00B050"/>
                </a:solidFill>
              </a:rPr>
              <a:t>Immediate data delivery</a:t>
            </a:r>
          </a:p>
          <a:p>
            <a:pPr marL="457200" indent="-457200">
              <a:buFont typeface="+mj-lt"/>
              <a:buAutoNum type="arabicPeriod"/>
            </a:pPr>
            <a:r>
              <a:rPr lang="en-US" sz="2000">
                <a:solidFill>
                  <a:srgbClr val="00B050"/>
                </a:solidFill>
              </a:rPr>
              <a:t>Integration with modeling efforts</a:t>
            </a:r>
          </a:p>
          <a:p>
            <a:pPr marL="457200" indent="-457200">
              <a:buFont typeface="+mj-lt"/>
              <a:buAutoNum type="arabicPeriod"/>
            </a:pPr>
            <a:r>
              <a:rPr lang="en-US" sz="2000">
                <a:solidFill>
                  <a:srgbClr val="00B050"/>
                </a:solidFill>
              </a:rPr>
              <a:t>Statistical characterization</a:t>
            </a:r>
          </a:p>
          <a:p>
            <a:pPr marL="457200" indent="-457200">
              <a:buFont typeface="+mj-lt"/>
              <a:buAutoNum type="arabicPeriod"/>
            </a:pPr>
            <a:r>
              <a:rPr lang="en-US" sz="2000">
                <a:solidFill>
                  <a:srgbClr val="00B050"/>
                </a:solidFill>
              </a:rPr>
              <a:t>Machine learning for more accurate system models</a:t>
            </a:r>
          </a:p>
        </p:txBody>
      </p:sp>
      <p:sp>
        <p:nvSpPr>
          <p:cNvPr id="36" name="TextBox 35">
            <a:extLst>
              <a:ext uri="{FF2B5EF4-FFF2-40B4-BE49-F238E27FC236}">
                <a16:creationId xmlns:a16="http://schemas.microsoft.com/office/drawing/2014/main" id="{5C1BD3E1-AF73-F942-9B55-81494D5ACF7A}"/>
              </a:ext>
            </a:extLst>
          </p:cNvPr>
          <p:cNvSpPr txBox="1"/>
          <p:nvPr/>
        </p:nvSpPr>
        <p:spPr>
          <a:xfrm>
            <a:off x="1418566" y="942183"/>
            <a:ext cx="1486304" cy="461665"/>
          </a:xfrm>
          <a:prstGeom prst="rect">
            <a:avLst/>
          </a:prstGeom>
          <a:noFill/>
        </p:spPr>
        <p:txBody>
          <a:bodyPr wrap="none" rtlCol="0">
            <a:spAutoFit/>
          </a:bodyPr>
          <a:lstStyle/>
          <a:p>
            <a:r>
              <a:rPr lang="en-US">
                <a:solidFill>
                  <a:srgbClr val="FF0000"/>
                </a:solidFill>
              </a:rPr>
              <a:t>Problems</a:t>
            </a:r>
          </a:p>
        </p:txBody>
      </p:sp>
      <p:sp>
        <p:nvSpPr>
          <p:cNvPr id="37" name="TextBox 36">
            <a:extLst>
              <a:ext uri="{FF2B5EF4-FFF2-40B4-BE49-F238E27FC236}">
                <a16:creationId xmlns:a16="http://schemas.microsoft.com/office/drawing/2014/main" id="{49745E4A-AF6C-4040-BEA2-423BB547D59E}"/>
              </a:ext>
            </a:extLst>
          </p:cNvPr>
          <p:cNvSpPr txBox="1"/>
          <p:nvPr/>
        </p:nvSpPr>
        <p:spPr>
          <a:xfrm>
            <a:off x="1435397" y="4106200"/>
            <a:ext cx="1297150" cy="461665"/>
          </a:xfrm>
          <a:prstGeom prst="rect">
            <a:avLst/>
          </a:prstGeom>
          <a:noFill/>
        </p:spPr>
        <p:txBody>
          <a:bodyPr wrap="none" rtlCol="0">
            <a:spAutoFit/>
          </a:bodyPr>
          <a:lstStyle/>
          <a:p>
            <a:r>
              <a:rPr lang="en-US">
                <a:solidFill>
                  <a:srgbClr val="00B050"/>
                </a:solidFill>
              </a:rPr>
              <a:t>Benefits</a:t>
            </a:r>
          </a:p>
        </p:txBody>
      </p:sp>
      <p:sp>
        <p:nvSpPr>
          <p:cNvPr id="41" name="Arc 40">
            <a:extLst>
              <a:ext uri="{FF2B5EF4-FFF2-40B4-BE49-F238E27FC236}">
                <a16:creationId xmlns:a16="http://schemas.microsoft.com/office/drawing/2014/main" id="{DFA0BEBA-7292-9F4E-8248-034FC28E25F1}"/>
              </a:ext>
            </a:extLst>
          </p:cNvPr>
          <p:cNvSpPr/>
          <p:nvPr/>
        </p:nvSpPr>
        <p:spPr bwMode="auto">
          <a:xfrm rot="753182">
            <a:off x="4124584" y="1163833"/>
            <a:ext cx="2503918" cy="1297586"/>
          </a:xfrm>
          <a:prstGeom prst="arc">
            <a:avLst>
              <a:gd name="adj1" fmla="val 11587805"/>
              <a:gd name="adj2" fmla="val 21313350"/>
            </a:avLst>
          </a:prstGeom>
          <a:noFill/>
          <a:ln w="12700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3" name="Arc 42">
            <a:extLst>
              <a:ext uri="{FF2B5EF4-FFF2-40B4-BE49-F238E27FC236}">
                <a16:creationId xmlns:a16="http://schemas.microsoft.com/office/drawing/2014/main" id="{8B4E741E-71F3-DC44-B306-7622DFA7120C}"/>
              </a:ext>
            </a:extLst>
          </p:cNvPr>
          <p:cNvSpPr/>
          <p:nvPr/>
        </p:nvSpPr>
        <p:spPr bwMode="auto">
          <a:xfrm rot="9721535">
            <a:off x="4725449" y="4795774"/>
            <a:ext cx="2311812" cy="1153678"/>
          </a:xfrm>
          <a:prstGeom prst="arc">
            <a:avLst>
              <a:gd name="adj1" fmla="val 11063593"/>
              <a:gd name="adj2" fmla="val 20586390"/>
            </a:avLst>
          </a:prstGeom>
          <a:noFill/>
          <a:ln w="127000" cap="flat" cmpd="sng" algn="ctr">
            <a:solidFill>
              <a:srgbClr val="00B05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rgbClr val="00B050"/>
              </a:solidFill>
              <a:effectLst/>
              <a:latin typeface="Helvetica" charset="0"/>
            </a:endParaRPr>
          </a:p>
        </p:txBody>
      </p:sp>
    </p:spTree>
    <p:custDataLst>
      <p:tags r:id="rId1"/>
    </p:custDataLst>
    <p:extLst>
      <p:ext uri="{BB962C8B-B14F-4D97-AF65-F5344CB8AC3E}">
        <p14:creationId xmlns:p14="http://schemas.microsoft.com/office/powerpoint/2010/main" val="2335538330"/>
      </p:ext>
    </p:extLst>
  </p:cSld>
  <p:clrMapOvr>
    <a:masterClrMapping/>
  </p:clrMapOvr>
  <mc:AlternateContent xmlns:mc="http://schemas.openxmlformats.org/markup-compatibility/2006" xmlns:p14="http://schemas.microsoft.com/office/powerpoint/2010/main">
    <mc:Choice Requires="p14">
      <p:transition spd="slow" p14:dur="2000" advTm="26611"/>
    </mc:Choice>
    <mc:Fallback xmlns="">
      <p:transition spd="slow" advTm="2661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5E74E7-64E2-2F43-A73A-8CD7D173F4BF}"/>
              </a:ext>
            </a:extLst>
          </p:cNvPr>
          <p:cNvSpPr>
            <a:spLocks noGrp="1"/>
          </p:cNvSpPr>
          <p:nvPr>
            <p:ph type="title"/>
          </p:nvPr>
        </p:nvSpPr>
        <p:spPr/>
        <p:txBody>
          <a:bodyPr/>
          <a:lstStyle/>
          <a:p>
            <a:r>
              <a:rPr lang="en-US"/>
              <a:t>Tapping into Technology Tidal Waves</a:t>
            </a:r>
          </a:p>
        </p:txBody>
      </p:sp>
      <p:sp>
        <p:nvSpPr>
          <p:cNvPr id="9" name="Oval 8">
            <a:extLst>
              <a:ext uri="{FF2B5EF4-FFF2-40B4-BE49-F238E27FC236}">
                <a16:creationId xmlns:a16="http://schemas.microsoft.com/office/drawing/2014/main" id="{7FC7C74D-FB0C-1E4F-84F9-68E8C09F1D05}"/>
              </a:ext>
            </a:extLst>
          </p:cNvPr>
          <p:cNvSpPr/>
          <p:nvPr/>
        </p:nvSpPr>
        <p:spPr bwMode="auto">
          <a:xfrm>
            <a:off x="2854057" y="3400695"/>
            <a:ext cx="491564" cy="519113"/>
          </a:xfrm>
          <a:prstGeom prst="ellipse">
            <a:avLst/>
          </a:prstGeom>
          <a:blipFill>
            <a:blip r:embed="rId3" cstate="email">
              <a:extLst>
                <a:ext uri="{28A0092B-C50C-407E-A947-70E740481C1C}">
                  <a14:useLocalDpi xmlns:a14="http://schemas.microsoft.com/office/drawing/2010/main"/>
                </a:ext>
              </a:extLst>
            </a:blip>
            <a:stretch>
              <a:fillRect/>
            </a:stretch>
          </a:blip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0" name="Oval 9">
            <a:extLst>
              <a:ext uri="{FF2B5EF4-FFF2-40B4-BE49-F238E27FC236}">
                <a16:creationId xmlns:a16="http://schemas.microsoft.com/office/drawing/2014/main" id="{B3C958E1-F89B-2D44-9B55-522A01C5636D}"/>
              </a:ext>
            </a:extLst>
          </p:cNvPr>
          <p:cNvSpPr/>
          <p:nvPr/>
        </p:nvSpPr>
        <p:spPr bwMode="auto">
          <a:xfrm>
            <a:off x="3737645" y="3316157"/>
            <a:ext cx="491564" cy="519113"/>
          </a:xfrm>
          <a:prstGeom prst="ellipse">
            <a:avLst/>
          </a:prstGeom>
          <a:blipFill>
            <a:blip r:embed="rId4" cstate="email">
              <a:extLst>
                <a:ext uri="{28A0092B-C50C-407E-A947-70E740481C1C}">
                  <a14:useLocalDpi xmlns:a14="http://schemas.microsoft.com/office/drawing/2010/main"/>
                </a:ext>
              </a:extLst>
            </a:blip>
            <a:stretch>
              <a:fillRect/>
            </a:stretch>
          </a:blip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1" name="Oval 10">
            <a:extLst>
              <a:ext uri="{FF2B5EF4-FFF2-40B4-BE49-F238E27FC236}">
                <a16:creationId xmlns:a16="http://schemas.microsoft.com/office/drawing/2014/main" id="{159CB4CE-B3AF-F849-91AE-A1F161657273}"/>
              </a:ext>
            </a:extLst>
          </p:cNvPr>
          <p:cNvSpPr/>
          <p:nvPr/>
        </p:nvSpPr>
        <p:spPr bwMode="auto">
          <a:xfrm>
            <a:off x="4517292" y="2153429"/>
            <a:ext cx="491564" cy="519113"/>
          </a:xfrm>
          <a:prstGeom prst="ellipse">
            <a:avLst/>
          </a:prstGeom>
          <a:blipFill>
            <a:blip r:embed="rId5" cstate="email">
              <a:extLst>
                <a:ext uri="{28A0092B-C50C-407E-A947-70E740481C1C}">
                  <a14:useLocalDpi xmlns:a14="http://schemas.microsoft.com/office/drawing/2010/main"/>
                </a:ext>
              </a:extLst>
            </a:blip>
            <a:stretch>
              <a:fillRect/>
            </a:stretch>
          </a:blip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4" name="Rectangle 13">
            <a:extLst>
              <a:ext uri="{FF2B5EF4-FFF2-40B4-BE49-F238E27FC236}">
                <a16:creationId xmlns:a16="http://schemas.microsoft.com/office/drawing/2014/main" id="{07B2D755-698E-2447-B99E-A805EBCF04D7}"/>
              </a:ext>
            </a:extLst>
          </p:cNvPr>
          <p:cNvSpPr/>
          <p:nvPr/>
        </p:nvSpPr>
        <p:spPr>
          <a:xfrm>
            <a:off x="126326" y="1035765"/>
            <a:ext cx="2004075" cy="523220"/>
          </a:xfrm>
          <a:prstGeom prst="rect">
            <a:avLst/>
          </a:prstGeom>
        </p:spPr>
        <p:txBody>
          <a:bodyPr wrap="none">
            <a:spAutoFit/>
          </a:bodyPr>
          <a:lstStyle/>
          <a:p>
            <a:r>
              <a:rPr lang="en-US" sz="2800"/>
              <a:t>Automation</a:t>
            </a:r>
          </a:p>
        </p:txBody>
      </p:sp>
      <p:sp>
        <p:nvSpPr>
          <p:cNvPr id="19" name="Oval 18">
            <a:extLst>
              <a:ext uri="{FF2B5EF4-FFF2-40B4-BE49-F238E27FC236}">
                <a16:creationId xmlns:a16="http://schemas.microsoft.com/office/drawing/2014/main" id="{9ACB3344-4FB1-A940-93BE-566B614C7C7A}"/>
              </a:ext>
            </a:extLst>
          </p:cNvPr>
          <p:cNvSpPr/>
          <p:nvPr/>
        </p:nvSpPr>
        <p:spPr bwMode="auto">
          <a:xfrm>
            <a:off x="3499621" y="3911135"/>
            <a:ext cx="2024518" cy="1346527"/>
          </a:xfrm>
          <a:prstGeom prst="ellipse">
            <a:avLst/>
          </a:prstGeom>
          <a:blipFill>
            <a:blip r:embed="rId6"/>
            <a:stretch>
              <a:fillRect/>
            </a:stretch>
          </a:blip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20" name="Rectangle 19">
            <a:extLst>
              <a:ext uri="{FF2B5EF4-FFF2-40B4-BE49-F238E27FC236}">
                <a16:creationId xmlns:a16="http://schemas.microsoft.com/office/drawing/2014/main" id="{51C8724F-CF64-C543-AEED-1E088696785E}"/>
              </a:ext>
            </a:extLst>
          </p:cNvPr>
          <p:cNvSpPr/>
          <p:nvPr/>
        </p:nvSpPr>
        <p:spPr>
          <a:xfrm>
            <a:off x="7038623" y="1015915"/>
            <a:ext cx="1822679" cy="954107"/>
          </a:xfrm>
          <a:prstGeom prst="rect">
            <a:avLst/>
          </a:prstGeom>
        </p:spPr>
        <p:txBody>
          <a:bodyPr wrap="square">
            <a:spAutoFit/>
          </a:bodyPr>
          <a:lstStyle/>
          <a:p>
            <a:pPr algn="ctr"/>
            <a:r>
              <a:rPr lang="en-US" sz="2800">
                <a:solidFill>
                  <a:srgbClr val="00B0F0"/>
                </a:solidFill>
              </a:rPr>
              <a:t>Machine </a:t>
            </a:r>
          </a:p>
          <a:p>
            <a:pPr algn="ctr"/>
            <a:r>
              <a:rPr lang="en-US" sz="2800">
                <a:solidFill>
                  <a:srgbClr val="00B0F0"/>
                </a:solidFill>
              </a:rPr>
              <a:t>Learning</a:t>
            </a:r>
          </a:p>
        </p:txBody>
      </p:sp>
      <p:sp>
        <p:nvSpPr>
          <p:cNvPr id="26" name="TextBox 25">
            <a:extLst>
              <a:ext uri="{FF2B5EF4-FFF2-40B4-BE49-F238E27FC236}">
                <a16:creationId xmlns:a16="http://schemas.microsoft.com/office/drawing/2014/main" id="{84EE8579-B919-1446-A5AE-5FBA3C3371F4}"/>
              </a:ext>
            </a:extLst>
          </p:cNvPr>
          <p:cNvSpPr txBox="1"/>
          <p:nvPr/>
        </p:nvSpPr>
        <p:spPr>
          <a:xfrm>
            <a:off x="4982178" y="2125736"/>
            <a:ext cx="836268" cy="553998"/>
          </a:xfrm>
          <a:prstGeom prst="rect">
            <a:avLst/>
          </a:prstGeom>
          <a:noFill/>
        </p:spPr>
        <p:txBody>
          <a:bodyPr wrap="square" rtlCol="0">
            <a:spAutoFit/>
          </a:bodyPr>
          <a:lstStyle/>
          <a:p>
            <a:r>
              <a:rPr lang="en-US" sz="1000"/>
              <a:t>computer</a:t>
            </a:r>
          </a:p>
          <a:p>
            <a:r>
              <a:rPr lang="en-US" sz="1000"/>
              <a:t>vision</a:t>
            </a:r>
          </a:p>
          <a:p>
            <a:r>
              <a:rPr lang="en-US" sz="1000"/>
              <a:t>algorithms</a:t>
            </a:r>
          </a:p>
        </p:txBody>
      </p:sp>
      <p:sp>
        <p:nvSpPr>
          <p:cNvPr id="27" name="TextBox 26">
            <a:extLst>
              <a:ext uri="{FF2B5EF4-FFF2-40B4-BE49-F238E27FC236}">
                <a16:creationId xmlns:a16="http://schemas.microsoft.com/office/drawing/2014/main" id="{5772BC20-680B-3B47-8B62-2E0C7BB148CD}"/>
              </a:ext>
            </a:extLst>
          </p:cNvPr>
          <p:cNvSpPr txBox="1"/>
          <p:nvPr/>
        </p:nvSpPr>
        <p:spPr>
          <a:xfrm>
            <a:off x="2808685" y="3931363"/>
            <a:ext cx="957784" cy="553998"/>
          </a:xfrm>
          <a:prstGeom prst="rect">
            <a:avLst/>
          </a:prstGeom>
          <a:noFill/>
        </p:spPr>
        <p:txBody>
          <a:bodyPr wrap="square" rtlCol="0">
            <a:spAutoFit/>
          </a:bodyPr>
          <a:lstStyle/>
          <a:p>
            <a:r>
              <a:rPr lang="en-US" sz="1000"/>
              <a:t>high-cadence</a:t>
            </a:r>
          </a:p>
          <a:p>
            <a:r>
              <a:rPr lang="en-US" sz="1000"/>
              <a:t>emission</a:t>
            </a:r>
          </a:p>
          <a:p>
            <a:r>
              <a:rPr lang="en-US" sz="1000"/>
              <a:t>spectra</a:t>
            </a:r>
          </a:p>
        </p:txBody>
      </p:sp>
      <p:sp>
        <p:nvSpPr>
          <p:cNvPr id="28" name="TextBox 27">
            <a:extLst>
              <a:ext uri="{FF2B5EF4-FFF2-40B4-BE49-F238E27FC236}">
                <a16:creationId xmlns:a16="http://schemas.microsoft.com/office/drawing/2014/main" id="{1811F752-A026-2747-9471-FD21CA11EDD2}"/>
              </a:ext>
            </a:extLst>
          </p:cNvPr>
          <p:cNvSpPr txBox="1"/>
          <p:nvPr/>
        </p:nvSpPr>
        <p:spPr>
          <a:xfrm>
            <a:off x="4191544" y="3285803"/>
            <a:ext cx="1019528" cy="553998"/>
          </a:xfrm>
          <a:prstGeom prst="rect">
            <a:avLst/>
          </a:prstGeom>
          <a:noFill/>
        </p:spPr>
        <p:txBody>
          <a:bodyPr wrap="square" rtlCol="0">
            <a:spAutoFit/>
          </a:bodyPr>
          <a:lstStyle/>
          <a:p>
            <a:r>
              <a:rPr lang="en-US" sz="1000"/>
              <a:t>laser absorption </a:t>
            </a:r>
          </a:p>
          <a:p>
            <a:r>
              <a:rPr lang="en-US" sz="1000"/>
              <a:t>spectra</a:t>
            </a:r>
          </a:p>
        </p:txBody>
      </p:sp>
      <p:sp>
        <p:nvSpPr>
          <p:cNvPr id="33" name="TextBox 32">
            <a:extLst>
              <a:ext uri="{FF2B5EF4-FFF2-40B4-BE49-F238E27FC236}">
                <a16:creationId xmlns:a16="http://schemas.microsoft.com/office/drawing/2014/main" id="{FA4FFA2C-9D00-854A-966D-6E3E78618E72}"/>
              </a:ext>
            </a:extLst>
          </p:cNvPr>
          <p:cNvSpPr txBox="1"/>
          <p:nvPr/>
        </p:nvSpPr>
        <p:spPr>
          <a:xfrm>
            <a:off x="4040870" y="4425770"/>
            <a:ext cx="1091966" cy="461665"/>
          </a:xfrm>
          <a:prstGeom prst="rect">
            <a:avLst/>
          </a:prstGeom>
          <a:noFill/>
        </p:spPr>
        <p:txBody>
          <a:bodyPr wrap="none" rtlCol="0">
            <a:spAutoFit/>
          </a:bodyPr>
          <a:lstStyle/>
          <a:p>
            <a:r>
              <a:rPr lang="en-US">
                <a:solidFill>
                  <a:schemeClr val="bg1"/>
                </a:solidFill>
                <a:highlight>
                  <a:srgbClr val="000000"/>
                </a:highlight>
              </a:rPr>
              <a:t>mARC</a:t>
            </a:r>
          </a:p>
        </p:txBody>
      </p:sp>
      <p:sp>
        <p:nvSpPr>
          <p:cNvPr id="3" name="Slide Number Placeholder 2"/>
          <p:cNvSpPr>
            <a:spLocks noGrp="1"/>
          </p:cNvSpPr>
          <p:nvPr>
            <p:ph type="sldNum" sz="quarter" idx="12"/>
          </p:nvPr>
        </p:nvSpPr>
        <p:spPr/>
        <p:txBody>
          <a:bodyPr/>
          <a:lstStyle/>
          <a:p>
            <a:pPr>
              <a:defRPr/>
            </a:pPr>
            <a:fld id="{DF19FA92-BFBB-B04C-B5AF-A50BB346D941}" type="slidenum">
              <a:rPr lang="en-US" altLang="en-US" smtClean="0"/>
              <a:pPr>
                <a:defRPr/>
              </a:pPr>
              <a:t>6</a:t>
            </a:fld>
            <a:endParaRPr lang="en-US" altLang="en-US"/>
          </a:p>
        </p:txBody>
      </p:sp>
      <p:sp>
        <p:nvSpPr>
          <p:cNvPr id="5" name="Rectangle 4">
            <a:extLst>
              <a:ext uri="{FF2B5EF4-FFF2-40B4-BE49-F238E27FC236}">
                <a16:creationId xmlns:a16="http://schemas.microsoft.com/office/drawing/2014/main" id="{B37EDF7B-DC48-A241-9F2A-A50E624186FC}"/>
              </a:ext>
            </a:extLst>
          </p:cNvPr>
          <p:cNvSpPr/>
          <p:nvPr/>
        </p:nvSpPr>
        <p:spPr>
          <a:xfrm>
            <a:off x="5810669" y="6366173"/>
            <a:ext cx="1366079" cy="461665"/>
          </a:xfrm>
          <a:prstGeom prst="rect">
            <a:avLst/>
          </a:prstGeom>
        </p:spPr>
        <p:txBody>
          <a:bodyPr wrap="none">
            <a:spAutoFit/>
          </a:bodyPr>
          <a:lstStyle/>
          <a:p>
            <a:pPr algn="ctr"/>
            <a:r>
              <a:rPr lang="en-US">
                <a:solidFill>
                  <a:srgbClr val="00B050"/>
                </a:solidFill>
              </a:rPr>
              <a:t>Big Data</a:t>
            </a:r>
          </a:p>
        </p:txBody>
      </p:sp>
      <p:sp>
        <p:nvSpPr>
          <p:cNvPr id="31" name="Oval 30">
            <a:extLst>
              <a:ext uri="{FF2B5EF4-FFF2-40B4-BE49-F238E27FC236}">
                <a16:creationId xmlns:a16="http://schemas.microsoft.com/office/drawing/2014/main" id="{C22277D2-6647-D04F-B39E-C9F5144EEEAE}"/>
              </a:ext>
            </a:extLst>
          </p:cNvPr>
          <p:cNvSpPr/>
          <p:nvPr/>
        </p:nvSpPr>
        <p:spPr bwMode="auto">
          <a:xfrm>
            <a:off x="1298603" y="916638"/>
            <a:ext cx="5071552" cy="4854243"/>
          </a:xfrm>
          <a:prstGeom prst="ellipse">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lang="en-US">
              <a:latin typeface="Helvetica" charset="0"/>
            </a:endParaRPr>
          </a:p>
        </p:txBody>
      </p:sp>
      <p:sp>
        <p:nvSpPr>
          <p:cNvPr id="35" name="Oval 34">
            <a:extLst>
              <a:ext uri="{FF2B5EF4-FFF2-40B4-BE49-F238E27FC236}">
                <a16:creationId xmlns:a16="http://schemas.microsoft.com/office/drawing/2014/main" id="{EB01F97B-9BBA-5C46-9B3E-9C33FD63A6C3}"/>
              </a:ext>
            </a:extLst>
          </p:cNvPr>
          <p:cNvSpPr/>
          <p:nvPr/>
        </p:nvSpPr>
        <p:spPr bwMode="auto">
          <a:xfrm>
            <a:off x="1923007" y="1846923"/>
            <a:ext cx="5165064" cy="4854243"/>
          </a:xfrm>
          <a:prstGeom prst="ellipse">
            <a:avLst/>
          </a:prstGeom>
          <a:noFill/>
          <a:ln w="762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lang="en-US">
              <a:latin typeface="Helvetica" charset="0"/>
            </a:endParaRPr>
          </a:p>
        </p:txBody>
      </p:sp>
      <p:sp>
        <p:nvSpPr>
          <p:cNvPr id="36" name="Oval 35">
            <a:extLst>
              <a:ext uri="{FF2B5EF4-FFF2-40B4-BE49-F238E27FC236}">
                <a16:creationId xmlns:a16="http://schemas.microsoft.com/office/drawing/2014/main" id="{572F4FCE-D33B-354C-9BD1-6D934FF37B35}"/>
              </a:ext>
            </a:extLst>
          </p:cNvPr>
          <p:cNvSpPr/>
          <p:nvPr/>
        </p:nvSpPr>
        <p:spPr bwMode="auto">
          <a:xfrm>
            <a:off x="2583749" y="916638"/>
            <a:ext cx="5071552" cy="4854243"/>
          </a:xfrm>
          <a:prstGeom prst="ellipse">
            <a:avLst/>
          </a:prstGeom>
          <a:noFill/>
          <a:ln w="762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lang="en-US">
              <a:latin typeface="Helvetica" charset="0"/>
            </a:endParaRPr>
          </a:p>
        </p:txBody>
      </p:sp>
      <p:sp>
        <p:nvSpPr>
          <p:cNvPr id="37" name="Oval 36">
            <a:extLst>
              <a:ext uri="{FF2B5EF4-FFF2-40B4-BE49-F238E27FC236}">
                <a16:creationId xmlns:a16="http://schemas.microsoft.com/office/drawing/2014/main" id="{D9DA7680-A595-F143-95E9-9983983A1AC9}"/>
              </a:ext>
            </a:extLst>
          </p:cNvPr>
          <p:cNvSpPr/>
          <p:nvPr/>
        </p:nvSpPr>
        <p:spPr bwMode="auto">
          <a:xfrm>
            <a:off x="1998289" y="1927282"/>
            <a:ext cx="491564" cy="519113"/>
          </a:xfrm>
          <a:prstGeom prst="ellipse">
            <a:avLst/>
          </a:prstGeom>
          <a:blipFill>
            <a:blip r:embed="rId7"/>
            <a:stretch>
              <a:fillRect/>
            </a:stretch>
          </a:blip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38" name="Oval 37">
            <a:extLst>
              <a:ext uri="{FF2B5EF4-FFF2-40B4-BE49-F238E27FC236}">
                <a16:creationId xmlns:a16="http://schemas.microsoft.com/office/drawing/2014/main" id="{649F3C9C-5CB1-5647-B8C5-FBEC744CA557}"/>
              </a:ext>
            </a:extLst>
          </p:cNvPr>
          <p:cNvSpPr/>
          <p:nvPr/>
        </p:nvSpPr>
        <p:spPr bwMode="auto">
          <a:xfrm>
            <a:off x="4110970" y="5926481"/>
            <a:ext cx="491564" cy="519113"/>
          </a:xfrm>
          <a:prstGeom prst="ellipse">
            <a:avLst/>
          </a:prstGeom>
          <a:blipFill>
            <a:blip r:embed="rId8"/>
            <a:stretch>
              <a:fillRect/>
            </a:stretch>
          </a:blip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39" name="TextBox 38">
            <a:extLst>
              <a:ext uri="{FF2B5EF4-FFF2-40B4-BE49-F238E27FC236}">
                <a16:creationId xmlns:a16="http://schemas.microsoft.com/office/drawing/2014/main" id="{33DB118C-A68B-C041-A3C6-4C4CD089F49A}"/>
              </a:ext>
            </a:extLst>
          </p:cNvPr>
          <p:cNvSpPr txBox="1"/>
          <p:nvPr/>
        </p:nvSpPr>
        <p:spPr>
          <a:xfrm>
            <a:off x="4586853" y="6013109"/>
            <a:ext cx="957784" cy="400110"/>
          </a:xfrm>
          <a:prstGeom prst="rect">
            <a:avLst/>
          </a:prstGeom>
          <a:noFill/>
        </p:spPr>
        <p:txBody>
          <a:bodyPr wrap="square" rtlCol="0">
            <a:spAutoFit/>
          </a:bodyPr>
          <a:lstStyle/>
          <a:p>
            <a:r>
              <a:rPr lang="en-US" sz="1000"/>
              <a:t>enterprise database</a:t>
            </a:r>
          </a:p>
        </p:txBody>
      </p:sp>
      <p:sp>
        <p:nvSpPr>
          <p:cNvPr id="40" name="Oval 39">
            <a:extLst>
              <a:ext uri="{FF2B5EF4-FFF2-40B4-BE49-F238E27FC236}">
                <a16:creationId xmlns:a16="http://schemas.microsoft.com/office/drawing/2014/main" id="{F208C44E-201B-BA42-A628-327C9124C25A}"/>
              </a:ext>
            </a:extLst>
          </p:cNvPr>
          <p:cNvSpPr/>
          <p:nvPr/>
        </p:nvSpPr>
        <p:spPr bwMode="auto">
          <a:xfrm>
            <a:off x="6521741" y="1870745"/>
            <a:ext cx="491564" cy="519113"/>
          </a:xfrm>
          <a:prstGeom prst="ellipse">
            <a:avLst/>
          </a:prstGeom>
          <a:blipFill>
            <a:blip r:embed="rId9"/>
            <a:stretch>
              <a:fillRect/>
            </a:stretch>
          </a:blip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1" name="Oval 40">
            <a:extLst>
              <a:ext uri="{FF2B5EF4-FFF2-40B4-BE49-F238E27FC236}">
                <a16:creationId xmlns:a16="http://schemas.microsoft.com/office/drawing/2014/main" id="{EA63A695-B37A-244F-899E-900DFA4A0CA3}"/>
              </a:ext>
            </a:extLst>
          </p:cNvPr>
          <p:cNvSpPr/>
          <p:nvPr/>
        </p:nvSpPr>
        <p:spPr bwMode="auto">
          <a:xfrm>
            <a:off x="4965290" y="3358815"/>
            <a:ext cx="491564" cy="519113"/>
          </a:xfrm>
          <a:prstGeom prst="ellipse">
            <a:avLst/>
          </a:prstGeom>
          <a:blipFill>
            <a:blip r:embed="rId10"/>
            <a:stretch>
              <a:fillRect/>
            </a:stretch>
          </a:blip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2" name="TextBox 41">
            <a:extLst>
              <a:ext uri="{FF2B5EF4-FFF2-40B4-BE49-F238E27FC236}">
                <a16:creationId xmlns:a16="http://schemas.microsoft.com/office/drawing/2014/main" id="{491EE097-3A3B-C840-BB89-A3DF584A2DF0}"/>
              </a:ext>
            </a:extLst>
          </p:cNvPr>
          <p:cNvSpPr txBox="1"/>
          <p:nvPr/>
        </p:nvSpPr>
        <p:spPr>
          <a:xfrm>
            <a:off x="5456854" y="3425555"/>
            <a:ext cx="836268" cy="400110"/>
          </a:xfrm>
          <a:prstGeom prst="rect">
            <a:avLst/>
          </a:prstGeom>
          <a:noFill/>
        </p:spPr>
        <p:txBody>
          <a:bodyPr wrap="square" rtlCol="0">
            <a:spAutoFit/>
          </a:bodyPr>
          <a:lstStyle/>
          <a:p>
            <a:r>
              <a:rPr lang="en-US" sz="1000"/>
              <a:t>high speed </a:t>
            </a:r>
          </a:p>
          <a:p>
            <a:r>
              <a:rPr lang="en-US" sz="1000"/>
              <a:t>imaging</a:t>
            </a:r>
          </a:p>
        </p:txBody>
      </p:sp>
      <p:sp>
        <p:nvSpPr>
          <p:cNvPr id="43" name="Oval 42">
            <a:extLst>
              <a:ext uri="{FF2B5EF4-FFF2-40B4-BE49-F238E27FC236}">
                <a16:creationId xmlns:a16="http://schemas.microsoft.com/office/drawing/2014/main" id="{845A909D-82C2-5F4F-8A08-F5B88498823A}"/>
              </a:ext>
            </a:extLst>
          </p:cNvPr>
          <p:cNvSpPr/>
          <p:nvPr/>
        </p:nvSpPr>
        <p:spPr bwMode="auto">
          <a:xfrm>
            <a:off x="2808685" y="2757717"/>
            <a:ext cx="491564" cy="519113"/>
          </a:xfrm>
          <a:prstGeom prst="ellipse">
            <a:avLst/>
          </a:prstGeom>
          <a:blipFill>
            <a:blip r:embed="rId11"/>
            <a:stretch>
              <a:fillRect/>
            </a:stretch>
          </a:blip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4" name="TextBox 43">
            <a:extLst>
              <a:ext uri="{FF2B5EF4-FFF2-40B4-BE49-F238E27FC236}">
                <a16:creationId xmlns:a16="http://schemas.microsoft.com/office/drawing/2014/main" id="{3AA16C9B-9C03-3440-894C-D61F23DA7CA7}"/>
              </a:ext>
            </a:extLst>
          </p:cNvPr>
          <p:cNvSpPr txBox="1"/>
          <p:nvPr/>
        </p:nvSpPr>
        <p:spPr>
          <a:xfrm>
            <a:off x="3287577" y="2831672"/>
            <a:ext cx="812420" cy="400110"/>
          </a:xfrm>
          <a:prstGeom prst="rect">
            <a:avLst/>
          </a:prstGeom>
          <a:noFill/>
        </p:spPr>
        <p:txBody>
          <a:bodyPr wrap="square" rtlCol="0">
            <a:spAutoFit/>
          </a:bodyPr>
          <a:lstStyle/>
          <a:p>
            <a:r>
              <a:rPr lang="en-US" sz="1000"/>
              <a:t>Multi-axis </a:t>
            </a:r>
          </a:p>
          <a:p>
            <a:r>
              <a:rPr lang="en-US" sz="1000"/>
              <a:t>sting arms</a:t>
            </a:r>
          </a:p>
        </p:txBody>
      </p:sp>
      <p:sp>
        <p:nvSpPr>
          <p:cNvPr id="45" name="Oval 44">
            <a:extLst>
              <a:ext uri="{FF2B5EF4-FFF2-40B4-BE49-F238E27FC236}">
                <a16:creationId xmlns:a16="http://schemas.microsoft.com/office/drawing/2014/main" id="{63A6C8AE-A6BF-8542-A5C7-A5D122A9D81C}"/>
              </a:ext>
            </a:extLst>
          </p:cNvPr>
          <p:cNvSpPr/>
          <p:nvPr/>
        </p:nvSpPr>
        <p:spPr bwMode="auto">
          <a:xfrm>
            <a:off x="5082256" y="2731110"/>
            <a:ext cx="491564" cy="519113"/>
          </a:xfrm>
          <a:prstGeom prst="ellipse">
            <a:avLst/>
          </a:prstGeom>
          <a:blipFill>
            <a:blip r:embed="rId12"/>
            <a:stretch>
              <a:fillRect/>
            </a:stretch>
          </a:blip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6" name="TextBox 45">
            <a:extLst>
              <a:ext uri="{FF2B5EF4-FFF2-40B4-BE49-F238E27FC236}">
                <a16:creationId xmlns:a16="http://schemas.microsoft.com/office/drawing/2014/main" id="{B04E7ABF-5B2C-4F49-8DF3-9C6B62622ED0}"/>
              </a:ext>
            </a:extLst>
          </p:cNvPr>
          <p:cNvSpPr txBox="1"/>
          <p:nvPr/>
        </p:nvSpPr>
        <p:spPr>
          <a:xfrm>
            <a:off x="5561439" y="2747204"/>
            <a:ext cx="836268" cy="553998"/>
          </a:xfrm>
          <a:prstGeom prst="rect">
            <a:avLst/>
          </a:prstGeom>
          <a:noFill/>
        </p:spPr>
        <p:txBody>
          <a:bodyPr wrap="square" rtlCol="0">
            <a:spAutoFit/>
          </a:bodyPr>
          <a:lstStyle/>
          <a:p>
            <a:r>
              <a:rPr lang="en-US" sz="1000"/>
              <a:t>non-linear </a:t>
            </a:r>
          </a:p>
          <a:p>
            <a:r>
              <a:rPr lang="en-US" sz="1000"/>
              <a:t>statistical models</a:t>
            </a:r>
          </a:p>
        </p:txBody>
      </p:sp>
      <p:sp>
        <p:nvSpPr>
          <p:cNvPr id="29" name="Oval 28">
            <a:extLst>
              <a:ext uri="{FF2B5EF4-FFF2-40B4-BE49-F238E27FC236}">
                <a16:creationId xmlns:a16="http://schemas.microsoft.com/office/drawing/2014/main" id="{7684019C-CFAD-3B4E-94B6-259672C8650B}"/>
              </a:ext>
            </a:extLst>
          </p:cNvPr>
          <p:cNvSpPr/>
          <p:nvPr/>
        </p:nvSpPr>
        <p:spPr bwMode="auto">
          <a:xfrm>
            <a:off x="3297000" y="2182846"/>
            <a:ext cx="491564" cy="519113"/>
          </a:xfrm>
          <a:prstGeom prst="ellipse">
            <a:avLst/>
          </a:prstGeom>
          <a:blipFill>
            <a:blip r:embed="rId13"/>
            <a:stretch>
              <a:fillRect/>
            </a:stretch>
          </a:blip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30" name="TextBox 29">
            <a:extLst>
              <a:ext uri="{FF2B5EF4-FFF2-40B4-BE49-F238E27FC236}">
                <a16:creationId xmlns:a16="http://schemas.microsoft.com/office/drawing/2014/main" id="{ABF9AC41-2845-C949-8572-090BB5BD9ED7}"/>
              </a:ext>
            </a:extLst>
          </p:cNvPr>
          <p:cNvSpPr txBox="1"/>
          <p:nvPr/>
        </p:nvSpPr>
        <p:spPr>
          <a:xfrm>
            <a:off x="3775892" y="2156442"/>
            <a:ext cx="812420" cy="553998"/>
          </a:xfrm>
          <a:prstGeom prst="rect">
            <a:avLst/>
          </a:prstGeom>
          <a:noFill/>
        </p:spPr>
        <p:txBody>
          <a:bodyPr wrap="square" rtlCol="0">
            <a:spAutoFit/>
          </a:bodyPr>
          <a:lstStyle/>
          <a:p>
            <a:r>
              <a:rPr lang="en-US" sz="1000"/>
              <a:t>wireless</a:t>
            </a:r>
          </a:p>
          <a:p>
            <a:r>
              <a:rPr lang="en-US" sz="1000"/>
              <a:t>sensor</a:t>
            </a:r>
          </a:p>
          <a:p>
            <a:r>
              <a:rPr lang="en-US" sz="1000"/>
              <a:t>networks</a:t>
            </a:r>
          </a:p>
        </p:txBody>
      </p:sp>
    </p:spTree>
    <p:extLst>
      <p:ext uri="{BB962C8B-B14F-4D97-AF65-F5344CB8AC3E}">
        <p14:creationId xmlns:p14="http://schemas.microsoft.com/office/powerpoint/2010/main" val="4216838058"/>
      </p:ext>
    </p:extLst>
  </p:cSld>
  <p:clrMapOvr>
    <a:masterClrMapping/>
  </p:clrMapOvr>
  <mc:AlternateContent xmlns:mc="http://schemas.openxmlformats.org/markup-compatibility/2006" xmlns:p14="http://schemas.microsoft.com/office/powerpoint/2010/main">
    <mc:Choice Requires="p14">
      <p:transition spd="slow" p14:dur="2000" advTm="25210"/>
    </mc:Choice>
    <mc:Fallback xmlns="">
      <p:transition spd="slow" advTm="2521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557C-86F5-AB4E-AF7A-ADD8E71ED4BC}"/>
              </a:ext>
            </a:extLst>
          </p:cNvPr>
          <p:cNvSpPr>
            <a:spLocks noGrp="1"/>
          </p:cNvSpPr>
          <p:nvPr>
            <p:ph type="title"/>
          </p:nvPr>
        </p:nvSpPr>
        <p:spPr/>
        <p:txBody>
          <a:bodyPr/>
          <a:lstStyle/>
          <a:p>
            <a:r>
              <a:rPr lang="en-US" sz="2700">
                <a:latin typeface="Times New Roman" panose="02020603050405020304" pitchFamily="18" charset="0"/>
                <a:cs typeface="Times New Roman" panose="02020603050405020304" pitchFamily="18" charset="0"/>
              </a:rPr>
              <a:t>Leverage the </a:t>
            </a:r>
            <a:r>
              <a:rPr lang="en-US" sz="2700" err="1">
                <a:latin typeface="Times New Roman" panose="02020603050405020304" pitchFamily="18" charset="0"/>
                <a:cs typeface="Times New Roman" panose="02020603050405020304" pitchFamily="18" charset="0"/>
              </a:rPr>
              <a:t>mARC</a:t>
            </a:r>
            <a:r>
              <a:rPr lang="en-US" sz="2700">
                <a:latin typeface="Times New Roman" panose="02020603050405020304" pitchFamily="18" charset="0"/>
                <a:cs typeface="Times New Roman" panose="02020603050405020304" pitchFamily="18" charset="0"/>
              </a:rPr>
              <a:t> II arc jet</a:t>
            </a:r>
            <a:endParaRPr lang="en-US" sz="2700"/>
          </a:p>
        </p:txBody>
      </p:sp>
      <p:sp>
        <p:nvSpPr>
          <p:cNvPr id="8" name="Content Placeholder 7"/>
          <p:cNvSpPr>
            <a:spLocks noGrp="1"/>
          </p:cNvSpPr>
          <p:nvPr>
            <p:ph sz="half" idx="2"/>
          </p:nvPr>
        </p:nvSpPr>
        <p:spPr>
          <a:xfrm>
            <a:off x="376940" y="1051203"/>
            <a:ext cx="5235920" cy="5086350"/>
          </a:xfrm>
        </p:spPr>
        <p:txBody>
          <a:bodyPr/>
          <a:lstStyle/>
          <a:p>
            <a:r>
              <a:rPr lang="en-US" dirty="0"/>
              <a:t>Implement BEAST at a laboratory-scale arc jet</a:t>
            </a:r>
          </a:p>
          <a:p>
            <a:pPr lvl="1"/>
            <a:r>
              <a:rPr lang="en-US" dirty="0"/>
              <a:t>Small, cheap, low power</a:t>
            </a:r>
          </a:p>
          <a:p>
            <a:pPr lvl="1"/>
            <a:r>
              <a:rPr lang="en-US" dirty="0"/>
              <a:t>Suitable for rapid R&amp;D</a:t>
            </a:r>
          </a:p>
          <a:p>
            <a:pPr lvl="1"/>
            <a:r>
              <a:rPr lang="en-US" dirty="0"/>
              <a:t>Flexible operation</a:t>
            </a:r>
          </a:p>
          <a:p>
            <a:pPr lvl="1"/>
            <a:r>
              <a:rPr lang="en-US" dirty="0"/>
              <a:t>Success is not mandatory</a:t>
            </a:r>
          </a:p>
          <a:p>
            <a:pPr lvl="1"/>
            <a:endParaRPr lang="en-US" dirty="0"/>
          </a:p>
          <a:p>
            <a:r>
              <a:rPr lang="en-US" dirty="0"/>
              <a:t>After establishing verification pipelines, this technology can be applied to the larger facilities</a:t>
            </a:r>
          </a:p>
        </p:txBody>
      </p:sp>
      <p:sp>
        <p:nvSpPr>
          <p:cNvPr id="5" name="Slide Number Placeholder 4"/>
          <p:cNvSpPr>
            <a:spLocks noGrp="1"/>
          </p:cNvSpPr>
          <p:nvPr>
            <p:ph type="sldNum" sz="quarter" idx="12"/>
          </p:nvPr>
        </p:nvSpPr>
        <p:spPr/>
        <p:txBody>
          <a:bodyPr/>
          <a:lstStyle/>
          <a:p>
            <a:pPr>
              <a:defRPr/>
            </a:pPr>
            <a:fld id="{B851AE3C-2F19-6748-8977-3C84EC39C828}" type="slidenum">
              <a:rPr lang="en-US" altLang="en-US" smtClean="0"/>
              <a:pPr>
                <a:defRPr/>
              </a:pPr>
              <a:t>7</a:t>
            </a:fld>
            <a:endParaRPr lang="en-US" altLang="en-US"/>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6537" y="4037161"/>
            <a:ext cx="3172968" cy="2112264"/>
          </a:xfrm>
          <a:prstGeom prst="rect">
            <a:avLst/>
          </a:prstGeom>
        </p:spPr>
      </p:pic>
      <p:pic>
        <p:nvPicPr>
          <p:cNvPr id="4" name="Picture 3"/>
          <p:cNvPicPr>
            <a:picLocks noChangeAspect="1"/>
          </p:cNvPicPr>
          <p:nvPr/>
        </p:nvPicPr>
        <p:blipFill>
          <a:blip r:embed="rId5"/>
          <a:stretch>
            <a:fillRect/>
          </a:stretch>
        </p:blipFill>
        <p:spPr>
          <a:xfrm>
            <a:off x="5778533" y="1528932"/>
            <a:ext cx="3228975" cy="1657350"/>
          </a:xfrm>
          <a:prstGeom prst="rect">
            <a:avLst/>
          </a:prstGeom>
        </p:spPr>
      </p:pic>
    </p:spTree>
    <p:custDataLst>
      <p:tags r:id="rId1"/>
    </p:custDataLst>
    <p:extLst>
      <p:ext uri="{BB962C8B-B14F-4D97-AF65-F5344CB8AC3E}">
        <p14:creationId xmlns:p14="http://schemas.microsoft.com/office/powerpoint/2010/main" val="281703237"/>
      </p:ext>
    </p:extLst>
  </p:cSld>
  <p:clrMapOvr>
    <a:masterClrMapping/>
  </p:clrMapOvr>
  <mc:AlternateContent xmlns:mc="http://schemas.openxmlformats.org/markup-compatibility/2006" xmlns:p14="http://schemas.microsoft.com/office/powerpoint/2010/main">
    <mc:Choice Requires="p14">
      <p:transition spd="slow" p14:dur="2000" advTm="48533"/>
    </mc:Choice>
    <mc:Fallback xmlns="">
      <p:transition spd="slow" advTm="4853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E2EF0A3B-8C85-6641-A471-683F3A003C82}"/>
              </a:ext>
            </a:extLst>
          </p:cNvPr>
          <p:cNvPicPr>
            <a:picLocks noChangeAspect="1"/>
          </p:cNvPicPr>
          <p:nvPr/>
        </p:nvPicPr>
        <p:blipFill>
          <a:blip r:embed="rId2"/>
          <a:stretch>
            <a:fillRect/>
          </a:stretch>
        </p:blipFill>
        <p:spPr>
          <a:xfrm>
            <a:off x="5385295" y="3918448"/>
            <a:ext cx="713416" cy="417961"/>
          </a:xfrm>
          <a:prstGeom prst="rect">
            <a:avLst/>
          </a:prstGeom>
        </p:spPr>
      </p:pic>
      <p:sp>
        <p:nvSpPr>
          <p:cNvPr id="2" name="Title 1"/>
          <p:cNvSpPr>
            <a:spLocks noGrp="1"/>
          </p:cNvSpPr>
          <p:nvPr>
            <p:ph type="title"/>
          </p:nvPr>
        </p:nvSpPr>
        <p:spPr/>
        <p:txBody>
          <a:bodyPr/>
          <a:lstStyle/>
          <a:p>
            <a:r>
              <a:rPr lang="en-US" dirty="0" err="1"/>
              <a:t>mARC</a:t>
            </a:r>
            <a:r>
              <a:rPr lang="en-US" dirty="0"/>
              <a:t> II Arc Jet before BEAST</a:t>
            </a:r>
          </a:p>
        </p:txBody>
      </p:sp>
      <p:sp>
        <p:nvSpPr>
          <p:cNvPr id="5" name="Slide Number Placeholder 4"/>
          <p:cNvSpPr>
            <a:spLocks noGrp="1"/>
          </p:cNvSpPr>
          <p:nvPr>
            <p:ph type="sldNum" sz="quarter" idx="12"/>
          </p:nvPr>
        </p:nvSpPr>
        <p:spPr/>
        <p:txBody>
          <a:bodyPr/>
          <a:lstStyle/>
          <a:p>
            <a:pPr>
              <a:defRPr/>
            </a:pPr>
            <a:fld id="{B851AE3C-2F19-6748-8977-3C84EC39C828}" type="slidenum">
              <a:rPr lang="en-US" altLang="en-US" smtClean="0"/>
              <a:pPr>
                <a:defRPr/>
              </a:pPr>
              <a:t>8</a:t>
            </a:fld>
            <a:endParaRPr lang="en-US" altLang="en-US"/>
          </a:p>
        </p:txBody>
      </p:sp>
      <p:pic>
        <p:nvPicPr>
          <p:cNvPr id="35" name="Picture 34"/>
          <p:cNvPicPr>
            <a:picLocks noChangeAspect="1"/>
          </p:cNvPicPr>
          <p:nvPr/>
        </p:nvPicPr>
        <p:blipFill>
          <a:blip r:embed="rId3"/>
          <a:stretch>
            <a:fillRect/>
          </a:stretch>
        </p:blipFill>
        <p:spPr>
          <a:xfrm>
            <a:off x="3364854" y="2352766"/>
            <a:ext cx="603181" cy="676424"/>
          </a:xfrm>
          <a:prstGeom prst="rect">
            <a:avLst/>
          </a:prstGeom>
          <a:ln>
            <a:solidFill>
              <a:schemeClr val="tx1"/>
            </a:solidFill>
          </a:ln>
        </p:spPr>
      </p:pic>
      <p:pic>
        <p:nvPicPr>
          <p:cNvPr id="17" name="Graphic 16" descr="Video camera with solid fill">
            <a:extLst>
              <a:ext uri="{FF2B5EF4-FFF2-40B4-BE49-F238E27FC236}">
                <a16:creationId xmlns:a16="http://schemas.microsoft.com/office/drawing/2014/main" id="{D758E55E-7F24-F149-9F1B-0AA3C29BA5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62836" y="2774991"/>
            <a:ext cx="540281" cy="540281"/>
          </a:xfrm>
          <a:prstGeom prst="rect">
            <a:avLst/>
          </a:prstGeom>
        </p:spPr>
      </p:pic>
      <p:sp>
        <p:nvSpPr>
          <p:cNvPr id="39" name="Right Arrow 38">
            <a:extLst>
              <a:ext uri="{FF2B5EF4-FFF2-40B4-BE49-F238E27FC236}">
                <a16:creationId xmlns:a16="http://schemas.microsoft.com/office/drawing/2014/main" id="{772CFBFC-D392-7E47-916A-3270D4426802}"/>
              </a:ext>
            </a:extLst>
          </p:cNvPr>
          <p:cNvSpPr/>
          <p:nvPr/>
        </p:nvSpPr>
        <p:spPr bwMode="auto">
          <a:xfrm rot="5400000">
            <a:off x="5499795" y="3420441"/>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1" name="Right Arrow 40">
            <a:extLst>
              <a:ext uri="{FF2B5EF4-FFF2-40B4-BE49-F238E27FC236}">
                <a16:creationId xmlns:a16="http://schemas.microsoft.com/office/drawing/2014/main" id="{4C09F8A9-201E-924A-84F0-4DE7E8F89B06}"/>
              </a:ext>
            </a:extLst>
          </p:cNvPr>
          <p:cNvSpPr/>
          <p:nvPr/>
        </p:nvSpPr>
        <p:spPr bwMode="auto">
          <a:xfrm rot="5400000">
            <a:off x="5517670" y="4520124"/>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pic>
        <p:nvPicPr>
          <p:cNvPr id="43" name="Picture 42">
            <a:extLst>
              <a:ext uri="{FF2B5EF4-FFF2-40B4-BE49-F238E27FC236}">
                <a16:creationId xmlns:a16="http://schemas.microsoft.com/office/drawing/2014/main" id="{9601D1D8-4BA4-A54B-A859-014E06770349}"/>
              </a:ext>
            </a:extLst>
          </p:cNvPr>
          <p:cNvPicPr>
            <a:picLocks noChangeAspect="1"/>
          </p:cNvPicPr>
          <p:nvPr/>
        </p:nvPicPr>
        <p:blipFill>
          <a:blip r:embed="rId2"/>
          <a:stretch>
            <a:fillRect/>
          </a:stretch>
        </p:blipFill>
        <p:spPr>
          <a:xfrm>
            <a:off x="6345464" y="3913197"/>
            <a:ext cx="713416" cy="417961"/>
          </a:xfrm>
          <a:prstGeom prst="rect">
            <a:avLst/>
          </a:prstGeom>
        </p:spPr>
      </p:pic>
      <p:sp>
        <p:nvSpPr>
          <p:cNvPr id="44" name="Right Arrow 43">
            <a:extLst>
              <a:ext uri="{FF2B5EF4-FFF2-40B4-BE49-F238E27FC236}">
                <a16:creationId xmlns:a16="http://schemas.microsoft.com/office/drawing/2014/main" id="{5A43D905-D02F-F04A-B4AD-2C907247FD15}"/>
              </a:ext>
            </a:extLst>
          </p:cNvPr>
          <p:cNvSpPr/>
          <p:nvPr/>
        </p:nvSpPr>
        <p:spPr bwMode="auto">
          <a:xfrm rot="5400000">
            <a:off x="6459964" y="3415190"/>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5" name="Right Arrow 44">
            <a:extLst>
              <a:ext uri="{FF2B5EF4-FFF2-40B4-BE49-F238E27FC236}">
                <a16:creationId xmlns:a16="http://schemas.microsoft.com/office/drawing/2014/main" id="{04F44F5B-C680-F445-8B76-1E5B26DAA30A}"/>
              </a:ext>
            </a:extLst>
          </p:cNvPr>
          <p:cNvSpPr/>
          <p:nvPr/>
        </p:nvSpPr>
        <p:spPr bwMode="auto">
          <a:xfrm rot="5400000">
            <a:off x="6470326" y="4505178"/>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pic>
        <p:nvPicPr>
          <p:cNvPr id="30" name="Graphic 29" descr="Stopwatch with solid fill">
            <a:extLst>
              <a:ext uri="{FF2B5EF4-FFF2-40B4-BE49-F238E27FC236}">
                <a16:creationId xmlns:a16="http://schemas.microsoft.com/office/drawing/2014/main" id="{D032CFD6-E5EE-FF42-9823-B89FEE75DB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8988" y="2795051"/>
            <a:ext cx="496742" cy="496742"/>
          </a:xfrm>
          <a:prstGeom prst="rect">
            <a:avLst/>
          </a:prstGeom>
        </p:spPr>
      </p:pic>
      <p:pic>
        <p:nvPicPr>
          <p:cNvPr id="4" name="Picture 3"/>
          <p:cNvPicPr>
            <a:picLocks noChangeAspect="1"/>
          </p:cNvPicPr>
          <p:nvPr/>
        </p:nvPicPr>
        <p:blipFill rotWithShape="1">
          <a:blip r:embed="rId8">
            <a:clrChange>
              <a:clrFrom>
                <a:srgbClr val="F7F7F7"/>
              </a:clrFrom>
              <a:clrTo>
                <a:srgbClr val="F7F7F7">
                  <a:alpha val="0"/>
                </a:srgbClr>
              </a:clrTo>
            </a:clrChange>
            <a:extLst>
              <a:ext uri="{28A0092B-C50C-407E-A947-70E740481C1C}">
                <a14:useLocalDpi xmlns:a14="http://schemas.microsoft.com/office/drawing/2010/main" val="0"/>
              </a:ext>
            </a:extLst>
          </a:blip>
          <a:srcRect l="28318" r="30660" b="7205"/>
          <a:stretch/>
        </p:blipFill>
        <p:spPr>
          <a:xfrm>
            <a:off x="2994058" y="2069756"/>
            <a:ext cx="260549" cy="682578"/>
          </a:xfrm>
          <a:prstGeom prst="rect">
            <a:avLst/>
          </a:prstGeom>
        </p:spPr>
      </p:pic>
      <p:pic>
        <p:nvPicPr>
          <p:cNvPr id="13" name="Picture 12"/>
          <p:cNvPicPr>
            <a:picLocks noChangeAspect="1"/>
          </p:cNvPicPr>
          <p:nvPr/>
        </p:nvPicPr>
        <p:blipFill>
          <a:blip r:embed="rId9">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2899932" y="2808327"/>
            <a:ext cx="443705" cy="510753"/>
          </a:xfrm>
          <a:prstGeom prst="rect">
            <a:avLst/>
          </a:prstGeom>
        </p:spPr>
      </p:pic>
      <p:pic>
        <p:nvPicPr>
          <p:cNvPr id="18" name="Picture 17"/>
          <p:cNvPicPr>
            <a:picLocks noChangeAspect="1"/>
          </p:cNvPicPr>
          <p:nvPr/>
        </p:nvPicPr>
        <p:blipFill rotWithShape="1">
          <a:blip r:embed="rId10">
            <a:extLst>
              <a:ext uri="{28A0092B-C50C-407E-A947-70E740481C1C}">
                <a14:useLocalDpi xmlns:a14="http://schemas.microsoft.com/office/drawing/2010/main" val="0"/>
              </a:ext>
            </a:extLst>
          </a:blip>
          <a:srcRect l="8082" t="2053" r="807" b="24705"/>
          <a:stretch/>
        </p:blipFill>
        <p:spPr>
          <a:xfrm>
            <a:off x="4185376" y="2803991"/>
            <a:ext cx="1018560" cy="414425"/>
          </a:xfrm>
          <a:prstGeom prst="rect">
            <a:avLst/>
          </a:prstGeom>
          <a:ln>
            <a:solidFill>
              <a:schemeClr val="tx1"/>
            </a:solidFill>
          </a:ln>
        </p:spPr>
      </p:pic>
      <p:pic>
        <p:nvPicPr>
          <p:cNvPr id="46" name="Picture 45">
            <a:extLst>
              <a:ext uri="{FF2B5EF4-FFF2-40B4-BE49-F238E27FC236}">
                <a16:creationId xmlns:a16="http://schemas.microsoft.com/office/drawing/2014/main" id="{E2EF0A3B-8C85-6641-A471-683F3A003C82}"/>
              </a:ext>
            </a:extLst>
          </p:cNvPr>
          <p:cNvPicPr>
            <a:picLocks noChangeAspect="1"/>
          </p:cNvPicPr>
          <p:nvPr/>
        </p:nvPicPr>
        <p:blipFill>
          <a:blip r:embed="rId2"/>
          <a:stretch>
            <a:fillRect/>
          </a:stretch>
        </p:blipFill>
        <p:spPr>
          <a:xfrm>
            <a:off x="3117433" y="3899603"/>
            <a:ext cx="713416" cy="417961"/>
          </a:xfrm>
          <a:prstGeom prst="rect">
            <a:avLst/>
          </a:prstGeom>
        </p:spPr>
      </p:pic>
      <p:sp>
        <p:nvSpPr>
          <p:cNvPr id="52" name="Right Arrow 51">
            <a:extLst>
              <a:ext uri="{FF2B5EF4-FFF2-40B4-BE49-F238E27FC236}">
                <a16:creationId xmlns:a16="http://schemas.microsoft.com/office/drawing/2014/main" id="{772CFBFC-D392-7E47-916A-3270D4426802}"/>
              </a:ext>
            </a:extLst>
          </p:cNvPr>
          <p:cNvSpPr/>
          <p:nvPr/>
        </p:nvSpPr>
        <p:spPr bwMode="auto">
          <a:xfrm rot="5400000">
            <a:off x="3231933" y="3401596"/>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53" name="Right Arrow 52">
            <a:extLst>
              <a:ext uri="{FF2B5EF4-FFF2-40B4-BE49-F238E27FC236}">
                <a16:creationId xmlns:a16="http://schemas.microsoft.com/office/drawing/2014/main" id="{4C09F8A9-201E-924A-84F0-4DE7E8F89B06}"/>
              </a:ext>
            </a:extLst>
          </p:cNvPr>
          <p:cNvSpPr/>
          <p:nvPr/>
        </p:nvSpPr>
        <p:spPr bwMode="auto">
          <a:xfrm rot="5400000">
            <a:off x="3249808" y="4501279"/>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pic>
        <p:nvPicPr>
          <p:cNvPr id="54" name="Picture 53">
            <a:extLst>
              <a:ext uri="{FF2B5EF4-FFF2-40B4-BE49-F238E27FC236}">
                <a16:creationId xmlns:a16="http://schemas.microsoft.com/office/drawing/2014/main" id="{9601D1D8-4BA4-A54B-A859-014E06770349}"/>
              </a:ext>
            </a:extLst>
          </p:cNvPr>
          <p:cNvPicPr>
            <a:picLocks noChangeAspect="1"/>
          </p:cNvPicPr>
          <p:nvPr/>
        </p:nvPicPr>
        <p:blipFill>
          <a:blip r:embed="rId2"/>
          <a:stretch>
            <a:fillRect/>
          </a:stretch>
        </p:blipFill>
        <p:spPr>
          <a:xfrm>
            <a:off x="4352592" y="3913197"/>
            <a:ext cx="713416" cy="417961"/>
          </a:xfrm>
          <a:prstGeom prst="rect">
            <a:avLst/>
          </a:prstGeom>
        </p:spPr>
      </p:pic>
      <p:sp>
        <p:nvSpPr>
          <p:cNvPr id="55" name="Right Arrow 54">
            <a:extLst>
              <a:ext uri="{FF2B5EF4-FFF2-40B4-BE49-F238E27FC236}">
                <a16:creationId xmlns:a16="http://schemas.microsoft.com/office/drawing/2014/main" id="{5A43D905-D02F-F04A-B4AD-2C907247FD15}"/>
              </a:ext>
            </a:extLst>
          </p:cNvPr>
          <p:cNvSpPr/>
          <p:nvPr/>
        </p:nvSpPr>
        <p:spPr bwMode="auto">
          <a:xfrm rot="5400000">
            <a:off x="4467092" y="3415190"/>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56" name="Right Arrow 55">
            <a:extLst>
              <a:ext uri="{FF2B5EF4-FFF2-40B4-BE49-F238E27FC236}">
                <a16:creationId xmlns:a16="http://schemas.microsoft.com/office/drawing/2014/main" id="{04F44F5B-C680-F445-8B76-1E5B26DAA30A}"/>
              </a:ext>
            </a:extLst>
          </p:cNvPr>
          <p:cNvSpPr/>
          <p:nvPr/>
        </p:nvSpPr>
        <p:spPr bwMode="auto">
          <a:xfrm rot="5400000">
            <a:off x="4477454" y="4505178"/>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57" name="TextBox 56"/>
          <p:cNvSpPr txBox="1"/>
          <p:nvPr/>
        </p:nvSpPr>
        <p:spPr>
          <a:xfrm>
            <a:off x="4352755" y="2078371"/>
            <a:ext cx="1745956" cy="461665"/>
          </a:xfrm>
          <a:prstGeom prst="rect">
            <a:avLst/>
          </a:prstGeom>
          <a:noFill/>
        </p:spPr>
        <p:txBody>
          <a:bodyPr wrap="square" rtlCol="0">
            <a:spAutoFit/>
          </a:bodyPr>
          <a:lstStyle/>
          <a:p>
            <a:pPr algn="ctr"/>
            <a:r>
              <a:rPr lang="en-US" dirty="0"/>
              <a:t>During run</a:t>
            </a:r>
          </a:p>
        </p:txBody>
      </p:sp>
      <p:sp>
        <p:nvSpPr>
          <p:cNvPr id="47" name="Slide Number Placeholder 4"/>
          <p:cNvSpPr txBox="1">
            <a:spLocks/>
          </p:cNvSpPr>
          <p:nvPr/>
        </p:nvSpPr>
        <p:spPr bwMode="auto">
          <a:xfrm>
            <a:off x="6692900" y="6548438"/>
            <a:ext cx="2365375" cy="279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defPPr>
              <a:defRPr lang="en-US"/>
            </a:defPPr>
            <a:lvl1pPr algn="r"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Helvetica" pitchFamily="2"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Helvetica" pitchFamily="2"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Helvetica" pitchFamily="2"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Helvetica" pitchFamily="2" charset="0"/>
                <a:ea typeface="MS PGothic" panose="020B0600070205080204" pitchFamily="34" charset="-128"/>
                <a:cs typeface="+mn-cs"/>
              </a:defRPr>
            </a:lvl9pPr>
          </a:lstStyle>
          <a:p>
            <a:pPr>
              <a:defRPr/>
            </a:pPr>
            <a:fld id="{B851AE3C-2F19-6748-8977-3C84EC39C828}" type="slidenum">
              <a:rPr lang="en-US" altLang="en-US" smtClean="0"/>
              <a:pPr>
                <a:defRPr/>
              </a:pPr>
              <a:t>8</a:t>
            </a:fld>
            <a:endParaRPr lang="en-US" altLang="en-US"/>
          </a:p>
        </p:txBody>
      </p:sp>
      <p:sp>
        <p:nvSpPr>
          <p:cNvPr id="48" name="Bent Arrow 47"/>
          <p:cNvSpPr/>
          <p:nvPr/>
        </p:nvSpPr>
        <p:spPr bwMode="auto">
          <a:xfrm rot="10800000">
            <a:off x="6584811" y="3286926"/>
            <a:ext cx="1903405" cy="2941793"/>
          </a:xfrm>
          <a:prstGeom prst="bentArrow">
            <a:avLst>
              <a:gd name="adj1" fmla="val 12253"/>
              <a:gd name="adj2" fmla="val 14704"/>
              <a:gd name="adj3" fmla="val 18664"/>
              <a:gd name="adj4" fmla="val 43750"/>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9" name="Bent Arrow 48"/>
          <p:cNvSpPr/>
          <p:nvPr/>
        </p:nvSpPr>
        <p:spPr bwMode="auto">
          <a:xfrm>
            <a:off x="366748" y="888765"/>
            <a:ext cx="7363729" cy="966039"/>
          </a:xfrm>
          <a:prstGeom prst="bentArrow">
            <a:avLst>
              <a:gd name="adj1" fmla="val 22132"/>
              <a:gd name="adj2" fmla="val 25000"/>
              <a:gd name="adj3" fmla="val 31693"/>
              <a:gd name="adj4" fmla="val 43750"/>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pic>
        <p:nvPicPr>
          <p:cNvPr id="50" name="Picture 49"/>
          <p:cNvPicPr>
            <a:picLocks noChangeAspect="1"/>
          </p:cNvPicPr>
          <p:nvPr/>
        </p:nvPicPr>
        <p:blipFill>
          <a:blip r:embed="rId11">
            <a:clrChange>
              <a:clrFrom>
                <a:srgbClr val="F6F6F6"/>
              </a:clrFrom>
              <a:clrTo>
                <a:srgbClr val="F6F6F6">
                  <a:alpha val="0"/>
                </a:srgbClr>
              </a:clrTo>
            </a:clrChange>
          </a:blip>
          <a:stretch>
            <a:fillRect/>
          </a:stretch>
        </p:blipFill>
        <p:spPr>
          <a:xfrm>
            <a:off x="4411964" y="5220056"/>
            <a:ext cx="2024126" cy="1226946"/>
          </a:xfrm>
          <a:prstGeom prst="rect">
            <a:avLst/>
          </a:prstGeom>
        </p:spPr>
      </p:pic>
      <p:pic>
        <p:nvPicPr>
          <p:cNvPr id="51" name="Picture 50"/>
          <p:cNvPicPr>
            <a:picLocks noChangeAspect="1"/>
          </p:cNvPicPr>
          <p:nvPr/>
        </p:nvPicPr>
        <p:blipFill>
          <a:blip r:embed="rId12"/>
          <a:stretch>
            <a:fillRect/>
          </a:stretch>
        </p:blipFill>
        <p:spPr>
          <a:xfrm>
            <a:off x="89169" y="1401879"/>
            <a:ext cx="1052926" cy="1387027"/>
          </a:xfrm>
          <a:prstGeom prst="rect">
            <a:avLst/>
          </a:prstGeom>
          <a:ln>
            <a:solidFill>
              <a:schemeClr val="tx1"/>
            </a:solidFill>
          </a:ln>
        </p:spPr>
      </p:pic>
      <p:sp>
        <p:nvSpPr>
          <p:cNvPr id="59" name="TextBox 58"/>
          <p:cNvSpPr txBox="1"/>
          <p:nvPr/>
        </p:nvSpPr>
        <p:spPr>
          <a:xfrm>
            <a:off x="56832" y="1957909"/>
            <a:ext cx="1117600" cy="830997"/>
          </a:xfrm>
          <a:prstGeom prst="rect">
            <a:avLst/>
          </a:prstGeom>
          <a:noFill/>
        </p:spPr>
        <p:txBody>
          <a:bodyPr wrap="square" rtlCol="0">
            <a:spAutoFit/>
          </a:bodyPr>
          <a:lstStyle/>
          <a:p>
            <a:pPr algn="ctr"/>
            <a:r>
              <a:rPr lang="en-US" dirty="0"/>
              <a:t>Run Sheet</a:t>
            </a:r>
          </a:p>
        </p:txBody>
      </p:sp>
      <p:sp>
        <p:nvSpPr>
          <p:cNvPr id="60" name="Left-Right Arrow 59"/>
          <p:cNvSpPr/>
          <p:nvPr/>
        </p:nvSpPr>
        <p:spPr bwMode="auto">
          <a:xfrm rot="20679605">
            <a:off x="1394085" y="1586355"/>
            <a:ext cx="475701" cy="142040"/>
          </a:xfrm>
          <a:prstGeom prst="lef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61" name="Left-Right Arrow 60"/>
          <p:cNvSpPr/>
          <p:nvPr/>
        </p:nvSpPr>
        <p:spPr bwMode="auto">
          <a:xfrm>
            <a:off x="1394842" y="2050664"/>
            <a:ext cx="485260" cy="147879"/>
          </a:xfrm>
          <a:prstGeom prst="lef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62" name="Left-Right Arrow 61"/>
          <p:cNvSpPr/>
          <p:nvPr/>
        </p:nvSpPr>
        <p:spPr bwMode="auto">
          <a:xfrm rot="622777">
            <a:off x="1401127" y="2517518"/>
            <a:ext cx="430801" cy="156751"/>
          </a:xfrm>
          <a:prstGeom prst="lef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pic>
        <p:nvPicPr>
          <p:cNvPr id="63" name="Picture 62"/>
          <p:cNvPicPr>
            <a:picLocks noChangeAspect="1"/>
          </p:cNvPicPr>
          <p:nvPr/>
        </p:nvPicPr>
        <p:blipFill>
          <a:blip r:embed="rId13">
            <a:clrChange>
              <a:clrFrom>
                <a:srgbClr val="FFFFFF"/>
              </a:clrFrom>
              <a:clrTo>
                <a:srgbClr val="FFFFFF">
                  <a:alpha val="0"/>
                </a:srgbClr>
              </a:clrTo>
            </a:clrChange>
          </a:blip>
          <a:stretch>
            <a:fillRect/>
          </a:stretch>
        </p:blipFill>
        <p:spPr>
          <a:xfrm>
            <a:off x="530474" y="1282931"/>
            <a:ext cx="778235" cy="656318"/>
          </a:xfrm>
          <a:prstGeom prst="rect">
            <a:avLst/>
          </a:prstGeom>
        </p:spPr>
      </p:pic>
      <p:pic>
        <p:nvPicPr>
          <p:cNvPr id="64" name="Picture 63"/>
          <p:cNvPicPr>
            <a:picLocks noChangeAspect="1"/>
          </p:cNvPicPr>
          <p:nvPr/>
        </p:nvPicPr>
        <p:blipFill>
          <a:blip r:embed="rId12"/>
          <a:stretch>
            <a:fillRect/>
          </a:stretch>
        </p:blipFill>
        <p:spPr>
          <a:xfrm>
            <a:off x="1983834" y="2460753"/>
            <a:ext cx="326183" cy="429683"/>
          </a:xfrm>
          <a:prstGeom prst="rect">
            <a:avLst/>
          </a:prstGeom>
          <a:ln>
            <a:solidFill>
              <a:schemeClr val="tx1"/>
            </a:solidFill>
          </a:ln>
        </p:spPr>
      </p:pic>
      <p:pic>
        <p:nvPicPr>
          <p:cNvPr id="65" name="Picture 64"/>
          <p:cNvPicPr>
            <a:picLocks noChangeAspect="1"/>
          </p:cNvPicPr>
          <p:nvPr/>
        </p:nvPicPr>
        <p:blipFill>
          <a:blip r:embed="rId12"/>
          <a:stretch>
            <a:fillRect/>
          </a:stretch>
        </p:blipFill>
        <p:spPr>
          <a:xfrm>
            <a:off x="1990211" y="1909761"/>
            <a:ext cx="326183" cy="429683"/>
          </a:xfrm>
          <a:prstGeom prst="rect">
            <a:avLst/>
          </a:prstGeom>
          <a:ln>
            <a:solidFill>
              <a:schemeClr val="tx1"/>
            </a:solidFill>
          </a:ln>
        </p:spPr>
      </p:pic>
      <p:pic>
        <p:nvPicPr>
          <p:cNvPr id="66" name="Picture 65"/>
          <p:cNvPicPr>
            <a:picLocks noChangeAspect="1"/>
          </p:cNvPicPr>
          <p:nvPr/>
        </p:nvPicPr>
        <p:blipFill>
          <a:blip r:embed="rId12"/>
          <a:stretch>
            <a:fillRect/>
          </a:stretch>
        </p:blipFill>
        <p:spPr>
          <a:xfrm>
            <a:off x="1990348" y="1359104"/>
            <a:ext cx="326183" cy="429683"/>
          </a:xfrm>
          <a:prstGeom prst="rect">
            <a:avLst/>
          </a:prstGeom>
          <a:ln>
            <a:solidFill>
              <a:schemeClr val="tx1"/>
            </a:solidFill>
          </a:ln>
        </p:spPr>
      </p:pic>
      <p:sp>
        <p:nvSpPr>
          <p:cNvPr id="67" name="TextBox 66"/>
          <p:cNvSpPr txBox="1"/>
          <p:nvPr/>
        </p:nvSpPr>
        <p:spPr>
          <a:xfrm>
            <a:off x="546612" y="2921395"/>
            <a:ext cx="1295912" cy="461665"/>
          </a:xfrm>
          <a:prstGeom prst="rect">
            <a:avLst/>
          </a:prstGeom>
          <a:noFill/>
        </p:spPr>
        <p:txBody>
          <a:bodyPr wrap="square" rtlCol="0">
            <a:spAutoFit/>
          </a:bodyPr>
          <a:lstStyle/>
          <a:p>
            <a:pPr algn="ctr"/>
            <a:r>
              <a:rPr lang="en-US" dirty="0"/>
              <a:t>Pre-run</a:t>
            </a:r>
          </a:p>
        </p:txBody>
      </p:sp>
      <p:pic>
        <p:nvPicPr>
          <p:cNvPr id="68" name="Picture 67"/>
          <p:cNvPicPr>
            <a:picLocks noChangeAspect="1"/>
          </p:cNvPicPr>
          <p:nvPr/>
        </p:nvPicPr>
        <p:blipFill>
          <a:blip r:embed="rId12"/>
          <a:stretch>
            <a:fillRect/>
          </a:stretch>
        </p:blipFill>
        <p:spPr>
          <a:xfrm>
            <a:off x="7824597" y="1464189"/>
            <a:ext cx="1052926" cy="1387027"/>
          </a:xfrm>
          <a:prstGeom prst="rect">
            <a:avLst/>
          </a:prstGeom>
          <a:ln>
            <a:solidFill>
              <a:schemeClr val="tx1"/>
            </a:solidFill>
          </a:ln>
        </p:spPr>
      </p:pic>
      <p:sp>
        <p:nvSpPr>
          <p:cNvPr id="69" name="TextBox 68"/>
          <p:cNvSpPr txBox="1"/>
          <p:nvPr/>
        </p:nvSpPr>
        <p:spPr>
          <a:xfrm>
            <a:off x="7547534" y="2825261"/>
            <a:ext cx="1611401" cy="461665"/>
          </a:xfrm>
          <a:prstGeom prst="rect">
            <a:avLst/>
          </a:prstGeom>
          <a:noFill/>
        </p:spPr>
        <p:txBody>
          <a:bodyPr wrap="square" rtlCol="0">
            <a:spAutoFit/>
          </a:bodyPr>
          <a:lstStyle/>
          <a:p>
            <a:pPr algn="ctr"/>
            <a:r>
              <a:rPr lang="en-US" dirty="0"/>
              <a:t>Summary</a:t>
            </a:r>
          </a:p>
        </p:txBody>
      </p:sp>
      <p:pic>
        <p:nvPicPr>
          <p:cNvPr id="70" name="Picture 69"/>
          <p:cNvPicPr>
            <a:picLocks noChangeAspect="1"/>
          </p:cNvPicPr>
          <p:nvPr/>
        </p:nvPicPr>
        <p:blipFill>
          <a:blip r:embed="rId13">
            <a:clrChange>
              <a:clrFrom>
                <a:srgbClr val="FFFFFF"/>
              </a:clrFrom>
              <a:clrTo>
                <a:srgbClr val="FFFFFF">
                  <a:alpha val="0"/>
                </a:srgbClr>
              </a:clrTo>
            </a:clrChange>
          </a:blip>
          <a:stretch>
            <a:fillRect/>
          </a:stretch>
        </p:blipFill>
        <p:spPr>
          <a:xfrm>
            <a:off x="8265902" y="1345241"/>
            <a:ext cx="778235" cy="656318"/>
          </a:xfrm>
          <a:prstGeom prst="rect">
            <a:avLst/>
          </a:prstGeom>
        </p:spPr>
      </p:pic>
      <p:pic>
        <p:nvPicPr>
          <p:cNvPr id="71" name="Picture 70"/>
          <p:cNvPicPr>
            <a:picLocks noChangeAspect="1"/>
          </p:cNvPicPr>
          <p:nvPr/>
        </p:nvPicPr>
        <p:blipFill>
          <a:blip r:embed="rId14"/>
          <a:stretch>
            <a:fillRect/>
          </a:stretch>
        </p:blipFill>
        <p:spPr>
          <a:xfrm>
            <a:off x="4614488" y="5388952"/>
            <a:ext cx="399121" cy="358682"/>
          </a:xfrm>
          <a:prstGeom prst="rect">
            <a:avLst/>
          </a:prstGeom>
        </p:spPr>
      </p:pic>
      <p:pic>
        <p:nvPicPr>
          <p:cNvPr id="72" name="Picture 71"/>
          <p:cNvPicPr>
            <a:picLocks noChangeAspect="1"/>
          </p:cNvPicPr>
          <p:nvPr/>
        </p:nvPicPr>
        <p:blipFill rotWithShape="1">
          <a:blip r:embed="rId15">
            <a:clrChange>
              <a:clrFrom>
                <a:srgbClr val="F7F7F7"/>
              </a:clrFrom>
              <a:clrTo>
                <a:srgbClr val="F7F7F7">
                  <a:alpha val="0"/>
                </a:srgbClr>
              </a:clrTo>
            </a:clrChange>
          </a:blip>
          <a:srcRect r="240"/>
          <a:stretch/>
        </p:blipFill>
        <p:spPr>
          <a:xfrm>
            <a:off x="4560686" y="5813880"/>
            <a:ext cx="990973" cy="283438"/>
          </a:xfrm>
          <a:prstGeom prst="rect">
            <a:avLst/>
          </a:prstGeom>
        </p:spPr>
      </p:pic>
      <p:pic>
        <p:nvPicPr>
          <p:cNvPr id="73" name="Picture 72"/>
          <p:cNvPicPr>
            <a:picLocks noChangeAspect="1"/>
          </p:cNvPicPr>
          <p:nvPr/>
        </p:nvPicPr>
        <p:blipFill rotWithShape="1">
          <a:blip r:embed="rId16"/>
          <a:srcRect l="8844" t="16645" r="7824" b="10446"/>
          <a:stretch/>
        </p:blipFill>
        <p:spPr>
          <a:xfrm>
            <a:off x="7896382" y="4208060"/>
            <a:ext cx="909356" cy="742331"/>
          </a:xfrm>
          <a:prstGeom prst="rect">
            <a:avLst/>
          </a:prstGeom>
        </p:spPr>
      </p:pic>
      <p:pic>
        <p:nvPicPr>
          <p:cNvPr id="74" name="Picture 73"/>
          <p:cNvPicPr>
            <a:picLocks noChangeAspect="1"/>
          </p:cNvPicPr>
          <p:nvPr/>
        </p:nvPicPr>
        <p:blipFill>
          <a:blip r:embed="rId17">
            <a:clrChange>
              <a:clrFrom>
                <a:srgbClr val="F7F7F7"/>
              </a:clrFrom>
              <a:clrTo>
                <a:srgbClr val="F7F7F7">
                  <a:alpha val="0"/>
                </a:srgbClr>
              </a:clrTo>
            </a:clrChange>
          </a:blip>
          <a:stretch>
            <a:fillRect/>
          </a:stretch>
        </p:blipFill>
        <p:spPr>
          <a:xfrm>
            <a:off x="5140505" y="5399515"/>
            <a:ext cx="521948" cy="411058"/>
          </a:xfrm>
          <a:prstGeom prst="rect">
            <a:avLst/>
          </a:prstGeom>
        </p:spPr>
      </p:pic>
      <p:pic>
        <p:nvPicPr>
          <p:cNvPr id="75" name="Picture 74">
            <a:extLst>
              <a:ext uri="{FF2B5EF4-FFF2-40B4-BE49-F238E27FC236}">
                <a16:creationId xmlns:a16="http://schemas.microsoft.com/office/drawing/2014/main" id="{491F1749-6FB1-9C45-A70D-04F720DEAA1F}"/>
              </a:ext>
            </a:extLst>
          </p:cNvPr>
          <p:cNvPicPr>
            <a:picLocks noChangeAspect="1"/>
          </p:cNvPicPr>
          <p:nvPr/>
        </p:nvPicPr>
        <p:blipFill>
          <a:blip r:embed="rId2"/>
          <a:stretch>
            <a:fillRect/>
          </a:stretch>
        </p:blipFill>
        <p:spPr>
          <a:xfrm>
            <a:off x="8025561" y="5259223"/>
            <a:ext cx="713416" cy="417961"/>
          </a:xfrm>
          <a:prstGeom prst="rect">
            <a:avLst/>
          </a:prstGeom>
        </p:spPr>
      </p:pic>
      <p:sp>
        <p:nvSpPr>
          <p:cNvPr id="76" name="TextBox 75"/>
          <p:cNvSpPr txBox="1"/>
          <p:nvPr/>
        </p:nvSpPr>
        <p:spPr>
          <a:xfrm>
            <a:off x="7592279" y="859411"/>
            <a:ext cx="1517561" cy="461665"/>
          </a:xfrm>
          <a:prstGeom prst="rect">
            <a:avLst/>
          </a:prstGeom>
          <a:noFill/>
        </p:spPr>
        <p:txBody>
          <a:bodyPr wrap="square" rtlCol="0">
            <a:spAutoFit/>
          </a:bodyPr>
          <a:lstStyle/>
          <a:p>
            <a:pPr algn="ctr"/>
            <a:r>
              <a:rPr lang="en-US" dirty="0"/>
              <a:t>Post-run</a:t>
            </a:r>
          </a:p>
        </p:txBody>
      </p:sp>
    </p:spTree>
    <p:extLst>
      <p:ext uri="{BB962C8B-B14F-4D97-AF65-F5344CB8AC3E}">
        <p14:creationId xmlns:p14="http://schemas.microsoft.com/office/powerpoint/2010/main" val="2633820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ounded Rectangle 46"/>
          <p:cNvSpPr/>
          <p:nvPr/>
        </p:nvSpPr>
        <p:spPr bwMode="auto">
          <a:xfrm>
            <a:off x="1010548" y="4377659"/>
            <a:ext cx="7950974" cy="2348657"/>
          </a:xfrm>
          <a:prstGeom prst="roundRect">
            <a:avLst>
              <a:gd name="adj" fmla="val 24144"/>
            </a:avLst>
          </a:prstGeom>
          <a:noFill/>
          <a:ln w="5715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8" name="Rounded Rectangle 47"/>
          <p:cNvSpPr/>
          <p:nvPr/>
        </p:nvSpPr>
        <p:spPr bwMode="auto">
          <a:xfrm>
            <a:off x="692727" y="1021135"/>
            <a:ext cx="8268796" cy="3273538"/>
          </a:xfrm>
          <a:prstGeom prst="roundRect">
            <a:avLst/>
          </a:prstGeom>
          <a:noFill/>
          <a:ln w="5715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2" name="Rectangle 11"/>
          <p:cNvSpPr/>
          <p:nvPr/>
        </p:nvSpPr>
        <p:spPr bwMode="auto">
          <a:xfrm>
            <a:off x="4294908" y="4191400"/>
            <a:ext cx="1136073" cy="212491"/>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pic>
        <p:nvPicPr>
          <p:cNvPr id="29" name="Picture 28"/>
          <p:cNvPicPr>
            <a:picLocks noChangeAspect="1"/>
          </p:cNvPicPr>
          <p:nvPr/>
        </p:nvPicPr>
        <p:blipFill rotWithShape="1">
          <a:blip r:embed="rId3">
            <a:clrChange>
              <a:clrFrom>
                <a:srgbClr val="F6F6F6"/>
              </a:clrFrom>
              <a:clrTo>
                <a:srgbClr val="F6F6F6">
                  <a:alpha val="0"/>
                </a:srgbClr>
              </a:clrTo>
            </a:clrChange>
          </a:blip>
          <a:srcRect r="29534"/>
          <a:stretch/>
        </p:blipFill>
        <p:spPr>
          <a:xfrm>
            <a:off x="1010548" y="1070840"/>
            <a:ext cx="2189498" cy="1883446"/>
          </a:xfrm>
          <a:prstGeom prst="rect">
            <a:avLst/>
          </a:prstGeom>
        </p:spPr>
      </p:pic>
      <p:pic>
        <p:nvPicPr>
          <p:cNvPr id="1028" name="Picture 4" descr="Image result for machine learning icon">
            <a:extLst>
              <a:ext uri="{FF2B5EF4-FFF2-40B4-BE49-F238E27FC236}">
                <a16:creationId xmlns:a16="http://schemas.microsoft.com/office/drawing/2014/main" id="{1A919901-C361-5A48-AC6F-A3F5337547D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67557" y="5346244"/>
            <a:ext cx="750572" cy="7505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89F7DEE-7354-A04C-8933-FA01457D998C}"/>
              </a:ext>
            </a:extLst>
          </p:cNvPr>
          <p:cNvPicPr>
            <a:picLocks noChangeAspect="1"/>
          </p:cNvPicPr>
          <p:nvPr/>
        </p:nvPicPr>
        <p:blipFill>
          <a:blip r:embed="rId5"/>
          <a:stretch>
            <a:fillRect/>
          </a:stretch>
        </p:blipFill>
        <p:spPr>
          <a:xfrm>
            <a:off x="1478602" y="2873228"/>
            <a:ext cx="1257300" cy="736600"/>
          </a:xfrm>
          <a:prstGeom prst="rect">
            <a:avLst/>
          </a:prstGeom>
        </p:spPr>
      </p:pic>
      <p:sp>
        <p:nvSpPr>
          <p:cNvPr id="2" name="Title 1"/>
          <p:cNvSpPr>
            <a:spLocks noGrp="1"/>
          </p:cNvSpPr>
          <p:nvPr>
            <p:ph type="title"/>
          </p:nvPr>
        </p:nvSpPr>
        <p:spPr/>
        <p:txBody>
          <a:bodyPr/>
          <a:lstStyle/>
          <a:p>
            <a:r>
              <a:rPr lang="en-US" dirty="0"/>
              <a:t>BEAST Updates</a:t>
            </a:r>
          </a:p>
        </p:txBody>
      </p:sp>
      <p:sp>
        <p:nvSpPr>
          <p:cNvPr id="5" name="Slide Number Placeholder 4"/>
          <p:cNvSpPr>
            <a:spLocks noGrp="1"/>
          </p:cNvSpPr>
          <p:nvPr>
            <p:ph type="sldNum" sz="quarter" idx="12"/>
          </p:nvPr>
        </p:nvSpPr>
        <p:spPr/>
        <p:txBody>
          <a:bodyPr/>
          <a:lstStyle/>
          <a:p>
            <a:pPr>
              <a:defRPr/>
            </a:pPr>
            <a:fld id="{B851AE3C-2F19-6748-8977-3C84EC39C828}" type="slidenum">
              <a:rPr lang="en-US" altLang="en-US" smtClean="0"/>
              <a:pPr>
                <a:defRPr/>
              </a:pPr>
              <a:t>9</a:t>
            </a:fld>
            <a:endParaRPr lang="en-US" altLang="en-US"/>
          </a:p>
        </p:txBody>
      </p:sp>
      <p:pic>
        <p:nvPicPr>
          <p:cNvPr id="6" name="Picture 5"/>
          <p:cNvPicPr>
            <a:picLocks noChangeAspect="1"/>
          </p:cNvPicPr>
          <p:nvPr/>
        </p:nvPicPr>
        <p:blipFill rotWithShape="1">
          <a:blip r:embed="rId6"/>
          <a:srcRect b="12204"/>
          <a:stretch/>
        </p:blipFill>
        <p:spPr>
          <a:xfrm>
            <a:off x="1551451" y="1202650"/>
            <a:ext cx="1079073" cy="1247996"/>
          </a:xfrm>
          <a:prstGeom prst="rect">
            <a:avLst/>
          </a:prstGeom>
          <a:ln>
            <a:solidFill>
              <a:schemeClr val="tx1"/>
            </a:solidFill>
          </a:ln>
        </p:spPr>
      </p:pic>
      <p:sp>
        <p:nvSpPr>
          <p:cNvPr id="7" name="TextBox 6"/>
          <p:cNvSpPr txBox="1"/>
          <p:nvPr/>
        </p:nvSpPr>
        <p:spPr>
          <a:xfrm>
            <a:off x="1356580" y="1618160"/>
            <a:ext cx="1468814" cy="400110"/>
          </a:xfrm>
          <a:prstGeom prst="rect">
            <a:avLst/>
          </a:prstGeom>
          <a:noFill/>
        </p:spPr>
        <p:txBody>
          <a:bodyPr wrap="square" rtlCol="0">
            <a:spAutoFit/>
          </a:bodyPr>
          <a:lstStyle/>
          <a:p>
            <a:pPr algn="ctr"/>
            <a:r>
              <a:rPr lang="en-US" sz="2000" dirty="0"/>
              <a:t>Pre-Run</a:t>
            </a:r>
          </a:p>
        </p:txBody>
      </p:sp>
      <p:pic>
        <p:nvPicPr>
          <p:cNvPr id="17" name="Picture 16"/>
          <p:cNvPicPr>
            <a:picLocks noChangeAspect="1"/>
          </p:cNvPicPr>
          <p:nvPr/>
        </p:nvPicPr>
        <p:blipFill rotWithShape="1">
          <a:blip r:embed="rId7">
            <a:clrChange>
              <a:clrFrom>
                <a:srgbClr val="F7F7F7"/>
              </a:clrFrom>
              <a:clrTo>
                <a:srgbClr val="F7F7F7">
                  <a:alpha val="0"/>
                </a:srgbClr>
              </a:clrTo>
            </a:clrChange>
          </a:blip>
          <a:srcRect l="11895" t="7549" r="11649" b="8325"/>
          <a:stretch/>
        </p:blipFill>
        <p:spPr>
          <a:xfrm>
            <a:off x="4294908" y="3583709"/>
            <a:ext cx="1136073" cy="1209964"/>
          </a:xfrm>
          <a:prstGeom prst="rect">
            <a:avLst/>
          </a:prstGeom>
        </p:spPr>
      </p:pic>
      <p:sp>
        <p:nvSpPr>
          <p:cNvPr id="34" name="TextBox 33"/>
          <p:cNvSpPr txBox="1"/>
          <p:nvPr/>
        </p:nvSpPr>
        <p:spPr>
          <a:xfrm>
            <a:off x="4118172" y="4705764"/>
            <a:ext cx="1574909" cy="461665"/>
          </a:xfrm>
          <a:prstGeom prst="rect">
            <a:avLst/>
          </a:prstGeom>
          <a:noFill/>
        </p:spPr>
        <p:txBody>
          <a:bodyPr wrap="square" rtlCol="0">
            <a:spAutoFit/>
          </a:bodyPr>
          <a:lstStyle/>
          <a:p>
            <a:pPr algn="ctr"/>
            <a:r>
              <a:rPr lang="en-US" dirty="0"/>
              <a:t>Database</a:t>
            </a:r>
          </a:p>
        </p:txBody>
      </p:sp>
      <p:pic>
        <p:nvPicPr>
          <p:cNvPr id="1026" name="Picture 2" descr="Image result for python logo">
            <a:extLst>
              <a:ext uri="{FF2B5EF4-FFF2-40B4-BE49-F238E27FC236}">
                <a16:creationId xmlns:a16="http://schemas.microsoft.com/office/drawing/2014/main" id="{C3AD930A-3D51-5C4E-AAB6-0D326388E8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6030" y="3958262"/>
            <a:ext cx="488876" cy="488876"/>
          </a:xfrm>
          <a:prstGeom prst="rect">
            <a:avLst/>
          </a:prstGeom>
          <a:noFill/>
          <a:extLst>
            <a:ext uri="{909E8E84-426E-40DD-AFC4-6F175D3DCCD1}">
              <a14:hiddenFill xmlns:a14="http://schemas.microsoft.com/office/drawing/2010/main">
                <a:solidFill>
                  <a:srgbClr val="FFFFFF"/>
                </a:solidFill>
              </a14:hiddenFill>
            </a:ext>
          </a:extLst>
        </p:spPr>
      </p:pic>
      <p:sp>
        <p:nvSpPr>
          <p:cNvPr id="26" name="Right Arrow 25">
            <a:extLst>
              <a:ext uri="{FF2B5EF4-FFF2-40B4-BE49-F238E27FC236}">
                <a16:creationId xmlns:a16="http://schemas.microsoft.com/office/drawing/2014/main" id="{5DDB8332-D490-2940-B6DC-0F71603277E8}"/>
              </a:ext>
            </a:extLst>
          </p:cNvPr>
          <p:cNvSpPr/>
          <p:nvPr/>
        </p:nvSpPr>
        <p:spPr bwMode="auto">
          <a:xfrm rot="1838729">
            <a:off x="5743517" y="4938437"/>
            <a:ext cx="1010701" cy="356778"/>
          </a:xfrm>
          <a:prstGeom prst="rightArrow">
            <a:avLst/>
          </a:prstGeom>
          <a:solidFill>
            <a:srgbClr val="73FB79"/>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31" name="TextBox 30">
            <a:extLst>
              <a:ext uri="{FF2B5EF4-FFF2-40B4-BE49-F238E27FC236}">
                <a16:creationId xmlns:a16="http://schemas.microsoft.com/office/drawing/2014/main" id="{2D10BD95-1E50-BC4F-B2FB-C056EC8F3EFC}"/>
              </a:ext>
            </a:extLst>
          </p:cNvPr>
          <p:cNvSpPr txBox="1"/>
          <p:nvPr/>
        </p:nvSpPr>
        <p:spPr>
          <a:xfrm>
            <a:off x="1414110" y="5925929"/>
            <a:ext cx="2816306" cy="707886"/>
          </a:xfrm>
          <a:prstGeom prst="rect">
            <a:avLst/>
          </a:prstGeom>
          <a:noFill/>
        </p:spPr>
        <p:txBody>
          <a:bodyPr wrap="square" rtlCol="0">
            <a:spAutoFit/>
          </a:bodyPr>
          <a:lstStyle/>
          <a:p>
            <a:pPr algn="ctr"/>
            <a:r>
              <a:rPr lang="en-US" sz="2000" dirty="0"/>
              <a:t>Automated/searchable facility statistics </a:t>
            </a:r>
          </a:p>
        </p:txBody>
      </p:sp>
      <p:pic>
        <p:nvPicPr>
          <p:cNvPr id="1030" name="Picture 6" descr="Image result for statistics icon">
            <a:extLst>
              <a:ext uri="{FF2B5EF4-FFF2-40B4-BE49-F238E27FC236}">
                <a16:creationId xmlns:a16="http://schemas.microsoft.com/office/drawing/2014/main" id="{CE005310-9A79-3443-9F50-3710C899E7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89783" y="5454638"/>
            <a:ext cx="492237" cy="471291"/>
          </a:xfrm>
          <a:prstGeom prst="rect">
            <a:avLst/>
          </a:prstGeom>
          <a:noFill/>
          <a:extLst>
            <a:ext uri="{909E8E84-426E-40DD-AFC4-6F175D3DCCD1}">
              <a14:hiddenFill xmlns:a14="http://schemas.microsoft.com/office/drawing/2010/main">
                <a:solidFill>
                  <a:srgbClr val="FFFFFF"/>
                </a:solidFill>
              </a14:hiddenFill>
            </a:ext>
          </a:extLst>
        </p:spPr>
      </p:pic>
      <p:sp>
        <p:nvSpPr>
          <p:cNvPr id="35" name="Right Arrow 34">
            <a:extLst>
              <a:ext uri="{FF2B5EF4-FFF2-40B4-BE49-F238E27FC236}">
                <a16:creationId xmlns:a16="http://schemas.microsoft.com/office/drawing/2014/main" id="{FF2ADDAC-EEC0-F541-9AF3-A5A14A13C874}"/>
              </a:ext>
            </a:extLst>
          </p:cNvPr>
          <p:cNvSpPr/>
          <p:nvPr/>
        </p:nvSpPr>
        <p:spPr bwMode="auto">
          <a:xfrm rot="8936862">
            <a:off x="3041272" y="4945465"/>
            <a:ext cx="1028507" cy="356720"/>
          </a:xfrm>
          <a:prstGeom prst="rightArrow">
            <a:avLst/>
          </a:prstGeom>
          <a:solidFill>
            <a:srgbClr val="73FB79"/>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39" name="Bent Arrow 38"/>
          <p:cNvSpPr/>
          <p:nvPr/>
        </p:nvSpPr>
        <p:spPr bwMode="auto">
          <a:xfrm rot="10800000" flipH="1">
            <a:off x="2051964" y="3840183"/>
            <a:ext cx="1700111" cy="493602"/>
          </a:xfrm>
          <a:prstGeom prst="bentArrow">
            <a:avLst>
              <a:gd name="adj1" fmla="val 36966"/>
              <a:gd name="adj2" fmla="val 41007"/>
              <a:gd name="adj3" fmla="val 42277"/>
              <a:gd name="adj4" fmla="val 77476"/>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solidFill>
                  <a:sysClr val="windowText" lastClr="000000"/>
                </a:solidFill>
              </a:ln>
              <a:solidFill>
                <a:schemeClr val="tx1"/>
              </a:solidFill>
              <a:effectLst/>
              <a:latin typeface="Helvetica" charset="0"/>
            </a:endParaRPr>
          </a:p>
        </p:txBody>
      </p:sp>
      <p:sp>
        <p:nvSpPr>
          <p:cNvPr id="41" name="TextBox 40">
            <a:extLst>
              <a:ext uri="{FF2B5EF4-FFF2-40B4-BE49-F238E27FC236}">
                <a16:creationId xmlns:a16="http://schemas.microsoft.com/office/drawing/2014/main" id="{2D10BD95-1E50-BC4F-B2FB-C056EC8F3EFC}"/>
              </a:ext>
            </a:extLst>
          </p:cNvPr>
          <p:cNvSpPr txBox="1"/>
          <p:nvPr/>
        </p:nvSpPr>
        <p:spPr>
          <a:xfrm>
            <a:off x="5924755" y="6127444"/>
            <a:ext cx="2503824" cy="400110"/>
          </a:xfrm>
          <a:prstGeom prst="rect">
            <a:avLst/>
          </a:prstGeom>
          <a:noFill/>
        </p:spPr>
        <p:txBody>
          <a:bodyPr wrap="square" rtlCol="0">
            <a:spAutoFit/>
          </a:bodyPr>
          <a:lstStyle/>
          <a:p>
            <a:pPr algn="ctr"/>
            <a:r>
              <a:rPr lang="en-US" sz="2000" dirty="0"/>
              <a:t>Machine learning</a:t>
            </a:r>
          </a:p>
        </p:txBody>
      </p:sp>
      <p:sp>
        <p:nvSpPr>
          <p:cNvPr id="42" name="TextBox 41"/>
          <p:cNvSpPr txBox="1"/>
          <p:nvPr/>
        </p:nvSpPr>
        <p:spPr>
          <a:xfrm>
            <a:off x="3858116" y="1059045"/>
            <a:ext cx="1745956" cy="461665"/>
          </a:xfrm>
          <a:prstGeom prst="rect">
            <a:avLst/>
          </a:prstGeom>
          <a:noFill/>
        </p:spPr>
        <p:txBody>
          <a:bodyPr wrap="square" rtlCol="0">
            <a:spAutoFit/>
          </a:bodyPr>
          <a:lstStyle/>
          <a:p>
            <a:pPr algn="ctr"/>
            <a:r>
              <a:rPr lang="en-US" dirty="0"/>
              <a:t>During run</a:t>
            </a:r>
          </a:p>
        </p:txBody>
      </p:sp>
      <p:sp>
        <p:nvSpPr>
          <p:cNvPr id="43" name="Right Arrow 42">
            <a:extLst>
              <a:ext uri="{FF2B5EF4-FFF2-40B4-BE49-F238E27FC236}">
                <a16:creationId xmlns:a16="http://schemas.microsoft.com/office/drawing/2014/main" id="{772CFBFC-D392-7E47-916A-3270D4426802}"/>
              </a:ext>
            </a:extLst>
          </p:cNvPr>
          <p:cNvSpPr/>
          <p:nvPr/>
        </p:nvSpPr>
        <p:spPr bwMode="auto">
          <a:xfrm rot="5400000">
            <a:off x="4587942" y="3069124"/>
            <a:ext cx="455129" cy="312183"/>
          </a:xfrm>
          <a:prstGeom prst="rightArrow">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49" name="TextBox 48"/>
          <p:cNvSpPr txBox="1"/>
          <p:nvPr/>
        </p:nvSpPr>
        <p:spPr>
          <a:xfrm rot="16200000">
            <a:off x="-1297681" y="2344737"/>
            <a:ext cx="3350028" cy="461665"/>
          </a:xfrm>
          <a:prstGeom prst="rect">
            <a:avLst/>
          </a:prstGeom>
          <a:noFill/>
        </p:spPr>
        <p:txBody>
          <a:bodyPr wrap="square" rtlCol="0">
            <a:spAutoFit/>
          </a:bodyPr>
          <a:lstStyle/>
          <a:p>
            <a:pPr algn="ctr"/>
            <a:r>
              <a:rPr lang="en-US" dirty="0"/>
              <a:t>More Efficient</a:t>
            </a:r>
          </a:p>
        </p:txBody>
      </p:sp>
      <p:sp>
        <p:nvSpPr>
          <p:cNvPr id="50" name="TextBox 49"/>
          <p:cNvSpPr txBox="1"/>
          <p:nvPr/>
        </p:nvSpPr>
        <p:spPr>
          <a:xfrm rot="16200000">
            <a:off x="-598754" y="5136934"/>
            <a:ext cx="2297083" cy="830997"/>
          </a:xfrm>
          <a:prstGeom prst="rect">
            <a:avLst/>
          </a:prstGeom>
          <a:noFill/>
        </p:spPr>
        <p:txBody>
          <a:bodyPr wrap="square" rtlCol="0">
            <a:spAutoFit/>
          </a:bodyPr>
          <a:lstStyle/>
          <a:p>
            <a:pPr algn="ctr"/>
            <a:r>
              <a:rPr lang="en-US" dirty="0"/>
              <a:t>Added Data Accessibility</a:t>
            </a:r>
          </a:p>
        </p:txBody>
      </p:sp>
      <p:grpSp>
        <p:nvGrpSpPr>
          <p:cNvPr id="51" name="Group 50"/>
          <p:cNvGrpSpPr/>
          <p:nvPr/>
        </p:nvGrpSpPr>
        <p:grpSpPr>
          <a:xfrm>
            <a:off x="4080099" y="1546086"/>
            <a:ext cx="1448517" cy="1564546"/>
            <a:chOff x="4080099" y="1546086"/>
            <a:chExt cx="1448517" cy="1564546"/>
          </a:xfrm>
        </p:grpSpPr>
        <p:pic>
          <p:nvPicPr>
            <p:cNvPr id="52" name="Picture 51"/>
            <p:cNvPicPr>
              <a:picLocks noChangeAspect="1"/>
            </p:cNvPicPr>
            <p:nvPr/>
          </p:nvPicPr>
          <p:blipFill>
            <a:blip r:embed="rId10"/>
            <a:stretch>
              <a:fillRect/>
            </a:stretch>
          </p:blipFill>
          <p:spPr>
            <a:xfrm>
              <a:off x="4386705" y="1916593"/>
              <a:ext cx="892328" cy="647956"/>
            </a:xfrm>
            <a:prstGeom prst="rect">
              <a:avLst/>
            </a:prstGeom>
            <a:ln>
              <a:solidFill>
                <a:schemeClr val="tx1"/>
              </a:solidFill>
            </a:ln>
          </p:spPr>
        </p:pic>
        <p:pic>
          <p:nvPicPr>
            <p:cNvPr id="53" name="Graphic 18" descr="Video camera with solid fill">
              <a:extLst>
                <a:ext uri="{FF2B5EF4-FFF2-40B4-BE49-F238E27FC236}">
                  <a16:creationId xmlns:a16="http://schemas.microsoft.com/office/drawing/2014/main" id="{D35817F5-B98A-8C48-A4EC-607B0764EFC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81265" y="1546086"/>
              <a:ext cx="540281" cy="540281"/>
            </a:xfrm>
            <a:prstGeom prst="rect">
              <a:avLst/>
            </a:prstGeom>
          </p:spPr>
        </p:pic>
        <p:pic>
          <p:nvPicPr>
            <p:cNvPr id="54" name="Picture 53"/>
            <p:cNvPicPr>
              <a:picLocks noChangeAspect="1"/>
            </p:cNvPicPr>
            <p:nvPr/>
          </p:nvPicPr>
          <p:blipFill rotWithShape="1">
            <a:blip r:embed="rId13">
              <a:extLst>
                <a:ext uri="{28A0092B-C50C-407E-A947-70E740481C1C}">
                  <a14:useLocalDpi xmlns:a14="http://schemas.microsoft.com/office/drawing/2010/main" val="0"/>
                </a:ext>
              </a:extLst>
            </a:blip>
            <a:srcRect l="8082" t="2053" r="807" b="24705"/>
            <a:stretch/>
          </p:blipFill>
          <p:spPr>
            <a:xfrm>
              <a:off x="4815507" y="2525732"/>
              <a:ext cx="713109" cy="290145"/>
            </a:xfrm>
            <a:prstGeom prst="rect">
              <a:avLst/>
            </a:prstGeom>
            <a:ln>
              <a:solidFill>
                <a:schemeClr val="tx1"/>
              </a:solidFill>
            </a:ln>
          </p:spPr>
        </p:pic>
        <p:pic>
          <p:nvPicPr>
            <p:cNvPr id="55" name="Picture 54"/>
            <p:cNvPicPr>
              <a:picLocks noChangeAspect="1"/>
            </p:cNvPicPr>
            <p:nvPr/>
          </p:nvPicPr>
          <p:blipFill rotWithShape="1">
            <a:blip r:embed="rId14">
              <a:clrChange>
                <a:clrFrom>
                  <a:srgbClr val="F7F7F7"/>
                </a:clrFrom>
                <a:clrTo>
                  <a:srgbClr val="F7F7F7">
                    <a:alpha val="0"/>
                  </a:srgbClr>
                </a:clrTo>
              </a:clrChange>
              <a:extLst>
                <a:ext uri="{28A0092B-C50C-407E-A947-70E740481C1C}">
                  <a14:useLocalDpi xmlns:a14="http://schemas.microsoft.com/office/drawing/2010/main" val="0"/>
                </a:ext>
              </a:extLst>
            </a:blip>
            <a:srcRect l="28318" r="30660" b="7205"/>
            <a:stretch/>
          </p:blipFill>
          <p:spPr>
            <a:xfrm>
              <a:off x="4088086" y="1611337"/>
              <a:ext cx="260549" cy="682578"/>
            </a:xfrm>
            <a:prstGeom prst="rect">
              <a:avLst/>
            </a:prstGeom>
          </p:spPr>
        </p:pic>
        <p:pic>
          <p:nvPicPr>
            <p:cNvPr id="56" name="Picture 55"/>
            <p:cNvPicPr>
              <a:picLocks noChangeAspect="1"/>
            </p:cNvPicPr>
            <p:nvPr/>
          </p:nvPicPr>
          <p:blipFill>
            <a:blip r:embed="rId15">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a:off x="4080099" y="2498588"/>
              <a:ext cx="531699" cy="612044"/>
            </a:xfrm>
            <a:prstGeom prst="rect">
              <a:avLst/>
            </a:prstGeom>
          </p:spPr>
        </p:pic>
      </p:grpSp>
      <p:sp>
        <p:nvSpPr>
          <p:cNvPr id="57" name="Bent Arrow 56"/>
          <p:cNvSpPr/>
          <p:nvPr/>
        </p:nvSpPr>
        <p:spPr bwMode="auto">
          <a:xfrm rot="5400000" flipH="1">
            <a:off x="5926419" y="3282655"/>
            <a:ext cx="738620" cy="1079433"/>
          </a:xfrm>
          <a:prstGeom prst="bentArrow">
            <a:avLst>
              <a:gd name="adj1" fmla="val 24460"/>
              <a:gd name="adj2" fmla="val 25376"/>
              <a:gd name="adj3" fmla="val 29772"/>
              <a:gd name="adj4" fmla="val 46468"/>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solidFill>
                  <a:sysClr val="windowText" lastClr="000000"/>
                </a:solidFill>
              </a:ln>
              <a:solidFill>
                <a:schemeClr val="tx1"/>
              </a:solidFill>
              <a:effectLst/>
              <a:latin typeface="Helvetica" charset="0"/>
            </a:endParaRPr>
          </a:p>
        </p:txBody>
      </p:sp>
      <p:pic>
        <p:nvPicPr>
          <p:cNvPr id="58" name="Picture 57"/>
          <p:cNvPicPr>
            <a:picLocks noChangeAspect="1"/>
          </p:cNvPicPr>
          <p:nvPr/>
        </p:nvPicPr>
        <p:blipFill>
          <a:blip r:embed="rId6"/>
          <a:stretch>
            <a:fillRect/>
          </a:stretch>
        </p:blipFill>
        <p:spPr>
          <a:xfrm>
            <a:off x="7843708" y="1536267"/>
            <a:ext cx="718534" cy="946530"/>
          </a:xfrm>
          <a:prstGeom prst="rect">
            <a:avLst/>
          </a:prstGeom>
          <a:ln>
            <a:solidFill>
              <a:schemeClr val="tx1"/>
            </a:solidFill>
          </a:ln>
        </p:spPr>
      </p:pic>
      <p:pic>
        <p:nvPicPr>
          <p:cNvPr id="59" name="Graphic 23" descr="Stopwatch with solid fill">
            <a:extLst>
              <a:ext uri="{FF2B5EF4-FFF2-40B4-BE49-F238E27FC236}">
                <a16:creationId xmlns:a16="http://schemas.microsoft.com/office/drawing/2014/main" id="{CE2A6435-B7AF-A147-89A9-ED8EDFEE660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339217" y="1808758"/>
            <a:ext cx="496742" cy="496742"/>
          </a:xfrm>
          <a:prstGeom prst="rect">
            <a:avLst/>
          </a:prstGeom>
        </p:spPr>
      </p:pic>
      <p:sp>
        <p:nvSpPr>
          <p:cNvPr id="60" name="TextBox 59"/>
          <p:cNvSpPr txBox="1"/>
          <p:nvPr/>
        </p:nvSpPr>
        <p:spPr>
          <a:xfrm>
            <a:off x="7446874" y="2492255"/>
            <a:ext cx="1611401" cy="830997"/>
          </a:xfrm>
          <a:prstGeom prst="rect">
            <a:avLst/>
          </a:prstGeom>
          <a:noFill/>
        </p:spPr>
        <p:txBody>
          <a:bodyPr wrap="square" rtlCol="0">
            <a:spAutoFit/>
          </a:bodyPr>
          <a:lstStyle/>
          <a:p>
            <a:pPr algn="ctr"/>
            <a:r>
              <a:rPr lang="en-US" dirty="0"/>
              <a:t>Automatic Summary</a:t>
            </a:r>
          </a:p>
        </p:txBody>
      </p:sp>
      <p:sp>
        <p:nvSpPr>
          <p:cNvPr id="61" name="TextBox 60"/>
          <p:cNvSpPr txBox="1"/>
          <p:nvPr/>
        </p:nvSpPr>
        <p:spPr>
          <a:xfrm>
            <a:off x="7483683" y="1060270"/>
            <a:ext cx="1517561" cy="461665"/>
          </a:xfrm>
          <a:prstGeom prst="rect">
            <a:avLst/>
          </a:prstGeom>
          <a:noFill/>
        </p:spPr>
        <p:txBody>
          <a:bodyPr wrap="square" rtlCol="0">
            <a:spAutoFit/>
          </a:bodyPr>
          <a:lstStyle/>
          <a:p>
            <a:pPr algn="ctr"/>
            <a:r>
              <a:rPr lang="en-US" dirty="0"/>
              <a:t>Post-run</a:t>
            </a:r>
          </a:p>
        </p:txBody>
      </p:sp>
      <p:sp>
        <p:nvSpPr>
          <p:cNvPr id="62" name="TextBox 61"/>
          <p:cNvSpPr txBox="1"/>
          <p:nvPr/>
        </p:nvSpPr>
        <p:spPr>
          <a:xfrm>
            <a:off x="5577877" y="2197327"/>
            <a:ext cx="2137952" cy="1200329"/>
          </a:xfrm>
          <a:prstGeom prst="rect">
            <a:avLst/>
          </a:prstGeom>
          <a:noFill/>
        </p:spPr>
        <p:txBody>
          <a:bodyPr wrap="square" rtlCol="0">
            <a:spAutoFit/>
          </a:bodyPr>
          <a:lstStyle/>
          <a:p>
            <a:pPr algn="ctr"/>
            <a:r>
              <a:rPr lang="en-US" dirty="0"/>
              <a:t>Automatic Time</a:t>
            </a:r>
          </a:p>
          <a:p>
            <a:pPr algn="ctr"/>
            <a:r>
              <a:rPr lang="en-US" dirty="0"/>
              <a:t>Logging</a:t>
            </a:r>
          </a:p>
        </p:txBody>
      </p:sp>
      <p:sp>
        <p:nvSpPr>
          <p:cNvPr id="63" name="Bent Arrow 62"/>
          <p:cNvSpPr/>
          <p:nvPr/>
        </p:nvSpPr>
        <p:spPr bwMode="auto">
          <a:xfrm rot="5400000" flipH="1">
            <a:off x="6704403" y="2499680"/>
            <a:ext cx="738620" cy="2644820"/>
          </a:xfrm>
          <a:prstGeom prst="bentArrow">
            <a:avLst>
              <a:gd name="adj1" fmla="val 24460"/>
              <a:gd name="adj2" fmla="val 25376"/>
              <a:gd name="adj3" fmla="val 29772"/>
              <a:gd name="adj4" fmla="val 46468"/>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solidFill>
                  <a:sysClr val="windowText" lastClr="000000"/>
                </a:solidFill>
              </a:ln>
              <a:solidFill>
                <a:schemeClr val="tx1"/>
              </a:solidFill>
              <a:effectLst/>
              <a:latin typeface="Helvetica" charset="0"/>
            </a:endParaRPr>
          </a:p>
        </p:txBody>
      </p:sp>
    </p:spTree>
    <p:extLst>
      <p:ext uri="{BB962C8B-B14F-4D97-AF65-F5344CB8AC3E}">
        <p14:creationId xmlns:p14="http://schemas.microsoft.com/office/powerpoint/2010/main" val="2929998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Database Interface Demo</a:t>
            </a:r>
          </a:p>
        </p:txBody>
      </p:sp>
      <p:sp>
        <p:nvSpPr>
          <p:cNvPr id="5" name="Slide Number Placeholder 4"/>
          <p:cNvSpPr>
            <a:spLocks noGrp="1"/>
          </p:cNvSpPr>
          <p:nvPr>
            <p:ph type="sldNum" sz="quarter" idx="12"/>
          </p:nvPr>
        </p:nvSpPr>
        <p:spPr/>
        <p:txBody>
          <a:bodyPr/>
          <a:lstStyle/>
          <a:p>
            <a:pPr>
              <a:defRPr/>
            </a:pPr>
            <a:fld id="{B851AE3C-2F19-6748-8977-3C84EC39C828}" type="slidenum">
              <a:rPr lang="en-US" altLang="en-US" smtClean="0"/>
              <a:pPr>
                <a:defRPr/>
              </a:pPr>
              <a:t>10</a:t>
            </a:fld>
            <a:endParaRPr lang="en-US" altLang="en-US"/>
          </a:p>
        </p:txBody>
      </p:sp>
      <p:pic>
        <p:nvPicPr>
          <p:cNvPr id="3" name="Picture 2">
            <a:extLst>
              <a:ext uri="{FF2B5EF4-FFF2-40B4-BE49-F238E27FC236}">
                <a16:creationId xmlns:a16="http://schemas.microsoft.com/office/drawing/2014/main" id="{F976B045-C262-CF2D-64CE-9553DF1A21A8}"/>
              </a:ext>
            </a:extLst>
          </p:cNvPr>
          <p:cNvPicPr>
            <a:picLocks noChangeAspect="1"/>
          </p:cNvPicPr>
          <p:nvPr/>
        </p:nvPicPr>
        <p:blipFill>
          <a:blip r:embed="rId2"/>
          <a:stretch>
            <a:fillRect/>
          </a:stretch>
        </p:blipFill>
        <p:spPr>
          <a:xfrm>
            <a:off x="1140342" y="996765"/>
            <a:ext cx="6863316" cy="5831073"/>
          </a:xfrm>
          <a:prstGeom prst="rect">
            <a:avLst/>
          </a:prstGeom>
        </p:spPr>
      </p:pic>
    </p:spTree>
    <p:extLst>
      <p:ext uri="{BB962C8B-B14F-4D97-AF65-F5344CB8AC3E}">
        <p14:creationId xmlns:p14="http://schemas.microsoft.com/office/powerpoint/2010/main" val="1166046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1C0F-5826-1F06-8C3A-17380E95BB45}"/>
              </a:ext>
            </a:extLst>
          </p:cNvPr>
          <p:cNvSpPr>
            <a:spLocks noGrp="1"/>
          </p:cNvSpPr>
          <p:nvPr>
            <p:ph type="title"/>
          </p:nvPr>
        </p:nvSpPr>
        <p:spPr/>
        <p:txBody>
          <a:bodyPr/>
          <a:lstStyle/>
          <a:p>
            <a:r>
              <a:rPr lang="en-US" dirty="0"/>
              <a:t>1D convolutional neural net: time segmentation </a:t>
            </a:r>
          </a:p>
        </p:txBody>
      </p:sp>
      <p:sp>
        <p:nvSpPr>
          <p:cNvPr id="4" name="Content Placeholder 3">
            <a:extLst>
              <a:ext uri="{FF2B5EF4-FFF2-40B4-BE49-F238E27FC236}">
                <a16:creationId xmlns:a16="http://schemas.microsoft.com/office/drawing/2014/main" id="{8E9BEA34-F144-E800-8BF6-9CEA6453FE96}"/>
              </a:ext>
            </a:extLst>
          </p:cNvPr>
          <p:cNvSpPr>
            <a:spLocks noGrp="1"/>
          </p:cNvSpPr>
          <p:nvPr>
            <p:ph sz="half" idx="2"/>
          </p:nvPr>
        </p:nvSpPr>
        <p:spPr>
          <a:xfrm>
            <a:off x="1372555" y="3956651"/>
            <a:ext cx="6955968" cy="1713023"/>
          </a:xfrm>
        </p:spPr>
        <p:txBody>
          <a:bodyPr/>
          <a:lstStyle/>
          <a:p>
            <a:r>
              <a:rPr lang="en-US" sz="2000" dirty="0"/>
              <a:t>robust to noise</a:t>
            </a:r>
          </a:p>
          <a:p>
            <a:r>
              <a:rPr lang="en-US" sz="2000" dirty="0"/>
              <a:t>automates cropping and measurement windowing</a:t>
            </a:r>
          </a:p>
          <a:p>
            <a:r>
              <a:rPr lang="en-US" sz="2000" dirty="0"/>
              <a:t>fast </a:t>
            </a:r>
            <a:r>
              <a:rPr lang="en-US" sz="2000" dirty="0" err="1"/>
              <a:t>subsecond</a:t>
            </a:r>
            <a:r>
              <a:rPr lang="en-US" sz="2000" dirty="0"/>
              <a:t> performance</a:t>
            </a:r>
          </a:p>
          <a:p>
            <a:r>
              <a:rPr lang="en-US" sz="2000" dirty="0"/>
              <a:t>runs on arbitrary length sequences</a:t>
            </a:r>
          </a:p>
        </p:txBody>
      </p:sp>
      <p:sp>
        <p:nvSpPr>
          <p:cNvPr id="5" name="Slide Number Placeholder 4">
            <a:extLst>
              <a:ext uri="{FF2B5EF4-FFF2-40B4-BE49-F238E27FC236}">
                <a16:creationId xmlns:a16="http://schemas.microsoft.com/office/drawing/2014/main" id="{97614F1D-30A4-F524-83EE-69DE65690DB1}"/>
              </a:ext>
            </a:extLst>
          </p:cNvPr>
          <p:cNvSpPr>
            <a:spLocks noGrp="1"/>
          </p:cNvSpPr>
          <p:nvPr>
            <p:ph type="sldNum" sz="quarter" idx="12"/>
          </p:nvPr>
        </p:nvSpPr>
        <p:spPr/>
        <p:txBody>
          <a:bodyPr/>
          <a:lstStyle/>
          <a:p>
            <a:pPr>
              <a:defRPr/>
            </a:pPr>
            <a:fld id="{B851AE3C-2F19-6748-8977-3C84EC39C828}" type="slidenum">
              <a:rPr lang="en-US" altLang="en-US" smtClean="0"/>
              <a:pPr>
                <a:defRPr/>
              </a:pPr>
              <a:t>11</a:t>
            </a:fld>
            <a:endParaRPr lang="en-US" altLang="en-US"/>
          </a:p>
        </p:txBody>
      </p:sp>
      <p:pic>
        <p:nvPicPr>
          <p:cNvPr id="8" name="Content Placeholder 7">
            <a:extLst>
              <a:ext uri="{FF2B5EF4-FFF2-40B4-BE49-F238E27FC236}">
                <a16:creationId xmlns:a16="http://schemas.microsoft.com/office/drawing/2014/main" id="{CEB203E6-E7AF-3DFB-9E3B-F8A2BC6C1EAC}"/>
              </a:ext>
            </a:extLst>
          </p:cNvPr>
          <p:cNvPicPr>
            <a:picLocks noGrp="1" noChangeAspect="1"/>
          </p:cNvPicPr>
          <p:nvPr>
            <p:ph sz="half" idx="1"/>
          </p:nvPr>
        </p:nvPicPr>
        <p:blipFill rotWithShape="1">
          <a:blip r:embed="rId2"/>
          <a:srcRect t="10964"/>
          <a:stretch/>
        </p:blipFill>
        <p:spPr>
          <a:xfrm>
            <a:off x="815476" y="1712673"/>
            <a:ext cx="7513047" cy="2247263"/>
          </a:xfrm>
        </p:spPr>
      </p:pic>
      <p:sp>
        <p:nvSpPr>
          <p:cNvPr id="10" name="Rectangle 9">
            <a:extLst>
              <a:ext uri="{FF2B5EF4-FFF2-40B4-BE49-F238E27FC236}">
                <a16:creationId xmlns:a16="http://schemas.microsoft.com/office/drawing/2014/main" id="{DA8689E6-A165-9E4F-DDE2-AA4AB63646AB}"/>
              </a:ext>
            </a:extLst>
          </p:cNvPr>
          <p:cNvSpPr/>
          <p:nvPr/>
        </p:nvSpPr>
        <p:spPr bwMode="auto">
          <a:xfrm>
            <a:off x="1442109" y="1458528"/>
            <a:ext cx="584791" cy="196702"/>
          </a:xfrm>
          <a:prstGeom prst="rect">
            <a:avLst/>
          </a:prstGeom>
          <a:solidFill>
            <a:srgbClr val="D41416"/>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1" name="Rectangle 10">
            <a:extLst>
              <a:ext uri="{FF2B5EF4-FFF2-40B4-BE49-F238E27FC236}">
                <a16:creationId xmlns:a16="http://schemas.microsoft.com/office/drawing/2014/main" id="{4D8A1313-DC52-E7C0-DC73-F08AB8A2A294}"/>
              </a:ext>
            </a:extLst>
          </p:cNvPr>
          <p:cNvSpPr/>
          <p:nvPr/>
        </p:nvSpPr>
        <p:spPr bwMode="auto">
          <a:xfrm>
            <a:off x="6327813" y="1485487"/>
            <a:ext cx="584791" cy="207411"/>
          </a:xfrm>
          <a:prstGeom prst="rect">
            <a:avLst/>
          </a:prstGeom>
          <a:solidFill>
            <a:srgbClr val="FF7F0F"/>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2" name="Rectangle 11">
            <a:extLst>
              <a:ext uri="{FF2B5EF4-FFF2-40B4-BE49-F238E27FC236}">
                <a16:creationId xmlns:a16="http://schemas.microsoft.com/office/drawing/2014/main" id="{E5776626-667D-7E59-52A5-5480CBAB41DE}"/>
              </a:ext>
            </a:extLst>
          </p:cNvPr>
          <p:cNvSpPr/>
          <p:nvPr/>
        </p:nvSpPr>
        <p:spPr bwMode="auto">
          <a:xfrm>
            <a:off x="3401728" y="1484260"/>
            <a:ext cx="584791" cy="196702"/>
          </a:xfrm>
          <a:prstGeom prst="rect">
            <a:avLst/>
          </a:prstGeom>
          <a:solidFill>
            <a:srgbClr val="179616"/>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13" name="TextBox 12">
            <a:extLst>
              <a:ext uri="{FF2B5EF4-FFF2-40B4-BE49-F238E27FC236}">
                <a16:creationId xmlns:a16="http://schemas.microsoft.com/office/drawing/2014/main" id="{837A204A-229E-244F-C83E-16AD85505358}"/>
              </a:ext>
            </a:extLst>
          </p:cNvPr>
          <p:cNvSpPr txBox="1"/>
          <p:nvPr/>
        </p:nvSpPr>
        <p:spPr>
          <a:xfrm>
            <a:off x="6996112" y="1347434"/>
            <a:ext cx="520720" cy="461665"/>
          </a:xfrm>
          <a:prstGeom prst="rect">
            <a:avLst/>
          </a:prstGeom>
          <a:noFill/>
        </p:spPr>
        <p:txBody>
          <a:bodyPr wrap="none" rtlCol="0">
            <a:spAutoFit/>
          </a:bodyPr>
          <a:lstStyle/>
          <a:p>
            <a:r>
              <a:rPr lang="en-US" dirty="0">
                <a:solidFill>
                  <a:srgbClr val="FF7F0F"/>
                </a:solidFill>
              </a:rPr>
              <a:t>off</a:t>
            </a:r>
          </a:p>
        </p:txBody>
      </p:sp>
      <p:sp>
        <p:nvSpPr>
          <p:cNvPr id="14" name="TextBox 13">
            <a:extLst>
              <a:ext uri="{FF2B5EF4-FFF2-40B4-BE49-F238E27FC236}">
                <a16:creationId xmlns:a16="http://schemas.microsoft.com/office/drawing/2014/main" id="{7D64B71F-69F4-52C1-E866-1439C6A99DCA}"/>
              </a:ext>
            </a:extLst>
          </p:cNvPr>
          <p:cNvSpPr txBox="1"/>
          <p:nvPr/>
        </p:nvSpPr>
        <p:spPr>
          <a:xfrm>
            <a:off x="2137143" y="1326046"/>
            <a:ext cx="527709" cy="461665"/>
          </a:xfrm>
          <a:prstGeom prst="rect">
            <a:avLst/>
          </a:prstGeom>
          <a:noFill/>
        </p:spPr>
        <p:txBody>
          <a:bodyPr wrap="none" rtlCol="0">
            <a:spAutoFit/>
          </a:bodyPr>
          <a:lstStyle/>
          <a:p>
            <a:r>
              <a:rPr lang="en-US" dirty="0">
                <a:solidFill>
                  <a:srgbClr val="D41416"/>
                </a:solidFill>
              </a:rPr>
              <a:t>on</a:t>
            </a:r>
          </a:p>
        </p:txBody>
      </p:sp>
      <p:sp>
        <p:nvSpPr>
          <p:cNvPr id="15" name="TextBox 14">
            <a:extLst>
              <a:ext uri="{FF2B5EF4-FFF2-40B4-BE49-F238E27FC236}">
                <a16:creationId xmlns:a16="http://schemas.microsoft.com/office/drawing/2014/main" id="{2F2A54F3-D180-B7E6-C188-DE377219ACBB}"/>
              </a:ext>
            </a:extLst>
          </p:cNvPr>
          <p:cNvSpPr txBox="1"/>
          <p:nvPr/>
        </p:nvSpPr>
        <p:spPr>
          <a:xfrm>
            <a:off x="4061679" y="1347435"/>
            <a:ext cx="1435008" cy="461665"/>
          </a:xfrm>
          <a:prstGeom prst="rect">
            <a:avLst/>
          </a:prstGeom>
          <a:noFill/>
        </p:spPr>
        <p:txBody>
          <a:bodyPr wrap="none" rtlCol="0">
            <a:spAutoFit/>
          </a:bodyPr>
          <a:lstStyle/>
          <a:p>
            <a:r>
              <a:rPr lang="en-US" dirty="0">
                <a:solidFill>
                  <a:srgbClr val="179616"/>
                </a:solidFill>
              </a:rPr>
              <a:t>transition</a:t>
            </a:r>
          </a:p>
        </p:txBody>
      </p:sp>
      <p:sp>
        <p:nvSpPr>
          <p:cNvPr id="16" name="TextBox 15">
            <a:extLst>
              <a:ext uri="{FF2B5EF4-FFF2-40B4-BE49-F238E27FC236}">
                <a16:creationId xmlns:a16="http://schemas.microsoft.com/office/drawing/2014/main" id="{98CD742F-FF3F-F2DC-A6BA-A978E1E28148}"/>
              </a:ext>
            </a:extLst>
          </p:cNvPr>
          <p:cNvSpPr txBox="1"/>
          <p:nvPr/>
        </p:nvSpPr>
        <p:spPr>
          <a:xfrm>
            <a:off x="2664852" y="791850"/>
            <a:ext cx="4395755" cy="461665"/>
          </a:xfrm>
          <a:prstGeom prst="rect">
            <a:avLst/>
          </a:prstGeom>
          <a:noFill/>
        </p:spPr>
        <p:txBody>
          <a:bodyPr wrap="none" rtlCol="0">
            <a:spAutoFit/>
          </a:bodyPr>
          <a:lstStyle/>
          <a:p>
            <a:r>
              <a:rPr lang="en-US" dirty="0"/>
              <a:t>3 class semantic segmentation</a:t>
            </a:r>
          </a:p>
        </p:txBody>
      </p:sp>
      <p:sp>
        <p:nvSpPr>
          <p:cNvPr id="17" name="TextBox 16">
            <a:extLst>
              <a:ext uri="{FF2B5EF4-FFF2-40B4-BE49-F238E27FC236}">
                <a16:creationId xmlns:a16="http://schemas.microsoft.com/office/drawing/2014/main" id="{85B6D100-3E81-B8F2-C7C0-BC3849D20B75}"/>
              </a:ext>
            </a:extLst>
          </p:cNvPr>
          <p:cNvSpPr txBox="1"/>
          <p:nvPr/>
        </p:nvSpPr>
        <p:spPr>
          <a:xfrm>
            <a:off x="1372555" y="6200792"/>
            <a:ext cx="6619120" cy="461665"/>
          </a:xfrm>
          <a:prstGeom prst="rect">
            <a:avLst/>
          </a:prstGeom>
          <a:noFill/>
        </p:spPr>
        <p:txBody>
          <a:bodyPr wrap="none" rtlCol="0">
            <a:spAutoFit/>
          </a:bodyPr>
          <a:lstStyle/>
          <a:p>
            <a:r>
              <a:rPr lang="en-US" dirty="0"/>
              <a:t>time segmentation is critical for larger data sets</a:t>
            </a:r>
          </a:p>
        </p:txBody>
      </p:sp>
      <p:sp>
        <p:nvSpPr>
          <p:cNvPr id="3" name="Rectangle 2">
            <a:extLst>
              <a:ext uri="{FF2B5EF4-FFF2-40B4-BE49-F238E27FC236}">
                <a16:creationId xmlns:a16="http://schemas.microsoft.com/office/drawing/2014/main" id="{3F49C73F-E884-9514-AE93-26BCACB44AFB}"/>
              </a:ext>
            </a:extLst>
          </p:cNvPr>
          <p:cNvSpPr/>
          <p:nvPr/>
        </p:nvSpPr>
        <p:spPr bwMode="auto">
          <a:xfrm>
            <a:off x="6912604" y="2636874"/>
            <a:ext cx="955489" cy="935666"/>
          </a:xfrm>
          <a:prstGeom prst="rect">
            <a:avLst/>
          </a:prstGeom>
          <a:solidFill>
            <a:srgbClr val="FF7F0F">
              <a:alpha val="41803"/>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tx1"/>
              </a:solidFill>
              <a:effectLst/>
              <a:latin typeface="Helvetica" charset="0"/>
            </a:endParaRPr>
          </a:p>
        </p:txBody>
      </p:sp>
      <p:sp>
        <p:nvSpPr>
          <p:cNvPr id="6" name="Rectangle 5">
            <a:extLst>
              <a:ext uri="{FF2B5EF4-FFF2-40B4-BE49-F238E27FC236}">
                <a16:creationId xmlns:a16="http://schemas.microsoft.com/office/drawing/2014/main" id="{7F33415F-1BFB-721A-D5DB-404F3DAB5EBA}"/>
              </a:ext>
            </a:extLst>
          </p:cNvPr>
          <p:cNvSpPr/>
          <p:nvPr/>
        </p:nvSpPr>
        <p:spPr bwMode="auto">
          <a:xfrm>
            <a:off x="1594884" y="2636874"/>
            <a:ext cx="127590" cy="935666"/>
          </a:xfrm>
          <a:prstGeom prst="rect">
            <a:avLst/>
          </a:prstGeom>
          <a:solidFill>
            <a:srgbClr val="FF7F0F">
              <a:alpha val="41803"/>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tx1"/>
              </a:solidFill>
              <a:effectLst/>
              <a:latin typeface="Helvetica" charset="0"/>
            </a:endParaRPr>
          </a:p>
        </p:txBody>
      </p:sp>
      <p:sp>
        <p:nvSpPr>
          <p:cNvPr id="7" name="Rectangle 6">
            <a:extLst>
              <a:ext uri="{FF2B5EF4-FFF2-40B4-BE49-F238E27FC236}">
                <a16:creationId xmlns:a16="http://schemas.microsoft.com/office/drawing/2014/main" id="{45D45F47-9B6E-594E-17BD-E230E15001AE}"/>
              </a:ext>
            </a:extLst>
          </p:cNvPr>
          <p:cNvSpPr/>
          <p:nvPr/>
        </p:nvSpPr>
        <p:spPr bwMode="auto">
          <a:xfrm flipV="1">
            <a:off x="6322201" y="1320105"/>
            <a:ext cx="590403" cy="218323"/>
          </a:xfrm>
          <a:prstGeom prst="rect">
            <a:avLst/>
          </a:prstGeom>
          <a:solidFill>
            <a:srgbClr val="FF7F0F">
              <a:alpha val="41803"/>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dirty="0">
              <a:ln>
                <a:noFill/>
              </a:ln>
              <a:solidFill>
                <a:schemeClr val="tx1"/>
              </a:solidFill>
              <a:effectLst/>
              <a:latin typeface="Helvetica" charset="0"/>
            </a:endParaRPr>
          </a:p>
        </p:txBody>
      </p:sp>
    </p:spTree>
    <p:extLst>
      <p:ext uri="{BB962C8B-B14F-4D97-AF65-F5344CB8AC3E}">
        <p14:creationId xmlns:p14="http://schemas.microsoft.com/office/powerpoint/2010/main" val="1273894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ADA4E-1B85-D943-5AD7-B24F445EE9B5}"/>
              </a:ext>
            </a:extLst>
          </p:cNvPr>
          <p:cNvSpPr>
            <a:spLocks noGrp="1"/>
          </p:cNvSpPr>
          <p:nvPr>
            <p:ph type="title"/>
          </p:nvPr>
        </p:nvSpPr>
        <p:spPr/>
        <p:txBody>
          <a:bodyPr/>
          <a:lstStyle/>
          <a:p>
            <a:r>
              <a:rPr lang="en-US" dirty="0"/>
              <a:t>N-dimensional linear models</a:t>
            </a:r>
          </a:p>
        </p:txBody>
      </p:sp>
      <p:pic>
        <p:nvPicPr>
          <p:cNvPr id="9" name="Content Placeholder 8">
            <a:extLst>
              <a:ext uri="{FF2B5EF4-FFF2-40B4-BE49-F238E27FC236}">
                <a16:creationId xmlns:a16="http://schemas.microsoft.com/office/drawing/2014/main" id="{A4BE1E1D-4057-712F-29CA-92742E20A230}"/>
              </a:ext>
            </a:extLst>
          </p:cNvPr>
          <p:cNvPicPr>
            <a:picLocks noGrp="1" noChangeAspect="1"/>
          </p:cNvPicPr>
          <p:nvPr>
            <p:ph sz="half" idx="2"/>
          </p:nvPr>
        </p:nvPicPr>
        <p:blipFill>
          <a:blip r:embed="rId2"/>
          <a:stretch>
            <a:fillRect/>
          </a:stretch>
        </p:blipFill>
        <p:spPr>
          <a:xfrm>
            <a:off x="4795652" y="837162"/>
            <a:ext cx="3973512" cy="2980134"/>
          </a:xfrm>
        </p:spPr>
      </p:pic>
      <p:sp>
        <p:nvSpPr>
          <p:cNvPr id="5" name="Slide Number Placeholder 4">
            <a:extLst>
              <a:ext uri="{FF2B5EF4-FFF2-40B4-BE49-F238E27FC236}">
                <a16:creationId xmlns:a16="http://schemas.microsoft.com/office/drawing/2014/main" id="{FEE178CA-884C-E32F-E092-EE146E2BF269}"/>
              </a:ext>
            </a:extLst>
          </p:cNvPr>
          <p:cNvSpPr>
            <a:spLocks noGrp="1"/>
          </p:cNvSpPr>
          <p:nvPr>
            <p:ph type="sldNum" sz="quarter" idx="12"/>
          </p:nvPr>
        </p:nvSpPr>
        <p:spPr/>
        <p:txBody>
          <a:bodyPr/>
          <a:lstStyle/>
          <a:p>
            <a:pPr>
              <a:defRPr/>
            </a:pPr>
            <a:fld id="{B851AE3C-2F19-6748-8977-3C84EC39C828}" type="slidenum">
              <a:rPr lang="en-US" altLang="en-US" smtClean="0"/>
              <a:pPr>
                <a:defRPr/>
              </a:pPr>
              <a:t>12</a:t>
            </a:fld>
            <a:endParaRPr lang="en-US" altLang="en-US"/>
          </a:p>
        </p:txBody>
      </p:sp>
      <p:sp>
        <p:nvSpPr>
          <p:cNvPr id="7" name="Content Placeholder 2">
            <a:extLst>
              <a:ext uri="{FF2B5EF4-FFF2-40B4-BE49-F238E27FC236}">
                <a16:creationId xmlns:a16="http://schemas.microsoft.com/office/drawing/2014/main" id="{7015EBC5-D506-4EC9-9CFB-CF1D568839FC}"/>
              </a:ext>
            </a:extLst>
          </p:cNvPr>
          <p:cNvSpPr txBox="1">
            <a:spLocks/>
          </p:cNvSpPr>
          <p:nvPr/>
        </p:nvSpPr>
        <p:spPr bwMode="auto">
          <a:xfrm>
            <a:off x="160686" y="1060450"/>
            <a:ext cx="4634965" cy="246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50000"/>
              </a:spcBef>
              <a:spcAft>
                <a:spcPct val="0"/>
              </a:spcAft>
              <a:buChar char="•"/>
              <a:defRPr sz="2800">
                <a:solidFill>
                  <a:schemeClr val="tx1"/>
                </a:solidFill>
                <a:latin typeface="+mn-lt"/>
                <a:ea typeface="MS PGothic" panose="020B0600070205080204" pitchFamily="34" charset="-128"/>
                <a:cs typeface="MS PGothic" panose="020B0600070205080204" pitchFamily="34" charset="-128"/>
              </a:defRPr>
            </a:lvl1pPr>
            <a:lvl2pPr marL="742950" indent="-28575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defRPr>
            </a:lvl2pPr>
            <a:lvl3pPr marL="1143000" indent="-228600" algn="l" rtl="0" eaLnBrk="0" fontAlgn="base" hangingPunct="0">
              <a:lnSpc>
                <a:spcPct val="90000"/>
              </a:lnSpc>
              <a:spcBef>
                <a:spcPct val="20000"/>
              </a:spcBef>
              <a:spcAft>
                <a:spcPct val="0"/>
              </a:spcAft>
              <a:buChar char="•"/>
              <a:defRPr sz="2000">
                <a:solidFill>
                  <a:schemeClr val="tx1"/>
                </a:solidFill>
                <a:latin typeface="+mn-lt"/>
                <a:ea typeface="MS PGothic" panose="020B0600070205080204" pitchFamily="34" charset="-128"/>
                <a:cs typeface="Geneva" pitchFamily="27" charset="0"/>
              </a:defRPr>
            </a:lvl3pPr>
            <a:lvl4pPr marL="1600200" indent="-228600" algn="l" rtl="0" eaLnBrk="0" fontAlgn="base" hangingPunct="0">
              <a:lnSpc>
                <a:spcPct val="90000"/>
              </a:lnSpc>
              <a:spcBef>
                <a:spcPct val="20000"/>
              </a:spcBef>
              <a:spcAft>
                <a:spcPct val="0"/>
              </a:spcAft>
              <a:buChar char="–"/>
              <a:defRPr sz="1800">
                <a:solidFill>
                  <a:schemeClr val="tx1"/>
                </a:solidFill>
                <a:latin typeface="+mn-lt"/>
                <a:ea typeface="MS PGothic" panose="020B0600070205080204" pitchFamily="34" charset="-128"/>
                <a:cs typeface="Geneva" pitchFamily="27" charset="0"/>
              </a:defRPr>
            </a:lvl4pPr>
            <a:lvl5pPr marL="2057400" indent="-228600" algn="l" rtl="0" eaLnBrk="0" fontAlgn="base" hangingPunct="0">
              <a:spcBef>
                <a:spcPct val="20000"/>
              </a:spcBef>
              <a:spcAft>
                <a:spcPct val="0"/>
              </a:spcAft>
              <a:buChar char="»"/>
              <a:defRPr sz="1800">
                <a:solidFill>
                  <a:schemeClr val="tx1"/>
                </a:solidFill>
                <a:latin typeface="+mn-lt"/>
                <a:ea typeface="MS PGothic" panose="020B0600070205080204" pitchFamily="34" charset="-128"/>
                <a:cs typeface="Geneva" pitchFamily="27" charset="0"/>
              </a:defRPr>
            </a:lvl5pPr>
            <a:lvl6pPr marL="2514600" indent="-228600" algn="l" rtl="0" fontAlgn="base">
              <a:spcBef>
                <a:spcPct val="20000"/>
              </a:spcBef>
              <a:spcAft>
                <a:spcPct val="0"/>
              </a:spcAft>
              <a:buChar char="»"/>
              <a:defRPr sz="1800">
                <a:solidFill>
                  <a:schemeClr val="tx1"/>
                </a:solidFill>
                <a:latin typeface="+mn-lt"/>
                <a:ea typeface="ＭＳ Ｐゴシック" charset="-128"/>
              </a:defRPr>
            </a:lvl6pPr>
            <a:lvl7pPr marL="2971800" indent="-228600" algn="l" rtl="0" fontAlgn="base">
              <a:spcBef>
                <a:spcPct val="20000"/>
              </a:spcBef>
              <a:spcAft>
                <a:spcPct val="0"/>
              </a:spcAft>
              <a:buChar char="»"/>
              <a:defRPr sz="1800">
                <a:solidFill>
                  <a:schemeClr val="tx1"/>
                </a:solidFill>
                <a:latin typeface="+mn-lt"/>
                <a:ea typeface="ＭＳ Ｐゴシック" charset="-128"/>
              </a:defRPr>
            </a:lvl7pPr>
            <a:lvl8pPr marL="3429000" indent="-228600" algn="l" rtl="0" fontAlgn="base">
              <a:spcBef>
                <a:spcPct val="20000"/>
              </a:spcBef>
              <a:spcAft>
                <a:spcPct val="0"/>
              </a:spcAft>
              <a:buChar char="»"/>
              <a:defRPr sz="1800">
                <a:solidFill>
                  <a:schemeClr val="tx1"/>
                </a:solidFill>
                <a:latin typeface="+mn-lt"/>
                <a:ea typeface="ＭＳ Ｐゴシック" charset="-128"/>
              </a:defRPr>
            </a:lvl8pPr>
            <a:lvl9pPr marL="3886200" indent="-228600" algn="l" rtl="0" fontAlgn="base">
              <a:spcBef>
                <a:spcPct val="20000"/>
              </a:spcBef>
              <a:spcAft>
                <a:spcPct val="0"/>
              </a:spcAft>
              <a:buChar char="»"/>
              <a:defRPr sz="1800">
                <a:solidFill>
                  <a:schemeClr val="tx1"/>
                </a:solidFill>
                <a:latin typeface="+mn-lt"/>
                <a:ea typeface="ＭＳ Ｐゴシック" charset="-128"/>
              </a:defRPr>
            </a:lvl9pPr>
          </a:lstStyle>
          <a:p>
            <a:pPr marL="0" indent="0">
              <a:buNone/>
            </a:pPr>
            <a:r>
              <a:rPr lang="en-US" sz="2400" kern="0" dirty="0"/>
              <a:t>predict facility outputs </a:t>
            </a:r>
            <a:r>
              <a:rPr lang="en-US" sz="2400" dirty="0"/>
              <a:t>(e.g., heat flux, enthalpy) from input settings &amp; configuration (arc current, mass flow, model distance, nozzle etc.)</a:t>
            </a:r>
          </a:p>
          <a:p>
            <a:pPr marL="0" indent="0">
              <a:buNone/>
            </a:pPr>
            <a:endParaRPr lang="en-US" kern="0" dirty="0"/>
          </a:p>
        </p:txBody>
      </p:sp>
      <p:pic>
        <p:nvPicPr>
          <p:cNvPr id="11" name="Picture 10">
            <a:extLst>
              <a:ext uri="{FF2B5EF4-FFF2-40B4-BE49-F238E27FC236}">
                <a16:creationId xmlns:a16="http://schemas.microsoft.com/office/drawing/2014/main" id="{59F689F6-1DBB-AF00-50E1-E958C968A14E}"/>
              </a:ext>
            </a:extLst>
          </p:cNvPr>
          <p:cNvPicPr>
            <a:picLocks noChangeAspect="1"/>
          </p:cNvPicPr>
          <p:nvPr/>
        </p:nvPicPr>
        <p:blipFill>
          <a:blip r:embed="rId3"/>
          <a:stretch>
            <a:fillRect/>
          </a:stretch>
        </p:blipFill>
        <p:spPr>
          <a:xfrm>
            <a:off x="4802853" y="3817296"/>
            <a:ext cx="3966311" cy="2974734"/>
          </a:xfrm>
          <a:prstGeom prst="rect">
            <a:avLst/>
          </a:prstGeom>
        </p:spPr>
      </p:pic>
      <p:sp>
        <p:nvSpPr>
          <p:cNvPr id="13" name="TextBox 12">
            <a:extLst>
              <a:ext uri="{FF2B5EF4-FFF2-40B4-BE49-F238E27FC236}">
                <a16:creationId xmlns:a16="http://schemas.microsoft.com/office/drawing/2014/main" id="{7042D1C5-974B-268F-73C6-458D9DCCF590}"/>
              </a:ext>
            </a:extLst>
          </p:cNvPr>
          <p:cNvSpPr txBox="1"/>
          <p:nvPr/>
        </p:nvSpPr>
        <p:spPr>
          <a:xfrm>
            <a:off x="160686" y="4114374"/>
            <a:ext cx="4577316" cy="3046988"/>
          </a:xfrm>
          <a:prstGeom prst="rect">
            <a:avLst/>
          </a:prstGeom>
          <a:noFill/>
        </p:spPr>
        <p:txBody>
          <a:bodyPr wrap="square">
            <a:spAutoFit/>
          </a:bodyPr>
          <a:lstStyle/>
          <a:p>
            <a:r>
              <a:rPr lang="en-US" kern="0" dirty="0"/>
              <a:t>Benefits:</a:t>
            </a:r>
          </a:p>
          <a:p>
            <a:pPr marL="342900" indent="-342900">
              <a:buFont typeface="Arial" panose="020B0604020202020204" pitchFamily="34" charset="0"/>
              <a:buChar char="•"/>
            </a:pPr>
            <a:r>
              <a:rPr lang="en-US" kern="0" dirty="0"/>
              <a:t>comprehensive, scalable and extendable</a:t>
            </a:r>
          </a:p>
          <a:p>
            <a:pPr marL="342900" indent="-342900">
              <a:buFont typeface="Arial" panose="020B0604020202020204" pitchFamily="34" charset="0"/>
              <a:buChar char="•"/>
            </a:pPr>
            <a:r>
              <a:rPr lang="en-US" kern="0" dirty="0"/>
              <a:t>linear models are easily interpretable and exportable</a:t>
            </a:r>
          </a:p>
          <a:p>
            <a:pPr marL="342900" indent="-342900">
              <a:buFont typeface="Arial" panose="020B0604020202020204" pitchFamily="34" charset="0"/>
              <a:buChar char="•"/>
            </a:pPr>
            <a:r>
              <a:rPr lang="en-US" kern="0" dirty="0"/>
              <a:t>automatically updated when new data is uploaded</a:t>
            </a:r>
          </a:p>
          <a:p>
            <a:pPr lvl="1"/>
            <a:endParaRPr lang="en-US" kern="0" dirty="0"/>
          </a:p>
        </p:txBody>
      </p:sp>
    </p:spTree>
    <p:extLst>
      <p:ext uri="{BB962C8B-B14F-4D97-AF65-F5344CB8AC3E}">
        <p14:creationId xmlns:p14="http://schemas.microsoft.com/office/powerpoint/2010/main" val="2751242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7F65E-C147-7348-B460-C68661FC8090}"/>
              </a:ext>
            </a:extLst>
          </p:cNvPr>
          <p:cNvSpPr>
            <a:spLocks noGrp="1"/>
          </p:cNvSpPr>
          <p:nvPr>
            <p:ph type="title"/>
          </p:nvPr>
        </p:nvSpPr>
        <p:spPr/>
        <p:txBody>
          <a:bodyPr/>
          <a:lstStyle/>
          <a:p>
            <a:r>
              <a:rPr lang="en-US" dirty="0"/>
              <a:t>BEAST status</a:t>
            </a:r>
          </a:p>
        </p:txBody>
      </p:sp>
      <p:sp>
        <p:nvSpPr>
          <p:cNvPr id="5" name="Slide Number Placeholder 4">
            <a:extLst>
              <a:ext uri="{FF2B5EF4-FFF2-40B4-BE49-F238E27FC236}">
                <a16:creationId xmlns:a16="http://schemas.microsoft.com/office/drawing/2014/main" id="{373A2DA6-1685-BD49-9329-AD3AFA0B4474}"/>
              </a:ext>
            </a:extLst>
          </p:cNvPr>
          <p:cNvSpPr>
            <a:spLocks noGrp="1"/>
          </p:cNvSpPr>
          <p:nvPr>
            <p:ph type="sldNum" sz="quarter" idx="12"/>
          </p:nvPr>
        </p:nvSpPr>
        <p:spPr/>
        <p:txBody>
          <a:bodyPr/>
          <a:lstStyle/>
          <a:p>
            <a:pPr>
              <a:defRPr/>
            </a:pPr>
            <a:fld id="{B851AE3C-2F19-6748-8977-3C84EC39C828}" type="slidenum">
              <a:rPr lang="en-US" altLang="en-US" smtClean="0"/>
              <a:pPr>
                <a:defRPr/>
              </a:pPr>
              <a:t>13</a:t>
            </a:fld>
            <a:endParaRPr lang="en-US" altLang="en-US"/>
          </a:p>
        </p:txBody>
      </p:sp>
      <p:sp>
        <p:nvSpPr>
          <p:cNvPr id="6" name="TextBox 5">
            <a:extLst>
              <a:ext uri="{FF2B5EF4-FFF2-40B4-BE49-F238E27FC236}">
                <a16:creationId xmlns:a16="http://schemas.microsoft.com/office/drawing/2014/main" id="{EB38BCB1-1F7D-D84F-AC33-9108E84517EE}"/>
              </a:ext>
            </a:extLst>
          </p:cNvPr>
          <p:cNvSpPr txBox="1"/>
          <p:nvPr/>
        </p:nvSpPr>
        <p:spPr>
          <a:xfrm>
            <a:off x="534194" y="1187671"/>
            <a:ext cx="907556" cy="461665"/>
          </a:xfrm>
          <a:prstGeom prst="rect">
            <a:avLst/>
          </a:prstGeom>
          <a:noFill/>
        </p:spPr>
        <p:txBody>
          <a:bodyPr wrap="none" rtlCol="0">
            <a:spAutoFit/>
          </a:bodyPr>
          <a:lstStyle/>
          <a:p>
            <a:r>
              <a:rPr lang="en-US" b="1" dirty="0"/>
              <a:t>Now.</a:t>
            </a:r>
          </a:p>
        </p:txBody>
      </p:sp>
      <p:sp>
        <p:nvSpPr>
          <p:cNvPr id="8" name="Content Placeholder 2">
            <a:extLst>
              <a:ext uri="{FF2B5EF4-FFF2-40B4-BE49-F238E27FC236}">
                <a16:creationId xmlns:a16="http://schemas.microsoft.com/office/drawing/2014/main" id="{BEB1B0AF-EB13-6D4C-B906-E8A85C3C70DA}"/>
              </a:ext>
            </a:extLst>
          </p:cNvPr>
          <p:cNvSpPr txBox="1">
            <a:spLocks/>
          </p:cNvSpPr>
          <p:nvPr/>
        </p:nvSpPr>
        <p:spPr bwMode="auto">
          <a:xfrm>
            <a:off x="4766454" y="1897945"/>
            <a:ext cx="4342900" cy="438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50000"/>
              </a:spcBef>
              <a:spcAft>
                <a:spcPct val="0"/>
              </a:spcAft>
              <a:buChar char="•"/>
              <a:defRPr sz="2800">
                <a:solidFill>
                  <a:schemeClr val="tx1"/>
                </a:solidFill>
                <a:latin typeface="+mn-lt"/>
                <a:ea typeface="MS PGothic" panose="020B0600070205080204" pitchFamily="34" charset="-128"/>
                <a:cs typeface="MS PGothic" panose="020B0600070205080204" pitchFamily="34" charset="-128"/>
              </a:defRPr>
            </a:lvl1pPr>
            <a:lvl2pPr marL="742950" indent="-28575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defRPr>
            </a:lvl2pPr>
            <a:lvl3pPr marL="1143000" indent="-228600" algn="l" rtl="0" eaLnBrk="0" fontAlgn="base" hangingPunct="0">
              <a:lnSpc>
                <a:spcPct val="90000"/>
              </a:lnSpc>
              <a:spcBef>
                <a:spcPct val="20000"/>
              </a:spcBef>
              <a:spcAft>
                <a:spcPct val="0"/>
              </a:spcAft>
              <a:buChar char="•"/>
              <a:defRPr sz="2000">
                <a:solidFill>
                  <a:schemeClr val="tx1"/>
                </a:solidFill>
                <a:latin typeface="+mn-lt"/>
                <a:ea typeface="MS PGothic" panose="020B0600070205080204" pitchFamily="34" charset="-128"/>
                <a:cs typeface="Geneva" pitchFamily="27" charset="0"/>
              </a:defRPr>
            </a:lvl3pPr>
            <a:lvl4pPr marL="1600200" indent="-228600" algn="l" rtl="0" eaLnBrk="0" fontAlgn="base" hangingPunct="0">
              <a:lnSpc>
                <a:spcPct val="90000"/>
              </a:lnSpc>
              <a:spcBef>
                <a:spcPct val="20000"/>
              </a:spcBef>
              <a:spcAft>
                <a:spcPct val="0"/>
              </a:spcAft>
              <a:buChar char="–"/>
              <a:defRPr sz="1800">
                <a:solidFill>
                  <a:schemeClr val="tx1"/>
                </a:solidFill>
                <a:latin typeface="+mn-lt"/>
                <a:ea typeface="MS PGothic" panose="020B0600070205080204" pitchFamily="34" charset="-128"/>
                <a:cs typeface="Geneva" pitchFamily="27" charset="0"/>
              </a:defRPr>
            </a:lvl4pPr>
            <a:lvl5pPr marL="2057400" indent="-228600" algn="l" rtl="0" eaLnBrk="0" fontAlgn="base" hangingPunct="0">
              <a:spcBef>
                <a:spcPct val="20000"/>
              </a:spcBef>
              <a:spcAft>
                <a:spcPct val="0"/>
              </a:spcAft>
              <a:buChar char="»"/>
              <a:defRPr sz="1800">
                <a:solidFill>
                  <a:schemeClr val="tx1"/>
                </a:solidFill>
                <a:latin typeface="+mn-lt"/>
                <a:ea typeface="MS PGothic" panose="020B0600070205080204" pitchFamily="34" charset="-128"/>
                <a:cs typeface="Geneva" pitchFamily="27" charset="0"/>
              </a:defRPr>
            </a:lvl5pPr>
            <a:lvl6pPr marL="2514600" indent="-228600" algn="l" rtl="0" fontAlgn="base">
              <a:spcBef>
                <a:spcPct val="20000"/>
              </a:spcBef>
              <a:spcAft>
                <a:spcPct val="0"/>
              </a:spcAft>
              <a:buChar char="»"/>
              <a:defRPr sz="1800">
                <a:solidFill>
                  <a:schemeClr val="tx1"/>
                </a:solidFill>
                <a:latin typeface="+mn-lt"/>
                <a:ea typeface="ＭＳ Ｐゴシック" charset="-128"/>
              </a:defRPr>
            </a:lvl6pPr>
            <a:lvl7pPr marL="2971800" indent="-228600" algn="l" rtl="0" fontAlgn="base">
              <a:spcBef>
                <a:spcPct val="20000"/>
              </a:spcBef>
              <a:spcAft>
                <a:spcPct val="0"/>
              </a:spcAft>
              <a:buChar char="»"/>
              <a:defRPr sz="1800">
                <a:solidFill>
                  <a:schemeClr val="tx1"/>
                </a:solidFill>
                <a:latin typeface="+mn-lt"/>
                <a:ea typeface="ＭＳ Ｐゴシック" charset="-128"/>
              </a:defRPr>
            </a:lvl7pPr>
            <a:lvl8pPr marL="3429000" indent="-228600" algn="l" rtl="0" fontAlgn="base">
              <a:spcBef>
                <a:spcPct val="20000"/>
              </a:spcBef>
              <a:spcAft>
                <a:spcPct val="0"/>
              </a:spcAft>
              <a:buChar char="»"/>
              <a:defRPr sz="1800">
                <a:solidFill>
                  <a:schemeClr val="tx1"/>
                </a:solidFill>
                <a:latin typeface="+mn-lt"/>
                <a:ea typeface="ＭＳ Ｐゴシック" charset="-128"/>
              </a:defRPr>
            </a:lvl8pPr>
            <a:lvl9pPr marL="3886200" indent="-228600" algn="l" rtl="0" fontAlgn="base">
              <a:spcBef>
                <a:spcPct val="20000"/>
              </a:spcBef>
              <a:spcAft>
                <a:spcPct val="0"/>
              </a:spcAft>
              <a:buChar char="»"/>
              <a:defRPr sz="1800">
                <a:solidFill>
                  <a:schemeClr val="tx1"/>
                </a:solidFill>
                <a:latin typeface="+mn-lt"/>
                <a:ea typeface="ＭＳ Ｐゴシック" charset="-128"/>
              </a:defRPr>
            </a:lvl9pPr>
          </a:lstStyle>
          <a:p>
            <a:r>
              <a:rPr lang="en-US" sz="2400" kern="0" dirty="0"/>
              <a:t>Video analysis tools</a:t>
            </a:r>
          </a:p>
          <a:p>
            <a:r>
              <a:rPr lang="en-US" sz="2400" kern="0" dirty="0"/>
              <a:t>Spectra analysis tools</a:t>
            </a:r>
          </a:p>
          <a:p>
            <a:r>
              <a:rPr lang="en-US" sz="2400" kern="0" dirty="0"/>
              <a:t>QR component tracking</a:t>
            </a:r>
          </a:p>
          <a:p>
            <a:r>
              <a:rPr lang="en-US" sz="2400" kern="0" dirty="0"/>
              <a:t>User testing/customize user interface for arcjet facilities </a:t>
            </a:r>
          </a:p>
        </p:txBody>
      </p:sp>
      <p:sp>
        <p:nvSpPr>
          <p:cNvPr id="9" name="TextBox 8">
            <a:extLst>
              <a:ext uri="{FF2B5EF4-FFF2-40B4-BE49-F238E27FC236}">
                <a16:creationId xmlns:a16="http://schemas.microsoft.com/office/drawing/2014/main" id="{30FFD448-BB9D-6B4F-97BF-3D483D750A22}"/>
              </a:ext>
            </a:extLst>
          </p:cNvPr>
          <p:cNvSpPr txBox="1"/>
          <p:nvPr/>
        </p:nvSpPr>
        <p:spPr>
          <a:xfrm>
            <a:off x="4948181" y="1187671"/>
            <a:ext cx="2048959" cy="461665"/>
          </a:xfrm>
          <a:prstGeom prst="rect">
            <a:avLst/>
          </a:prstGeom>
          <a:noFill/>
        </p:spPr>
        <p:txBody>
          <a:bodyPr wrap="none" rtlCol="0">
            <a:spAutoFit/>
          </a:bodyPr>
          <a:lstStyle/>
          <a:p>
            <a:r>
              <a:rPr lang="en-US" b="1" dirty="0"/>
              <a:t>By Fall 2023.</a:t>
            </a:r>
          </a:p>
        </p:txBody>
      </p:sp>
      <p:sp>
        <p:nvSpPr>
          <p:cNvPr id="10" name="Content Placeholder 2">
            <a:extLst>
              <a:ext uri="{FF2B5EF4-FFF2-40B4-BE49-F238E27FC236}">
                <a16:creationId xmlns:a16="http://schemas.microsoft.com/office/drawing/2014/main" id="{690C6269-6EF2-BB4C-BA33-6FE29657168C}"/>
              </a:ext>
            </a:extLst>
          </p:cNvPr>
          <p:cNvSpPr txBox="1">
            <a:spLocks/>
          </p:cNvSpPr>
          <p:nvPr/>
        </p:nvSpPr>
        <p:spPr bwMode="auto">
          <a:xfrm>
            <a:off x="370388" y="1701840"/>
            <a:ext cx="4342899" cy="477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0" fontAlgn="base" hangingPunct="0">
              <a:spcBef>
                <a:spcPct val="50000"/>
              </a:spcBef>
              <a:spcAft>
                <a:spcPct val="0"/>
              </a:spcAft>
              <a:buChar char="•"/>
              <a:defRPr sz="2800">
                <a:solidFill>
                  <a:schemeClr val="tx1"/>
                </a:solidFill>
                <a:latin typeface="+mn-lt"/>
                <a:ea typeface="MS PGothic" panose="020B0600070205080204" pitchFamily="34" charset="-128"/>
                <a:cs typeface="MS PGothic" panose="020B0600070205080204" pitchFamily="34" charset="-128"/>
              </a:defRPr>
            </a:lvl1pPr>
            <a:lvl2pPr marL="742950" indent="-285750" algn="l" rtl="0" eaLnBrk="0" fontAlgn="base" hangingPunct="0">
              <a:lnSpc>
                <a:spcPct val="90000"/>
              </a:lnSpc>
              <a:spcBef>
                <a:spcPct val="20000"/>
              </a:spcBef>
              <a:spcAft>
                <a:spcPct val="0"/>
              </a:spcAft>
              <a:buChar char="–"/>
              <a:defRPr sz="2400">
                <a:solidFill>
                  <a:schemeClr val="tx1"/>
                </a:solidFill>
                <a:latin typeface="+mn-lt"/>
                <a:ea typeface="MS PGothic" panose="020B0600070205080204" pitchFamily="34" charset="-128"/>
              </a:defRPr>
            </a:lvl2pPr>
            <a:lvl3pPr marL="1143000" indent="-228600" algn="l" rtl="0" eaLnBrk="0" fontAlgn="base" hangingPunct="0">
              <a:lnSpc>
                <a:spcPct val="90000"/>
              </a:lnSpc>
              <a:spcBef>
                <a:spcPct val="20000"/>
              </a:spcBef>
              <a:spcAft>
                <a:spcPct val="0"/>
              </a:spcAft>
              <a:buChar char="•"/>
              <a:defRPr sz="2000">
                <a:solidFill>
                  <a:schemeClr val="tx1"/>
                </a:solidFill>
                <a:latin typeface="+mn-lt"/>
                <a:ea typeface="MS PGothic" panose="020B0600070205080204" pitchFamily="34" charset="-128"/>
                <a:cs typeface="Geneva" pitchFamily="27" charset="0"/>
              </a:defRPr>
            </a:lvl3pPr>
            <a:lvl4pPr marL="1600200" indent="-228600" algn="l" rtl="0" eaLnBrk="0" fontAlgn="base" hangingPunct="0">
              <a:lnSpc>
                <a:spcPct val="90000"/>
              </a:lnSpc>
              <a:spcBef>
                <a:spcPct val="20000"/>
              </a:spcBef>
              <a:spcAft>
                <a:spcPct val="0"/>
              </a:spcAft>
              <a:buChar char="–"/>
              <a:defRPr sz="1800">
                <a:solidFill>
                  <a:schemeClr val="tx1"/>
                </a:solidFill>
                <a:latin typeface="+mn-lt"/>
                <a:ea typeface="MS PGothic" panose="020B0600070205080204" pitchFamily="34" charset="-128"/>
                <a:cs typeface="Geneva" pitchFamily="27" charset="0"/>
              </a:defRPr>
            </a:lvl4pPr>
            <a:lvl5pPr marL="2057400" indent="-228600" algn="l" rtl="0" eaLnBrk="0" fontAlgn="base" hangingPunct="0">
              <a:spcBef>
                <a:spcPct val="20000"/>
              </a:spcBef>
              <a:spcAft>
                <a:spcPct val="0"/>
              </a:spcAft>
              <a:buChar char="»"/>
              <a:defRPr sz="1800">
                <a:solidFill>
                  <a:schemeClr val="tx1"/>
                </a:solidFill>
                <a:latin typeface="+mn-lt"/>
                <a:ea typeface="MS PGothic" panose="020B0600070205080204" pitchFamily="34" charset="-128"/>
                <a:cs typeface="Geneva" pitchFamily="27" charset="0"/>
              </a:defRPr>
            </a:lvl5pPr>
            <a:lvl6pPr marL="2514600" indent="-228600" algn="l" rtl="0" fontAlgn="base">
              <a:spcBef>
                <a:spcPct val="20000"/>
              </a:spcBef>
              <a:spcAft>
                <a:spcPct val="0"/>
              </a:spcAft>
              <a:buChar char="»"/>
              <a:defRPr sz="1800">
                <a:solidFill>
                  <a:schemeClr val="tx1"/>
                </a:solidFill>
                <a:latin typeface="+mn-lt"/>
                <a:ea typeface="ＭＳ Ｐゴシック" charset="-128"/>
              </a:defRPr>
            </a:lvl6pPr>
            <a:lvl7pPr marL="2971800" indent="-228600" algn="l" rtl="0" fontAlgn="base">
              <a:spcBef>
                <a:spcPct val="20000"/>
              </a:spcBef>
              <a:spcAft>
                <a:spcPct val="0"/>
              </a:spcAft>
              <a:buChar char="»"/>
              <a:defRPr sz="1800">
                <a:solidFill>
                  <a:schemeClr val="tx1"/>
                </a:solidFill>
                <a:latin typeface="+mn-lt"/>
                <a:ea typeface="ＭＳ Ｐゴシック" charset="-128"/>
              </a:defRPr>
            </a:lvl7pPr>
            <a:lvl8pPr marL="3429000" indent="-228600" algn="l" rtl="0" fontAlgn="base">
              <a:spcBef>
                <a:spcPct val="20000"/>
              </a:spcBef>
              <a:spcAft>
                <a:spcPct val="0"/>
              </a:spcAft>
              <a:buChar char="»"/>
              <a:defRPr sz="1800">
                <a:solidFill>
                  <a:schemeClr val="tx1"/>
                </a:solidFill>
                <a:latin typeface="+mn-lt"/>
                <a:ea typeface="ＭＳ Ｐゴシック" charset="-128"/>
              </a:defRPr>
            </a:lvl8pPr>
            <a:lvl9pPr marL="3886200" indent="-228600" algn="l" rtl="0" fontAlgn="base">
              <a:spcBef>
                <a:spcPct val="20000"/>
              </a:spcBef>
              <a:spcAft>
                <a:spcPct val="0"/>
              </a:spcAft>
              <a:buChar char="»"/>
              <a:defRPr sz="1800">
                <a:solidFill>
                  <a:schemeClr val="tx1"/>
                </a:solidFill>
                <a:latin typeface="+mn-lt"/>
                <a:ea typeface="ＭＳ Ｐゴシック" charset="-128"/>
              </a:defRPr>
            </a:lvl9pPr>
          </a:lstStyle>
          <a:p>
            <a:r>
              <a:rPr lang="en-US" sz="2400" kern="0" dirty="0"/>
              <a:t>2+ TB historical data archive (data, reports)</a:t>
            </a:r>
          </a:p>
          <a:p>
            <a:r>
              <a:rPr lang="en-US" sz="2400" kern="0" dirty="0"/>
              <a:t>Automated facility stats</a:t>
            </a:r>
          </a:p>
          <a:p>
            <a:r>
              <a:rPr lang="en-US" sz="2400" kern="0" dirty="0"/>
              <a:t>Data view dashboards</a:t>
            </a:r>
          </a:p>
          <a:p>
            <a:r>
              <a:rPr lang="en-US" sz="2400" kern="0" dirty="0"/>
              <a:t>Tutorial wiki</a:t>
            </a:r>
          </a:p>
          <a:p>
            <a:r>
              <a:rPr lang="en-US" sz="2400" kern="0" dirty="0"/>
              <a:t>API for global search &amp; data upload/download</a:t>
            </a:r>
          </a:p>
          <a:p>
            <a:r>
              <a:rPr lang="en-US" sz="2400" kern="0" dirty="0"/>
              <a:t>Built in ML modeling for facility output predictions</a:t>
            </a:r>
          </a:p>
          <a:p>
            <a:r>
              <a:rPr lang="en-US" sz="2400" kern="0" dirty="0"/>
              <a:t>Automated report generation</a:t>
            </a:r>
          </a:p>
        </p:txBody>
      </p:sp>
    </p:spTree>
    <p:extLst>
      <p:ext uri="{BB962C8B-B14F-4D97-AF65-F5344CB8AC3E}">
        <p14:creationId xmlns:p14="http://schemas.microsoft.com/office/powerpoint/2010/main" val="2434872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151" y="184150"/>
            <a:ext cx="8370849" cy="519113"/>
          </a:xfrm>
        </p:spPr>
        <p:txBody>
          <a:bodyPr/>
          <a:lstStyle/>
          <a:p>
            <a:r>
              <a:rPr lang="en-US" dirty="0"/>
              <a:t>Summary</a:t>
            </a:r>
          </a:p>
        </p:txBody>
      </p:sp>
      <p:sp>
        <p:nvSpPr>
          <p:cNvPr id="5" name="Slide Number Placeholder 4"/>
          <p:cNvSpPr>
            <a:spLocks noGrp="1"/>
          </p:cNvSpPr>
          <p:nvPr>
            <p:ph type="sldNum" sz="quarter" idx="12"/>
          </p:nvPr>
        </p:nvSpPr>
        <p:spPr/>
        <p:txBody>
          <a:bodyPr/>
          <a:lstStyle/>
          <a:p>
            <a:pPr>
              <a:defRPr/>
            </a:pPr>
            <a:fld id="{B851AE3C-2F19-6748-8977-3C84EC39C828}" type="slidenum">
              <a:rPr lang="en-US" altLang="en-US" smtClean="0"/>
              <a:pPr>
                <a:defRPr/>
              </a:pPr>
              <a:t>14</a:t>
            </a:fld>
            <a:endParaRPr lang="en-US" altLang="en-US"/>
          </a:p>
        </p:txBody>
      </p:sp>
      <p:sp>
        <p:nvSpPr>
          <p:cNvPr id="12" name="Content Placeholder 11"/>
          <p:cNvSpPr>
            <a:spLocks noGrp="1"/>
          </p:cNvSpPr>
          <p:nvPr>
            <p:ph sz="half" idx="1"/>
          </p:nvPr>
        </p:nvSpPr>
        <p:spPr>
          <a:xfrm>
            <a:off x="588963" y="1060450"/>
            <a:ext cx="8004910" cy="5086350"/>
          </a:xfrm>
        </p:spPr>
        <p:txBody>
          <a:bodyPr/>
          <a:lstStyle/>
          <a:p>
            <a:r>
              <a:rPr lang="en-US" sz="2400" dirty="0"/>
              <a:t>Tailored arc jet data management system</a:t>
            </a:r>
          </a:p>
          <a:p>
            <a:pPr lvl="1"/>
            <a:r>
              <a:rPr lang="en-US" sz="2000" dirty="0"/>
              <a:t>Searchable central repository for all facility data</a:t>
            </a:r>
          </a:p>
          <a:p>
            <a:pPr lvl="1"/>
            <a:r>
              <a:rPr lang="en-US" sz="2000" dirty="0"/>
              <a:t>Integrated data visualization</a:t>
            </a:r>
          </a:p>
          <a:p>
            <a:pPr lvl="1"/>
            <a:r>
              <a:rPr lang="en-US" sz="2000" dirty="0"/>
              <a:t>Built-in statistics and ML modeling</a:t>
            </a:r>
          </a:p>
          <a:p>
            <a:pPr lvl="1"/>
            <a:r>
              <a:rPr lang="en-US" sz="2000" dirty="0"/>
              <a:t>Automated run sheets and test reports</a:t>
            </a:r>
          </a:p>
          <a:p>
            <a:pPr lvl="1"/>
            <a:r>
              <a:rPr lang="en-US" sz="2000" dirty="0"/>
              <a:t>Simple software architecture suitable for in-house development</a:t>
            </a:r>
          </a:p>
          <a:p>
            <a:r>
              <a:rPr lang="en-US" sz="2400" dirty="0"/>
              <a:t>Saves significant time for arc jet PI’s, customers, and test engineers</a:t>
            </a:r>
          </a:p>
          <a:p>
            <a:r>
              <a:rPr lang="en-US" sz="2400" dirty="0"/>
              <a:t>Correlations from historic data can inform future projects</a:t>
            </a:r>
          </a:p>
          <a:p>
            <a:r>
              <a:rPr lang="en-US" sz="2400" dirty="0"/>
              <a:t>Inform ongoing upgrades from arc jet modernization efforts</a:t>
            </a:r>
            <a:endParaRPr lang="en-US" sz="2000" dirty="0"/>
          </a:p>
          <a:p>
            <a:endParaRPr lang="en-US" sz="2400" dirty="0"/>
          </a:p>
        </p:txBody>
      </p:sp>
    </p:spTree>
    <p:extLst>
      <p:ext uri="{BB962C8B-B14F-4D97-AF65-F5344CB8AC3E}">
        <p14:creationId xmlns:p14="http://schemas.microsoft.com/office/powerpoint/2010/main" val="22277303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1"/>
</p:tagLst>
</file>

<file path=ppt/tags/tag2.xml><?xml version="1.0" encoding="utf-8"?>
<p:tagLst xmlns:a="http://schemas.openxmlformats.org/drawingml/2006/main" xmlns:r="http://schemas.openxmlformats.org/officeDocument/2006/relationships" xmlns:p="http://schemas.openxmlformats.org/presentationml/2006/main">
  <p:tag name="TIMING" val="|35.1|12.1"/>
</p:tagLst>
</file>

<file path=ppt/tags/tag3.xml><?xml version="1.0" encoding="utf-8"?>
<p:tagLst xmlns:a="http://schemas.openxmlformats.org/drawingml/2006/main" xmlns:r="http://schemas.openxmlformats.org/officeDocument/2006/relationships" xmlns:p="http://schemas.openxmlformats.org/presentationml/2006/main">
  <p:tag name="TIMING" val="|13.7|1.6|1.8"/>
</p:tagLst>
</file>

<file path=ppt/tags/tag4.xml><?xml version="1.0" encoding="utf-8"?>
<p:tagLst xmlns:a="http://schemas.openxmlformats.org/drawingml/2006/main" xmlns:r="http://schemas.openxmlformats.org/officeDocument/2006/relationships" xmlns:p="http://schemas.openxmlformats.org/presentationml/2006/main">
  <p:tag name="TIMING" val="|22.6|14.5"/>
</p:tagLst>
</file>

<file path=ppt/theme/theme1.xml><?xml version="1.0" encoding="utf-8"?>
<a:theme xmlns:a="http://schemas.openxmlformats.org/drawingml/2006/main" name="2_Microsoft Office 98">
  <a:themeElements>
    <a:clrScheme name="2_Microsoft Office 9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Microsoft Office 98">
      <a:majorFont>
        <a:latin typeface="Tim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Helvetica"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Helvetica" charset="0"/>
          </a:defRPr>
        </a:defPPr>
      </a:lstStyle>
    </a:lnDef>
  </a:objectDefaults>
  <a:extraClrSchemeLst>
    <a:extraClrScheme>
      <a:clrScheme name="2_Microsoft Office 9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Microsoft Office 9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Microsoft Office 9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Microsoft Office 9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Microsoft Office 9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Microsoft Office 9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Microsoft Office 9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Microsoft Office 9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Microsoft Office 9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Microsoft Office 9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Microsoft Office 9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Microsoft Office 9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83C251791BBBD4DA562FB9DCAD30A0D" ma:contentTypeVersion="2" ma:contentTypeDescription="Create a new document." ma:contentTypeScope="" ma:versionID="75c5d62698959e25c5e2514a8e2b109e">
  <xsd:schema xmlns:xsd="http://www.w3.org/2001/XMLSchema" xmlns:xs="http://www.w3.org/2001/XMLSchema" xmlns:p="http://schemas.microsoft.com/office/2006/metadata/properties" xmlns:ns2="7797ec6c-7d21-4392-97f6-03c669bb40ee" targetNamespace="http://schemas.microsoft.com/office/2006/metadata/properties" ma:root="true" ma:fieldsID="63b7a76a707db0fffdbb0d0e1ddea459" ns2:_="">
    <xsd:import namespace="7797ec6c-7d21-4392-97f6-03c669bb40e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7ec6c-7d21-4392-97f6-03c669bb4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EBAA40-E693-4220-82BD-B16E7F25F52F}">
  <ds:schemaRefs>
    <ds:schemaRef ds:uri="http://schemas.microsoft.com/office/2006/documentManagement/types"/>
    <ds:schemaRef ds:uri="http://schemas.microsoft.com/office/infopath/2007/PartnerControls"/>
    <ds:schemaRef ds:uri="7797ec6c-7d21-4392-97f6-03c669bb40ee"/>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A3C6FEED-BD0F-4E71-B461-5AE694AA2295}">
  <ds:schemaRefs>
    <ds:schemaRef ds:uri="7797ec6c-7d21-4392-97f6-03c669bb40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8757C19-AB41-4270-9E97-48B63C45DC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2762</TotalTime>
  <Words>674</Words>
  <Application>Microsoft Macintosh PowerPoint</Application>
  <PresentationFormat>On-screen Show (4:3)</PresentationFormat>
  <Paragraphs>160</Paragraphs>
  <Slides>14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Helvetica</vt:lpstr>
      <vt:lpstr>Times</vt:lpstr>
      <vt:lpstr>Times New Roman</vt:lpstr>
      <vt:lpstr>2_Microsoft Office 98</vt:lpstr>
      <vt:lpstr>PowerPoint Presentation</vt:lpstr>
      <vt:lpstr>BEAST: Efficient Arc Jet Data Storage/Analysis</vt:lpstr>
      <vt:lpstr>Goals of BEAST</vt:lpstr>
      <vt:lpstr>Why is better data infrastructure needed?</vt:lpstr>
      <vt:lpstr>How to address these issues?</vt:lpstr>
      <vt:lpstr>Tapping into Technology Tidal Waves</vt:lpstr>
      <vt:lpstr>Leverage the mARC II arc jet</vt:lpstr>
      <vt:lpstr>mARC II Arc Jet before BEAST</vt:lpstr>
      <vt:lpstr>BEAST Updates</vt:lpstr>
      <vt:lpstr>Database Interface Demo</vt:lpstr>
      <vt:lpstr>1D convolutional neural net: time segmentation </vt:lpstr>
      <vt:lpstr>N-dimensional linear models</vt:lpstr>
      <vt:lpstr>BEAST status</vt:lpstr>
      <vt:lpstr>Summary</vt:lpstr>
    </vt:vector>
  </TitlesOfParts>
  <Company>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Achievement report template</dc:title>
  <dc:creator>J. Christopher Ramming</dc:creator>
  <dc:description>This template is meant to facilitate "rapid and accurate idea transfer" of complex research results. It allows the presenter to show the work in its full context, making it easier for the audience or reader to absorb the important elements of the work. In large audiences, it may be helpful to have a backup chart corresponding to each of the key 5 elements to avoid eyestrain.</dc:description>
  <cp:lastModifiedBy>Haw, Magnus A. (ARC-TSM)</cp:lastModifiedBy>
  <cp:revision>340</cp:revision>
  <cp:lastPrinted>2018-07-11T23:17:04Z</cp:lastPrinted>
  <dcterms:created xsi:type="dcterms:W3CDTF">2012-10-19T18:33:20Z</dcterms:created>
  <dcterms:modified xsi:type="dcterms:W3CDTF">2022-12-08T07:31:55Z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0x010100383C251791BBBD4DA562FB9DCAD30A0D</vt:lpwstr>
  </property>
</Properties>
</file>