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16153" r:id="rId3"/>
    <p:sldId id="16162" r:id="rId4"/>
    <p:sldId id="16155" r:id="rId5"/>
    <p:sldId id="16154" r:id="rId6"/>
    <p:sldId id="16157" r:id="rId7"/>
    <p:sldId id="16161" r:id="rId8"/>
    <p:sldId id="16167" r:id="rId9"/>
    <p:sldId id="16163" r:id="rId10"/>
    <p:sldId id="16159" r:id="rId11"/>
    <p:sldId id="16165" r:id="rId12"/>
    <p:sldId id="16164" r:id="rId13"/>
    <p:sldId id="16166" r:id="rId14"/>
    <p:sldId id="16160" r:id="rId15"/>
    <p:sldId id="16158" r:id="rId16"/>
    <p:sldId id="293" r:id="rId17"/>
    <p:sldId id="294" r:id="rId18"/>
    <p:sldId id="296" r:id="rId19"/>
    <p:sldId id="297" r:id="rId20"/>
    <p:sldId id="298" r:id="rId21"/>
    <p:sldId id="299" r:id="rId22"/>
    <p:sldId id="375" r:id="rId23"/>
    <p:sldId id="300" r:id="rId24"/>
    <p:sldId id="304" r:id="rId25"/>
    <p:sldId id="384" r:id="rId26"/>
    <p:sldId id="306" r:id="rId27"/>
    <p:sldId id="310" r:id="rId28"/>
    <p:sldId id="383" r:id="rId29"/>
    <p:sldId id="16151" r:id="rId30"/>
    <p:sldId id="1615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lls, Douglas N. (MSFC-EM21)" initials="WDN(E" lastIdx="1" clrIdx="0">
    <p:extLst>
      <p:ext uri="{19B8F6BF-5375-455C-9EA6-DF929625EA0E}">
        <p15:presenceInfo xmlns:p15="http://schemas.microsoft.com/office/powerpoint/2012/main" userId="S::dnwells@ndc.nasa.gov::c5628d8b-cca6-452d-bdf5-6fecfed367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9" autoAdjust="0"/>
    <p:restoredTop sz="94660"/>
  </p:normalViewPr>
  <p:slideViewPr>
    <p:cSldViewPr snapToGrid="0">
      <p:cViewPr varScale="1">
        <p:scale>
          <a:sx n="114" d="100"/>
          <a:sy n="114" d="100"/>
        </p:scale>
        <p:origin x="39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571B20-C9F9-47A4-966D-4B464CED04EE}"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en-US"/>
        </a:p>
      </dgm:t>
    </dgm:pt>
    <dgm:pt modelId="{24F5EBBE-6725-436B-BFF1-FBB9287A0121}">
      <dgm:prSet phldrT="[Text]"/>
      <dgm:spPr>
        <a:solidFill>
          <a:srgbClr val="FF0000"/>
        </a:solidFill>
      </dgm:spPr>
      <dgm:t>
        <a:bodyPr/>
        <a:lstStyle/>
        <a:p>
          <a:r>
            <a:rPr lang="en-US" b="1" dirty="0">
              <a:solidFill>
                <a:schemeClr val="tx1"/>
              </a:solidFill>
            </a:rPr>
            <a:t>Equipment &amp; Facility Control</a:t>
          </a:r>
        </a:p>
      </dgm:t>
    </dgm:pt>
    <dgm:pt modelId="{5C0D8102-2586-44FD-A8FC-DFC5CBB97D97}" type="parTrans" cxnId="{2504F48E-B164-4F2C-B4C8-64AA05D3F56E}">
      <dgm:prSet/>
      <dgm:spPr/>
      <dgm:t>
        <a:bodyPr/>
        <a:lstStyle/>
        <a:p>
          <a:endParaRPr lang="en-US">
            <a:solidFill>
              <a:schemeClr val="tx1"/>
            </a:solidFill>
          </a:endParaRPr>
        </a:p>
      </dgm:t>
    </dgm:pt>
    <dgm:pt modelId="{C7D9EF41-2D2F-40DC-9294-4FD76D95068B}" type="sibTrans" cxnId="{2504F48E-B164-4F2C-B4C8-64AA05D3F56E}">
      <dgm:prSet/>
      <dgm:spPr>
        <a:ln w="25400">
          <a:solidFill>
            <a:srgbClr val="FF0000"/>
          </a:solidFill>
        </a:ln>
      </dgm:spPr>
      <dgm:t>
        <a:bodyPr/>
        <a:lstStyle/>
        <a:p>
          <a:endParaRPr lang="en-US">
            <a:solidFill>
              <a:schemeClr val="tx1"/>
            </a:solidFill>
          </a:endParaRPr>
        </a:p>
      </dgm:t>
    </dgm:pt>
    <dgm:pt modelId="{2A1890A5-C8F9-4434-B1A9-8F835D440BDC}">
      <dgm:prSet phldrT="[Text]"/>
      <dgm:spPr>
        <a:solidFill>
          <a:srgbClr val="FFC000"/>
        </a:solidFill>
      </dgm:spPr>
      <dgm:t>
        <a:bodyPr/>
        <a:lstStyle/>
        <a:p>
          <a:r>
            <a:rPr lang="en-US" b="1" dirty="0">
              <a:solidFill>
                <a:schemeClr val="tx1"/>
              </a:solidFill>
            </a:rPr>
            <a:t>Feedstock Controls</a:t>
          </a:r>
        </a:p>
      </dgm:t>
    </dgm:pt>
    <dgm:pt modelId="{7B1843E5-CA16-45A4-8664-2F74BE85B797}" type="parTrans" cxnId="{108AB47C-F0D6-4A63-9977-EB9DDEC85A3D}">
      <dgm:prSet/>
      <dgm:spPr/>
      <dgm:t>
        <a:bodyPr/>
        <a:lstStyle/>
        <a:p>
          <a:endParaRPr lang="en-US">
            <a:solidFill>
              <a:schemeClr val="tx1"/>
            </a:solidFill>
          </a:endParaRPr>
        </a:p>
      </dgm:t>
    </dgm:pt>
    <dgm:pt modelId="{7D98BFA1-E0DF-4169-8E26-E822E735FFB2}" type="sibTrans" cxnId="{108AB47C-F0D6-4A63-9977-EB9DDEC85A3D}">
      <dgm:prSet/>
      <dgm:spPr>
        <a:ln w="25400">
          <a:solidFill>
            <a:srgbClr val="FFC000"/>
          </a:solidFill>
        </a:ln>
      </dgm:spPr>
      <dgm:t>
        <a:bodyPr/>
        <a:lstStyle/>
        <a:p>
          <a:endParaRPr lang="en-US">
            <a:solidFill>
              <a:schemeClr val="tx1"/>
            </a:solidFill>
          </a:endParaRPr>
        </a:p>
      </dgm:t>
    </dgm:pt>
    <dgm:pt modelId="{5AAC6AB5-DB4B-42DD-B297-CF29951D8A24}">
      <dgm:prSet phldrT="[Text]"/>
      <dgm:spPr>
        <a:solidFill>
          <a:srgbClr val="FFFF00"/>
        </a:solidFill>
      </dgm:spPr>
      <dgm:t>
        <a:bodyPr/>
        <a:lstStyle/>
        <a:p>
          <a:r>
            <a:rPr lang="en-US" b="1" dirty="0">
              <a:solidFill>
                <a:schemeClr val="tx1"/>
              </a:solidFill>
            </a:rPr>
            <a:t>QMPs</a:t>
          </a:r>
        </a:p>
        <a:p>
          <a:r>
            <a:rPr lang="en-US" b="1" dirty="0">
              <a:solidFill>
                <a:schemeClr val="tx1"/>
              </a:solidFill>
            </a:rPr>
            <a:t>(Process)</a:t>
          </a:r>
        </a:p>
      </dgm:t>
    </dgm:pt>
    <dgm:pt modelId="{CDEB369C-1DFD-4AEC-A737-F34048146B86}" type="parTrans" cxnId="{E5850E57-FC42-407D-BD19-42A61540A2BF}">
      <dgm:prSet/>
      <dgm:spPr/>
      <dgm:t>
        <a:bodyPr/>
        <a:lstStyle/>
        <a:p>
          <a:endParaRPr lang="en-US">
            <a:solidFill>
              <a:schemeClr val="tx1"/>
            </a:solidFill>
          </a:endParaRPr>
        </a:p>
      </dgm:t>
    </dgm:pt>
    <dgm:pt modelId="{53DFD3AA-9AC1-4411-9391-F0F608954267}" type="sibTrans" cxnId="{E5850E57-FC42-407D-BD19-42A61540A2BF}">
      <dgm:prSet/>
      <dgm:spPr>
        <a:ln w="25400">
          <a:solidFill>
            <a:srgbClr val="FFFF00"/>
          </a:solidFill>
        </a:ln>
      </dgm:spPr>
      <dgm:t>
        <a:bodyPr/>
        <a:lstStyle/>
        <a:p>
          <a:endParaRPr lang="en-US">
            <a:solidFill>
              <a:schemeClr val="tx1"/>
            </a:solidFill>
          </a:endParaRPr>
        </a:p>
      </dgm:t>
    </dgm:pt>
    <dgm:pt modelId="{3DD63F61-7F20-4883-BF04-D977A27FDE7A}">
      <dgm:prSet phldrT="[Text]"/>
      <dgm:spPr>
        <a:solidFill>
          <a:srgbClr val="00B050"/>
        </a:solidFill>
      </dgm:spPr>
      <dgm:t>
        <a:bodyPr/>
        <a:lstStyle/>
        <a:p>
          <a:r>
            <a:rPr lang="en-US" b="1" dirty="0">
              <a:solidFill>
                <a:schemeClr val="tx1"/>
              </a:solidFill>
            </a:rPr>
            <a:t>Process Control &amp; PCDs</a:t>
          </a:r>
        </a:p>
      </dgm:t>
    </dgm:pt>
    <dgm:pt modelId="{8A188271-9C0F-47BA-BFCF-30F53305AAFE}" type="parTrans" cxnId="{477E318F-9EEC-4C32-8D4D-77946F6E92DC}">
      <dgm:prSet/>
      <dgm:spPr/>
      <dgm:t>
        <a:bodyPr/>
        <a:lstStyle/>
        <a:p>
          <a:endParaRPr lang="en-US">
            <a:solidFill>
              <a:schemeClr val="tx1"/>
            </a:solidFill>
          </a:endParaRPr>
        </a:p>
      </dgm:t>
    </dgm:pt>
    <dgm:pt modelId="{91DDEFBC-A239-4A35-A196-CB1F3617F7B5}" type="sibTrans" cxnId="{477E318F-9EEC-4C32-8D4D-77946F6E92DC}">
      <dgm:prSet/>
      <dgm:spPr>
        <a:ln w="25400">
          <a:solidFill>
            <a:srgbClr val="00B050"/>
          </a:solidFill>
        </a:ln>
      </dgm:spPr>
      <dgm:t>
        <a:bodyPr/>
        <a:lstStyle/>
        <a:p>
          <a:endParaRPr lang="en-US">
            <a:solidFill>
              <a:schemeClr val="tx1"/>
            </a:solidFill>
          </a:endParaRPr>
        </a:p>
      </dgm:t>
    </dgm:pt>
    <dgm:pt modelId="{6B5170B5-099E-43F0-BB58-E0A6622F4F82}">
      <dgm:prSet/>
      <dgm:spPr>
        <a:solidFill>
          <a:srgbClr val="7030A0"/>
        </a:solidFill>
      </dgm:spPr>
      <dgm:t>
        <a:bodyPr/>
        <a:lstStyle/>
        <a:p>
          <a:r>
            <a:rPr lang="en-US" b="1" dirty="0">
              <a:solidFill>
                <a:srgbClr val="FFFF00"/>
              </a:solidFill>
            </a:rPr>
            <a:t>Inspection &amp; monitoring</a:t>
          </a:r>
        </a:p>
      </dgm:t>
    </dgm:pt>
    <dgm:pt modelId="{0F0E10A4-D1E6-4715-91E7-3EEF63210649}" type="parTrans" cxnId="{80BA7B9D-D976-440A-BF71-8E8F044D39E4}">
      <dgm:prSet/>
      <dgm:spPr/>
      <dgm:t>
        <a:bodyPr/>
        <a:lstStyle/>
        <a:p>
          <a:endParaRPr lang="en-US">
            <a:solidFill>
              <a:schemeClr val="tx1"/>
            </a:solidFill>
          </a:endParaRPr>
        </a:p>
      </dgm:t>
    </dgm:pt>
    <dgm:pt modelId="{7283304F-95BE-4782-82B8-4534FF836FE7}" type="sibTrans" cxnId="{80BA7B9D-D976-440A-BF71-8E8F044D39E4}">
      <dgm:prSet/>
      <dgm:spPr>
        <a:ln w="25400">
          <a:solidFill>
            <a:srgbClr val="7030A0"/>
          </a:solidFill>
        </a:ln>
      </dgm:spPr>
      <dgm:t>
        <a:bodyPr/>
        <a:lstStyle/>
        <a:p>
          <a:endParaRPr lang="en-US">
            <a:solidFill>
              <a:schemeClr val="tx1"/>
            </a:solidFill>
          </a:endParaRPr>
        </a:p>
      </dgm:t>
    </dgm:pt>
    <dgm:pt modelId="{279563CD-460A-4001-BBDA-F4A7935A1B5D}">
      <dgm:prSet/>
      <dgm:spPr>
        <a:solidFill>
          <a:srgbClr val="00B0F0"/>
        </a:solidFill>
      </dgm:spPr>
      <dgm:t>
        <a:bodyPr/>
        <a:lstStyle/>
        <a:p>
          <a:r>
            <a:rPr lang="en-US" b="1" dirty="0">
              <a:solidFill>
                <a:schemeClr val="tx1"/>
              </a:solidFill>
            </a:rPr>
            <a:t>SPC</a:t>
          </a:r>
        </a:p>
      </dgm:t>
    </dgm:pt>
    <dgm:pt modelId="{BE878210-1629-43A2-BE33-77332588E585}" type="parTrans" cxnId="{8CB86772-DD98-4F1E-9FBC-D58B2942EDF4}">
      <dgm:prSet/>
      <dgm:spPr/>
      <dgm:t>
        <a:bodyPr/>
        <a:lstStyle/>
        <a:p>
          <a:endParaRPr lang="en-US">
            <a:solidFill>
              <a:schemeClr val="tx1"/>
            </a:solidFill>
          </a:endParaRPr>
        </a:p>
      </dgm:t>
    </dgm:pt>
    <dgm:pt modelId="{4A919957-C074-499C-86C3-6D5BACA408B4}" type="sibTrans" cxnId="{8CB86772-DD98-4F1E-9FBC-D58B2942EDF4}">
      <dgm:prSet/>
      <dgm:spPr>
        <a:ln w="25400">
          <a:solidFill>
            <a:srgbClr val="00B0F0"/>
          </a:solidFill>
        </a:ln>
      </dgm:spPr>
      <dgm:t>
        <a:bodyPr/>
        <a:lstStyle/>
        <a:p>
          <a:endParaRPr lang="en-US">
            <a:solidFill>
              <a:schemeClr val="tx1"/>
            </a:solidFill>
          </a:endParaRPr>
        </a:p>
      </dgm:t>
    </dgm:pt>
    <dgm:pt modelId="{EF55CD86-AE67-4E97-9A60-F44C450A6D35}" type="pres">
      <dgm:prSet presAssocID="{30571B20-C9F9-47A4-966D-4B464CED04EE}" presName="cycle" presStyleCnt="0">
        <dgm:presLayoutVars>
          <dgm:dir/>
          <dgm:resizeHandles val="exact"/>
        </dgm:presLayoutVars>
      </dgm:prSet>
      <dgm:spPr/>
    </dgm:pt>
    <dgm:pt modelId="{E3C4B9F0-7242-4BB4-9E5E-8A9D4BD94E87}" type="pres">
      <dgm:prSet presAssocID="{24F5EBBE-6725-436B-BFF1-FBB9287A0121}" presName="node" presStyleLbl="node1" presStyleIdx="0" presStyleCnt="6">
        <dgm:presLayoutVars>
          <dgm:bulletEnabled val="1"/>
        </dgm:presLayoutVars>
      </dgm:prSet>
      <dgm:spPr/>
    </dgm:pt>
    <dgm:pt modelId="{5F8592B1-383C-4E62-9717-39735C25EB93}" type="pres">
      <dgm:prSet presAssocID="{24F5EBBE-6725-436B-BFF1-FBB9287A0121}" presName="spNode" presStyleCnt="0"/>
      <dgm:spPr/>
    </dgm:pt>
    <dgm:pt modelId="{C8E44B15-D308-4245-98AE-D1FD62B4384D}" type="pres">
      <dgm:prSet presAssocID="{C7D9EF41-2D2F-40DC-9294-4FD76D95068B}" presName="sibTrans" presStyleLbl="sibTrans1D1" presStyleIdx="0" presStyleCnt="6"/>
      <dgm:spPr/>
    </dgm:pt>
    <dgm:pt modelId="{A9D60967-F842-473D-A5DB-FD3F8C333178}" type="pres">
      <dgm:prSet presAssocID="{2A1890A5-C8F9-4434-B1A9-8F835D440BDC}" presName="node" presStyleLbl="node1" presStyleIdx="1" presStyleCnt="6">
        <dgm:presLayoutVars>
          <dgm:bulletEnabled val="1"/>
        </dgm:presLayoutVars>
      </dgm:prSet>
      <dgm:spPr/>
    </dgm:pt>
    <dgm:pt modelId="{89F1B500-12A1-48F8-83A6-0186AC9FFF59}" type="pres">
      <dgm:prSet presAssocID="{2A1890A5-C8F9-4434-B1A9-8F835D440BDC}" presName="spNode" presStyleCnt="0"/>
      <dgm:spPr/>
    </dgm:pt>
    <dgm:pt modelId="{25C25B90-5550-4BD0-BF9B-D8A3AE715419}" type="pres">
      <dgm:prSet presAssocID="{7D98BFA1-E0DF-4169-8E26-E822E735FFB2}" presName="sibTrans" presStyleLbl="sibTrans1D1" presStyleIdx="1" presStyleCnt="6"/>
      <dgm:spPr/>
    </dgm:pt>
    <dgm:pt modelId="{BAB61FEA-FF58-4248-8C5F-85E72C195B31}" type="pres">
      <dgm:prSet presAssocID="{5AAC6AB5-DB4B-42DD-B297-CF29951D8A24}" presName="node" presStyleLbl="node1" presStyleIdx="2" presStyleCnt="6" custScaleX="96726" custScaleY="104289">
        <dgm:presLayoutVars>
          <dgm:bulletEnabled val="1"/>
        </dgm:presLayoutVars>
      </dgm:prSet>
      <dgm:spPr/>
    </dgm:pt>
    <dgm:pt modelId="{40F19918-3683-4FF2-9183-367017842336}" type="pres">
      <dgm:prSet presAssocID="{5AAC6AB5-DB4B-42DD-B297-CF29951D8A24}" presName="spNode" presStyleCnt="0"/>
      <dgm:spPr/>
    </dgm:pt>
    <dgm:pt modelId="{F7B006CA-414D-4207-A78C-A3494C285746}" type="pres">
      <dgm:prSet presAssocID="{53DFD3AA-9AC1-4411-9391-F0F608954267}" presName="sibTrans" presStyleLbl="sibTrans1D1" presStyleIdx="2" presStyleCnt="6"/>
      <dgm:spPr/>
    </dgm:pt>
    <dgm:pt modelId="{B02A9959-8727-4FA9-9D1D-BABC6EB502C3}" type="pres">
      <dgm:prSet presAssocID="{3DD63F61-7F20-4883-BF04-D977A27FDE7A}" presName="node" presStyleLbl="node1" presStyleIdx="3" presStyleCnt="6">
        <dgm:presLayoutVars>
          <dgm:bulletEnabled val="1"/>
        </dgm:presLayoutVars>
      </dgm:prSet>
      <dgm:spPr/>
    </dgm:pt>
    <dgm:pt modelId="{E52D2D06-3271-439B-8E4E-CAE08B5B38AA}" type="pres">
      <dgm:prSet presAssocID="{3DD63F61-7F20-4883-BF04-D977A27FDE7A}" presName="spNode" presStyleCnt="0"/>
      <dgm:spPr/>
    </dgm:pt>
    <dgm:pt modelId="{4CBE3C4A-E6D9-4059-B5C5-6B614EA23617}" type="pres">
      <dgm:prSet presAssocID="{91DDEFBC-A239-4A35-A196-CB1F3617F7B5}" presName="sibTrans" presStyleLbl="sibTrans1D1" presStyleIdx="3" presStyleCnt="6"/>
      <dgm:spPr/>
    </dgm:pt>
    <dgm:pt modelId="{51457DFD-F97B-4902-B6B0-81CB2290E88B}" type="pres">
      <dgm:prSet presAssocID="{279563CD-460A-4001-BBDA-F4A7935A1B5D}" presName="node" presStyleLbl="node1" presStyleIdx="4" presStyleCnt="6">
        <dgm:presLayoutVars>
          <dgm:bulletEnabled val="1"/>
        </dgm:presLayoutVars>
      </dgm:prSet>
      <dgm:spPr/>
    </dgm:pt>
    <dgm:pt modelId="{A835457C-56E3-4541-8650-CDE3DA5F7384}" type="pres">
      <dgm:prSet presAssocID="{279563CD-460A-4001-BBDA-F4A7935A1B5D}" presName="spNode" presStyleCnt="0"/>
      <dgm:spPr/>
    </dgm:pt>
    <dgm:pt modelId="{6714A6EE-8895-47F9-80DF-3ADFB6F5B0FF}" type="pres">
      <dgm:prSet presAssocID="{4A919957-C074-499C-86C3-6D5BACA408B4}" presName="sibTrans" presStyleLbl="sibTrans1D1" presStyleIdx="4" presStyleCnt="6"/>
      <dgm:spPr/>
    </dgm:pt>
    <dgm:pt modelId="{AEBC5BCD-B6D5-4741-9C26-70A5EA94A150}" type="pres">
      <dgm:prSet presAssocID="{6B5170B5-099E-43F0-BB58-E0A6622F4F82}" presName="node" presStyleLbl="node1" presStyleIdx="5" presStyleCnt="6">
        <dgm:presLayoutVars>
          <dgm:bulletEnabled val="1"/>
        </dgm:presLayoutVars>
      </dgm:prSet>
      <dgm:spPr/>
    </dgm:pt>
    <dgm:pt modelId="{81714680-2521-4F38-9939-8262B4AD3A7D}" type="pres">
      <dgm:prSet presAssocID="{6B5170B5-099E-43F0-BB58-E0A6622F4F82}" presName="spNode" presStyleCnt="0"/>
      <dgm:spPr/>
    </dgm:pt>
    <dgm:pt modelId="{DCBD6CA7-512B-438F-AECB-E334C30A7C16}" type="pres">
      <dgm:prSet presAssocID="{7283304F-95BE-4782-82B8-4534FF836FE7}" presName="sibTrans" presStyleLbl="sibTrans1D1" presStyleIdx="5" presStyleCnt="6"/>
      <dgm:spPr/>
    </dgm:pt>
  </dgm:ptLst>
  <dgm:cxnLst>
    <dgm:cxn modelId="{2543FB06-1ED7-4625-8E28-AA34B8A60582}" type="presOf" srcId="{3DD63F61-7F20-4883-BF04-D977A27FDE7A}" destId="{B02A9959-8727-4FA9-9D1D-BABC6EB502C3}" srcOrd="0" destOrd="0" presId="urn:microsoft.com/office/officeart/2005/8/layout/cycle6"/>
    <dgm:cxn modelId="{A19F5C4B-A20B-4C69-B59D-4D94AA06BE5A}" type="presOf" srcId="{7283304F-95BE-4782-82B8-4534FF836FE7}" destId="{DCBD6CA7-512B-438F-AECB-E334C30A7C16}" srcOrd="0" destOrd="0" presId="urn:microsoft.com/office/officeart/2005/8/layout/cycle6"/>
    <dgm:cxn modelId="{8CB86772-DD98-4F1E-9FBC-D58B2942EDF4}" srcId="{30571B20-C9F9-47A4-966D-4B464CED04EE}" destId="{279563CD-460A-4001-BBDA-F4A7935A1B5D}" srcOrd="4" destOrd="0" parTransId="{BE878210-1629-43A2-BE33-77332588E585}" sibTransId="{4A919957-C074-499C-86C3-6D5BACA408B4}"/>
    <dgm:cxn modelId="{E5850E57-FC42-407D-BD19-42A61540A2BF}" srcId="{30571B20-C9F9-47A4-966D-4B464CED04EE}" destId="{5AAC6AB5-DB4B-42DD-B297-CF29951D8A24}" srcOrd="2" destOrd="0" parTransId="{CDEB369C-1DFD-4AEC-A737-F34048146B86}" sibTransId="{53DFD3AA-9AC1-4411-9391-F0F608954267}"/>
    <dgm:cxn modelId="{6512AA7A-98E8-48E0-BBFC-B6844C5AE0D0}" type="presOf" srcId="{53DFD3AA-9AC1-4411-9391-F0F608954267}" destId="{F7B006CA-414D-4207-A78C-A3494C285746}" srcOrd="0" destOrd="0" presId="urn:microsoft.com/office/officeart/2005/8/layout/cycle6"/>
    <dgm:cxn modelId="{2B6E817C-1B8E-4174-BD47-CEF3F2BF3A84}" type="presOf" srcId="{91DDEFBC-A239-4A35-A196-CB1F3617F7B5}" destId="{4CBE3C4A-E6D9-4059-B5C5-6B614EA23617}" srcOrd="0" destOrd="0" presId="urn:microsoft.com/office/officeart/2005/8/layout/cycle6"/>
    <dgm:cxn modelId="{108AB47C-F0D6-4A63-9977-EB9DDEC85A3D}" srcId="{30571B20-C9F9-47A4-966D-4B464CED04EE}" destId="{2A1890A5-C8F9-4434-B1A9-8F835D440BDC}" srcOrd="1" destOrd="0" parTransId="{7B1843E5-CA16-45A4-8664-2F74BE85B797}" sibTransId="{7D98BFA1-E0DF-4169-8E26-E822E735FFB2}"/>
    <dgm:cxn modelId="{8D521181-21DD-4424-A830-1915E4191FF5}" type="presOf" srcId="{4A919957-C074-499C-86C3-6D5BACA408B4}" destId="{6714A6EE-8895-47F9-80DF-3ADFB6F5B0FF}" srcOrd="0" destOrd="0" presId="urn:microsoft.com/office/officeart/2005/8/layout/cycle6"/>
    <dgm:cxn modelId="{9CF7C489-D96E-4A10-8EF5-39A553751F28}" type="presOf" srcId="{24F5EBBE-6725-436B-BFF1-FBB9287A0121}" destId="{E3C4B9F0-7242-4BB4-9E5E-8A9D4BD94E87}" srcOrd="0" destOrd="0" presId="urn:microsoft.com/office/officeart/2005/8/layout/cycle6"/>
    <dgm:cxn modelId="{2504F48E-B164-4F2C-B4C8-64AA05D3F56E}" srcId="{30571B20-C9F9-47A4-966D-4B464CED04EE}" destId="{24F5EBBE-6725-436B-BFF1-FBB9287A0121}" srcOrd="0" destOrd="0" parTransId="{5C0D8102-2586-44FD-A8FC-DFC5CBB97D97}" sibTransId="{C7D9EF41-2D2F-40DC-9294-4FD76D95068B}"/>
    <dgm:cxn modelId="{477E318F-9EEC-4C32-8D4D-77946F6E92DC}" srcId="{30571B20-C9F9-47A4-966D-4B464CED04EE}" destId="{3DD63F61-7F20-4883-BF04-D977A27FDE7A}" srcOrd="3" destOrd="0" parTransId="{8A188271-9C0F-47BA-BFCF-30F53305AAFE}" sibTransId="{91DDEFBC-A239-4A35-A196-CB1F3617F7B5}"/>
    <dgm:cxn modelId="{C1554C8F-9129-4568-BA5C-BFA759BED665}" type="presOf" srcId="{C7D9EF41-2D2F-40DC-9294-4FD76D95068B}" destId="{C8E44B15-D308-4245-98AE-D1FD62B4384D}" srcOrd="0" destOrd="0" presId="urn:microsoft.com/office/officeart/2005/8/layout/cycle6"/>
    <dgm:cxn modelId="{83D0F79B-B28A-4E1D-8AF6-60036477314F}" type="presOf" srcId="{5AAC6AB5-DB4B-42DD-B297-CF29951D8A24}" destId="{BAB61FEA-FF58-4248-8C5F-85E72C195B31}" srcOrd="0" destOrd="0" presId="urn:microsoft.com/office/officeart/2005/8/layout/cycle6"/>
    <dgm:cxn modelId="{80BA7B9D-D976-440A-BF71-8E8F044D39E4}" srcId="{30571B20-C9F9-47A4-966D-4B464CED04EE}" destId="{6B5170B5-099E-43F0-BB58-E0A6622F4F82}" srcOrd="5" destOrd="0" parTransId="{0F0E10A4-D1E6-4715-91E7-3EEF63210649}" sibTransId="{7283304F-95BE-4782-82B8-4534FF836FE7}"/>
    <dgm:cxn modelId="{917890A6-6FFD-40CB-98D7-22E58BBBD22D}" type="presOf" srcId="{6B5170B5-099E-43F0-BB58-E0A6622F4F82}" destId="{AEBC5BCD-B6D5-4741-9C26-70A5EA94A150}" srcOrd="0" destOrd="0" presId="urn:microsoft.com/office/officeart/2005/8/layout/cycle6"/>
    <dgm:cxn modelId="{806162B6-C047-487F-A112-8D00FE77D97F}" type="presOf" srcId="{30571B20-C9F9-47A4-966D-4B464CED04EE}" destId="{EF55CD86-AE67-4E97-9A60-F44C450A6D35}" srcOrd="0" destOrd="0" presId="urn:microsoft.com/office/officeart/2005/8/layout/cycle6"/>
    <dgm:cxn modelId="{60093CCE-85CD-4124-A39E-D804B4C12A62}" type="presOf" srcId="{279563CD-460A-4001-BBDA-F4A7935A1B5D}" destId="{51457DFD-F97B-4902-B6B0-81CB2290E88B}" srcOrd="0" destOrd="0" presId="urn:microsoft.com/office/officeart/2005/8/layout/cycle6"/>
    <dgm:cxn modelId="{2A5FACE2-E2C6-4F95-96BE-60AFFE6D805D}" type="presOf" srcId="{2A1890A5-C8F9-4434-B1A9-8F835D440BDC}" destId="{A9D60967-F842-473D-A5DB-FD3F8C333178}" srcOrd="0" destOrd="0" presId="urn:microsoft.com/office/officeart/2005/8/layout/cycle6"/>
    <dgm:cxn modelId="{1457D5EB-70B3-46DD-B48E-3B89428C8012}" type="presOf" srcId="{7D98BFA1-E0DF-4169-8E26-E822E735FFB2}" destId="{25C25B90-5550-4BD0-BF9B-D8A3AE715419}" srcOrd="0" destOrd="0" presId="urn:microsoft.com/office/officeart/2005/8/layout/cycle6"/>
    <dgm:cxn modelId="{5E5E81D8-F904-49CD-B3FA-FA31791C98D6}" type="presParOf" srcId="{EF55CD86-AE67-4E97-9A60-F44C450A6D35}" destId="{E3C4B9F0-7242-4BB4-9E5E-8A9D4BD94E87}" srcOrd="0" destOrd="0" presId="urn:microsoft.com/office/officeart/2005/8/layout/cycle6"/>
    <dgm:cxn modelId="{FBD7AF2E-912A-4D5C-950D-D6139B2D62C7}" type="presParOf" srcId="{EF55CD86-AE67-4E97-9A60-F44C450A6D35}" destId="{5F8592B1-383C-4E62-9717-39735C25EB93}" srcOrd="1" destOrd="0" presId="urn:microsoft.com/office/officeart/2005/8/layout/cycle6"/>
    <dgm:cxn modelId="{6C624233-E3A3-40BE-9670-367D72A6B754}" type="presParOf" srcId="{EF55CD86-AE67-4E97-9A60-F44C450A6D35}" destId="{C8E44B15-D308-4245-98AE-D1FD62B4384D}" srcOrd="2" destOrd="0" presId="urn:microsoft.com/office/officeart/2005/8/layout/cycle6"/>
    <dgm:cxn modelId="{755C4DEE-D603-455E-8F7D-B1C6EAA58DFF}" type="presParOf" srcId="{EF55CD86-AE67-4E97-9A60-F44C450A6D35}" destId="{A9D60967-F842-473D-A5DB-FD3F8C333178}" srcOrd="3" destOrd="0" presId="urn:microsoft.com/office/officeart/2005/8/layout/cycle6"/>
    <dgm:cxn modelId="{CE7E6EA6-CD55-43B9-A85D-FE714BB098ED}" type="presParOf" srcId="{EF55CD86-AE67-4E97-9A60-F44C450A6D35}" destId="{89F1B500-12A1-48F8-83A6-0186AC9FFF59}" srcOrd="4" destOrd="0" presId="urn:microsoft.com/office/officeart/2005/8/layout/cycle6"/>
    <dgm:cxn modelId="{819BBC0F-0922-4D1D-9178-97DB6BE3D0FB}" type="presParOf" srcId="{EF55CD86-AE67-4E97-9A60-F44C450A6D35}" destId="{25C25B90-5550-4BD0-BF9B-D8A3AE715419}" srcOrd="5" destOrd="0" presId="urn:microsoft.com/office/officeart/2005/8/layout/cycle6"/>
    <dgm:cxn modelId="{DFF5C46E-18CD-4303-97E8-A5A14B5E2702}" type="presParOf" srcId="{EF55CD86-AE67-4E97-9A60-F44C450A6D35}" destId="{BAB61FEA-FF58-4248-8C5F-85E72C195B31}" srcOrd="6" destOrd="0" presId="urn:microsoft.com/office/officeart/2005/8/layout/cycle6"/>
    <dgm:cxn modelId="{24D35C1B-BAA3-408B-80E3-A9C019AE6DDE}" type="presParOf" srcId="{EF55CD86-AE67-4E97-9A60-F44C450A6D35}" destId="{40F19918-3683-4FF2-9183-367017842336}" srcOrd="7" destOrd="0" presId="urn:microsoft.com/office/officeart/2005/8/layout/cycle6"/>
    <dgm:cxn modelId="{A6C5FB7A-5226-4701-BB36-7EFB13BC9D14}" type="presParOf" srcId="{EF55CD86-AE67-4E97-9A60-F44C450A6D35}" destId="{F7B006CA-414D-4207-A78C-A3494C285746}" srcOrd="8" destOrd="0" presId="urn:microsoft.com/office/officeart/2005/8/layout/cycle6"/>
    <dgm:cxn modelId="{92C1051A-CFE5-4E5D-8365-505CD0560FEB}" type="presParOf" srcId="{EF55CD86-AE67-4E97-9A60-F44C450A6D35}" destId="{B02A9959-8727-4FA9-9D1D-BABC6EB502C3}" srcOrd="9" destOrd="0" presId="urn:microsoft.com/office/officeart/2005/8/layout/cycle6"/>
    <dgm:cxn modelId="{C735ADC9-F91F-4994-9CAC-7B9AAFD159E7}" type="presParOf" srcId="{EF55CD86-AE67-4E97-9A60-F44C450A6D35}" destId="{E52D2D06-3271-439B-8E4E-CAE08B5B38AA}" srcOrd="10" destOrd="0" presId="urn:microsoft.com/office/officeart/2005/8/layout/cycle6"/>
    <dgm:cxn modelId="{34A06389-49BD-494C-8971-DA2528CE2F51}" type="presParOf" srcId="{EF55CD86-AE67-4E97-9A60-F44C450A6D35}" destId="{4CBE3C4A-E6D9-4059-B5C5-6B614EA23617}" srcOrd="11" destOrd="0" presId="urn:microsoft.com/office/officeart/2005/8/layout/cycle6"/>
    <dgm:cxn modelId="{030BF56D-0534-4C3E-A0AC-3533DBCD18F5}" type="presParOf" srcId="{EF55CD86-AE67-4E97-9A60-F44C450A6D35}" destId="{51457DFD-F97B-4902-B6B0-81CB2290E88B}" srcOrd="12" destOrd="0" presId="urn:microsoft.com/office/officeart/2005/8/layout/cycle6"/>
    <dgm:cxn modelId="{9FA82DBC-C5A4-4C9E-A998-0B1C2DBB4F16}" type="presParOf" srcId="{EF55CD86-AE67-4E97-9A60-F44C450A6D35}" destId="{A835457C-56E3-4541-8650-CDE3DA5F7384}" srcOrd="13" destOrd="0" presId="urn:microsoft.com/office/officeart/2005/8/layout/cycle6"/>
    <dgm:cxn modelId="{F2A8099D-7D92-4BAA-AEAF-EFA883F13E70}" type="presParOf" srcId="{EF55CD86-AE67-4E97-9A60-F44C450A6D35}" destId="{6714A6EE-8895-47F9-80DF-3ADFB6F5B0FF}" srcOrd="14" destOrd="0" presId="urn:microsoft.com/office/officeart/2005/8/layout/cycle6"/>
    <dgm:cxn modelId="{83434416-5689-415D-9C99-3FE55A1857A0}" type="presParOf" srcId="{EF55CD86-AE67-4E97-9A60-F44C450A6D35}" destId="{AEBC5BCD-B6D5-4741-9C26-70A5EA94A150}" srcOrd="15" destOrd="0" presId="urn:microsoft.com/office/officeart/2005/8/layout/cycle6"/>
    <dgm:cxn modelId="{F25D1D2F-D9D1-4101-9B5F-4003D7F21E2A}" type="presParOf" srcId="{EF55CD86-AE67-4E97-9A60-F44C450A6D35}" destId="{81714680-2521-4F38-9939-8262B4AD3A7D}" srcOrd="16" destOrd="0" presId="urn:microsoft.com/office/officeart/2005/8/layout/cycle6"/>
    <dgm:cxn modelId="{CD4772D5-0622-44AC-9D1A-43E1F23E0E3C}" type="presParOf" srcId="{EF55CD86-AE67-4E97-9A60-F44C450A6D35}" destId="{DCBD6CA7-512B-438F-AECB-E334C30A7C16}"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4B9F0-7242-4BB4-9E5E-8A9D4BD94E87}">
      <dsp:nvSpPr>
        <dsp:cNvPr id="0" name=""/>
        <dsp:cNvSpPr/>
      </dsp:nvSpPr>
      <dsp:spPr>
        <a:xfrm>
          <a:off x="2769565" y="2658"/>
          <a:ext cx="1187308" cy="771750"/>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Equipment &amp; Facility Control</a:t>
          </a:r>
        </a:p>
      </dsp:txBody>
      <dsp:txXfrm>
        <a:off x="2807239" y="40332"/>
        <a:ext cx="1111960" cy="696402"/>
      </dsp:txXfrm>
    </dsp:sp>
    <dsp:sp modelId="{C8E44B15-D308-4245-98AE-D1FD62B4384D}">
      <dsp:nvSpPr>
        <dsp:cNvPr id="0" name=""/>
        <dsp:cNvSpPr/>
      </dsp:nvSpPr>
      <dsp:spPr>
        <a:xfrm>
          <a:off x="1546406" y="388534"/>
          <a:ext cx="3633625" cy="3633625"/>
        </a:xfrm>
        <a:custGeom>
          <a:avLst/>
          <a:gdLst/>
          <a:ahLst/>
          <a:cxnLst/>
          <a:rect l="0" t="0" r="0" b="0"/>
          <a:pathLst>
            <a:path>
              <a:moveTo>
                <a:pt x="2418039" y="102363"/>
              </a:moveTo>
              <a:arcTo wR="1816812" hR="1816812" stAng="17359492" swAng="1499546"/>
            </a:path>
          </a:pathLst>
        </a:custGeom>
        <a:noFill/>
        <a:ln w="25400" cap="flat" cmpd="sng" algn="ctr">
          <a:solidFill>
            <a:srgbClr val="FF0000"/>
          </a:solidFill>
          <a:prstDash val="solid"/>
          <a:miter lim="800000"/>
        </a:ln>
        <a:effectLst/>
      </dsp:spPr>
      <dsp:style>
        <a:lnRef idx="1">
          <a:scrgbClr r="0" g="0" b="0"/>
        </a:lnRef>
        <a:fillRef idx="0">
          <a:scrgbClr r="0" g="0" b="0"/>
        </a:fillRef>
        <a:effectRef idx="0">
          <a:scrgbClr r="0" g="0" b="0"/>
        </a:effectRef>
        <a:fontRef idx="minor"/>
      </dsp:style>
    </dsp:sp>
    <dsp:sp modelId="{A9D60967-F842-473D-A5DB-FD3F8C333178}">
      <dsp:nvSpPr>
        <dsp:cNvPr id="0" name=""/>
        <dsp:cNvSpPr/>
      </dsp:nvSpPr>
      <dsp:spPr>
        <a:xfrm>
          <a:off x="4342971" y="911065"/>
          <a:ext cx="1187308" cy="77175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Feedstock Controls</a:t>
          </a:r>
        </a:p>
      </dsp:txBody>
      <dsp:txXfrm>
        <a:off x="4380645" y="948739"/>
        <a:ext cx="1111960" cy="696402"/>
      </dsp:txXfrm>
    </dsp:sp>
    <dsp:sp modelId="{25C25B90-5550-4BD0-BF9B-D8A3AE715419}">
      <dsp:nvSpPr>
        <dsp:cNvPr id="0" name=""/>
        <dsp:cNvSpPr/>
      </dsp:nvSpPr>
      <dsp:spPr>
        <a:xfrm>
          <a:off x="1546406" y="388534"/>
          <a:ext cx="3633625" cy="3633625"/>
        </a:xfrm>
        <a:custGeom>
          <a:avLst/>
          <a:gdLst/>
          <a:ahLst/>
          <a:cxnLst/>
          <a:rect l="0" t="0" r="0" b="0"/>
          <a:pathLst>
            <a:path>
              <a:moveTo>
                <a:pt x="3559792" y="1304140"/>
              </a:moveTo>
              <a:arcTo wR="1816812" hR="1816812" stAng="20616571" swAng="1934207"/>
            </a:path>
          </a:pathLst>
        </a:custGeom>
        <a:noFill/>
        <a:ln w="25400" cap="flat" cmpd="sng" algn="ctr">
          <a:solidFill>
            <a:srgbClr val="FFC000"/>
          </a:solidFill>
          <a:prstDash val="solid"/>
          <a:miter lim="800000"/>
        </a:ln>
        <a:effectLst/>
      </dsp:spPr>
      <dsp:style>
        <a:lnRef idx="1">
          <a:scrgbClr r="0" g="0" b="0"/>
        </a:lnRef>
        <a:fillRef idx="0">
          <a:scrgbClr r="0" g="0" b="0"/>
        </a:fillRef>
        <a:effectRef idx="0">
          <a:scrgbClr r="0" g="0" b="0"/>
        </a:effectRef>
        <a:fontRef idx="minor"/>
      </dsp:style>
    </dsp:sp>
    <dsp:sp modelId="{BAB61FEA-FF58-4248-8C5F-85E72C195B31}">
      <dsp:nvSpPr>
        <dsp:cNvPr id="0" name=""/>
        <dsp:cNvSpPr/>
      </dsp:nvSpPr>
      <dsp:spPr>
        <a:xfrm>
          <a:off x="4362407" y="2711328"/>
          <a:ext cx="1148435" cy="804850"/>
        </a:xfrm>
        <a:prstGeom prst="round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QMPs</a:t>
          </a:r>
        </a:p>
        <a:p>
          <a:pPr marL="0" lvl="0" indent="0" algn="ctr" defTabSz="622300">
            <a:lnSpc>
              <a:spcPct val="90000"/>
            </a:lnSpc>
            <a:spcBef>
              <a:spcPct val="0"/>
            </a:spcBef>
            <a:spcAft>
              <a:spcPct val="35000"/>
            </a:spcAft>
            <a:buNone/>
          </a:pPr>
          <a:r>
            <a:rPr lang="en-US" sz="1400" b="1" kern="1200" dirty="0">
              <a:solidFill>
                <a:schemeClr val="tx1"/>
              </a:solidFill>
            </a:rPr>
            <a:t>(Process)</a:t>
          </a:r>
        </a:p>
      </dsp:txBody>
      <dsp:txXfrm>
        <a:off x="4401697" y="2750618"/>
        <a:ext cx="1069855" cy="726270"/>
      </dsp:txXfrm>
    </dsp:sp>
    <dsp:sp modelId="{F7B006CA-414D-4207-A78C-A3494C285746}">
      <dsp:nvSpPr>
        <dsp:cNvPr id="0" name=""/>
        <dsp:cNvSpPr/>
      </dsp:nvSpPr>
      <dsp:spPr>
        <a:xfrm>
          <a:off x="1546406" y="388534"/>
          <a:ext cx="3633625" cy="3633625"/>
        </a:xfrm>
        <a:custGeom>
          <a:avLst/>
          <a:gdLst/>
          <a:ahLst/>
          <a:cxnLst/>
          <a:rect l="0" t="0" r="0" b="0"/>
          <a:pathLst>
            <a:path>
              <a:moveTo>
                <a:pt x="3069169" y="3133024"/>
              </a:moveTo>
              <a:arcTo wR="1816812" hR="1816812" stAng="2785446" swAng="1455500"/>
            </a:path>
          </a:pathLst>
        </a:custGeom>
        <a:noFill/>
        <a:ln w="25400" cap="flat" cmpd="sng" algn="ctr">
          <a:solidFill>
            <a:srgbClr val="FFFF00"/>
          </a:solidFill>
          <a:prstDash val="solid"/>
          <a:miter lim="800000"/>
        </a:ln>
        <a:effectLst/>
      </dsp:spPr>
      <dsp:style>
        <a:lnRef idx="1">
          <a:scrgbClr r="0" g="0" b="0"/>
        </a:lnRef>
        <a:fillRef idx="0">
          <a:scrgbClr r="0" g="0" b="0"/>
        </a:fillRef>
        <a:effectRef idx="0">
          <a:scrgbClr r="0" g="0" b="0"/>
        </a:effectRef>
        <a:fontRef idx="minor"/>
      </dsp:style>
    </dsp:sp>
    <dsp:sp modelId="{B02A9959-8727-4FA9-9D1D-BABC6EB502C3}">
      <dsp:nvSpPr>
        <dsp:cNvPr id="0" name=""/>
        <dsp:cNvSpPr/>
      </dsp:nvSpPr>
      <dsp:spPr>
        <a:xfrm>
          <a:off x="2769565" y="3636284"/>
          <a:ext cx="1187308" cy="771750"/>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Process Control &amp; PCDs</a:t>
          </a:r>
        </a:p>
      </dsp:txBody>
      <dsp:txXfrm>
        <a:off x="2807239" y="3673958"/>
        <a:ext cx="1111960" cy="696402"/>
      </dsp:txXfrm>
    </dsp:sp>
    <dsp:sp modelId="{4CBE3C4A-E6D9-4059-B5C5-6B614EA23617}">
      <dsp:nvSpPr>
        <dsp:cNvPr id="0" name=""/>
        <dsp:cNvSpPr/>
      </dsp:nvSpPr>
      <dsp:spPr>
        <a:xfrm>
          <a:off x="1546406" y="388534"/>
          <a:ext cx="3633625" cy="3633625"/>
        </a:xfrm>
        <a:custGeom>
          <a:avLst/>
          <a:gdLst/>
          <a:ahLst/>
          <a:cxnLst/>
          <a:rect l="0" t="0" r="0" b="0"/>
          <a:pathLst>
            <a:path>
              <a:moveTo>
                <a:pt x="1215585" y="3531261"/>
              </a:moveTo>
              <a:arcTo wR="1816812" hR="1816812" stAng="6559492" swAng="1499546"/>
            </a:path>
          </a:pathLst>
        </a:custGeom>
        <a:noFill/>
        <a:ln w="25400" cap="flat" cmpd="sng" algn="ctr">
          <a:solidFill>
            <a:srgbClr val="00B050"/>
          </a:solidFill>
          <a:prstDash val="solid"/>
          <a:miter lim="800000"/>
        </a:ln>
        <a:effectLst/>
      </dsp:spPr>
      <dsp:style>
        <a:lnRef idx="1">
          <a:scrgbClr r="0" g="0" b="0"/>
        </a:lnRef>
        <a:fillRef idx="0">
          <a:scrgbClr r="0" g="0" b="0"/>
        </a:fillRef>
        <a:effectRef idx="0">
          <a:scrgbClr r="0" g="0" b="0"/>
        </a:effectRef>
        <a:fontRef idx="minor"/>
      </dsp:style>
    </dsp:sp>
    <dsp:sp modelId="{51457DFD-F97B-4902-B6B0-81CB2290E88B}">
      <dsp:nvSpPr>
        <dsp:cNvPr id="0" name=""/>
        <dsp:cNvSpPr/>
      </dsp:nvSpPr>
      <dsp:spPr>
        <a:xfrm>
          <a:off x="1196159" y="2727878"/>
          <a:ext cx="1187308" cy="771750"/>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SPC</a:t>
          </a:r>
        </a:p>
      </dsp:txBody>
      <dsp:txXfrm>
        <a:off x="1233833" y="2765552"/>
        <a:ext cx="1111960" cy="696402"/>
      </dsp:txXfrm>
    </dsp:sp>
    <dsp:sp modelId="{6714A6EE-8895-47F9-80DF-3ADFB6F5B0FF}">
      <dsp:nvSpPr>
        <dsp:cNvPr id="0" name=""/>
        <dsp:cNvSpPr/>
      </dsp:nvSpPr>
      <dsp:spPr>
        <a:xfrm>
          <a:off x="1546406" y="388534"/>
          <a:ext cx="3633625" cy="3633625"/>
        </a:xfrm>
        <a:custGeom>
          <a:avLst/>
          <a:gdLst/>
          <a:ahLst/>
          <a:cxnLst/>
          <a:rect l="0" t="0" r="0" b="0"/>
          <a:pathLst>
            <a:path>
              <a:moveTo>
                <a:pt x="73787" y="2329326"/>
              </a:moveTo>
              <a:arcTo wR="1816812" hR="1816812" stAng="9816884" swAng="1966233"/>
            </a:path>
          </a:pathLst>
        </a:custGeom>
        <a:noFill/>
        <a:ln w="25400" cap="flat" cmpd="sng" algn="ctr">
          <a:solidFill>
            <a:srgbClr val="00B0F0"/>
          </a:solidFill>
          <a:prstDash val="solid"/>
          <a:miter lim="800000"/>
        </a:ln>
        <a:effectLst/>
      </dsp:spPr>
      <dsp:style>
        <a:lnRef idx="1">
          <a:scrgbClr r="0" g="0" b="0"/>
        </a:lnRef>
        <a:fillRef idx="0">
          <a:scrgbClr r="0" g="0" b="0"/>
        </a:fillRef>
        <a:effectRef idx="0">
          <a:scrgbClr r="0" g="0" b="0"/>
        </a:effectRef>
        <a:fontRef idx="minor"/>
      </dsp:style>
    </dsp:sp>
    <dsp:sp modelId="{AEBC5BCD-B6D5-4741-9C26-70A5EA94A150}">
      <dsp:nvSpPr>
        <dsp:cNvPr id="0" name=""/>
        <dsp:cNvSpPr/>
      </dsp:nvSpPr>
      <dsp:spPr>
        <a:xfrm>
          <a:off x="1196159" y="911065"/>
          <a:ext cx="1187308" cy="771750"/>
        </a:xfrm>
        <a:prstGeom prst="round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rgbClr val="FFFF00"/>
              </a:solidFill>
            </a:rPr>
            <a:t>Inspection &amp; monitoring</a:t>
          </a:r>
        </a:p>
      </dsp:txBody>
      <dsp:txXfrm>
        <a:off x="1233833" y="948739"/>
        <a:ext cx="1111960" cy="696402"/>
      </dsp:txXfrm>
    </dsp:sp>
    <dsp:sp modelId="{DCBD6CA7-512B-438F-AECB-E334C30A7C16}">
      <dsp:nvSpPr>
        <dsp:cNvPr id="0" name=""/>
        <dsp:cNvSpPr/>
      </dsp:nvSpPr>
      <dsp:spPr>
        <a:xfrm>
          <a:off x="1546406" y="388534"/>
          <a:ext cx="3633625" cy="3633625"/>
        </a:xfrm>
        <a:custGeom>
          <a:avLst/>
          <a:gdLst/>
          <a:ahLst/>
          <a:cxnLst/>
          <a:rect l="0" t="0" r="0" b="0"/>
          <a:pathLst>
            <a:path>
              <a:moveTo>
                <a:pt x="547530" y="516916"/>
              </a:moveTo>
              <a:arcTo wR="1816812" hR="1816812" stAng="13540962" swAng="1499546"/>
            </a:path>
          </a:pathLst>
        </a:custGeom>
        <a:noFill/>
        <a:ln w="25400" cap="flat" cmpd="sng" algn="ctr">
          <a:solidFill>
            <a:srgbClr val="7030A0"/>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B5409-D889-4950-B456-C3B525E5C327}"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D74190-B154-401C-B876-128C140C69E5}" type="slidenum">
              <a:rPr lang="en-US" smtClean="0"/>
              <a:t>‹#›</a:t>
            </a:fld>
            <a:endParaRPr lang="en-US"/>
          </a:p>
        </p:txBody>
      </p:sp>
    </p:spTree>
    <p:extLst>
      <p:ext uri="{BB962C8B-B14F-4D97-AF65-F5344CB8AC3E}">
        <p14:creationId xmlns:p14="http://schemas.microsoft.com/office/powerpoint/2010/main" val="872366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Process Sensitive</a:t>
            </a:r>
          </a:p>
        </p:txBody>
      </p:sp>
      <p:sp>
        <p:nvSpPr>
          <p:cNvPr id="4" name="Slide Number Placeholder 3"/>
          <p:cNvSpPr>
            <a:spLocks noGrp="1"/>
          </p:cNvSpPr>
          <p:nvPr>
            <p:ph type="sldNum" sz="quarter" idx="10"/>
          </p:nvPr>
        </p:nvSpPr>
        <p:spPr/>
        <p:txBody>
          <a:bodyPr/>
          <a:lstStyle/>
          <a:p>
            <a:fld id="{7F173C68-DC85-6741-A344-B21118876D58}" type="slidenum">
              <a:rPr lang="en-US" smtClean="0"/>
              <a:t>16</a:t>
            </a:fld>
            <a:endParaRPr lang="en-US"/>
          </a:p>
        </p:txBody>
      </p:sp>
    </p:spTree>
    <p:extLst>
      <p:ext uri="{BB962C8B-B14F-4D97-AF65-F5344CB8AC3E}">
        <p14:creationId xmlns:p14="http://schemas.microsoft.com/office/powerpoint/2010/main" val="1773757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173C68-DC85-6741-A344-B21118876D58}" type="slidenum">
              <a:rPr lang="en-US" smtClean="0"/>
              <a:t>19</a:t>
            </a:fld>
            <a:endParaRPr lang="en-US"/>
          </a:p>
        </p:txBody>
      </p:sp>
    </p:spTree>
    <p:extLst>
      <p:ext uri="{BB962C8B-B14F-4D97-AF65-F5344CB8AC3E}">
        <p14:creationId xmlns:p14="http://schemas.microsoft.com/office/powerpoint/2010/main" val="60310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Polymer</a:t>
            </a:r>
          </a:p>
        </p:txBody>
      </p:sp>
      <p:sp>
        <p:nvSpPr>
          <p:cNvPr id="4" name="Slide Number Placeholder 3"/>
          <p:cNvSpPr>
            <a:spLocks noGrp="1"/>
          </p:cNvSpPr>
          <p:nvPr>
            <p:ph type="sldNum" sz="quarter" idx="5"/>
          </p:nvPr>
        </p:nvSpPr>
        <p:spPr/>
        <p:txBody>
          <a:bodyPr/>
          <a:lstStyle/>
          <a:p>
            <a:fld id="{7F173C68-DC85-6741-A344-B21118876D58}" type="slidenum">
              <a:rPr lang="en-US" smtClean="0"/>
              <a:t>20</a:t>
            </a:fld>
            <a:endParaRPr lang="en-US"/>
          </a:p>
        </p:txBody>
      </p:sp>
    </p:spTree>
    <p:extLst>
      <p:ext uri="{BB962C8B-B14F-4D97-AF65-F5344CB8AC3E}">
        <p14:creationId xmlns:p14="http://schemas.microsoft.com/office/powerpoint/2010/main" val="3048363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173C68-DC85-6741-A344-B21118876D58}" type="slidenum">
              <a:rPr lang="en-US" smtClean="0"/>
              <a:t>23</a:t>
            </a:fld>
            <a:endParaRPr lang="en-US"/>
          </a:p>
        </p:txBody>
      </p:sp>
    </p:spTree>
    <p:extLst>
      <p:ext uri="{BB962C8B-B14F-4D97-AF65-F5344CB8AC3E}">
        <p14:creationId xmlns:p14="http://schemas.microsoft.com/office/powerpoint/2010/main" val="755172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actively maintained collection of L-PBF specific to an alloy and condition that includes material test data, design</a:t>
            </a:r>
            <a:r>
              <a:rPr lang="en-US" baseline="0"/>
              <a:t> </a:t>
            </a:r>
            <a:r>
              <a:rPr lang="en-US"/>
              <a:t>values, and criteria needed to implement and maintain SPC for the L-PBF process. </a:t>
            </a:r>
          </a:p>
          <a:p>
            <a:r>
              <a:rPr lang="en-US"/>
              <a:t>Actively maintained,</a:t>
            </a:r>
            <a:r>
              <a:rPr lang="en-US" baseline="0"/>
              <a:t> </a:t>
            </a:r>
            <a:r>
              <a:rPr lang="en-US"/>
              <a:t>alloy and condition specific material</a:t>
            </a:r>
            <a:r>
              <a:rPr lang="en-US" baseline="0"/>
              <a:t> </a:t>
            </a:r>
            <a:r>
              <a:rPr lang="en-US"/>
              <a:t>property information that includes material test data, design values, and SPC criteria</a:t>
            </a:r>
          </a:p>
        </p:txBody>
      </p:sp>
      <p:sp>
        <p:nvSpPr>
          <p:cNvPr id="4" name="Slide Number Placeholder 3"/>
          <p:cNvSpPr>
            <a:spLocks noGrp="1"/>
          </p:cNvSpPr>
          <p:nvPr>
            <p:ph type="sldNum" sz="quarter" idx="10"/>
          </p:nvPr>
        </p:nvSpPr>
        <p:spPr/>
        <p:txBody>
          <a:bodyPr/>
          <a:lstStyle/>
          <a:p>
            <a:fld id="{7F173C68-DC85-6741-A344-B21118876D58}" type="slidenum">
              <a:rPr lang="en-US" smtClean="0"/>
              <a:t>27</a:t>
            </a:fld>
            <a:endParaRPr lang="en-US"/>
          </a:p>
        </p:txBody>
      </p:sp>
    </p:spTree>
    <p:extLst>
      <p:ext uri="{BB962C8B-B14F-4D97-AF65-F5344CB8AC3E}">
        <p14:creationId xmlns:p14="http://schemas.microsoft.com/office/powerpoint/2010/main" val="4110656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B068D-5C77-4A9D-A176-B22067DED9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03BBF2-2E22-4935-BB31-30A3F48D58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326B85-429A-4E0B-91B1-98073531C197}"/>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5" name="Footer Placeholder 4">
            <a:extLst>
              <a:ext uri="{FF2B5EF4-FFF2-40B4-BE49-F238E27FC236}">
                <a16:creationId xmlns:a16="http://schemas.microsoft.com/office/drawing/2014/main" id="{AE0B003A-C006-48AD-A5A2-F9D37DEF11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0CEE0F-2C21-4762-B8DE-51680561873B}"/>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1515247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26B51-42EF-4095-B3CA-0E9A67FFCA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51D23B-5756-4C32-A40E-932487EB2B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EF7FD4-1036-4D46-9704-EF78882592B6}"/>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5" name="Footer Placeholder 4">
            <a:extLst>
              <a:ext uri="{FF2B5EF4-FFF2-40B4-BE49-F238E27FC236}">
                <a16:creationId xmlns:a16="http://schemas.microsoft.com/office/drawing/2014/main" id="{F6B0F773-A0DA-4AF8-9444-C225267F5E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AFE53-B543-4484-9BBF-EA734C8680EB}"/>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2167729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323EC-CE25-449F-90C2-CB4A8561CB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A77F6F-EFA9-46FA-9D65-9ABC3D153A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A05F49-B67F-416F-9DC8-D6FDDC59B79C}"/>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5" name="Footer Placeholder 4">
            <a:extLst>
              <a:ext uri="{FF2B5EF4-FFF2-40B4-BE49-F238E27FC236}">
                <a16:creationId xmlns:a16="http://schemas.microsoft.com/office/drawing/2014/main" id="{B672D4D7-B990-40F7-BAC6-DD190BBBF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16981-06BD-44F0-AD34-E21BDD729FE2}"/>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3386221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C1771-DF82-4329-B0C3-DB7076D518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03E7A3-C03A-41C1-AF5F-F903DD4EA0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6819BA-4D51-4948-A54A-7F8BA4EF51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83A961-67AF-4418-B022-038F528621DC}"/>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6" name="Footer Placeholder 5">
            <a:extLst>
              <a:ext uri="{FF2B5EF4-FFF2-40B4-BE49-F238E27FC236}">
                <a16:creationId xmlns:a16="http://schemas.microsoft.com/office/drawing/2014/main" id="{52997132-8462-4D80-9190-FB593AB9F7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4FF375-5655-40B4-BA8B-AF59CCA3DA18}"/>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4033764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3A6CA-EFEB-4881-8676-68670B45CA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85082-282E-4643-9BB2-F98514F808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DC2D49-B8AE-4A62-8209-C3E315E750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EF65C1-71B4-48AF-8CE8-69204526D5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12A2A-3627-4E38-A9BC-6E0B25E81B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495402-BE36-4D5C-AB70-1903D549E29F}"/>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8" name="Footer Placeholder 7">
            <a:extLst>
              <a:ext uri="{FF2B5EF4-FFF2-40B4-BE49-F238E27FC236}">
                <a16:creationId xmlns:a16="http://schemas.microsoft.com/office/drawing/2014/main" id="{079DCF37-CBDE-4B19-90BE-B9B6559136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FC37B3-2644-4DB9-85F5-FA689217A494}"/>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4233723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33F12-70E6-4754-94EB-8FF96C9495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922BD-FF20-4B1F-B2DD-5A8A811AD678}"/>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4" name="Footer Placeholder 3">
            <a:extLst>
              <a:ext uri="{FF2B5EF4-FFF2-40B4-BE49-F238E27FC236}">
                <a16:creationId xmlns:a16="http://schemas.microsoft.com/office/drawing/2014/main" id="{11500E2D-40C8-4BCB-86A2-F091BB4F03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959FE5-FCC3-40F0-B316-100C270FCA95}"/>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3771612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C214E8-1458-4938-ADAA-7EE8972E1537}"/>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3" name="Footer Placeholder 2">
            <a:extLst>
              <a:ext uri="{FF2B5EF4-FFF2-40B4-BE49-F238E27FC236}">
                <a16:creationId xmlns:a16="http://schemas.microsoft.com/office/drawing/2014/main" id="{A183B1D1-D523-4FFC-8666-9937E3A618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978CC0-6118-49FE-9DBD-EF03DF82C9DD}"/>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820692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EDAAD-380A-490E-91CB-F524DE1B47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397896-FD50-4959-B5D5-6B72CE67D5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6E3AAC-BA07-4FA9-A60F-C3B5AFFE47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2F6D29-0607-47A9-AF66-0AA47EBB6C11}"/>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6" name="Footer Placeholder 5">
            <a:extLst>
              <a:ext uri="{FF2B5EF4-FFF2-40B4-BE49-F238E27FC236}">
                <a16:creationId xmlns:a16="http://schemas.microsoft.com/office/drawing/2014/main" id="{D45FF29A-2561-444E-AE0E-74E0C58FBE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49C39E-D9E8-4844-9EBC-F8CF3F8F7C05}"/>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2662645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914A9-8B5D-426C-954A-E15A7A9C2A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4D2025-2FCE-44A1-B754-33B25B3BFC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9BDA08-D7BE-46B5-BD7B-14B4F00421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187552-4512-4116-9F39-AA46F6BCE77E}"/>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6" name="Footer Placeholder 5">
            <a:extLst>
              <a:ext uri="{FF2B5EF4-FFF2-40B4-BE49-F238E27FC236}">
                <a16:creationId xmlns:a16="http://schemas.microsoft.com/office/drawing/2014/main" id="{FA94ABBD-C8C7-4B4E-B2EB-EA9D5FB897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7E1DDD-3EC8-4E9E-A2BE-E4B24C76F996}"/>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3344565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FA20-0C7A-4C7F-80D1-F84F2D33C5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F1301D-8FA0-4100-9ABB-253A2D03DD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550DD8-64D8-4CF5-BFF4-815D15C05F65}"/>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5" name="Footer Placeholder 4">
            <a:extLst>
              <a:ext uri="{FF2B5EF4-FFF2-40B4-BE49-F238E27FC236}">
                <a16:creationId xmlns:a16="http://schemas.microsoft.com/office/drawing/2014/main" id="{3A0E0B18-88BD-4621-A1AE-0CFCD965AD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418DF8-B3E7-43B5-9058-AD1EB9166A0C}"/>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1564830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C20467-17C0-4226-A3DF-CD40029711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2D9AE6-E775-4716-8484-E937D16214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5BBAFE-8C3A-4E60-9BB8-DFF075981D78}"/>
              </a:ext>
            </a:extLst>
          </p:cNvPr>
          <p:cNvSpPr>
            <a:spLocks noGrp="1"/>
          </p:cNvSpPr>
          <p:nvPr>
            <p:ph type="dt" sz="half" idx="10"/>
          </p:nvPr>
        </p:nvSpPr>
        <p:spPr/>
        <p:txBody>
          <a:bodyPr/>
          <a:lstStyle/>
          <a:p>
            <a:fld id="{B8238FC0-C1A8-407E-ABF3-5FA61FC2DAC8}" type="datetimeFigureOut">
              <a:rPr lang="en-US" smtClean="0"/>
              <a:t>12/8/2022</a:t>
            </a:fld>
            <a:endParaRPr lang="en-US"/>
          </a:p>
        </p:txBody>
      </p:sp>
      <p:sp>
        <p:nvSpPr>
          <p:cNvPr id="5" name="Footer Placeholder 4">
            <a:extLst>
              <a:ext uri="{FF2B5EF4-FFF2-40B4-BE49-F238E27FC236}">
                <a16:creationId xmlns:a16="http://schemas.microsoft.com/office/drawing/2014/main" id="{85AA4B33-8F9B-4C77-855E-B7AA2C840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1EAA7-86CA-41DB-9F94-08FC2A68366A}"/>
              </a:ext>
            </a:extLst>
          </p:cNvPr>
          <p:cNvSpPr>
            <a:spLocks noGrp="1"/>
          </p:cNvSpPr>
          <p:nvPr>
            <p:ph type="sldNum" sz="quarter" idx="12"/>
          </p:nvPr>
        </p:nvSpPr>
        <p:spPr/>
        <p:txBody>
          <a:bodyPr/>
          <a:lstStyle/>
          <a:p>
            <a:fld id="{83DB0A15-512A-4C2C-A4CE-31C9BB8C95BF}" type="slidenum">
              <a:rPr lang="en-US" smtClean="0"/>
              <a:t>‹#›</a:t>
            </a:fld>
            <a:endParaRPr lang="en-US"/>
          </a:p>
        </p:txBody>
      </p:sp>
    </p:spTree>
    <p:extLst>
      <p:ext uri="{BB962C8B-B14F-4D97-AF65-F5344CB8AC3E}">
        <p14:creationId xmlns:p14="http://schemas.microsoft.com/office/powerpoint/2010/main" val="530028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53F7CB-E3DE-40AD-9537-8AC9D55C87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554F26-37A2-4171-A6BF-51385B6E58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A7E2EA-8B67-4110-924D-140892315C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238FC0-C1A8-407E-ABF3-5FA61FC2DAC8}" type="datetimeFigureOut">
              <a:rPr lang="en-US" smtClean="0"/>
              <a:t>12/8/2022</a:t>
            </a:fld>
            <a:endParaRPr lang="en-US"/>
          </a:p>
        </p:txBody>
      </p:sp>
      <p:sp>
        <p:nvSpPr>
          <p:cNvPr id="5" name="Footer Placeholder 4">
            <a:extLst>
              <a:ext uri="{FF2B5EF4-FFF2-40B4-BE49-F238E27FC236}">
                <a16:creationId xmlns:a16="http://schemas.microsoft.com/office/drawing/2014/main" id="{BEDDFCF7-9DBF-4069-A48D-66E6C6162E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B85EF8-FC56-423B-9B9F-5ABDC3ED3A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B0A15-512A-4C2C-A4CE-31C9BB8C95BF}" type="slidenum">
              <a:rPr lang="en-US" smtClean="0"/>
              <a:t>‹#›</a:t>
            </a:fld>
            <a:endParaRPr lang="en-US"/>
          </a:p>
        </p:txBody>
      </p:sp>
      <p:sp>
        <p:nvSpPr>
          <p:cNvPr id="7" name="Rectangle 6">
            <a:extLst>
              <a:ext uri="{FF2B5EF4-FFF2-40B4-BE49-F238E27FC236}">
                <a16:creationId xmlns:a16="http://schemas.microsoft.com/office/drawing/2014/main" id="{D6F80B8E-11C5-4DAC-9D90-9E79E149BB37}"/>
              </a:ext>
            </a:extLst>
          </p:cNvPr>
          <p:cNvSpPr/>
          <p:nvPr userDrawn="1"/>
        </p:nvSpPr>
        <p:spPr>
          <a:xfrm>
            <a:off x="0" y="5027"/>
            <a:ext cx="12192000" cy="876119"/>
          </a:xfrm>
          <a:prstGeom prst="rect">
            <a:avLst/>
          </a:prstGeom>
          <a:gradFill>
            <a:gsLst>
              <a:gs pos="0">
                <a:schemeClr val="accent1">
                  <a:lumMod val="75000"/>
                </a:schemeClr>
              </a:gs>
              <a:gs pos="51000">
                <a:schemeClr val="accent1">
                  <a:lumMod val="60000"/>
                  <a:lumOff val="40000"/>
                </a:schemeClr>
              </a:gs>
              <a:gs pos="99000">
                <a:schemeClr val="accent1">
                  <a:lumMod val="40000"/>
                  <a:lumOff val="60000"/>
                </a:schemeClr>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362B82EE-7308-4A40-B45A-2E2FDB7BD549}"/>
              </a:ext>
            </a:extLst>
          </p:cNvPr>
          <p:cNvPicPr>
            <a:picLocks noChangeAspect="1"/>
          </p:cNvPicPr>
          <p:nvPr userDrawn="1"/>
        </p:nvPicPr>
        <p:blipFill>
          <a:blip r:embed="rId13" cstate="hqprint">
            <a:extLst>
              <a:ext uri="{28A0092B-C50C-407E-A947-70E740481C1C}">
                <a14:useLocalDpi xmlns:a14="http://schemas.microsoft.com/office/drawing/2010/main"/>
              </a:ext>
            </a:extLst>
          </a:blip>
          <a:stretch>
            <a:fillRect/>
          </a:stretch>
        </p:blipFill>
        <p:spPr>
          <a:xfrm>
            <a:off x="11273246" y="74100"/>
            <a:ext cx="719907" cy="725666"/>
          </a:xfrm>
          <a:prstGeom prst="rect">
            <a:avLst/>
          </a:prstGeom>
        </p:spPr>
      </p:pic>
      <p:pic>
        <p:nvPicPr>
          <p:cNvPr id="9" name="Picture 8">
            <a:extLst>
              <a:ext uri="{FF2B5EF4-FFF2-40B4-BE49-F238E27FC236}">
                <a16:creationId xmlns:a16="http://schemas.microsoft.com/office/drawing/2014/main" id="{29D5D962-4076-4867-B157-C9B37B65AAC5}"/>
              </a:ext>
            </a:extLst>
          </p:cNvPr>
          <p:cNvPicPr>
            <a:picLocks noChangeAspect="1"/>
          </p:cNvPicPr>
          <p:nvPr userDrawn="1"/>
        </p:nvPicPr>
        <p:blipFill>
          <a:blip r:embed="rId14" cstate="hqprint">
            <a:extLst>
              <a:ext uri="{28A0092B-C50C-407E-A947-70E740481C1C}">
                <a14:useLocalDpi xmlns:a14="http://schemas.microsoft.com/office/drawing/2010/main"/>
              </a:ext>
            </a:extLst>
          </a:blip>
          <a:stretch>
            <a:fillRect/>
          </a:stretch>
        </p:blipFill>
        <p:spPr>
          <a:xfrm>
            <a:off x="-431165" y="-1718"/>
            <a:ext cx="1819377" cy="891177"/>
          </a:xfrm>
          <a:prstGeom prst="rect">
            <a:avLst/>
          </a:prstGeom>
        </p:spPr>
      </p:pic>
      <p:cxnSp>
        <p:nvCxnSpPr>
          <p:cNvPr id="10" name="Straight Connector 9">
            <a:extLst>
              <a:ext uri="{FF2B5EF4-FFF2-40B4-BE49-F238E27FC236}">
                <a16:creationId xmlns:a16="http://schemas.microsoft.com/office/drawing/2014/main" id="{5D19EF1B-F116-4BBA-8054-18AB4EFF18B7}"/>
              </a:ext>
            </a:extLst>
          </p:cNvPr>
          <p:cNvCxnSpPr/>
          <p:nvPr userDrawn="1"/>
        </p:nvCxnSpPr>
        <p:spPr>
          <a:xfrm>
            <a:off x="0" y="889459"/>
            <a:ext cx="12192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542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jpeg"/><Relationship Id="rId2" Type="http://schemas.openxmlformats.org/officeDocument/2006/relationships/image" Target="../media/image6.emf"/><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emf"/><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2.png"/><Relationship Id="rId3" Type="http://schemas.openxmlformats.org/officeDocument/2006/relationships/image" Target="../media/image18.jpeg"/><Relationship Id="rId7" Type="http://schemas.openxmlformats.org/officeDocument/2006/relationships/image" Target="../media/image21.png"/><Relationship Id="rId12" Type="http://schemas.openxmlformats.org/officeDocument/2006/relationships/image" Target="../media/image9.emf"/><Relationship Id="rId2" Type="http://schemas.openxmlformats.org/officeDocument/2006/relationships/image" Target="../media/image17.jpeg"/><Relationship Id="rId16" Type="http://schemas.openxmlformats.org/officeDocument/2006/relationships/image" Target="../media/image23.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8.png"/><Relationship Id="rId5" Type="http://schemas.openxmlformats.org/officeDocument/2006/relationships/image" Target="../media/image20.png"/><Relationship Id="rId15" Type="http://schemas.openxmlformats.org/officeDocument/2006/relationships/image" Target="../media/image12.emf"/><Relationship Id="rId10" Type="http://schemas.openxmlformats.org/officeDocument/2006/relationships/image" Target="../media/image7.png"/><Relationship Id="rId4" Type="http://schemas.openxmlformats.org/officeDocument/2006/relationships/image" Target="../media/image19.jpeg"/><Relationship Id="rId9" Type="http://schemas.openxmlformats.org/officeDocument/2006/relationships/image" Target="../media/image6.emf"/><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6.png"/><Relationship Id="rId5" Type="http://schemas.microsoft.com/office/2007/relationships/hdphoto" Target="../media/hdphoto4.wdp"/><Relationship Id="rId4" Type="http://schemas.openxmlformats.org/officeDocument/2006/relationships/image" Target="../media/image25.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emf"/><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6.xml"/><Relationship Id="rId5" Type="http://schemas.openxmlformats.org/officeDocument/2006/relationships/image" Target="../media/image44.jpe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5.emf"/><Relationship Id="rId7"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emf"/></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image" Target="../media/image50.jpeg"/><Relationship Id="rId7" Type="http://schemas.openxmlformats.org/officeDocument/2006/relationships/image" Target="../media/image45.emf"/><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image" Target="../media/image55.emf"/><Relationship Id="rId7" Type="http://schemas.openxmlformats.org/officeDocument/2006/relationships/image" Target="../media/image59.emf"/><Relationship Id="rId2" Type="http://schemas.openxmlformats.org/officeDocument/2006/relationships/image" Target="../media/image54.emf"/><Relationship Id="rId1" Type="http://schemas.openxmlformats.org/officeDocument/2006/relationships/slideLayout" Target="../slideLayouts/slideLayout1.xml"/><Relationship Id="rId6" Type="http://schemas.openxmlformats.org/officeDocument/2006/relationships/image" Target="../media/image58.jpeg"/><Relationship Id="rId11" Type="http://schemas.openxmlformats.org/officeDocument/2006/relationships/image" Target="../media/image63.png"/><Relationship Id="rId5" Type="http://schemas.openxmlformats.org/officeDocument/2006/relationships/image" Target="../media/image57.emf"/><Relationship Id="rId10" Type="http://schemas.openxmlformats.org/officeDocument/2006/relationships/image" Target="../media/image62.emf"/><Relationship Id="rId4" Type="http://schemas.openxmlformats.org/officeDocument/2006/relationships/image" Target="../media/image56.emf"/><Relationship Id="rId9" Type="http://schemas.openxmlformats.org/officeDocument/2006/relationships/image" Target="../media/image61.emf"/></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9.emf"/><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C3BBC1-98F2-436F-B973-6E42D95DE512}"/>
              </a:ext>
            </a:extLst>
          </p:cNvPr>
          <p:cNvSpPr txBox="1"/>
          <p:nvPr/>
        </p:nvSpPr>
        <p:spPr>
          <a:xfrm>
            <a:off x="1263042" y="1719743"/>
            <a:ext cx="9665916" cy="646331"/>
          </a:xfrm>
          <a:prstGeom prst="rect">
            <a:avLst/>
          </a:prstGeom>
          <a:noFill/>
        </p:spPr>
        <p:txBody>
          <a:bodyPr wrap="none" rtlCol="0">
            <a:spAutoFit/>
          </a:bodyPr>
          <a:lstStyle/>
          <a:p>
            <a:r>
              <a:rPr lang="en-US" sz="3600" b="1" dirty="0"/>
              <a:t>Process Qualification Concepts in NASA-STD-6030</a:t>
            </a:r>
          </a:p>
        </p:txBody>
      </p:sp>
      <p:sp>
        <p:nvSpPr>
          <p:cNvPr id="7" name="TextBox 6">
            <a:extLst>
              <a:ext uri="{FF2B5EF4-FFF2-40B4-BE49-F238E27FC236}">
                <a16:creationId xmlns:a16="http://schemas.microsoft.com/office/drawing/2014/main" id="{EAD10EB2-6659-493C-BAAE-F084509E90A8}"/>
              </a:ext>
            </a:extLst>
          </p:cNvPr>
          <p:cNvSpPr txBox="1"/>
          <p:nvPr/>
        </p:nvSpPr>
        <p:spPr>
          <a:xfrm>
            <a:off x="2565982" y="3014599"/>
            <a:ext cx="7060035" cy="2954655"/>
          </a:xfrm>
          <a:prstGeom prst="rect">
            <a:avLst/>
          </a:prstGeom>
          <a:noFill/>
        </p:spPr>
        <p:txBody>
          <a:bodyPr wrap="square">
            <a:spAutoFit/>
          </a:bodyPr>
          <a:lstStyle/>
          <a:p>
            <a:pPr algn="ctr"/>
            <a:r>
              <a:rPr lang="en-US" sz="2400" dirty="0"/>
              <a:t>Doug Wells / NASA Marshall Space Flight Center</a:t>
            </a:r>
          </a:p>
          <a:p>
            <a:pPr algn="ctr"/>
            <a:endParaRPr lang="en-US" dirty="0"/>
          </a:p>
          <a:p>
            <a:pPr algn="ctr"/>
            <a:r>
              <a:rPr lang="en-US" sz="2400" dirty="0"/>
              <a:t>Workshop:</a:t>
            </a:r>
          </a:p>
          <a:p>
            <a:pPr algn="ctr"/>
            <a:r>
              <a:rPr lang="en-US" sz="2400" b="1" dirty="0"/>
              <a:t>Data Enabled Accelerated AM Process Qualification</a:t>
            </a:r>
          </a:p>
          <a:p>
            <a:pPr algn="ctr"/>
            <a:endParaRPr lang="en-US" dirty="0"/>
          </a:p>
          <a:p>
            <a:pPr algn="ctr"/>
            <a:endParaRPr lang="en-US" dirty="0"/>
          </a:p>
          <a:p>
            <a:pPr algn="ctr"/>
            <a:r>
              <a:rPr lang="en-US" sz="2000" dirty="0"/>
              <a:t>America Makes</a:t>
            </a:r>
          </a:p>
          <a:p>
            <a:pPr algn="ctr"/>
            <a:r>
              <a:rPr lang="en-US" sz="2000" dirty="0"/>
              <a:t>Youngstown OH</a:t>
            </a:r>
          </a:p>
          <a:p>
            <a:pPr algn="ctr"/>
            <a:r>
              <a:rPr lang="en-US" sz="2000" dirty="0"/>
              <a:t>Dec 14-16, 2022</a:t>
            </a:r>
          </a:p>
        </p:txBody>
      </p:sp>
    </p:spTree>
    <p:extLst>
      <p:ext uri="{BB962C8B-B14F-4D97-AF65-F5344CB8AC3E}">
        <p14:creationId xmlns:p14="http://schemas.microsoft.com/office/powerpoint/2010/main" val="3268366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42F38187-E569-4E16-A07B-EF5F9C4D1178}"/>
              </a:ext>
            </a:extLst>
          </p:cNvPr>
          <p:cNvSpPr txBox="1">
            <a:spLocks/>
          </p:cNvSpPr>
          <p:nvPr/>
        </p:nvSpPr>
        <p:spPr>
          <a:xfrm>
            <a:off x="3493706" y="1541347"/>
            <a:ext cx="5361298" cy="30193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Douglas N. Wells</a:t>
            </a:r>
          </a:p>
        </p:txBody>
      </p:sp>
      <p:sp>
        <p:nvSpPr>
          <p:cNvPr id="7" name="Content Placeholder 5">
            <a:extLst>
              <a:ext uri="{FF2B5EF4-FFF2-40B4-BE49-F238E27FC236}">
                <a16:creationId xmlns:a16="http://schemas.microsoft.com/office/drawing/2014/main" id="{0EEAFBCD-BD8C-41DB-B9A6-963266B49B70}"/>
              </a:ext>
            </a:extLst>
          </p:cNvPr>
          <p:cNvSpPr txBox="1">
            <a:spLocks/>
          </p:cNvSpPr>
          <p:nvPr/>
        </p:nvSpPr>
        <p:spPr>
          <a:xfrm>
            <a:off x="3493706" y="2022101"/>
            <a:ext cx="7696090" cy="41937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Mr. Douglas Wells is a structural materials engineer in the Materials and Processes Laboratory at the NASA Marshall Space Flight Center and serves as a deputy Technical Fellow for Materials for the NASA Engineering and Safety Center.  Doug has thirty years of experience in fatigue, damage tolerance, and fracture control of flight structures. For the past ten years, he has focused on developing methodologies for the qualification and certification of additively manufactured spaceflight hardware, including the development of the NASA standards that establish requirements for incorporating additively manufactured hardware into flight vehicles for NASA and its commercial partners.  In addition to standards development for NASA, Doug is actively engaged with the broader international standards community working in additive manufacturing, including ASTM and SAE.  Currently, much of his time is spent on the interpretation of certification requirements for additively manufactured hardware on a variety of NASA missions.  Doug came to NASA following his Bachelor of Science degree in Aerospace Engineering at Virginia Tech and also holds a Master of Science in Mechanical Engineering from Stanford University.</a:t>
            </a:r>
          </a:p>
        </p:txBody>
      </p:sp>
      <p:pic>
        <p:nvPicPr>
          <p:cNvPr id="8" name="Picture 7">
            <a:extLst>
              <a:ext uri="{FF2B5EF4-FFF2-40B4-BE49-F238E27FC236}">
                <a16:creationId xmlns:a16="http://schemas.microsoft.com/office/drawing/2014/main" id="{6E3AFFEA-DC6E-434D-B317-D56FBCBB840E}"/>
              </a:ext>
            </a:extLst>
          </p:cNvPr>
          <p:cNvPicPr>
            <a:picLocks noChangeAspect="1"/>
          </p:cNvPicPr>
          <p:nvPr/>
        </p:nvPicPr>
        <p:blipFill>
          <a:blip r:embed="rId2"/>
          <a:stretch>
            <a:fillRect/>
          </a:stretch>
        </p:blipFill>
        <p:spPr>
          <a:xfrm>
            <a:off x="409669" y="2022101"/>
            <a:ext cx="2813798" cy="2813798"/>
          </a:xfrm>
          <a:prstGeom prst="rect">
            <a:avLst/>
          </a:prstGeom>
        </p:spPr>
      </p:pic>
      <p:sp>
        <p:nvSpPr>
          <p:cNvPr id="3" name="TextBox 2">
            <a:extLst>
              <a:ext uri="{FF2B5EF4-FFF2-40B4-BE49-F238E27FC236}">
                <a16:creationId xmlns:a16="http://schemas.microsoft.com/office/drawing/2014/main" id="{F8C10F45-F6B3-486E-B873-95E9F43DDA53}"/>
              </a:ext>
            </a:extLst>
          </p:cNvPr>
          <p:cNvSpPr txBox="1"/>
          <p:nvPr/>
        </p:nvSpPr>
        <p:spPr>
          <a:xfrm>
            <a:off x="1158483" y="200297"/>
            <a:ext cx="960519" cy="523220"/>
          </a:xfrm>
          <a:prstGeom prst="rect">
            <a:avLst/>
          </a:prstGeom>
          <a:noFill/>
        </p:spPr>
        <p:txBody>
          <a:bodyPr wrap="none" rtlCol="0">
            <a:spAutoFit/>
          </a:bodyPr>
          <a:lstStyle/>
          <a:p>
            <a:r>
              <a:rPr lang="en-US" sz="2800" b="1" dirty="0"/>
              <a:t>Hello</a:t>
            </a:r>
          </a:p>
        </p:txBody>
      </p:sp>
    </p:spTree>
    <p:extLst>
      <p:ext uri="{BB962C8B-B14F-4D97-AF65-F5344CB8AC3E}">
        <p14:creationId xmlns:p14="http://schemas.microsoft.com/office/powerpoint/2010/main" val="1181446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Placeholder 4">
            <a:extLst>
              <a:ext uri="{FF2B5EF4-FFF2-40B4-BE49-F238E27FC236}">
                <a16:creationId xmlns:a16="http://schemas.microsoft.com/office/drawing/2014/main" id="{A11A28BA-BE82-4D18-9811-2DCBDD9A5AC2}"/>
              </a:ext>
            </a:extLst>
          </p:cNvPr>
          <p:cNvSpPr txBox="1">
            <a:spLocks/>
          </p:cNvSpPr>
          <p:nvPr/>
        </p:nvSpPr>
        <p:spPr>
          <a:xfrm>
            <a:off x="1263136" y="262535"/>
            <a:ext cx="6807194" cy="463536"/>
          </a:xfrm>
          <a:prstGeom prst="rect">
            <a:avLst/>
          </a:prstGeom>
        </p:spPr>
        <p:txBody>
          <a:bodyPr vert="horz" lIns="0" tIns="0" rIns="0" bIns="0" rtlCol="0">
            <a:normAutofit/>
          </a:bodyPr>
          <a:lstStyle>
            <a:lvl1pPr marL="0" indent="0" algn="l" defTabSz="914377" rtl="0" eaLnBrk="1" latinLnBrk="0" hangingPunct="1">
              <a:lnSpc>
                <a:spcPct val="100000"/>
              </a:lnSpc>
              <a:spcBef>
                <a:spcPts val="0"/>
              </a:spcBef>
              <a:buFont typeface="Arial" panose="020B0604020202020204" pitchFamily="34" charset="0"/>
              <a:buNone/>
              <a:defRPr sz="1800" kern="1200">
                <a:solidFill>
                  <a:schemeClr val="accent2"/>
                </a:solidFill>
                <a:latin typeface="+mn-lt"/>
                <a:ea typeface="+mn-ea"/>
                <a:cs typeface="+mn-cs"/>
              </a:defRPr>
            </a:lvl1pPr>
            <a:lvl2pPr marL="182558" indent="-182558"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2pPr>
            <a:lvl3pPr marL="444489" indent="-169858"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b="1" dirty="0">
                <a:solidFill>
                  <a:schemeClr val="tx1"/>
                </a:solidFill>
              </a:rPr>
              <a:t>Discussion Points</a:t>
            </a:r>
          </a:p>
        </p:txBody>
      </p:sp>
      <p:sp>
        <p:nvSpPr>
          <p:cNvPr id="40" name="Content Placeholder 1">
            <a:extLst>
              <a:ext uri="{FF2B5EF4-FFF2-40B4-BE49-F238E27FC236}">
                <a16:creationId xmlns:a16="http://schemas.microsoft.com/office/drawing/2014/main" id="{9D05F8DF-D398-4E60-9E77-B603B8CA34EA}"/>
              </a:ext>
            </a:extLst>
          </p:cNvPr>
          <p:cNvSpPr txBox="1">
            <a:spLocks/>
          </p:cNvSpPr>
          <p:nvPr/>
        </p:nvSpPr>
        <p:spPr>
          <a:xfrm>
            <a:off x="466151" y="1265786"/>
            <a:ext cx="10678099" cy="4646468"/>
          </a:xfrm>
          <a:prstGeom prst="rect">
            <a:avLst/>
          </a:prstGeom>
        </p:spPr>
        <p:txBody>
          <a:bodyPr vert="horz" lIns="0" tIns="0" rIns="0" bIns="0" rtlCol="0">
            <a:noAutofit/>
          </a:bodyPr>
          <a:lstStyle>
            <a:lvl1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1pPr>
            <a:lvl2pPr marL="361942" indent="-180970" algn="l" defTabSz="914377" rtl="0" eaLnBrk="1" latinLnBrk="0" hangingPunct="1">
              <a:lnSpc>
                <a:spcPct val="100000"/>
              </a:lnSpc>
              <a:spcBef>
                <a:spcPts val="0"/>
              </a:spcBef>
              <a:spcAft>
                <a:spcPts val="600"/>
              </a:spcAft>
              <a:buClr>
                <a:schemeClr val="tx2"/>
              </a:buClr>
              <a:buFont typeface="Symbol" panose="05050102010706020507" pitchFamily="18" charset="2"/>
              <a:buChar char=""/>
              <a:defRPr sz="1400" kern="1200">
                <a:solidFill>
                  <a:schemeClr val="tx1"/>
                </a:solidFill>
                <a:latin typeface="+mn-lt"/>
                <a:ea typeface="+mn-ea"/>
                <a:cs typeface="+mn-cs"/>
              </a:defRPr>
            </a:lvl2pPr>
            <a:lvl3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baseline="0">
                <a:solidFill>
                  <a:schemeClr val="tx1"/>
                </a:solidFill>
                <a:latin typeface="+mn-lt"/>
                <a:ea typeface="+mn-ea"/>
                <a:cs typeface="+mn-cs"/>
              </a:defRPr>
            </a:lvl3pPr>
            <a:lvl4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baseline="0">
                <a:solidFill>
                  <a:schemeClr val="tx1"/>
                </a:solidFill>
                <a:latin typeface="+mn-lt"/>
                <a:ea typeface="+mn-ea"/>
                <a:cs typeface="+mn-cs"/>
              </a:defRPr>
            </a:lvl4pPr>
            <a:lvl5pPr marL="0" indent="0" algn="l" defTabSz="914377" rtl="0" eaLnBrk="1" latinLnBrk="0" hangingPunct="1">
              <a:lnSpc>
                <a:spcPct val="100000"/>
              </a:lnSpc>
              <a:spcBef>
                <a:spcPts val="0"/>
              </a:spcBef>
              <a:buFont typeface="Symbol" panose="05050102010706020507" pitchFamily="18" charset="2"/>
              <a:buNone/>
              <a:defRPr sz="1600" kern="1200">
                <a:solidFill>
                  <a:schemeClr val="tx1"/>
                </a:solidFill>
                <a:latin typeface="+mn-lt"/>
                <a:ea typeface="+mn-ea"/>
                <a:cs typeface="+mn-cs"/>
              </a:defRPr>
            </a:lvl5pPr>
            <a:lvl6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79384" indent="-179384"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7pPr>
            <a:lvl8pPr marL="360354"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2800" dirty="0">
                <a:solidFill>
                  <a:srgbClr val="000000"/>
                </a:solidFill>
              </a:rPr>
              <a:t>Terminology</a:t>
            </a:r>
          </a:p>
          <a:p>
            <a:pPr>
              <a:buFont typeface="Arial" panose="020B0604020202020204" pitchFamily="34" charset="0"/>
              <a:buChar char="•"/>
            </a:pPr>
            <a:r>
              <a:rPr lang="en-US" sz="2800" dirty="0">
                <a:solidFill>
                  <a:srgbClr val="000000"/>
                </a:solidFill>
              </a:rPr>
              <a:t>Definition and role of QMP in the NASA-STD-6030 framework</a:t>
            </a:r>
          </a:p>
          <a:p>
            <a:pPr>
              <a:buFont typeface="Arial" panose="020B0604020202020204" pitchFamily="34" charset="0"/>
              <a:buChar char="•"/>
            </a:pPr>
            <a:r>
              <a:rPr lang="en-US" sz="2800" dirty="0">
                <a:solidFill>
                  <a:srgbClr val="000000"/>
                </a:solidFill>
              </a:rPr>
              <a:t>Qualification checklist for evaluating a candidate AM material process</a:t>
            </a:r>
          </a:p>
          <a:p>
            <a:pPr>
              <a:buFont typeface="Arial" panose="020B0604020202020204" pitchFamily="34" charset="0"/>
              <a:buChar char="•"/>
            </a:pPr>
            <a:r>
              <a:rPr lang="en-US" sz="2800" dirty="0">
                <a:solidFill>
                  <a:srgbClr val="000000"/>
                </a:solidFill>
              </a:rPr>
              <a:t>Types of data needed to evaluate the metrics for a QMP</a:t>
            </a:r>
          </a:p>
          <a:p>
            <a:pPr marL="571500" lvl="1" indent="-228600">
              <a:buFont typeface="Arial" panose="020B0604020202020204" pitchFamily="34" charset="0"/>
              <a:buChar char="•"/>
            </a:pPr>
            <a:r>
              <a:rPr lang="en-US" sz="2400" dirty="0">
                <a:solidFill>
                  <a:srgbClr val="000000"/>
                </a:solidFill>
              </a:rPr>
              <a:t>Advocacy for a singular, contained data entity that enables QMP evaluation and other aspects of the AM ecosystem</a:t>
            </a:r>
          </a:p>
          <a:p>
            <a:pPr marL="571500" lvl="1" indent="-228600">
              <a:buFont typeface="Arial" panose="020B0604020202020204" pitchFamily="34" charset="0"/>
              <a:buChar char="•"/>
            </a:pPr>
            <a:r>
              <a:rPr lang="en-US" sz="2400" dirty="0">
                <a:solidFill>
                  <a:srgbClr val="000000"/>
                </a:solidFill>
              </a:rPr>
              <a:t>Material Engineering Equivalence Baseline</a:t>
            </a:r>
          </a:p>
          <a:p>
            <a:pPr>
              <a:buFont typeface="Arial" panose="020B0604020202020204" pitchFamily="34" charset="0"/>
              <a:buChar char="•"/>
            </a:pPr>
            <a:r>
              <a:rPr lang="en-US" sz="2800" dirty="0">
                <a:solidFill>
                  <a:srgbClr val="000000"/>
                </a:solidFill>
              </a:rPr>
              <a:t>Discussion of Material Engineering Equivalence concepts</a:t>
            </a:r>
          </a:p>
          <a:p>
            <a:pPr>
              <a:buFont typeface="Arial" panose="020B0604020202020204" pitchFamily="34" charset="0"/>
              <a:buChar char="•"/>
            </a:pPr>
            <a:r>
              <a:rPr lang="en-US" sz="2800" dirty="0">
                <a:solidFill>
                  <a:srgbClr val="000000"/>
                </a:solidFill>
              </a:rPr>
              <a:t>Summary</a:t>
            </a:r>
          </a:p>
          <a:p>
            <a:pPr marL="0" indent="0">
              <a:buNone/>
            </a:pPr>
            <a:endParaRPr lang="en-US" sz="2800" dirty="0">
              <a:solidFill>
                <a:srgbClr val="000000"/>
              </a:solidFill>
            </a:endParaRPr>
          </a:p>
        </p:txBody>
      </p:sp>
    </p:spTree>
    <p:extLst>
      <p:ext uri="{BB962C8B-B14F-4D97-AF65-F5344CB8AC3E}">
        <p14:creationId xmlns:p14="http://schemas.microsoft.com/office/powerpoint/2010/main" val="1696192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iagram&#10;&#10;Description automatically generated">
            <a:extLst>
              <a:ext uri="{FF2B5EF4-FFF2-40B4-BE49-F238E27FC236}">
                <a16:creationId xmlns:a16="http://schemas.microsoft.com/office/drawing/2014/main" id="{796DB4E9-6195-4817-8D1D-295BB25F5680}"/>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7192390" y="1027055"/>
            <a:ext cx="4980218" cy="5810380"/>
          </a:xfrm>
          <a:prstGeom prst="rect">
            <a:avLst/>
          </a:prstGeom>
        </p:spPr>
      </p:pic>
      <p:sp>
        <p:nvSpPr>
          <p:cNvPr id="5" name="Content Placeholder 4">
            <a:extLst>
              <a:ext uri="{FF2B5EF4-FFF2-40B4-BE49-F238E27FC236}">
                <a16:creationId xmlns:a16="http://schemas.microsoft.com/office/drawing/2014/main" id="{3244653B-7B5B-42FA-A1A6-C58CD5F74E84}"/>
              </a:ext>
            </a:extLst>
          </p:cNvPr>
          <p:cNvSpPr txBox="1">
            <a:spLocks/>
          </p:cNvSpPr>
          <p:nvPr/>
        </p:nvSpPr>
        <p:spPr>
          <a:xfrm>
            <a:off x="110591" y="1169805"/>
            <a:ext cx="7111703" cy="55248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b="1" dirty="0"/>
              <a:t>Definition of IQ, OQ, PQ</a:t>
            </a:r>
          </a:p>
          <a:p>
            <a:pPr algn="l"/>
            <a:r>
              <a:rPr lang="en-US" sz="1600" i="1" dirty="0"/>
              <a:t>Per ASTM 52930:2021 Additive Manufacturing – Qualification principles – Installation, operation, and performance (IQ/OQ/PQ) of PBF-LB equipment</a:t>
            </a:r>
          </a:p>
          <a:p>
            <a:pPr algn="l"/>
            <a:endParaRPr lang="en-US" sz="1400" b="1" dirty="0"/>
          </a:p>
          <a:p>
            <a:pPr algn="l"/>
            <a:r>
              <a:rPr lang="en-US" sz="1800" b="1" dirty="0"/>
              <a:t>IQ (Installation Qualification)</a:t>
            </a:r>
            <a:r>
              <a:rPr lang="en-US" sz="1800" dirty="0"/>
              <a:t>: Establishment by objective evidence that all key aspects of the process equipment and ancillary system installation adhere to OEM approved specification and that recommendations of the supplier of the equipment are suitably considered.</a:t>
            </a:r>
            <a:endParaRPr lang="en-US" sz="1800" b="1" dirty="0"/>
          </a:p>
          <a:p>
            <a:pPr algn="l"/>
            <a:r>
              <a:rPr lang="en-US" sz="1800" b="1" dirty="0"/>
              <a:t>OQ (Operation Qualification)</a:t>
            </a:r>
            <a:r>
              <a:rPr lang="en-US" sz="1800" dirty="0"/>
              <a:t>: Establishment by objective evidence that the process control limits and action levels which results in product that meets all predetermined requirements.</a:t>
            </a:r>
            <a:endParaRPr lang="en-US" sz="1800" b="1" dirty="0"/>
          </a:p>
          <a:p>
            <a:pPr algn="l"/>
            <a:r>
              <a:rPr lang="en-US" sz="1800" b="1" dirty="0"/>
              <a:t>PQ (Performance Qualification)</a:t>
            </a:r>
            <a:r>
              <a:rPr lang="en-US" sz="1800" dirty="0"/>
              <a:t>: Establishment by objective evidence that a process consistently produces result of product meeting its predetermined requirements</a:t>
            </a:r>
          </a:p>
        </p:txBody>
      </p:sp>
      <p:sp>
        <p:nvSpPr>
          <p:cNvPr id="7" name="Rectangle 6">
            <a:extLst>
              <a:ext uri="{FF2B5EF4-FFF2-40B4-BE49-F238E27FC236}">
                <a16:creationId xmlns:a16="http://schemas.microsoft.com/office/drawing/2014/main" id="{19162074-2157-472A-9561-0285B0E87204}"/>
              </a:ext>
            </a:extLst>
          </p:cNvPr>
          <p:cNvSpPr/>
          <p:nvPr/>
        </p:nvSpPr>
        <p:spPr bwMode="auto">
          <a:xfrm>
            <a:off x="124107" y="3559385"/>
            <a:ext cx="2910883" cy="329315"/>
          </a:xfrm>
          <a:prstGeom prst="rect">
            <a:avLst/>
          </a:prstGeom>
          <a:noFill/>
          <a:ln w="38100" cap="flat" cmpd="sng" algn="ctr">
            <a:solidFill>
              <a:srgbClr val="FF8517"/>
            </a:solidFill>
            <a:prstDash val="solid"/>
            <a:round/>
            <a:headEnd type="none" w="sm" len="sm"/>
            <a:tailEnd type="none" w="sm" len="sm"/>
          </a:ln>
          <a:effectLst/>
        </p:spPr>
        <p:txBody>
          <a:bodyPr vert="horz" wrap="square" lIns="90488" tIns="44450" rIns="90488" bIns="4445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Tahoma" pitchFamily="34" charset="0"/>
            </a:endParaRPr>
          </a:p>
        </p:txBody>
      </p:sp>
      <p:sp>
        <p:nvSpPr>
          <p:cNvPr id="8" name="Rectangle 7">
            <a:extLst>
              <a:ext uri="{FF2B5EF4-FFF2-40B4-BE49-F238E27FC236}">
                <a16:creationId xmlns:a16="http://schemas.microsoft.com/office/drawing/2014/main" id="{F8EF621E-4D93-4298-B297-CE57B2DE6D0E}"/>
              </a:ext>
            </a:extLst>
          </p:cNvPr>
          <p:cNvSpPr/>
          <p:nvPr/>
        </p:nvSpPr>
        <p:spPr bwMode="auto">
          <a:xfrm>
            <a:off x="124107" y="2430207"/>
            <a:ext cx="2910883" cy="329315"/>
          </a:xfrm>
          <a:prstGeom prst="rect">
            <a:avLst/>
          </a:prstGeom>
          <a:noFill/>
          <a:ln w="38100" cap="flat" cmpd="sng" algn="ctr">
            <a:solidFill>
              <a:srgbClr val="A9D8FF"/>
            </a:solidFill>
            <a:prstDash val="solid"/>
            <a:round/>
            <a:headEnd type="none" w="sm" len="sm"/>
            <a:tailEnd type="none" w="sm" len="sm"/>
          </a:ln>
          <a:effectLst/>
        </p:spPr>
        <p:txBody>
          <a:bodyPr vert="horz" wrap="square" lIns="90488" tIns="44450" rIns="90488" bIns="4445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Tahoma" pitchFamily="34" charset="0"/>
            </a:endParaRPr>
          </a:p>
        </p:txBody>
      </p:sp>
      <p:sp>
        <p:nvSpPr>
          <p:cNvPr id="9" name="Rectangle 8">
            <a:extLst>
              <a:ext uri="{FF2B5EF4-FFF2-40B4-BE49-F238E27FC236}">
                <a16:creationId xmlns:a16="http://schemas.microsoft.com/office/drawing/2014/main" id="{96A15DDF-AE84-4B1A-9EC2-412FD1348EE6}"/>
              </a:ext>
            </a:extLst>
          </p:cNvPr>
          <p:cNvSpPr/>
          <p:nvPr/>
        </p:nvSpPr>
        <p:spPr bwMode="auto">
          <a:xfrm>
            <a:off x="129115" y="4419155"/>
            <a:ext cx="3129863" cy="329315"/>
          </a:xfrm>
          <a:prstGeom prst="rect">
            <a:avLst/>
          </a:prstGeom>
          <a:noFill/>
          <a:ln w="38100" cap="flat" cmpd="sng" algn="ctr">
            <a:solidFill>
              <a:srgbClr val="CFCFCF"/>
            </a:solidFill>
            <a:prstDash val="solid"/>
            <a:round/>
            <a:headEnd type="none" w="sm" len="sm"/>
            <a:tailEnd type="none" w="sm" len="sm"/>
          </a:ln>
          <a:effectLst/>
        </p:spPr>
        <p:txBody>
          <a:bodyPr vert="horz" wrap="square" lIns="90488" tIns="44450" rIns="90488" bIns="4445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Tahoma" pitchFamily="34" charset="0"/>
            </a:endParaRPr>
          </a:p>
        </p:txBody>
      </p:sp>
      <p:sp>
        <p:nvSpPr>
          <p:cNvPr id="2" name="TextBox 1">
            <a:extLst>
              <a:ext uri="{FF2B5EF4-FFF2-40B4-BE49-F238E27FC236}">
                <a16:creationId xmlns:a16="http://schemas.microsoft.com/office/drawing/2014/main" id="{D571DB68-2D0B-4568-8A4C-CAB68078BCEA}"/>
              </a:ext>
            </a:extLst>
          </p:cNvPr>
          <p:cNvSpPr txBox="1"/>
          <p:nvPr/>
        </p:nvSpPr>
        <p:spPr>
          <a:xfrm>
            <a:off x="1122324" y="167683"/>
            <a:ext cx="2025939" cy="523220"/>
          </a:xfrm>
          <a:prstGeom prst="rect">
            <a:avLst/>
          </a:prstGeom>
          <a:noFill/>
        </p:spPr>
        <p:txBody>
          <a:bodyPr wrap="none" rtlCol="0">
            <a:spAutoFit/>
          </a:bodyPr>
          <a:lstStyle/>
          <a:p>
            <a:r>
              <a:rPr lang="en-US" sz="2800" b="1" dirty="0"/>
              <a:t>Terminology</a:t>
            </a:r>
          </a:p>
        </p:txBody>
      </p:sp>
      <p:sp>
        <p:nvSpPr>
          <p:cNvPr id="3" name="TextBox 2">
            <a:extLst>
              <a:ext uri="{FF2B5EF4-FFF2-40B4-BE49-F238E27FC236}">
                <a16:creationId xmlns:a16="http://schemas.microsoft.com/office/drawing/2014/main" id="{98E08F63-4E55-47BA-9283-2A02DB47458F}"/>
              </a:ext>
            </a:extLst>
          </p:cNvPr>
          <p:cNvSpPr txBox="1"/>
          <p:nvPr/>
        </p:nvSpPr>
        <p:spPr>
          <a:xfrm>
            <a:off x="124107" y="5484773"/>
            <a:ext cx="7021997" cy="923330"/>
          </a:xfrm>
          <a:prstGeom prst="rect">
            <a:avLst/>
          </a:prstGeom>
          <a:noFill/>
          <a:ln>
            <a:solidFill>
              <a:schemeClr val="tx1"/>
            </a:solidFill>
          </a:ln>
        </p:spPr>
        <p:txBody>
          <a:bodyPr wrap="square" rtlCol="0">
            <a:spAutoFit/>
          </a:bodyPr>
          <a:lstStyle/>
          <a:p>
            <a:r>
              <a:rPr lang="en-US" dirty="0"/>
              <a:t>The Qualified Material Process of NASA-STD-6030 primarily lands in the OQ domain.  The strong tie to material allowables and design values often crosses the lines into PQ, depending on definition. </a:t>
            </a:r>
          </a:p>
        </p:txBody>
      </p:sp>
    </p:spTree>
    <p:extLst>
      <p:ext uri="{BB962C8B-B14F-4D97-AF65-F5344CB8AC3E}">
        <p14:creationId xmlns:p14="http://schemas.microsoft.com/office/powerpoint/2010/main" val="2933680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3232138-6818-4D18-BD75-D980D97180A9}"/>
              </a:ext>
            </a:extLst>
          </p:cNvPr>
          <p:cNvSpPr txBox="1"/>
          <p:nvPr/>
        </p:nvSpPr>
        <p:spPr>
          <a:xfrm>
            <a:off x="228600" y="1048607"/>
            <a:ext cx="7243354" cy="3462486"/>
          </a:xfrm>
          <a:prstGeom prst="rect">
            <a:avLst/>
          </a:prstGeom>
          <a:noFill/>
        </p:spPr>
        <p:txBody>
          <a:bodyPr wrap="square" rtlCol="0">
            <a:spAutoFit/>
          </a:bodyPr>
          <a:lstStyle/>
          <a:p>
            <a:pPr lvl="0"/>
            <a:r>
              <a:rPr lang="en-US" sz="2000" b="1" u="sng" dirty="0">
                <a:solidFill>
                  <a:prstClr val="black"/>
                </a:solidFill>
                <a:latin typeface="Calibri" panose="020F0502020204030204" pitchFamily="34" charset="0"/>
                <a:cs typeface="Calibri" panose="020F0502020204030204" pitchFamily="34" charset="0"/>
              </a:rPr>
              <a:t>Q</a:t>
            </a:r>
            <a:r>
              <a:rPr lang="en-US" sz="2000" b="1" dirty="0">
                <a:solidFill>
                  <a:prstClr val="black"/>
                </a:solidFill>
                <a:latin typeface="Calibri" panose="020F0502020204030204" pitchFamily="34" charset="0"/>
                <a:cs typeface="Calibri" panose="020F0502020204030204" pitchFamily="34" charset="0"/>
              </a:rPr>
              <a:t>ualified </a:t>
            </a:r>
            <a:r>
              <a:rPr lang="en-US" sz="2000" b="1" u="sng" dirty="0">
                <a:solidFill>
                  <a:prstClr val="black"/>
                </a:solidFill>
                <a:latin typeface="Calibri" panose="020F0502020204030204" pitchFamily="34" charset="0"/>
                <a:cs typeface="Calibri" panose="020F0502020204030204" pitchFamily="34" charset="0"/>
              </a:rPr>
              <a:t>M</a:t>
            </a:r>
            <a:r>
              <a:rPr lang="en-US" sz="2000" b="1" dirty="0">
                <a:solidFill>
                  <a:prstClr val="black"/>
                </a:solidFill>
                <a:latin typeface="Calibri" panose="020F0502020204030204" pitchFamily="34" charset="0"/>
                <a:cs typeface="Calibri" panose="020F0502020204030204" pitchFamily="34" charset="0"/>
              </a:rPr>
              <a:t>aterial </a:t>
            </a:r>
            <a:r>
              <a:rPr lang="en-US" sz="2000" b="1" u="sng" dirty="0">
                <a:solidFill>
                  <a:prstClr val="black"/>
                </a:solidFill>
                <a:latin typeface="Calibri" panose="020F0502020204030204" pitchFamily="34" charset="0"/>
                <a:cs typeface="Calibri" panose="020F0502020204030204" pitchFamily="34" charset="0"/>
              </a:rPr>
              <a:t>P</a:t>
            </a:r>
            <a:r>
              <a:rPr lang="en-US" sz="2000" b="1" dirty="0">
                <a:solidFill>
                  <a:prstClr val="black"/>
                </a:solidFill>
                <a:latin typeface="Calibri" panose="020F0502020204030204" pitchFamily="34" charset="0"/>
                <a:cs typeface="Calibri" panose="020F0502020204030204" pitchFamily="34" charset="0"/>
              </a:rPr>
              <a:t>rocess</a:t>
            </a:r>
          </a:p>
          <a:p>
            <a:pPr lvl="0"/>
            <a:endParaRPr lang="en-US" sz="600" dirty="0">
              <a:solidFill>
                <a:prstClr val="black"/>
              </a:solidFill>
              <a:latin typeface="Calibri" panose="020F0502020204030204" pitchFamily="34" charset="0"/>
              <a:cs typeface="Calibri" panose="020F0502020204030204" pitchFamily="34" charset="0"/>
            </a:endParaRPr>
          </a:p>
          <a:p>
            <a:pPr lvl="0"/>
            <a:r>
              <a:rPr lang="en-US" dirty="0">
                <a:solidFill>
                  <a:prstClr val="black"/>
                </a:solidFill>
                <a:latin typeface="Calibri" panose="020F0502020204030204" pitchFamily="34" charset="0"/>
                <a:cs typeface="Calibri" panose="020F0502020204030204" pitchFamily="34" charset="0"/>
              </a:rPr>
              <a:t>Begins as a </a:t>
            </a:r>
            <a:r>
              <a:rPr lang="en-US" b="1" i="1" dirty="0">
                <a:solidFill>
                  <a:prstClr val="black"/>
                </a:solidFill>
                <a:latin typeface="Calibri" panose="020F0502020204030204" pitchFamily="34" charset="0"/>
                <a:cs typeface="Calibri" panose="020F0502020204030204" pitchFamily="34" charset="0"/>
              </a:rPr>
              <a:t>Candidate</a:t>
            </a:r>
            <a:r>
              <a:rPr lang="en-US" dirty="0">
                <a:solidFill>
                  <a:prstClr val="black"/>
                </a:solidFill>
                <a:latin typeface="Calibri" panose="020F0502020204030204" pitchFamily="34" charset="0"/>
                <a:cs typeface="Calibri" panose="020F0502020204030204" pitchFamily="34" charset="0"/>
              </a:rPr>
              <a:t> Material Process</a:t>
            </a:r>
          </a:p>
          <a:p>
            <a:pPr lvl="0"/>
            <a:endParaRPr lang="en-US" sz="600" dirty="0">
              <a:solidFill>
                <a:prstClr val="black"/>
              </a:solidFill>
              <a:latin typeface="Calibri" panose="020F0502020204030204" pitchFamily="34" charset="0"/>
              <a:cs typeface="Calibri" panose="020F0502020204030204" pitchFamily="34" charset="0"/>
            </a:endParaRPr>
          </a:p>
          <a:p>
            <a:pPr lvl="0"/>
            <a:r>
              <a:rPr lang="en-US" dirty="0">
                <a:solidFill>
                  <a:prstClr val="black"/>
                </a:solidFill>
                <a:latin typeface="Calibri" panose="020F0502020204030204" pitchFamily="34" charset="0"/>
                <a:cs typeface="Calibri" panose="020F0502020204030204" pitchFamily="34" charset="0"/>
              </a:rPr>
              <a:t>Defines aspects of the basic, </a:t>
            </a:r>
            <a:r>
              <a:rPr lang="en-US" b="1" i="1" dirty="0">
                <a:solidFill>
                  <a:prstClr val="black"/>
                </a:solidFill>
                <a:latin typeface="Calibri" panose="020F0502020204030204" pitchFamily="34" charset="0"/>
                <a:cs typeface="Calibri" panose="020F0502020204030204" pitchFamily="34" charset="0"/>
              </a:rPr>
              <a:t>part agnostic</a:t>
            </a:r>
            <a:r>
              <a:rPr lang="en-US" dirty="0">
                <a:solidFill>
                  <a:prstClr val="black"/>
                </a:solidFill>
                <a:latin typeface="Calibri" panose="020F0502020204030204" pitchFamily="34" charset="0"/>
                <a:cs typeface="Calibri" panose="020F0502020204030204" pitchFamily="34" charset="0"/>
              </a:rPr>
              <a:t>, </a:t>
            </a:r>
            <a:r>
              <a:rPr lang="en-US" i="1" dirty="0">
                <a:solidFill>
                  <a:prstClr val="black"/>
                </a:solidFill>
                <a:latin typeface="Calibri" panose="020F0502020204030204" pitchFamily="34" charset="0"/>
                <a:cs typeface="Calibri" panose="020F0502020204030204" pitchFamily="34" charset="0"/>
              </a:rPr>
              <a:t>fixed</a:t>
            </a:r>
            <a:r>
              <a:rPr lang="en-US" dirty="0">
                <a:solidFill>
                  <a:prstClr val="black"/>
                </a:solidFill>
                <a:latin typeface="Calibri" panose="020F0502020204030204" pitchFamily="34" charset="0"/>
                <a:cs typeface="Calibri" panose="020F0502020204030204" pitchFamily="34" charset="0"/>
              </a:rPr>
              <a:t> AM process:</a:t>
            </a:r>
          </a:p>
          <a:p>
            <a:pPr marL="461963" lvl="1" indent="-227013">
              <a:buFont typeface="Arial" panose="020B0604020202020204" pitchFamily="34" charset="0"/>
              <a:buChar char="•"/>
            </a:pPr>
            <a:r>
              <a:rPr lang="en-US" dirty="0">
                <a:solidFill>
                  <a:prstClr val="black"/>
                </a:solidFill>
                <a:latin typeface="Calibri" panose="020F0502020204030204" pitchFamily="34" charset="0"/>
                <a:cs typeface="Calibri" panose="020F0502020204030204" pitchFamily="34" charset="0"/>
              </a:rPr>
              <a:t>Feedstock</a:t>
            </a:r>
          </a:p>
          <a:p>
            <a:pPr marL="461963" lvl="1" indent="-227013">
              <a:buFont typeface="Arial" panose="020B0604020202020204" pitchFamily="34" charset="0"/>
              <a:buChar char="•"/>
            </a:pPr>
            <a:r>
              <a:rPr lang="en-US" dirty="0">
                <a:solidFill>
                  <a:prstClr val="black"/>
                </a:solidFill>
                <a:latin typeface="Calibri" panose="020F0502020204030204" pitchFamily="34" charset="0"/>
                <a:cs typeface="Calibri" panose="020F0502020204030204" pitchFamily="34" charset="0"/>
              </a:rPr>
              <a:t>Fusion Process</a:t>
            </a:r>
          </a:p>
          <a:p>
            <a:pPr marL="461963" lvl="1" indent="-227013">
              <a:buFont typeface="Arial" panose="020B0604020202020204" pitchFamily="34" charset="0"/>
              <a:buChar char="•"/>
            </a:pPr>
            <a:r>
              <a:rPr lang="en-US" dirty="0">
                <a:solidFill>
                  <a:prstClr val="black"/>
                </a:solidFill>
                <a:latin typeface="Calibri" panose="020F0502020204030204" pitchFamily="34" charset="0"/>
                <a:cs typeface="Calibri" panose="020F0502020204030204" pitchFamily="34" charset="0"/>
              </a:rPr>
              <a:t>Thermal Process</a:t>
            </a:r>
          </a:p>
          <a:p>
            <a:pPr lvl="0"/>
            <a:endParaRPr lang="en-US" sz="700" dirty="0">
              <a:solidFill>
                <a:prstClr val="black"/>
              </a:solidFill>
              <a:latin typeface="Calibri" panose="020F0502020204030204" pitchFamily="34" charset="0"/>
              <a:cs typeface="Calibri" panose="020F0502020204030204" pitchFamily="34" charset="0"/>
            </a:endParaRPr>
          </a:p>
          <a:p>
            <a:pPr lvl="0"/>
            <a:r>
              <a:rPr lang="en-US" b="1" i="1" u="sng" dirty="0">
                <a:solidFill>
                  <a:prstClr val="black"/>
                </a:solidFill>
                <a:latin typeface="Calibri" panose="020F0502020204030204" pitchFamily="34" charset="0"/>
                <a:cs typeface="Calibri" panose="020F0502020204030204" pitchFamily="34" charset="0"/>
              </a:rPr>
              <a:t>Enabling Concept</a:t>
            </a:r>
          </a:p>
          <a:p>
            <a:pPr marL="461963" lvl="1" indent="-227013">
              <a:buFont typeface="Arial" panose="020B0604020202020204" pitchFamily="34" charset="0"/>
              <a:buChar char="•"/>
            </a:pPr>
            <a:r>
              <a:rPr lang="en-US" dirty="0">
                <a:solidFill>
                  <a:prstClr val="black"/>
                </a:solidFill>
                <a:latin typeface="Calibri" panose="020F0502020204030204" pitchFamily="34" charset="0"/>
                <a:cs typeface="Calibri" panose="020F0502020204030204" pitchFamily="34" charset="0"/>
              </a:rPr>
              <a:t>The QMP sets a foundation for using material equivalence for  </a:t>
            </a:r>
          </a:p>
          <a:p>
            <a:pPr marL="687388" lvl="2" indent="-227013">
              <a:buFont typeface="Arial" panose="020B0604020202020204" pitchFamily="34" charset="0"/>
              <a:buChar char="•"/>
            </a:pPr>
            <a:r>
              <a:rPr lang="en-US" dirty="0">
                <a:solidFill>
                  <a:prstClr val="black"/>
                </a:solidFill>
                <a:latin typeface="Calibri" panose="020F0502020204030204" pitchFamily="34" charset="0"/>
                <a:cs typeface="Calibri" panose="020F0502020204030204" pitchFamily="34" charset="0"/>
              </a:rPr>
              <a:t>Machine qualification and re-qualification,  </a:t>
            </a:r>
            <a:r>
              <a:rPr lang="en-US" sz="1200" i="1" dirty="0">
                <a:solidFill>
                  <a:prstClr val="black"/>
                </a:solidFill>
                <a:latin typeface="Calibri" panose="020F0502020204030204" pitchFamily="34" charset="0"/>
                <a:cs typeface="Calibri" panose="020F0502020204030204" pitchFamily="34" charset="0"/>
              </a:rPr>
              <a:t>monitored by…</a:t>
            </a:r>
          </a:p>
          <a:p>
            <a:pPr marL="687388" lvl="2" indent="-227013">
              <a:buFont typeface="Arial" panose="020B0604020202020204" pitchFamily="34" charset="0"/>
              <a:buChar char="•"/>
            </a:pPr>
            <a:r>
              <a:rPr lang="en-US" dirty="0">
                <a:solidFill>
                  <a:prstClr val="black"/>
                </a:solidFill>
                <a:latin typeface="Calibri" panose="020F0502020204030204" pitchFamily="34" charset="0"/>
                <a:cs typeface="Calibri" panose="020F0502020204030204" pitchFamily="34" charset="0"/>
              </a:rPr>
              <a:t>Process control metrics, SPC, </a:t>
            </a:r>
            <a:r>
              <a:rPr lang="en-US" sz="1200" i="1" dirty="0">
                <a:solidFill>
                  <a:prstClr val="black"/>
                </a:solidFill>
                <a:latin typeface="Calibri" panose="020F0502020204030204" pitchFamily="34" charset="0"/>
                <a:cs typeface="Calibri" panose="020F0502020204030204" pitchFamily="34" charset="0"/>
              </a:rPr>
              <a:t>all feeding into…</a:t>
            </a:r>
          </a:p>
          <a:p>
            <a:pPr marL="687388" lvl="2" indent="-227013">
              <a:buFont typeface="Arial" panose="020B0604020202020204" pitchFamily="34" charset="0"/>
              <a:buChar char="•"/>
            </a:pPr>
            <a:r>
              <a:rPr lang="en-US" dirty="0">
                <a:solidFill>
                  <a:prstClr val="black"/>
                </a:solidFill>
                <a:latin typeface="Calibri" panose="020F0502020204030204" pitchFamily="34" charset="0"/>
                <a:cs typeface="Calibri" panose="020F0502020204030204" pitchFamily="34" charset="0"/>
              </a:rPr>
              <a:t>Sustained and substantiated Material Allowables and Design values</a:t>
            </a:r>
          </a:p>
        </p:txBody>
      </p:sp>
      <p:pic>
        <p:nvPicPr>
          <p:cNvPr id="4" name="Picture 3">
            <a:extLst>
              <a:ext uri="{FF2B5EF4-FFF2-40B4-BE49-F238E27FC236}">
                <a16:creationId xmlns:a16="http://schemas.microsoft.com/office/drawing/2014/main" id="{F8CD8BC3-5DFC-4965-9FEE-AC986542F913}"/>
              </a:ext>
            </a:extLst>
          </p:cNvPr>
          <p:cNvPicPr>
            <a:picLocks noChangeAspect="1"/>
          </p:cNvPicPr>
          <p:nvPr/>
        </p:nvPicPr>
        <p:blipFill>
          <a:blip r:embed="rId2"/>
          <a:stretch>
            <a:fillRect/>
          </a:stretch>
        </p:blipFill>
        <p:spPr>
          <a:xfrm>
            <a:off x="6549362" y="1960357"/>
            <a:ext cx="5414038" cy="3989919"/>
          </a:xfrm>
          <a:prstGeom prst="rect">
            <a:avLst/>
          </a:prstGeom>
        </p:spPr>
      </p:pic>
      <p:sp>
        <p:nvSpPr>
          <p:cNvPr id="7" name="TextBox 6">
            <a:extLst>
              <a:ext uri="{FF2B5EF4-FFF2-40B4-BE49-F238E27FC236}">
                <a16:creationId xmlns:a16="http://schemas.microsoft.com/office/drawing/2014/main" id="{4B0FF4CF-A41A-4733-B0C9-05233E7A8F13}"/>
              </a:ext>
            </a:extLst>
          </p:cNvPr>
          <p:cNvSpPr txBox="1"/>
          <p:nvPr/>
        </p:nvSpPr>
        <p:spPr>
          <a:xfrm>
            <a:off x="228600" y="4480004"/>
            <a:ext cx="7852410" cy="2308324"/>
          </a:xfrm>
          <a:prstGeom prst="rect">
            <a:avLst/>
          </a:prstGeom>
          <a:noFill/>
        </p:spPr>
        <p:txBody>
          <a:bodyPr wrap="square" rtlCol="0">
            <a:spAutoFit/>
          </a:bodyPr>
          <a:lstStyle/>
          <a:p>
            <a:r>
              <a:rPr lang="en-US" b="1" i="1" u="sng" dirty="0"/>
              <a:t>Key characteristics</a:t>
            </a:r>
          </a:p>
          <a:p>
            <a:pPr marL="461963" lvl="1" indent="-230188">
              <a:buFont typeface="Arial" panose="020B0604020202020204" pitchFamily="34" charset="0"/>
              <a:buChar char="•"/>
            </a:pPr>
            <a:r>
              <a:rPr lang="en-US" dirty="0"/>
              <a:t>Locked process</a:t>
            </a:r>
          </a:p>
          <a:p>
            <a:pPr marL="461963" lvl="1" indent="-230188">
              <a:buFont typeface="Arial" panose="020B0604020202020204" pitchFamily="34" charset="0"/>
              <a:buChar char="•"/>
            </a:pPr>
            <a:r>
              <a:rPr lang="en-US" dirty="0"/>
              <a:t>Rigor scales with part classification</a:t>
            </a:r>
          </a:p>
          <a:p>
            <a:pPr marL="461963" lvl="1" indent="-230188">
              <a:buFont typeface="Arial" panose="020B0604020202020204" pitchFamily="34" charset="0"/>
              <a:buChar char="•"/>
            </a:pPr>
            <a:r>
              <a:rPr lang="en-US" dirty="0"/>
              <a:t>Nominally standardized builds</a:t>
            </a:r>
          </a:p>
          <a:p>
            <a:pPr marL="461963" lvl="1" indent="-230188">
              <a:buFont typeface="Arial" panose="020B0604020202020204" pitchFamily="34" charset="0"/>
              <a:buChar char="•"/>
            </a:pPr>
            <a:r>
              <a:rPr lang="en-US" dirty="0"/>
              <a:t>Evaluation of process window</a:t>
            </a:r>
          </a:p>
          <a:p>
            <a:pPr marL="461963" lvl="1" indent="-230188">
              <a:buFont typeface="Arial" panose="020B0604020202020204" pitchFamily="34" charset="0"/>
              <a:buChar char="•"/>
            </a:pPr>
            <a:r>
              <a:rPr lang="en-US" dirty="0"/>
              <a:t>Defined types of evaluations</a:t>
            </a:r>
          </a:p>
          <a:p>
            <a:pPr marL="461963" lvl="1" indent="-230188">
              <a:buFont typeface="Arial" panose="020B0604020202020204" pitchFamily="34" charset="0"/>
              <a:buChar char="•"/>
            </a:pPr>
            <a:r>
              <a:rPr lang="en-US" dirty="0"/>
              <a:t>Per machine S/N</a:t>
            </a:r>
          </a:p>
          <a:p>
            <a:pPr marL="461963" lvl="1" indent="-230188">
              <a:buFont typeface="Arial" panose="020B0604020202020204" pitchFamily="34" charset="0"/>
              <a:buChar char="•"/>
            </a:pPr>
            <a:r>
              <a:rPr lang="en-US" altLang="en-US" b="1" i="1" kern="0" dirty="0"/>
              <a:t>Prerequisite</a:t>
            </a:r>
            <a:r>
              <a:rPr lang="en-US" altLang="en-US" kern="0" dirty="0"/>
              <a:t> (proper functionality by IQ, calibrations, maintenance, </a:t>
            </a:r>
            <a:r>
              <a:rPr lang="en-US" altLang="en-US" kern="0" dirty="0" err="1"/>
              <a:t>etc</a:t>
            </a:r>
            <a:r>
              <a:rPr lang="en-US" altLang="en-US" kern="0" dirty="0"/>
              <a:t>)</a:t>
            </a:r>
          </a:p>
        </p:txBody>
      </p:sp>
      <p:sp>
        <p:nvSpPr>
          <p:cNvPr id="8" name="TextBox 7">
            <a:extLst>
              <a:ext uri="{FF2B5EF4-FFF2-40B4-BE49-F238E27FC236}">
                <a16:creationId xmlns:a16="http://schemas.microsoft.com/office/drawing/2014/main" id="{61005F5C-2401-4A92-831B-AF999CAEE1E8}"/>
              </a:ext>
            </a:extLst>
          </p:cNvPr>
          <p:cNvSpPr txBox="1"/>
          <p:nvPr/>
        </p:nvSpPr>
        <p:spPr>
          <a:xfrm>
            <a:off x="1075508" y="235689"/>
            <a:ext cx="7554686" cy="523220"/>
          </a:xfrm>
          <a:prstGeom prst="rect">
            <a:avLst/>
          </a:prstGeom>
          <a:noFill/>
        </p:spPr>
        <p:txBody>
          <a:bodyPr wrap="square">
            <a:spAutoFit/>
          </a:bodyPr>
          <a:lstStyle/>
          <a:p>
            <a:r>
              <a:rPr lang="en-US" sz="2800" b="1" dirty="0"/>
              <a:t>Role of the QMP:  Foundational Process Control</a:t>
            </a:r>
          </a:p>
        </p:txBody>
      </p:sp>
    </p:spTree>
    <p:extLst>
      <p:ext uri="{BB962C8B-B14F-4D97-AF65-F5344CB8AC3E}">
        <p14:creationId xmlns:p14="http://schemas.microsoft.com/office/powerpoint/2010/main" val="3900205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AE1D7A-316C-4453-B3EE-6DAE430CDA78}"/>
              </a:ext>
            </a:extLst>
          </p:cNvPr>
          <p:cNvSpPr txBox="1"/>
          <p:nvPr/>
        </p:nvSpPr>
        <p:spPr>
          <a:xfrm>
            <a:off x="509798" y="948690"/>
            <a:ext cx="7832947" cy="5909310"/>
          </a:xfrm>
          <a:prstGeom prst="rect">
            <a:avLst/>
          </a:prstGeom>
          <a:noFill/>
        </p:spPr>
        <p:txBody>
          <a:bodyPr wrap="square" rtlCol="0">
            <a:spAutoFit/>
          </a:bodyPr>
          <a:lstStyle/>
          <a:p>
            <a:pPr marL="285750" indent="-285750">
              <a:buFont typeface="Wingdings" panose="05000000000000000000" pitchFamily="2" charset="2"/>
              <a:buChar char="q"/>
            </a:pPr>
            <a:r>
              <a:rPr lang="en-US" dirty="0"/>
              <a:t>Feedstock controls adequate</a:t>
            </a:r>
          </a:p>
          <a:p>
            <a:pPr marL="742950" lvl="1" indent="-285750">
              <a:buFont typeface="Wingdings" panose="05000000000000000000" pitchFamily="2" charset="2"/>
              <a:buChar char="q"/>
            </a:pPr>
            <a:r>
              <a:rPr lang="en-US" dirty="0"/>
              <a:t>Feedstock reuse</a:t>
            </a:r>
          </a:p>
          <a:p>
            <a:pPr marL="285750" indent="-285750">
              <a:buFont typeface="Wingdings" panose="05000000000000000000" pitchFamily="2" charset="2"/>
              <a:buChar char="q"/>
            </a:pPr>
            <a:r>
              <a:rPr lang="en-US" dirty="0"/>
              <a:t>Quality of as-built material</a:t>
            </a:r>
          </a:p>
          <a:p>
            <a:pPr marL="742950" lvl="1" indent="-285750">
              <a:buFont typeface="Wingdings" panose="05000000000000000000" pitchFamily="2" charset="2"/>
              <a:buChar char="q"/>
            </a:pPr>
            <a:r>
              <a:rPr lang="en-US" dirty="0"/>
              <a:t>Build area survey</a:t>
            </a:r>
          </a:p>
          <a:p>
            <a:pPr marL="742950" lvl="1" indent="-285750">
              <a:buFont typeface="Wingdings" panose="05000000000000000000" pitchFamily="2" charset="2"/>
              <a:buChar char="q"/>
            </a:pPr>
            <a:r>
              <a:rPr lang="en-US" dirty="0"/>
              <a:t>Process window robustness</a:t>
            </a:r>
          </a:p>
          <a:p>
            <a:pPr marL="742950" lvl="1" indent="-285750">
              <a:buFont typeface="Wingdings" panose="05000000000000000000" pitchFamily="2" charset="2"/>
              <a:buChar char="q"/>
            </a:pPr>
            <a:r>
              <a:rPr lang="en-US" dirty="0"/>
              <a:t>Microstructure and flaw state</a:t>
            </a:r>
          </a:p>
          <a:p>
            <a:pPr marL="742950" lvl="1" indent="-285750">
              <a:buFont typeface="Wingdings" panose="05000000000000000000" pitchFamily="2" charset="2"/>
              <a:buChar char="q"/>
            </a:pPr>
            <a:r>
              <a:rPr lang="en-US" dirty="0"/>
              <a:t>Interfaces or overlaps in build path (e.g., striping, islands, multi-laser overlap zones), surface contours, cosmetic passes, including any interface associated with a unique build parameter</a:t>
            </a:r>
          </a:p>
          <a:p>
            <a:pPr marL="742950" lvl="1" indent="-285750">
              <a:buFont typeface="Wingdings" panose="05000000000000000000" pitchFamily="2" charset="2"/>
              <a:buChar char="q"/>
            </a:pPr>
            <a:r>
              <a:rPr lang="en-US" dirty="0"/>
              <a:t>Typical geometry of as-built deposition (e.g. melt-pool geometry)</a:t>
            </a:r>
          </a:p>
          <a:p>
            <a:pPr marL="285750" indent="-285750">
              <a:buFont typeface="Wingdings" panose="05000000000000000000" pitchFamily="2" charset="2"/>
              <a:buChar char="q"/>
            </a:pPr>
            <a:r>
              <a:rPr lang="en-US" dirty="0"/>
              <a:t>Microstructural Evolution</a:t>
            </a:r>
          </a:p>
          <a:p>
            <a:pPr marL="742950" lvl="1" indent="-285750">
              <a:buFont typeface="Wingdings" panose="05000000000000000000" pitchFamily="2" charset="2"/>
              <a:buChar char="q"/>
            </a:pPr>
            <a:r>
              <a:rPr lang="en-US" dirty="0"/>
              <a:t>As-built to final</a:t>
            </a:r>
          </a:p>
          <a:p>
            <a:pPr marL="742950" lvl="1" indent="-285750">
              <a:buFont typeface="Wingdings" panose="05000000000000000000" pitchFamily="2" charset="2"/>
              <a:buChar char="q"/>
            </a:pPr>
            <a:r>
              <a:rPr lang="en-US" dirty="0"/>
              <a:t>Microstructure and flaw state</a:t>
            </a:r>
          </a:p>
          <a:p>
            <a:pPr marL="285750" indent="-285750">
              <a:buFont typeface="Wingdings" panose="05000000000000000000" pitchFamily="2" charset="2"/>
              <a:buChar char="q"/>
            </a:pPr>
            <a:r>
              <a:rPr lang="en-US" dirty="0"/>
              <a:t>Surface texture and detail resolution (center and edge) (acceptance data challenge)</a:t>
            </a:r>
          </a:p>
          <a:p>
            <a:pPr marL="285750" indent="-285750">
              <a:buFont typeface="Wingdings" panose="05000000000000000000" pitchFamily="2" charset="2"/>
              <a:buChar char="q"/>
            </a:pPr>
            <a:r>
              <a:rPr lang="en-US" dirty="0"/>
              <a:t>Mechanical Properties</a:t>
            </a:r>
          </a:p>
          <a:p>
            <a:pPr marL="742950" lvl="1" indent="-285750">
              <a:buFont typeface="Wingdings" panose="05000000000000000000" pitchFamily="2" charset="2"/>
              <a:buChar char="q"/>
            </a:pPr>
            <a:r>
              <a:rPr lang="en-US" dirty="0"/>
              <a:t>Tensile</a:t>
            </a:r>
          </a:p>
          <a:p>
            <a:pPr marL="742950" lvl="1" indent="-285750">
              <a:buFont typeface="Wingdings" panose="05000000000000000000" pitchFamily="2" charset="2"/>
              <a:buChar char="q"/>
            </a:pPr>
            <a:r>
              <a:rPr lang="en-US" dirty="0"/>
              <a:t>High Cycle Fatigue</a:t>
            </a:r>
          </a:p>
          <a:p>
            <a:pPr marL="742950" lvl="1" indent="-285750">
              <a:buFont typeface="Wingdings" panose="05000000000000000000" pitchFamily="2" charset="2"/>
              <a:buChar char="q"/>
            </a:pPr>
            <a:r>
              <a:rPr lang="en-US" dirty="0"/>
              <a:t>Low Cycle Fatigue</a:t>
            </a:r>
          </a:p>
          <a:p>
            <a:pPr marL="742950" lvl="1" indent="-285750">
              <a:buFont typeface="Wingdings" panose="05000000000000000000" pitchFamily="2" charset="2"/>
              <a:buChar char="q"/>
            </a:pPr>
            <a:r>
              <a:rPr lang="en-US" dirty="0"/>
              <a:t>Toughness</a:t>
            </a:r>
          </a:p>
          <a:p>
            <a:pPr marL="742950" lvl="1" indent="-285750">
              <a:buFont typeface="Wingdings" panose="05000000000000000000" pitchFamily="2" charset="2"/>
              <a:buChar char="q"/>
            </a:pPr>
            <a:r>
              <a:rPr lang="en-US" dirty="0"/>
              <a:t>Temperature performance confirmation</a:t>
            </a:r>
          </a:p>
        </p:txBody>
      </p:sp>
      <p:sp>
        <p:nvSpPr>
          <p:cNvPr id="4" name="TextBox 3">
            <a:extLst>
              <a:ext uri="{FF2B5EF4-FFF2-40B4-BE49-F238E27FC236}">
                <a16:creationId xmlns:a16="http://schemas.microsoft.com/office/drawing/2014/main" id="{976C73FF-1E50-4B3C-9DA8-48962006CD13}"/>
              </a:ext>
            </a:extLst>
          </p:cNvPr>
          <p:cNvSpPr txBox="1"/>
          <p:nvPr/>
        </p:nvSpPr>
        <p:spPr>
          <a:xfrm>
            <a:off x="1262286" y="172694"/>
            <a:ext cx="6327970" cy="523220"/>
          </a:xfrm>
          <a:prstGeom prst="rect">
            <a:avLst/>
          </a:prstGeom>
          <a:noFill/>
        </p:spPr>
        <p:txBody>
          <a:bodyPr wrap="square">
            <a:spAutoFit/>
          </a:bodyPr>
          <a:lstStyle/>
          <a:p>
            <a:r>
              <a:rPr lang="en-US" sz="2800" b="1" dirty="0"/>
              <a:t>QMP Evaluation Checklist:</a:t>
            </a:r>
          </a:p>
        </p:txBody>
      </p:sp>
      <p:pic>
        <p:nvPicPr>
          <p:cNvPr id="24" name="Picture 23">
            <a:extLst>
              <a:ext uri="{FF2B5EF4-FFF2-40B4-BE49-F238E27FC236}">
                <a16:creationId xmlns:a16="http://schemas.microsoft.com/office/drawing/2014/main" id="{0AD84087-DCD5-4AB2-91C7-74CA6F2F53B1}"/>
              </a:ext>
            </a:extLst>
          </p:cNvPr>
          <p:cNvPicPr>
            <a:picLocks noChangeAspect="1"/>
          </p:cNvPicPr>
          <p:nvPr/>
        </p:nvPicPr>
        <p:blipFill>
          <a:blip r:embed="rId2"/>
          <a:stretch>
            <a:fillRect/>
          </a:stretch>
        </p:blipFill>
        <p:spPr>
          <a:xfrm>
            <a:off x="10229042" y="2935346"/>
            <a:ext cx="1851829" cy="1677289"/>
          </a:xfrm>
          <a:prstGeom prst="rect">
            <a:avLst/>
          </a:prstGeom>
        </p:spPr>
      </p:pic>
      <p:grpSp>
        <p:nvGrpSpPr>
          <p:cNvPr id="25" name="Group 24">
            <a:extLst>
              <a:ext uri="{FF2B5EF4-FFF2-40B4-BE49-F238E27FC236}">
                <a16:creationId xmlns:a16="http://schemas.microsoft.com/office/drawing/2014/main" id="{5A1FBC5B-ED42-41C5-9C37-0767F12E5099}"/>
              </a:ext>
            </a:extLst>
          </p:cNvPr>
          <p:cNvGrpSpPr/>
          <p:nvPr/>
        </p:nvGrpSpPr>
        <p:grpSpPr>
          <a:xfrm>
            <a:off x="10946615" y="4764401"/>
            <a:ext cx="1097308" cy="1784430"/>
            <a:chOff x="85724" y="1630560"/>
            <a:chExt cx="1992193" cy="3239681"/>
          </a:xfrm>
        </p:grpSpPr>
        <p:pic>
          <p:nvPicPr>
            <p:cNvPr id="26" name="Picture 25" descr="Chart&#10;&#10;Description automatically generated">
              <a:extLst>
                <a:ext uri="{FF2B5EF4-FFF2-40B4-BE49-F238E27FC236}">
                  <a16:creationId xmlns:a16="http://schemas.microsoft.com/office/drawing/2014/main" id="{8C85D1FE-F53E-440A-86D9-D512A79BC8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724" y="3279019"/>
              <a:ext cx="1992193" cy="1591222"/>
            </a:xfrm>
            <a:prstGeom prst="rect">
              <a:avLst/>
            </a:prstGeom>
          </p:spPr>
        </p:pic>
        <p:pic>
          <p:nvPicPr>
            <p:cNvPr id="27" name="Picture 26" descr="Graphical user interface&#10;&#10;Description automatically generated">
              <a:extLst>
                <a:ext uri="{FF2B5EF4-FFF2-40B4-BE49-F238E27FC236}">
                  <a16:creationId xmlns:a16="http://schemas.microsoft.com/office/drawing/2014/main" id="{20A93F67-EDEE-4160-A4F5-979F46F11A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4328" y="1630560"/>
              <a:ext cx="1779290" cy="1648459"/>
            </a:xfrm>
            <a:prstGeom prst="rect">
              <a:avLst/>
            </a:prstGeom>
          </p:spPr>
        </p:pic>
      </p:grpSp>
      <p:grpSp>
        <p:nvGrpSpPr>
          <p:cNvPr id="28" name="Group 27">
            <a:extLst>
              <a:ext uri="{FF2B5EF4-FFF2-40B4-BE49-F238E27FC236}">
                <a16:creationId xmlns:a16="http://schemas.microsoft.com/office/drawing/2014/main" id="{D4D1F09C-B275-48AF-A727-5ACC94634ADB}"/>
              </a:ext>
            </a:extLst>
          </p:cNvPr>
          <p:cNvGrpSpPr/>
          <p:nvPr/>
        </p:nvGrpSpPr>
        <p:grpSpPr>
          <a:xfrm>
            <a:off x="8222960" y="4764401"/>
            <a:ext cx="2235306" cy="1978260"/>
            <a:chOff x="6389542" y="1229305"/>
            <a:chExt cx="5628457" cy="5072514"/>
          </a:xfrm>
        </p:grpSpPr>
        <p:pic>
          <p:nvPicPr>
            <p:cNvPr id="29" name="Picture 28">
              <a:extLst>
                <a:ext uri="{FF2B5EF4-FFF2-40B4-BE49-F238E27FC236}">
                  <a16:creationId xmlns:a16="http://schemas.microsoft.com/office/drawing/2014/main" id="{F18383F0-9871-4BEC-9963-7F7548CDF9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82236" y="1229305"/>
              <a:ext cx="2882931" cy="1431800"/>
            </a:xfrm>
            <a:prstGeom prst="rect">
              <a:avLst/>
            </a:prstGeom>
            <a:ln>
              <a:solidFill>
                <a:schemeClr val="tx1"/>
              </a:solidFill>
            </a:ln>
          </p:spPr>
        </p:pic>
        <p:grpSp>
          <p:nvGrpSpPr>
            <p:cNvPr id="30" name="Group 29">
              <a:extLst>
                <a:ext uri="{FF2B5EF4-FFF2-40B4-BE49-F238E27FC236}">
                  <a16:creationId xmlns:a16="http://schemas.microsoft.com/office/drawing/2014/main" id="{6219701E-14BC-4A86-B473-F877DD640E92}"/>
                </a:ext>
              </a:extLst>
            </p:cNvPr>
            <p:cNvGrpSpPr/>
            <p:nvPr/>
          </p:nvGrpSpPr>
          <p:grpSpPr>
            <a:xfrm>
              <a:off x="6389542" y="3376627"/>
              <a:ext cx="4073135" cy="2925192"/>
              <a:chOff x="5799446" y="3601569"/>
              <a:chExt cx="3756046" cy="2585889"/>
            </a:xfrm>
          </p:grpSpPr>
          <p:pic>
            <p:nvPicPr>
              <p:cNvPr id="33" name="Picture 32">
                <a:extLst>
                  <a:ext uri="{FF2B5EF4-FFF2-40B4-BE49-F238E27FC236}">
                    <a16:creationId xmlns:a16="http://schemas.microsoft.com/office/drawing/2014/main" id="{A6C49005-5965-4409-B6EF-6D9F96436D4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799446" y="3601569"/>
                <a:ext cx="2230723" cy="2060741"/>
              </a:xfrm>
              <a:prstGeom prst="rect">
                <a:avLst/>
              </a:prstGeom>
              <a:ln>
                <a:solidFill>
                  <a:schemeClr val="tx1"/>
                </a:solidFill>
              </a:ln>
            </p:spPr>
          </p:pic>
          <p:pic>
            <p:nvPicPr>
              <p:cNvPr id="34" name="Picture 33">
                <a:extLst>
                  <a:ext uri="{FF2B5EF4-FFF2-40B4-BE49-F238E27FC236}">
                    <a16:creationId xmlns:a16="http://schemas.microsoft.com/office/drawing/2014/main" id="{DF7DFBA8-78E9-4324-9DD7-22DFD89C73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60113" y="4614688"/>
                <a:ext cx="2695379" cy="1572770"/>
              </a:xfrm>
              <a:prstGeom prst="rect">
                <a:avLst/>
              </a:prstGeom>
              <a:ln>
                <a:solidFill>
                  <a:schemeClr val="tx1"/>
                </a:solidFill>
              </a:ln>
            </p:spPr>
          </p:pic>
        </p:grpSp>
        <p:pic>
          <p:nvPicPr>
            <p:cNvPr id="31" name="Picture 30">
              <a:extLst>
                <a:ext uri="{FF2B5EF4-FFF2-40B4-BE49-F238E27FC236}">
                  <a16:creationId xmlns:a16="http://schemas.microsoft.com/office/drawing/2014/main" id="{5B9076D0-EDFF-4D18-AC11-727C8BF0E2C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42959" y="1946041"/>
              <a:ext cx="2600129" cy="1293712"/>
            </a:xfrm>
            <a:prstGeom prst="rect">
              <a:avLst/>
            </a:prstGeom>
            <a:ln>
              <a:solidFill>
                <a:schemeClr val="tx1"/>
              </a:solidFill>
            </a:ln>
          </p:spPr>
        </p:pic>
        <p:pic>
          <p:nvPicPr>
            <p:cNvPr id="32" name="Picture 31">
              <a:extLst>
                <a:ext uri="{FF2B5EF4-FFF2-40B4-BE49-F238E27FC236}">
                  <a16:creationId xmlns:a16="http://schemas.microsoft.com/office/drawing/2014/main" id="{699EAB97-2756-4A35-AED8-1392E66328D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9870258" y="2443292"/>
              <a:ext cx="2147741" cy="2925192"/>
            </a:xfrm>
            <a:prstGeom prst="rect">
              <a:avLst/>
            </a:prstGeom>
            <a:ln>
              <a:solidFill>
                <a:schemeClr val="tx1"/>
              </a:solidFill>
            </a:ln>
          </p:spPr>
        </p:pic>
      </p:grpSp>
      <p:pic>
        <p:nvPicPr>
          <p:cNvPr id="3" name="Picture 2">
            <a:extLst>
              <a:ext uri="{FF2B5EF4-FFF2-40B4-BE49-F238E27FC236}">
                <a16:creationId xmlns:a16="http://schemas.microsoft.com/office/drawing/2014/main" id="{54C1D24E-06F8-4D4A-AA46-C44A954D923B}"/>
              </a:ext>
            </a:extLst>
          </p:cNvPr>
          <p:cNvPicPr>
            <a:picLocks noChangeAspect="1"/>
          </p:cNvPicPr>
          <p:nvPr/>
        </p:nvPicPr>
        <p:blipFill>
          <a:blip r:embed="rId10"/>
          <a:stretch>
            <a:fillRect/>
          </a:stretch>
        </p:blipFill>
        <p:spPr>
          <a:xfrm>
            <a:off x="8763019" y="1016882"/>
            <a:ext cx="1211783" cy="3524464"/>
          </a:xfrm>
          <a:prstGeom prst="rect">
            <a:avLst/>
          </a:prstGeom>
        </p:spPr>
      </p:pic>
      <p:pic>
        <p:nvPicPr>
          <p:cNvPr id="35" name="Picture 34">
            <a:extLst>
              <a:ext uri="{FF2B5EF4-FFF2-40B4-BE49-F238E27FC236}">
                <a16:creationId xmlns:a16="http://schemas.microsoft.com/office/drawing/2014/main" id="{7B7DA795-7836-4CBF-9803-575624A1F68D}"/>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113796" y="2231096"/>
            <a:ext cx="1986850" cy="552484"/>
          </a:xfrm>
          <a:prstGeom prst="rect">
            <a:avLst/>
          </a:prstGeom>
        </p:spPr>
      </p:pic>
      <p:grpSp>
        <p:nvGrpSpPr>
          <p:cNvPr id="36" name="Group 35">
            <a:extLst>
              <a:ext uri="{FF2B5EF4-FFF2-40B4-BE49-F238E27FC236}">
                <a16:creationId xmlns:a16="http://schemas.microsoft.com/office/drawing/2014/main" id="{58A6E074-E57D-4F8D-8130-4EF9B13B2EE6}"/>
              </a:ext>
            </a:extLst>
          </p:cNvPr>
          <p:cNvGrpSpPr/>
          <p:nvPr/>
        </p:nvGrpSpPr>
        <p:grpSpPr>
          <a:xfrm>
            <a:off x="10229042" y="1032679"/>
            <a:ext cx="1786823" cy="1039302"/>
            <a:chOff x="2826261" y="2824542"/>
            <a:chExt cx="6023825" cy="3623150"/>
          </a:xfrm>
        </p:grpSpPr>
        <p:pic>
          <p:nvPicPr>
            <p:cNvPr id="37" name="Picture 36">
              <a:extLst>
                <a:ext uri="{FF2B5EF4-FFF2-40B4-BE49-F238E27FC236}">
                  <a16:creationId xmlns:a16="http://schemas.microsoft.com/office/drawing/2014/main" id="{48F84684-02B5-426E-96EA-B2583DE6BEA3}"/>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2826261" y="2824542"/>
              <a:ext cx="6014679" cy="3623150"/>
            </a:xfrm>
            <a:prstGeom prst="rect">
              <a:avLst/>
            </a:prstGeom>
          </p:spPr>
        </p:pic>
        <p:sp>
          <p:nvSpPr>
            <p:cNvPr id="38" name="Freeform 9">
              <a:extLst>
                <a:ext uri="{FF2B5EF4-FFF2-40B4-BE49-F238E27FC236}">
                  <a16:creationId xmlns:a16="http://schemas.microsoft.com/office/drawing/2014/main" id="{97BFB760-A0E4-47E6-90E7-524913938862}"/>
                </a:ext>
              </a:extLst>
            </p:cNvPr>
            <p:cNvSpPr/>
            <p:nvPr/>
          </p:nvSpPr>
          <p:spPr>
            <a:xfrm>
              <a:off x="2890157" y="3167743"/>
              <a:ext cx="1730829" cy="2041071"/>
            </a:xfrm>
            <a:custGeom>
              <a:avLst/>
              <a:gdLst>
                <a:gd name="connsiteX0" fmla="*/ 0 w 1730829"/>
                <a:gd name="connsiteY0" fmla="*/ 0 h 2041071"/>
                <a:gd name="connsiteX1" fmla="*/ 212272 w 1730829"/>
                <a:gd name="connsiteY1" fmla="*/ 612321 h 2041071"/>
                <a:gd name="connsiteX2" fmla="*/ 571500 w 1730829"/>
                <a:gd name="connsiteY2" fmla="*/ 1126671 h 2041071"/>
                <a:gd name="connsiteX3" fmla="*/ 702129 w 1730829"/>
                <a:gd name="connsiteY3" fmla="*/ 1690007 h 2041071"/>
                <a:gd name="connsiteX4" fmla="*/ 922564 w 1730829"/>
                <a:gd name="connsiteY4" fmla="*/ 1975757 h 2041071"/>
                <a:gd name="connsiteX5" fmla="*/ 1232807 w 1730829"/>
                <a:gd name="connsiteY5" fmla="*/ 2041071 h 2041071"/>
                <a:gd name="connsiteX6" fmla="*/ 1518557 w 1730829"/>
                <a:gd name="connsiteY6" fmla="*/ 1975757 h 2041071"/>
                <a:gd name="connsiteX7" fmla="*/ 1690007 w 1730829"/>
                <a:gd name="connsiteY7" fmla="*/ 1755321 h 2041071"/>
                <a:gd name="connsiteX8" fmla="*/ 1730829 w 1730829"/>
                <a:gd name="connsiteY8" fmla="*/ 1665514 h 2041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829" h="2041071">
                  <a:moveTo>
                    <a:pt x="0" y="0"/>
                  </a:moveTo>
                  <a:cubicBezTo>
                    <a:pt x="58511" y="212271"/>
                    <a:pt x="117022" y="424543"/>
                    <a:pt x="212272" y="612321"/>
                  </a:cubicBezTo>
                  <a:cubicBezTo>
                    <a:pt x="307522" y="800099"/>
                    <a:pt x="489857" y="947057"/>
                    <a:pt x="571500" y="1126671"/>
                  </a:cubicBezTo>
                  <a:cubicBezTo>
                    <a:pt x="653143" y="1306285"/>
                    <a:pt x="643618" y="1548493"/>
                    <a:pt x="702129" y="1690007"/>
                  </a:cubicBezTo>
                  <a:cubicBezTo>
                    <a:pt x="760640" y="1831521"/>
                    <a:pt x="834118" y="1917246"/>
                    <a:pt x="922564" y="1975757"/>
                  </a:cubicBezTo>
                  <a:cubicBezTo>
                    <a:pt x="1011010" y="2034268"/>
                    <a:pt x="1133475" y="2041071"/>
                    <a:pt x="1232807" y="2041071"/>
                  </a:cubicBezTo>
                  <a:cubicBezTo>
                    <a:pt x="1332139" y="2041071"/>
                    <a:pt x="1442357" y="2023382"/>
                    <a:pt x="1518557" y="1975757"/>
                  </a:cubicBezTo>
                  <a:cubicBezTo>
                    <a:pt x="1594757" y="1928132"/>
                    <a:pt x="1654628" y="1807028"/>
                    <a:pt x="1690007" y="1755321"/>
                  </a:cubicBezTo>
                  <a:cubicBezTo>
                    <a:pt x="1725386" y="1703614"/>
                    <a:pt x="1728107" y="1684564"/>
                    <a:pt x="1730829" y="1665514"/>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10">
              <a:extLst>
                <a:ext uri="{FF2B5EF4-FFF2-40B4-BE49-F238E27FC236}">
                  <a16:creationId xmlns:a16="http://schemas.microsoft.com/office/drawing/2014/main" id="{C0B2C300-D85C-4CEF-8A8E-7C422862616C}"/>
                </a:ext>
              </a:extLst>
            </p:cNvPr>
            <p:cNvSpPr/>
            <p:nvPr/>
          </p:nvSpPr>
          <p:spPr>
            <a:xfrm>
              <a:off x="4106636" y="3249386"/>
              <a:ext cx="1592035" cy="2031862"/>
            </a:xfrm>
            <a:custGeom>
              <a:avLst/>
              <a:gdLst>
                <a:gd name="connsiteX0" fmla="*/ 0 w 1592035"/>
                <a:gd name="connsiteY0" fmla="*/ 0 h 2031862"/>
                <a:gd name="connsiteX1" fmla="*/ 326571 w 1592035"/>
                <a:gd name="connsiteY1" fmla="*/ 530678 h 2031862"/>
                <a:gd name="connsiteX2" fmla="*/ 400050 w 1592035"/>
                <a:gd name="connsiteY2" fmla="*/ 1126671 h 2031862"/>
                <a:gd name="connsiteX3" fmla="*/ 440871 w 1592035"/>
                <a:gd name="connsiteY3" fmla="*/ 1420585 h 2031862"/>
                <a:gd name="connsiteX4" fmla="*/ 530678 w 1592035"/>
                <a:gd name="connsiteY4" fmla="*/ 1616528 h 2031862"/>
                <a:gd name="connsiteX5" fmla="*/ 767443 w 1592035"/>
                <a:gd name="connsiteY5" fmla="*/ 1828800 h 2031862"/>
                <a:gd name="connsiteX6" fmla="*/ 955221 w 1592035"/>
                <a:gd name="connsiteY6" fmla="*/ 2016578 h 2031862"/>
                <a:gd name="connsiteX7" fmla="*/ 1273628 w 1592035"/>
                <a:gd name="connsiteY7" fmla="*/ 2000250 h 2031862"/>
                <a:gd name="connsiteX8" fmla="*/ 1510393 w 1592035"/>
                <a:gd name="connsiteY8" fmla="*/ 1836964 h 2031862"/>
                <a:gd name="connsiteX9" fmla="*/ 1592035 w 1592035"/>
                <a:gd name="connsiteY9" fmla="*/ 1632857 h 203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2035" h="2031862">
                  <a:moveTo>
                    <a:pt x="0" y="0"/>
                  </a:moveTo>
                  <a:cubicBezTo>
                    <a:pt x="129948" y="171450"/>
                    <a:pt x="259896" y="342900"/>
                    <a:pt x="326571" y="530678"/>
                  </a:cubicBezTo>
                  <a:cubicBezTo>
                    <a:pt x="393246" y="718457"/>
                    <a:pt x="381000" y="978353"/>
                    <a:pt x="400050" y="1126671"/>
                  </a:cubicBezTo>
                  <a:cubicBezTo>
                    <a:pt x="419100" y="1274989"/>
                    <a:pt x="419100" y="1338942"/>
                    <a:pt x="440871" y="1420585"/>
                  </a:cubicBezTo>
                  <a:cubicBezTo>
                    <a:pt x="462642" y="1502228"/>
                    <a:pt x="476249" y="1548492"/>
                    <a:pt x="530678" y="1616528"/>
                  </a:cubicBezTo>
                  <a:cubicBezTo>
                    <a:pt x="585107" y="1684564"/>
                    <a:pt x="696686" y="1762125"/>
                    <a:pt x="767443" y="1828800"/>
                  </a:cubicBezTo>
                  <a:cubicBezTo>
                    <a:pt x="838200" y="1895475"/>
                    <a:pt x="870857" y="1988003"/>
                    <a:pt x="955221" y="2016578"/>
                  </a:cubicBezTo>
                  <a:cubicBezTo>
                    <a:pt x="1039585" y="2045153"/>
                    <a:pt x="1181099" y="2030186"/>
                    <a:pt x="1273628" y="2000250"/>
                  </a:cubicBezTo>
                  <a:cubicBezTo>
                    <a:pt x="1366157" y="1970314"/>
                    <a:pt x="1457325" y="1898196"/>
                    <a:pt x="1510393" y="1836964"/>
                  </a:cubicBezTo>
                  <a:cubicBezTo>
                    <a:pt x="1563461" y="1775732"/>
                    <a:pt x="1577748" y="1704294"/>
                    <a:pt x="1592035" y="1632857"/>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11">
              <a:extLst>
                <a:ext uri="{FF2B5EF4-FFF2-40B4-BE49-F238E27FC236}">
                  <a16:creationId xmlns:a16="http://schemas.microsoft.com/office/drawing/2014/main" id="{553BC3D9-39DC-4511-8E04-B8EEBF67E603}"/>
                </a:ext>
              </a:extLst>
            </p:cNvPr>
            <p:cNvSpPr/>
            <p:nvPr/>
          </p:nvSpPr>
          <p:spPr>
            <a:xfrm>
              <a:off x="6417129" y="3347357"/>
              <a:ext cx="1567542" cy="1870692"/>
            </a:xfrm>
            <a:custGeom>
              <a:avLst/>
              <a:gdLst>
                <a:gd name="connsiteX0" fmla="*/ 0 w 1567542"/>
                <a:gd name="connsiteY0" fmla="*/ 0 h 1870692"/>
                <a:gd name="connsiteX1" fmla="*/ 236764 w 1567542"/>
                <a:gd name="connsiteY1" fmla="*/ 628650 h 1870692"/>
                <a:gd name="connsiteX2" fmla="*/ 375557 w 1567542"/>
                <a:gd name="connsiteY2" fmla="*/ 1281793 h 1870692"/>
                <a:gd name="connsiteX3" fmla="*/ 473528 w 1567542"/>
                <a:gd name="connsiteY3" fmla="*/ 1559379 h 1870692"/>
                <a:gd name="connsiteX4" fmla="*/ 702128 w 1567542"/>
                <a:gd name="connsiteY4" fmla="*/ 1771650 h 1870692"/>
                <a:gd name="connsiteX5" fmla="*/ 1012371 w 1567542"/>
                <a:gd name="connsiteY5" fmla="*/ 1869622 h 1870692"/>
                <a:gd name="connsiteX6" fmla="*/ 1314450 w 1567542"/>
                <a:gd name="connsiteY6" fmla="*/ 1714500 h 1870692"/>
                <a:gd name="connsiteX7" fmla="*/ 1494064 w 1567542"/>
                <a:gd name="connsiteY7" fmla="*/ 1436914 h 1870692"/>
                <a:gd name="connsiteX8" fmla="*/ 1567542 w 1567542"/>
                <a:gd name="connsiteY8" fmla="*/ 1257300 h 187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7542" h="1870692">
                  <a:moveTo>
                    <a:pt x="0" y="0"/>
                  </a:moveTo>
                  <a:cubicBezTo>
                    <a:pt x="87085" y="207509"/>
                    <a:pt x="174171" y="415018"/>
                    <a:pt x="236764" y="628650"/>
                  </a:cubicBezTo>
                  <a:cubicBezTo>
                    <a:pt x="299357" y="842282"/>
                    <a:pt x="336096" y="1126671"/>
                    <a:pt x="375557" y="1281793"/>
                  </a:cubicBezTo>
                  <a:cubicBezTo>
                    <a:pt x="415018" y="1436915"/>
                    <a:pt x="419100" y="1477736"/>
                    <a:pt x="473528" y="1559379"/>
                  </a:cubicBezTo>
                  <a:cubicBezTo>
                    <a:pt x="527956" y="1641022"/>
                    <a:pt x="612321" y="1719943"/>
                    <a:pt x="702128" y="1771650"/>
                  </a:cubicBezTo>
                  <a:cubicBezTo>
                    <a:pt x="791935" y="1823357"/>
                    <a:pt x="910317" y="1879147"/>
                    <a:pt x="1012371" y="1869622"/>
                  </a:cubicBezTo>
                  <a:cubicBezTo>
                    <a:pt x="1114425" y="1860097"/>
                    <a:pt x="1234168" y="1786618"/>
                    <a:pt x="1314450" y="1714500"/>
                  </a:cubicBezTo>
                  <a:cubicBezTo>
                    <a:pt x="1394732" y="1642382"/>
                    <a:pt x="1451882" y="1513114"/>
                    <a:pt x="1494064" y="1436914"/>
                  </a:cubicBezTo>
                  <a:cubicBezTo>
                    <a:pt x="1536246" y="1360714"/>
                    <a:pt x="1551894" y="1309007"/>
                    <a:pt x="1567542" y="125730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12">
              <a:extLst>
                <a:ext uri="{FF2B5EF4-FFF2-40B4-BE49-F238E27FC236}">
                  <a16:creationId xmlns:a16="http://schemas.microsoft.com/office/drawing/2014/main" id="{397D6F82-DAE2-4A2C-ACDF-FE3D557A5CBD}"/>
                </a:ext>
              </a:extLst>
            </p:cNvPr>
            <p:cNvSpPr/>
            <p:nvPr/>
          </p:nvSpPr>
          <p:spPr>
            <a:xfrm>
              <a:off x="5086350" y="3298371"/>
              <a:ext cx="1771650" cy="2183870"/>
            </a:xfrm>
            <a:custGeom>
              <a:avLst/>
              <a:gdLst>
                <a:gd name="connsiteX0" fmla="*/ 0 w 1771650"/>
                <a:gd name="connsiteY0" fmla="*/ 0 h 2183870"/>
                <a:gd name="connsiteX1" fmla="*/ 285750 w 1771650"/>
                <a:gd name="connsiteY1" fmla="*/ 726622 h 2183870"/>
                <a:gd name="connsiteX2" fmla="*/ 506186 w 1771650"/>
                <a:gd name="connsiteY2" fmla="*/ 1134836 h 2183870"/>
                <a:gd name="connsiteX3" fmla="*/ 628650 w 1771650"/>
                <a:gd name="connsiteY3" fmla="*/ 1600200 h 2183870"/>
                <a:gd name="connsiteX4" fmla="*/ 751114 w 1771650"/>
                <a:gd name="connsiteY4" fmla="*/ 2008415 h 2183870"/>
                <a:gd name="connsiteX5" fmla="*/ 996043 w 1771650"/>
                <a:gd name="connsiteY5" fmla="*/ 2171700 h 2183870"/>
                <a:gd name="connsiteX6" fmla="*/ 1363436 w 1771650"/>
                <a:gd name="connsiteY6" fmla="*/ 2139043 h 2183870"/>
                <a:gd name="connsiteX7" fmla="*/ 1600200 w 1771650"/>
                <a:gd name="connsiteY7" fmla="*/ 1877786 h 2183870"/>
                <a:gd name="connsiteX8" fmla="*/ 1771650 w 1771650"/>
                <a:gd name="connsiteY8" fmla="*/ 1592036 h 21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2183870">
                  <a:moveTo>
                    <a:pt x="0" y="0"/>
                  </a:moveTo>
                  <a:cubicBezTo>
                    <a:pt x="100693" y="268741"/>
                    <a:pt x="201386" y="537483"/>
                    <a:pt x="285750" y="726622"/>
                  </a:cubicBezTo>
                  <a:cubicBezTo>
                    <a:pt x="370114" y="915761"/>
                    <a:pt x="449036" y="989240"/>
                    <a:pt x="506186" y="1134836"/>
                  </a:cubicBezTo>
                  <a:cubicBezTo>
                    <a:pt x="563336" y="1280432"/>
                    <a:pt x="587829" y="1454604"/>
                    <a:pt x="628650" y="1600200"/>
                  </a:cubicBezTo>
                  <a:cubicBezTo>
                    <a:pt x="669471" y="1745796"/>
                    <a:pt x="689882" y="1913165"/>
                    <a:pt x="751114" y="2008415"/>
                  </a:cubicBezTo>
                  <a:cubicBezTo>
                    <a:pt x="812346" y="2103665"/>
                    <a:pt x="893989" y="2149929"/>
                    <a:pt x="996043" y="2171700"/>
                  </a:cubicBezTo>
                  <a:cubicBezTo>
                    <a:pt x="1098097" y="2193471"/>
                    <a:pt x="1262743" y="2188029"/>
                    <a:pt x="1363436" y="2139043"/>
                  </a:cubicBezTo>
                  <a:cubicBezTo>
                    <a:pt x="1464129" y="2090057"/>
                    <a:pt x="1532164" y="1968954"/>
                    <a:pt x="1600200" y="1877786"/>
                  </a:cubicBezTo>
                  <a:cubicBezTo>
                    <a:pt x="1668236" y="1786618"/>
                    <a:pt x="1719943" y="1689327"/>
                    <a:pt x="1771650" y="1592036"/>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13">
              <a:extLst>
                <a:ext uri="{FF2B5EF4-FFF2-40B4-BE49-F238E27FC236}">
                  <a16:creationId xmlns:a16="http://schemas.microsoft.com/office/drawing/2014/main" id="{73C361CB-18D6-44CC-93C7-72E4D724A678}"/>
                </a:ext>
              </a:extLst>
            </p:cNvPr>
            <p:cNvSpPr/>
            <p:nvPr/>
          </p:nvSpPr>
          <p:spPr>
            <a:xfrm>
              <a:off x="7421336" y="3412671"/>
              <a:ext cx="1396093" cy="1756400"/>
            </a:xfrm>
            <a:custGeom>
              <a:avLst/>
              <a:gdLst>
                <a:gd name="connsiteX0" fmla="*/ 0 w 1396093"/>
                <a:gd name="connsiteY0" fmla="*/ 0 h 1756400"/>
                <a:gd name="connsiteX1" fmla="*/ 489857 w 1396093"/>
                <a:gd name="connsiteY1" fmla="*/ 767443 h 1756400"/>
                <a:gd name="connsiteX2" fmla="*/ 547007 w 1396093"/>
                <a:gd name="connsiteY2" fmla="*/ 1191986 h 1756400"/>
                <a:gd name="connsiteX3" fmla="*/ 726621 w 1396093"/>
                <a:gd name="connsiteY3" fmla="*/ 1494065 h 1756400"/>
                <a:gd name="connsiteX4" fmla="*/ 1028700 w 1396093"/>
                <a:gd name="connsiteY4" fmla="*/ 1730829 h 1756400"/>
                <a:gd name="connsiteX5" fmla="*/ 1322614 w 1396093"/>
                <a:gd name="connsiteY5" fmla="*/ 1747158 h 1756400"/>
                <a:gd name="connsiteX6" fmla="*/ 1396093 w 1396093"/>
                <a:gd name="connsiteY6" fmla="*/ 1706336 h 175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6093" h="1756400">
                  <a:moveTo>
                    <a:pt x="0" y="0"/>
                  </a:moveTo>
                  <a:cubicBezTo>
                    <a:pt x="199344" y="284389"/>
                    <a:pt x="398689" y="568779"/>
                    <a:pt x="489857" y="767443"/>
                  </a:cubicBezTo>
                  <a:cubicBezTo>
                    <a:pt x="581025" y="966107"/>
                    <a:pt x="507546" y="1070882"/>
                    <a:pt x="547007" y="1191986"/>
                  </a:cubicBezTo>
                  <a:cubicBezTo>
                    <a:pt x="586468" y="1313090"/>
                    <a:pt x="646339" y="1404258"/>
                    <a:pt x="726621" y="1494065"/>
                  </a:cubicBezTo>
                  <a:cubicBezTo>
                    <a:pt x="806903" y="1583872"/>
                    <a:pt x="929368" y="1688647"/>
                    <a:pt x="1028700" y="1730829"/>
                  </a:cubicBezTo>
                  <a:cubicBezTo>
                    <a:pt x="1128032" y="1773011"/>
                    <a:pt x="1261382" y="1751240"/>
                    <a:pt x="1322614" y="1747158"/>
                  </a:cubicBezTo>
                  <a:cubicBezTo>
                    <a:pt x="1383846" y="1743076"/>
                    <a:pt x="1389969" y="1724706"/>
                    <a:pt x="1396093" y="1706336"/>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14">
              <a:extLst>
                <a:ext uri="{FF2B5EF4-FFF2-40B4-BE49-F238E27FC236}">
                  <a16:creationId xmlns:a16="http://schemas.microsoft.com/office/drawing/2014/main" id="{C7AEE5B6-8C53-4D6F-B459-2FE51F426B7A}"/>
                </a:ext>
              </a:extLst>
            </p:cNvPr>
            <p:cNvSpPr/>
            <p:nvPr/>
          </p:nvSpPr>
          <p:spPr>
            <a:xfrm>
              <a:off x="2833007" y="4727121"/>
              <a:ext cx="702129" cy="343480"/>
            </a:xfrm>
            <a:custGeom>
              <a:avLst/>
              <a:gdLst>
                <a:gd name="connsiteX0" fmla="*/ 0 w 702129"/>
                <a:gd name="connsiteY0" fmla="*/ 212272 h 343480"/>
                <a:gd name="connsiteX1" fmla="*/ 310243 w 702129"/>
                <a:gd name="connsiteY1" fmla="*/ 342900 h 343480"/>
                <a:gd name="connsiteX2" fmla="*/ 555172 w 702129"/>
                <a:gd name="connsiteY2" fmla="*/ 253093 h 343480"/>
                <a:gd name="connsiteX3" fmla="*/ 644979 w 702129"/>
                <a:gd name="connsiteY3" fmla="*/ 89808 h 343480"/>
                <a:gd name="connsiteX4" fmla="*/ 702129 w 702129"/>
                <a:gd name="connsiteY4" fmla="*/ 0 h 343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129" h="343480">
                  <a:moveTo>
                    <a:pt x="0" y="212272"/>
                  </a:moveTo>
                  <a:cubicBezTo>
                    <a:pt x="108857" y="274184"/>
                    <a:pt x="217714" y="336097"/>
                    <a:pt x="310243" y="342900"/>
                  </a:cubicBezTo>
                  <a:cubicBezTo>
                    <a:pt x="402772" y="349703"/>
                    <a:pt x="499383" y="295275"/>
                    <a:pt x="555172" y="253093"/>
                  </a:cubicBezTo>
                  <a:cubicBezTo>
                    <a:pt x="610961" y="210911"/>
                    <a:pt x="620486" y="131990"/>
                    <a:pt x="644979" y="89808"/>
                  </a:cubicBezTo>
                  <a:cubicBezTo>
                    <a:pt x="669472" y="47626"/>
                    <a:pt x="685800" y="23813"/>
                    <a:pt x="702129" y="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15">
              <a:extLst>
                <a:ext uri="{FF2B5EF4-FFF2-40B4-BE49-F238E27FC236}">
                  <a16:creationId xmlns:a16="http://schemas.microsoft.com/office/drawing/2014/main" id="{FED14853-4BC8-40C6-83DA-05D482E1505C}"/>
                </a:ext>
              </a:extLst>
            </p:cNvPr>
            <p:cNvSpPr/>
            <p:nvPr/>
          </p:nvSpPr>
          <p:spPr>
            <a:xfrm>
              <a:off x="2849336" y="3151414"/>
              <a:ext cx="6000750" cy="247289"/>
            </a:xfrm>
            <a:custGeom>
              <a:avLst/>
              <a:gdLst>
                <a:gd name="connsiteX0" fmla="*/ 0 w 6000750"/>
                <a:gd name="connsiteY0" fmla="*/ 0 h 247289"/>
                <a:gd name="connsiteX1" fmla="*/ 465364 w 6000750"/>
                <a:gd name="connsiteY1" fmla="*/ 24493 h 247289"/>
                <a:gd name="connsiteX2" fmla="*/ 979714 w 6000750"/>
                <a:gd name="connsiteY2" fmla="*/ 40822 h 247289"/>
                <a:gd name="connsiteX3" fmla="*/ 1240971 w 6000750"/>
                <a:gd name="connsiteY3" fmla="*/ 81643 h 247289"/>
                <a:gd name="connsiteX4" fmla="*/ 1567543 w 6000750"/>
                <a:gd name="connsiteY4" fmla="*/ 89807 h 247289"/>
                <a:gd name="connsiteX5" fmla="*/ 1926771 w 6000750"/>
                <a:gd name="connsiteY5" fmla="*/ 89807 h 247289"/>
                <a:gd name="connsiteX6" fmla="*/ 2212521 w 6000750"/>
                <a:gd name="connsiteY6" fmla="*/ 122465 h 247289"/>
                <a:gd name="connsiteX7" fmla="*/ 2530928 w 6000750"/>
                <a:gd name="connsiteY7" fmla="*/ 65315 h 247289"/>
                <a:gd name="connsiteX8" fmla="*/ 2979964 w 6000750"/>
                <a:gd name="connsiteY8" fmla="*/ 130629 h 247289"/>
                <a:gd name="connsiteX9" fmla="*/ 3371850 w 6000750"/>
                <a:gd name="connsiteY9" fmla="*/ 179615 h 247289"/>
                <a:gd name="connsiteX10" fmla="*/ 3567793 w 6000750"/>
                <a:gd name="connsiteY10" fmla="*/ 195943 h 247289"/>
                <a:gd name="connsiteX11" fmla="*/ 4114800 w 6000750"/>
                <a:gd name="connsiteY11" fmla="*/ 212272 h 247289"/>
                <a:gd name="connsiteX12" fmla="*/ 4506685 w 6000750"/>
                <a:gd name="connsiteY12" fmla="*/ 236765 h 247289"/>
                <a:gd name="connsiteX13" fmla="*/ 4588328 w 6000750"/>
                <a:gd name="connsiteY13" fmla="*/ 244929 h 247289"/>
                <a:gd name="connsiteX14" fmla="*/ 4776107 w 6000750"/>
                <a:gd name="connsiteY14" fmla="*/ 195943 h 247289"/>
                <a:gd name="connsiteX15" fmla="*/ 5086350 w 6000750"/>
                <a:gd name="connsiteY15" fmla="*/ 146957 h 247289"/>
                <a:gd name="connsiteX16" fmla="*/ 5453743 w 6000750"/>
                <a:gd name="connsiteY16" fmla="*/ 171450 h 247289"/>
                <a:gd name="connsiteX17" fmla="*/ 5829300 w 6000750"/>
                <a:gd name="connsiteY17" fmla="*/ 187779 h 247289"/>
                <a:gd name="connsiteX18" fmla="*/ 6000750 w 6000750"/>
                <a:gd name="connsiteY18" fmla="*/ 204107 h 24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00750" h="247289">
                  <a:moveTo>
                    <a:pt x="0" y="0"/>
                  </a:moveTo>
                  <a:lnTo>
                    <a:pt x="465364" y="24493"/>
                  </a:lnTo>
                  <a:cubicBezTo>
                    <a:pt x="628650" y="31297"/>
                    <a:pt x="850446" y="31297"/>
                    <a:pt x="979714" y="40822"/>
                  </a:cubicBezTo>
                  <a:cubicBezTo>
                    <a:pt x="1108982" y="50347"/>
                    <a:pt x="1143000" y="73479"/>
                    <a:pt x="1240971" y="81643"/>
                  </a:cubicBezTo>
                  <a:cubicBezTo>
                    <a:pt x="1338942" y="89807"/>
                    <a:pt x="1453243" y="88446"/>
                    <a:pt x="1567543" y="89807"/>
                  </a:cubicBezTo>
                  <a:cubicBezTo>
                    <a:pt x="1681843" y="91168"/>
                    <a:pt x="1819275" y="84364"/>
                    <a:pt x="1926771" y="89807"/>
                  </a:cubicBezTo>
                  <a:cubicBezTo>
                    <a:pt x="2034267" y="95250"/>
                    <a:pt x="2111828" y="126547"/>
                    <a:pt x="2212521" y="122465"/>
                  </a:cubicBezTo>
                  <a:cubicBezTo>
                    <a:pt x="2313214" y="118383"/>
                    <a:pt x="2403021" y="63954"/>
                    <a:pt x="2530928" y="65315"/>
                  </a:cubicBezTo>
                  <a:cubicBezTo>
                    <a:pt x="2658835" y="66676"/>
                    <a:pt x="2839810" y="111579"/>
                    <a:pt x="2979964" y="130629"/>
                  </a:cubicBezTo>
                  <a:cubicBezTo>
                    <a:pt x="3120118" y="149679"/>
                    <a:pt x="3273879" y="168729"/>
                    <a:pt x="3371850" y="179615"/>
                  </a:cubicBezTo>
                  <a:cubicBezTo>
                    <a:pt x="3469822" y="190501"/>
                    <a:pt x="3443968" y="190500"/>
                    <a:pt x="3567793" y="195943"/>
                  </a:cubicBezTo>
                  <a:cubicBezTo>
                    <a:pt x="3691618" y="201386"/>
                    <a:pt x="3958318" y="205468"/>
                    <a:pt x="4114800" y="212272"/>
                  </a:cubicBezTo>
                  <a:cubicBezTo>
                    <a:pt x="4271282" y="219076"/>
                    <a:pt x="4427764" y="231322"/>
                    <a:pt x="4506685" y="236765"/>
                  </a:cubicBezTo>
                  <a:cubicBezTo>
                    <a:pt x="4585606" y="242208"/>
                    <a:pt x="4543424" y="251733"/>
                    <a:pt x="4588328" y="244929"/>
                  </a:cubicBezTo>
                  <a:cubicBezTo>
                    <a:pt x="4633232" y="238125"/>
                    <a:pt x="4693103" y="212272"/>
                    <a:pt x="4776107" y="195943"/>
                  </a:cubicBezTo>
                  <a:cubicBezTo>
                    <a:pt x="4859111" y="179614"/>
                    <a:pt x="4973411" y="151039"/>
                    <a:pt x="5086350" y="146957"/>
                  </a:cubicBezTo>
                  <a:cubicBezTo>
                    <a:pt x="5199289" y="142875"/>
                    <a:pt x="5329918" y="164646"/>
                    <a:pt x="5453743" y="171450"/>
                  </a:cubicBezTo>
                  <a:cubicBezTo>
                    <a:pt x="5577568" y="178254"/>
                    <a:pt x="5738132" y="182336"/>
                    <a:pt x="5829300" y="187779"/>
                  </a:cubicBezTo>
                  <a:cubicBezTo>
                    <a:pt x="5920468" y="193222"/>
                    <a:pt x="5960609" y="198664"/>
                    <a:pt x="6000750" y="204107"/>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BC3CA35F-E75E-425C-960A-B4403803A564}"/>
                </a:ext>
              </a:extLst>
            </p:cNvPr>
            <p:cNvSpPr/>
            <p:nvPr/>
          </p:nvSpPr>
          <p:spPr>
            <a:xfrm>
              <a:off x="3502422" y="4679672"/>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9081B2BF-0A39-47BE-89E9-4090AE6C84D3}"/>
                </a:ext>
              </a:extLst>
            </p:cNvPr>
            <p:cNvSpPr/>
            <p:nvPr/>
          </p:nvSpPr>
          <p:spPr>
            <a:xfrm>
              <a:off x="4569770" y="4803064"/>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235B4922-1BD8-4967-949F-185732E207FE}"/>
                </a:ext>
              </a:extLst>
            </p:cNvPr>
            <p:cNvSpPr/>
            <p:nvPr/>
          </p:nvSpPr>
          <p:spPr>
            <a:xfrm>
              <a:off x="5666695" y="4826587"/>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CAF6E26C-F56E-4944-9B61-40028B5DC805}"/>
                </a:ext>
              </a:extLst>
            </p:cNvPr>
            <p:cNvSpPr/>
            <p:nvPr/>
          </p:nvSpPr>
          <p:spPr>
            <a:xfrm>
              <a:off x="6814268" y="4826587"/>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2E5D7081-5B1C-472A-A778-913674572FA7}"/>
                </a:ext>
              </a:extLst>
            </p:cNvPr>
            <p:cNvSpPr/>
            <p:nvPr/>
          </p:nvSpPr>
          <p:spPr>
            <a:xfrm>
              <a:off x="7934954" y="4592040"/>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B8B0C486-A9F7-4CFA-AB5E-9D2001334D04}"/>
                </a:ext>
              </a:extLst>
            </p:cNvPr>
            <p:cNvSpPr/>
            <p:nvPr/>
          </p:nvSpPr>
          <p:spPr>
            <a:xfrm>
              <a:off x="3101805" y="5021440"/>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24422F2D-01F9-4547-B0B4-C64A481DA721}"/>
                </a:ext>
              </a:extLst>
            </p:cNvPr>
            <p:cNvSpPr/>
            <p:nvPr/>
          </p:nvSpPr>
          <p:spPr>
            <a:xfrm>
              <a:off x="4058331" y="5160509"/>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880F8579-2390-4DB2-812F-893D69150592}"/>
                </a:ext>
              </a:extLst>
            </p:cNvPr>
            <p:cNvSpPr/>
            <p:nvPr/>
          </p:nvSpPr>
          <p:spPr>
            <a:xfrm>
              <a:off x="5148767" y="5233623"/>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E8DF46B-7EB0-4132-9B6E-383FA8CBF458}"/>
                </a:ext>
              </a:extLst>
            </p:cNvPr>
            <p:cNvSpPr/>
            <p:nvPr/>
          </p:nvSpPr>
          <p:spPr>
            <a:xfrm>
              <a:off x="6168855" y="5433936"/>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FFAEC3-0B45-4702-8D75-E1CF26CB4BD5}"/>
                </a:ext>
              </a:extLst>
            </p:cNvPr>
            <p:cNvSpPr/>
            <p:nvPr/>
          </p:nvSpPr>
          <p:spPr>
            <a:xfrm>
              <a:off x="7368458" y="5183039"/>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9276C866-3C25-4CA7-A910-F8D49DC59EC0}"/>
                </a:ext>
              </a:extLst>
            </p:cNvPr>
            <p:cNvSpPr/>
            <p:nvPr/>
          </p:nvSpPr>
          <p:spPr>
            <a:xfrm>
              <a:off x="8590190" y="5112204"/>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TextBox 55">
            <a:extLst>
              <a:ext uri="{FF2B5EF4-FFF2-40B4-BE49-F238E27FC236}">
                <a16:creationId xmlns:a16="http://schemas.microsoft.com/office/drawing/2014/main" id="{DD53676A-9329-4E69-B3D9-7CAEE7EE2BDC}"/>
              </a:ext>
            </a:extLst>
          </p:cNvPr>
          <p:cNvSpPr txBox="1"/>
          <p:nvPr/>
        </p:nvSpPr>
        <p:spPr>
          <a:xfrm>
            <a:off x="4569992" y="1423867"/>
            <a:ext cx="3052016" cy="738664"/>
          </a:xfrm>
          <a:prstGeom prst="rect">
            <a:avLst/>
          </a:prstGeom>
          <a:noFill/>
          <a:ln>
            <a:solidFill>
              <a:schemeClr val="tx1"/>
            </a:solidFill>
          </a:ln>
        </p:spPr>
        <p:txBody>
          <a:bodyPr wrap="square" rtlCol="0">
            <a:spAutoFit/>
          </a:bodyPr>
          <a:lstStyle/>
          <a:p>
            <a:r>
              <a:rPr lang="en-US" sz="1400" dirty="0"/>
              <a:t>Note: Process re-start qualifications are not listed, but they are required if re-starts are allowed.</a:t>
            </a:r>
          </a:p>
        </p:txBody>
      </p:sp>
    </p:spTree>
    <p:extLst>
      <p:ext uri="{BB962C8B-B14F-4D97-AF65-F5344CB8AC3E}">
        <p14:creationId xmlns:p14="http://schemas.microsoft.com/office/powerpoint/2010/main" val="2615623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76C73FF-1E50-4B3C-9DA8-48962006CD13}"/>
              </a:ext>
            </a:extLst>
          </p:cNvPr>
          <p:cNvSpPr txBox="1"/>
          <p:nvPr/>
        </p:nvSpPr>
        <p:spPr>
          <a:xfrm>
            <a:off x="1141383" y="144553"/>
            <a:ext cx="9478316" cy="523220"/>
          </a:xfrm>
          <a:prstGeom prst="rect">
            <a:avLst/>
          </a:prstGeom>
          <a:noFill/>
        </p:spPr>
        <p:txBody>
          <a:bodyPr wrap="square">
            <a:spAutoFit/>
          </a:bodyPr>
          <a:lstStyle/>
          <a:p>
            <a:r>
              <a:rPr lang="en-US" sz="2800" b="1" dirty="0"/>
              <a:t>Data for a Material Engineering Equivalence Baseline</a:t>
            </a:r>
          </a:p>
        </p:txBody>
      </p:sp>
      <p:grpSp>
        <p:nvGrpSpPr>
          <p:cNvPr id="5" name="Group 4">
            <a:extLst>
              <a:ext uri="{FF2B5EF4-FFF2-40B4-BE49-F238E27FC236}">
                <a16:creationId xmlns:a16="http://schemas.microsoft.com/office/drawing/2014/main" id="{0A812A53-73DD-4211-8598-A6B9BF66B605}"/>
              </a:ext>
            </a:extLst>
          </p:cNvPr>
          <p:cNvGrpSpPr/>
          <p:nvPr/>
        </p:nvGrpSpPr>
        <p:grpSpPr>
          <a:xfrm>
            <a:off x="-80423" y="1025164"/>
            <a:ext cx="1868192" cy="5418085"/>
            <a:chOff x="2774917" y="929329"/>
            <a:chExt cx="1868192" cy="5418085"/>
          </a:xfrm>
        </p:grpSpPr>
        <p:grpSp>
          <p:nvGrpSpPr>
            <p:cNvPr id="6" name="Group 5">
              <a:extLst>
                <a:ext uri="{FF2B5EF4-FFF2-40B4-BE49-F238E27FC236}">
                  <a16:creationId xmlns:a16="http://schemas.microsoft.com/office/drawing/2014/main" id="{FAB9A7FD-4B6B-4DB9-B5C2-A340202CEAB2}"/>
                </a:ext>
              </a:extLst>
            </p:cNvPr>
            <p:cNvGrpSpPr/>
            <p:nvPr/>
          </p:nvGrpSpPr>
          <p:grpSpPr>
            <a:xfrm>
              <a:off x="3174930" y="929329"/>
              <a:ext cx="1468179" cy="5418085"/>
              <a:chOff x="3685194" y="950326"/>
              <a:chExt cx="1468179" cy="5418085"/>
            </a:xfrm>
          </p:grpSpPr>
          <p:grpSp>
            <p:nvGrpSpPr>
              <p:cNvPr id="9" name="Group 8">
                <a:extLst>
                  <a:ext uri="{FF2B5EF4-FFF2-40B4-BE49-F238E27FC236}">
                    <a16:creationId xmlns:a16="http://schemas.microsoft.com/office/drawing/2014/main" id="{35AEB2E9-57E5-4F03-BC18-977FB5F75A62}"/>
                  </a:ext>
                </a:extLst>
              </p:cNvPr>
              <p:cNvGrpSpPr/>
              <p:nvPr/>
            </p:nvGrpSpPr>
            <p:grpSpPr>
              <a:xfrm>
                <a:off x="3685194" y="950326"/>
                <a:ext cx="1463040" cy="1097280"/>
                <a:chOff x="3573087" y="1536815"/>
                <a:chExt cx="1463040" cy="1097280"/>
              </a:xfrm>
            </p:grpSpPr>
            <p:pic>
              <p:nvPicPr>
                <p:cNvPr id="22" name="Picture 21">
                  <a:extLst>
                    <a:ext uri="{FF2B5EF4-FFF2-40B4-BE49-F238E27FC236}">
                      <a16:creationId xmlns:a16="http://schemas.microsoft.com/office/drawing/2014/main" id="{DC6C3CD2-4FA3-4BCE-8A00-AE24882860F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73087" y="1536815"/>
                  <a:ext cx="1463040" cy="1097280"/>
                </a:xfrm>
                <a:prstGeom prst="rect">
                  <a:avLst/>
                </a:prstGeom>
              </p:spPr>
            </p:pic>
            <p:sp>
              <p:nvSpPr>
                <p:cNvPr id="23" name="TextBox 22">
                  <a:extLst>
                    <a:ext uri="{FF2B5EF4-FFF2-40B4-BE49-F238E27FC236}">
                      <a16:creationId xmlns:a16="http://schemas.microsoft.com/office/drawing/2014/main" id="{5A533498-1BFC-4EA0-BCF8-35E55F0E3E31}"/>
                    </a:ext>
                  </a:extLst>
                </p:cNvPr>
                <p:cNvSpPr txBox="1"/>
                <p:nvPr/>
              </p:nvSpPr>
              <p:spPr>
                <a:xfrm>
                  <a:off x="3573088" y="1536815"/>
                  <a:ext cx="570134" cy="182880"/>
                </a:xfrm>
                <a:prstGeom prst="rect">
                  <a:avLst/>
                </a:prstGeom>
                <a:solidFill>
                  <a:schemeClr val="bg1"/>
                </a:solidFill>
                <a:ln>
                  <a:solidFill>
                    <a:schemeClr val="tx1"/>
                  </a:solidFill>
                </a:ln>
              </p:spPr>
              <p:txBody>
                <a:bodyPr wrap="square" rtlCol="0">
                  <a:spAutoFit/>
                </a:bodyPr>
                <a:lstStyle/>
                <a:p>
                  <a:pPr algn="ctr"/>
                  <a:r>
                    <a:rPr lang="en-US" sz="800" dirty="0"/>
                    <a:t>As-built</a:t>
                  </a:r>
                </a:p>
              </p:txBody>
            </p:sp>
          </p:grpSp>
          <p:grpSp>
            <p:nvGrpSpPr>
              <p:cNvPr id="10" name="Group 9">
                <a:extLst>
                  <a:ext uri="{FF2B5EF4-FFF2-40B4-BE49-F238E27FC236}">
                    <a16:creationId xmlns:a16="http://schemas.microsoft.com/office/drawing/2014/main" id="{56C36A23-4DFF-49C2-BE6F-0DD0D504D519}"/>
                  </a:ext>
                </a:extLst>
              </p:cNvPr>
              <p:cNvGrpSpPr/>
              <p:nvPr/>
            </p:nvGrpSpPr>
            <p:grpSpPr>
              <a:xfrm>
                <a:off x="3685194" y="2030527"/>
                <a:ext cx="1468179" cy="1097281"/>
                <a:chOff x="5298551" y="1536815"/>
                <a:chExt cx="1468179" cy="1097281"/>
              </a:xfrm>
            </p:grpSpPr>
            <p:pic>
              <p:nvPicPr>
                <p:cNvPr id="20" name="Picture 19">
                  <a:extLst>
                    <a:ext uri="{FF2B5EF4-FFF2-40B4-BE49-F238E27FC236}">
                      <a16:creationId xmlns:a16="http://schemas.microsoft.com/office/drawing/2014/main" id="{734674DB-1476-46E1-85B1-51A04A50E1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03690" y="1536816"/>
                  <a:ext cx="1463040" cy="1097280"/>
                </a:xfrm>
                <a:prstGeom prst="rect">
                  <a:avLst/>
                </a:prstGeom>
              </p:spPr>
            </p:pic>
            <p:sp>
              <p:nvSpPr>
                <p:cNvPr id="21" name="TextBox 20">
                  <a:extLst>
                    <a:ext uri="{FF2B5EF4-FFF2-40B4-BE49-F238E27FC236}">
                      <a16:creationId xmlns:a16="http://schemas.microsoft.com/office/drawing/2014/main" id="{21416B59-7532-4E78-B675-DCA1A4AE9C46}"/>
                    </a:ext>
                  </a:extLst>
                </p:cNvPr>
                <p:cNvSpPr txBox="1"/>
                <p:nvPr/>
              </p:nvSpPr>
              <p:spPr>
                <a:xfrm>
                  <a:off x="5298551" y="1536815"/>
                  <a:ext cx="409245" cy="182880"/>
                </a:xfrm>
                <a:prstGeom prst="rect">
                  <a:avLst/>
                </a:prstGeom>
                <a:solidFill>
                  <a:schemeClr val="bg1"/>
                </a:solidFill>
                <a:ln>
                  <a:solidFill>
                    <a:schemeClr val="tx1"/>
                  </a:solidFill>
                </a:ln>
              </p:spPr>
              <p:txBody>
                <a:bodyPr wrap="square" rtlCol="0">
                  <a:spAutoFit/>
                </a:bodyPr>
                <a:lstStyle/>
                <a:p>
                  <a:pPr algn="ctr"/>
                  <a:r>
                    <a:rPr lang="en-US" sz="800" dirty="0"/>
                    <a:t>SR</a:t>
                  </a:r>
                </a:p>
              </p:txBody>
            </p:sp>
          </p:grpSp>
          <p:grpSp>
            <p:nvGrpSpPr>
              <p:cNvPr id="11" name="Group 10">
                <a:extLst>
                  <a:ext uri="{FF2B5EF4-FFF2-40B4-BE49-F238E27FC236}">
                    <a16:creationId xmlns:a16="http://schemas.microsoft.com/office/drawing/2014/main" id="{EE1DC98A-6F1E-4C60-9F61-9F8B7EE67C5A}"/>
                  </a:ext>
                </a:extLst>
              </p:cNvPr>
              <p:cNvGrpSpPr/>
              <p:nvPr/>
            </p:nvGrpSpPr>
            <p:grpSpPr>
              <a:xfrm>
                <a:off x="3685194" y="3110729"/>
                <a:ext cx="1463040" cy="1097280"/>
                <a:chOff x="7290246" y="1574721"/>
                <a:chExt cx="1463040" cy="1097280"/>
              </a:xfrm>
            </p:grpSpPr>
            <p:pic>
              <p:nvPicPr>
                <p:cNvPr id="18" name="Picture 17">
                  <a:extLst>
                    <a:ext uri="{FF2B5EF4-FFF2-40B4-BE49-F238E27FC236}">
                      <a16:creationId xmlns:a16="http://schemas.microsoft.com/office/drawing/2014/main" id="{2119FADA-4EC5-4BFC-83A5-4645774D4C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90246" y="1574721"/>
                  <a:ext cx="1463040" cy="1097280"/>
                </a:xfrm>
                <a:prstGeom prst="rect">
                  <a:avLst/>
                </a:prstGeom>
              </p:spPr>
            </p:pic>
            <p:sp>
              <p:nvSpPr>
                <p:cNvPr id="19" name="TextBox 18">
                  <a:extLst>
                    <a:ext uri="{FF2B5EF4-FFF2-40B4-BE49-F238E27FC236}">
                      <a16:creationId xmlns:a16="http://schemas.microsoft.com/office/drawing/2014/main" id="{2C817C49-38A2-4EBE-9D63-2E4752EEF47D}"/>
                    </a:ext>
                  </a:extLst>
                </p:cNvPr>
                <p:cNvSpPr txBox="1"/>
                <p:nvPr/>
              </p:nvSpPr>
              <p:spPr>
                <a:xfrm>
                  <a:off x="7290246" y="1575589"/>
                  <a:ext cx="388848" cy="182880"/>
                </a:xfrm>
                <a:prstGeom prst="rect">
                  <a:avLst/>
                </a:prstGeom>
                <a:solidFill>
                  <a:schemeClr val="bg1"/>
                </a:solidFill>
                <a:ln>
                  <a:solidFill>
                    <a:schemeClr val="tx1"/>
                  </a:solidFill>
                </a:ln>
              </p:spPr>
              <p:txBody>
                <a:bodyPr wrap="square" rtlCol="0">
                  <a:spAutoFit/>
                </a:bodyPr>
                <a:lstStyle/>
                <a:p>
                  <a:pPr algn="ctr"/>
                  <a:r>
                    <a:rPr lang="en-US" sz="800" dirty="0"/>
                    <a:t>HIP</a:t>
                  </a:r>
                </a:p>
              </p:txBody>
            </p:sp>
          </p:grpSp>
          <p:grpSp>
            <p:nvGrpSpPr>
              <p:cNvPr id="12" name="Group 11">
                <a:extLst>
                  <a:ext uri="{FF2B5EF4-FFF2-40B4-BE49-F238E27FC236}">
                    <a16:creationId xmlns:a16="http://schemas.microsoft.com/office/drawing/2014/main" id="{8E7ED60E-52C3-42DF-A501-7C69AC8D9DF0}"/>
                  </a:ext>
                </a:extLst>
              </p:cNvPr>
              <p:cNvGrpSpPr/>
              <p:nvPr/>
            </p:nvGrpSpPr>
            <p:grpSpPr>
              <a:xfrm>
                <a:off x="3685194" y="4190930"/>
                <a:ext cx="1463040" cy="1097280"/>
                <a:chOff x="9105472" y="1611670"/>
                <a:chExt cx="1463040" cy="1097280"/>
              </a:xfrm>
            </p:grpSpPr>
            <p:pic>
              <p:nvPicPr>
                <p:cNvPr id="16" name="Picture 15">
                  <a:extLst>
                    <a:ext uri="{FF2B5EF4-FFF2-40B4-BE49-F238E27FC236}">
                      <a16:creationId xmlns:a16="http://schemas.microsoft.com/office/drawing/2014/main" id="{45D2D82F-8EEC-4794-AA65-35B74FAC0102}"/>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2000" contrast="58000"/>
                          </a14:imgEffect>
                        </a14:imgLayer>
                      </a14:imgProps>
                    </a:ext>
                    <a:ext uri="{28A0092B-C50C-407E-A947-70E740481C1C}">
                      <a14:useLocalDpi xmlns:a14="http://schemas.microsoft.com/office/drawing/2010/main"/>
                    </a:ext>
                  </a:extLst>
                </a:blip>
                <a:stretch>
                  <a:fillRect/>
                </a:stretch>
              </p:blipFill>
              <p:spPr>
                <a:xfrm>
                  <a:off x="9105472" y="1611670"/>
                  <a:ext cx="1463040" cy="1097280"/>
                </a:xfrm>
                <a:prstGeom prst="rect">
                  <a:avLst/>
                </a:prstGeom>
              </p:spPr>
            </p:pic>
            <p:sp>
              <p:nvSpPr>
                <p:cNvPr id="17" name="TextBox 16">
                  <a:extLst>
                    <a:ext uri="{FF2B5EF4-FFF2-40B4-BE49-F238E27FC236}">
                      <a16:creationId xmlns:a16="http://schemas.microsoft.com/office/drawing/2014/main" id="{EBCA6BD0-A391-4C02-A587-184ACFECC626}"/>
                    </a:ext>
                  </a:extLst>
                </p:cNvPr>
                <p:cNvSpPr txBox="1"/>
                <p:nvPr/>
              </p:nvSpPr>
              <p:spPr>
                <a:xfrm>
                  <a:off x="9110325" y="1613380"/>
                  <a:ext cx="462884" cy="182880"/>
                </a:xfrm>
                <a:prstGeom prst="rect">
                  <a:avLst/>
                </a:prstGeom>
                <a:solidFill>
                  <a:schemeClr val="bg1"/>
                </a:solidFill>
                <a:ln>
                  <a:solidFill>
                    <a:schemeClr val="tx1"/>
                  </a:solidFill>
                </a:ln>
              </p:spPr>
              <p:txBody>
                <a:bodyPr wrap="square" rtlCol="0">
                  <a:spAutoFit/>
                </a:bodyPr>
                <a:lstStyle/>
                <a:p>
                  <a:pPr algn="ctr"/>
                  <a:r>
                    <a:rPr lang="en-US" sz="800" dirty="0"/>
                    <a:t>SOL</a:t>
                  </a:r>
                </a:p>
              </p:txBody>
            </p:sp>
          </p:grpSp>
          <p:grpSp>
            <p:nvGrpSpPr>
              <p:cNvPr id="13" name="Group 12">
                <a:extLst>
                  <a:ext uri="{FF2B5EF4-FFF2-40B4-BE49-F238E27FC236}">
                    <a16:creationId xmlns:a16="http://schemas.microsoft.com/office/drawing/2014/main" id="{AB0D228B-DD48-4EF1-AA34-CD2B045F46C6}"/>
                  </a:ext>
                </a:extLst>
              </p:cNvPr>
              <p:cNvGrpSpPr/>
              <p:nvPr/>
            </p:nvGrpSpPr>
            <p:grpSpPr>
              <a:xfrm>
                <a:off x="3685194" y="5271131"/>
                <a:ext cx="1463040" cy="1097280"/>
                <a:chOff x="10754630" y="1492463"/>
                <a:chExt cx="1463040" cy="1097280"/>
              </a:xfrm>
            </p:grpSpPr>
            <p:pic>
              <p:nvPicPr>
                <p:cNvPr id="14" name="Picture 13">
                  <a:extLst>
                    <a:ext uri="{FF2B5EF4-FFF2-40B4-BE49-F238E27FC236}">
                      <a16:creationId xmlns:a16="http://schemas.microsoft.com/office/drawing/2014/main" id="{AF07945D-45CC-4DED-BE39-58C23D655583}"/>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0754630" y="1492463"/>
                  <a:ext cx="1463040" cy="1097280"/>
                </a:xfrm>
                <a:prstGeom prst="rect">
                  <a:avLst/>
                </a:prstGeom>
              </p:spPr>
            </p:pic>
            <p:sp>
              <p:nvSpPr>
                <p:cNvPr id="15" name="TextBox 14">
                  <a:extLst>
                    <a:ext uri="{FF2B5EF4-FFF2-40B4-BE49-F238E27FC236}">
                      <a16:creationId xmlns:a16="http://schemas.microsoft.com/office/drawing/2014/main" id="{9D91D4E8-3E32-4BC3-A545-40B6B8E6BCA1}"/>
                    </a:ext>
                  </a:extLst>
                </p:cNvPr>
                <p:cNvSpPr txBox="1"/>
                <p:nvPr/>
              </p:nvSpPr>
              <p:spPr>
                <a:xfrm>
                  <a:off x="10759494" y="1499084"/>
                  <a:ext cx="378416" cy="182880"/>
                </a:xfrm>
                <a:prstGeom prst="rect">
                  <a:avLst/>
                </a:prstGeom>
                <a:solidFill>
                  <a:schemeClr val="bg1"/>
                </a:solidFill>
                <a:ln>
                  <a:solidFill>
                    <a:schemeClr val="tx1"/>
                  </a:solidFill>
                </a:ln>
              </p:spPr>
              <p:txBody>
                <a:bodyPr wrap="square" rtlCol="0">
                  <a:spAutoFit/>
                </a:bodyPr>
                <a:lstStyle/>
                <a:p>
                  <a:pPr algn="ctr"/>
                  <a:r>
                    <a:rPr lang="en-US" sz="800" dirty="0"/>
                    <a:t>Age</a:t>
                  </a:r>
                </a:p>
              </p:txBody>
            </p:sp>
          </p:grpSp>
        </p:grpSp>
        <p:sp>
          <p:nvSpPr>
            <p:cNvPr id="7" name="Arrow: Right 40">
              <a:extLst>
                <a:ext uri="{FF2B5EF4-FFF2-40B4-BE49-F238E27FC236}">
                  <a16:creationId xmlns:a16="http://schemas.microsoft.com/office/drawing/2014/main" id="{F1F0C529-E9C9-4F3E-BDBE-C4028C6122EC}"/>
                </a:ext>
              </a:extLst>
            </p:cNvPr>
            <p:cNvSpPr/>
            <p:nvPr/>
          </p:nvSpPr>
          <p:spPr>
            <a:xfrm rot="5400000">
              <a:off x="506584" y="3546216"/>
              <a:ext cx="5119321" cy="135930"/>
            </a:xfrm>
            <a:prstGeom prst="rightArrow">
              <a:avLst/>
            </a:prstGeom>
            <a:solidFill>
              <a:srgbClr val="00B050"/>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738500F-1A07-436C-960D-1210304E7A41}"/>
                </a:ext>
              </a:extLst>
            </p:cNvPr>
            <p:cNvSpPr txBox="1"/>
            <p:nvPr/>
          </p:nvSpPr>
          <p:spPr>
            <a:xfrm rot="16200000">
              <a:off x="1553749" y="3515261"/>
              <a:ext cx="2688557" cy="246221"/>
            </a:xfrm>
            <a:prstGeom prst="rect">
              <a:avLst/>
            </a:prstGeom>
            <a:noFill/>
          </p:spPr>
          <p:txBody>
            <a:bodyPr wrap="none" rtlCol="0">
              <a:spAutoFit/>
            </a:bodyPr>
            <a:lstStyle/>
            <a:p>
              <a:r>
                <a:rPr lang="en-US" sz="1000" dirty="0">
                  <a:solidFill>
                    <a:srgbClr val="000000"/>
                  </a:solidFill>
                </a:rPr>
                <a:t>Typical Inconel 718 Microstructure Evolution</a:t>
              </a:r>
            </a:p>
          </p:txBody>
        </p:sp>
      </p:grpSp>
      <p:pic>
        <p:nvPicPr>
          <p:cNvPr id="24" name="Picture 23">
            <a:extLst>
              <a:ext uri="{FF2B5EF4-FFF2-40B4-BE49-F238E27FC236}">
                <a16:creationId xmlns:a16="http://schemas.microsoft.com/office/drawing/2014/main" id="{7AEF5D70-CB2D-48C4-B989-7AB6A1BCB745}"/>
              </a:ext>
            </a:extLst>
          </p:cNvPr>
          <p:cNvPicPr>
            <a:picLocks noChangeAspect="1"/>
          </p:cNvPicPr>
          <p:nvPr/>
        </p:nvPicPr>
        <p:blipFill>
          <a:blip r:embed="rId9"/>
          <a:stretch>
            <a:fillRect/>
          </a:stretch>
        </p:blipFill>
        <p:spPr>
          <a:xfrm>
            <a:off x="2107812" y="3302324"/>
            <a:ext cx="2892555" cy="2619923"/>
          </a:xfrm>
          <a:prstGeom prst="rect">
            <a:avLst/>
          </a:prstGeom>
        </p:spPr>
      </p:pic>
      <p:grpSp>
        <p:nvGrpSpPr>
          <p:cNvPr id="25" name="Group 24">
            <a:extLst>
              <a:ext uri="{FF2B5EF4-FFF2-40B4-BE49-F238E27FC236}">
                <a16:creationId xmlns:a16="http://schemas.microsoft.com/office/drawing/2014/main" id="{F8B064DB-BC16-48AC-8D64-192AFA11A0DD}"/>
              </a:ext>
            </a:extLst>
          </p:cNvPr>
          <p:cNvGrpSpPr/>
          <p:nvPr/>
        </p:nvGrpSpPr>
        <p:grpSpPr>
          <a:xfrm>
            <a:off x="5451924" y="2983136"/>
            <a:ext cx="1955707" cy="3180348"/>
            <a:chOff x="85724" y="1630560"/>
            <a:chExt cx="1992193" cy="3239681"/>
          </a:xfrm>
        </p:grpSpPr>
        <p:pic>
          <p:nvPicPr>
            <p:cNvPr id="26" name="Picture 25" descr="Chart&#10;&#10;Description automatically generated">
              <a:extLst>
                <a:ext uri="{FF2B5EF4-FFF2-40B4-BE49-F238E27FC236}">
                  <a16:creationId xmlns:a16="http://schemas.microsoft.com/office/drawing/2014/main" id="{F7B3E644-2DB7-477E-8071-4D87DD8D82F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5724" y="3279019"/>
              <a:ext cx="1992193" cy="1591222"/>
            </a:xfrm>
            <a:prstGeom prst="rect">
              <a:avLst/>
            </a:prstGeom>
          </p:spPr>
        </p:pic>
        <p:pic>
          <p:nvPicPr>
            <p:cNvPr id="27" name="Picture 26" descr="Graphical user interface&#10;&#10;Description automatically generated">
              <a:extLst>
                <a:ext uri="{FF2B5EF4-FFF2-40B4-BE49-F238E27FC236}">
                  <a16:creationId xmlns:a16="http://schemas.microsoft.com/office/drawing/2014/main" id="{39CAA8F0-6A3A-404A-B6D0-92A04989C79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24328" y="1630560"/>
              <a:ext cx="1779290" cy="1648459"/>
            </a:xfrm>
            <a:prstGeom prst="rect">
              <a:avLst/>
            </a:prstGeom>
          </p:spPr>
        </p:pic>
      </p:grpSp>
      <p:grpSp>
        <p:nvGrpSpPr>
          <p:cNvPr id="28" name="Group 27">
            <a:extLst>
              <a:ext uri="{FF2B5EF4-FFF2-40B4-BE49-F238E27FC236}">
                <a16:creationId xmlns:a16="http://schemas.microsoft.com/office/drawing/2014/main" id="{C9F08F05-6B56-48DA-9344-0B18C0E41DD8}"/>
              </a:ext>
            </a:extLst>
          </p:cNvPr>
          <p:cNvGrpSpPr/>
          <p:nvPr/>
        </p:nvGrpSpPr>
        <p:grpSpPr>
          <a:xfrm>
            <a:off x="7916090" y="2857118"/>
            <a:ext cx="3735979" cy="3306365"/>
            <a:chOff x="6389542" y="1229305"/>
            <a:chExt cx="5628457" cy="5072514"/>
          </a:xfrm>
        </p:grpSpPr>
        <p:pic>
          <p:nvPicPr>
            <p:cNvPr id="29" name="Picture 28">
              <a:extLst>
                <a:ext uri="{FF2B5EF4-FFF2-40B4-BE49-F238E27FC236}">
                  <a16:creationId xmlns:a16="http://schemas.microsoft.com/office/drawing/2014/main" id="{0AC516D1-9B90-4DB9-BAB2-A7EA09E80BA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582236" y="1229305"/>
              <a:ext cx="2882931" cy="1431800"/>
            </a:xfrm>
            <a:prstGeom prst="rect">
              <a:avLst/>
            </a:prstGeom>
            <a:ln>
              <a:solidFill>
                <a:schemeClr val="tx1"/>
              </a:solidFill>
            </a:ln>
          </p:spPr>
        </p:pic>
        <p:grpSp>
          <p:nvGrpSpPr>
            <p:cNvPr id="30" name="Group 29">
              <a:extLst>
                <a:ext uri="{FF2B5EF4-FFF2-40B4-BE49-F238E27FC236}">
                  <a16:creationId xmlns:a16="http://schemas.microsoft.com/office/drawing/2014/main" id="{FF724536-B035-4345-B024-BB8ABABA86F5}"/>
                </a:ext>
              </a:extLst>
            </p:cNvPr>
            <p:cNvGrpSpPr/>
            <p:nvPr/>
          </p:nvGrpSpPr>
          <p:grpSpPr>
            <a:xfrm>
              <a:off x="6389542" y="3376627"/>
              <a:ext cx="4073135" cy="2925192"/>
              <a:chOff x="5799446" y="3601569"/>
              <a:chExt cx="3756046" cy="2585889"/>
            </a:xfrm>
          </p:grpSpPr>
          <p:pic>
            <p:nvPicPr>
              <p:cNvPr id="33" name="Picture 32">
                <a:extLst>
                  <a:ext uri="{FF2B5EF4-FFF2-40B4-BE49-F238E27FC236}">
                    <a16:creationId xmlns:a16="http://schemas.microsoft.com/office/drawing/2014/main" id="{85AB2C2C-3E48-4F7B-B86A-FC172497FE8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799446" y="3601569"/>
                <a:ext cx="2230723" cy="2060741"/>
              </a:xfrm>
              <a:prstGeom prst="rect">
                <a:avLst/>
              </a:prstGeom>
              <a:ln>
                <a:solidFill>
                  <a:schemeClr val="tx1"/>
                </a:solidFill>
              </a:ln>
            </p:spPr>
          </p:pic>
          <p:pic>
            <p:nvPicPr>
              <p:cNvPr id="34" name="Picture 33">
                <a:extLst>
                  <a:ext uri="{FF2B5EF4-FFF2-40B4-BE49-F238E27FC236}">
                    <a16:creationId xmlns:a16="http://schemas.microsoft.com/office/drawing/2014/main" id="{60616D05-D80B-4375-8C73-CC47F42DF08B}"/>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860113" y="4614688"/>
                <a:ext cx="2695379" cy="1572770"/>
              </a:xfrm>
              <a:prstGeom prst="rect">
                <a:avLst/>
              </a:prstGeom>
              <a:ln>
                <a:solidFill>
                  <a:schemeClr val="tx1"/>
                </a:solidFill>
              </a:ln>
            </p:spPr>
          </p:pic>
        </p:grpSp>
        <p:pic>
          <p:nvPicPr>
            <p:cNvPr id="31" name="Picture 30">
              <a:extLst>
                <a:ext uri="{FF2B5EF4-FFF2-40B4-BE49-F238E27FC236}">
                  <a16:creationId xmlns:a16="http://schemas.microsoft.com/office/drawing/2014/main" id="{DEBAD625-12D4-4C0E-B75F-6F40019756A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742959" y="1946041"/>
              <a:ext cx="2600129" cy="1293712"/>
            </a:xfrm>
            <a:prstGeom prst="rect">
              <a:avLst/>
            </a:prstGeom>
            <a:ln>
              <a:solidFill>
                <a:schemeClr val="tx1"/>
              </a:solidFill>
            </a:ln>
          </p:spPr>
        </p:pic>
        <p:pic>
          <p:nvPicPr>
            <p:cNvPr id="32" name="Picture 31">
              <a:extLst>
                <a:ext uri="{FF2B5EF4-FFF2-40B4-BE49-F238E27FC236}">
                  <a16:creationId xmlns:a16="http://schemas.microsoft.com/office/drawing/2014/main" id="{9FF3762D-06C6-4071-BCAD-2F651B44F36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870258" y="2443292"/>
              <a:ext cx="2147741" cy="2925192"/>
            </a:xfrm>
            <a:prstGeom prst="rect">
              <a:avLst/>
            </a:prstGeom>
            <a:ln>
              <a:solidFill>
                <a:schemeClr val="tx1"/>
              </a:solidFill>
            </a:ln>
          </p:spPr>
        </p:pic>
      </p:grpSp>
      <p:sp>
        <p:nvSpPr>
          <p:cNvPr id="35" name="TextBox 34">
            <a:extLst>
              <a:ext uri="{FF2B5EF4-FFF2-40B4-BE49-F238E27FC236}">
                <a16:creationId xmlns:a16="http://schemas.microsoft.com/office/drawing/2014/main" id="{864A33ED-078C-4494-9D87-58C812B992B8}"/>
              </a:ext>
            </a:extLst>
          </p:cNvPr>
          <p:cNvSpPr txBox="1"/>
          <p:nvPr/>
        </p:nvSpPr>
        <p:spPr>
          <a:xfrm>
            <a:off x="2891266" y="6338357"/>
            <a:ext cx="1362858" cy="369332"/>
          </a:xfrm>
          <a:prstGeom prst="rect">
            <a:avLst/>
          </a:prstGeom>
          <a:solidFill>
            <a:schemeClr val="accent4">
              <a:lumMod val="40000"/>
              <a:lumOff val="60000"/>
            </a:schemeClr>
          </a:solidFill>
          <a:ln>
            <a:solidFill>
              <a:schemeClr val="accent2">
                <a:lumMod val="25000"/>
              </a:schemeClr>
            </a:solidFill>
          </a:ln>
        </p:spPr>
        <p:txBody>
          <a:bodyPr wrap="square" rtlCol="0">
            <a:spAutoFit/>
          </a:bodyPr>
          <a:lstStyle/>
          <a:p>
            <a:pPr algn="ctr"/>
            <a:r>
              <a:rPr lang="en-US" dirty="0"/>
              <a:t>Flaw State</a:t>
            </a:r>
          </a:p>
        </p:txBody>
      </p:sp>
      <p:sp>
        <p:nvSpPr>
          <p:cNvPr id="36" name="TextBox 35">
            <a:extLst>
              <a:ext uri="{FF2B5EF4-FFF2-40B4-BE49-F238E27FC236}">
                <a16:creationId xmlns:a16="http://schemas.microsoft.com/office/drawing/2014/main" id="{46F2FB82-2294-498E-AE37-E15E8C8D8FF9}"/>
              </a:ext>
            </a:extLst>
          </p:cNvPr>
          <p:cNvSpPr txBox="1"/>
          <p:nvPr/>
        </p:nvSpPr>
        <p:spPr>
          <a:xfrm>
            <a:off x="5539843" y="6338357"/>
            <a:ext cx="1824246" cy="369332"/>
          </a:xfrm>
          <a:prstGeom prst="rect">
            <a:avLst/>
          </a:prstGeom>
          <a:solidFill>
            <a:schemeClr val="accent4">
              <a:lumMod val="40000"/>
              <a:lumOff val="60000"/>
            </a:schemeClr>
          </a:solidFill>
          <a:ln>
            <a:solidFill>
              <a:schemeClr val="accent2">
                <a:lumMod val="25000"/>
              </a:schemeClr>
            </a:solidFill>
          </a:ln>
        </p:spPr>
        <p:txBody>
          <a:bodyPr wrap="square" rtlCol="0">
            <a:spAutoFit/>
          </a:bodyPr>
          <a:lstStyle/>
          <a:p>
            <a:pPr algn="ctr"/>
            <a:r>
              <a:rPr lang="en-US" dirty="0"/>
              <a:t>Surface Quality</a:t>
            </a:r>
          </a:p>
        </p:txBody>
      </p:sp>
      <p:sp>
        <p:nvSpPr>
          <p:cNvPr id="37" name="TextBox 36">
            <a:extLst>
              <a:ext uri="{FF2B5EF4-FFF2-40B4-BE49-F238E27FC236}">
                <a16:creationId xmlns:a16="http://schemas.microsoft.com/office/drawing/2014/main" id="{BA3522DC-1F46-4D46-8E3E-2A3FEDFD1AB2}"/>
              </a:ext>
            </a:extLst>
          </p:cNvPr>
          <p:cNvSpPr txBox="1"/>
          <p:nvPr/>
        </p:nvSpPr>
        <p:spPr>
          <a:xfrm>
            <a:off x="8749909" y="6338357"/>
            <a:ext cx="2322444" cy="369332"/>
          </a:xfrm>
          <a:prstGeom prst="rect">
            <a:avLst/>
          </a:prstGeom>
          <a:solidFill>
            <a:schemeClr val="accent4">
              <a:lumMod val="40000"/>
              <a:lumOff val="60000"/>
            </a:schemeClr>
          </a:solidFill>
          <a:ln>
            <a:solidFill>
              <a:schemeClr val="accent2">
                <a:lumMod val="25000"/>
              </a:schemeClr>
            </a:solidFill>
          </a:ln>
        </p:spPr>
        <p:txBody>
          <a:bodyPr wrap="square" rtlCol="0">
            <a:spAutoFit/>
          </a:bodyPr>
          <a:lstStyle/>
          <a:p>
            <a:pPr algn="ctr"/>
            <a:r>
              <a:rPr lang="en-US" dirty="0"/>
              <a:t>Mechanical Properties</a:t>
            </a:r>
          </a:p>
        </p:txBody>
      </p:sp>
      <p:sp>
        <p:nvSpPr>
          <p:cNvPr id="38" name="TextBox 37">
            <a:extLst>
              <a:ext uri="{FF2B5EF4-FFF2-40B4-BE49-F238E27FC236}">
                <a16:creationId xmlns:a16="http://schemas.microsoft.com/office/drawing/2014/main" id="{256C3A09-95B2-49CB-8172-27A6C17DEBAF}"/>
              </a:ext>
            </a:extLst>
          </p:cNvPr>
          <p:cNvSpPr txBox="1"/>
          <p:nvPr/>
        </p:nvSpPr>
        <p:spPr>
          <a:xfrm>
            <a:off x="142939" y="6338357"/>
            <a:ext cx="1768371" cy="369332"/>
          </a:xfrm>
          <a:prstGeom prst="rect">
            <a:avLst/>
          </a:prstGeom>
          <a:solidFill>
            <a:schemeClr val="accent4">
              <a:lumMod val="40000"/>
              <a:lumOff val="60000"/>
            </a:schemeClr>
          </a:solidFill>
          <a:ln>
            <a:solidFill>
              <a:schemeClr val="accent2">
                <a:lumMod val="25000"/>
              </a:schemeClr>
            </a:solidFill>
          </a:ln>
        </p:spPr>
        <p:txBody>
          <a:bodyPr wrap="square" rtlCol="0">
            <a:spAutoFit/>
          </a:bodyPr>
          <a:lstStyle/>
          <a:p>
            <a:pPr algn="ctr"/>
            <a:r>
              <a:rPr lang="en-US" dirty="0"/>
              <a:t>Microstructure</a:t>
            </a:r>
          </a:p>
        </p:txBody>
      </p:sp>
      <p:sp>
        <p:nvSpPr>
          <p:cNvPr id="2" name="TextBox 1">
            <a:extLst>
              <a:ext uri="{FF2B5EF4-FFF2-40B4-BE49-F238E27FC236}">
                <a16:creationId xmlns:a16="http://schemas.microsoft.com/office/drawing/2014/main" id="{991F3C55-8572-4AEE-B7C1-03B221CC5A83}"/>
              </a:ext>
            </a:extLst>
          </p:cNvPr>
          <p:cNvSpPr txBox="1"/>
          <p:nvPr/>
        </p:nvSpPr>
        <p:spPr>
          <a:xfrm>
            <a:off x="1930908" y="951811"/>
            <a:ext cx="10118153" cy="2031325"/>
          </a:xfrm>
          <a:prstGeom prst="rect">
            <a:avLst/>
          </a:prstGeom>
          <a:noFill/>
        </p:spPr>
        <p:txBody>
          <a:bodyPr wrap="square" rtlCol="0">
            <a:spAutoFit/>
          </a:bodyPr>
          <a:lstStyle/>
          <a:p>
            <a:pPr marL="285750" indent="-285750">
              <a:buFont typeface="Arial" panose="020B0604020202020204" pitchFamily="34" charset="0"/>
              <a:buChar char="•"/>
            </a:pPr>
            <a:r>
              <a:rPr lang="en-US" dirty="0"/>
              <a:t>The QMP process yields (or typically utilizes) a core set of data that allows first-principal evaluations of material quality that derive from the </a:t>
            </a:r>
            <a:r>
              <a:rPr lang="en-US" b="1" i="1" dirty="0"/>
              <a:t>Process → Structure → Properties → Performance </a:t>
            </a:r>
            <a:r>
              <a:rPr lang="en-US" dirty="0"/>
              <a:t>relationship.</a:t>
            </a:r>
          </a:p>
          <a:p>
            <a:pPr marL="285750" indent="-285750">
              <a:buFont typeface="Arial" panose="020B0604020202020204" pitchFamily="34" charset="0"/>
              <a:buChar char="•"/>
            </a:pPr>
            <a:r>
              <a:rPr lang="en-US" dirty="0"/>
              <a:t>Advocating for a single data package called a </a:t>
            </a:r>
            <a:r>
              <a:rPr lang="en-US" u="sng" dirty="0"/>
              <a:t>Material Engineering Equivalence Baseline</a:t>
            </a:r>
          </a:p>
          <a:p>
            <a:pPr marL="742950" lvl="1" indent="-285750">
              <a:buFont typeface="Arial" panose="020B0604020202020204" pitchFamily="34" charset="0"/>
              <a:buChar char="•"/>
            </a:pPr>
            <a:r>
              <a:rPr lang="en-US" dirty="0"/>
              <a:t>Includes nominal states and allowable variation for </a:t>
            </a:r>
            <a:r>
              <a:rPr lang="en-US" i="1" dirty="0"/>
              <a:t>microstructure, flaw state, surface quality, and mechanical properties</a:t>
            </a:r>
            <a:r>
              <a:rPr lang="en-US" dirty="0"/>
              <a:t>.</a:t>
            </a:r>
          </a:p>
          <a:p>
            <a:pPr marL="285750" indent="-285750">
              <a:buFont typeface="Arial" panose="020B0604020202020204" pitchFamily="34" charset="0"/>
              <a:buChar char="•"/>
            </a:pPr>
            <a:r>
              <a:rPr lang="en-US" dirty="0"/>
              <a:t>The baseline data set can be used to keep the AM ecosystem self-consistent and healthy from first principals of material quality and performance</a:t>
            </a:r>
          </a:p>
        </p:txBody>
      </p:sp>
    </p:spTree>
    <p:extLst>
      <p:ext uri="{BB962C8B-B14F-4D97-AF65-F5344CB8AC3E}">
        <p14:creationId xmlns:p14="http://schemas.microsoft.com/office/powerpoint/2010/main" val="917566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Placeholder 4">
            <a:extLst>
              <a:ext uri="{FF2B5EF4-FFF2-40B4-BE49-F238E27FC236}">
                <a16:creationId xmlns:a16="http://schemas.microsoft.com/office/drawing/2014/main" id="{A11A28BA-BE82-4D18-9811-2DCBDD9A5AC2}"/>
              </a:ext>
            </a:extLst>
          </p:cNvPr>
          <p:cNvSpPr txBox="1">
            <a:spLocks/>
          </p:cNvSpPr>
          <p:nvPr/>
        </p:nvSpPr>
        <p:spPr>
          <a:xfrm>
            <a:off x="1263136" y="262535"/>
            <a:ext cx="6807194" cy="463536"/>
          </a:xfrm>
          <a:prstGeom prst="rect">
            <a:avLst/>
          </a:prstGeom>
        </p:spPr>
        <p:txBody>
          <a:bodyPr vert="horz" lIns="0" tIns="0" rIns="0" bIns="0" rtlCol="0">
            <a:normAutofit/>
          </a:bodyPr>
          <a:lstStyle>
            <a:lvl1pPr marL="0" indent="0" algn="l" defTabSz="914377" rtl="0" eaLnBrk="1" latinLnBrk="0" hangingPunct="1">
              <a:lnSpc>
                <a:spcPct val="100000"/>
              </a:lnSpc>
              <a:spcBef>
                <a:spcPts val="0"/>
              </a:spcBef>
              <a:buFont typeface="Arial" panose="020B0604020202020204" pitchFamily="34" charset="0"/>
              <a:buNone/>
              <a:defRPr sz="1800" kern="1200">
                <a:solidFill>
                  <a:schemeClr val="accent2"/>
                </a:solidFill>
                <a:latin typeface="+mn-lt"/>
                <a:ea typeface="+mn-ea"/>
                <a:cs typeface="+mn-cs"/>
              </a:defRPr>
            </a:lvl1pPr>
            <a:lvl2pPr marL="182558" indent="-182558"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2pPr>
            <a:lvl3pPr marL="444489" indent="-169858"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chemeClr val="tx1"/>
                </a:solidFill>
              </a:rPr>
              <a:t>What is Material Engineering Equivalence?</a:t>
            </a:r>
          </a:p>
        </p:txBody>
      </p:sp>
      <p:sp>
        <p:nvSpPr>
          <p:cNvPr id="40" name="Content Placeholder 1">
            <a:extLst>
              <a:ext uri="{FF2B5EF4-FFF2-40B4-BE49-F238E27FC236}">
                <a16:creationId xmlns:a16="http://schemas.microsoft.com/office/drawing/2014/main" id="{9D05F8DF-D398-4E60-9E77-B603B8CA34EA}"/>
              </a:ext>
            </a:extLst>
          </p:cNvPr>
          <p:cNvSpPr txBox="1">
            <a:spLocks/>
          </p:cNvSpPr>
          <p:nvPr/>
        </p:nvSpPr>
        <p:spPr>
          <a:xfrm>
            <a:off x="500441" y="1396414"/>
            <a:ext cx="10678099" cy="4646468"/>
          </a:xfrm>
          <a:prstGeom prst="rect">
            <a:avLst/>
          </a:prstGeom>
        </p:spPr>
        <p:txBody>
          <a:bodyPr vert="horz" lIns="0" tIns="0" rIns="0" bIns="0" rtlCol="0">
            <a:noAutofit/>
          </a:bodyPr>
          <a:lstStyle>
            <a:lvl1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1pPr>
            <a:lvl2pPr marL="361942" indent="-180970" algn="l" defTabSz="914377" rtl="0" eaLnBrk="1" latinLnBrk="0" hangingPunct="1">
              <a:lnSpc>
                <a:spcPct val="100000"/>
              </a:lnSpc>
              <a:spcBef>
                <a:spcPts val="0"/>
              </a:spcBef>
              <a:spcAft>
                <a:spcPts val="600"/>
              </a:spcAft>
              <a:buClr>
                <a:schemeClr val="tx2"/>
              </a:buClr>
              <a:buFont typeface="Symbol" panose="05050102010706020507" pitchFamily="18" charset="2"/>
              <a:buChar char=""/>
              <a:defRPr sz="1400" kern="1200">
                <a:solidFill>
                  <a:schemeClr val="tx1"/>
                </a:solidFill>
                <a:latin typeface="+mn-lt"/>
                <a:ea typeface="+mn-ea"/>
                <a:cs typeface="+mn-cs"/>
              </a:defRPr>
            </a:lvl2pPr>
            <a:lvl3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baseline="0">
                <a:solidFill>
                  <a:schemeClr val="tx1"/>
                </a:solidFill>
                <a:latin typeface="+mn-lt"/>
                <a:ea typeface="+mn-ea"/>
                <a:cs typeface="+mn-cs"/>
              </a:defRPr>
            </a:lvl3pPr>
            <a:lvl4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baseline="0">
                <a:solidFill>
                  <a:schemeClr val="tx1"/>
                </a:solidFill>
                <a:latin typeface="+mn-lt"/>
                <a:ea typeface="+mn-ea"/>
                <a:cs typeface="+mn-cs"/>
              </a:defRPr>
            </a:lvl4pPr>
            <a:lvl5pPr marL="0" indent="0" algn="l" defTabSz="914377" rtl="0" eaLnBrk="1" latinLnBrk="0" hangingPunct="1">
              <a:lnSpc>
                <a:spcPct val="100000"/>
              </a:lnSpc>
              <a:spcBef>
                <a:spcPts val="0"/>
              </a:spcBef>
              <a:buFont typeface="Symbol" panose="05050102010706020507" pitchFamily="18" charset="2"/>
              <a:buNone/>
              <a:defRPr sz="1600" kern="1200">
                <a:solidFill>
                  <a:schemeClr val="tx1"/>
                </a:solidFill>
                <a:latin typeface="+mn-lt"/>
                <a:ea typeface="+mn-ea"/>
                <a:cs typeface="+mn-cs"/>
              </a:defRPr>
            </a:lvl5pPr>
            <a:lvl6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79384" indent="-179384"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7pPr>
            <a:lvl8pPr marL="360354"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2000" dirty="0">
                <a:solidFill>
                  <a:srgbClr val="000000"/>
                </a:solidFill>
              </a:rPr>
              <a:t>Engineering equivalence is a methodology for evaluating the quality of AM materials that acknowledges the broad range of characteristics that must be assured for an alloy to meet all its expectations.</a:t>
            </a:r>
          </a:p>
          <a:p>
            <a:pPr>
              <a:buFont typeface="Arial" panose="020B0604020202020204" pitchFamily="34" charset="0"/>
              <a:buChar char="•"/>
            </a:pPr>
            <a:r>
              <a:rPr lang="en-US" sz="2000" dirty="0">
                <a:solidFill>
                  <a:srgbClr val="000000"/>
                </a:solidFill>
              </a:rPr>
              <a:t>Engineering equivalence as a concept differs from the determination of statistical equivalence for a material characteristic (such as ultimate strength) in that we determine equivalence holistically through engineering judgement by considering many interrelated and causal material characteristics as they contribute to the overall performance of the material</a:t>
            </a:r>
          </a:p>
          <a:p>
            <a:pPr marL="571500" lvl="1" indent="-179388">
              <a:buFont typeface="Arial" panose="020B0604020202020204" pitchFamily="34" charset="0"/>
              <a:buChar char="•"/>
            </a:pPr>
            <a:r>
              <a:rPr lang="en-US" sz="1800" dirty="0">
                <a:solidFill>
                  <a:srgbClr val="000000"/>
                </a:solidFill>
              </a:rPr>
              <a:t>Often equivalence determinations must be made in the absence of statistically significant pools of data</a:t>
            </a:r>
          </a:p>
          <a:p>
            <a:pPr>
              <a:buFont typeface="Arial" panose="020B0604020202020204" pitchFamily="34" charset="0"/>
              <a:buChar char="•"/>
            </a:pPr>
            <a:r>
              <a:rPr lang="en-US" sz="2000" dirty="0">
                <a:solidFill>
                  <a:srgbClr val="000000"/>
                </a:solidFill>
              </a:rPr>
              <a:t>Engineering equivalence is the enabler that allows the AM material ecosystem to remain healthy and self-consistent in the face of sensitive processes with a multitude of known and unknown failure modes.</a:t>
            </a:r>
          </a:p>
          <a:p>
            <a:pPr>
              <a:buFont typeface="Arial" panose="020B0604020202020204" pitchFamily="34" charset="0"/>
              <a:buChar char="•"/>
            </a:pPr>
            <a:r>
              <a:rPr lang="en-US" sz="2000" dirty="0">
                <a:solidFill>
                  <a:srgbClr val="000000"/>
                </a:solidFill>
              </a:rPr>
              <a:t>Engineering equivalence is not an easy task - it requires reliable and diverse datasets, depth of knowledge in materials, good engineering judgement, and collaboration between engineering and quality assurance organizations.</a:t>
            </a:r>
          </a:p>
        </p:txBody>
      </p:sp>
    </p:spTree>
    <p:extLst>
      <p:ext uri="{BB962C8B-B14F-4D97-AF65-F5344CB8AC3E}">
        <p14:creationId xmlns:p14="http://schemas.microsoft.com/office/powerpoint/2010/main" val="103998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8290AD9A-42F6-4067-8B8A-AD6AB380E163}"/>
              </a:ext>
            </a:extLst>
          </p:cNvPr>
          <p:cNvSpPr txBox="1">
            <a:spLocks/>
          </p:cNvSpPr>
          <p:nvPr/>
        </p:nvSpPr>
        <p:spPr>
          <a:xfrm>
            <a:off x="202348" y="1019113"/>
            <a:ext cx="11822012" cy="433971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rgbClr val="000000"/>
                </a:solidFill>
              </a:rPr>
              <a:t>To maintain a healthy and consistent AM material ecosystem, and</a:t>
            </a:r>
          </a:p>
          <a:p>
            <a:r>
              <a:rPr lang="en-US" sz="2000" b="1" dirty="0">
                <a:solidFill>
                  <a:srgbClr val="000000"/>
                </a:solidFill>
              </a:rPr>
              <a:t>To enable the continuous substantiation of material allowable and design value concepts in AM</a:t>
            </a:r>
          </a:p>
          <a:p>
            <a:r>
              <a:rPr lang="en-US" sz="2000" dirty="0">
                <a:solidFill>
                  <a:srgbClr val="000000"/>
                </a:solidFill>
              </a:rPr>
              <a:t>By enabling a well-informed decision regarding the consistency of AM materials by leveraging all available information across a variety of metrics of engineering significance </a:t>
            </a:r>
          </a:p>
          <a:p>
            <a:pPr marL="461963" indent="-179388"/>
            <a:r>
              <a:rPr lang="en-US" sz="2000" dirty="0">
                <a:solidFill>
                  <a:srgbClr val="000000"/>
                </a:solidFill>
              </a:rPr>
              <a:t>Avoid fixating on strength alone as a determination of material equivalence</a:t>
            </a:r>
          </a:p>
          <a:p>
            <a:pPr marL="461963" indent="-179388"/>
            <a:r>
              <a:rPr lang="en-US" sz="2000" dirty="0">
                <a:solidFill>
                  <a:srgbClr val="000000"/>
                </a:solidFill>
              </a:rPr>
              <a:t>This is not a new concept, but as applied to AM, additional structure and standardization is needed</a:t>
            </a:r>
          </a:p>
          <a:p>
            <a:r>
              <a:rPr lang="en-US" sz="2000" dirty="0">
                <a:solidFill>
                  <a:srgbClr val="000000"/>
                </a:solidFill>
              </a:rPr>
              <a:t>To leverage the concept that material performance is derived from the </a:t>
            </a:r>
            <a:r>
              <a:rPr lang="en-US" sz="2000" b="1" dirty="0">
                <a:solidFill>
                  <a:srgbClr val="000000"/>
                </a:solidFill>
              </a:rPr>
              <a:t>Process → Structure → Property → Performance </a:t>
            </a:r>
            <a:r>
              <a:rPr lang="en-US" sz="2000" dirty="0">
                <a:solidFill>
                  <a:srgbClr val="000000"/>
                </a:solidFill>
              </a:rPr>
              <a:t>relationship</a:t>
            </a:r>
          </a:p>
          <a:p>
            <a:pPr marL="461963" indent="-179388"/>
            <a:r>
              <a:rPr lang="en-US" sz="2000" dirty="0">
                <a:solidFill>
                  <a:srgbClr val="000000"/>
                </a:solidFill>
              </a:rPr>
              <a:t>Equivalence does </a:t>
            </a:r>
            <a:r>
              <a:rPr lang="en-US" sz="2000" b="1" i="1" dirty="0">
                <a:solidFill>
                  <a:srgbClr val="000000"/>
                </a:solidFill>
              </a:rPr>
              <a:t>not</a:t>
            </a:r>
            <a:r>
              <a:rPr lang="en-US" sz="2000" dirty="0">
                <a:solidFill>
                  <a:srgbClr val="000000"/>
                </a:solidFill>
              </a:rPr>
              <a:t> generally mean “better than or equal to,” e.g., exceeds the specification minimum.</a:t>
            </a:r>
          </a:p>
          <a:p>
            <a:pPr marL="461963" indent="-179388"/>
            <a:r>
              <a:rPr lang="en-US" sz="2000" dirty="0">
                <a:solidFill>
                  <a:srgbClr val="000000"/>
                </a:solidFill>
              </a:rPr>
              <a:t>Equivalence implies fundamental characteristics and performance are “in-family” with a baseline set of data</a:t>
            </a:r>
          </a:p>
          <a:p>
            <a:pPr marL="461963" indent="-179388"/>
            <a:r>
              <a:rPr lang="en-US" sz="2000" dirty="0">
                <a:solidFill>
                  <a:srgbClr val="000000"/>
                </a:solidFill>
              </a:rPr>
              <a:t>Making determinations of what is, or is not, “in-family” generally requires engineering judgement </a:t>
            </a:r>
          </a:p>
          <a:p>
            <a:pPr marL="687388" indent="-179388"/>
            <a:r>
              <a:rPr lang="en-US" sz="2000" dirty="0">
                <a:solidFill>
                  <a:srgbClr val="000000"/>
                </a:solidFill>
              </a:rPr>
              <a:t>In many applications of engineering equivalence there are inadequate data for any one performance characteristic to establish true statistical confidence for equivalence of that particular characteristic</a:t>
            </a:r>
          </a:p>
          <a:p>
            <a:pPr marL="461963" indent="-179388"/>
            <a:r>
              <a:rPr lang="en-US" sz="2000" dirty="0">
                <a:solidFill>
                  <a:srgbClr val="000000"/>
                </a:solidFill>
              </a:rPr>
              <a:t>Engineering judgement is needed to keep the “false-call” rate and associated engineering review in balance.</a:t>
            </a:r>
          </a:p>
        </p:txBody>
      </p:sp>
      <p:sp>
        <p:nvSpPr>
          <p:cNvPr id="5" name="Text Placeholder 4">
            <a:extLst>
              <a:ext uri="{FF2B5EF4-FFF2-40B4-BE49-F238E27FC236}">
                <a16:creationId xmlns:a16="http://schemas.microsoft.com/office/drawing/2014/main" id="{B31323B1-C6D6-44F0-A035-E117C8E78C94}"/>
              </a:ext>
            </a:extLst>
          </p:cNvPr>
          <p:cNvSpPr txBox="1">
            <a:spLocks/>
          </p:cNvSpPr>
          <p:nvPr/>
        </p:nvSpPr>
        <p:spPr>
          <a:xfrm>
            <a:off x="1044902" y="256466"/>
            <a:ext cx="8491552" cy="436394"/>
          </a:xfrm>
          <a:prstGeom prst="rect">
            <a:avLst/>
          </a:prstGeom>
          <a:noFill/>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The purpose of an “engineering equivalence” approach </a:t>
            </a:r>
          </a:p>
        </p:txBody>
      </p:sp>
    </p:spTree>
    <p:extLst>
      <p:ext uri="{BB962C8B-B14F-4D97-AF65-F5344CB8AC3E}">
        <p14:creationId xmlns:p14="http://schemas.microsoft.com/office/powerpoint/2010/main" val="949235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1">
            <a:extLst>
              <a:ext uri="{FF2B5EF4-FFF2-40B4-BE49-F238E27FC236}">
                <a16:creationId xmlns:a16="http://schemas.microsoft.com/office/drawing/2014/main" id="{0BE823BD-59F9-43CC-911F-46EBA72B2C7E}"/>
              </a:ext>
            </a:extLst>
          </p:cNvPr>
          <p:cNvSpPr txBox="1">
            <a:spLocks/>
          </p:cNvSpPr>
          <p:nvPr/>
        </p:nvSpPr>
        <p:spPr>
          <a:xfrm>
            <a:off x="254975" y="975279"/>
            <a:ext cx="6808331" cy="598286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000000"/>
                </a:solidFill>
              </a:rPr>
              <a:t>A mature baseline for material equivalence is valuable and enabling for qualification and certification in AM</a:t>
            </a:r>
          </a:p>
          <a:p>
            <a:r>
              <a:rPr lang="en-US" sz="2000" dirty="0">
                <a:solidFill>
                  <a:srgbClr val="000000"/>
                </a:solidFill>
              </a:rPr>
              <a:t>Baselines mature with increasing quantities of data and should asymptotically converge on a consistent descriptor of the material</a:t>
            </a:r>
          </a:p>
          <a:p>
            <a:pPr lvl="1"/>
            <a:r>
              <a:rPr lang="en-US" sz="1800" dirty="0">
                <a:solidFill>
                  <a:srgbClr val="000000"/>
                </a:solidFill>
              </a:rPr>
              <a:t>Definition of what range of material characteristics are “equivalent”</a:t>
            </a:r>
          </a:p>
          <a:p>
            <a:r>
              <a:rPr lang="en-US" sz="2000" dirty="0">
                <a:solidFill>
                  <a:srgbClr val="000000"/>
                </a:solidFill>
              </a:rPr>
              <a:t>A mature baseline provides a single data package that: </a:t>
            </a:r>
          </a:p>
          <a:p>
            <a:pPr marL="398463" indent="-179388"/>
            <a:r>
              <a:rPr lang="en-US" sz="2000" dirty="0">
                <a:solidFill>
                  <a:srgbClr val="000000"/>
                </a:solidFill>
              </a:rPr>
              <a:t>Provides a basis for all the core tools of engineering equivalence evaluations</a:t>
            </a:r>
          </a:p>
          <a:p>
            <a:pPr marL="631825" indent="-179388"/>
            <a:r>
              <a:rPr lang="en-US" sz="2000" dirty="0">
                <a:solidFill>
                  <a:srgbClr val="000000"/>
                </a:solidFill>
              </a:rPr>
              <a:t>Microstructure, flaw population, surface quality, mechanical properties</a:t>
            </a:r>
          </a:p>
          <a:p>
            <a:pPr marL="398463" indent="-179388"/>
            <a:r>
              <a:rPr lang="en-US" sz="2000" dirty="0">
                <a:solidFill>
                  <a:srgbClr val="000000"/>
                </a:solidFill>
              </a:rPr>
              <a:t>Provides full descriptions and interpretive information for evaluation</a:t>
            </a:r>
          </a:p>
          <a:p>
            <a:pPr marL="398463" indent="-179388"/>
            <a:r>
              <a:rPr lang="en-US" sz="2000" dirty="0">
                <a:solidFill>
                  <a:srgbClr val="000000"/>
                </a:solidFill>
              </a:rPr>
              <a:t>Provides recommended evaluation metrics and acceptance criteria for a variety of end uses of equivalence: qualification, SPC, etc.</a:t>
            </a:r>
          </a:p>
        </p:txBody>
      </p:sp>
      <p:sp>
        <p:nvSpPr>
          <p:cNvPr id="28" name="Text Placeholder 4">
            <a:extLst>
              <a:ext uri="{FF2B5EF4-FFF2-40B4-BE49-F238E27FC236}">
                <a16:creationId xmlns:a16="http://schemas.microsoft.com/office/drawing/2014/main" id="{159821B5-ADF7-4CA7-94EC-27C22747D325}"/>
              </a:ext>
            </a:extLst>
          </p:cNvPr>
          <p:cNvSpPr txBox="1">
            <a:spLocks/>
          </p:cNvSpPr>
          <p:nvPr/>
        </p:nvSpPr>
        <p:spPr>
          <a:xfrm>
            <a:off x="1003192" y="223433"/>
            <a:ext cx="6583886" cy="69452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AM Material Engineering Equivalence Baselines</a:t>
            </a:r>
          </a:p>
        </p:txBody>
      </p:sp>
      <p:grpSp>
        <p:nvGrpSpPr>
          <p:cNvPr id="3" name="Group 2">
            <a:extLst>
              <a:ext uri="{FF2B5EF4-FFF2-40B4-BE49-F238E27FC236}">
                <a16:creationId xmlns:a16="http://schemas.microsoft.com/office/drawing/2014/main" id="{46256D69-8054-44EA-9685-0698052CBD06}"/>
              </a:ext>
            </a:extLst>
          </p:cNvPr>
          <p:cNvGrpSpPr/>
          <p:nvPr/>
        </p:nvGrpSpPr>
        <p:grpSpPr>
          <a:xfrm>
            <a:off x="7253729" y="1157979"/>
            <a:ext cx="4776346" cy="5314543"/>
            <a:chOff x="8140584" y="1381556"/>
            <a:chExt cx="4776346" cy="5314543"/>
          </a:xfrm>
        </p:grpSpPr>
        <p:grpSp>
          <p:nvGrpSpPr>
            <p:cNvPr id="5" name="Group 4">
              <a:extLst>
                <a:ext uri="{FF2B5EF4-FFF2-40B4-BE49-F238E27FC236}">
                  <a16:creationId xmlns:a16="http://schemas.microsoft.com/office/drawing/2014/main" id="{6195153F-3ED5-4F10-B294-22A6E4E52716}"/>
                </a:ext>
              </a:extLst>
            </p:cNvPr>
            <p:cNvGrpSpPr/>
            <p:nvPr/>
          </p:nvGrpSpPr>
          <p:grpSpPr>
            <a:xfrm>
              <a:off x="8140584" y="1381556"/>
              <a:ext cx="4776346" cy="5314543"/>
              <a:chOff x="7210000" y="1062314"/>
              <a:chExt cx="4776346" cy="5314543"/>
            </a:xfrm>
          </p:grpSpPr>
          <p:sp>
            <p:nvSpPr>
              <p:cNvPr id="6" name="Rectangle: Rounded Corners 5">
                <a:extLst>
                  <a:ext uri="{FF2B5EF4-FFF2-40B4-BE49-F238E27FC236}">
                    <a16:creationId xmlns:a16="http://schemas.microsoft.com/office/drawing/2014/main" id="{A6A227AF-FEFC-4A9A-B24B-AD3C738AAB38}"/>
                  </a:ext>
                </a:extLst>
              </p:cNvPr>
              <p:cNvSpPr/>
              <p:nvPr/>
            </p:nvSpPr>
            <p:spPr>
              <a:xfrm>
                <a:off x="8073801" y="4485378"/>
                <a:ext cx="2638425" cy="571502"/>
              </a:xfrm>
              <a:prstGeom prst="roundRect">
                <a:avLst>
                  <a:gd name="adj" fmla="val 29333"/>
                </a:avLst>
              </a:prstGeom>
              <a:solidFill>
                <a:schemeClr val="accent1">
                  <a:lumMod val="50000"/>
                  <a:lumOff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00"/>
                    </a:solidFill>
                  </a:rPr>
                  <a:t>Equivalence Baseline</a:t>
                </a:r>
              </a:p>
              <a:p>
                <a:pPr algn="ctr"/>
                <a:r>
                  <a:rPr lang="en-US" sz="800" b="1" dirty="0">
                    <a:solidFill>
                      <a:srgbClr val="FFFF00"/>
                    </a:solidFill>
                  </a:rPr>
                  <a:t>See MPS in NASA-STD-6030</a:t>
                </a:r>
              </a:p>
            </p:txBody>
          </p:sp>
          <p:sp>
            <p:nvSpPr>
              <p:cNvPr id="7" name="Left Brace 6">
                <a:extLst>
                  <a:ext uri="{FF2B5EF4-FFF2-40B4-BE49-F238E27FC236}">
                    <a16:creationId xmlns:a16="http://schemas.microsoft.com/office/drawing/2014/main" id="{BAA13511-6977-410B-9731-402550720F81}"/>
                  </a:ext>
                </a:extLst>
              </p:cNvPr>
              <p:cNvSpPr/>
              <p:nvPr/>
            </p:nvSpPr>
            <p:spPr>
              <a:xfrm rot="16200000">
                <a:off x="9170667" y="1938433"/>
                <a:ext cx="444693" cy="3813424"/>
              </a:xfrm>
              <a:prstGeom prst="leftBrace">
                <a:avLst>
                  <a:gd name="adj1" fmla="val 53212"/>
                  <a:gd name="adj2" fmla="val 50510"/>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Oval 7">
                <a:extLst>
                  <a:ext uri="{FF2B5EF4-FFF2-40B4-BE49-F238E27FC236}">
                    <a16:creationId xmlns:a16="http://schemas.microsoft.com/office/drawing/2014/main" id="{3B8CBA7F-D646-454E-8CCE-843185B14EFE}"/>
                  </a:ext>
                </a:extLst>
              </p:cNvPr>
              <p:cNvSpPr/>
              <p:nvPr/>
            </p:nvSpPr>
            <p:spPr>
              <a:xfrm>
                <a:off x="7210000" y="5303483"/>
                <a:ext cx="1365935" cy="4446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Allowables</a:t>
                </a:r>
              </a:p>
            </p:txBody>
          </p:sp>
          <p:sp>
            <p:nvSpPr>
              <p:cNvPr id="9" name="Oval 8">
                <a:extLst>
                  <a:ext uri="{FF2B5EF4-FFF2-40B4-BE49-F238E27FC236}">
                    <a16:creationId xmlns:a16="http://schemas.microsoft.com/office/drawing/2014/main" id="{980BBCB0-6103-4A8B-B695-37F9A8C0FEAC}"/>
                  </a:ext>
                </a:extLst>
              </p:cNvPr>
              <p:cNvSpPr/>
              <p:nvPr/>
            </p:nvSpPr>
            <p:spPr>
              <a:xfrm>
                <a:off x="10620411" y="5603569"/>
                <a:ext cx="1365935" cy="4446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SPC Criteria</a:t>
                </a:r>
              </a:p>
            </p:txBody>
          </p:sp>
          <p:sp>
            <p:nvSpPr>
              <p:cNvPr id="10" name="Oval 9">
                <a:extLst>
                  <a:ext uri="{FF2B5EF4-FFF2-40B4-BE49-F238E27FC236}">
                    <a16:creationId xmlns:a16="http://schemas.microsoft.com/office/drawing/2014/main" id="{C9A0E9F3-21C4-4C3F-BEE2-6BF400BD78C7}"/>
                  </a:ext>
                </a:extLst>
              </p:cNvPr>
              <p:cNvSpPr/>
              <p:nvPr/>
            </p:nvSpPr>
            <p:spPr>
              <a:xfrm>
                <a:off x="8973572" y="5599746"/>
                <a:ext cx="1568435" cy="4446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Qualifications</a:t>
                </a:r>
              </a:p>
            </p:txBody>
          </p:sp>
          <p:sp>
            <p:nvSpPr>
              <p:cNvPr id="11" name="TextBox 10">
                <a:extLst>
                  <a:ext uri="{FF2B5EF4-FFF2-40B4-BE49-F238E27FC236}">
                    <a16:creationId xmlns:a16="http://schemas.microsoft.com/office/drawing/2014/main" id="{69F77968-3492-4B19-B7AA-B87B603A0E91}"/>
                  </a:ext>
                </a:extLst>
              </p:cNvPr>
              <p:cNvSpPr txBox="1"/>
              <p:nvPr/>
            </p:nvSpPr>
            <p:spPr>
              <a:xfrm>
                <a:off x="7521711" y="5836657"/>
                <a:ext cx="742511" cy="307777"/>
              </a:xfrm>
              <a:prstGeom prst="rect">
                <a:avLst/>
              </a:prstGeom>
              <a:noFill/>
            </p:spPr>
            <p:txBody>
              <a:bodyPr wrap="none" rtlCol="0">
                <a:spAutoFit/>
              </a:bodyPr>
              <a:lstStyle/>
              <a:p>
                <a:r>
                  <a:rPr lang="en-US" sz="1400" dirty="0">
                    <a:solidFill>
                      <a:srgbClr val="FF0000"/>
                    </a:solidFill>
                  </a:rPr>
                  <a:t>Design</a:t>
                </a:r>
              </a:p>
            </p:txBody>
          </p:sp>
          <p:sp>
            <p:nvSpPr>
              <p:cNvPr id="12" name="TextBox 11">
                <a:extLst>
                  <a:ext uri="{FF2B5EF4-FFF2-40B4-BE49-F238E27FC236}">
                    <a16:creationId xmlns:a16="http://schemas.microsoft.com/office/drawing/2014/main" id="{3D6D4551-EB9E-41F2-B4CC-DF5B31491AA8}"/>
                  </a:ext>
                </a:extLst>
              </p:cNvPr>
              <p:cNvSpPr txBox="1"/>
              <p:nvPr/>
            </p:nvSpPr>
            <p:spPr>
              <a:xfrm>
                <a:off x="10100076" y="6069080"/>
                <a:ext cx="1040670" cy="307777"/>
              </a:xfrm>
              <a:prstGeom prst="rect">
                <a:avLst/>
              </a:prstGeom>
              <a:noFill/>
            </p:spPr>
            <p:txBody>
              <a:bodyPr wrap="none" rtlCol="0">
                <a:spAutoFit/>
              </a:bodyPr>
              <a:lstStyle/>
              <a:p>
                <a:r>
                  <a:rPr lang="en-US" sz="1400" dirty="0">
                    <a:solidFill>
                      <a:srgbClr val="FF0000"/>
                    </a:solidFill>
                  </a:rPr>
                  <a:t>Production</a:t>
                </a:r>
              </a:p>
            </p:txBody>
          </p:sp>
          <p:cxnSp>
            <p:nvCxnSpPr>
              <p:cNvPr id="13" name="Connector: Elbow 12">
                <a:extLst>
                  <a:ext uri="{FF2B5EF4-FFF2-40B4-BE49-F238E27FC236}">
                    <a16:creationId xmlns:a16="http://schemas.microsoft.com/office/drawing/2014/main" id="{3DAF4B64-F91B-465C-917B-BE841FF12EFA}"/>
                  </a:ext>
                </a:extLst>
              </p:cNvPr>
              <p:cNvCxnSpPr>
                <a:cxnSpLocks/>
                <a:stCxn id="6" idx="1"/>
                <a:endCxn id="8" idx="0"/>
              </p:cNvCxnSpPr>
              <p:nvPr/>
            </p:nvCxnSpPr>
            <p:spPr>
              <a:xfrm rot="10800000" flipV="1">
                <a:off x="7892969" y="4771129"/>
                <a:ext cx="180833" cy="532354"/>
              </a:xfrm>
              <a:prstGeom prst="bentConnector2">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id="{946AC13B-78BF-473B-A28A-F5BF6E06251B}"/>
                  </a:ext>
                </a:extLst>
              </p:cNvPr>
              <p:cNvCxnSpPr>
                <a:cxnSpLocks/>
                <a:stCxn id="6" idx="2"/>
                <a:endCxn id="10" idx="0"/>
              </p:cNvCxnSpPr>
              <p:nvPr/>
            </p:nvCxnSpPr>
            <p:spPr>
              <a:xfrm rot="16200000" flipH="1">
                <a:off x="9303969" y="5145925"/>
                <a:ext cx="542866" cy="364776"/>
              </a:xfrm>
              <a:prstGeom prst="bentConnector3">
                <a:avLst/>
              </a:prstGeom>
              <a:ln w="254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36CBE3C5-8351-4AD3-B3FA-A75014D708F7}"/>
                  </a:ext>
                </a:extLst>
              </p:cNvPr>
              <p:cNvCxnSpPr>
                <a:cxnSpLocks/>
                <a:stCxn id="6" idx="3"/>
                <a:endCxn id="9" idx="0"/>
              </p:cNvCxnSpPr>
              <p:nvPr/>
            </p:nvCxnSpPr>
            <p:spPr>
              <a:xfrm>
                <a:off x="10712226" y="4771129"/>
                <a:ext cx="591153" cy="832440"/>
              </a:xfrm>
              <a:prstGeom prst="bentConnector2">
                <a:avLst/>
              </a:prstGeom>
              <a:ln w="254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B3369F5-8F35-4DC9-A6FC-A570177ACD4F}"/>
                  </a:ext>
                </a:extLst>
              </p:cNvPr>
              <p:cNvSpPr txBox="1"/>
              <p:nvPr/>
            </p:nvSpPr>
            <p:spPr>
              <a:xfrm rot="19251235">
                <a:off x="9105406" y="1234187"/>
                <a:ext cx="918841" cy="215444"/>
              </a:xfrm>
              <a:prstGeom prst="rect">
                <a:avLst/>
              </a:prstGeom>
              <a:noFill/>
            </p:spPr>
            <p:txBody>
              <a:bodyPr wrap="none" rtlCol="0">
                <a:spAutoFit/>
              </a:bodyPr>
              <a:lstStyle/>
              <a:p>
                <a:r>
                  <a:rPr lang="en-US" sz="800" dirty="0">
                    <a:solidFill>
                      <a:srgbClr val="FF0000"/>
                    </a:solidFill>
                    <a:highlight>
                      <a:srgbClr val="FFFF00"/>
                    </a:highlight>
                  </a:rPr>
                  <a:t>Flaw Population</a:t>
                </a:r>
              </a:p>
            </p:txBody>
          </p:sp>
          <p:grpSp>
            <p:nvGrpSpPr>
              <p:cNvPr id="17" name="Group 16">
                <a:extLst>
                  <a:ext uri="{FF2B5EF4-FFF2-40B4-BE49-F238E27FC236}">
                    <a16:creationId xmlns:a16="http://schemas.microsoft.com/office/drawing/2014/main" id="{A935874E-62A7-433B-9879-581A6A575B85}"/>
                  </a:ext>
                </a:extLst>
              </p:cNvPr>
              <p:cNvGrpSpPr/>
              <p:nvPr/>
            </p:nvGrpSpPr>
            <p:grpSpPr>
              <a:xfrm>
                <a:off x="7429252" y="1062314"/>
                <a:ext cx="3927523" cy="2610325"/>
                <a:chOff x="7428115" y="1062314"/>
                <a:chExt cx="3927523" cy="2610325"/>
              </a:xfrm>
            </p:grpSpPr>
            <p:pic>
              <p:nvPicPr>
                <p:cNvPr id="18" name="Picture 17">
                  <a:extLst>
                    <a:ext uri="{FF2B5EF4-FFF2-40B4-BE49-F238E27FC236}">
                      <a16:creationId xmlns:a16="http://schemas.microsoft.com/office/drawing/2014/main" id="{6CEA1524-F78F-434F-BF19-1A9E0216986A}"/>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964"/>
                          </a14:imgEffect>
                          <a14:imgEffect>
                            <a14:saturation sat="0"/>
                          </a14:imgEffect>
                          <a14:imgEffect>
                            <a14:brightnessContrast bright="-32000" contrast="70000"/>
                          </a14:imgEffect>
                        </a14:imgLayer>
                      </a14:imgProps>
                    </a:ext>
                    <a:ext uri="{28A0092B-C50C-407E-A947-70E740481C1C}">
                      <a14:useLocalDpi xmlns:a14="http://schemas.microsoft.com/office/drawing/2010/main"/>
                    </a:ext>
                  </a:extLst>
                </a:blip>
                <a:stretch>
                  <a:fillRect/>
                </a:stretch>
              </p:blipFill>
              <p:spPr>
                <a:xfrm>
                  <a:off x="7542212" y="1085297"/>
                  <a:ext cx="1193800" cy="895350"/>
                </a:xfrm>
                <a:prstGeom prst="rect">
                  <a:avLst/>
                </a:prstGeom>
              </p:spPr>
            </p:pic>
            <p:grpSp>
              <p:nvGrpSpPr>
                <p:cNvPr id="19" name="Group 18">
                  <a:extLst>
                    <a:ext uri="{FF2B5EF4-FFF2-40B4-BE49-F238E27FC236}">
                      <a16:creationId xmlns:a16="http://schemas.microsoft.com/office/drawing/2014/main" id="{6AF88CD9-6A4C-4886-B71B-EFE64FD262CF}"/>
                    </a:ext>
                  </a:extLst>
                </p:cNvPr>
                <p:cNvGrpSpPr/>
                <p:nvPr/>
              </p:nvGrpSpPr>
              <p:grpSpPr>
                <a:xfrm>
                  <a:off x="8867774" y="1080499"/>
                  <a:ext cx="1196305" cy="895350"/>
                  <a:chOff x="8615120" y="4021357"/>
                  <a:chExt cx="2902315" cy="2172179"/>
                </a:xfrm>
              </p:grpSpPr>
              <p:pic>
                <p:nvPicPr>
                  <p:cNvPr id="25" name="Picture 24">
                    <a:extLst>
                      <a:ext uri="{FF2B5EF4-FFF2-40B4-BE49-F238E27FC236}">
                        <a16:creationId xmlns:a16="http://schemas.microsoft.com/office/drawing/2014/main" id="{2D046372-D3E3-452C-A430-6E891F326787}"/>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8615120" y="4021357"/>
                    <a:ext cx="2902315" cy="2172179"/>
                  </a:xfrm>
                  <a:prstGeom prst="rect">
                    <a:avLst/>
                  </a:prstGeom>
                  <a:ln>
                    <a:solidFill>
                      <a:schemeClr val="tx1"/>
                    </a:solidFill>
                  </a:ln>
                </p:spPr>
              </p:pic>
              <p:pic>
                <p:nvPicPr>
                  <p:cNvPr id="26" name="Picture 25">
                    <a:extLst>
                      <a:ext uri="{FF2B5EF4-FFF2-40B4-BE49-F238E27FC236}">
                        <a16:creationId xmlns:a16="http://schemas.microsoft.com/office/drawing/2014/main" id="{BE118303-5509-4A06-BC7E-8A8DFCDA951E}"/>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a:ext>
                    </a:extLst>
                  </a:blip>
                  <a:srcRect/>
                  <a:stretch/>
                </p:blipFill>
                <p:spPr>
                  <a:xfrm>
                    <a:off x="8718004" y="4156832"/>
                    <a:ext cx="1121321" cy="1046414"/>
                  </a:xfrm>
                  <a:prstGeom prst="rect">
                    <a:avLst/>
                  </a:prstGeom>
                  <a:ln>
                    <a:solidFill>
                      <a:schemeClr val="accent1"/>
                    </a:solidFill>
                  </a:ln>
                </p:spPr>
              </p:pic>
            </p:grpSp>
            <p:pic>
              <p:nvPicPr>
                <p:cNvPr id="20" name="Picture 19" descr="Chart&#10;&#10;Description automatically generated">
                  <a:extLst>
                    <a:ext uri="{FF2B5EF4-FFF2-40B4-BE49-F238E27FC236}">
                      <a16:creationId xmlns:a16="http://schemas.microsoft.com/office/drawing/2014/main" id="{421E99A7-4FC4-4C8E-94EE-BE6F4A6E3E9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111704" y="1062314"/>
                  <a:ext cx="1243934" cy="993566"/>
                </a:xfrm>
                <a:prstGeom prst="rect">
                  <a:avLst/>
                </a:prstGeom>
              </p:spPr>
            </p:pic>
            <p:pic>
              <p:nvPicPr>
                <p:cNvPr id="21" name="Picture 20">
                  <a:extLst>
                    <a:ext uri="{FF2B5EF4-FFF2-40B4-BE49-F238E27FC236}">
                      <a16:creationId xmlns:a16="http://schemas.microsoft.com/office/drawing/2014/main" id="{C6F733A3-68A6-4587-A7BE-D03C64FDBB81}"/>
                    </a:ext>
                  </a:extLst>
                </p:cNvPr>
                <p:cNvPicPr>
                  <a:picLocks noChangeAspect="1"/>
                </p:cNvPicPr>
                <p:nvPr/>
              </p:nvPicPr>
              <p:blipFill>
                <a:blip r:embed="rId9"/>
                <a:stretch>
                  <a:fillRect/>
                </a:stretch>
              </p:blipFill>
              <p:spPr>
                <a:xfrm>
                  <a:off x="8281032" y="2091966"/>
                  <a:ext cx="2384997" cy="1580673"/>
                </a:xfrm>
                <a:prstGeom prst="rect">
                  <a:avLst/>
                </a:prstGeom>
              </p:spPr>
            </p:pic>
            <p:sp>
              <p:nvSpPr>
                <p:cNvPr id="22" name="TextBox 21">
                  <a:extLst>
                    <a:ext uri="{FF2B5EF4-FFF2-40B4-BE49-F238E27FC236}">
                      <a16:creationId xmlns:a16="http://schemas.microsoft.com/office/drawing/2014/main" id="{6F18F23D-E439-4834-B92E-A749E4D0AD62}"/>
                    </a:ext>
                  </a:extLst>
                </p:cNvPr>
                <p:cNvSpPr txBox="1"/>
                <p:nvPr/>
              </p:nvSpPr>
              <p:spPr>
                <a:xfrm rot="19251235">
                  <a:off x="7428115" y="1244278"/>
                  <a:ext cx="835485" cy="215444"/>
                </a:xfrm>
                <a:prstGeom prst="rect">
                  <a:avLst/>
                </a:prstGeom>
                <a:noFill/>
              </p:spPr>
              <p:txBody>
                <a:bodyPr wrap="none" rtlCol="0">
                  <a:spAutoFit/>
                </a:bodyPr>
                <a:lstStyle/>
                <a:p>
                  <a:r>
                    <a:rPr lang="en-US" sz="800" dirty="0">
                      <a:solidFill>
                        <a:srgbClr val="FF0000"/>
                      </a:solidFill>
                      <a:highlight>
                        <a:srgbClr val="FFFF00"/>
                      </a:highlight>
                    </a:rPr>
                    <a:t>microstructure</a:t>
                  </a:r>
                </a:p>
              </p:txBody>
            </p:sp>
            <p:sp>
              <p:nvSpPr>
                <p:cNvPr id="23" name="TextBox 22">
                  <a:extLst>
                    <a:ext uri="{FF2B5EF4-FFF2-40B4-BE49-F238E27FC236}">
                      <a16:creationId xmlns:a16="http://schemas.microsoft.com/office/drawing/2014/main" id="{E6EC74DC-750C-4E2D-AA7C-C4C4E4EEAB65}"/>
                    </a:ext>
                  </a:extLst>
                </p:cNvPr>
                <p:cNvSpPr txBox="1"/>
                <p:nvPr/>
              </p:nvSpPr>
              <p:spPr>
                <a:xfrm rot="19251235">
                  <a:off x="10163962" y="1277195"/>
                  <a:ext cx="889987" cy="215444"/>
                </a:xfrm>
                <a:prstGeom prst="rect">
                  <a:avLst/>
                </a:prstGeom>
                <a:noFill/>
              </p:spPr>
              <p:txBody>
                <a:bodyPr wrap="none" rtlCol="0">
                  <a:spAutoFit/>
                </a:bodyPr>
                <a:lstStyle/>
                <a:p>
                  <a:r>
                    <a:rPr lang="en-US" sz="800" dirty="0">
                      <a:solidFill>
                        <a:srgbClr val="FF0000"/>
                      </a:solidFill>
                      <a:highlight>
                        <a:srgbClr val="FFFF00"/>
                      </a:highlight>
                    </a:rPr>
                    <a:t>Surface Quality</a:t>
                  </a:r>
                </a:p>
              </p:txBody>
            </p:sp>
            <p:sp>
              <p:nvSpPr>
                <p:cNvPr id="24" name="TextBox 23">
                  <a:extLst>
                    <a:ext uri="{FF2B5EF4-FFF2-40B4-BE49-F238E27FC236}">
                      <a16:creationId xmlns:a16="http://schemas.microsoft.com/office/drawing/2014/main" id="{16B20A99-6E08-45BF-963E-65DBE9E80B98}"/>
                    </a:ext>
                  </a:extLst>
                </p:cNvPr>
                <p:cNvSpPr txBox="1"/>
                <p:nvPr/>
              </p:nvSpPr>
              <p:spPr>
                <a:xfrm rot="19251235">
                  <a:off x="7960053" y="2690701"/>
                  <a:ext cx="1204176" cy="215444"/>
                </a:xfrm>
                <a:prstGeom prst="rect">
                  <a:avLst/>
                </a:prstGeom>
                <a:noFill/>
              </p:spPr>
              <p:txBody>
                <a:bodyPr wrap="none" rtlCol="0">
                  <a:spAutoFit/>
                </a:bodyPr>
                <a:lstStyle/>
                <a:p>
                  <a:r>
                    <a:rPr lang="en-US" sz="800" dirty="0">
                      <a:solidFill>
                        <a:srgbClr val="FF0000"/>
                      </a:solidFill>
                      <a:highlight>
                        <a:srgbClr val="FFFF00"/>
                      </a:highlight>
                    </a:rPr>
                    <a:t>Mechanical Properties</a:t>
                  </a:r>
                </a:p>
              </p:txBody>
            </p:sp>
          </p:grpSp>
        </p:grpSp>
        <p:sp>
          <p:nvSpPr>
            <p:cNvPr id="29" name="TextBox 28">
              <a:extLst>
                <a:ext uri="{FF2B5EF4-FFF2-40B4-BE49-F238E27FC236}">
                  <a16:creationId xmlns:a16="http://schemas.microsoft.com/office/drawing/2014/main" id="{653762DE-B328-454D-BECF-555E97B55C8B}"/>
                </a:ext>
              </a:extLst>
            </p:cNvPr>
            <p:cNvSpPr txBox="1"/>
            <p:nvPr/>
          </p:nvSpPr>
          <p:spPr>
            <a:xfrm rot="19251235">
              <a:off x="10225367" y="1517701"/>
              <a:ext cx="615874" cy="215444"/>
            </a:xfrm>
            <a:prstGeom prst="rect">
              <a:avLst/>
            </a:prstGeom>
            <a:noFill/>
          </p:spPr>
          <p:txBody>
            <a:bodyPr wrap="none" rtlCol="0">
              <a:spAutoFit/>
            </a:bodyPr>
            <a:lstStyle/>
            <a:p>
              <a:r>
                <a:rPr lang="en-US" sz="800" dirty="0">
                  <a:solidFill>
                    <a:srgbClr val="FF0000"/>
                  </a:solidFill>
                  <a:highlight>
                    <a:srgbClr val="FFFF00"/>
                  </a:highlight>
                </a:rPr>
                <a:t>Flaw State</a:t>
              </a:r>
            </a:p>
          </p:txBody>
        </p:sp>
      </p:grpSp>
    </p:spTree>
    <p:extLst>
      <p:ext uri="{BB962C8B-B14F-4D97-AF65-F5344CB8AC3E}">
        <p14:creationId xmlns:p14="http://schemas.microsoft.com/office/powerpoint/2010/main" val="4264351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BF92EB-0D8A-44C5-A29D-8DCDFE8D7F2E}"/>
              </a:ext>
            </a:extLst>
          </p:cNvPr>
          <p:cNvSpPr txBox="1"/>
          <p:nvPr/>
        </p:nvSpPr>
        <p:spPr>
          <a:xfrm>
            <a:off x="152720" y="1033785"/>
            <a:ext cx="12039280" cy="5286062"/>
          </a:xfrm>
          <a:prstGeom prst="rect">
            <a:avLst/>
          </a:prstGeom>
          <a:noFill/>
        </p:spPr>
        <p:txBody>
          <a:bodyPr wrap="square" rtlCol="0">
            <a:spAutoFit/>
          </a:bodyPr>
          <a:lstStyle/>
          <a:p>
            <a:pPr marL="285750" indent="-285750">
              <a:buFont typeface="Arial" panose="020B0604020202020204" pitchFamily="34" charset="0"/>
              <a:buChar char="•"/>
            </a:pPr>
            <a:r>
              <a:rPr lang="en-US" dirty="0"/>
              <a:t>The NASA-STD-6030 QMP process integrates within a larger Q&amp;C framework defined by 6030</a:t>
            </a:r>
          </a:p>
          <a:p>
            <a:pPr marL="285750" indent="-285750">
              <a:buFont typeface="Arial" panose="020B0604020202020204" pitchFamily="34" charset="0"/>
              <a:buChar char="•"/>
            </a:pPr>
            <a:r>
              <a:rPr lang="en-US" dirty="0"/>
              <a:t>The QMP defines (or is evaluated against) a baseline of data that describes the fundamental material quality and property characteristics</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dirty="0"/>
              <a:t>To establish a QMP, one requires metrics and acceptance criteria for several evaluations</a:t>
            </a:r>
          </a:p>
          <a:p>
            <a:pPr marL="742950" lvl="1" indent="-285750">
              <a:buFont typeface="Arial" panose="020B0604020202020204" pitchFamily="34" charset="0"/>
              <a:buChar char="•"/>
            </a:pPr>
            <a:r>
              <a:rPr lang="en-US" dirty="0"/>
              <a:t>Microstructure (as-built and evolved)</a:t>
            </a:r>
          </a:p>
          <a:p>
            <a:pPr marL="742950" lvl="1" indent="-285750">
              <a:buFont typeface="Arial" panose="020B0604020202020204" pitchFamily="34" charset="0"/>
              <a:buChar char="•"/>
            </a:pPr>
            <a:r>
              <a:rPr lang="en-US" dirty="0"/>
              <a:t>Flaw state (type, size, frequency, pattern)</a:t>
            </a:r>
          </a:p>
          <a:p>
            <a:pPr marL="742950" lvl="1" indent="-285750">
              <a:buFont typeface="Arial" panose="020B0604020202020204" pitchFamily="34" charset="0"/>
              <a:buChar char="•"/>
            </a:pPr>
            <a:r>
              <a:rPr lang="en-US" dirty="0"/>
              <a:t>Surface quality (and detail resolution)</a:t>
            </a:r>
          </a:p>
          <a:p>
            <a:pPr marL="742950" lvl="1" indent="-285750">
              <a:buFont typeface="Arial" panose="020B0604020202020204" pitchFamily="34" charset="0"/>
              <a:buChar char="•"/>
            </a:pPr>
            <a:r>
              <a:rPr lang="en-US" dirty="0"/>
              <a:t>Mechanical properties (tensile, yield, elongation, fatigue life, toughness …)</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dirty="0"/>
              <a:t>The data supporting these metrics are ideally collected as a single entity, Material Engineering Equivalence Baseline</a:t>
            </a:r>
          </a:p>
          <a:p>
            <a:pPr marL="742950" lvl="1" indent="-285750">
              <a:buFont typeface="Arial" panose="020B0604020202020204" pitchFamily="34" charset="0"/>
              <a:buChar char="•"/>
            </a:pPr>
            <a:r>
              <a:rPr lang="en-US" dirty="0"/>
              <a:t>The baseline data are generally defined as nominal with allowable tolerances to allow engineering evaluation</a:t>
            </a:r>
          </a:p>
          <a:p>
            <a:pPr marL="742950" lvl="1" indent="-285750">
              <a:buFont typeface="Arial" panose="020B0604020202020204" pitchFamily="34" charset="0"/>
              <a:buChar char="•"/>
            </a:pPr>
            <a:r>
              <a:rPr lang="en-US" dirty="0"/>
              <a:t>Baseline data will be numerical and image based.</a:t>
            </a:r>
          </a:p>
          <a:p>
            <a:pPr marL="742950" lvl="1" indent="-285750">
              <a:buFont typeface="Arial" panose="020B0604020202020204" pitchFamily="34" charset="0"/>
              <a:buChar char="•"/>
            </a:pPr>
            <a:r>
              <a:rPr lang="en-US" dirty="0"/>
              <a:t>Evaluations require engineering judgement, aided through any appropriate tools, such as machine learning algorithms.</a:t>
            </a:r>
          </a:p>
          <a:p>
            <a:endParaRPr lang="en-US" sz="1050" dirty="0"/>
          </a:p>
          <a:p>
            <a:pPr marL="285750" indent="-285750">
              <a:buFont typeface="Arial" panose="020B0604020202020204" pitchFamily="34" charset="0"/>
              <a:buChar char="•"/>
            </a:pPr>
            <a:r>
              <a:rPr lang="en-US" dirty="0"/>
              <a:t>The baseline is used throughout the AM ecosystem to maintain material quality and consistency leveraging the</a:t>
            </a:r>
          </a:p>
          <a:p>
            <a:r>
              <a:rPr lang="en-US" b="1" i="1" dirty="0"/>
              <a:t>Process → Structure → Properties → Performance </a:t>
            </a:r>
            <a:r>
              <a:rPr lang="en-US" dirty="0"/>
              <a:t>relationship</a:t>
            </a:r>
          </a:p>
          <a:p>
            <a:pPr marL="742950" lvl="1" indent="-285750">
              <a:buFont typeface="Arial" panose="020B0604020202020204" pitchFamily="34" charset="0"/>
              <a:buChar char="•"/>
            </a:pPr>
            <a:r>
              <a:rPr lang="en-US" dirty="0"/>
              <a:t>On-going witness acceptance criteria and SPC</a:t>
            </a:r>
          </a:p>
          <a:p>
            <a:pPr marL="742950" lvl="1" indent="-285750">
              <a:buFont typeface="Arial" panose="020B0604020202020204" pitchFamily="34" charset="0"/>
              <a:buChar char="•"/>
            </a:pPr>
            <a:r>
              <a:rPr lang="en-US" dirty="0"/>
              <a:t>Part qualification (coupon to part evaluations)</a:t>
            </a:r>
          </a:p>
          <a:p>
            <a:pPr marL="742950" lvl="1" indent="-285750">
              <a:buFont typeface="Arial" panose="020B0604020202020204" pitchFamily="34" charset="0"/>
              <a:buChar char="•"/>
            </a:pPr>
            <a:r>
              <a:rPr lang="en-US" dirty="0"/>
              <a:t>Enabling “buy-in” or “further showing” for common databases of AM material properties</a:t>
            </a:r>
          </a:p>
        </p:txBody>
      </p:sp>
      <p:sp>
        <p:nvSpPr>
          <p:cNvPr id="5" name="TextBox 4">
            <a:extLst>
              <a:ext uri="{FF2B5EF4-FFF2-40B4-BE49-F238E27FC236}">
                <a16:creationId xmlns:a16="http://schemas.microsoft.com/office/drawing/2014/main" id="{ADCD5342-1075-43CA-86CA-285B3F181262}"/>
              </a:ext>
            </a:extLst>
          </p:cNvPr>
          <p:cNvSpPr txBox="1"/>
          <p:nvPr/>
        </p:nvSpPr>
        <p:spPr>
          <a:xfrm>
            <a:off x="1313896" y="145737"/>
            <a:ext cx="1978427" cy="523220"/>
          </a:xfrm>
          <a:prstGeom prst="rect">
            <a:avLst/>
          </a:prstGeom>
          <a:noFill/>
        </p:spPr>
        <p:txBody>
          <a:bodyPr wrap="none" rtlCol="0">
            <a:spAutoFit/>
          </a:bodyPr>
          <a:lstStyle/>
          <a:p>
            <a:r>
              <a:rPr lang="en-US" sz="2800" b="1" dirty="0"/>
              <a:t>In Summary</a:t>
            </a:r>
          </a:p>
        </p:txBody>
      </p:sp>
    </p:spTree>
    <p:extLst>
      <p:ext uri="{BB962C8B-B14F-4D97-AF65-F5344CB8AC3E}">
        <p14:creationId xmlns:p14="http://schemas.microsoft.com/office/powerpoint/2010/main" val="608620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9FBE7D-AC33-4122-99A3-48C3BEEB9311}"/>
              </a:ext>
            </a:extLst>
          </p:cNvPr>
          <p:cNvSpPr/>
          <p:nvPr/>
        </p:nvSpPr>
        <p:spPr>
          <a:xfrm>
            <a:off x="0" y="0"/>
            <a:ext cx="12192000" cy="10972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7813BC9-348D-4773-A9D1-79BF2E609E2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3256556" y="2038168"/>
            <a:ext cx="5678887" cy="2781663"/>
          </a:xfrm>
          <a:prstGeom prst="rect">
            <a:avLst/>
          </a:prstGeom>
        </p:spPr>
      </p:pic>
      <p:sp>
        <p:nvSpPr>
          <p:cNvPr id="5" name="TextBox 4">
            <a:extLst>
              <a:ext uri="{FF2B5EF4-FFF2-40B4-BE49-F238E27FC236}">
                <a16:creationId xmlns:a16="http://schemas.microsoft.com/office/drawing/2014/main" id="{31AC510E-BE16-4288-91E0-C768EFB1339A}"/>
              </a:ext>
            </a:extLst>
          </p:cNvPr>
          <p:cNvSpPr txBox="1"/>
          <p:nvPr/>
        </p:nvSpPr>
        <p:spPr>
          <a:xfrm>
            <a:off x="5054496" y="5326071"/>
            <a:ext cx="2083006" cy="584775"/>
          </a:xfrm>
          <a:prstGeom prst="rect">
            <a:avLst/>
          </a:prstGeom>
          <a:noFill/>
        </p:spPr>
        <p:txBody>
          <a:bodyPr wrap="none" rtlCol="0">
            <a:spAutoFit/>
          </a:bodyPr>
          <a:lstStyle/>
          <a:p>
            <a:r>
              <a:rPr lang="en-US" sz="3200" b="1" dirty="0"/>
              <a:t>Thank you!</a:t>
            </a:r>
          </a:p>
        </p:txBody>
      </p:sp>
    </p:spTree>
    <p:extLst>
      <p:ext uri="{BB962C8B-B14F-4D97-AF65-F5344CB8AC3E}">
        <p14:creationId xmlns:p14="http://schemas.microsoft.com/office/powerpoint/2010/main" val="1953732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73AE37-FE18-4555-B7C7-BC4E08B01AC4}"/>
              </a:ext>
            </a:extLst>
          </p:cNvPr>
          <p:cNvSpPr txBox="1"/>
          <p:nvPr/>
        </p:nvSpPr>
        <p:spPr>
          <a:xfrm>
            <a:off x="3631575" y="3368040"/>
            <a:ext cx="4928850" cy="646331"/>
          </a:xfrm>
          <a:prstGeom prst="rect">
            <a:avLst/>
          </a:prstGeom>
          <a:noFill/>
        </p:spPr>
        <p:txBody>
          <a:bodyPr wrap="none" rtlCol="0">
            <a:spAutoFit/>
          </a:bodyPr>
          <a:lstStyle/>
          <a:p>
            <a:r>
              <a:rPr lang="en-US" sz="3600" dirty="0"/>
              <a:t>Back-up Content on QMP</a:t>
            </a:r>
          </a:p>
        </p:txBody>
      </p:sp>
    </p:spTree>
    <p:extLst>
      <p:ext uri="{BB962C8B-B14F-4D97-AF65-F5344CB8AC3E}">
        <p14:creationId xmlns:p14="http://schemas.microsoft.com/office/powerpoint/2010/main" val="3173818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098B6A-EF28-4632-B948-5938AEFBE829}"/>
              </a:ext>
            </a:extLst>
          </p:cNvPr>
          <p:cNvSpPr txBox="1"/>
          <p:nvPr/>
        </p:nvSpPr>
        <p:spPr>
          <a:xfrm>
            <a:off x="1154745" y="178723"/>
            <a:ext cx="5439438" cy="523220"/>
          </a:xfrm>
          <a:prstGeom prst="rect">
            <a:avLst/>
          </a:prstGeom>
          <a:noFill/>
        </p:spPr>
        <p:txBody>
          <a:bodyPr wrap="none" rtlCol="0">
            <a:spAutoFit/>
          </a:bodyPr>
          <a:lstStyle/>
          <a:p>
            <a:r>
              <a:rPr lang="en-US" sz="2800" b="1" dirty="0"/>
              <a:t>Healthy Operational AM Ecosystem</a:t>
            </a:r>
          </a:p>
        </p:txBody>
      </p:sp>
      <p:sp>
        <p:nvSpPr>
          <p:cNvPr id="11" name="TextBox 10">
            <a:extLst>
              <a:ext uri="{FF2B5EF4-FFF2-40B4-BE49-F238E27FC236}">
                <a16:creationId xmlns:a16="http://schemas.microsoft.com/office/drawing/2014/main" id="{89811AB1-82ED-41F0-93ED-49D36576D6A7}"/>
              </a:ext>
            </a:extLst>
          </p:cNvPr>
          <p:cNvSpPr txBox="1"/>
          <p:nvPr/>
        </p:nvSpPr>
        <p:spPr>
          <a:xfrm>
            <a:off x="-9454" y="3467100"/>
            <a:ext cx="2612125" cy="1200329"/>
          </a:xfrm>
          <a:prstGeom prst="rect">
            <a:avLst/>
          </a:prstGeom>
          <a:noFill/>
        </p:spPr>
        <p:txBody>
          <a:bodyPr wrap="none" rtlCol="0">
            <a:spAutoFit/>
          </a:bodyPr>
          <a:lstStyle/>
          <a:p>
            <a:pPr marL="285750" indent="-285750">
              <a:buFont typeface="Arial" panose="020B0604020202020204" pitchFamily="34" charset="0"/>
              <a:buChar char="•"/>
            </a:pPr>
            <a:r>
              <a:rPr lang="en-US" dirty="0"/>
              <a:t>Proper Part Definitions</a:t>
            </a:r>
          </a:p>
          <a:p>
            <a:pPr marL="285750" indent="-285750">
              <a:buFont typeface="Arial" panose="020B0604020202020204" pitchFamily="34" charset="0"/>
              <a:buChar char="•"/>
            </a:pPr>
            <a:r>
              <a:rPr lang="en-US" dirty="0"/>
              <a:t>Feedstocks</a:t>
            </a:r>
          </a:p>
          <a:p>
            <a:pPr marL="285750" indent="-285750">
              <a:buFont typeface="Arial" panose="020B0604020202020204" pitchFamily="34" charset="0"/>
              <a:buChar char="•"/>
            </a:pPr>
            <a:r>
              <a:rPr lang="en-US" dirty="0"/>
              <a:t>Trained Operators</a:t>
            </a:r>
          </a:p>
          <a:p>
            <a:pPr marL="285750" indent="-285750">
              <a:buFont typeface="Arial" panose="020B0604020202020204" pitchFamily="34" charset="0"/>
              <a:buChar char="•"/>
            </a:pPr>
            <a:r>
              <a:rPr lang="en-US" dirty="0"/>
              <a:t>Etc.</a:t>
            </a:r>
          </a:p>
        </p:txBody>
      </p:sp>
      <p:sp>
        <p:nvSpPr>
          <p:cNvPr id="12" name="TextBox 11">
            <a:extLst>
              <a:ext uri="{FF2B5EF4-FFF2-40B4-BE49-F238E27FC236}">
                <a16:creationId xmlns:a16="http://schemas.microsoft.com/office/drawing/2014/main" id="{D230E94E-419F-4D2C-B85D-3FAF9417B525}"/>
              </a:ext>
            </a:extLst>
          </p:cNvPr>
          <p:cNvSpPr txBox="1"/>
          <p:nvPr/>
        </p:nvSpPr>
        <p:spPr>
          <a:xfrm>
            <a:off x="9106802" y="3190101"/>
            <a:ext cx="2856598" cy="1754326"/>
          </a:xfrm>
          <a:prstGeom prst="rect">
            <a:avLst/>
          </a:prstGeom>
          <a:noFill/>
        </p:spPr>
        <p:txBody>
          <a:bodyPr wrap="square" rtlCol="0">
            <a:spAutoFit/>
          </a:bodyPr>
          <a:lstStyle/>
          <a:p>
            <a:pPr marL="285750" indent="-285750">
              <a:buFont typeface="Arial" panose="020B0604020202020204" pitchFamily="34" charset="0"/>
              <a:buChar char="•"/>
            </a:pPr>
            <a:r>
              <a:rPr lang="en-US" dirty="0"/>
              <a:t>Material quality and performance</a:t>
            </a:r>
          </a:p>
          <a:p>
            <a:pPr marL="285750" indent="-285750">
              <a:buFont typeface="Arial" panose="020B0604020202020204" pitchFamily="34" charset="0"/>
              <a:buChar char="•"/>
            </a:pPr>
            <a:r>
              <a:rPr lang="en-US" dirty="0"/>
              <a:t>Substantiated allowables and design values</a:t>
            </a:r>
          </a:p>
          <a:p>
            <a:pPr marL="285750" indent="-285750">
              <a:buFont typeface="Arial" panose="020B0604020202020204" pitchFamily="34" charset="0"/>
              <a:buChar char="•"/>
            </a:pPr>
            <a:r>
              <a:rPr lang="en-US" dirty="0"/>
              <a:t>Qualified Part Processes</a:t>
            </a:r>
          </a:p>
          <a:p>
            <a:pPr marL="285750" indent="-285750">
              <a:buFont typeface="Arial" panose="020B0604020202020204" pitchFamily="34" charset="0"/>
              <a:buChar char="•"/>
            </a:pPr>
            <a:r>
              <a:rPr lang="en-US" dirty="0"/>
              <a:t>Etc.</a:t>
            </a:r>
          </a:p>
        </p:txBody>
      </p:sp>
      <p:grpSp>
        <p:nvGrpSpPr>
          <p:cNvPr id="26" name="Group 25">
            <a:extLst>
              <a:ext uri="{FF2B5EF4-FFF2-40B4-BE49-F238E27FC236}">
                <a16:creationId xmlns:a16="http://schemas.microsoft.com/office/drawing/2014/main" id="{25E418D0-A2FC-4280-8EC0-046A5EC4B56E}"/>
              </a:ext>
            </a:extLst>
          </p:cNvPr>
          <p:cNvGrpSpPr/>
          <p:nvPr/>
        </p:nvGrpSpPr>
        <p:grpSpPr>
          <a:xfrm>
            <a:off x="2380363" y="1416153"/>
            <a:ext cx="6726439" cy="4862062"/>
            <a:chOff x="2380363" y="1416153"/>
            <a:chExt cx="6726439" cy="4862062"/>
          </a:xfrm>
        </p:grpSpPr>
        <p:grpSp>
          <p:nvGrpSpPr>
            <p:cNvPr id="8" name="Group 7">
              <a:extLst>
                <a:ext uri="{FF2B5EF4-FFF2-40B4-BE49-F238E27FC236}">
                  <a16:creationId xmlns:a16="http://schemas.microsoft.com/office/drawing/2014/main" id="{9492F6DF-0642-482A-A8D9-C9E325EE89B1}"/>
                </a:ext>
              </a:extLst>
            </p:cNvPr>
            <p:cNvGrpSpPr/>
            <p:nvPr/>
          </p:nvGrpSpPr>
          <p:grpSpPr>
            <a:xfrm>
              <a:off x="2380363" y="1416153"/>
              <a:ext cx="6726439" cy="4862062"/>
              <a:chOff x="5923664" y="1814062"/>
              <a:chExt cx="5745346" cy="4152900"/>
            </a:xfrm>
          </p:grpSpPr>
          <p:graphicFrame>
            <p:nvGraphicFramePr>
              <p:cNvPr id="2" name="Diagram 1">
                <a:extLst>
                  <a:ext uri="{FF2B5EF4-FFF2-40B4-BE49-F238E27FC236}">
                    <a16:creationId xmlns:a16="http://schemas.microsoft.com/office/drawing/2014/main" id="{183244E4-1EB6-4BB1-9A6F-E2E04CC2EBA4}"/>
                  </a:ext>
                </a:extLst>
              </p:cNvPr>
              <p:cNvGraphicFramePr/>
              <p:nvPr>
                <p:extLst>
                  <p:ext uri="{D42A27DB-BD31-4B8C-83A1-F6EECF244321}">
                    <p14:modId xmlns:p14="http://schemas.microsoft.com/office/powerpoint/2010/main" val="538132254"/>
                  </p:ext>
                </p:extLst>
              </p:nvPr>
            </p:nvGraphicFramePr>
            <p:xfrm>
              <a:off x="5923664" y="2006828"/>
              <a:ext cx="5745346" cy="37673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Rounded Corners 3">
                <a:extLst>
                  <a:ext uri="{FF2B5EF4-FFF2-40B4-BE49-F238E27FC236}">
                    <a16:creationId xmlns:a16="http://schemas.microsoft.com/office/drawing/2014/main" id="{375A57FF-E4DB-48BA-A076-EC668A30B5F7}"/>
                  </a:ext>
                </a:extLst>
              </p:cNvPr>
              <p:cNvSpPr/>
              <p:nvPr/>
            </p:nvSpPr>
            <p:spPr>
              <a:xfrm>
                <a:off x="6697315" y="1814062"/>
                <a:ext cx="4222438" cy="4152900"/>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Arrow: Right 8">
              <a:extLst>
                <a:ext uri="{FF2B5EF4-FFF2-40B4-BE49-F238E27FC236}">
                  <a16:creationId xmlns:a16="http://schemas.microsoft.com/office/drawing/2014/main" id="{1F2D66F3-10C0-47E1-9669-5D758377DC56}"/>
                </a:ext>
              </a:extLst>
            </p:cNvPr>
            <p:cNvSpPr/>
            <p:nvPr/>
          </p:nvSpPr>
          <p:spPr>
            <a:xfrm>
              <a:off x="2636452" y="3375695"/>
              <a:ext cx="419100" cy="942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7A2DD3CE-598B-48CF-8AAD-C217272978D0}"/>
                </a:ext>
              </a:extLst>
            </p:cNvPr>
            <p:cNvSpPr/>
            <p:nvPr/>
          </p:nvSpPr>
          <p:spPr>
            <a:xfrm>
              <a:off x="8458651" y="3429000"/>
              <a:ext cx="419100" cy="942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CAB435B-2EF0-4895-9DD0-A005CF52CF0E}"/>
                </a:ext>
              </a:extLst>
            </p:cNvPr>
            <p:cNvSpPr/>
            <p:nvPr/>
          </p:nvSpPr>
          <p:spPr>
            <a:xfrm>
              <a:off x="4917284" y="3067049"/>
              <a:ext cx="1666875" cy="16668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Engineering Equivalence Baseline</a:t>
              </a:r>
            </a:p>
          </p:txBody>
        </p:sp>
        <p:cxnSp>
          <p:nvCxnSpPr>
            <p:cNvPr id="6" name="Straight Connector 5">
              <a:extLst>
                <a:ext uri="{FF2B5EF4-FFF2-40B4-BE49-F238E27FC236}">
                  <a16:creationId xmlns:a16="http://schemas.microsoft.com/office/drawing/2014/main" id="{400EA733-9A44-4503-833C-88AFC57403F7}"/>
                </a:ext>
              </a:extLst>
            </p:cNvPr>
            <p:cNvCxnSpPr>
              <a:cxnSpLocks/>
            </p:cNvCxnSpPr>
            <p:nvPr/>
          </p:nvCxnSpPr>
          <p:spPr>
            <a:xfrm flipH="1" flipV="1">
              <a:off x="4737466" y="3257006"/>
              <a:ext cx="303766" cy="21009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6024C8-870B-4692-99D4-7A2970F43703}"/>
                </a:ext>
              </a:extLst>
            </p:cNvPr>
            <p:cNvCxnSpPr>
              <a:cxnSpLocks/>
            </p:cNvCxnSpPr>
            <p:nvPr/>
          </p:nvCxnSpPr>
          <p:spPr>
            <a:xfrm flipH="1">
              <a:off x="4751744" y="4365842"/>
              <a:ext cx="289488" cy="23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32D5266-E39C-4968-9842-34F0ADC934F8}"/>
                </a:ext>
              </a:extLst>
            </p:cNvPr>
            <p:cNvCxnSpPr>
              <a:cxnSpLocks/>
            </p:cNvCxnSpPr>
            <p:nvPr/>
          </p:nvCxnSpPr>
          <p:spPr>
            <a:xfrm flipH="1" flipV="1">
              <a:off x="5734307" y="4733925"/>
              <a:ext cx="9275" cy="5439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CA320DE-F7E5-4E48-9B1E-8BD00653E680}"/>
                </a:ext>
              </a:extLst>
            </p:cNvPr>
            <p:cNvCxnSpPr>
              <a:cxnSpLocks/>
            </p:cNvCxnSpPr>
            <p:nvPr/>
          </p:nvCxnSpPr>
          <p:spPr>
            <a:xfrm flipH="1" flipV="1">
              <a:off x="6438668" y="4365842"/>
              <a:ext cx="311031" cy="2235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76487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3D44CA-8CCE-4755-963E-23D095EFE8E9}"/>
              </a:ext>
            </a:extLst>
          </p:cNvPr>
          <p:cNvSpPr txBox="1">
            <a:spLocks/>
          </p:cNvSpPr>
          <p:nvPr/>
        </p:nvSpPr>
        <p:spPr>
          <a:xfrm>
            <a:off x="285751" y="1540367"/>
            <a:ext cx="5546886" cy="3143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050">
                <a:solidFill>
                  <a:srgbClr val="000000"/>
                </a:solidFill>
              </a:rPr>
              <a:t>See Qualified Material Process, QMP, and QMP Registration in NASA-STD-6030</a:t>
            </a:r>
          </a:p>
          <a:p>
            <a:pPr marL="0" indent="0">
              <a:buFont typeface="Arial" panose="020B0604020202020204" pitchFamily="34" charset="0"/>
              <a:buNone/>
            </a:pPr>
            <a:endParaRPr lang="en-US" sz="1050">
              <a:solidFill>
                <a:srgbClr val="000000"/>
              </a:solidFill>
            </a:endParaRPr>
          </a:p>
          <a:p>
            <a:endParaRPr lang="en-US" sz="1050" dirty="0">
              <a:solidFill>
                <a:srgbClr val="000000"/>
              </a:solidFill>
            </a:endParaRPr>
          </a:p>
        </p:txBody>
      </p:sp>
      <p:sp>
        <p:nvSpPr>
          <p:cNvPr id="3" name="Text Placeholder 4">
            <a:extLst>
              <a:ext uri="{FF2B5EF4-FFF2-40B4-BE49-F238E27FC236}">
                <a16:creationId xmlns:a16="http://schemas.microsoft.com/office/drawing/2014/main" id="{79139A97-C5A0-4661-940A-496C4236B8EA}"/>
              </a:ext>
            </a:extLst>
          </p:cNvPr>
          <p:cNvSpPr txBox="1">
            <a:spLocks/>
          </p:cNvSpPr>
          <p:nvPr/>
        </p:nvSpPr>
        <p:spPr>
          <a:xfrm>
            <a:off x="1234440" y="209447"/>
            <a:ext cx="5810249" cy="49550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Machine/Process Qualification</a:t>
            </a:r>
          </a:p>
        </p:txBody>
      </p:sp>
      <p:pic>
        <p:nvPicPr>
          <p:cNvPr id="4" name="Picture 3">
            <a:extLst>
              <a:ext uri="{FF2B5EF4-FFF2-40B4-BE49-F238E27FC236}">
                <a16:creationId xmlns:a16="http://schemas.microsoft.com/office/drawing/2014/main" id="{0B990985-9DCE-4544-87B6-4462B6F9E53C}"/>
              </a:ext>
            </a:extLst>
          </p:cNvPr>
          <p:cNvPicPr>
            <a:picLocks noChangeAspect="1"/>
          </p:cNvPicPr>
          <p:nvPr/>
        </p:nvPicPr>
        <p:blipFill>
          <a:blip r:embed="rId2"/>
          <a:stretch>
            <a:fillRect/>
          </a:stretch>
        </p:blipFill>
        <p:spPr>
          <a:xfrm>
            <a:off x="6092088" y="1540367"/>
            <a:ext cx="6099912" cy="4194095"/>
          </a:xfrm>
          <a:prstGeom prst="rect">
            <a:avLst/>
          </a:prstGeom>
        </p:spPr>
      </p:pic>
      <p:sp>
        <p:nvSpPr>
          <p:cNvPr id="5" name="Content Placeholder 1">
            <a:extLst>
              <a:ext uri="{FF2B5EF4-FFF2-40B4-BE49-F238E27FC236}">
                <a16:creationId xmlns:a16="http://schemas.microsoft.com/office/drawing/2014/main" id="{4DBF8EF9-E92C-4AB6-AFCD-1E1AB8D022AF}"/>
              </a:ext>
            </a:extLst>
          </p:cNvPr>
          <p:cNvSpPr txBox="1">
            <a:spLocks/>
          </p:cNvSpPr>
          <p:nvPr/>
        </p:nvSpPr>
        <p:spPr>
          <a:xfrm>
            <a:off x="285751" y="1880582"/>
            <a:ext cx="5546886" cy="4194095"/>
          </a:xfrm>
          <a:prstGeom prst="rect">
            <a:avLst/>
          </a:prstGeom>
        </p:spPr>
        <p:txBody>
          <a:bodyPr vert="horz" lIns="0" tIns="0" rIns="0" bIns="0" rtlCol="0">
            <a:normAutofit/>
          </a:bodyPr>
          <a:lstStyle>
            <a:lvl1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1pPr>
            <a:lvl2pPr marL="361942" indent="-180970" algn="l" defTabSz="914377" rtl="0" eaLnBrk="1" latinLnBrk="0" hangingPunct="1">
              <a:lnSpc>
                <a:spcPct val="100000"/>
              </a:lnSpc>
              <a:spcBef>
                <a:spcPts val="0"/>
              </a:spcBef>
              <a:spcAft>
                <a:spcPts val="600"/>
              </a:spcAft>
              <a:buClr>
                <a:schemeClr val="tx2"/>
              </a:buClr>
              <a:buFont typeface="Symbol" panose="05050102010706020507" pitchFamily="18" charset="2"/>
              <a:buChar char=""/>
              <a:defRPr sz="1400" kern="1200">
                <a:solidFill>
                  <a:schemeClr val="tx1"/>
                </a:solidFill>
                <a:latin typeface="+mn-lt"/>
                <a:ea typeface="+mn-ea"/>
                <a:cs typeface="+mn-cs"/>
              </a:defRPr>
            </a:lvl2pPr>
            <a:lvl3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baseline="0">
                <a:solidFill>
                  <a:schemeClr val="tx1"/>
                </a:solidFill>
                <a:latin typeface="+mn-lt"/>
                <a:ea typeface="+mn-ea"/>
                <a:cs typeface="+mn-cs"/>
              </a:defRPr>
            </a:lvl3pPr>
            <a:lvl4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baseline="0">
                <a:solidFill>
                  <a:schemeClr val="tx1"/>
                </a:solidFill>
                <a:latin typeface="+mn-lt"/>
                <a:ea typeface="+mn-ea"/>
                <a:cs typeface="+mn-cs"/>
              </a:defRPr>
            </a:lvl4pPr>
            <a:lvl5pPr marL="0" indent="0" algn="l" defTabSz="914377" rtl="0" eaLnBrk="1" latinLnBrk="0" hangingPunct="1">
              <a:lnSpc>
                <a:spcPct val="100000"/>
              </a:lnSpc>
              <a:spcBef>
                <a:spcPts val="0"/>
              </a:spcBef>
              <a:buFont typeface="Symbol" panose="05050102010706020507" pitchFamily="18" charset="2"/>
              <a:buNone/>
              <a:defRPr sz="1600" kern="1200">
                <a:solidFill>
                  <a:schemeClr val="tx1"/>
                </a:solidFill>
                <a:latin typeface="+mn-lt"/>
                <a:ea typeface="+mn-ea"/>
                <a:cs typeface="+mn-cs"/>
              </a:defRPr>
            </a:lvl5pPr>
            <a:lvl6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79384" indent="-179384"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7pPr>
            <a:lvl8pPr marL="360354"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000000"/>
                </a:solidFill>
              </a:rPr>
              <a:t>Objective: </a:t>
            </a:r>
          </a:p>
          <a:p>
            <a:pPr marL="0" indent="0">
              <a:buNone/>
            </a:pPr>
            <a:r>
              <a:rPr lang="en-US" dirty="0">
                <a:solidFill>
                  <a:srgbClr val="000000"/>
                </a:solidFill>
              </a:rPr>
              <a:t>Demonstrate material quality from a specific machine under defined conditions is equivalent to past material used to set design properties.</a:t>
            </a:r>
          </a:p>
          <a:p>
            <a:pPr marL="0" indent="0">
              <a:buNone/>
            </a:pPr>
            <a:r>
              <a:rPr lang="en-US" b="1" dirty="0">
                <a:solidFill>
                  <a:srgbClr val="000000"/>
                </a:solidFill>
              </a:rPr>
              <a:t>Why use Engineering Equivalence?</a:t>
            </a:r>
          </a:p>
          <a:p>
            <a:pPr marL="0" indent="0">
              <a:buNone/>
            </a:pPr>
            <a:r>
              <a:rPr lang="en-US" dirty="0">
                <a:solidFill>
                  <a:srgbClr val="000000"/>
                </a:solidFill>
              </a:rPr>
              <a:t>Re-occurring operation required of every AM machine. Testing quantities for high statistical confidence is generally impractical, or limited to a single attribute (e.g., tensile). </a:t>
            </a:r>
          </a:p>
          <a:p>
            <a:pPr marL="0" indent="0">
              <a:buNone/>
            </a:pPr>
            <a:r>
              <a:rPr lang="en-US" b="1" dirty="0">
                <a:solidFill>
                  <a:srgbClr val="000000"/>
                </a:solidFill>
              </a:rPr>
              <a:t>Tools: (use them all)</a:t>
            </a:r>
          </a:p>
          <a:p>
            <a:pPr marL="0" indent="0">
              <a:buNone/>
            </a:pPr>
            <a:r>
              <a:rPr lang="en-US" dirty="0">
                <a:solidFill>
                  <a:srgbClr val="000000"/>
                </a:solidFill>
              </a:rPr>
              <a:t>Feedstock similitude, microstructure, flaw population, surface quality, mechanical properties, statistical assessment</a:t>
            </a:r>
          </a:p>
          <a:p>
            <a:pPr marL="0" indent="0">
              <a:buNone/>
            </a:pPr>
            <a:r>
              <a:rPr lang="en-US" b="1" dirty="0">
                <a:solidFill>
                  <a:srgbClr val="000000"/>
                </a:solidFill>
              </a:rPr>
              <a:t>Equivalence Confidence:  </a:t>
            </a:r>
          </a:p>
          <a:p>
            <a:pPr marL="0" indent="0">
              <a:buNone/>
            </a:pPr>
            <a:r>
              <a:rPr lang="en-US" dirty="0">
                <a:solidFill>
                  <a:srgbClr val="000000"/>
                </a:solidFill>
              </a:rPr>
              <a:t>Moderate to high, based on limited evaluations available across all tools.</a:t>
            </a:r>
          </a:p>
        </p:txBody>
      </p:sp>
    </p:spTree>
    <p:extLst>
      <p:ext uri="{BB962C8B-B14F-4D97-AF65-F5344CB8AC3E}">
        <p14:creationId xmlns:p14="http://schemas.microsoft.com/office/powerpoint/2010/main" val="245873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EA9640-AFA9-4DD4-8D05-08DAE3E47B4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489511" y="1429064"/>
            <a:ext cx="6229738" cy="4304100"/>
          </a:xfrm>
          <a:prstGeom prst="rect">
            <a:avLst/>
          </a:prstGeom>
        </p:spPr>
      </p:pic>
      <p:sp>
        <p:nvSpPr>
          <p:cNvPr id="4" name="Title 3"/>
          <p:cNvSpPr>
            <a:spLocks noGrp="1"/>
          </p:cNvSpPr>
          <p:nvPr>
            <p:ph type="title"/>
          </p:nvPr>
        </p:nvSpPr>
        <p:spPr>
          <a:xfrm>
            <a:off x="919798" y="5531"/>
            <a:ext cx="10515600" cy="954590"/>
          </a:xfrm>
        </p:spPr>
        <p:txBody>
          <a:bodyPr>
            <a:normAutofit/>
          </a:bodyPr>
          <a:lstStyle/>
          <a:p>
            <a:r>
              <a:rPr lang="en-US" sz="2800" b="1" dirty="0">
                <a:latin typeface="+mn-lt"/>
              </a:rPr>
              <a:t>Qualified Material Process</a:t>
            </a:r>
          </a:p>
        </p:txBody>
      </p:sp>
      <p:sp>
        <p:nvSpPr>
          <p:cNvPr id="11" name="TextBox 10"/>
          <p:cNvSpPr txBox="1"/>
          <p:nvPr/>
        </p:nvSpPr>
        <p:spPr>
          <a:xfrm>
            <a:off x="304801" y="1055376"/>
            <a:ext cx="5184710" cy="5447645"/>
          </a:xfrm>
          <a:prstGeom prst="rect">
            <a:avLst/>
          </a:prstGeom>
          <a:noFill/>
        </p:spPr>
        <p:txBody>
          <a:bodyPr wrap="square" rtlCol="0">
            <a:spAutoFit/>
          </a:bodyPr>
          <a:lstStyle/>
          <a:p>
            <a:pPr lvl="0"/>
            <a:r>
              <a:rPr lang="en-US" sz="2800" b="1" u="sng" dirty="0">
                <a:solidFill>
                  <a:prstClr val="black"/>
                </a:solidFill>
                <a:latin typeface="Calibri Light" panose="020F0302020204030204"/>
              </a:rPr>
              <a:t>Q</a:t>
            </a:r>
            <a:r>
              <a:rPr lang="en-US" sz="2800" b="1" dirty="0">
                <a:solidFill>
                  <a:prstClr val="black"/>
                </a:solidFill>
                <a:latin typeface="Calibri Light" panose="020F0302020204030204"/>
              </a:rPr>
              <a:t>ualified </a:t>
            </a:r>
            <a:r>
              <a:rPr lang="en-US" sz="2800" b="1" u="sng" dirty="0">
                <a:solidFill>
                  <a:prstClr val="black"/>
                </a:solidFill>
                <a:latin typeface="Calibri Light" panose="020F0302020204030204"/>
              </a:rPr>
              <a:t>M</a:t>
            </a:r>
            <a:r>
              <a:rPr lang="en-US" sz="2800" b="1" dirty="0">
                <a:solidFill>
                  <a:prstClr val="black"/>
                </a:solidFill>
                <a:latin typeface="Calibri Light" panose="020F0302020204030204"/>
              </a:rPr>
              <a:t>aterial </a:t>
            </a:r>
            <a:r>
              <a:rPr lang="en-US" sz="2800" b="1" u="sng" dirty="0">
                <a:solidFill>
                  <a:prstClr val="black"/>
                </a:solidFill>
                <a:latin typeface="Calibri Light" panose="020F0302020204030204"/>
              </a:rPr>
              <a:t>P</a:t>
            </a:r>
            <a:r>
              <a:rPr lang="en-US" sz="2800" b="1" dirty="0">
                <a:solidFill>
                  <a:prstClr val="black"/>
                </a:solidFill>
                <a:latin typeface="Calibri Light" panose="020F0302020204030204"/>
              </a:rPr>
              <a:t>rocess</a:t>
            </a:r>
          </a:p>
          <a:p>
            <a:pPr lvl="0"/>
            <a:endParaRPr lang="en-US" sz="800" dirty="0">
              <a:solidFill>
                <a:prstClr val="black"/>
              </a:solidFill>
              <a:latin typeface="Calibri Light" panose="020F0302020204030204"/>
            </a:endParaRPr>
          </a:p>
          <a:p>
            <a:pPr lvl="0"/>
            <a:r>
              <a:rPr lang="en-US" sz="2400" dirty="0">
                <a:solidFill>
                  <a:prstClr val="black"/>
                </a:solidFill>
                <a:latin typeface="Calibri Light" panose="020F0302020204030204"/>
              </a:rPr>
              <a:t>Begins as a </a:t>
            </a:r>
            <a:r>
              <a:rPr lang="en-US" sz="2400" b="1" i="1" dirty="0">
                <a:solidFill>
                  <a:prstClr val="black"/>
                </a:solidFill>
                <a:latin typeface="Calibri Light" panose="020F0302020204030204"/>
              </a:rPr>
              <a:t>Candidate</a:t>
            </a:r>
            <a:r>
              <a:rPr lang="en-US" sz="2400" dirty="0">
                <a:solidFill>
                  <a:prstClr val="black"/>
                </a:solidFill>
                <a:latin typeface="Calibri Light" panose="020F0302020204030204"/>
              </a:rPr>
              <a:t> Material Process</a:t>
            </a:r>
          </a:p>
          <a:p>
            <a:pPr lvl="0"/>
            <a:endParaRPr lang="en-US" sz="800" dirty="0">
              <a:solidFill>
                <a:prstClr val="black"/>
              </a:solidFill>
              <a:latin typeface="Calibri Light" panose="020F0302020204030204"/>
            </a:endParaRPr>
          </a:p>
          <a:p>
            <a:pPr lvl="0"/>
            <a:r>
              <a:rPr lang="en-US" sz="2400" dirty="0">
                <a:solidFill>
                  <a:prstClr val="black"/>
                </a:solidFill>
                <a:latin typeface="Calibri Light" panose="020F0302020204030204"/>
              </a:rPr>
              <a:t>Defines aspects of the basic, </a:t>
            </a:r>
            <a:r>
              <a:rPr lang="en-US" sz="2400" b="1" i="1" dirty="0">
                <a:solidFill>
                  <a:prstClr val="black"/>
                </a:solidFill>
                <a:latin typeface="Calibri Light" panose="020F0302020204030204"/>
              </a:rPr>
              <a:t>part agnostic</a:t>
            </a:r>
            <a:r>
              <a:rPr lang="en-US" sz="2400" dirty="0">
                <a:solidFill>
                  <a:prstClr val="black"/>
                </a:solidFill>
                <a:latin typeface="Calibri Light" panose="020F0302020204030204"/>
              </a:rPr>
              <a:t>, fixed AM process:</a:t>
            </a:r>
          </a:p>
          <a:p>
            <a:pPr marL="461963" lvl="1" indent="-227013">
              <a:buFont typeface="Arial" panose="020B0604020202020204" pitchFamily="34" charset="0"/>
              <a:buChar char="•"/>
            </a:pPr>
            <a:r>
              <a:rPr lang="en-US" sz="2400" dirty="0">
                <a:solidFill>
                  <a:prstClr val="black"/>
                </a:solidFill>
                <a:latin typeface="Calibri Light" panose="020F0302020204030204"/>
              </a:rPr>
              <a:t>Feedstock</a:t>
            </a:r>
          </a:p>
          <a:p>
            <a:pPr marL="461963" lvl="1" indent="-227013">
              <a:buFont typeface="Arial" panose="020B0604020202020204" pitchFamily="34" charset="0"/>
              <a:buChar char="•"/>
            </a:pPr>
            <a:r>
              <a:rPr lang="en-US" sz="2400" dirty="0">
                <a:solidFill>
                  <a:prstClr val="black"/>
                </a:solidFill>
                <a:latin typeface="Calibri Light" panose="020F0302020204030204"/>
              </a:rPr>
              <a:t>Fusion Process</a:t>
            </a:r>
          </a:p>
          <a:p>
            <a:pPr marL="461963" lvl="1" indent="-227013">
              <a:buFont typeface="Arial" panose="020B0604020202020204" pitchFamily="34" charset="0"/>
              <a:buChar char="•"/>
            </a:pPr>
            <a:r>
              <a:rPr lang="en-US" sz="2400" dirty="0">
                <a:solidFill>
                  <a:prstClr val="black"/>
                </a:solidFill>
                <a:latin typeface="Calibri Light" panose="020F0302020204030204"/>
              </a:rPr>
              <a:t>Thermal Process</a:t>
            </a:r>
          </a:p>
          <a:p>
            <a:pPr lvl="0"/>
            <a:endParaRPr lang="en-US" sz="2400" dirty="0">
              <a:solidFill>
                <a:prstClr val="black"/>
              </a:solidFill>
              <a:latin typeface="Calibri Light" panose="020F0302020204030204"/>
            </a:endParaRPr>
          </a:p>
          <a:p>
            <a:pPr lvl="0"/>
            <a:r>
              <a:rPr lang="en-US" sz="2400" b="1" i="1" u="sng" dirty="0">
                <a:solidFill>
                  <a:prstClr val="black"/>
                </a:solidFill>
                <a:latin typeface="Calibri Light" panose="020F0302020204030204"/>
              </a:rPr>
              <a:t>Enabling Concept</a:t>
            </a:r>
          </a:p>
          <a:p>
            <a:pPr marL="461963" lvl="1" indent="-227013">
              <a:buFont typeface="Arial" panose="020B0604020202020204" pitchFamily="34" charset="0"/>
              <a:buChar char="•"/>
            </a:pPr>
            <a:r>
              <a:rPr lang="en-US" sz="2400" dirty="0">
                <a:solidFill>
                  <a:prstClr val="black"/>
                </a:solidFill>
                <a:latin typeface="Calibri Light" panose="020F0302020204030204"/>
              </a:rPr>
              <a:t>Machine qualification and re-qualification,  </a:t>
            </a:r>
            <a:r>
              <a:rPr lang="en-US" sz="1600" i="1" dirty="0">
                <a:solidFill>
                  <a:prstClr val="black"/>
                </a:solidFill>
                <a:latin typeface="Calibri Light" panose="020F0302020204030204"/>
              </a:rPr>
              <a:t>monitored by…</a:t>
            </a:r>
          </a:p>
          <a:p>
            <a:pPr marL="461963" lvl="1" indent="-227013">
              <a:buFont typeface="Arial" panose="020B0604020202020204" pitchFamily="34" charset="0"/>
              <a:buChar char="•"/>
            </a:pPr>
            <a:r>
              <a:rPr lang="en-US" sz="2400" dirty="0">
                <a:solidFill>
                  <a:prstClr val="black"/>
                </a:solidFill>
                <a:latin typeface="Calibri Light" panose="020F0302020204030204"/>
              </a:rPr>
              <a:t>Process control metrics, SPC, </a:t>
            </a:r>
            <a:r>
              <a:rPr lang="en-US" sz="1600" i="1" dirty="0">
                <a:solidFill>
                  <a:prstClr val="black"/>
                </a:solidFill>
                <a:latin typeface="Calibri Light" panose="020F0302020204030204"/>
              </a:rPr>
              <a:t>all feeding into…</a:t>
            </a:r>
          </a:p>
          <a:p>
            <a:pPr marL="461963" lvl="1" indent="-227013">
              <a:buFont typeface="Arial" panose="020B0604020202020204" pitchFamily="34" charset="0"/>
              <a:buChar char="•"/>
            </a:pPr>
            <a:r>
              <a:rPr lang="en-US" sz="2400" dirty="0">
                <a:solidFill>
                  <a:prstClr val="black"/>
                </a:solidFill>
                <a:latin typeface="Calibri Light" panose="020F0302020204030204"/>
              </a:rPr>
              <a:t>Design values</a:t>
            </a:r>
          </a:p>
        </p:txBody>
      </p:sp>
      <p:sp>
        <p:nvSpPr>
          <p:cNvPr id="15" name="Freeform 14"/>
          <p:cNvSpPr/>
          <p:nvPr/>
        </p:nvSpPr>
        <p:spPr>
          <a:xfrm>
            <a:off x="6372809" y="1990724"/>
            <a:ext cx="4572000" cy="2618597"/>
          </a:xfrm>
          <a:custGeom>
            <a:avLst/>
            <a:gdLst>
              <a:gd name="connsiteX0" fmla="*/ 2638425 w 4829175"/>
              <a:gd name="connsiteY0" fmla="*/ 295275 h 2828925"/>
              <a:gd name="connsiteX1" fmla="*/ 1285875 w 4829175"/>
              <a:gd name="connsiteY1" fmla="*/ 295275 h 2828925"/>
              <a:gd name="connsiteX2" fmla="*/ 1276350 w 4829175"/>
              <a:gd name="connsiteY2" fmla="*/ 0 h 2828925"/>
              <a:gd name="connsiteX3" fmla="*/ 0 w 4829175"/>
              <a:gd name="connsiteY3" fmla="*/ 0 h 2828925"/>
              <a:gd name="connsiteX4" fmla="*/ 0 w 4829175"/>
              <a:gd name="connsiteY4" fmla="*/ 2809875 h 2828925"/>
              <a:gd name="connsiteX5" fmla="*/ 4819650 w 4829175"/>
              <a:gd name="connsiteY5" fmla="*/ 2828925 h 2828925"/>
              <a:gd name="connsiteX6" fmla="*/ 4829175 w 4829175"/>
              <a:gd name="connsiteY6" fmla="*/ 2076450 h 2828925"/>
              <a:gd name="connsiteX7" fmla="*/ 2705100 w 4829175"/>
              <a:gd name="connsiteY7" fmla="*/ 2085975 h 2828925"/>
              <a:gd name="connsiteX8" fmla="*/ 2724150 w 4829175"/>
              <a:gd name="connsiteY8" fmla="*/ 304800 h 2828925"/>
              <a:gd name="connsiteX9" fmla="*/ 2638425 w 4829175"/>
              <a:gd name="connsiteY9" fmla="*/ 295275 h 28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9175" h="2828925">
                <a:moveTo>
                  <a:pt x="2638425" y="295275"/>
                </a:moveTo>
                <a:lnTo>
                  <a:pt x="1285875" y="295275"/>
                </a:lnTo>
                <a:lnTo>
                  <a:pt x="1276350" y="0"/>
                </a:lnTo>
                <a:lnTo>
                  <a:pt x="0" y="0"/>
                </a:lnTo>
                <a:lnTo>
                  <a:pt x="0" y="2809875"/>
                </a:lnTo>
                <a:lnTo>
                  <a:pt x="4819650" y="2828925"/>
                </a:lnTo>
                <a:lnTo>
                  <a:pt x="4829175" y="2076450"/>
                </a:lnTo>
                <a:lnTo>
                  <a:pt x="2705100" y="2085975"/>
                </a:lnTo>
                <a:lnTo>
                  <a:pt x="2724150" y="304800"/>
                </a:lnTo>
                <a:lnTo>
                  <a:pt x="2638425" y="295275"/>
                </a:lnTo>
                <a:close/>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3">
            <a:extLst>
              <a:ext uri="{FF2B5EF4-FFF2-40B4-BE49-F238E27FC236}">
                <a16:creationId xmlns:a16="http://schemas.microsoft.com/office/drawing/2014/main" id="{1E49DF51-494A-0FFA-8461-268CCFE9949A}"/>
              </a:ext>
            </a:extLst>
          </p:cNvPr>
          <p:cNvSpPr txBox="1">
            <a:spLocks/>
          </p:cNvSpPr>
          <p:nvPr/>
        </p:nvSpPr>
        <p:spPr>
          <a:xfrm>
            <a:off x="9904400" y="650302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B8D9A4E-FB59-9B49-9310-F2E5203E8539}" type="slidenum">
              <a:rPr lang="en-US" smtClean="0"/>
              <a:pPr>
                <a:defRPr/>
              </a:pPr>
              <a:t>16</a:t>
            </a:fld>
            <a:endParaRPr lang="en-US"/>
          </a:p>
        </p:txBody>
      </p:sp>
      <p:sp>
        <p:nvSpPr>
          <p:cNvPr id="3" name="Footer Placeholder 2">
            <a:extLst>
              <a:ext uri="{FF2B5EF4-FFF2-40B4-BE49-F238E27FC236}">
                <a16:creationId xmlns:a16="http://schemas.microsoft.com/office/drawing/2014/main" id="{AB432A72-7B53-0CD6-D4F3-EE568B935093}"/>
              </a:ext>
            </a:extLst>
          </p:cNvPr>
          <p:cNvSpPr>
            <a:spLocks noGrp="1"/>
          </p:cNvSpPr>
          <p:nvPr>
            <p:ph type="ftr" sz="quarter" idx="11"/>
          </p:nvPr>
        </p:nvSpPr>
        <p:spPr/>
        <p:txBody>
          <a:bodyPr/>
          <a:lstStyle/>
          <a:p>
            <a:r>
              <a:rPr lang="en-US" b="1"/>
              <a:t>Unclassified and Approved for Public Release </a:t>
            </a:r>
            <a:endParaRPr lang="en-US" dirty="0"/>
          </a:p>
        </p:txBody>
      </p:sp>
    </p:spTree>
    <p:extLst>
      <p:ext uri="{BB962C8B-B14F-4D97-AF65-F5344CB8AC3E}">
        <p14:creationId xmlns:p14="http://schemas.microsoft.com/office/powerpoint/2010/main" val="2160776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8984028" y="3378991"/>
            <a:ext cx="3112722" cy="3433150"/>
          </a:xfrm>
          <a:prstGeom prst="rect">
            <a:avLst/>
          </a:prstGeom>
          <a:ln>
            <a:solidFill>
              <a:srgbClr val="FFFFFF"/>
            </a:solidFill>
          </a:ln>
        </p:spPr>
      </p:pic>
      <p:sp>
        <p:nvSpPr>
          <p:cNvPr id="7" name="Title 6"/>
          <p:cNvSpPr>
            <a:spLocks noGrp="1"/>
          </p:cNvSpPr>
          <p:nvPr>
            <p:ph type="title"/>
          </p:nvPr>
        </p:nvSpPr>
        <p:spPr>
          <a:xfrm>
            <a:off x="1101090" y="11235"/>
            <a:ext cx="10515600" cy="926604"/>
          </a:xfrm>
        </p:spPr>
        <p:txBody>
          <a:bodyPr>
            <a:normAutofit/>
          </a:bodyPr>
          <a:lstStyle/>
          <a:p>
            <a:r>
              <a:rPr lang="en-US" sz="2800" b="1" dirty="0">
                <a:latin typeface="+mn-lt"/>
              </a:rPr>
              <a:t>Process/Machine Qualification</a:t>
            </a:r>
          </a:p>
        </p:txBody>
      </p:sp>
      <p:sp>
        <p:nvSpPr>
          <p:cNvPr id="8" name="Content Placeholder 7"/>
          <p:cNvSpPr>
            <a:spLocks noGrp="1"/>
          </p:cNvSpPr>
          <p:nvPr>
            <p:ph idx="1"/>
          </p:nvPr>
        </p:nvSpPr>
        <p:spPr>
          <a:xfrm>
            <a:off x="182866" y="1298049"/>
            <a:ext cx="6671003" cy="4561863"/>
          </a:xfrm>
        </p:spPr>
        <p:txBody>
          <a:bodyPr>
            <a:normAutofit lnSpcReduction="10000"/>
          </a:bodyPr>
          <a:lstStyle/>
          <a:p>
            <a:pPr marL="0" indent="0" eaLnBrk="0" fontAlgn="base" hangingPunct="0">
              <a:lnSpc>
                <a:spcPct val="120000"/>
              </a:lnSpc>
              <a:spcBef>
                <a:spcPct val="0"/>
              </a:spcBef>
              <a:spcAft>
                <a:spcPct val="0"/>
              </a:spcAft>
              <a:buNone/>
            </a:pPr>
            <a:r>
              <a:rPr lang="en-US" altLang="en-US" sz="1800" b="1" kern="0" dirty="0">
                <a:latin typeface="Arial" panose="020B0604020202020204" pitchFamily="34" charset="0"/>
              </a:rPr>
              <a:t>Currently in AM, machine and process are indelibly linked</a:t>
            </a:r>
          </a:p>
          <a:p>
            <a:pPr marL="0" indent="0" eaLnBrk="0" fontAlgn="base" hangingPunct="0">
              <a:lnSpc>
                <a:spcPct val="120000"/>
              </a:lnSpc>
              <a:spcBef>
                <a:spcPct val="0"/>
              </a:spcBef>
              <a:spcAft>
                <a:spcPct val="0"/>
              </a:spcAft>
              <a:buNone/>
            </a:pPr>
            <a:r>
              <a:rPr lang="en-US" altLang="en-US" sz="1800" kern="0" dirty="0">
                <a:latin typeface="Arial" panose="020B0604020202020204" pitchFamily="34" charset="0"/>
              </a:rPr>
              <a:t>Step 1.  Define a candidate process</a:t>
            </a:r>
          </a:p>
          <a:p>
            <a:pPr marL="914400" lvl="1" indent="-457200" eaLnBrk="0" fontAlgn="base" hangingPunct="0">
              <a:lnSpc>
                <a:spcPct val="120000"/>
              </a:lnSpc>
              <a:spcBef>
                <a:spcPct val="0"/>
              </a:spcBef>
              <a:spcAft>
                <a:spcPct val="0"/>
              </a:spcAft>
              <a:buFont typeface="+mj-lt"/>
              <a:buAutoNum type="alphaLcParenR"/>
            </a:pPr>
            <a:r>
              <a:rPr lang="en-US" altLang="en-US" sz="1600" kern="0" dirty="0">
                <a:latin typeface="Arial" panose="020B0604020202020204" pitchFamily="34" charset="0"/>
              </a:rPr>
              <a:t>Material feedstock controls</a:t>
            </a:r>
          </a:p>
          <a:p>
            <a:pPr marL="914400" lvl="1" indent="-457200" eaLnBrk="0" fontAlgn="base" hangingPunct="0">
              <a:lnSpc>
                <a:spcPct val="120000"/>
              </a:lnSpc>
              <a:spcBef>
                <a:spcPct val="0"/>
              </a:spcBef>
              <a:spcAft>
                <a:spcPct val="0"/>
              </a:spcAft>
              <a:buFont typeface="+mj-lt"/>
              <a:buAutoNum type="alphaLcParenR"/>
            </a:pPr>
            <a:r>
              <a:rPr lang="en-US" altLang="en-US" sz="1600" kern="0" dirty="0">
                <a:latin typeface="Arial" panose="020B0604020202020204" pitchFamily="34" charset="0"/>
              </a:rPr>
              <a:t>AM process conditions and machine configuration</a:t>
            </a:r>
          </a:p>
          <a:p>
            <a:pPr marL="914400" lvl="1" indent="-457200" eaLnBrk="0" fontAlgn="base" hangingPunct="0">
              <a:lnSpc>
                <a:spcPct val="120000"/>
              </a:lnSpc>
              <a:spcBef>
                <a:spcPct val="0"/>
              </a:spcBef>
              <a:spcAft>
                <a:spcPct val="0"/>
              </a:spcAft>
              <a:buFont typeface="+mj-lt"/>
              <a:buAutoNum type="alphaLcParenR"/>
            </a:pPr>
            <a:r>
              <a:rPr lang="en-US" altLang="en-US" sz="1600" kern="0" dirty="0">
                <a:latin typeface="Arial" panose="020B0604020202020204" pitchFamily="34" charset="0"/>
              </a:rPr>
              <a:t>Post-processing that influences material performance</a:t>
            </a:r>
          </a:p>
          <a:p>
            <a:pPr marL="914400" lvl="1" indent="-457200" eaLnBrk="0" fontAlgn="base" hangingPunct="0">
              <a:lnSpc>
                <a:spcPct val="120000"/>
              </a:lnSpc>
              <a:spcBef>
                <a:spcPct val="0"/>
              </a:spcBef>
              <a:spcAft>
                <a:spcPct val="0"/>
              </a:spcAft>
              <a:buFont typeface="+mj-lt"/>
              <a:buAutoNum type="alphaLcParenR"/>
            </a:pPr>
            <a:endParaRPr lang="en-US" altLang="en-US" sz="1600" kern="0" dirty="0">
              <a:latin typeface="Arial" panose="020B0604020202020204" pitchFamily="34" charset="0"/>
            </a:endParaRPr>
          </a:p>
          <a:p>
            <a:pPr marL="0" indent="0" eaLnBrk="0" fontAlgn="base" hangingPunct="0">
              <a:lnSpc>
                <a:spcPct val="120000"/>
              </a:lnSpc>
              <a:spcBef>
                <a:spcPct val="0"/>
              </a:spcBef>
              <a:spcAft>
                <a:spcPct val="0"/>
              </a:spcAft>
              <a:buNone/>
            </a:pPr>
            <a:r>
              <a:rPr lang="en-US" altLang="en-US" sz="1800" kern="0" dirty="0">
                <a:latin typeface="Arial" panose="020B0604020202020204" pitchFamily="34" charset="0"/>
              </a:rPr>
              <a:t>Step 2.  Qualify the candidate process to well-defined metrics, for example:</a:t>
            </a:r>
          </a:p>
          <a:p>
            <a:pPr marL="914400" lvl="1" indent="-457200" eaLnBrk="0" fontAlgn="base" hangingPunct="0">
              <a:lnSpc>
                <a:spcPct val="120000"/>
              </a:lnSpc>
              <a:spcBef>
                <a:spcPct val="0"/>
              </a:spcBef>
              <a:spcAft>
                <a:spcPct val="0"/>
              </a:spcAft>
              <a:buFont typeface="+mj-lt"/>
              <a:buAutoNum type="alphaLcParenR"/>
            </a:pPr>
            <a:r>
              <a:rPr lang="en-US" altLang="en-US" sz="1600" kern="0" dirty="0">
                <a:latin typeface="Arial" panose="020B0604020202020204" pitchFamily="34" charset="0"/>
              </a:rPr>
              <a:t>As-built material quality (fill and interfaces)</a:t>
            </a:r>
          </a:p>
          <a:p>
            <a:pPr marL="914400" lvl="1" indent="-457200" eaLnBrk="0" fontAlgn="base" hangingPunct="0">
              <a:lnSpc>
                <a:spcPct val="120000"/>
              </a:lnSpc>
              <a:spcBef>
                <a:spcPct val="0"/>
              </a:spcBef>
              <a:spcAft>
                <a:spcPct val="0"/>
              </a:spcAft>
              <a:buFont typeface="+mj-lt"/>
              <a:buAutoNum type="alphaLcParenR"/>
            </a:pPr>
            <a:r>
              <a:rPr lang="en-US" altLang="en-US" sz="1600" kern="0" dirty="0">
                <a:latin typeface="Arial" panose="020B0604020202020204" pitchFamily="34" charset="0"/>
              </a:rPr>
              <a:t>Consistency throughout build envelope </a:t>
            </a:r>
          </a:p>
          <a:p>
            <a:pPr marL="914400" lvl="1" indent="-457200" eaLnBrk="0" fontAlgn="base" hangingPunct="0">
              <a:lnSpc>
                <a:spcPct val="120000"/>
              </a:lnSpc>
              <a:spcBef>
                <a:spcPct val="0"/>
              </a:spcBef>
              <a:spcAft>
                <a:spcPct val="0"/>
              </a:spcAft>
              <a:buFont typeface="+mj-lt"/>
              <a:buAutoNum type="alphaLcParenR"/>
            </a:pPr>
            <a:r>
              <a:rPr lang="en-US" altLang="en-US" sz="1600" kern="0" dirty="0">
                <a:latin typeface="Arial" panose="020B0604020202020204" pitchFamily="34" charset="0"/>
              </a:rPr>
              <a:t>Appropriate detail and surface quality</a:t>
            </a:r>
          </a:p>
          <a:p>
            <a:pPr marL="914400" lvl="1" indent="-457200" eaLnBrk="0" fontAlgn="base" hangingPunct="0">
              <a:lnSpc>
                <a:spcPct val="120000"/>
              </a:lnSpc>
              <a:spcBef>
                <a:spcPct val="0"/>
              </a:spcBef>
              <a:spcAft>
                <a:spcPct val="0"/>
              </a:spcAft>
              <a:buFont typeface="+mj-lt"/>
              <a:buAutoNum type="alphaLcParenR"/>
            </a:pPr>
            <a:r>
              <a:rPr lang="en-US" altLang="en-US" sz="1600" kern="0" dirty="0">
                <a:latin typeface="Arial" panose="020B0604020202020204" pitchFamily="34" charset="0"/>
              </a:rPr>
              <a:t>Tolerance to inherent process perturbations (thermal or otherwise)</a:t>
            </a:r>
          </a:p>
          <a:p>
            <a:pPr marL="914400" lvl="1" indent="-457200" eaLnBrk="0" fontAlgn="base" hangingPunct="0">
              <a:lnSpc>
                <a:spcPct val="120000"/>
              </a:lnSpc>
              <a:spcBef>
                <a:spcPct val="0"/>
              </a:spcBef>
              <a:spcAft>
                <a:spcPct val="0"/>
              </a:spcAft>
              <a:buFont typeface="+mj-lt"/>
              <a:buAutoNum type="alphaLcParenR"/>
            </a:pPr>
            <a:r>
              <a:rPr lang="en-US" altLang="en-US" sz="1600" kern="0" dirty="0">
                <a:latin typeface="Arial" panose="020B0604020202020204" pitchFamily="34" charset="0"/>
              </a:rPr>
              <a:t>Mechanical and/or physical properties</a:t>
            </a:r>
          </a:p>
          <a:p>
            <a:pPr marL="914400" lvl="1" indent="-457200" eaLnBrk="0" fontAlgn="base" hangingPunct="0">
              <a:lnSpc>
                <a:spcPct val="120000"/>
              </a:lnSpc>
              <a:spcBef>
                <a:spcPct val="0"/>
              </a:spcBef>
              <a:spcAft>
                <a:spcPct val="0"/>
              </a:spcAft>
              <a:buFont typeface="+mj-lt"/>
              <a:buAutoNum type="alphaLcParenR"/>
            </a:pPr>
            <a:r>
              <a:rPr lang="en-US" altLang="en-US" sz="1600" kern="0" dirty="0">
                <a:latin typeface="Arial" panose="020B0604020202020204" pitchFamily="34" charset="0"/>
              </a:rPr>
              <a:t>Locked process parameters, no dynamic feedback loops*</a:t>
            </a:r>
          </a:p>
          <a:p>
            <a:endParaRPr lang="en-US" sz="2000" dirty="0"/>
          </a:p>
        </p:txBody>
      </p:sp>
      <p:pic>
        <p:nvPicPr>
          <p:cNvPr id="9" name="Picture 8"/>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010176" y="1434339"/>
            <a:ext cx="2083802" cy="2144642"/>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32023" y="3751266"/>
            <a:ext cx="1973852" cy="2473894"/>
          </a:xfrm>
          <a:prstGeom prst="rect">
            <a:avLst/>
          </a:prstGeom>
        </p:spPr>
      </p:pic>
      <p:pic>
        <p:nvPicPr>
          <p:cNvPr id="3" name="Picture 2">
            <a:extLst>
              <a:ext uri="{FF2B5EF4-FFF2-40B4-BE49-F238E27FC236}">
                <a16:creationId xmlns:a16="http://schemas.microsoft.com/office/drawing/2014/main" id="{3D6931F3-D1C6-44C7-A3C7-6FB28CFDC790}"/>
              </a:ext>
            </a:extLst>
          </p:cNvPr>
          <p:cNvPicPr>
            <a:picLocks noChangeAspect="1"/>
          </p:cNvPicPr>
          <p:nvPr/>
        </p:nvPicPr>
        <p:blipFill>
          <a:blip r:embed="rId5"/>
          <a:stretch>
            <a:fillRect/>
          </a:stretch>
        </p:blipFill>
        <p:spPr>
          <a:xfrm>
            <a:off x="9277350" y="1415906"/>
            <a:ext cx="2731783" cy="1720732"/>
          </a:xfrm>
          <a:prstGeom prst="rect">
            <a:avLst/>
          </a:prstGeom>
        </p:spPr>
      </p:pic>
      <p:sp>
        <p:nvSpPr>
          <p:cNvPr id="4" name="TextBox 3">
            <a:extLst>
              <a:ext uri="{FF2B5EF4-FFF2-40B4-BE49-F238E27FC236}">
                <a16:creationId xmlns:a16="http://schemas.microsoft.com/office/drawing/2014/main" id="{7B37B87A-EB12-4E0F-ABC0-D650F56700BE}"/>
              </a:ext>
            </a:extLst>
          </p:cNvPr>
          <p:cNvSpPr txBox="1"/>
          <p:nvPr/>
        </p:nvSpPr>
        <p:spPr>
          <a:xfrm>
            <a:off x="9293679" y="3097151"/>
            <a:ext cx="2933700" cy="215444"/>
          </a:xfrm>
          <a:prstGeom prst="rect">
            <a:avLst/>
          </a:prstGeom>
          <a:noFill/>
        </p:spPr>
        <p:txBody>
          <a:bodyPr wrap="square" rtlCol="0">
            <a:spAutoFit/>
          </a:bodyPr>
          <a:lstStyle/>
          <a:p>
            <a:pPr algn="l"/>
            <a:r>
              <a:rPr lang="en-US" sz="800"/>
              <a:t>From: </a:t>
            </a:r>
            <a:r>
              <a:rPr lang="en-US" sz="800" b="0" i="0" u="none" strike="noStrike" baseline="0">
                <a:solidFill>
                  <a:srgbClr val="000000"/>
                </a:solidFill>
                <a:latin typeface="Calibri" panose="020F0502020204030204" pitchFamily="34" charset="0"/>
              </a:rPr>
              <a:t>MSFC GRCop-42 Alloy Gas Atomized Powder Specification </a:t>
            </a:r>
            <a:endParaRPr lang="en-US" sz="800"/>
          </a:p>
        </p:txBody>
      </p:sp>
      <p:sp>
        <p:nvSpPr>
          <p:cNvPr id="2" name="TextBox 1">
            <a:extLst>
              <a:ext uri="{FF2B5EF4-FFF2-40B4-BE49-F238E27FC236}">
                <a16:creationId xmlns:a16="http://schemas.microsoft.com/office/drawing/2014/main" id="{25BA41F2-EE0C-4882-8F57-3C2712EF0A09}"/>
              </a:ext>
            </a:extLst>
          </p:cNvPr>
          <p:cNvSpPr txBox="1"/>
          <p:nvPr/>
        </p:nvSpPr>
        <p:spPr>
          <a:xfrm>
            <a:off x="182866" y="6095951"/>
            <a:ext cx="6671003" cy="646331"/>
          </a:xfrm>
          <a:prstGeom prst="rect">
            <a:avLst/>
          </a:prstGeom>
          <a:noFill/>
        </p:spPr>
        <p:txBody>
          <a:bodyPr wrap="square" rtlCol="0">
            <a:spAutoFit/>
          </a:bodyPr>
          <a:lstStyle/>
          <a:p>
            <a:r>
              <a:rPr lang="en-US" sz="1200" i="1">
                <a:latin typeface="Arial" panose="020B0604020202020204" pitchFamily="34" charset="0"/>
                <a:cs typeface="Arial" panose="020B0604020202020204" pitchFamily="34" charset="0"/>
              </a:rPr>
              <a:t>*More and more systems are leveraging dynamic, closed-loop process control schema. NASA’s AM Team is in the process of getting smarter on these technologies to incorporate qualification guidance into the next revision of NASA-STD-6030.</a:t>
            </a:r>
          </a:p>
        </p:txBody>
      </p:sp>
      <p:sp>
        <p:nvSpPr>
          <p:cNvPr id="5" name="Slide Number Placeholder 3">
            <a:extLst>
              <a:ext uri="{FF2B5EF4-FFF2-40B4-BE49-F238E27FC236}">
                <a16:creationId xmlns:a16="http://schemas.microsoft.com/office/drawing/2014/main" id="{A405AC79-03E5-3ABA-2F2C-214F192B49D1}"/>
              </a:ext>
            </a:extLst>
          </p:cNvPr>
          <p:cNvSpPr txBox="1">
            <a:spLocks/>
          </p:cNvSpPr>
          <p:nvPr/>
        </p:nvSpPr>
        <p:spPr>
          <a:xfrm>
            <a:off x="9904400" y="650302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B8D9A4E-FB59-9B49-9310-F2E5203E8539}" type="slidenum">
              <a:rPr lang="en-US" smtClean="0"/>
              <a:pPr>
                <a:defRPr/>
              </a:pPr>
              <a:t>17</a:t>
            </a:fld>
            <a:endParaRPr lang="en-US"/>
          </a:p>
        </p:txBody>
      </p:sp>
    </p:spTree>
    <p:extLst>
      <p:ext uri="{BB962C8B-B14F-4D97-AF65-F5344CB8AC3E}">
        <p14:creationId xmlns:p14="http://schemas.microsoft.com/office/powerpoint/2010/main" val="28615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02678" y="41959"/>
            <a:ext cx="10515600" cy="1011567"/>
          </a:xfrm>
        </p:spPr>
        <p:txBody>
          <a:bodyPr>
            <a:normAutofit/>
          </a:bodyPr>
          <a:lstStyle/>
          <a:p>
            <a:r>
              <a:rPr lang="en-US" sz="2800" b="1" dirty="0">
                <a:latin typeface="+mn-lt"/>
              </a:rPr>
              <a:t>Candidate Material Process</a:t>
            </a:r>
          </a:p>
        </p:txBody>
      </p:sp>
      <p:sp>
        <p:nvSpPr>
          <p:cNvPr id="11" name="TextBox 10"/>
          <p:cNvSpPr txBox="1"/>
          <p:nvPr/>
        </p:nvSpPr>
        <p:spPr>
          <a:xfrm>
            <a:off x="360852" y="2284633"/>
            <a:ext cx="4202120" cy="3046988"/>
          </a:xfrm>
          <a:prstGeom prst="rect">
            <a:avLst/>
          </a:prstGeom>
          <a:noFill/>
        </p:spPr>
        <p:txBody>
          <a:bodyPr wrap="square" rtlCol="0">
            <a:spAutoFit/>
          </a:bodyPr>
          <a:lstStyle/>
          <a:p>
            <a:pPr lvl="0"/>
            <a:r>
              <a:rPr lang="en-US" sz="3200" b="1" dirty="0">
                <a:solidFill>
                  <a:prstClr val="black"/>
                </a:solidFill>
                <a:latin typeface="Calibri Light" panose="020F0302020204030204"/>
              </a:rPr>
              <a:t>Feedstock Specification</a:t>
            </a:r>
          </a:p>
          <a:p>
            <a:pPr marL="346075" indent="-346075">
              <a:buFont typeface="Arial" panose="020B0604020202020204" pitchFamily="34" charset="0"/>
              <a:buChar char="•"/>
            </a:pPr>
            <a:r>
              <a:rPr lang="en-US" sz="2400" dirty="0">
                <a:solidFill>
                  <a:prstClr val="black"/>
                </a:solidFill>
                <a:latin typeface="Calibri Light" panose="020F0302020204030204"/>
              </a:rPr>
              <a:t>What you are building with </a:t>
            </a:r>
          </a:p>
          <a:p>
            <a:pPr lvl="0"/>
            <a:r>
              <a:rPr lang="en-US" sz="3200" b="1" dirty="0">
                <a:solidFill>
                  <a:prstClr val="black"/>
                </a:solidFill>
                <a:latin typeface="Calibri Light" panose="020F0302020204030204"/>
              </a:rPr>
              <a:t>AM Process</a:t>
            </a:r>
          </a:p>
          <a:p>
            <a:pPr marL="346075" lvl="0" indent="-346075">
              <a:buFont typeface="Arial" panose="020B0604020202020204" pitchFamily="34" charset="0"/>
              <a:buChar char="•"/>
            </a:pPr>
            <a:r>
              <a:rPr lang="en-US" sz="2400" dirty="0">
                <a:solidFill>
                  <a:prstClr val="black"/>
                </a:solidFill>
                <a:latin typeface="Calibri Light" panose="020F0302020204030204"/>
              </a:rPr>
              <a:t>How a machine operates</a:t>
            </a:r>
          </a:p>
          <a:p>
            <a:pPr lvl="0"/>
            <a:r>
              <a:rPr lang="en-US" sz="3200" b="1" dirty="0">
                <a:solidFill>
                  <a:prstClr val="black"/>
                </a:solidFill>
                <a:latin typeface="Calibri Light" panose="020F0302020204030204"/>
              </a:rPr>
              <a:t>Post-AM Process</a:t>
            </a:r>
          </a:p>
          <a:p>
            <a:pPr marL="346075" indent="-346075">
              <a:buFont typeface="Arial" panose="020B0604020202020204" pitchFamily="34" charset="0"/>
              <a:buChar char="•"/>
            </a:pPr>
            <a:r>
              <a:rPr lang="en-US" sz="2400" dirty="0">
                <a:solidFill>
                  <a:prstClr val="black"/>
                </a:solidFill>
                <a:latin typeface="Calibri Light" panose="020F0302020204030204"/>
              </a:rPr>
              <a:t>Control what evolves your material state</a:t>
            </a:r>
          </a:p>
        </p:txBody>
      </p:sp>
      <p:sp>
        <p:nvSpPr>
          <p:cNvPr id="3" name="TextBox 2"/>
          <p:cNvSpPr txBox="1"/>
          <p:nvPr/>
        </p:nvSpPr>
        <p:spPr>
          <a:xfrm>
            <a:off x="160773" y="1376692"/>
            <a:ext cx="5328738" cy="584775"/>
          </a:xfrm>
          <a:prstGeom prst="rect">
            <a:avLst/>
          </a:prstGeom>
          <a:noFill/>
        </p:spPr>
        <p:txBody>
          <a:bodyPr wrap="square" rtlCol="0">
            <a:spAutoFit/>
          </a:bodyPr>
          <a:lstStyle/>
          <a:p>
            <a:r>
              <a:rPr lang="en-US" sz="3200" b="1" dirty="0"/>
              <a:t>Definition of Material Process</a:t>
            </a:r>
          </a:p>
        </p:txBody>
      </p:sp>
      <p:pic>
        <p:nvPicPr>
          <p:cNvPr id="12" name="Picture 11">
            <a:extLst>
              <a:ext uri="{FF2B5EF4-FFF2-40B4-BE49-F238E27FC236}">
                <a16:creationId xmlns:a16="http://schemas.microsoft.com/office/drawing/2014/main" id="{03BDABD5-C038-4E9D-9B18-2818706E102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489511" y="1429064"/>
            <a:ext cx="6229738" cy="4304100"/>
          </a:xfrm>
          <a:prstGeom prst="rect">
            <a:avLst/>
          </a:prstGeom>
        </p:spPr>
      </p:pic>
      <p:sp>
        <p:nvSpPr>
          <p:cNvPr id="13" name="Rounded Rectangle 7">
            <a:extLst>
              <a:ext uri="{FF2B5EF4-FFF2-40B4-BE49-F238E27FC236}">
                <a16:creationId xmlns:a16="http://schemas.microsoft.com/office/drawing/2014/main" id="{B35E2FE6-B20D-4A3E-94AC-A89DC1D155FB}"/>
              </a:ext>
            </a:extLst>
          </p:cNvPr>
          <p:cNvSpPr/>
          <p:nvPr/>
        </p:nvSpPr>
        <p:spPr>
          <a:xfrm>
            <a:off x="6449008" y="2045660"/>
            <a:ext cx="1066217" cy="1297616"/>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3">
            <a:extLst>
              <a:ext uri="{FF2B5EF4-FFF2-40B4-BE49-F238E27FC236}">
                <a16:creationId xmlns:a16="http://schemas.microsoft.com/office/drawing/2014/main" id="{50F544AD-497C-52FF-B773-DFF70EF55C11}"/>
              </a:ext>
            </a:extLst>
          </p:cNvPr>
          <p:cNvSpPr txBox="1">
            <a:spLocks/>
          </p:cNvSpPr>
          <p:nvPr/>
        </p:nvSpPr>
        <p:spPr>
          <a:xfrm>
            <a:off x="9904400" y="650302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B8D9A4E-FB59-9B49-9310-F2E5203E8539}" type="slidenum">
              <a:rPr lang="en-US" smtClean="0"/>
              <a:pPr>
                <a:defRPr/>
              </a:pPr>
              <a:t>18</a:t>
            </a:fld>
            <a:endParaRPr lang="en-US"/>
          </a:p>
        </p:txBody>
      </p:sp>
      <p:sp>
        <p:nvSpPr>
          <p:cNvPr id="5" name="Footer Placeholder 4">
            <a:extLst>
              <a:ext uri="{FF2B5EF4-FFF2-40B4-BE49-F238E27FC236}">
                <a16:creationId xmlns:a16="http://schemas.microsoft.com/office/drawing/2014/main" id="{00A4BA98-51E9-6593-9390-C9990977185C}"/>
              </a:ext>
            </a:extLst>
          </p:cNvPr>
          <p:cNvSpPr>
            <a:spLocks noGrp="1"/>
          </p:cNvSpPr>
          <p:nvPr>
            <p:ph type="ftr" sz="quarter" idx="11"/>
          </p:nvPr>
        </p:nvSpPr>
        <p:spPr/>
        <p:txBody>
          <a:bodyPr/>
          <a:lstStyle/>
          <a:p>
            <a:r>
              <a:rPr lang="en-US" b="1"/>
              <a:t>Unclassified and Approved for Public Release </a:t>
            </a:r>
            <a:endParaRPr lang="en-US" dirty="0"/>
          </a:p>
        </p:txBody>
      </p:sp>
    </p:spTree>
    <p:extLst>
      <p:ext uri="{BB962C8B-B14F-4D97-AF65-F5344CB8AC3E}">
        <p14:creationId xmlns:p14="http://schemas.microsoft.com/office/powerpoint/2010/main" val="1323984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99633" y="1179188"/>
            <a:ext cx="3922938" cy="4862870"/>
          </a:xfrm>
          <a:prstGeom prst="rect">
            <a:avLst/>
          </a:prstGeom>
          <a:noFill/>
        </p:spPr>
        <p:txBody>
          <a:bodyPr wrap="square" rtlCol="0">
            <a:spAutoFit/>
          </a:bodyPr>
          <a:lstStyle/>
          <a:p>
            <a:pPr lvl="0"/>
            <a:r>
              <a:rPr lang="en-US" sz="3200" b="1" dirty="0">
                <a:solidFill>
                  <a:prstClr val="black"/>
                </a:solidFill>
                <a:latin typeface="Calibri Light" panose="020F0302020204030204"/>
              </a:rPr>
              <a:t>Feedstock Controls</a:t>
            </a:r>
          </a:p>
          <a:p>
            <a:pPr marL="346075" indent="-346075">
              <a:buFont typeface="Arial" panose="020B0604020202020204" pitchFamily="34" charset="0"/>
              <a:buChar char="•"/>
            </a:pPr>
            <a:r>
              <a:rPr lang="en-US" sz="2400" dirty="0">
                <a:solidFill>
                  <a:prstClr val="black"/>
                </a:solidFill>
                <a:latin typeface="Calibri Light" panose="020F0302020204030204"/>
              </a:rPr>
              <a:t>Method of manufacture</a:t>
            </a:r>
          </a:p>
          <a:p>
            <a:pPr marL="346075" indent="-346075">
              <a:buFont typeface="Arial" panose="020B0604020202020204" pitchFamily="34" charset="0"/>
              <a:buChar char="•"/>
            </a:pPr>
            <a:r>
              <a:rPr lang="en-US" sz="2400" dirty="0">
                <a:solidFill>
                  <a:prstClr val="black"/>
                </a:solidFill>
                <a:latin typeface="Calibri Light" panose="020F0302020204030204"/>
              </a:rPr>
              <a:t>Chemistry</a:t>
            </a:r>
          </a:p>
          <a:p>
            <a:pPr marL="346075" indent="-346075">
              <a:buFont typeface="Arial" panose="020B0604020202020204" pitchFamily="34" charset="0"/>
              <a:buChar char="•"/>
            </a:pPr>
            <a:r>
              <a:rPr lang="en-US" sz="2400" dirty="0">
                <a:solidFill>
                  <a:prstClr val="black"/>
                </a:solidFill>
                <a:latin typeface="Calibri Light" panose="020F0302020204030204"/>
              </a:rPr>
              <a:t>Particle Size Distribution</a:t>
            </a:r>
          </a:p>
          <a:p>
            <a:pPr marL="346075" indent="-346075">
              <a:buFont typeface="Arial" panose="020B0604020202020204" pitchFamily="34" charset="0"/>
              <a:buChar char="•"/>
            </a:pPr>
            <a:r>
              <a:rPr lang="en-US" sz="2400" dirty="0">
                <a:solidFill>
                  <a:prstClr val="black"/>
                </a:solidFill>
                <a:latin typeface="Calibri Light" panose="020F0302020204030204"/>
              </a:rPr>
              <a:t>Particle morphology</a:t>
            </a:r>
          </a:p>
          <a:p>
            <a:pPr marL="346075" indent="-346075">
              <a:buFont typeface="Arial" panose="020B0604020202020204" pitchFamily="34" charset="0"/>
              <a:buChar char="•"/>
            </a:pPr>
            <a:r>
              <a:rPr lang="en-US" sz="2400" dirty="0">
                <a:solidFill>
                  <a:prstClr val="black"/>
                </a:solidFill>
                <a:latin typeface="Calibri Light" panose="020F0302020204030204"/>
              </a:rPr>
              <a:t>Blending and doping controls</a:t>
            </a:r>
          </a:p>
          <a:p>
            <a:pPr marL="346075" indent="-346075">
              <a:buFont typeface="Arial" panose="020B0604020202020204" pitchFamily="34" charset="0"/>
              <a:buChar char="•"/>
            </a:pPr>
            <a:r>
              <a:rPr lang="en-US" sz="2400" dirty="0">
                <a:solidFill>
                  <a:prstClr val="black"/>
                </a:solidFill>
                <a:latin typeface="Calibri Light" panose="020F0302020204030204"/>
              </a:rPr>
              <a:t>Cleanliness and contamination</a:t>
            </a:r>
          </a:p>
          <a:p>
            <a:pPr marL="346075" indent="-346075">
              <a:buFont typeface="Arial" panose="020B0604020202020204" pitchFamily="34" charset="0"/>
              <a:buChar char="•"/>
            </a:pPr>
            <a:r>
              <a:rPr lang="en-US" sz="2400" dirty="0">
                <a:solidFill>
                  <a:prstClr val="black"/>
                </a:solidFill>
                <a:latin typeface="Calibri Light" panose="020F0302020204030204"/>
              </a:rPr>
              <a:t>Packaging, labeling, environmental controls</a:t>
            </a:r>
          </a:p>
          <a:p>
            <a:pPr marL="346075" indent="-346075">
              <a:buFont typeface="Arial" panose="020B0604020202020204" pitchFamily="34" charset="0"/>
              <a:buChar char="•"/>
            </a:pPr>
            <a:r>
              <a:rPr lang="en-US" sz="2400" dirty="0">
                <a:solidFill>
                  <a:prstClr val="black"/>
                </a:solidFill>
                <a:latin typeface="Calibri Light" panose="020F0302020204030204"/>
              </a:rPr>
              <a:t>Reuse controls</a:t>
            </a:r>
          </a:p>
          <a:p>
            <a:endParaRPr lang="en-US" sz="1200" dirty="0">
              <a:latin typeface="+mj-lt"/>
            </a:endParaRPr>
          </a:p>
        </p:txBody>
      </p:sp>
      <p:sp>
        <p:nvSpPr>
          <p:cNvPr id="7" name="Title 6"/>
          <p:cNvSpPr>
            <a:spLocks noGrp="1"/>
          </p:cNvSpPr>
          <p:nvPr>
            <p:ph type="title"/>
          </p:nvPr>
        </p:nvSpPr>
        <p:spPr>
          <a:xfrm>
            <a:off x="1043940" y="53060"/>
            <a:ext cx="10515600" cy="791410"/>
          </a:xfrm>
        </p:spPr>
        <p:txBody>
          <a:bodyPr>
            <a:normAutofit/>
          </a:bodyPr>
          <a:lstStyle/>
          <a:p>
            <a:r>
              <a:rPr lang="en-US" sz="2800" b="1" dirty="0">
                <a:latin typeface="+mn-lt"/>
              </a:rPr>
              <a:t>Feedstock Controls</a:t>
            </a:r>
          </a:p>
        </p:txBody>
      </p:sp>
      <p:grpSp>
        <p:nvGrpSpPr>
          <p:cNvPr id="9" name="Group 8"/>
          <p:cNvGrpSpPr/>
          <p:nvPr/>
        </p:nvGrpSpPr>
        <p:grpSpPr>
          <a:xfrm>
            <a:off x="8045601" y="1564706"/>
            <a:ext cx="2655294" cy="2154880"/>
            <a:chOff x="6330087" y="1515539"/>
            <a:chExt cx="5614966" cy="4322196"/>
          </a:xfrm>
        </p:grpSpPr>
        <p:pic>
          <p:nvPicPr>
            <p:cNvPr id="10" name="Picture 14"/>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6347550" y="1745726"/>
              <a:ext cx="4851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6330087" y="3509439"/>
              <a:ext cx="48418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10276612" y="5096940"/>
              <a:ext cx="1668441" cy="740795"/>
            </a:xfrm>
            <a:prstGeom prst="rect">
              <a:avLst/>
            </a:prstGeom>
            <a:noFill/>
          </p:spPr>
          <p:txBody>
            <a:bodyPr wrap="none">
              <a:spAutoFit/>
            </a:bodyPr>
            <a:lstStyle/>
            <a:p>
              <a:pPr>
                <a:defRPr/>
              </a:pPr>
              <a:r>
                <a:rPr lang="en-US" b="1">
                  <a:solidFill>
                    <a:srgbClr val="000000"/>
                  </a:solidFill>
                </a:rPr>
                <a:t>20 µm</a:t>
              </a:r>
            </a:p>
          </p:txBody>
        </p:sp>
        <p:sp>
          <p:nvSpPr>
            <p:cNvPr id="13" name="TextBox 12"/>
            <p:cNvSpPr txBox="1"/>
            <p:nvPr/>
          </p:nvSpPr>
          <p:spPr>
            <a:xfrm>
              <a:off x="6453911" y="3349101"/>
              <a:ext cx="2764393" cy="679062"/>
            </a:xfrm>
            <a:prstGeom prst="rect">
              <a:avLst/>
            </a:prstGeom>
            <a:solidFill>
              <a:srgbClr val="FFC000"/>
            </a:solidFill>
          </p:spPr>
          <p:txBody>
            <a:bodyPr wrap="square">
              <a:spAutoFit/>
            </a:bodyPr>
            <a:lstStyle/>
            <a:p>
              <a:pPr>
                <a:defRPr/>
              </a:pPr>
              <a:r>
                <a:rPr lang="en-US" sz="1600">
                  <a:solidFill>
                    <a:srgbClr val="000000"/>
                  </a:solidFill>
                </a:rPr>
                <a:t>Very Smooth</a:t>
              </a:r>
            </a:p>
          </p:txBody>
        </p:sp>
        <p:sp>
          <p:nvSpPr>
            <p:cNvPr id="14" name="TextBox 13"/>
            <p:cNvSpPr txBox="1"/>
            <p:nvPr/>
          </p:nvSpPr>
          <p:spPr>
            <a:xfrm>
              <a:off x="6430098" y="1515539"/>
              <a:ext cx="3990953" cy="679062"/>
            </a:xfrm>
            <a:prstGeom prst="rect">
              <a:avLst/>
            </a:prstGeom>
            <a:solidFill>
              <a:srgbClr val="FFC000"/>
            </a:solidFill>
          </p:spPr>
          <p:txBody>
            <a:bodyPr wrap="square">
              <a:spAutoFit/>
            </a:bodyPr>
            <a:lstStyle/>
            <a:p>
              <a:pPr>
                <a:defRPr/>
              </a:pPr>
              <a:r>
                <a:rPr lang="en-US" sz="1600">
                  <a:solidFill>
                    <a:srgbClr val="000000"/>
                  </a:solidFill>
                </a:rPr>
                <a:t>Typical Roughness</a:t>
              </a:r>
            </a:p>
          </p:txBody>
        </p:sp>
      </p:grpSp>
      <p:pic>
        <p:nvPicPr>
          <p:cNvPr id="15" name="Picture 6"/>
          <p:cNvPicPr>
            <a:picLocks noChangeAspect="1"/>
          </p:cNvPicPr>
          <p:nvPr/>
        </p:nvPicPr>
        <p:blipFill>
          <a:blip r:embed="rId5" cstate="print">
            <a:extLst>
              <a:ext uri="{28A0092B-C50C-407E-A947-70E740481C1C}">
                <a14:useLocalDpi xmlns:a14="http://schemas.microsoft.com/office/drawing/2010/main"/>
              </a:ext>
            </a:extLst>
          </a:blip>
          <a:srcRect l="6796"/>
          <a:stretch>
            <a:fillRect/>
          </a:stretch>
        </p:blipFill>
        <p:spPr bwMode="auto">
          <a:xfrm>
            <a:off x="10540539" y="1733983"/>
            <a:ext cx="1589411" cy="170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6"/>
          <a:stretch>
            <a:fillRect/>
          </a:stretch>
        </p:blipFill>
        <p:spPr>
          <a:xfrm>
            <a:off x="4358079" y="1539060"/>
            <a:ext cx="3369286" cy="4361052"/>
          </a:xfrm>
          <a:prstGeom prst="rect">
            <a:avLst/>
          </a:prstGeom>
        </p:spPr>
      </p:pic>
      <p:pic>
        <p:nvPicPr>
          <p:cNvPr id="33" name="Picture 32"/>
          <p:cNvPicPr>
            <a:picLocks noChangeAspect="1"/>
          </p:cNvPicPr>
          <p:nvPr/>
        </p:nvPicPr>
        <p:blipFill>
          <a:blip r:embed="rId7"/>
          <a:stretch>
            <a:fillRect/>
          </a:stretch>
        </p:blipFill>
        <p:spPr>
          <a:xfrm>
            <a:off x="7925204" y="3746889"/>
            <a:ext cx="4103077" cy="2434606"/>
          </a:xfrm>
          <a:prstGeom prst="rect">
            <a:avLst/>
          </a:prstGeom>
        </p:spPr>
      </p:pic>
      <p:sp>
        <p:nvSpPr>
          <p:cNvPr id="34" name="TextBox 33"/>
          <p:cNvSpPr txBox="1"/>
          <p:nvPr/>
        </p:nvSpPr>
        <p:spPr>
          <a:xfrm>
            <a:off x="8678139" y="6195110"/>
            <a:ext cx="2212465" cy="200055"/>
          </a:xfrm>
          <a:prstGeom prst="rect">
            <a:avLst/>
          </a:prstGeom>
          <a:noFill/>
        </p:spPr>
        <p:txBody>
          <a:bodyPr wrap="none" rtlCol="0">
            <a:spAutoFit/>
          </a:bodyPr>
          <a:lstStyle>
            <a:defPPr>
              <a:defRPr lang="en-US"/>
            </a:defPPr>
            <a:lvl1pPr>
              <a:buNone/>
              <a:defRPr sz="700"/>
            </a:lvl1pPr>
          </a:lstStyle>
          <a:p>
            <a:r>
              <a:rPr lang="en-US"/>
              <a:t>Powder Morphology. Courtesy Metal AM, Winter 2017.</a:t>
            </a:r>
          </a:p>
        </p:txBody>
      </p:sp>
      <p:sp>
        <p:nvSpPr>
          <p:cNvPr id="2" name="TextBox 1"/>
          <p:cNvSpPr txBox="1"/>
          <p:nvPr/>
        </p:nvSpPr>
        <p:spPr>
          <a:xfrm>
            <a:off x="3637280" y="6522720"/>
            <a:ext cx="6856364" cy="246221"/>
          </a:xfrm>
          <a:prstGeom prst="rect">
            <a:avLst/>
          </a:prstGeom>
          <a:noFill/>
        </p:spPr>
        <p:txBody>
          <a:bodyPr wrap="none" rtlCol="0">
            <a:spAutoFit/>
          </a:bodyPr>
          <a:lstStyle/>
          <a:p>
            <a:r>
              <a:rPr lang="en-US" sz="1000" b="1"/>
              <a:t>AMS7002</a:t>
            </a:r>
            <a:r>
              <a:rPr lang="en-US" sz="1000" i="1"/>
              <a:t>: Process Requirements for Production of Metal Powder Feedstock for use in Additive Manufacturing of Aerospace parts</a:t>
            </a:r>
          </a:p>
        </p:txBody>
      </p:sp>
      <p:sp>
        <p:nvSpPr>
          <p:cNvPr id="17" name="TextBox 16"/>
          <p:cNvSpPr txBox="1"/>
          <p:nvPr/>
        </p:nvSpPr>
        <p:spPr>
          <a:xfrm>
            <a:off x="3637280" y="6352078"/>
            <a:ext cx="7253909" cy="246221"/>
          </a:xfrm>
          <a:prstGeom prst="rect">
            <a:avLst/>
          </a:prstGeom>
          <a:noFill/>
        </p:spPr>
        <p:txBody>
          <a:bodyPr wrap="none" rtlCol="0">
            <a:spAutoFit/>
          </a:bodyPr>
          <a:lstStyle/>
          <a:p>
            <a:r>
              <a:rPr lang="en-US" sz="1000" b="1"/>
              <a:t>AMS7001</a:t>
            </a:r>
            <a:r>
              <a:rPr lang="en-US" sz="1000" i="1"/>
              <a:t>: Nickel Alloy, Corrosion and Heat-Resistant, Powder for Additive Manufacturing, 62Ni - 21.5Cr - 9.0Mo - 3.65 </a:t>
            </a:r>
            <a:r>
              <a:rPr lang="en-US" sz="1000" i="1" err="1"/>
              <a:t>Cb</a:t>
            </a:r>
            <a:r>
              <a:rPr lang="en-US" sz="1000" i="1"/>
              <a:t> (</a:t>
            </a:r>
            <a:r>
              <a:rPr lang="en-US" sz="1000" i="1" err="1"/>
              <a:t>Nb</a:t>
            </a:r>
            <a:r>
              <a:rPr lang="en-US" sz="1000" i="1"/>
              <a:t>) Annealed</a:t>
            </a:r>
          </a:p>
        </p:txBody>
      </p:sp>
      <p:sp>
        <p:nvSpPr>
          <p:cNvPr id="3" name="TextBox 2"/>
          <p:cNvSpPr txBox="1"/>
          <p:nvPr/>
        </p:nvSpPr>
        <p:spPr>
          <a:xfrm>
            <a:off x="1389924" y="6376776"/>
            <a:ext cx="2399755" cy="369332"/>
          </a:xfrm>
          <a:prstGeom prst="rect">
            <a:avLst/>
          </a:prstGeom>
          <a:noFill/>
        </p:spPr>
        <p:txBody>
          <a:bodyPr wrap="square" rtlCol="0">
            <a:spAutoFit/>
          </a:bodyPr>
          <a:lstStyle/>
          <a:p>
            <a:r>
              <a:rPr lang="en-US"/>
              <a:t>Ref AMS Specifications:</a:t>
            </a:r>
          </a:p>
        </p:txBody>
      </p:sp>
      <p:sp>
        <p:nvSpPr>
          <p:cNvPr id="4" name="Slide Number Placeholder 3">
            <a:extLst>
              <a:ext uri="{FF2B5EF4-FFF2-40B4-BE49-F238E27FC236}">
                <a16:creationId xmlns:a16="http://schemas.microsoft.com/office/drawing/2014/main" id="{CCAC6F95-A010-6ACF-6656-BEE7107856FE}"/>
              </a:ext>
            </a:extLst>
          </p:cNvPr>
          <p:cNvSpPr txBox="1">
            <a:spLocks/>
          </p:cNvSpPr>
          <p:nvPr/>
        </p:nvSpPr>
        <p:spPr>
          <a:xfrm>
            <a:off x="9904400" y="650302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B8D9A4E-FB59-9B49-9310-F2E5203E8539}" type="slidenum">
              <a:rPr lang="en-US" smtClean="0"/>
              <a:pPr>
                <a:defRPr/>
              </a:pPr>
              <a:t>19</a:t>
            </a:fld>
            <a:endParaRPr lang="en-US"/>
          </a:p>
        </p:txBody>
      </p:sp>
    </p:spTree>
    <p:extLst>
      <p:ext uri="{BB962C8B-B14F-4D97-AF65-F5344CB8AC3E}">
        <p14:creationId xmlns:p14="http://schemas.microsoft.com/office/powerpoint/2010/main" val="1674996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599"/>
            <a:ext cx="10515600" cy="903091"/>
          </a:xfrm>
        </p:spPr>
        <p:txBody>
          <a:bodyPr>
            <a:normAutofit/>
          </a:bodyPr>
          <a:lstStyle/>
          <a:p>
            <a:r>
              <a:rPr lang="en-US" sz="2800" b="1" dirty="0">
                <a:latin typeface="+mn-lt"/>
              </a:rPr>
              <a:t>Candidate Material Process</a:t>
            </a:r>
          </a:p>
        </p:txBody>
      </p:sp>
      <p:sp>
        <p:nvSpPr>
          <p:cNvPr id="3" name="Content Placeholder 2"/>
          <p:cNvSpPr>
            <a:spLocks noGrp="1"/>
          </p:cNvSpPr>
          <p:nvPr>
            <p:ph idx="1"/>
          </p:nvPr>
        </p:nvSpPr>
        <p:spPr>
          <a:xfrm>
            <a:off x="469745" y="1225092"/>
            <a:ext cx="6574733" cy="3732714"/>
          </a:xfrm>
        </p:spPr>
        <p:txBody>
          <a:bodyPr>
            <a:normAutofit fontScale="77500" lnSpcReduction="20000"/>
          </a:bodyPr>
          <a:lstStyle/>
          <a:p>
            <a:pPr marL="0" indent="0">
              <a:lnSpc>
                <a:spcPct val="100000"/>
              </a:lnSpc>
              <a:spcBef>
                <a:spcPts val="0"/>
              </a:spcBef>
              <a:buNone/>
            </a:pPr>
            <a:r>
              <a:rPr lang="en-US" sz="4000" b="1" dirty="0">
                <a:solidFill>
                  <a:prstClr val="black"/>
                </a:solidFill>
                <a:latin typeface="Calibri Light" panose="020F0302020204030204"/>
              </a:rPr>
              <a:t>Fusion Controls</a:t>
            </a:r>
          </a:p>
          <a:p>
            <a:pPr marL="346075" indent="-346075">
              <a:lnSpc>
                <a:spcPct val="100000"/>
              </a:lnSpc>
              <a:spcBef>
                <a:spcPts val="0"/>
              </a:spcBef>
            </a:pPr>
            <a:r>
              <a:rPr lang="en-US" dirty="0">
                <a:solidFill>
                  <a:prstClr val="black"/>
                </a:solidFill>
                <a:latin typeface="Calibri Light" panose="020F0302020204030204"/>
              </a:rPr>
              <a:t>Equipment: </a:t>
            </a:r>
          </a:p>
          <a:p>
            <a:pPr marL="803275" lvl="1" indent="-346075">
              <a:lnSpc>
                <a:spcPct val="100000"/>
              </a:lnSpc>
              <a:spcBef>
                <a:spcPts val="0"/>
              </a:spcBef>
            </a:pPr>
            <a:r>
              <a:rPr lang="en-US" sz="2800" dirty="0">
                <a:solidFill>
                  <a:prstClr val="black"/>
                </a:solidFill>
                <a:latin typeface="Calibri Light" panose="020F0302020204030204"/>
              </a:rPr>
              <a:t>Make, Model, </a:t>
            </a:r>
            <a:r>
              <a:rPr lang="en-US" sz="2800" i="1" dirty="0">
                <a:solidFill>
                  <a:prstClr val="black"/>
                </a:solidFill>
                <a:latin typeface="Calibri Light" panose="020F0302020204030204"/>
              </a:rPr>
              <a:t>Serial Number</a:t>
            </a:r>
          </a:p>
          <a:p>
            <a:pPr marL="803275" lvl="1" indent="-346075">
              <a:lnSpc>
                <a:spcPct val="100000"/>
              </a:lnSpc>
              <a:spcBef>
                <a:spcPts val="0"/>
              </a:spcBef>
            </a:pPr>
            <a:r>
              <a:rPr lang="en-US" sz="2800" dirty="0">
                <a:solidFill>
                  <a:prstClr val="black"/>
                </a:solidFill>
                <a:latin typeface="Calibri Light" panose="020F0302020204030204"/>
              </a:rPr>
              <a:t>Software/Firmware versions</a:t>
            </a:r>
          </a:p>
          <a:p>
            <a:pPr marL="803275" lvl="1" indent="-346075">
              <a:lnSpc>
                <a:spcPct val="100000"/>
              </a:lnSpc>
              <a:spcBef>
                <a:spcPts val="0"/>
              </a:spcBef>
            </a:pPr>
            <a:r>
              <a:rPr lang="en-US" sz="2800" dirty="0">
                <a:solidFill>
                  <a:prstClr val="black"/>
                </a:solidFill>
                <a:latin typeface="Calibri Light" panose="020F0302020204030204"/>
              </a:rPr>
              <a:t>Settings (dosing, recoater speed &amp; material)</a:t>
            </a:r>
          </a:p>
          <a:p>
            <a:pPr marL="346075" indent="-346075">
              <a:lnSpc>
                <a:spcPct val="100000"/>
              </a:lnSpc>
              <a:spcBef>
                <a:spcPts val="0"/>
              </a:spcBef>
            </a:pPr>
            <a:r>
              <a:rPr lang="en-US" dirty="0">
                <a:solidFill>
                  <a:prstClr val="black"/>
                </a:solidFill>
                <a:latin typeface="Calibri Light" panose="020F0302020204030204"/>
              </a:rPr>
              <a:t>Atmosphere Controls</a:t>
            </a:r>
          </a:p>
          <a:p>
            <a:pPr marL="803275" lvl="1" indent="-346075">
              <a:lnSpc>
                <a:spcPct val="100000"/>
              </a:lnSpc>
              <a:spcBef>
                <a:spcPts val="0"/>
              </a:spcBef>
            </a:pPr>
            <a:r>
              <a:rPr lang="en-US" sz="2800" dirty="0">
                <a:solidFill>
                  <a:prstClr val="black"/>
                </a:solidFill>
                <a:latin typeface="Calibri Light" panose="020F0302020204030204"/>
              </a:rPr>
              <a:t>Oxygen limits</a:t>
            </a:r>
          </a:p>
          <a:p>
            <a:pPr marL="803275" lvl="1" indent="-346075">
              <a:lnSpc>
                <a:spcPct val="100000"/>
              </a:lnSpc>
              <a:spcBef>
                <a:spcPts val="0"/>
              </a:spcBef>
            </a:pPr>
            <a:r>
              <a:rPr lang="en-US" sz="2800" dirty="0">
                <a:solidFill>
                  <a:prstClr val="black"/>
                </a:solidFill>
                <a:latin typeface="Calibri Light" panose="020F0302020204030204"/>
              </a:rPr>
              <a:t>Ventilation flow rate</a:t>
            </a:r>
          </a:p>
          <a:p>
            <a:pPr marL="803275" lvl="1" indent="-346075">
              <a:lnSpc>
                <a:spcPct val="100000"/>
              </a:lnSpc>
              <a:spcBef>
                <a:spcPts val="0"/>
              </a:spcBef>
            </a:pPr>
            <a:r>
              <a:rPr lang="en-US" sz="2800" dirty="0">
                <a:solidFill>
                  <a:prstClr val="black"/>
                </a:solidFill>
                <a:latin typeface="Calibri Light" panose="020F0302020204030204"/>
              </a:rPr>
              <a:t>Gas quality (purity, dew point)</a:t>
            </a:r>
          </a:p>
          <a:p>
            <a:pPr marL="346075" indent="-346075">
              <a:lnSpc>
                <a:spcPct val="100000"/>
              </a:lnSpc>
              <a:spcBef>
                <a:spcPts val="0"/>
              </a:spcBef>
            </a:pPr>
            <a:r>
              <a:rPr lang="en-US" dirty="0">
                <a:solidFill>
                  <a:prstClr val="black"/>
                </a:solidFill>
                <a:latin typeface="Calibri Light" panose="020F0302020204030204"/>
              </a:rPr>
              <a:t>Fusion Parameters</a:t>
            </a:r>
          </a:p>
          <a:p>
            <a:pPr marL="803275" lvl="1" indent="-346075">
              <a:lnSpc>
                <a:spcPct val="100000"/>
              </a:lnSpc>
              <a:spcBef>
                <a:spcPts val="0"/>
              </a:spcBef>
            </a:pPr>
            <a:r>
              <a:rPr lang="en-US" sz="2800" dirty="0">
                <a:solidFill>
                  <a:prstClr val="black"/>
                </a:solidFill>
                <a:latin typeface="Calibri Light" panose="020F0302020204030204"/>
              </a:rPr>
              <a:t>Layer thickness</a:t>
            </a:r>
          </a:p>
          <a:p>
            <a:pPr marL="803275" lvl="1" indent="-346075">
              <a:lnSpc>
                <a:spcPct val="100000"/>
              </a:lnSpc>
              <a:spcBef>
                <a:spcPts val="0"/>
              </a:spcBef>
            </a:pPr>
            <a:r>
              <a:rPr lang="en-US" sz="2800" dirty="0">
                <a:solidFill>
                  <a:prstClr val="black"/>
                </a:solidFill>
                <a:latin typeface="Calibri Light" panose="020F0302020204030204"/>
              </a:rPr>
              <a:t>Area fill schemes</a:t>
            </a:r>
          </a:p>
          <a:p>
            <a:pPr marL="803275" lvl="1" indent="-346075">
              <a:lnSpc>
                <a:spcPct val="100000"/>
              </a:lnSpc>
              <a:spcBef>
                <a:spcPts val="0"/>
              </a:spcBef>
            </a:pPr>
            <a:r>
              <a:rPr lang="en-US" sz="2800" dirty="0">
                <a:solidFill>
                  <a:prstClr val="black"/>
                </a:solidFill>
                <a:latin typeface="Calibri Light" panose="020F0302020204030204"/>
              </a:rPr>
              <a:t>Power, speed, hatch, contours…</a:t>
            </a:r>
          </a:p>
          <a:p>
            <a:endParaRPr lang="en-US" dirty="0"/>
          </a:p>
        </p:txBody>
      </p:sp>
      <p:pic>
        <p:nvPicPr>
          <p:cNvPr id="4" name="Picture 3"/>
          <p:cNvPicPr>
            <a:picLocks noChangeAspect="1"/>
          </p:cNvPicPr>
          <p:nvPr/>
        </p:nvPicPr>
        <p:blipFill>
          <a:blip r:embed="rId3"/>
          <a:stretch>
            <a:fillRect/>
          </a:stretch>
        </p:blipFill>
        <p:spPr>
          <a:xfrm>
            <a:off x="7378614" y="1518982"/>
            <a:ext cx="3760208" cy="4147288"/>
          </a:xfrm>
          <a:prstGeom prst="rect">
            <a:avLst/>
          </a:prstGeom>
          <a:ln>
            <a:noFill/>
          </a:ln>
        </p:spPr>
      </p:pic>
      <p:sp>
        <p:nvSpPr>
          <p:cNvPr id="6" name="Rectangle 5"/>
          <p:cNvSpPr/>
          <p:nvPr/>
        </p:nvSpPr>
        <p:spPr>
          <a:xfrm>
            <a:off x="10373788" y="5406390"/>
            <a:ext cx="1192955" cy="215444"/>
          </a:xfrm>
          <a:prstGeom prst="rect">
            <a:avLst/>
          </a:prstGeom>
        </p:spPr>
        <p:txBody>
          <a:bodyPr wrap="none">
            <a:spAutoFit/>
          </a:bodyPr>
          <a:lstStyle/>
          <a:p>
            <a:r>
              <a:rPr lang="en-US" sz="800"/>
              <a:t>Source: Fraunhofer IWU</a:t>
            </a:r>
          </a:p>
        </p:txBody>
      </p:sp>
      <p:sp>
        <p:nvSpPr>
          <p:cNvPr id="5" name="TextBox 4"/>
          <p:cNvSpPr txBox="1"/>
          <p:nvPr/>
        </p:nvSpPr>
        <p:spPr>
          <a:xfrm>
            <a:off x="1362889" y="6318514"/>
            <a:ext cx="9566914" cy="461665"/>
          </a:xfrm>
          <a:prstGeom prst="rect">
            <a:avLst/>
          </a:prstGeom>
          <a:noFill/>
        </p:spPr>
        <p:txBody>
          <a:bodyPr wrap="none" rtlCol="0">
            <a:spAutoFit/>
          </a:bodyPr>
          <a:lstStyle/>
          <a:p>
            <a:r>
              <a:rPr lang="en-US" sz="2400" b="1" i="1" u="sng"/>
              <a:t>Any Machine Parameter that affects Material Quality must be Controlled!</a:t>
            </a:r>
          </a:p>
        </p:txBody>
      </p:sp>
      <p:sp>
        <p:nvSpPr>
          <p:cNvPr id="10" name="TextBox 9">
            <a:extLst>
              <a:ext uri="{FF2B5EF4-FFF2-40B4-BE49-F238E27FC236}">
                <a16:creationId xmlns:a16="http://schemas.microsoft.com/office/drawing/2014/main" id="{FB402B23-DD8A-4334-8777-E5DF041E6FF4}"/>
              </a:ext>
            </a:extLst>
          </p:cNvPr>
          <p:cNvSpPr txBox="1"/>
          <p:nvPr/>
        </p:nvSpPr>
        <p:spPr>
          <a:xfrm>
            <a:off x="469744" y="5144780"/>
            <a:ext cx="6574734" cy="830997"/>
          </a:xfrm>
          <a:prstGeom prst="rect">
            <a:avLst/>
          </a:prstGeom>
          <a:noFill/>
        </p:spPr>
        <p:txBody>
          <a:bodyPr wrap="square">
            <a:spAutoFit/>
          </a:bodyPr>
          <a:lstStyle/>
          <a:p>
            <a:r>
              <a:rPr lang="en-US" sz="1600" b="0" i="1" u="none" strike="noStrike" baseline="0" dirty="0">
                <a:solidFill>
                  <a:srgbClr val="000000"/>
                </a:solidFill>
                <a:latin typeface="Times New Roman" panose="02020603050405020304" pitchFamily="18" charset="0"/>
              </a:rPr>
              <a:t>Note: The values of the parameters may remain undisclosed and proprietary. To establish the QMP using the build control parameter file, the file name and its cryptographic hash are referenced in the QMP record. </a:t>
            </a:r>
            <a:endParaRPr lang="en-US" sz="1600" dirty="0"/>
          </a:p>
        </p:txBody>
      </p:sp>
      <p:sp>
        <p:nvSpPr>
          <p:cNvPr id="7" name="Slide Number Placeholder 3">
            <a:extLst>
              <a:ext uri="{FF2B5EF4-FFF2-40B4-BE49-F238E27FC236}">
                <a16:creationId xmlns:a16="http://schemas.microsoft.com/office/drawing/2014/main" id="{DE826D18-A010-B34E-182A-9B9739509A76}"/>
              </a:ext>
            </a:extLst>
          </p:cNvPr>
          <p:cNvSpPr txBox="1">
            <a:spLocks/>
          </p:cNvSpPr>
          <p:nvPr/>
        </p:nvSpPr>
        <p:spPr>
          <a:xfrm>
            <a:off x="9904400" y="650302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B8D9A4E-FB59-9B49-9310-F2E5203E8539}" type="slidenum">
              <a:rPr lang="en-US" smtClean="0"/>
              <a:pPr>
                <a:defRPr/>
              </a:pPr>
              <a:t>20</a:t>
            </a:fld>
            <a:endParaRPr lang="en-US"/>
          </a:p>
        </p:txBody>
      </p:sp>
    </p:spTree>
    <p:extLst>
      <p:ext uri="{BB962C8B-B14F-4D97-AF65-F5344CB8AC3E}">
        <p14:creationId xmlns:p14="http://schemas.microsoft.com/office/powerpoint/2010/main" val="985111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445" y="197197"/>
            <a:ext cx="10515600" cy="619824"/>
          </a:xfrm>
        </p:spPr>
        <p:txBody>
          <a:bodyPr>
            <a:normAutofit/>
          </a:bodyPr>
          <a:lstStyle/>
          <a:p>
            <a:r>
              <a:rPr lang="en-US" sz="2800" b="1" dirty="0">
                <a:latin typeface="+mn-lt"/>
              </a:rPr>
              <a:t>Candidate Material Process</a:t>
            </a:r>
          </a:p>
        </p:txBody>
      </p:sp>
      <p:sp>
        <p:nvSpPr>
          <p:cNvPr id="3" name="Content Placeholder 2"/>
          <p:cNvSpPr>
            <a:spLocks noGrp="1"/>
          </p:cNvSpPr>
          <p:nvPr>
            <p:ph idx="1"/>
          </p:nvPr>
        </p:nvSpPr>
        <p:spPr>
          <a:xfrm>
            <a:off x="489122" y="1231723"/>
            <a:ext cx="5186694" cy="4351338"/>
          </a:xfrm>
        </p:spPr>
        <p:txBody>
          <a:bodyPr>
            <a:noAutofit/>
          </a:bodyPr>
          <a:lstStyle/>
          <a:p>
            <a:pPr marL="0" indent="0">
              <a:lnSpc>
                <a:spcPct val="100000"/>
              </a:lnSpc>
              <a:spcBef>
                <a:spcPts val="0"/>
              </a:spcBef>
              <a:buNone/>
            </a:pPr>
            <a:r>
              <a:rPr lang="en-US" sz="3600" b="1" dirty="0">
                <a:solidFill>
                  <a:prstClr val="black"/>
                </a:solidFill>
                <a:latin typeface="Calibri Light" panose="020F0302020204030204"/>
              </a:rPr>
              <a:t>Fusion Controls</a:t>
            </a:r>
          </a:p>
          <a:p>
            <a:pPr marL="0" indent="0">
              <a:lnSpc>
                <a:spcPct val="100000"/>
              </a:lnSpc>
              <a:spcBef>
                <a:spcPts val="0"/>
              </a:spcBef>
              <a:buNone/>
            </a:pPr>
            <a:r>
              <a:rPr lang="en-US" u="sng" dirty="0">
                <a:solidFill>
                  <a:prstClr val="black"/>
                </a:solidFill>
                <a:latin typeface="Calibri Light" panose="020F0302020204030204"/>
              </a:rPr>
              <a:t>Tolerance to variation</a:t>
            </a:r>
          </a:p>
          <a:p>
            <a:pPr marL="346075" indent="-346075">
              <a:lnSpc>
                <a:spcPct val="100000"/>
              </a:lnSpc>
              <a:spcBef>
                <a:spcPts val="0"/>
              </a:spcBef>
            </a:pPr>
            <a:r>
              <a:rPr lang="en-US" sz="2400" dirty="0">
                <a:solidFill>
                  <a:prstClr val="black"/>
                </a:solidFill>
                <a:latin typeface="Calibri Light" panose="020F0302020204030204"/>
              </a:rPr>
              <a:t>Part build scenarios create variation in process conditions</a:t>
            </a:r>
          </a:p>
          <a:p>
            <a:pPr marL="803275" lvl="1" indent="-346075">
              <a:lnSpc>
                <a:spcPct val="100000"/>
              </a:lnSpc>
              <a:spcBef>
                <a:spcPts val="0"/>
              </a:spcBef>
            </a:pPr>
            <a:r>
              <a:rPr lang="en-US" dirty="0">
                <a:solidFill>
                  <a:prstClr val="black"/>
                </a:solidFill>
                <a:latin typeface="Calibri Light" panose="020F0302020204030204"/>
              </a:rPr>
              <a:t>Thermal history effects</a:t>
            </a:r>
          </a:p>
          <a:p>
            <a:pPr marL="803275" lvl="1" indent="-346075">
              <a:lnSpc>
                <a:spcPct val="100000"/>
              </a:lnSpc>
              <a:spcBef>
                <a:spcPts val="0"/>
              </a:spcBef>
            </a:pPr>
            <a:r>
              <a:rPr lang="en-US" dirty="0">
                <a:solidFill>
                  <a:prstClr val="black"/>
                </a:solidFill>
                <a:latin typeface="Calibri Light" panose="020F0302020204030204"/>
              </a:rPr>
              <a:t>Scan patterns</a:t>
            </a:r>
          </a:p>
          <a:p>
            <a:pPr marL="346075" indent="-346075">
              <a:lnSpc>
                <a:spcPct val="100000"/>
              </a:lnSpc>
              <a:spcBef>
                <a:spcPts val="0"/>
              </a:spcBef>
            </a:pPr>
            <a:r>
              <a:rPr lang="en-US" sz="2400" dirty="0">
                <a:solidFill>
                  <a:prstClr val="black"/>
                </a:solidFill>
                <a:latin typeface="Calibri Light" panose="020F0302020204030204"/>
              </a:rPr>
              <a:t>“Process Box” evaluation for qualification</a:t>
            </a:r>
          </a:p>
          <a:p>
            <a:pPr marL="346075" indent="-346075">
              <a:lnSpc>
                <a:spcPct val="100000"/>
              </a:lnSpc>
              <a:spcBef>
                <a:spcPts val="0"/>
              </a:spcBef>
            </a:pPr>
            <a:r>
              <a:rPr lang="en-US" sz="2400" dirty="0">
                <a:solidFill>
                  <a:prstClr val="black"/>
                </a:solidFill>
                <a:latin typeface="Calibri Light" panose="020F0302020204030204"/>
              </a:rPr>
              <a:t>QMP needs to be “centered” in the process box to allow robust part build capability</a:t>
            </a:r>
          </a:p>
          <a:p>
            <a:pPr marL="346075" indent="-346075">
              <a:lnSpc>
                <a:spcPct val="100000"/>
              </a:lnSpc>
              <a:spcBef>
                <a:spcPts val="0"/>
              </a:spcBef>
            </a:pPr>
            <a:r>
              <a:rPr lang="en-US" sz="2400" dirty="0">
                <a:solidFill>
                  <a:prstClr val="black"/>
                </a:solidFill>
                <a:latin typeface="Calibri Light" panose="020F0302020204030204"/>
              </a:rPr>
              <a:t>Process Restarts</a:t>
            </a:r>
          </a:p>
        </p:txBody>
      </p:sp>
      <p:grpSp>
        <p:nvGrpSpPr>
          <p:cNvPr id="36" name="Group 35"/>
          <p:cNvGrpSpPr/>
          <p:nvPr/>
        </p:nvGrpSpPr>
        <p:grpSpPr>
          <a:xfrm>
            <a:off x="6010183" y="1544711"/>
            <a:ext cx="5974672" cy="4065972"/>
            <a:chOff x="5930283" y="1562466"/>
            <a:chExt cx="5974672" cy="4065972"/>
          </a:xfrm>
        </p:grpSpPr>
        <p:sp>
          <p:nvSpPr>
            <p:cNvPr id="37" name="Rounded Rectangle 36"/>
            <p:cNvSpPr/>
            <p:nvPr/>
          </p:nvSpPr>
          <p:spPr>
            <a:xfrm>
              <a:off x="5930283" y="1562466"/>
              <a:ext cx="5974672" cy="4065972"/>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p:cNvGrpSpPr/>
            <p:nvPr/>
          </p:nvGrpSpPr>
          <p:grpSpPr>
            <a:xfrm>
              <a:off x="6071861" y="1852168"/>
              <a:ext cx="5450974" cy="3573293"/>
              <a:chOff x="3506213" y="795726"/>
              <a:chExt cx="5450974" cy="3573293"/>
            </a:xfrm>
          </p:grpSpPr>
          <p:cxnSp>
            <p:nvCxnSpPr>
              <p:cNvPr id="39" name="Straight Arrow Connector 38"/>
              <p:cNvCxnSpPr/>
              <p:nvPr/>
            </p:nvCxnSpPr>
            <p:spPr>
              <a:xfrm flipV="1">
                <a:off x="3941685" y="795726"/>
                <a:ext cx="0" cy="314595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941685" y="3925512"/>
                <a:ext cx="5015502" cy="1617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8208461" y="3968909"/>
                <a:ext cx="386644" cy="400110"/>
              </a:xfrm>
              <a:prstGeom prst="rect">
                <a:avLst/>
              </a:prstGeom>
              <a:noFill/>
            </p:spPr>
            <p:txBody>
              <a:bodyPr wrap="none" rtlCol="0">
                <a:spAutoFit/>
              </a:bodyPr>
              <a:lstStyle/>
              <a:p>
                <a:r>
                  <a:rPr lang="en-US" sz="2000">
                    <a:latin typeface="Symbol" panose="05050102010706020507" pitchFamily="18" charset="2"/>
                  </a:rPr>
                  <a:t>h</a:t>
                </a:r>
                <a:r>
                  <a:rPr lang="en-US" sz="2000" baseline="-25000">
                    <a:latin typeface="Times New Roman" panose="02020603050405020304" pitchFamily="18" charset="0"/>
                    <a:cs typeface="Times New Roman" panose="02020603050405020304" pitchFamily="18" charset="0"/>
                  </a:rPr>
                  <a:t>i</a:t>
                </a:r>
              </a:p>
            </p:txBody>
          </p:sp>
          <p:sp>
            <p:nvSpPr>
              <p:cNvPr id="42" name="TextBox 41"/>
              <p:cNvSpPr txBox="1"/>
              <p:nvPr/>
            </p:nvSpPr>
            <p:spPr>
              <a:xfrm>
                <a:off x="3506213" y="935682"/>
                <a:ext cx="338554" cy="400110"/>
              </a:xfrm>
              <a:prstGeom prst="rect">
                <a:avLst/>
              </a:prstGeom>
              <a:noFill/>
            </p:spPr>
            <p:txBody>
              <a:bodyPr wrap="none" rtlCol="0">
                <a:spAutoFit/>
              </a:bodyPr>
              <a:lstStyle/>
              <a:p>
                <a:r>
                  <a:rPr lang="en-US" sz="2000">
                    <a:latin typeface="Symbol" panose="05050102010706020507" pitchFamily="18" charset="2"/>
                  </a:rPr>
                  <a:t>g</a:t>
                </a:r>
                <a:r>
                  <a:rPr lang="en-US" sz="2000" baseline="-25000">
                    <a:latin typeface="Times New Roman" panose="02020603050405020304" pitchFamily="18" charset="0"/>
                    <a:cs typeface="Times New Roman" panose="02020603050405020304" pitchFamily="18" charset="0"/>
                  </a:rPr>
                  <a:t>i</a:t>
                </a:r>
              </a:p>
            </p:txBody>
          </p:sp>
          <p:sp>
            <p:nvSpPr>
              <p:cNvPr id="43" name="TextBox 42"/>
              <p:cNvSpPr txBox="1"/>
              <p:nvPr/>
            </p:nvSpPr>
            <p:spPr>
              <a:xfrm>
                <a:off x="6390399" y="795726"/>
                <a:ext cx="1818062" cy="954107"/>
              </a:xfrm>
              <a:prstGeom prst="rect">
                <a:avLst/>
              </a:prstGeom>
              <a:noFill/>
            </p:spPr>
            <p:txBody>
              <a:bodyPr wrap="none" rtlCol="0">
                <a:spAutoFit/>
              </a:bodyPr>
              <a:lstStyle/>
              <a:p>
                <a:r>
                  <a:rPr lang="en-US" sz="1400" i="1">
                    <a:latin typeface="Times New Roman" panose="02020603050405020304" pitchFamily="18" charset="0"/>
                    <a:cs typeface="Times New Roman" panose="02020603050405020304" pitchFamily="18" charset="0"/>
                  </a:rPr>
                  <a:t>Hot</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High Energy</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Keyhole porosity</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Overheating/burning</a:t>
                </a:r>
              </a:p>
            </p:txBody>
          </p:sp>
          <p:sp>
            <p:nvSpPr>
              <p:cNvPr id="44" name="TextBox 43"/>
              <p:cNvSpPr txBox="1"/>
              <p:nvPr/>
            </p:nvSpPr>
            <p:spPr>
              <a:xfrm>
                <a:off x="4044944" y="3137306"/>
                <a:ext cx="1378904" cy="738664"/>
              </a:xfrm>
              <a:prstGeom prst="rect">
                <a:avLst/>
              </a:prstGeom>
              <a:noFill/>
            </p:spPr>
            <p:txBody>
              <a:bodyPr wrap="none" rtlCol="0">
                <a:spAutoFit/>
              </a:bodyPr>
              <a:lstStyle/>
              <a:p>
                <a:r>
                  <a:rPr lang="en-US" sz="1400" i="1">
                    <a:latin typeface="Times New Roman" panose="02020603050405020304" pitchFamily="18" charset="0"/>
                    <a:cs typeface="Times New Roman" panose="02020603050405020304" pitchFamily="18" charset="0"/>
                  </a:rPr>
                  <a:t>Cold</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Low Energy</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Lack-of-fusion</a:t>
                </a:r>
              </a:p>
            </p:txBody>
          </p:sp>
          <p:grpSp>
            <p:nvGrpSpPr>
              <p:cNvPr id="45" name="Group 44"/>
              <p:cNvGrpSpPr/>
              <p:nvPr/>
            </p:nvGrpSpPr>
            <p:grpSpPr>
              <a:xfrm>
                <a:off x="4371047" y="1635947"/>
                <a:ext cx="2202403" cy="1510682"/>
                <a:chOff x="4599119" y="1703401"/>
                <a:chExt cx="2202403" cy="1510682"/>
              </a:xfrm>
            </p:grpSpPr>
            <p:grpSp>
              <p:nvGrpSpPr>
                <p:cNvPr id="59" name="Group 58"/>
                <p:cNvGrpSpPr/>
                <p:nvPr/>
              </p:nvGrpSpPr>
              <p:grpSpPr>
                <a:xfrm>
                  <a:off x="4599119" y="1703401"/>
                  <a:ext cx="2202403" cy="1510682"/>
                  <a:chOff x="4599119" y="1703401"/>
                  <a:chExt cx="2202403" cy="1510682"/>
                </a:xfrm>
              </p:grpSpPr>
              <p:grpSp>
                <p:nvGrpSpPr>
                  <p:cNvPr id="62" name="Group 61"/>
                  <p:cNvGrpSpPr/>
                  <p:nvPr/>
                </p:nvGrpSpPr>
                <p:grpSpPr>
                  <a:xfrm>
                    <a:off x="4599119" y="1703401"/>
                    <a:ext cx="2202403" cy="1510682"/>
                    <a:chOff x="4361833" y="1744678"/>
                    <a:chExt cx="2202403" cy="1510682"/>
                  </a:xfrm>
                </p:grpSpPr>
                <p:sp>
                  <p:nvSpPr>
                    <p:cNvPr id="64" name="Oval 63"/>
                    <p:cNvSpPr/>
                    <p:nvPr/>
                  </p:nvSpPr>
                  <p:spPr>
                    <a:xfrm rot="20400657">
                      <a:off x="4361833" y="1744678"/>
                      <a:ext cx="2202403" cy="1510682"/>
                    </a:xfrm>
                    <a:prstGeom prst="ellipse">
                      <a:avLst/>
                    </a:prstGeom>
                    <a:solidFill>
                      <a:schemeClr val="bg2">
                        <a:lumMod val="9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rot="20160000">
                      <a:off x="4715552" y="2227294"/>
                      <a:ext cx="1494965" cy="545450"/>
                    </a:xfrm>
                    <a:prstGeom prst="ellipse">
                      <a:avLst/>
                    </a:prstGeom>
                    <a:solidFill>
                      <a:schemeClr val="accent2">
                        <a:lumMod val="20000"/>
                        <a:lumOff val="80000"/>
                      </a:scheme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Flowchart: Summing Junction 62"/>
                  <p:cNvSpPr/>
                  <p:nvPr/>
                </p:nvSpPr>
                <p:spPr>
                  <a:xfrm>
                    <a:off x="5774063" y="2254314"/>
                    <a:ext cx="206477" cy="206477"/>
                  </a:xfrm>
                  <a:prstGeom prst="flowChartSummingJunction">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Oval 59"/>
                <p:cNvSpPr/>
                <p:nvPr/>
              </p:nvSpPr>
              <p:spPr>
                <a:xfrm>
                  <a:off x="6302379" y="2064390"/>
                  <a:ext cx="147484" cy="14748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4960276" y="2672611"/>
                  <a:ext cx="147484" cy="14748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6" name="Straight Arrow Connector 45"/>
              <p:cNvCxnSpPr>
                <a:stCxn id="63" idx="2"/>
                <a:endCxn id="65" idx="1"/>
              </p:cNvCxnSpPr>
              <p:nvPr/>
            </p:nvCxnSpPr>
            <p:spPr>
              <a:xfrm flipH="1">
                <a:off x="4910957" y="2290099"/>
                <a:ext cx="635034" cy="139996"/>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endCxn id="65" idx="5"/>
              </p:cNvCxnSpPr>
              <p:nvPr/>
            </p:nvCxnSpPr>
            <p:spPr>
              <a:xfrm>
                <a:off x="5752468" y="2279834"/>
                <a:ext cx="281072" cy="7264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49" idx="1"/>
              </p:cNvCxnSpPr>
              <p:nvPr/>
            </p:nvCxnSpPr>
            <p:spPr>
              <a:xfrm flipH="1" flipV="1">
                <a:off x="6327384" y="2747720"/>
                <a:ext cx="202784" cy="3276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6530168" y="2844553"/>
                <a:ext cx="2058577" cy="461665"/>
              </a:xfrm>
              <a:prstGeom prst="rect">
                <a:avLst/>
              </a:prstGeom>
              <a:noFill/>
            </p:spPr>
            <p:txBody>
              <a:bodyPr wrap="none" rtlCol="0">
                <a:spAutoFit/>
              </a:bodyPr>
              <a:lstStyle/>
              <a:p>
                <a:r>
                  <a:rPr lang="en-US" sz="1200">
                    <a:latin typeface="Times New Roman" panose="02020603050405020304" pitchFamily="18" charset="0"/>
                    <a:cs typeface="Times New Roman" panose="02020603050405020304" pitchFamily="18" charset="0"/>
                  </a:rPr>
                  <a:t>Process Limit Boundary</a:t>
                </a:r>
              </a:p>
              <a:p>
                <a:pPr marL="117475" indent="-117475">
                  <a:buFont typeface="Arial" panose="020B0604020202020204" pitchFamily="34" charset="0"/>
                  <a:buChar char="•"/>
                </a:pPr>
                <a:r>
                  <a:rPr lang="en-US" sz="1200">
                    <a:latin typeface="Times New Roman" panose="02020603050405020304" pitchFamily="18" charset="0"/>
                    <a:cs typeface="Times New Roman" panose="02020603050405020304" pitchFamily="18" charset="0"/>
                  </a:rPr>
                  <a:t>Outside boundary = defects</a:t>
                </a:r>
              </a:p>
            </p:txBody>
          </p:sp>
          <p:cxnSp>
            <p:nvCxnSpPr>
              <p:cNvPr id="50" name="Straight Arrow Connector 49"/>
              <p:cNvCxnSpPr>
                <a:stCxn id="51" idx="1"/>
              </p:cNvCxnSpPr>
              <p:nvPr/>
            </p:nvCxnSpPr>
            <p:spPr>
              <a:xfrm flipH="1" flipV="1">
                <a:off x="5378971" y="2747720"/>
                <a:ext cx="371671" cy="822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750642" y="3339703"/>
                <a:ext cx="3073855" cy="461665"/>
              </a:xfrm>
              <a:prstGeom prst="rect">
                <a:avLst/>
              </a:prstGeom>
              <a:noFill/>
            </p:spPr>
            <p:txBody>
              <a:bodyPr wrap="none" rtlCol="0">
                <a:spAutoFit/>
              </a:bodyPr>
              <a:lstStyle/>
              <a:p>
                <a:r>
                  <a:rPr lang="en-US" sz="1200">
                    <a:latin typeface="Times New Roman" panose="02020603050405020304" pitchFamily="18" charset="0"/>
                    <a:cs typeface="Times New Roman" panose="02020603050405020304" pitchFamily="18" charset="0"/>
                  </a:rPr>
                  <a:t>Variation Boundary due to part thermal history</a:t>
                </a:r>
              </a:p>
              <a:p>
                <a:pPr marL="117475" indent="-117475">
                  <a:buFont typeface="Arial" panose="020B0604020202020204" pitchFamily="34" charset="0"/>
                  <a:buChar char="•"/>
                </a:pPr>
                <a:r>
                  <a:rPr lang="en-US" sz="1200">
                    <a:latin typeface="Times New Roman" panose="02020603050405020304" pitchFamily="18" charset="0"/>
                    <a:cs typeface="Times New Roman" panose="02020603050405020304" pitchFamily="18" charset="0"/>
                  </a:rPr>
                  <a:t>Must stay within Process Limit Boundary</a:t>
                </a:r>
              </a:p>
            </p:txBody>
          </p:sp>
          <p:grpSp>
            <p:nvGrpSpPr>
              <p:cNvPr id="52" name="Group 51"/>
              <p:cNvGrpSpPr/>
              <p:nvPr/>
            </p:nvGrpSpPr>
            <p:grpSpPr>
              <a:xfrm>
                <a:off x="6909283" y="1902440"/>
                <a:ext cx="1787359" cy="807631"/>
                <a:chOff x="6808482" y="2054427"/>
                <a:chExt cx="1787359" cy="807631"/>
              </a:xfrm>
            </p:grpSpPr>
            <p:sp>
              <p:nvSpPr>
                <p:cNvPr id="53" name="Flowchart: Summing Junction 52"/>
                <p:cNvSpPr/>
                <p:nvPr/>
              </p:nvSpPr>
              <p:spPr>
                <a:xfrm>
                  <a:off x="6808482" y="2105078"/>
                  <a:ext cx="206477" cy="206477"/>
                </a:xfrm>
                <a:prstGeom prst="flowChartSummingJunction">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6837978" y="2395877"/>
                  <a:ext cx="147484" cy="147484"/>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6837978" y="2627682"/>
                  <a:ext cx="147484" cy="14748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7014959" y="2054427"/>
                  <a:ext cx="813043" cy="307777"/>
                </a:xfrm>
                <a:prstGeom prst="rect">
                  <a:avLst/>
                </a:prstGeom>
                <a:noFill/>
              </p:spPr>
              <p:txBody>
                <a:bodyPr wrap="none" rtlCol="0">
                  <a:spAutoFit/>
                </a:bodyPr>
                <a:lstStyle/>
                <a:p>
                  <a:r>
                    <a:rPr lang="en-US" sz="1400">
                      <a:latin typeface="Times New Roman" panose="02020603050405020304" pitchFamily="18" charset="0"/>
                      <a:cs typeface="Times New Roman" panose="02020603050405020304" pitchFamily="18" charset="0"/>
                    </a:rPr>
                    <a:t>Nominal</a:t>
                  </a:r>
                </a:p>
              </p:txBody>
            </p:sp>
            <p:sp>
              <p:nvSpPr>
                <p:cNvPr id="57" name="TextBox 56"/>
                <p:cNvSpPr txBox="1"/>
                <p:nvPr/>
              </p:nvSpPr>
              <p:spPr>
                <a:xfrm>
                  <a:off x="7014959" y="2304354"/>
                  <a:ext cx="1500732" cy="307777"/>
                </a:xfrm>
                <a:prstGeom prst="rect">
                  <a:avLst/>
                </a:prstGeom>
                <a:noFill/>
              </p:spPr>
              <p:txBody>
                <a:bodyPr wrap="none" rtlCol="0">
                  <a:spAutoFit/>
                </a:bodyPr>
                <a:lstStyle/>
                <a:p>
                  <a:r>
                    <a:rPr lang="en-US" sz="1400">
                      <a:latin typeface="Times New Roman" panose="02020603050405020304" pitchFamily="18" charset="0"/>
                      <a:cs typeface="Times New Roman" panose="02020603050405020304" pitchFamily="18" charset="0"/>
                    </a:rPr>
                    <a:t>Bounding hot trial</a:t>
                  </a:r>
                </a:p>
              </p:txBody>
            </p:sp>
            <p:sp>
              <p:nvSpPr>
                <p:cNvPr id="58" name="TextBox 57"/>
                <p:cNvSpPr txBox="1"/>
                <p:nvPr/>
              </p:nvSpPr>
              <p:spPr>
                <a:xfrm>
                  <a:off x="7014959" y="2554281"/>
                  <a:ext cx="1580882" cy="307777"/>
                </a:xfrm>
                <a:prstGeom prst="rect">
                  <a:avLst/>
                </a:prstGeom>
                <a:noFill/>
              </p:spPr>
              <p:txBody>
                <a:bodyPr wrap="none" rtlCol="0">
                  <a:spAutoFit/>
                </a:bodyPr>
                <a:lstStyle/>
                <a:p>
                  <a:r>
                    <a:rPr lang="en-US" sz="1400">
                      <a:latin typeface="Times New Roman" panose="02020603050405020304" pitchFamily="18" charset="0"/>
                      <a:cs typeface="Times New Roman" panose="02020603050405020304" pitchFamily="18" charset="0"/>
                    </a:rPr>
                    <a:t>Bounding cold trial</a:t>
                  </a:r>
                </a:p>
              </p:txBody>
            </p:sp>
          </p:grpSp>
        </p:grpSp>
      </p:grpSp>
      <p:sp>
        <p:nvSpPr>
          <p:cNvPr id="66" name="TextBox 65"/>
          <p:cNvSpPr txBox="1"/>
          <p:nvPr/>
        </p:nvSpPr>
        <p:spPr>
          <a:xfrm>
            <a:off x="6587233" y="5672831"/>
            <a:ext cx="5433430" cy="861774"/>
          </a:xfrm>
          <a:prstGeom prst="rect">
            <a:avLst/>
          </a:prstGeom>
          <a:noFill/>
        </p:spPr>
        <p:txBody>
          <a:bodyPr wrap="square" rtlCol="0">
            <a:spAutoFit/>
          </a:bodyPr>
          <a:lstStyle/>
          <a:p>
            <a:r>
              <a:rPr lang="en-US" sz="1600" b="1">
                <a:latin typeface="+mj-lt"/>
              </a:rPr>
              <a:t>Process Box: Resulting variations in nominal commanded process due to part geometry, scan pattern and thermal history</a:t>
            </a:r>
          </a:p>
          <a:p>
            <a:r>
              <a:rPr lang="en-US" sz="1600" b="1">
                <a:latin typeface="+mj-lt"/>
              </a:rPr>
              <a:t>Axes: Representative of any parameters, i.e., power, speed</a:t>
            </a:r>
          </a:p>
        </p:txBody>
      </p:sp>
      <p:sp>
        <p:nvSpPr>
          <p:cNvPr id="4" name="Slide Number Placeholder 3">
            <a:extLst>
              <a:ext uri="{FF2B5EF4-FFF2-40B4-BE49-F238E27FC236}">
                <a16:creationId xmlns:a16="http://schemas.microsoft.com/office/drawing/2014/main" id="{8B04C807-A6BD-37E4-2590-E184D8C0EC8B}"/>
              </a:ext>
            </a:extLst>
          </p:cNvPr>
          <p:cNvSpPr txBox="1">
            <a:spLocks/>
          </p:cNvSpPr>
          <p:nvPr/>
        </p:nvSpPr>
        <p:spPr>
          <a:xfrm>
            <a:off x="9904400" y="650302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B8D9A4E-FB59-9B49-9310-F2E5203E8539}" type="slidenum">
              <a:rPr lang="en-US" smtClean="0"/>
              <a:pPr>
                <a:defRPr/>
              </a:pPr>
              <a:t>21</a:t>
            </a:fld>
            <a:endParaRPr lang="en-US"/>
          </a:p>
        </p:txBody>
      </p:sp>
    </p:spTree>
    <p:extLst>
      <p:ext uri="{BB962C8B-B14F-4D97-AF65-F5344CB8AC3E}">
        <p14:creationId xmlns:p14="http://schemas.microsoft.com/office/powerpoint/2010/main" val="3215666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7699" y="4431499"/>
            <a:ext cx="2821900" cy="2116425"/>
          </a:xfrm>
          <a:prstGeom prst="rect">
            <a:avLst/>
          </a:prstGeom>
        </p:spPr>
      </p:pic>
      <p:sp>
        <p:nvSpPr>
          <p:cNvPr id="2" name="Title 1"/>
          <p:cNvSpPr>
            <a:spLocks noGrp="1"/>
          </p:cNvSpPr>
          <p:nvPr>
            <p:ph type="title"/>
          </p:nvPr>
        </p:nvSpPr>
        <p:spPr>
          <a:xfrm>
            <a:off x="1037623" y="101350"/>
            <a:ext cx="10515600" cy="681145"/>
          </a:xfrm>
        </p:spPr>
        <p:txBody>
          <a:bodyPr>
            <a:normAutofit/>
          </a:bodyPr>
          <a:lstStyle/>
          <a:p>
            <a:r>
              <a:rPr lang="en-US" sz="2800" b="1" dirty="0">
                <a:latin typeface="+mn-lt"/>
              </a:rPr>
              <a:t>Parameter Influence on Defects</a:t>
            </a:r>
          </a:p>
        </p:txBody>
      </p:sp>
      <p:grpSp>
        <p:nvGrpSpPr>
          <p:cNvPr id="7" name="Group 6"/>
          <p:cNvGrpSpPr/>
          <p:nvPr/>
        </p:nvGrpSpPr>
        <p:grpSpPr>
          <a:xfrm>
            <a:off x="1085433" y="2545744"/>
            <a:ext cx="7530957" cy="3441588"/>
            <a:chOff x="883578" y="795726"/>
            <a:chExt cx="8073609" cy="3573293"/>
          </a:xfrm>
        </p:grpSpPr>
        <p:cxnSp>
          <p:nvCxnSpPr>
            <p:cNvPr id="8" name="Straight Arrow Connector 7"/>
            <p:cNvCxnSpPr/>
            <p:nvPr/>
          </p:nvCxnSpPr>
          <p:spPr>
            <a:xfrm flipV="1">
              <a:off x="3941685" y="795726"/>
              <a:ext cx="0" cy="314595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941685" y="3925512"/>
              <a:ext cx="5015502" cy="1617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208461" y="3968909"/>
              <a:ext cx="386644" cy="400110"/>
            </a:xfrm>
            <a:prstGeom prst="rect">
              <a:avLst/>
            </a:prstGeom>
            <a:noFill/>
          </p:spPr>
          <p:txBody>
            <a:bodyPr wrap="none" rtlCol="0">
              <a:spAutoFit/>
            </a:bodyPr>
            <a:lstStyle/>
            <a:p>
              <a:r>
                <a:rPr lang="en-US" sz="2000">
                  <a:latin typeface="Symbol" panose="05050102010706020507" pitchFamily="18" charset="2"/>
                </a:rPr>
                <a:t>h</a:t>
              </a:r>
              <a:r>
                <a:rPr lang="en-US" sz="2000" baseline="-25000">
                  <a:latin typeface="Times New Roman" panose="02020603050405020304" pitchFamily="18" charset="0"/>
                  <a:cs typeface="Times New Roman" panose="02020603050405020304" pitchFamily="18" charset="0"/>
                </a:rPr>
                <a:t>i</a:t>
              </a:r>
            </a:p>
          </p:txBody>
        </p:sp>
        <p:sp>
          <p:nvSpPr>
            <p:cNvPr id="11" name="TextBox 10"/>
            <p:cNvSpPr txBox="1"/>
            <p:nvPr/>
          </p:nvSpPr>
          <p:spPr>
            <a:xfrm>
              <a:off x="3506213" y="935682"/>
              <a:ext cx="338554" cy="400110"/>
            </a:xfrm>
            <a:prstGeom prst="rect">
              <a:avLst/>
            </a:prstGeom>
            <a:noFill/>
          </p:spPr>
          <p:txBody>
            <a:bodyPr wrap="none" rtlCol="0">
              <a:spAutoFit/>
            </a:bodyPr>
            <a:lstStyle/>
            <a:p>
              <a:r>
                <a:rPr lang="en-US" sz="2000">
                  <a:latin typeface="Symbol" panose="05050102010706020507" pitchFamily="18" charset="2"/>
                </a:rPr>
                <a:t>g</a:t>
              </a:r>
              <a:r>
                <a:rPr lang="en-US" sz="2000" baseline="-25000">
                  <a:latin typeface="Times New Roman" panose="02020603050405020304" pitchFamily="18" charset="0"/>
                  <a:cs typeface="Times New Roman" panose="02020603050405020304" pitchFamily="18" charset="0"/>
                </a:rPr>
                <a:t>i</a:t>
              </a:r>
            </a:p>
          </p:txBody>
        </p:sp>
        <p:sp>
          <p:nvSpPr>
            <p:cNvPr id="12" name="TextBox 11"/>
            <p:cNvSpPr txBox="1"/>
            <p:nvPr/>
          </p:nvSpPr>
          <p:spPr>
            <a:xfrm>
              <a:off x="6390399" y="795726"/>
              <a:ext cx="1818062" cy="954107"/>
            </a:xfrm>
            <a:prstGeom prst="rect">
              <a:avLst/>
            </a:prstGeom>
            <a:noFill/>
          </p:spPr>
          <p:txBody>
            <a:bodyPr wrap="none" rtlCol="0">
              <a:spAutoFit/>
            </a:bodyPr>
            <a:lstStyle/>
            <a:p>
              <a:r>
                <a:rPr lang="en-US" sz="1400" i="1">
                  <a:latin typeface="Times New Roman" panose="02020603050405020304" pitchFamily="18" charset="0"/>
                  <a:cs typeface="Times New Roman" panose="02020603050405020304" pitchFamily="18" charset="0"/>
                </a:rPr>
                <a:t>Hot</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High Energy</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Keyhole porosity</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Overheating/burning</a:t>
              </a:r>
            </a:p>
          </p:txBody>
        </p:sp>
        <p:sp>
          <p:nvSpPr>
            <p:cNvPr id="13" name="TextBox 12"/>
            <p:cNvSpPr txBox="1"/>
            <p:nvPr/>
          </p:nvSpPr>
          <p:spPr>
            <a:xfrm>
              <a:off x="4044944" y="3137306"/>
              <a:ext cx="1378904" cy="738664"/>
            </a:xfrm>
            <a:prstGeom prst="rect">
              <a:avLst/>
            </a:prstGeom>
            <a:noFill/>
          </p:spPr>
          <p:txBody>
            <a:bodyPr wrap="none" rtlCol="0">
              <a:spAutoFit/>
            </a:bodyPr>
            <a:lstStyle/>
            <a:p>
              <a:r>
                <a:rPr lang="en-US" sz="1400" i="1">
                  <a:latin typeface="Times New Roman" panose="02020603050405020304" pitchFamily="18" charset="0"/>
                  <a:cs typeface="Times New Roman" panose="02020603050405020304" pitchFamily="18" charset="0"/>
                </a:rPr>
                <a:t>Cold</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Low Energy</a:t>
              </a:r>
            </a:p>
            <a:p>
              <a:pPr marL="117475" indent="-117475">
                <a:buFont typeface="Arial" panose="020B0604020202020204" pitchFamily="34" charset="0"/>
                <a:buChar char="•"/>
              </a:pPr>
              <a:r>
                <a:rPr lang="en-US" sz="1400" i="1">
                  <a:latin typeface="Times New Roman" panose="02020603050405020304" pitchFamily="18" charset="0"/>
                  <a:cs typeface="Times New Roman" panose="02020603050405020304" pitchFamily="18" charset="0"/>
                </a:rPr>
                <a:t>Lack-of-fusion</a:t>
              </a:r>
            </a:p>
          </p:txBody>
        </p:sp>
        <p:grpSp>
          <p:nvGrpSpPr>
            <p:cNvPr id="28" name="Group 27"/>
            <p:cNvGrpSpPr/>
            <p:nvPr/>
          </p:nvGrpSpPr>
          <p:grpSpPr>
            <a:xfrm>
              <a:off x="4371047" y="1635947"/>
              <a:ext cx="2202403" cy="1510682"/>
              <a:chOff x="4599119" y="1703401"/>
              <a:chExt cx="2202403" cy="1510682"/>
            </a:xfrm>
          </p:grpSpPr>
          <p:grpSp>
            <p:nvGrpSpPr>
              <p:cNvPr id="31" name="Group 30"/>
              <p:cNvGrpSpPr/>
              <p:nvPr/>
            </p:nvGrpSpPr>
            <p:grpSpPr>
              <a:xfrm>
                <a:off x="4599119" y="1703401"/>
                <a:ext cx="2202403" cy="1510682"/>
                <a:chOff x="4361833" y="1744678"/>
                <a:chExt cx="2202403" cy="1510682"/>
              </a:xfrm>
            </p:grpSpPr>
            <p:sp>
              <p:nvSpPr>
                <p:cNvPr id="33" name="Oval 32"/>
                <p:cNvSpPr/>
                <p:nvPr/>
              </p:nvSpPr>
              <p:spPr>
                <a:xfrm rot="20400657">
                  <a:off x="4361833" y="1744678"/>
                  <a:ext cx="2202403" cy="1510682"/>
                </a:xfrm>
                <a:prstGeom prst="ellipse">
                  <a:avLst/>
                </a:prstGeom>
                <a:solidFill>
                  <a:schemeClr val="bg2">
                    <a:lumMod val="9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rot="20160000">
                  <a:off x="4715552" y="2227294"/>
                  <a:ext cx="1494965" cy="545450"/>
                </a:xfrm>
                <a:prstGeom prst="ellipse">
                  <a:avLst/>
                </a:prstGeom>
                <a:solidFill>
                  <a:schemeClr val="accent2">
                    <a:lumMod val="20000"/>
                    <a:lumOff val="80000"/>
                  </a:scheme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Flowchart: Summing Junction 31"/>
              <p:cNvSpPr/>
              <p:nvPr/>
            </p:nvSpPr>
            <p:spPr>
              <a:xfrm>
                <a:off x="5774063" y="2254314"/>
                <a:ext cx="206477" cy="206477"/>
              </a:xfrm>
              <a:prstGeom prst="flowChartSummingJunction">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Arrow Connector 14"/>
            <p:cNvCxnSpPr>
              <a:stCxn id="32" idx="2"/>
              <a:endCxn id="34" idx="1"/>
            </p:cNvCxnSpPr>
            <p:nvPr/>
          </p:nvCxnSpPr>
          <p:spPr>
            <a:xfrm flipH="1">
              <a:off x="4910957" y="2290099"/>
              <a:ext cx="635034" cy="139996"/>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34" idx="5"/>
            </p:cNvCxnSpPr>
            <p:nvPr/>
          </p:nvCxnSpPr>
          <p:spPr>
            <a:xfrm>
              <a:off x="5752468" y="2279834"/>
              <a:ext cx="281072" cy="7264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883578" y="2924550"/>
              <a:ext cx="426423" cy="123855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6909283" y="1902440"/>
              <a:ext cx="1019520" cy="307777"/>
              <a:chOff x="6808482" y="2054427"/>
              <a:chExt cx="1019520" cy="307777"/>
            </a:xfrm>
          </p:grpSpPr>
          <p:sp>
            <p:nvSpPr>
              <p:cNvPr id="22" name="Flowchart: Summing Junction 21"/>
              <p:cNvSpPr/>
              <p:nvPr/>
            </p:nvSpPr>
            <p:spPr>
              <a:xfrm>
                <a:off x="6808482" y="2105078"/>
                <a:ext cx="206477" cy="206477"/>
              </a:xfrm>
              <a:prstGeom prst="flowChartSummingJunction">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7014959" y="2054427"/>
                <a:ext cx="813043" cy="307777"/>
              </a:xfrm>
              <a:prstGeom prst="rect">
                <a:avLst/>
              </a:prstGeom>
              <a:noFill/>
            </p:spPr>
            <p:txBody>
              <a:bodyPr wrap="none" rtlCol="0">
                <a:spAutoFit/>
              </a:bodyPr>
              <a:lstStyle/>
              <a:p>
                <a:r>
                  <a:rPr lang="en-US" sz="1400">
                    <a:latin typeface="Times New Roman" panose="02020603050405020304" pitchFamily="18" charset="0"/>
                    <a:cs typeface="Times New Roman" panose="02020603050405020304" pitchFamily="18" charset="0"/>
                  </a:rPr>
                  <a:t>Nominal</a:t>
                </a:r>
              </a:p>
            </p:txBody>
          </p:sp>
        </p:grpSp>
      </p:grpSp>
      <p:sp>
        <p:nvSpPr>
          <p:cNvPr id="36" name="TextBox 35"/>
          <p:cNvSpPr txBox="1"/>
          <p:nvPr/>
        </p:nvSpPr>
        <p:spPr>
          <a:xfrm>
            <a:off x="662812" y="3714211"/>
            <a:ext cx="2154310" cy="715089"/>
          </a:xfrm>
          <a:prstGeom prst="roundRect">
            <a:avLst/>
          </a:prstGeom>
          <a:noFill/>
          <a:ln>
            <a:noFill/>
          </a:ln>
        </p:spPr>
        <p:txBody>
          <a:bodyPr wrap="square" rtlCol="0">
            <a:spAutoFit/>
          </a:bodyPr>
          <a:lstStyle>
            <a:defPPr>
              <a:defRPr lang="en-US"/>
            </a:defPPr>
            <a:lvl1pPr>
              <a:defRPr b="1">
                <a:ln w="3175">
                  <a:solidFill>
                    <a:schemeClr val="bg1"/>
                  </a:solidFill>
                </a:ln>
                <a:latin typeface="Century Gothic"/>
                <a:cs typeface="Century Gothic"/>
              </a:defRPr>
            </a:lvl1pPr>
          </a:lstStyle>
          <a:p>
            <a:pPr algn="ctr"/>
            <a:r>
              <a:rPr lang="en-US"/>
              <a:t>Lack of Fusion Defect after HIP</a:t>
            </a:r>
          </a:p>
        </p:txBody>
      </p:sp>
      <p:grpSp>
        <p:nvGrpSpPr>
          <p:cNvPr id="37" name="Group 36"/>
          <p:cNvGrpSpPr>
            <a:grpSpLocks noChangeAspect="1"/>
          </p:cNvGrpSpPr>
          <p:nvPr/>
        </p:nvGrpSpPr>
        <p:grpSpPr>
          <a:xfrm>
            <a:off x="381423" y="1520845"/>
            <a:ext cx="2821900" cy="2116425"/>
            <a:chOff x="5110653" y="3896299"/>
            <a:chExt cx="3820732" cy="2865549"/>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10653" y="3896299"/>
              <a:ext cx="3820732" cy="2865549"/>
            </a:xfrm>
            <a:prstGeom prst="rect">
              <a:avLst/>
            </a:prstGeom>
          </p:spPr>
        </p:pic>
        <p:cxnSp>
          <p:nvCxnSpPr>
            <p:cNvPr id="39" name="Straight Arrow Connector 38"/>
            <p:cNvCxnSpPr/>
            <p:nvPr/>
          </p:nvCxnSpPr>
          <p:spPr>
            <a:xfrm flipH="1" flipV="1">
              <a:off x="7348654" y="4642625"/>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H="1" flipV="1">
              <a:off x="8059772" y="4522142"/>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H="1" flipV="1">
              <a:off x="6789936" y="5669042"/>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H="1">
              <a:off x="8135972" y="6192645"/>
              <a:ext cx="240452" cy="181105"/>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flipV="1">
              <a:off x="5717648" y="4878659"/>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H="1" flipV="1">
              <a:off x="5926505" y="4529255"/>
              <a:ext cx="152400" cy="167268"/>
            </a:xfrm>
            <a:prstGeom prst="straightConnector1">
              <a:avLst/>
            </a:prstGeom>
            <a:ln w="127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
        <p:nvSpPr>
          <p:cNvPr id="45" name="TextBox 44"/>
          <p:cNvSpPr txBox="1"/>
          <p:nvPr/>
        </p:nvSpPr>
        <p:spPr>
          <a:xfrm>
            <a:off x="357699" y="1068994"/>
            <a:ext cx="2845624" cy="408623"/>
          </a:xfrm>
          <a:prstGeom prst="roundRect">
            <a:avLst/>
          </a:prstGeom>
          <a:noFill/>
          <a:ln>
            <a:noFill/>
          </a:ln>
        </p:spPr>
        <p:txBody>
          <a:bodyPr wrap="square" rtlCol="0">
            <a:spAutoFit/>
          </a:bodyPr>
          <a:lstStyle/>
          <a:p>
            <a:pPr algn="ctr"/>
            <a:r>
              <a:rPr lang="en-US" b="1" dirty="0">
                <a:ln w="3175">
                  <a:solidFill>
                    <a:schemeClr val="bg1"/>
                  </a:solidFill>
                </a:ln>
                <a:latin typeface="Century Gothic"/>
                <a:cs typeface="Century Gothic"/>
              </a:rPr>
              <a:t>Lack of Fusion Defect</a:t>
            </a:r>
          </a:p>
        </p:txBody>
      </p:sp>
      <p:pic>
        <p:nvPicPr>
          <p:cNvPr id="48" name="Picture 4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733765" y="1240791"/>
            <a:ext cx="3355647" cy="2667309"/>
          </a:xfrm>
          <a:prstGeom prst="rect">
            <a:avLst/>
          </a:prstGeom>
        </p:spPr>
      </p:pic>
      <p:sp>
        <p:nvSpPr>
          <p:cNvPr id="49" name="TextBox 48"/>
          <p:cNvSpPr txBox="1"/>
          <p:nvPr/>
        </p:nvSpPr>
        <p:spPr>
          <a:xfrm>
            <a:off x="9677159" y="3935538"/>
            <a:ext cx="2457405" cy="523220"/>
          </a:xfrm>
          <a:prstGeom prst="rect">
            <a:avLst/>
          </a:prstGeom>
          <a:noFill/>
        </p:spPr>
        <p:txBody>
          <a:bodyPr wrap="square" rtlCol="0">
            <a:spAutoFit/>
          </a:bodyPr>
          <a:lstStyle>
            <a:defPPr>
              <a:defRPr lang="en-US"/>
            </a:defPPr>
            <a:lvl1pPr>
              <a:buNone/>
              <a:defRPr sz="700"/>
            </a:lvl1pPr>
          </a:lstStyle>
          <a:p>
            <a:r>
              <a:rPr lang="en-US"/>
              <a:t>Everton, Sarah &amp; Dickens, Philip &amp; Tuck, Christopher &amp; Dutton, B. (2019). IDENTIFICATION OF SUB-SURFACE DEFECTS IN PARTS PRODUCED BY ADDITIVE MANUFACTURING, USING LASER GENERATED ULTRASOUND. </a:t>
            </a:r>
          </a:p>
        </p:txBody>
      </p:sp>
      <p:pic>
        <p:nvPicPr>
          <p:cNvPr id="3" name="Picture 2"/>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8733764" y="5442166"/>
            <a:ext cx="3355647" cy="1162968"/>
          </a:xfrm>
          <a:prstGeom prst="rect">
            <a:avLst/>
          </a:prstGeom>
        </p:spPr>
      </p:pic>
      <p:sp>
        <p:nvSpPr>
          <p:cNvPr id="46" name="TextBox 45"/>
          <p:cNvSpPr txBox="1"/>
          <p:nvPr/>
        </p:nvSpPr>
        <p:spPr>
          <a:xfrm>
            <a:off x="3312254" y="5681576"/>
            <a:ext cx="5433430" cy="861774"/>
          </a:xfrm>
          <a:prstGeom prst="rect">
            <a:avLst/>
          </a:prstGeom>
          <a:noFill/>
        </p:spPr>
        <p:txBody>
          <a:bodyPr wrap="square" rtlCol="0">
            <a:spAutoFit/>
          </a:bodyPr>
          <a:lstStyle/>
          <a:p>
            <a:r>
              <a:rPr lang="en-US" sz="1600" b="1" dirty="0">
                <a:latin typeface="+mj-lt"/>
              </a:rPr>
              <a:t>Process Box: Resulting variations in nominal commanded process due to part geometry, scan pattern and thermal history</a:t>
            </a:r>
          </a:p>
          <a:p>
            <a:r>
              <a:rPr lang="en-US" sz="1600" b="1" dirty="0">
                <a:latin typeface="+mj-lt"/>
              </a:rPr>
              <a:t>Axis: Representative of any parameters, i.e., power, speed</a:t>
            </a:r>
          </a:p>
        </p:txBody>
      </p:sp>
      <p:sp>
        <p:nvSpPr>
          <p:cNvPr id="4" name="Slide Number Placeholder 3">
            <a:extLst>
              <a:ext uri="{FF2B5EF4-FFF2-40B4-BE49-F238E27FC236}">
                <a16:creationId xmlns:a16="http://schemas.microsoft.com/office/drawing/2014/main" id="{2E46B120-CA69-ADD7-27FA-708E6052EC3C}"/>
              </a:ext>
            </a:extLst>
          </p:cNvPr>
          <p:cNvSpPr txBox="1">
            <a:spLocks/>
          </p:cNvSpPr>
          <p:nvPr/>
        </p:nvSpPr>
        <p:spPr>
          <a:xfrm>
            <a:off x="9904400" y="650302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B8D9A4E-FB59-9B49-9310-F2E5203E8539}" type="slidenum">
              <a:rPr lang="en-US" smtClean="0"/>
              <a:pPr>
                <a:defRPr/>
              </a:pPr>
              <a:t>22</a:t>
            </a:fld>
            <a:endParaRPr lang="en-US"/>
          </a:p>
        </p:txBody>
      </p:sp>
    </p:spTree>
    <p:extLst>
      <p:ext uri="{BB962C8B-B14F-4D97-AF65-F5344CB8AC3E}">
        <p14:creationId xmlns:p14="http://schemas.microsoft.com/office/powerpoint/2010/main" val="1760778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799" y="129351"/>
            <a:ext cx="10515600" cy="727139"/>
          </a:xfrm>
        </p:spPr>
        <p:txBody>
          <a:bodyPr>
            <a:normAutofit/>
          </a:bodyPr>
          <a:lstStyle/>
          <a:p>
            <a:r>
              <a:rPr lang="en-US" sz="2800" b="1" dirty="0">
                <a:latin typeface="+mn-lt"/>
              </a:rPr>
              <a:t>Candidate Material Process</a:t>
            </a:r>
          </a:p>
        </p:txBody>
      </p:sp>
      <p:sp>
        <p:nvSpPr>
          <p:cNvPr id="3" name="Content Placeholder 2"/>
          <p:cNvSpPr>
            <a:spLocks noGrp="1"/>
          </p:cNvSpPr>
          <p:nvPr>
            <p:ph idx="1"/>
          </p:nvPr>
        </p:nvSpPr>
        <p:spPr>
          <a:xfrm>
            <a:off x="541291" y="1253331"/>
            <a:ext cx="5487089" cy="4351338"/>
          </a:xfrm>
        </p:spPr>
        <p:txBody>
          <a:bodyPr>
            <a:normAutofit/>
          </a:bodyPr>
          <a:lstStyle/>
          <a:p>
            <a:pPr marL="0" indent="0">
              <a:lnSpc>
                <a:spcPct val="100000"/>
              </a:lnSpc>
              <a:spcBef>
                <a:spcPts val="0"/>
              </a:spcBef>
              <a:buNone/>
            </a:pPr>
            <a:r>
              <a:rPr lang="en-US" sz="3600" b="1" dirty="0">
                <a:solidFill>
                  <a:prstClr val="black"/>
                </a:solidFill>
                <a:latin typeface="Calibri Light" panose="020F0302020204030204"/>
              </a:rPr>
              <a:t>Thermal Process</a:t>
            </a:r>
          </a:p>
          <a:p>
            <a:pPr marL="0" indent="0">
              <a:lnSpc>
                <a:spcPct val="100000"/>
              </a:lnSpc>
              <a:spcBef>
                <a:spcPts val="0"/>
              </a:spcBef>
              <a:buNone/>
            </a:pPr>
            <a:r>
              <a:rPr lang="en-US" u="sng" dirty="0">
                <a:solidFill>
                  <a:prstClr val="black"/>
                </a:solidFill>
                <a:latin typeface="Calibri Light" panose="020F0302020204030204"/>
              </a:rPr>
              <a:t>Post-build Thermal Processing</a:t>
            </a:r>
          </a:p>
          <a:p>
            <a:pPr marL="346075" indent="-346075">
              <a:lnSpc>
                <a:spcPct val="100000"/>
              </a:lnSpc>
              <a:spcBef>
                <a:spcPts val="0"/>
              </a:spcBef>
            </a:pPr>
            <a:r>
              <a:rPr lang="en-US" sz="2400" dirty="0">
                <a:solidFill>
                  <a:prstClr val="black"/>
                </a:solidFill>
                <a:latin typeface="Calibri Light" panose="020F0302020204030204"/>
              </a:rPr>
              <a:t>Includes definition of all thermal process steps</a:t>
            </a:r>
          </a:p>
          <a:p>
            <a:pPr marL="346075" indent="-346075">
              <a:lnSpc>
                <a:spcPct val="100000"/>
              </a:lnSpc>
              <a:spcBef>
                <a:spcPts val="0"/>
              </a:spcBef>
            </a:pPr>
            <a:r>
              <a:rPr lang="en-US" sz="2400" b="1" i="1" dirty="0">
                <a:solidFill>
                  <a:prstClr val="black"/>
                </a:solidFill>
                <a:latin typeface="Calibri Light" panose="020F0302020204030204"/>
              </a:rPr>
              <a:t>Evolution of microstructure </a:t>
            </a:r>
            <a:r>
              <a:rPr lang="en-US" sz="2400" i="1" dirty="0">
                <a:solidFill>
                  <a:prstClr val="black"/>
                </a:solidFill>
                <a:latin typeface="Calibri Light" panose="020F0302020204030204"/>
              </a:rPr>
              <a:t>with acceptance criteria for As Built and Final</a:t>
            </a:r>
            <a:endParaRPr lang="en-US" sz="2400" b="1" i="1" dirty="0">
              <a:solidFill>
                <a:prstClr val="black"/>
              </a:solidFill>
              <a:latin typeface="Calibri Light" panose="020F0302020204030204"/>
            </a:endParaRPr>
          </a:p>
          <a:p>
            <a:pPr marL="346075" indent="-346075">
              <a:lnSpc>
                <a:spcPct val="100000"/>
              </a:lnSpc>
              <a:spcBef>
                <a:spcPts val="0"/>
              </a:spcBef>
            </a:pPr>
            <a:r>
              <a:rPr lang="en-US" sz="2400" dirty="0">
                <a:solidFill>
                  <a:prstClr val="black"/>
                </a:solidFill>
                <a:latin typeface="Calibri Light" panose="020F0302020204030204"/>
              </a:rPr>
              <a:t>Stress Relief, Hot Isostatic Pressing, Solution Treating, Aging, etc.</a:t>
            </a:r>
            <a:endParaRPr lang="en-US" dirty="0">
              <a:solidFill>
                <a:prstClr val="black"/>
              </a:solidFill>
              <a:latin typeface="Calibri Light" panose="020F0302020204030204"/>
            </a:endParaRPr>
          </a:p>
        </p:txBody>
      </p:sp>
      <p:grpSp>
        <p:nvGrpSpPr>
          <p:cNvPr id="22" name="Group 21"/>
          <p:cNvGrpSpPr/>
          <p:nvPr/>
        </p:nvGrpSpPr>
        <p:grpSpPr>
          <a:xfrm>
            <a:off x="618997" y="4790525"/>
            <a:ext cx="8286750" cy="1895058"/>
            <a:chOff x="213064" y="1171852"/>
            <a:chExt cx="8735625" cy="2237958"/>
          </a:xfrm>
        </p:grpSpPr>
        <p:grpSp>
          <p:nvGrpSpPr>
            <p:cNvPr id="23" name="Group 22"/>
            <p:cNvGrpSpPr/>
            <p:nvPr/>
          </p:nvGrpSpPr>
          <p:grpSpPr>
            <a:xfrm>
              <a:off x="284085" y="1736992"/>
              <a:ext cx="8664604" cy="1672818"/>
              <a:chOff x="275208" y="1905667"/>
              <a:chExt cx="8664604" cy="1672818"/>
            </a:xfrm>
          </p:grpSpPr>
          <p:pic>
            <p:nvPicPr>
              <p:cNvPr id="26" name="Picture 25"/>
              <p:cNvPicPr>
                <a:picLocks noChangeAspect="1"/>
              </p:cNvPicPr>
              <p:nvPr/>
            </p:nvPicPr>
            <p:blipFill rotWithShape="1">
              <a:blip r:embed="rId3" cstate="hqprint">
                <a:extLst>
                  <a:ext uri="{28A0092B-C50C-407E-A947-70E740481C1C}">
                    <a14:useLocalDpi xmlns:a14="http://schemas.microsoft.com/office/drawing/2010/main"/>
                  </a:ext>
                </a:extLst>
              </a:blip>
              <a:srcRect l="610"/>
              <a:stretch/>
            </p:blipFill>
            <p:spPr>
              <a:xfrm>
                <a:off x="4598633" y="1917460"/>
                <a:ext cx="4341179" cy="1655165"/>
              </a:xfrm>
              <a:prstGeom prst="rect">
                <a:avLst/>
              </a:prstGeom>
            </p:spPr>
          </p:pic>
          <p:pic>
            <p:nvPicPr>
              <p:cNvPr id="27" name="Picture 26"/>
              <p:cNvPicPr>
                <a:picLocks noChangeAspect="1"/>
              </p:cNvPicPr>
              <p:nvPr/>
            </p:nvPicPr>
            <p:blipFill rotWithShape="1">
              <a:blip r:embed="rId4" cstate="hqprint">
                <a:extLst>
                  <a:ext uri="{28A0092B-C50C-407E-A947-70E740481C1C}">
                    <a14:useLocalDpi xmlns:a14="http://schemas.microsoft.com/office/drawing/2010/main"/>
                  </a:ext>
                </a:extLst>
              </a:blip>
              <a:srcRect r="1217"/>
              <a:stretch/>
            </p:blipFill>
            <p:spPr>
              <a:xfrm>
                <a:off x="275208" y="1905667"/>
                <a:ext cx="4323425" cy="1672818"/>
              </a:xfrm>
              <a:prstGeom prst="rect">
                <a:avLst/>
              </a:prstGeom>
            </p:spPr>
          </p:pic>
        </p:grpSp>
        <p:sp>
          <p:nvSpPr>
            <p:cNvPr id="24" name="TextBox 23"/>
            <p:cNvSpPr txBox="1"/>
            <p:nvPr/>
          </p:nvSpPr>
          <p:spPr>
            <a:xfrm>
              <a:off x="213064" y="1171852"/>
              <a:ext cx="3949480" cy="472508"/>
            </a:xfrm>
            <a:prstGeom prst="rect">
              <a:avLst/>
            </a:prstGeom>
            <a:noFill/>
          </p:spPr>
          <p:txBody>
            <a:bodyPr wrap="none" rtlCol="0">
              <a:spAutoFit/>
            </a:bodyPr>
            <a:lstStyle/>
            <a:p>
              <a:r>
                <a:rPr lang="en-US" sz="2000">
                  <a:solidFill>
                    <a:schemeClr val="accent1">
                      <a:lumMod val="75000"/>
                    </a:schemeClr>
                  </a:solidFill>
                  <a:latin typeface="Arial" panose="020B0604020202020204" pitchFamily="34" charset="0"/>
                  <a:cs typeface="Arial" panose="020B0604020202020204" pitchFamily="34" charset="0"/>
                </a:rPr>
                <a:t>IN718 Microstructural Evolution</a:t>
              </a:r>
            </a:p>
          </p:txBody>
        </p:sp>
        <p:sp>
          <p:nvSpPr>
            <p:cNvPr id="25" name="Right Arrow 24"/>
            <p:cNvSpPr/>
            <p:nvPr/>
          </p:nvSpPr>
          <p:spPr>
            <a:xfrm>
              <a:off x="292963" y="1544715"/>
              <a:ext cx="6631620" cy="15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8" name="Picture 2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506048" y="1839165"/>
            <a:ext cx="1861400" cy="2324896"/>
          </a:xfrm>
          <a:prstGeom prst="rect">
            <a:avLst/>
          </a:prstGeom>
          <a:ln>
            <a:solidFill>
              <a:schemeClr val="tx1"/>
            </a:solidFill>
          </a:ln>
        </p:spPr>
      </p:pic>
      <p:pic>
        <p:nvPicPr>
          <p:cNvPr id="29" name="Picture 2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603326" y="1488812"/>
            <a:ext cx="2979073" cy="1979764"/>
          </a:xfrm>
          <a:prstGeom prst="rect">
            <a:avLst/>
          </a:prstGeom>
        </p:spPr>
      </p:pic>
      <p:pic>
        <p:nvPicPr>
          <p:cNvPr id="30" name="Picture 2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364754" y="3260436"/>
            <a:ext cx="1531683" cy="1919709"/>
          </a:xfrm>
          <a:prstGeom prst="rect">
            <a:avLst/>
          </a:prstGeom>
        </p:spPr>
      </p:pic>
      <p:sp>
        <p:nvSpPr>
          <p:cNvPr id="4" name="Slide Number Placeholder 3">
            <a:extLst>
              <a:ext uri="{FF2B5EF4-FFF2-40B4-BE49-F238E27FC236}">
                <a16:creationId xmlns:a16="http://schemas.microsoft.com/office/drawing/2014/main" id="{2B13BCF5-79BB-EA52-C2BD-F7627B21B7F1}"/>
              </a:ext>
            </a:extLst>
          </p:cNvPr>
          <p:cNvSpPr txBox="1">
            <a:spLocks/>
          </p:cNvSpPr>
          <p:nvPr/>
        </p:nvSpPr>
        <p:spPr>
          <a:xfrm>
            <a:off x="9904400" y="650302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B8D9A4E-FB59-9B49-9310-F2E5203E8539}" type="slidenum">
              <a:rPr lang="en-US" smtClean="0"/>
              <a:pPr>
                <a:defRPr/>
              </a:pPr>
              <a:t>23</a:t>
            </a:fld>
            <a:endParaRPr lang="en-US"/>
          </a:p>
        </p:txBody>
      </p:sp>
    </p:spTree>
    <p:extLst>
      <p:ext uri="{BB962C8B-B14F-4D97-AF65-F5344CB8AC3E}">
        <p14:creationId xmlns:p14="http://schemas.microsoft.com/office/powerpoint/2010/main" val="1405679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DFF092B-E231-4643-9C1D-82FF9BFDEF8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827441" y="1900208"/>
            <a:ext cx="6229738" cy="4304100"/>
          </a:xfrm>
          <a:prstGeom prst="rect">
            <a:avLst/>
          </a:prstGeom>
        </p:spPr>
      </p:pic>
      <p:sp>
        <p:nvSpPr>
          <p:cNvPr id="7" name="TextBox 6"/>
          <p:cNvSpPr txBox="1"/>
          <p:nvPr/>
        </p:nvSpPr>
        <p:spPr>
          <a:xfrm>
            <a:off x="420081" y="1157237"/>
            <a:ext cx="5224480" cy="4832092"/>
          </a:xfrm>
          <a:prstGeom prst="rect">
            <a:avLst/>
          </a:prstGeom>
          <a:noFill/>
        </p:spPr>
        <p:txBody>
          <a:bodyPr wrap="square" rtlCol="0">
            <a:spAutoFit/>
          </a:bodyPr>
          <a:lstStyle/>
          <a:p>
            <a:r>
              <a:rPr lang="en-US" sz="3600" b="1" dirty="0">
                <a:latin typeface="+mj-lt"/>
              </a:rPr>
              <a:t>Qualification of the Candidate Material Process</a:t>
            </a:r>
          </a:p>
          <a:p>
            <a:r>
              <a:rPr lang="en-US" sz="2400" dirty="0">
                <a:latin typeface="+mj-lt"/>
              </a:rPr>
              <a:t>Establishing a QMP: Qualified Material Process</a:t>
            </a:r>
          </a:p>
          <a:p>
            <a:endParaRPr lang="en-US" sz="2400" dirty="0">
              <a:latin typeface="+mj-lt"/>
            </a:endParaRPr>
          </a:p>
          <a:p>
            <a:r>
              <a:rPr lang="en-US" sz="2400" b="1" dirty="0">
                <a:latin typeface="+mj-lt"/>
              </a:rPr>
              <a:t>Four Step Process</a:t>
            </a:r>
          </a:p>
          <a:p>
            <a:pPr marL="342900" indent="-342900">
              <a:buFont typeface="Arial" panose="020B0604020202020204" pitchFamily="34" charset="0"/>
              <a:buChar char="•"/>
            </a:pPr>
            <a:r>
              <a:rPr lang="en-US" sz="2400" dirty="0">
                <a:latin typeface="+mj-lt"/>
              </a:rPr>
              <a:t>Material Qualification</a:t>
            </a:r>
          </a:p>
          <a:p>
            <a:pPr marL="342900" indent="-342900">
              <a:buFont typeface="Arial" panose="020B0604020202020204" pitchFamily="34" charset="0"/>
              <a:buChar char="•"/>
            </a:pPr>
            <a:r>
              <a:rPr lang="en-US" sz="2400" dirty="0">
                <a:latin typeface="+mj-lt"/>
              </a:rPr>
              <a:t>Surface Texture and Detail Resolution</a:t>
            </a:r>
          </a:p>
          <a:p>
            <a:pPr marL="342900" indent="-342900">
              <a:buFont typeface="Arial" panose="020B0604020202020204" pitchFamily="34" charset="0"/>
              <a:buChar char="•"/>
            </a:pPr>
            <a:r>
              <a:rPr lang="en-US" sz="2400" dirty="0">
                <a:latin typeface="+mj-lt"/>
              </a:rPr>
              <a:t>Flaw Population</a:t>
            </a:r>
          </a:p>
          <a:p>
            <a:pPr marL="342900" indent="-342900">
              <a:buFont typeface="Arial" panose="020B0604020202020204" pitchFamily="34" charset="0"/>
              <a:buChar char="•"/>
            </a:pPr>
            <a:r>
              <a:rPr lang="en-US" sz="2400" dirty="0">
                <a:latin typeface="+mj-lt"/>
              </a:rPr>
              <a:t>Mechanical Properties</a:t>
            </a:r>
          </a:p>
          <a:p>
            <a:pPr marL="342900" indent="-342900">
              <a:buFont typeface="Arial" panose="020B0604020202020204" pitchFamily="34" charset="0"/>
              <a:buChar char="•"/>
            </a:pPr>
            <a:endParaRPr lang="en-US" sz="2400" dirty="0">
              <a:latin typeface="+mj-lt"/>
            </a:endParaRPr>
          </a:p>
          <a:p>
            <a:pPr marL="1141413" lvl="2" indent="-227013">
              <a:buFont typeface="Arial" panose="020B0604020202020204" pitchFamily="34" charset="0"/>
              <a:buChar char="•"/>
            </a:pPr>
            <a:endParaRPr lang="en-US" sz="2000" dirty="0">
              <a:latin typeface="+mj-lt"/>
            </a:endParaRPr>
          </a:p>
        </p:txBody>
      </p:sp>
      <p:sp>
        <p:nvSpPr>
          <p:cNvPr id="4" name="Title 9"/>
          <p:cNvSpPr txBox="1">
            <a:spLocks/>
          </p:cNvSpPr>
          <p:nvPr/>
        </p:nvSpPr>
        <p:spPr>
          <a:xfrm>
            <a:off x="1190128" y="136525"/>
            <a:ext cx="9274625" cy="653692"/>
          </a:xfrm>
          <a:prstGeom prst="rect">
            <a:avLst/>
          </a:prstGeom>
        </p:spPr>
        <p:txBody>
          <a:bodyPr vert="horz" lIns="91440" tIns="45720" rIns="91440" bIns="45720" rtlCol="0" anchor="ctr">
            <a:normAutofit/>
          </a:bodyPr>
          <a:lstStyle>
            <a:lvl1pPr>
              <a:lnSpc>
                <a:spcPct val="90000"/>
              </a:lnSpc>
              <a:spcBef>
                <a:spcPct val="0"/>
              </a:spcBef>
              <a:buNone/>
              <a:defRPr sz="4400">
                <a:latin typeface="+mj-lt"/>
                <a:ea typeface="+mj-ea"/>
                <a:cs typeface="+mj-cs"/>
              </a:defRPr>
            </a:lvl1pPr>
          </a:lstStyle>
          <a:p>
            <a:r>
              <a:rPr lang="en-US" sz="2800" b="1" dirty="0">
                <a:latin typeface="+mn-lt"/>
              </a:rPr>
              <a:t>Qualified Material Process</a:t>
            </a:r>
          </a:p>
        </p:txBody>
      </p:sp>
      <p:sp>
        <p:nvSpPr>
          <p:cNvPr id="31" name="Rounded Rectangle 30"/>
          <p:cNvSpPr/>
          <p:nvPr/>
        </p:nvSpPr>
        <p:spPr>
          <a:xfrm>
            <a:off x="6622072" y="3568148"/>
            <a:ext cx="2504719" cy="805069"/>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65255A07-3A7A-5F24-CE9F-3E9E517AAF66}"/>
              </a:ext>
            </a:extLst>
          </p:cNvPr>
          <p:cNvSpPr>
            <a:spLocks noGrp="1"/>
          </p:cNvSpPr>
          <p:nvPr>
            <p:ph type="ftr" sz="quarter" idx="11"/>
          </p:nvPr>
        </p:nvSpPr>
        <p:spPr/>
        <p:txBody>
          <a:bodyPr/>
          <a:lstStyle/>
          <a:p>
            <a:r>
              <a:rPr lang="en-US" b="1"/>
              <a:t>Unclassified and Approved for Public Release </a:t>
            </a:r>
            <a:endParaRPr lang="en-US" dirty="0"/>
          </a:p>
        </p:txBody>
      </p:sp>
    </p:spTree>
    <p:extLst>
      <p:ext uri="{BB962C8B-B14F-4D97-AF65-F5344CB8AC3E}">
        <p14:creationId xmlns:p14="http://schemas.microsoft.com/office/powerpoint/2010/main" val="2781427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11457" y="1091661"/>
            <a:ext cx="7738250" cy="3847207"/>
          </a:xfrm>
          <a:prstGeom prst="rect">
            <a:avLst/>
          </a:prstGeom>
          <a:noFill/>
        </p:spPr>
        <p:txBody>
          <a:bodyPr wrap="square" rtlCol="0">
            <a:spAutoFit/>
          </a:bodyPr>
          <a:lstStyle/>
          <a:p>
            <a:r>
              <a:rPr lang="en-US" sz="2800" dirty="0">
                <a:solidFill>
                  <a:srgbClr val="FF0000"/>
                </a:solidFill>
                <a:latin typeface="+mj-lt"/>
              </a:rPr>
              <a:t>Step 1:  </a:t>
            </a:r>
            <a:r>
              <a:rPr lang="en-US" sz="2800" dirty="0">
                <a:latin typeface="+mj-lt"/>
              </a:rPr>
              <a:t>Material Qualification</a:t>
            </a:r>
          </a:p>
          <a:p>
            <a:pPr marL="684213" lvl="1" indent="-227013">
              <a:buFont typeface="Arial" panose="020B0604020202020204" pitchFamily="34" charset="0"/>
              <a:buChar char="•"/>
            </a:pPr>
            <a:r>
              <a:rPr lang="en-US" sz="2400" dirty="0">
                <a:latin typeface="+mj-lt"/>
              </a:rPr>
              <a:t>Consistency throughout build area</a:t>
            </a:r>
          </a:p>
          <a:p>
            <a:pPr marL="684213" lvl="1" indent="-227013">
              <a:buFont typeface="Arial" panose="020B0604020202020204" pitchFamily="34" charset="0"/>
              <a:buChar char="•"/>
            </a:pPr>
            <a:r>
              <a:rPr lang="en-US" sz="2400" dirty="0">
                <a:latin typeface="+mj-lt"/>
              </a:rPr>
              <a:t>Tolerance to variation</a:t>
            </a:r>
          </a:p>
          <a:p>
            <a:pPr marL="684213" lvl="1" indent="-227013">
              <a:buFont typeface="Arial" panose="020B0604020202020204" pitchFamily="34" charset="0"/>
              <a:buChar char="•"/>
            </a:pPr>
            <a:r>
              <a:rPr lang="en-US" sz="2400" dirty="0">
                <a:latin typeface="+mj-lt"/>
              </a:rPr>
              <a:t>Interface quality (restart, contour passes, striping, </a:t>
            </a:r>
          </a:p>
          <a:p>
            <a:pPr marL="746125" lvl="1" indent="-61913"/>
            <a:r>
              <a:rPr lang="en-US" sz="2400" dirty="0">
                <a:latin typeface="+mj-lt"/>
              </a:rPr>
              <a:t>islands, multi-laser zones)</a:t>
            </a:r>
          </a:p>
          <a:p>
            <a:pPr marL="684213" lvl="1" indent="-227013">
              <a:buFont typeface="Arial" panose="020B0604020202020204" pitchFamily="34" charset="0"/>
              <a:buChar char="•"/>
            </a:pPr>
            <a:r>
              <a:rPr lang="en-US" sz="2400" dirty="0">
                <a:latin typeface="+mj-lt"/>
              </a:rPr>
              <a:t>Top layer melt pools</a:t>
            </a:r>
          </a:p>
          <a:p>
            <a:pPr marL="684213" lvl="1" indent="-227013">
              <a:buFont typeface="Arial" panose="020B0604020202020204" pitchFamily="34" charset="0"/>
              <a:buChar char="•"/>
            </a:pPr>
            <a:r>
              <a:rPr lang="en-US" sz="2400" dirty="0">
                <a:latin typeface="+mj-lt"/>
              </a:rPr>
              <a:t>Microstructural evolution</a:t>
            </a:r>
          </a:p>
          <a:p>
            <a:pPr marL="1141413" lvl="2" indent="-227013">
              <a:buFont typeface="Arial" panose="020B0604020202020204" pitchFamily="34" charset="0"/>
              <a:buChar char="•"/>
            </a:pPr>
            <a:r>
              <a:rPr lang="en-US" sz="2400" dirty="0">
                <a:latin typeface="+mj-lt"/>
              </a:rPr>
              <a:t>Final state free of strong texture</a:t>
            </a:r>
          </a:p>
          <a:p>
            <a:pPr marL="1141413" lvl="2" indent="-227013">
              <a:buFont typeface="Arial" panose="020B0604020202020204" pitchFamily="34" charset="0"/>
              <a:buChar char="•"/>
            </a:pPr>
            <a:r>
              <a:rPr lang="en-US" sz="2400" dirty="0">
                <a:latin typeface="+mj-lt"/>
              </a:rPr>
              <a:t>Acceptance criteria for As Built and Final</a:t>
            </a:r>
          </a:p>
          <a:p>
            <a:pPr marL="1141413" lvl="2" indent="-227013">
              <a:buFont typeface="Arial" panose="020B0604020202020204" pitchFamily="34" charset="0"/>
              <a:buChar char="•"/>
            </a:pPr>
            <a:endParaRPr lang="en-US" sz="2400" dirty="0">
              <a:latin typeface="+mj-lt"/>
            </a:endParaRPr>
          </a:p>
        </p:txBody>
      </p:sp>
      <p:sp>
        <p:nvSpPr>
          <p:cNvPr id="4" name="Title 9"/>
          <p:cNvSpPr txBox="1">
            <a:spLocks/>
          </p:cNvSpPr>
          <p:nvPr/>
        </p:nvSpPr>
        <p:spPr>
          <a:xfrm>
            <a:off x="1195758" y="11446"/>
            <a:ext cx="9274625" cy="840391"/>
          </a:xfrm>
          <a:prstGeom prst="rect">
            <a:avLst/>
          </a:prstGeom>
        </p:spPr>
        <p:txBody>
          <a:bodyPr vert="horz" lIns="91440" tIns="45720" rIns="91440" bIns="45720" rtlCol="0" anchor="ctr">
            <a:normAutofit/>
          </a:bodyPr>
          <a:lstStyle>
            <a:lvl1pPr>
              <a:lnSpc>
                <a:spcPct val="90000"/>
              </a:lnSpc>
              <a:spcBef>
                <a:spcPct val="0"/>
              </a:spcBef>
              <a:buNone/>
              <a:defRPr sz="4400">
                <a:latin typeface="+mj-lt"/>
                <a:ea typeface="+mj-ea"/>
                <a:cs typeface="+mj-cs"/>
              </a:defRPr>
            </a:lvl1pPr>
          </a:lstStyle>
          <a:p>
            <a:r>
              <a:rPr lang="en-US" sz="2800" b="1" dirty="0">
                <a:latin typeface="+mn-lt"/>
              </a:rPr>
              <a:t>Qualified Material Process</a:t>
            </a:r>
          </a:p>
        </p:txBody>
      </p:sp>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158359" y="3607297"/>
            <a:ext cx="3722184" cy="1035028"/>
          </a:xfrm>
          <a:prstGeom prst="rect">
            <a:avLst/>
          </a:prstGeom>
        </p:spPr>
      </p:pic>
      <p:grpSp>
        <p:nvGrpSpPr>
          <p:cNvPr id="8" name="Group 7"/>
          <p:cNvGrpSpPr/>
          <p:nvPr/>
        </p:nvGrpSpPr>
        <p:grpSpPr>
          <a:xfrm>
            <a:off x="8414173" y="1536031"/>
            <a:ext cx="3347452" cy="1947039"/>
            <a:chOff x="2826261" y="2824542"/>
            <a:chExt cx="6023825" cy="3623150"/>
          </a:xfrm>
        </p:grpSpPr>
        <p:pic>
          <p:nvPicPr>
            <p:cNvPr id="9" name="Picture 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826261" y="2824542"/>
              <a:ext cx="6014679" cy="3623150"/>
            </a:xfrm>
            <a:prstGeom prst="rect">
              <a:avLst/>
            </a:prstGeom>
          </p:spPr>
        </p:pic>
        <p:sp>
          <p:nvSpPr>
            <p:cNvPr id="10" name="Freeform 9"/>
            <p:cNvSpPr/>
            <p:nvPr/>
          </p:nvSpPr>
          <p:spPr>
            <a:xfrm>
              <a:off x="2890157" y="3167743"/>
              <a:ext cx="1730829" cy="2041071"/>
            </a:xfrm>
            <a:custGeom>
              <a:avLst/>
              <a:gdLst>
                <a:gd name="connsiteX0" fmla="*/ 0 w 1730829"/>
                <a:gd name="connsiteY0" fmla="*/ 0 h 2041071"/>
                <a:gd name="connsiteX1" fmla="*/ 212272 w 1730829"/>
                <a:gd name="connsiteY1" fmla="*/ 612321 h 2041071"/>
                <a:gd name="connsiteX2" fmla="*/ 571500 w 1730829"/>
                <a:gd name="connsiteY2" fmla="*/ 1126671 h 2041071"/>
                <a:gd name="connsiteX3" fmla="*/ 702129 w 1730829"/>
                <a:gd name="connsiteY3" fmla="*/ 1690007 h 2041071"/>
                <a:gd name="connsiteX4" fmla="*/ 922564 w 1730829"/>
                <a:gd name="connsiteY4" fmla="*/ 1975757 h 2041071"/>
                <a:gd name="connsiteX5" fmla="*/ 1232807 w 1730829"/>
                <a:gd name="connsiteY5" fmla="*/ 2041071 h 2041071"/>
                <a:gd name="connsiteX6" fmla="*/ 1518557 w 1730829"/>
                <a:gd name="connsiteY6" fmla="*/ 1975757 h 2041071"/>
                <a:gd name="connsiteX7" fmla="*/ 1690007 w 1730829"/>
                <a:gd name="connsiteY7" fmla="*/ 1755321 h 2041071"/>
                <a:gd name="connsiteX8" fmla="*/ 1730829 w 1730829"/>
                <a:gd name="connsiteY8" fmla="*/ 1665514 h 2041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829" h="2041071">
                  <a:moveTo>
                    <a:pt x="0" y="0"/>
                  </a:moveTo>
                  <a:cubicBezTo>
                    <a:pt x="58511" y="212271"/>
                    <a:pt x="117022" y="424543"/>
                    <a:pt x="212272" y="612321"/>
                  </a:cubicBezTo>
                  <a:cubicBezTo>
                    <a:pt x="307522" y="800099"/>
                    <a:pt x="489857" y="947057"/>
                    <a:pt x="571500" y="1126671"/>
                  </a:cubicBezTo>
                  <a:cubicBezTo>
                    <a:pt x="653143" y="1306285"/>
                    <a:pt x="643618" y="1548493"/>
                    <a:pt x="702129" y="1690007"/>
                  </a:cubicBezTo>
                  <a:cubicBezTo>
                    <a:pt x="760640" y="1831521"/>
                    <a:pt x="834118" y="1917246"/>
                    <a:pt x="922564" y="1975757"/>
                  </a:cubicBezTo>
                  <a:cubicBezTo>
                    <a:pt x="1011010" y="2034268"/>
                    <a:pt x="1133475" y="2041071"/>
                    <a:pt x="1232807" y="2041071"/>
                  </a:cubicBezTo>
                  <a:cubicBezTo>
                    <a:pt x="1332139" y="2041071"/>
                    <a:pt x="1442357" y="2023382"/>
                    <a:pt x="1518557" y="1975757"/>
                  </a:cubicBezTo>
                  <a:cubicBezTo>
                    <a:pt x="1594757" y="1928132"/>
                    <a:pt x="1654628" y="1807028"/>
                    <a:pt x="1690007" y="1755321"/>
                  </a:cubicBezTo>
                  <a:cubicBezTo>
                    <a:pt x="1725386" y="1703614"/>
                    <a:pt x="1728107" y="1684564"/>
                    <a:pt x="1730829" y="1665514"/>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4106636" y="3249386"/>
              <a:ext cx="1592035" cy="2031862"/>
            </a:xfrm>
            <a:custGeom>
              <a:avLst/>
              <a:gdLst>
                <a:gd name="connsiteX0" fmla="*/ 0 w 1592035"/>
                <a:gd name="connsiteY0" fmla="*/ 0 h 2031862"/>
                <a:gd name="connsiteX1" fmla="*/ 326571 w 1592035"/>
                <a:gd name="connsiteY1" fmla="*/ 530678 h 2031862"/>
                <a:gd name="connsiteX2" fmla="*/ 400050 w 1592035"/>
                <a:gd name="connsiteY2" fmla="*/ 1126671 h 2031862"/>
                <a:gd name="connsiteX3" fmla="*/ 440871 w 1592035"/>
                <a:gd name="connsiteY3" fmla="*/ 1420585 h 2031862"/>
                <a:gd name="connsiteX4" fmla="*/ 530678 w 1592035"/>
                <a:gd name="connsiteY4" fmla="*/ 1616528 h 2031862"/>
                <a:gd name="connsiteX5" fmla="*/ 767443 w 1592035"/>
                <a:gd name="connsiteY5" fmla="*/ 1828800 h 2031862"/>
                <a:gd name="connsiteX6" fmla="*/ 955221 w 1592035"/>
                <a:gd name="connsiteY6" fmla="*/ 2016578 h 2031862"/>
                <a:gd name="connsiteX7" fmla="*/ 1273628 w 1592035"/>
                <a:gd name="connsiteY7" fmla="*/ 2000250 h 2031862"/>
                <a:gd name="connsiteX8" fmla="*/ 1510393 w 1592035"/>
                <a:gd name="connsiteY8" fmla="*/ 1836964 h 2031862"/>
                <a:gd name="connsiteX9" fmla="*/ 1592035 w 1592035"/>
                <a:gd name="connsiteY9" fmla="*/ 1632857 h 203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2035" h="2031862">
                  <a:moveTo>
                    <a:pt x="0" y="0"/>
                  </a:moveTo>
                  <a:cubicBezTo>
                    <a:pt x="129948" y="171450"/>
                    <a:pt x="259896" y="342900"/>
                    <a:pt x="326571" y="530678"/>
                  </a:cubicBezTo>
                  <a:cubicBezTo>
                    <a:pt x="393246" y="718457"/>
                    <a:pt x="381000" y="978353"/>
                    <a:pt x="400050" y="1126671"/>
                  </a:cubicBezTo>
                  <a:cubicBezTo>
                    <a:pt x="419100" y="1274989"/>
                    <a:pt x="419100" y="1338942"/>
                    <a:pt x="440871" y="1420585"/>
                  </a:cubicBezTo>
                  <a:cubicBezTo>
                    <a:pt x="462642" y="1502228"/>
                    <a:pt x="476249" y="1548492"/>
                    <a:pt x="530678" y="1616528"/>
                  </a:cubicBezTo>
                  <a:cubicBezTo>
                    <a:pt x="585107" y="1684564"/>
                    <a:pt x="696686" y="1762125"/>
                    <a:pt x="767443" y="1828800"/>
                  </a:cubicBezTo>
                  <a:cubicBezTo>
                    <a:pt x="838200" y="1895475"/>
                    <a:pt x="870857" y="1988003"/>
                    <a:pt x="955221" y="2016578"/>
                  </a:cubicBezTo>
                  <a:cubicBezTo>
                    <a:pt x="1039585" y="2045153"/>
                    <a:pt x="1181099" y="2030186"/>
                    <a:pt x="1273628" y="2000250"/>
                  </a:cubicBezTo>
                  <a:cubicBezTo>
                    <a:pt x="1366157" y="1970314"/>
                    <a:pt x="1457325" y="1898196"/>
                    <a:pt x="1510393" y="1836964"/>
                  </a:cubicBezTo>
                  <a:cubicBezTo>
                    <a:pt x="1563461" y="1775732"/>
                    <a:pt x="1577748" y="1704294"/>
                    <a:pt x="1592035" y="1632857"/>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6417129" y="3347357"/>
              <a:ext cx="1567542" cy="1870692"/>
            </a:xfrm>
            <a:custGeom>
              <a:avLst/>
              <a:gdLst>
                <a:gd name="connsiteX0" fmla="*/ 0 w 1567542"/>
                <a:gd name="connsiteY0" fmla="*/ 0 h 1870692"/>
                <a:gd name="connsiteX1" fmla="*/ 236764 w 1567542"/>
                <a:gd name="connsiteY1" fmla="*/ 628650 h 1870692"/>
                <a:gd name="connsiteX2" fmla="*/ 375557 w 1567542"/>
                <a:gd name="connsiteY2" fmla="*/ 1281793 h 1870692"/>
                <a:gd name="connsiteX3" fmla="*/ 473528 w 1567542"/>
                <a:gd name="connsiteY3" fmla="*/ 1559379 h 1870692"/>
                <a:gd name="connsiteX4" fmla="*/ 702128 w 1567542"/>
                <a:gd name="connsiteY4" fmla="*/ 1771650 h 1870692"/>
                <a:gd name="connsiteX5" fmla="*/ 1012371 w 1567542"/>
                <a:gd name="connsiteY5" fmla="*/ 1869622 h 1870692"/>
                <a:gd name="connsiteX6" fmla="*/ 1314450 w 1567542"/>
                <a:gd name="connsiteY6" fmla="*/ 1714500 h 1870692"/>
                <a:gd name="connsiteX7" fmla="*/ 1494064 w 1567542"/>
                <a:gd name="connsiteY7" fmla="*/ 1436914 h 1870692"/>
                <a:gd name="connsiteX8" fmla="*/ 1567542 w 1567542"/>
                <a:gd name="connsiteY8" fmla="*/ 1257300 h 187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7542" h="1870692">
                  <a:moveTo>
                    <a:pt x="0" y="0"/>
                  </a:moveTo>
                  <a:cubicBezTo>
                    <a:pt x="87085" y="207509"/>
                    <a:pt x="174171" y="415018"/>
                    <a:pt x="236764" y="628650"/>
                  </a:cubicBezTo>
                  <a:cubicBezTo>
                    <a:pt x="299357" y="842282"/>
                    <a:pt x="336096" y="1126671"/>
                    <a:pt x="375557" y="1281793"/>
                  </a:cubicBezTo>
                  <a:cubicBezTo>
                    <a:pt x="415018" y="1436915"/>
                    <a:pt x="419100" y="1477736"/>
                    <a:pt x="473528" y="1559379"/>
                  </a:cubicBezTo>
                  <a:cubicBezTo>
                    <a:pt x="527956" y="1641022"/>
                    <a:pt x="612321" y="1719943"/>
                    <a:pt x="702128" y="1771650"/>
                  </a:cubicBezTo>
                  <a:cubicBezTo>
                    <a:pt x="791935" y="1823357"/>
                    <a:pt x="910317" y="1879147"/>
                    <a:pt x="1012371" y="1869622"/>
                  </a:cubicBezTo>
                  <a:cubicBezTo>
                    <a:pt x="1114425" y="1860097"/>
                    <a:pt x="1234168" y="1786618"/>
                    <a:pt x="1314450" y="1714500"/>
                  </a:cubicBezTo>
                  <a:cubicBezTo>
                    <a:pt x="1394732" y="1642382"/>
                    <a:pt x="1451882" y="1513114"/>
                    <a:pt x="1494064" y="1436914"/>
                  </a:cubicBezTo>
                  <a:cubicBezTo>
                    <a:pt x="1536246" y="1360714"/>
                    <a:pt x="1551894" y="1309007"/>
                    <a:pt x="1567542" y="125730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5086350" y="3298371"/>
              <a:ext cx="1771650" cy="2183870"/>
            </a:xfrm>
            <a:custGeom>
              <a:avLst/>
              <a:gdLst>
                <a:gd name="connsiteX0" fmla="*/ 0 w 1771650"/>
                <a:gd name="connsiteY0" fmla="*/ 0 h 2183870"/>
                <a:gd name="connsiteX1" fmla="*/ 285750 w 1771650"/>
                <a:gd name="connsiteY1" fmla="*/ 726622 h 2183870"/>
                <a:gd name="connsiteX2" fmla="*/ 506186 w 1771650"/>
                <a:gd name="connsiteY2" fmla="*/ 1134836 h 2183870"/>
                <a:gd name="connsiteX3" fmla="*/ 628650 w 1771650"/>
                <a:gd name="connsiteY3" fmla="*/ 1600200 h 2183870"/>
                <a:gd name="connsiteX4" fmla="*/ 751114 w 1771650"/>
                <a:gd name="connsiteY4" fmla="*/ 2008415 h 2183870"/>
                <a:gd name="connsiteX5" fmla="*/ 996043 w 1771650"/>
                <a:gd name="connsiteY5" fmla="*/ 2171700 h 2183870"/>
                <a:gd name="connsiteX6" fmla="*/ 1363436 w 1771650"/>
                <a:gd name="connsiteY6" fmla="*/ 2139043 h 2183870"/>
                <a:gd name="connsiteX7" fmla="*/ 1600200 w 1771650"/>
                <a:gd name="connsiteY7" fmla="*/ 1877786 h 2183870"/>
                <a:gd name="connsiteX8" fmla="*/ 1771650 w 1771650"/>
                <a:gd name="connsiteY8" fmla="*/ 1592036 h 21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1650" h="2183870">
                  <a:moveTo>
                    <a:pt x="0" y="0"/>
                  </a:moveTo>
                  <a:cubicBezTo>
                    <a:pt x="100693" y="268741"/>
                    <a:pt x="201386" y="537483"/>
                    <a:pt x="285750" y="726622"/>
                  </a:cubicBezTo>
                  <a:cubicBezTo>
                    <a:pt x="370114" y="915761"/>
                    <a:pt x="449036" y="989240"/>
                    <a:pt x="506186" y="1134836"/>
                  </a:cubicBezTo>
                  <a:cubicBezTo>
                    <a:pt x="563336" y="1280432"/>
                    <a:pt x="587829" y="1454604"/>
                    <a:pt x="628650" y="1600200"/>
                  </a:cubicBezTo>
                  <a:cubicBezTo>
                    <a:pt x="669471" y="1745796"/>
                    <a:pt x="689882" y="1913165"/>
                    <a:pt x="751114" y="2008415"/>
                  </a:cubicBezTo>
                  <a:cubicBezTo>
                    <a:pt x="812346" y="2103665"/>
                    <a:pt x="893989" y="2149929"/>
                    <a:pt x="996043" y="2171700"/>
                  </a:cubicBezTo>
                  <a:cubicBezTo>
                    <a:pt x="1098097" y="2193471"/>
                    <a:pt x="1262743" y="2188029"/>
                    <a:pt x="1363436" y="2139043"/>
                  </a:cubicBezTo>
                  <a:cubicBezTo>
                    <a:pt x="1464129" y="2090057"/>
                    <a:pt x="1532164" y="1968954"/>
                    <a:pt x="1600200" y="1877786"/>
                  </a:cubicBezTo>
                  <a:cubicBezTo>
                    <a:pt x="1668236" y="1786618"/>
                    <a:pt x="1719943" y="1689327"/>
                    <a:pt x="1771650" y="1592036"/>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7421336" y="3412671"/>
              <a:ext cx="1396093" cy="1756400"/>
            </a:xfrm>
            <a:custGeom>
              <a:avLst/>
              <a:gdLst>
                <a:gd name="connsiteX0" fmla="*/ 0 w 1396093"/>
                <a:gd name="connsiteY0" fmla="*/ 0 h 1756400"/>
                <a:gd name="connsiteX1" fmla="*/ 489857 w 1396093"/>
                <a:gd name="connsiteY1" fmla="*/ 767443 h 1756400"/>
                <a:gd name="connsiteX2" fmla="*/ 547007 w 1396093"/>
                <a:gd name="connsiteY2" fmla="*/ 1191986 h 1756400"/>
                <a:gd name="connsiteX3" fmla="*/ 726621 w 1396093"/>
                <a:gd name="connsiteY3" fmla="*/ 1494065 h 1756400"/>
                <a:gd name="connsiteX4" fmla="*/ 1028700 w 1396093"/>
                <a:gd name="connsiteY4" fmla="*/ 1730829 h 1756400"/>
                <a:gd name="connsiteX5" fmla="*/ 1322614 w 1396093"/>
                <a:gd name="connsiteY5" fmla="*/ 1747158 h 1756400"/>
                <a:gd name="connsiteX6" fmla="*/ 1396093 w 1396093"/>
                <a:gd name="connsiteY6" fmla="*/ 1706336 h 175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6093" h="1756400">
                  <a:moveTo>
                    <a:pt x="0" y="0"/>
                  </a:moveTo>
                  <a:cubicBezTo>
                    <a:pt x="199344" y="284389"/>
                    <a:pt x="398689" y="568779"/>
                    <a:pt x="489857" y="767443"/>
                  </a:cubicBezTo>
                  <a:cubicBezTo>
                    <a:pt x="581025" y="966107"/>
                    <a:pt x="507546" y="1070882"/>
                    <a:pt x="547007" y="1191986"/>
                  </a:cubicBezTo>
                  <a:cubicBezTo>
                    <a:pt x="586468" y="1313090"/>
                    <a:pt x="646339" y="1404258"/>
                    <a:pt x="726621" y="1494065"/>
                  </a:cubicBezTo>
                  <a:cubicBezTo>
                    <a:pt x="806903" y="1583872"/>
                    <a:pt x="929368" y="1688647"/>
                    <a:pt x="1028700" y="1730829"/>
                  </a:cubicBezTo>
                  <a:cubicBezTo>
                    <a:pt x="1128032" y="1773011"/>
                    <a:pt x="1261382" y="1751240"/>
                    <a:pt x="1322614" y="1747158"/>
                  </a:cubicBezTo>
                  <a:cubicBezTo>
                    <a:pt x="1383846" y="1743076"/>
                    <a:pt x="1389969" y="1724706"/>
                    <a:pt x="1396093" y="1706336"/>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2833007" y="4727121"/>
              <a:ext cx="702129" cy="343480"/>
            </a:xfrm>
            <a:custGeom>
              <a:avLst/>
              <a:gdLst>
                <a:gd name="connsiteX0" fmla="*/ 0 w 702129"/>
                <a:gd name="connsiteY0" fmla="*/ 212272 h 343480"/>
                <a:gd name="connsiteX1" fmla="*/ 310243 w 702129"/>
                <a:gd name="connsiteY1" fmla="*/ 342900 h 343480"/>
                <a:gd name="connsiteX2" fmla="*/ 555172 w 702129"/>
                <a:gd name="connsiteY2" fmla="*/ 253093 h 343480"/>
                <a:gd name="connsiteX3" fmla="*/ 644979 w 702129"/>
                <a:gd name="connsiteY3" fmla="*/ 89808 h 343480"/>
                <a:gd name="connsiteX4" fmla="*/ 702129 w 702129"/>
                <a:gd name="connsiteY4" fmla="*/ 0 h 343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129" h="343480">
                  <a:moveTo>
                    <a:pt x="0" y="212272"/>
                  </a:moveTo>
                  <a:cubicBezTo>
                    <a:pt x="108857" y="274184"/>
                    <a:pt x="217714" y="336097"/>
                    <a:pt x="310243" y="342900"/>
                  </a:cubicBezTo>
                  <a:cubicBezTo>
                    <a:pt x="402772" y="349703"/>
                    <a:pt x="499383" y="295275"/>
                    <a:pt x="555172" y="253093"/>
                  </a:cubicBezTo>
                  <a:cubicBezTo>
                    <a:pt x="610961" y="210911"/>
                    <a:pt x="620486" y="131990"/>
                    <a:pt x="644979" y="89808"/>
                  </a:cubicBezTo>
                  <a:cubicBezTo>
                    <a:pt x="669472" y="47626"/>
                    <a:pt x="685800" y="23813"/>
                    <a:pt x="702129" y="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2849336" y="3151414"/>
              <a:ext cx="6000750" cy="247289"/>
            </a:xfrm>
            <a:custGeom>
              <a:avLst/>
              <a:gdLst>
                <a:gd name="connsiteX0" fmla="*/ 0 w 6000750"/>
                <a:gd name="connsiteY0" fmla="*/ 0 h 247289"/>
                <a:gd name="connsiteX1" fmla="*/ 465364 w 6000750"/>
                <a:gd name="connsiteY1" fmla="*/ 24493 h 247289"/>
                <a:gd name="connsiteX2" fmla="*/ 979714 w 6000750"/>
                <a:gd name="connsiteY2" fmla="*/ 40822 h 247289"/>
                <a:gd name="connsiteX3" fmla="*/ 1240971 w 6000750"/>
                <a:gd name="connsiteY3" fmla="*/ 81643 h 247289"/>
                <a:gd name="connsiteX4" fmla="*/ 1567543 w 6000750"/>
                <a:gd name="connsiteY4" fmla="*/ 89807 h 247289"/>
                <a:gd name="connsiteX5" fmla="*/ 1926771 w 6000750"/>
                <a:gd name="connsiteY5" fmla="*/ 89807 h 247289"/>
                <a:gd name="connsiteX6" fmla="*/ 2212521 w 6000750"/>
                <a:gd name="connsiteY6" fmla="*/ 122465 h 247289"/>
                <a:gd name="connsiteX7" fmla="*/ 2530928 w 6000750"/>
                <a:gd name="connsiteY7" fmla="*/ 65315 h 247289"/>
                <a:gd name="connsiteX8" fmla="*/ 2979964 w 6000750"/>
                <a:gd name="connsiteY8" fmla="*/ 130629 h 247289"/>
                <a:gd name="connsiteX9" fmla="*/ 3371850 w 6000750"/>
                <a:gd name="connsiteY9" fmla="*/ 179615 h 247289"/>
                <a:gd name="connsiteX10" fmla="*/ 3567793 w 6000750"/>
                <a:gd name="connsiteY10" fmla="*/ 195943 h 247289"/>
                <a:gd name="connsiteX11" fmla="*/ 4114800 w 6000750"/>
                <a:gd name="connsiteY11" fmla="*/ 212272 h 247289"/>
                <a:gd name="connsiteX12" fmla="*/ 4506685 w 6000750"/>
                <a:gd name="connsiteY12" fmla="*/ 236765 h 247289"/>
                <a:gd name="connsiteX13" fmla="*/ 4588328 w 6000750"/>
                <a:gd name="connsiteY13" fmla="*/ 244929 h 247289"/>
                <a:gd name="connsiteX14" fmla="*/ 4776107 w 6000750"/>
                <a:gd name="connsiteY14" fmla="*/ 195943 h 247289"/>
                <a:gd name="connsiteX15" fmla="*/ 5086350 w 6000750"/>
                <a:gd name="connsiteY15" fmla="*/ 146957 h 247289"/>
                <a:gd name="connsiteX16" fmla="*/ 5453743 w 6000750"/>
                <a:gd name="connsiteY16" fmla="*/ 171450 h 247289"/>
                <a:gd name="connsiteX17" fmla="*/ 5829300 w 6000750"/>
                <a:gd name="connsiteY17" fmla="*/ 187779 h 247289"/>
                <a:gd name="connsiteX18" fmla="*/ 6000750 w 6000750"/>
                <a:gd name="connsiteY18" fmla="*/ 204107 h 24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00750" h="247289">
                  <a:moveTo>
                    <a:pt x="0" y="0"/>
                  </a:moveTo>
                  <a:lnTo>
                    <a:pt x="465364" y="24493"/>
                  </a:lnTo>
                  <a:cubicBezTo>
                    <a:pt x="628650" y="31297"/>
                    <a:pt x="850446" y="31297"/>
                    <a:pt x="979714" y="40822"/>
                  </a:cubicBezTo>
                  <a:cubicBezTo>
                    <a:pt x="1108982" y="50347"/>
                    <a:pt x="1143000" y="73479"/>
                    <a:pt x="1240971" y="81643"/>
                  </a:cubicBezTo>
                  <a:cubicBezTo>
                    <a:pt x="1338942" y="89807"/>
                    <a:pt x="1453243" y="88446"/>
                    <a:pt x="1567543" y="89807"/>
                  </a:cubicBezTo>
                  <a:cubicBezTo>
                    <a:pt x="1681843" y="91168"/>
                    <a:pt x="1819275" y="84364"/>
                    <a:pt x="1926771" y="89807"/>
                  </a:cubicBezTo>
                  <a:cubicBezTo>
                    <a:pt x="2034267" y="95250"/>
                    <a:pt x="2111828" y="126547"/>
                    <a:pt x="2212521" y="122465"/>
                  </a:cubicBezTo>
                  <a:cubicBezTo>
                    <a:pt x="2313214" y="118383"/>
                    <a:pt x="2403021" y="63954"/>
                    <a:pt x="2530928" y="65315"/>
                  </a:cubicBezTo>
                  <a:cubicBezTo>
                    <a:pt x="2658835" y="66676"/>
                    <a:pt x="2839810" y="111579"/>
                    <a:pt x="2979964" y="130629"/>
                  </a:cubicBezTo>
                  <a:cubicBezTo>
                    <a:pt x="3120118" y="149679"/>
                    <a:pt x="3273879" y="168729"/>
                    <a:pt x="3371850" y="179615"/>
                  </a:cubicBezTo>
                  <a:cubicBezTo>
                    <a:pt x="3469822" y="190501"/>
                    <a:pt x="3443968" y="190500"/>
                    <a:pt x="3567793" y="195943"/>
                  </a:cubicBezTo>
                  <a:cubicBezTo>
                    <a:pt x="3691618" y="201386"/>
                    <a:pt x="3958318" y="205468"/>
                    <a:pt x="4114800" y="212272"/>
                  </a:cubicBezTo>
                  <a:cubicBezTo>
                    <a:pt x="4271282" y="219076"/>
                    <a:pt x="4427764" y="231322"/>
                    <a:pt x="4506685" y="236765"/>
                  </a:cubicBezTo>
                  <a:cubicBezTo>
                    <a:pt x="4585606" y="242208"/>
                    <a:pt x="4543424" y="251733"/>
                    <a:pt x="4588328" y="244929"/>
                  </a:cubicBezTo>
                  <a:cubicBezTo>
                    <a:pt x="4633232" y="238125"/>
                    <a:pt x="4693103" y="212272"/>
                    <a:pt x="4776107" y="195943"/>
                  </a:cubicBezTo>
                  <a:cubicBezTo>
                    <a:pt x="4859111" y="179614"/>
                    <a:pt x="4973411" y="151039"/>
                    <a:pt x="5086350" y="146957"/>
                  </a:cubicBezTo>
                  <a:cubicBezTo>
                    <a:pt x="5199289" y="142875"/>
                    <a:pt x="5329918" y="164646"/>
                    <a:pt x="5453743" y="171450"/>
                  </a:cubicBezTo>
                  <a:cubicBezTo>
                    <a:pt x="5577568" y="178254"/>
                    <a:pt x="5738132" y="182336"/>
                    <a:pt x="5829300" y="187779"/>
                  </a:cubicBezTo>
                  <a:cubicBezTo>
                    <a:pt x="5920468" y="193222"/>
                    <a:pt x="5960609" y="198664"/>
                    <a:pt x="6000750" y="204107"/>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3502422" y="4679672"/>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569770" y="4803064"/>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666695" y="4826587"/>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814268" y="4826587"/>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934954" y="4592040"/>
              <a:ext cx="96610" cy="96610"/>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101805" y="5021440"/>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058331" y="5160509"/>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148767" y="5233623"/>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168855" y="5433936"/>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7368458" y="5183039"/>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8590190" y="5112204"/>
              <a:ext cx="96610" cy="9661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9419984" y="4629303"/>
            <a:ext cx="1876283" cy="338554"/>
          </a:xfrm>
          <a:prstGeom prst="rect">
            <a:avLst/>
          </a:prstGeom>
          <a:noFill/>
        </p:spPr>
        <p:txBody>
          <a:bodyPr wrap="none" rtlCol="0">
            <a:spAutoFit/>
          </a:bodyPr>
          <a:lstStyle/>
          <a:p>
            <a:r>
              <a:rPr lang="en-US" sz="1600" b="1">
                <a:latin typeface="+mj-lt"/>
              </a:rPr>
              <a:t>Melt Pool Evaluation</a:t>
            </a:r>
          </a:p>
        </p:txBody>
      </p:sp>
      <p:pic>
        <p:nvPicPr>
          <p:cNvPr id="32" name="Picture 31"/>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592377" y="5132083"/>
            <a:ext cx="1395136" cy="1451224"/>
          </a:xfrm>
          <a:prstGeom prst="rect">
            <a:avLst/>
          </a:prstGeom>
        </p:spPr>
      </p:pic>
      <p:pic>
        <p:nvPicPr>
          <p:cNvPr id="33" name="Picture 32"/>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316292" y="5130790"/>
            <a:ext cx="1058379" cy="1435685"/>
          </a:xfrm>
          <a:prstGeom prst="rect">
            <a:avLst/>
          </a:prstGeom>
        </p:spPr>
      </p:pic>
      <p:sp>
        <p:nvSpPr>
          <p:cNvPr id="34" name="TextBox 33"/>
          <p:cNvSpPr txBox="1"/>
          <p:nvPr/>
        </p:nvSpPr>
        <p:spPr>
          <a:xfrm>
            <a:off x="635984" y="6548322"/>
            <a:ext cx="1722908" cy="338554"/>
          </a:xfrm>
          <a:prstGeom prst="rect">
            <a:avLst/>
          </a:prstGeom>
          <a:noFill/>
        </p:spPr>
        <p:txBody>
          <a:bodyPr wrap="none" rtlCol="0">
            <a:spAutoFit/>
          </a:bodyPr>
          <a:lstStyle/>
          <a:p>
            <a:r>
              <a:rPr lang="en-US" sz="1600" b="1">
                <a:latin typeface="+mj-lt"/>
              </a:rPr>
              <a:t>Contour Evaluation</a:t>
            </a:r>
          </a:p>
        </p:txBody>
      </p:sp>
      <p:pic>
        <p:nvPicPr>
          <p:cNvPr id="38" name="Picture 37"/>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474694" y="5308200"/>
            <a:ext cx="2870828" cy="1093893"/>
          </a:xfrm>
          <a:prstGeom prst="rect">
            <a:avLst/>
          </a:prstGeom>
        </p:spPr>
      </p:pic>
      <p:sp>
        <p:nvSpPr>
          <p:cNvPr id="39" name="TextBox 38"/>
          <p:cNvSpPr txBox="1"/>
          <p:nvPr/>
        </p:nvSpPr>
        <p:spPr>
          <a:xfrm>
            <a:off x="4260411" y="6340397"/>
            <a:ext cx="1420325" cy="338554"/>
          </a:xfrm>
          <a:prstGeom prst="rect">
            <a:avLst/>
          </a:prstGeom>
          <a:noFill/>
        </p:spPr>
        <p:txBody>
          <a:bodyPr wrap="none" rtlCol="0">
            <a:spAutoFit/>
          </a:bodyPr>
          <a:lstStyle/>
          <a:p>
            <a:r>
              <a:rPr lang="en-US" sz="1600" b="1">
                <a:latin typeface="+mj-lt"/>
              </a:rPr>
              <a:t>Transition Zone</a:t>
            </a:r>
          </a:p>
        </p:txBody>
      </p:sp>
      <p:sp>
        <p:nvSpPr>
          <p:cNvPr id="40" name="TextBox 39"/>
          <p:cNvSpPr txBox="1"/>
          <p:nvPr/>
        </p:nvSpPr>
        <p:spPr>
          <a:xfrm>
            <a:off x="8370770" y="6541080"/>
            <a:ext cx="2190023" cy="338554"/>
          </a:xfrm>
          <a:prstGeom prst="rect">
            <a:avLst/>
          </a:prstGeom>
          <a:noFill/>
        </p:spPr>
        <p:txBody>
          <a:bodyPr wrap="none" rtlCol="0">
            <a:spAutoFit/>
          </a:bodyPr>
          <a:lstStyle/>
          <a:p>
            <a:r>
              <a:rPr lang="en-US" sz="1600" b="1">
                <a:latin typeface="+mj-lt"/>
              </a:rPr>
              <a:t>Microstructure Evolution</a:t>
            </a:r>
          </a:p>
        </p:txBody>
      </p:sp>
      <p:grpSp>
        <p:nvGrpSpPr>
          <p:cNvPr id="42" name="Group 41"/>
          <p:cNvGrpSpPr/>
          <p:nvPr/>
        </p:nvGrpSpPr>
        <p:grpSpPr>
          <a:xfrm>
            <a:off x="6616307" y="5124571"/>
            <a:ext cx="5533476" cy="1416509"/>
            <a:chOff x="275208" y="1905667"/>
            <a:chExt cx="8664604" cy="1672818"/>
          </a:xfrm>
        </p:grpSpPr>
        <p:pic>
          <p:nvPicPr>
            <p:cNvPr id="45" name="Picture 44"/>
            <p:cNvPicPr>
              <a:picLocks noChangeAspect="1"/>
            </p:cNvPicPr>
            <p:nvPr/>
          </p:nvPicPr>
          <p:blipFill rotWithShape="1">
            <a:blip r:embed="rId7" cstate="hqprint">
              <a:extLst>
                <a:ext uri="{28A0092B-C50C-407E-A947-70E740481C1C}">
                  <a14:useLocalDpi xmlns:a14="http://schemas.microsoft.com/office/drawing/2010/main"/>
                </a:ext>
              </a:extLst>
            </a:blip>
            <a:srcRect l="610"/>
            <a:stretch/>
          </p:blipFill>
          <p:spPr>
            <a:xfrm>
              <a:off x="4598633" y="1917460"/>
              <a:ext cx="4341179" cy="1655165"/>
            </a:xfrm>
            <a:prstGeom prst="rect">
              <a:avLst/>
            </a:prstGeom>
          </p:spPr>
        </p:pic>
        <p:pic>
          <p:nvPicPr>
            <p:cNvPr id="46" name="Picture 45"/>
            <p:cNvPicPr>
              <a:picLocks noChangeAspect="1"/>
            </p:cNvPicPr>
            <p:nvPr/>
          </p:nvPicPr>
          <p:blipFill rotWithShape="1">
            <a:blip r:embed="rId8" cstate="hqprint">
              <a:extLst>
                <a:ext uri="{28A0092B-C50C-407E-A947-70E740481C1C}">
                  <a14:useLocalDpi xmlns:a14="http://schemas.microsoft.com/office/drawing/2010/main"/>
                </a:ext>
              </a:extLst>
            </a:blip>
            <a:srcRect r="1217"/>
            <a:stretch/>
          </p:blipFill>
          <p:spPr>
            <a:xfrm>
              <a:off x="275208" y="1905667"/>
              <a:ext cx="4323425" cy="1672818"/>
            </a:xfrm>
            <a:prstGeom prst="rect">
              <a:avLst/>
            </a:prstGeom>
          </p:spPr>
        </p:pic>
      </p:grpSp>
      <p:sp>
        <p:nvSpPr>
          <p:cNvPr id="3" name="Footer Placeholder 2">
            <a:extLst>
              <a:ext uri="{FF2B5EF4-FFF2-40B4-BE49-F238E27FC236}">
                <a16:creationId xmlns:a16="http://schemas.microsoft.com/office/drawing/2014/main" id="{C4C3EB52-65FD-C721-7506-83AAE8E425F2}"/>
              </a:ext>
            </a:extLst>
          </p:cNvPr>
          <p:cNvSpPr>
            <a:spLocks noGrp="1"/>
          </p:cNvSpPr>
          <p:nvPr>
            <p:ph type="ftr" sz="quarter" idx="11"/>
          </p:nvPr>
        </p:nvSpPr>
        <p:spPr/>
        <p:txBody>
          <a:bodyPr/>
          <a:lstStyle/>
          <a:p>
            <a:r>
              <a:rPr lang="en-US" b="1"/>
              <a:t>Unclassified and Approved for Public Release </a:t>
            </a:r>
            <a:endParaRPr lang="en-US" dirty="0"/>
          </a:p>
        </p:txBody>
      </p:sp>
    </p:spTree>
    <p:extLst>
      <p:ext uri="{BB962C8B-B14F-4D97-AF65-F5344CB8AC3E}">
        <p14:creationId xmlns:p14="http://schemas.microsoft.com/office/powerpoint/2010/main" val="2606999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AEF0A6F2-12D1-45A7-A551-619D42B21C55}"/>
              </a:ext>
            </a:extLst>
          </p:cNvPr>
          <p:cNvPicPr>
            <a:picLocks noChangeAspect="1"/>
          </p:cNvPicPr>
          <p:nvPr/>
        </p:nvPicPr>
        <p:blipFill>
          <a:blip r:embed="rId2"/>
          <a:stretch>
            <a:fillRect/>
          </a:stretch>
        </p:blipFill>
        <p:spPr>
          <a:xfrm>
            <a:off x="5637802" y="3384242"/>
            <a:ext cx="1851949" cy="1695691"/>
          </a:xfrm>
          <a:prstGeom prst="rect">
            <a:avLst/>
          </a:prstGeom>
          <a:ln>
            <a:solidFill>
              <a:schemeClr val="tx1"/>
            </a:solidFill>
          </a:ln>
        </p:spPr>
      </p:pic>
      <p:sp>
        <p:nvSpPr>
          <p:cNvPr id="7" name="TextBox 6"/>
          <p:cNvSpPr txBox="1"/>
          <p:nvPr/>
        </p:nvSpPr>
        <p:spPr>
          <a:xfrm>
            <a:off x="117446" y="1091399"/>
            <a:ext cx="5680682" cy="3231654"/>
          </a:xfrm>
          <a:prstGeom prst="rect">
            <a:avLst/>
          </a:prstGeom>
          <a:noFill/>
        </p:spPr>
        <p:txBody>
          <a:bodyPr wrap="square" rtlCol="0">
            <a:spAutoFit/>
          </a:bodyPr>
          <a:lstStyle/>
          <a:p>
            <a:r>
              <a:rPr lang="en-US" sz="2400" dirty="0">
                <a:solidFill>
                  <a:srgbClr val="FF0000"/>
                </a:solidFill>
                <a:latin typeface="+mj-lt"/>
              </a:rPr>
              <a:t>Step 2:</a:t>
            </a:r>
            <a:r>
              <a:rPr lang="en-US" sz="2400" dirty="0">
                <a:latin typeface="+mj-lt"/>
              </a:rPr>
              <a:t> Surface texture and detail resolution</a:t>
            </a:r>
          </a:p>
          <a:p>
            <a:pPr marL="684213" lvl="1" indent="-227013">
              <a:buFont typeface="Arial" panose="020B0604020202020204" pitchFamily="34" charset="0"/>
              <a:buChar char="•"/>
            </a:pPr>
            <a:r>
              <a:rPr lang="en-US" sz="2000" dirty="0">
                <a:latin typeface="+mj-lt"/>
              </a:rPr>
              <a:t>Reference Parts</a:t>
            </a:r>
          </a:p>
          <a:p>
            <a:pPr marL="684213" lvl="1" indent="-227013">
              <a:buFont typeface="Arial" panose="020B0604020202020204" pitchFamily="34" charset="0"/>
              <a:buChar char="•"/>
            </a:pPr>
            <a:r>
              <a:rPr lang="en-US" sz="2000" dirty="0">
                <a:latin typeface="+mj-lt"/>
              </a:rPr>
              <a:t>Mix of qualitative and quantitative measures</a:t>
            </a:r>
          </a:p>
          <a:p>
            <a:r>
              <a:rPr lang="en-US" sz="2400" dirty="0">
                <a:solidFill>
                  <a:srgbClr val="FF0000"/>
                </a:solidFill>
                <a:latin typeface="+mj-lt"/>
              </a:rPr>
              <a:t>Step 3: </a:t>
            </a:r>
            <a:r>
              <a:rPr lang="en-US" sz="2400" dirty="0">
                <a:latin typeface="+mj-lt"/>
              </a:rPr>
              <a:t>Flaw Population</a:t>
            </a:r>
          </a:p>
          <a:p>
            <a:pPr marL="684213" lvl="1" indent="-227013">
              <a:buFont typeface="Arial" panose="020B0604020202020204" pitchFamily="34" charset="0"/>
              <a:buChar char="•"/>
            </a:pPr>
            <a:r>
              <a:rPr lang="en-US" sz="2000" dirty="0">
                <a:latin typeface="+mj-lt"/>
              </a:rPr>
              <a:t>Quantifiable metrics to aid equivalency judgements for common inherent flaws (things we expect)</a:t>
            </a:r>
          </a:p>
          <a:p>
            <a:pPr marL="1141413" lvl="2" indent="-227013">
              <a:buFont typeface="Arial" panose="020B0604020202020204" pitchFamily="34" charset="0"/>
              <a:buChar char="•"/>
            </a:pPr>
            <a:r>
              <a:rPr lang="en-US" dirty="0">
                <a:latin typeface="+mj-lt"/>
              </a:rPr>
              <a:t>Types, sizes, frequency of occurrence</a:t>
            </a:r>
          </a:p>
          <a:p>
            <a:pPr marL="1141413" lvl="2" indent="-227013">
              <a:buFont typeface="Arial" panose="020B0604020202020204" pitchFamily="34" charset="0"/>
              <a:buChar char="•"/>
            </a:pPr>
            <a:r>
              <a:rPr lang="en-US" dirty="0">
                <a:latin typeface="+mj-lt"/>
              </a:rPr>
              <a:t>Process escape flaws are not the focus here</a:t>
            </a:r>
          </a:p>
          <a:p>
            <a:pPr marL="684213" lvl="1" indent="-227013">
              <a:buFont typeface="Arial" panose="020B0604020202020204" pitchFamily="34" charset="0"/>
              <a:buChar char="•"/>
            </a:pPr>
            <a:endParaRPr lang="en-US" sz="2000" dirty="0">
              <a:latin typeface="+mj-lt"/>
            </a:endParaRPr>
          </a:p>
        </p:txBody>
      </p:sp>
      <p:sp>
        <p:nvSpPr>
          <p:cNvPr id="4" name="Title 9"/>
          <p:cNvSpPr txBox="1">
            <a:spLocks/>
          </p:cNvSpPr>
          <p:nvPr/>
        </p:nvSpPr>
        <p:spPr>
          <a:xfrm>
            <a:off x="1050729" y="66149"/>
            <a:ext cx="9174145" cy="812030"/>
          </a:xfrm>
          <a:prstGeom prst="rect">
            <a:avLst/>
          </a:prstGeom>
        </p:spPr>
        <p:txBody>
          <a:bodyPr vert="horz" lIns="91440" tIns="45720" rIns="91440" bIns="45720" rtlCol="0" anchor="ctr">
            <a:normAutofit/>
          </a:bodyPr>
          <a:lstStyle>
            <a:lvl1pPr>
              <a:lnSpc>
                <a:spcPct val="90000"/>
              </a:lnSpc>
              <a:spcBef>
                <a:spcPct val="0"/>
              </a:spcBef>
              <a:buNone/>
              <a:defRPr sz="4400">
                <a:latin typeface="+mj-lt"/>
                <a:ea typeface="+mj-ea"/>
                <a:cs typeface="+mj-cs"/>
              </a:defRPr>
            </a:lvl1pPr>
          </a:lstStyle>
          <a:p>
            <a:r>
              <a:rPr lang="en-US" sz="2800" b="1" dirty="0">
                <a:latin typeface="+mn-lt"/>
              </a:rPr>
              <a:t>Qualified Material Process</a:t>
            </a:r>
          </a:p>
        </p:txBody>
      </p:sp>
      <p:pic>
        <p:nvPicPr>
          <p:cNvPr id="2" name="Picture 1"/>
          <p:cNvPicPr>
            <a:picLocks noChangeAspect="1"/>
          </p:cNvPicPr>
          <p:nvPr/>
        </p:nvPicPr>
        <p:blipFill>
          <a:blip r:embed="rId3"/>
          <a:stretch>
            <a:fillRect/>
          </a:stretch>
        </p:blipFill>
        <p:spPr>
          <a:xfrm>
            <a:off x="8507855" y="1471264"/>
            <a:ext cx="2178111" cy="1518914"/>
          </a:xfrm>
          <a:prstGeom prst="rect">
            <a:avLst/>
          </a:prstGeom>
          <a:ln w="19050">
            <a:solidFill>
              <a:schemeClr val="tx1"/>
            </a:solidFill>
          </a:ln>
        </p:spPr>
      </p:pic>
      <p:pic>
        <p:nvPicPr>
          <p:cNvPr id="28" name="Picture 27"/>
          <p:cNvPicPr>
            <a:picLocks noChangeAspect="1"/>
          </p:cNvPicPr>
          <p:nvPr/>
        </p:nvPicPr>
        <p:blipFill>
          <a:blip r:embed="rId4"/>
          <a:stretch>
            <a:fillRect/>
          </a:stretch>
        </p:blipFill>
        <p:spPr>
          <a:xfrm>
            <a:off x="6009507" y="1392506"/>
            <a:ext cx="2497262" cy="1676430"/>
          </a:xfrm>
          <a:prstGeom prst="rect">
            <a:avLst/>
          </a:prstGeom>
        </p:spPr>
      </p:pic>
      <p:pic>
        <p:nvPicPr>
          <p:cNvPr id="29" name="Picture 28"/>
          <p:cNvPicPr>
            <a:picLocks noChangeAspect="1"/>
          </p:cNvPicPr>
          <p:nvPr/>
        </p:nvPicPr>
        <p:blipFill>
          <a:blip r:embed="rId5"/>
          <a:stretch>
            <a:fillRect/>
          </a:stretch>
        </p:blipFill>
        <p:spPr>
          <a:xfrm>
            <a:off x="7393963" y="3167617"/>
            <a:ext cx="3351209" cy="1676430"/>
          </a:xfrm>
          <a:prstGeom prst="rect">
            <a:avLst/>
          </a:prstGeom>
          <a:ln w="19050">
            <a:solidFill>
              <a:schemeClr val="tx1"/>
            </a:solidFill>
          </a:ln>
        </p:spPr>
      </p:pic>
      <p:pic>
        <p:nvPicPr>
          <p:cNvPr id="6" name="Picture 5"/>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10804378" y="1369290"/>
            <a:ext cx="1270176" cy="4119420"/>
          </a:xfrm>
          <a:prstGeom prst="rect">
            <a:avLst/>
          </a:prstGeom>
        </p:spPr>
      </p:pic>
      <p:pic>
        <p:nvPicPr>
          <p:cNvPr id="24" name="Picture 23">
            <a:extLst>
              <a:ext uri="{FF2B5EF4-FFF2-40B4-BE49-F238E27FC236}">
                <a16:creationId xmlns:a16="http://schemas.microsoft.com/office/drawing/2014/main" id="{3D51881B-1CBC-444F-AB0D-FFE97A1B44D7}"/>
              </a:ext>
            </a:extLst>
          </p:cNvPr>
          <p:cNvPicPr>
            <a:picLocks noChangeAspect="1"/>
          </p:cNvPicPr>
          <p:nvPr/>
        </p:nvPicPr>
        <p:blipFill>
          <a:blip r:embed="rId7"/>
          <a:stretch>
            <a:fillRect/>
          </a:stretch>
        </p:blipFill>
        <p:spPr>
          <a:xfrm>
            <a:off x="10549427" y="5598236"/>
            <a:ext cx="1170845" cy="997047"/>
          </a:xfrm>
          <a:prstGeom prst="rect">
            <a:avLst/>
          </a:prstGeom>
          <a:ln>
            <a:solidFill>
              <a:schemeClr val="tx1"/>
            </a:solidFill>
          </a:ln>
        </p:spPr>
      </p:pic>
      <p:pic>
        <p:nvPicPr>
          <p:cNvPr id="25" name="Picture 24">
            <a:extLst>
              <a:ext uri="{FF2B5EF4-FFF2-40B4-BE49-F238E27FC236}">
                <a16:creationId xmlns:a16="http://schemas.microsoft.com/office/drawing/2014/main" id="{CAB47689-1399-47F4-8CE1-EB1A5381556C}"/>
              </a:ext>
            </a:extLst>
          </p:cNvPr>
          <p:cNvPicPr>
            <a:picLocks noChangeAspect="1"/>
          </p:cNvPicPr>
          <p:nvPr/>
        </p:nvPicPr>
        <p:blipFill>
          <a:blip r:embed="rId8"/>
          <a:stretch>
            <a:fillRect/>
          </a:stretch>
        </p:blipFill>
        <p:spPr>
          <a:xfrm>
            <a:off x="8039203" y="4993228"/>
            <a:ext cx="2391046" cy="1716272"/>
          </a:xfrm>
          <a:prstGeom prst="rect">
            <a:avLst/>
          </a:prstGeom>
          <a:ln>
            <a:solidFill>
              <a:schemeClr val="tx1"/>
            </a:solidFill>
          </a:ln>
        </p:spPr>
      </p:pic>
      <p:pic>
        <p:nvPicPr>
          <p:cNvPr id="26" name="Picture 25">
            <a:extLst>
              <a:ext uri="{FF2B5EF4-FFF2-40B4-BE49-F238E27FC236}">
                <a16:creationId xmlns:a16="http://schemas.microsoft.com/office/drawing/2014/main" id="{844D41D1-9215-4CEB-9B4B-378FA44155BA}"/>
              </a:ext>
            </a:extLst>
          </p:cNvPr>
          <p:cNvPicPr>
            <a:picLocks noChangeAspect="1"/>
          </p:cNvPicPr>
          <p:nvPr/>
        </p:nvPicPr>
        <p:blipFill>
          <a:blip r:embed="rId9"/>
          <a:stretch>
            <a:fillRect/>
          </a:stretch>
        </p:blipFill>
        <p:spPr>
          <a:xfrm>
            <a:off x="5200650" y="5015453"/>
            <a:ext cx="1828800" cy="1689904"/>
          </a:xfrm>
          <a:prstGeom prst="rect">
            <a:avLst/>
          </a:prstGeom>
          <a:ln>
            <a:solidFill>
              <a:schemeClr val="tx1"/>
            </a:solidFill>
          </a:ln>
        </p:spPr>
      </p:pic>
      <p:pic>
        <p:nvPicPr>
          <p:cNvPr id="27" name="Picture 26">
            <a:extLst>
              <a:ext uri="{FF2B5EF4-FFF2-40B4-BE49-F238E27FC236}">
                <a16:creationId xmlns:a16="http://schemas.microsoft.com/office/drawing/2014/main" id="{8B8FA665-03C9-41A8-A6C4-D38DB72FD1E2}"/>
              </a:ext>
            </a:extLst>
          </p:cNvPr>
          <p:cNvPicPr>
            <a:picLocks noChangeAspect="1"/>
          </p:cNvPicPr>
          <p:nvPr/>
        </p:nvPicPr>
        <p:blipFill>
          <a:blip r:embed="rId10"/>
          <a:stretch>
            <a:fillRect/>
          </a:stretch>
        </p:blipFill>
        <p:spPr>
          <a:xfrm>
            <a:off x="6621252" y="5327309"/>
            <a:ext cx="1565685" cy="1165566"/>
          </a:xfrm>
          <a:prstGeom prst="rect">
            <a:avLst/>
          </a:prstGeom>
          <a:ln>
            <a:solidFill>
              <a:schemeClr val="tx1"/>
            </a:solidFill>
          </a:ln>
        </p:spPr>
      </p:pic>
      <p:pic>
        <p:nvPicPr>
          <p:cNvPr id="19" name="Picture 18">
            <a:extLst>
              <a:ext uri="{FF2B5EF4-FFF2-40B4-BE49-F238E27FC236}">
                <a16:creationId xmlns:a16="http://schemas.microsoft.com/office/drawing/2014/main" id="{59A34D11-7D37-4181-973D-66BF7E49CFF7}"/>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332744" y="4251311"/>
            <a:ext cx="4558093" cy="2474798"/>
          </a:xfrm>
          <a:prstGeom prst="rect">
            <a:avLst/>
          </a:prstGeom>
        </p:spPr>
      </p:pic>
      <p:sp>
        <p:nvSpPr>
          <p:cNvPr id="3" name="Footer Placeholder 2">
            <a:extLst>
              <a:ext uri="{FF2B5EF4-FFF2-40B4-BE49-F238E27FC236}">
                <a16:creationId xmlns:a16="http://schemas.microsoft.com/office/drawing/2014/main" id="{DB167F17-D918-2776-EAAD-49F921455CFF}"/>
              </a:ext>
            </a:extLst>
          </p:cNvPr>
          <p:cNvSpPr>
            <a:spLocks noGrp="1"/>
          </p:cNvSpPr>
          <p:nvPr>
            <p:ph type="ftr" sz="quarter" idx="11"/>
          </p:nvPr>
        </p:nvSpPr>
        <p:spPr/>
        <p:txBody>
          <a:bodyPr/>
          <a:lstStyle/>
          <a:p>
            <a:r>
              <a:rPr lang="en-US" b="1"/>
              <a:t>Unclassified and Approved for Public Release </a:t>
            </a:r>
            <a:endParaRPr lang="en-US" dirty="0"/>
          </a:p>
        </p:txBody>
      </p:sp>
    </p:spTree>
    <p:extLst>
      <p:ext uri="{BB962C8B-B14F-4D97-AF65-F5344CB8AC3E}">
        <p14:creationId xmlns:p14="http://schemas.microsoft.com/office/powerpoint/2010/main" val="3355711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8089" y="1376720"/>
            <a:ext cx="5954121" cy="3108543"/>
          </a:xfrm>
          <a:prstGeom prst="rect">
            <a:avLst/>
          </a:prstGeom>
          <a:noFill/>
        </p:spPr>
        <p:txBody>
          <a:bodyPr wrap="square" rtlCol="0">
            <a:spAutoFit/>
          </a:bodyPr>
          <a:lstStyle/>
          <a:p>
            <a:r>
              <a:rPr lang="en-US" sz="2800" dirty="0">
                <a:solidFill>
                  <a:srgbClr val="FF0000"/>
                </a:solidFill>
                <a:latin typeface="+mj-lt"/>
              </a:rPr>
              <a:t>Step 4: </a:t>
            </a:r>
            <a:r>
              <a:rPr lang="en-US" sz="2800" dirty="0">
                <a:latin typeface="+mj-lt"/>
              </a:rPr>
              <a:t>Mechanical properties</a:t>
            </a:r>
          </a:p>
          <a:p>
            <a:pPr marL="684213" lvl="1" indent="-227013">
              <a:buFont typeface="Arial" panose="020B0604020202020204" pitchFamily="34" charset="0"/>
              <a:buChar char="•"/>
            </a:pPr>
            <a:r>
              <a:rPr lang="en-US" sz="2400" dirty="0">
                <a:latin typeface="+mj-lt"/>
              </a:rPr>
              <a:t>Tensile, fatigue, toughness…</a:t>
            </a:r>
          </a:p>
          <a:p>
            <a:pPr marL="684213" lvl="1" indent="-227013">
              <a:buFont typeface="Arial" panose="020B0604020202020204" pitchFamily="34" charset="0"/>
              <a:buChar char="•"/>
            </a:pPr>
            <a:r>
              <a:rPr lang="en-US" sz="2400" dirty="0">
                <a:latin typeface="+mj-lt"/>
              </a:rPr>
              <a:t>Registration through Equivalence</a:t>
            </a:r>
          </a:p>
          <a:p>
            <a:pPr marL="1141413" lvl="2" indent="-227013">
              <a:buFont typeface="Arial" panose="020B0604020202020204" pitchFamily="34" charset="0"/>
              <a:buChar char="•"/>
            </a:pPr>
            <a:r>
              <a:rPr lang="en-US" sz="2400" dirty="0">
                <a:latin typeface="+mj-lt"/>
              </a:rPr>
              <a:t>Material Property Suite (MPS):</a:t>
            </a:r>
          </a:p>
          <a:p>
            <a:pPr marL="1598613" lvl="3" indent="-227013">
              <a:buFont typeface="Arial" panose="020B0604020202020204" pitchFamily="34" charset="0"/>
              <a:buChar char="•"/>
            </a:pPr>
            <a:r>
              <a:rPr lang="en-US" dirty="0">
                <a:latin typeface="+mj-lt"/>
              </a:rPr>
              <a:t>Actively maintained, alloy and condition specific material property information that includes material test data, design values, and SPC criteria</a:t>
            </a:r>
            <a:endParaRPr lang="en-US" sz="3200" dirty="0">
              <a:latin typeface="+mj-lt"/>
            </a:endParaRPr>
          </a:p>
          <a:p>
            <a:pPr marL="1141413" lvl="2" indent="-227013">
              <a:buFont typeface="Arial" panose="020B0604020202020204" pitchFamily="34" charset="0"/>
              <a:buChar char="•"/>
            </a:pPr>
            <a:r>
              <a:rPr lang="en-US" sz="2400" dirty="0">
                <a:latin typeface="+mj-lt"/>
              </a:rPr>
              <a:t>“In-family” performance</a:t>
            </a:r>
          </a:p>
        </p:txBody>
      </p:sp>
      <p:sp>
        <p:nvSpPr>
          <p:cNvPr id="4" name="Title 9"/>
          <p:cNvSpPr txBox="1">
            <a:spLocks/>
          </p:cNvSpPr>
          <p:nvPr/>
        </p:nvSpPr>
        <p:spPr>
          <a:xfrm>
            <a:off x="1285938" y="52019"/>
            <a:ext cx="9194242" cy="811529"/>
          </a:xfrm>
          <a:prstGeom prst="rect">
            <a:avLst/>
          </a:prstGeom>
        </p:spPr>
        <p:txBody>
          <a:bodyPr vert="horz" lIns="91440" tIns="45720" rIns="91440" bIns="45720" rtlCol="0" anchor="ctr">
            <a:normAutofit/>
          </a:bodyPr>
          <a:lstStyle>
            <a:defPPr>
              <a:defRPr lang="en-US"/>
            </a:defPPr>
            <a:lvl1pPr>
              <a:lnSpc>
                <a:spcPct val="90000"/>
              </a:lnSpc>
              <a:spcBef>
                <a:spcPct val="0"/>
              </a:spcBef>
              <a:buNone/>
              <a:defRPr sz="4400">
                <a:latin typeface="+mj-lt"/>
                <a:ea typeface="+mj-ea"/>
                <a:cs typeface="+mj-cs"/>
              </a:defRPr>
            </a:lvl1pPr>
          </a:lstStyle>
          <a:p>
            <a:r>
              <a:rPr lang="en-US" sz="2800" b="1" dirty="0">
                <a:latin typeface="+mn-lt"/>
              </a:rPr>
              <a:t>Qualified Material Process</a:t>
            </a:r>
          </a:p>
        </p:txBody>
      </p:sp>
      <p:sp>
        <p:nvSpPr>
          <p:cNvPr id="2" name="TextBox 1"/>
          <p:cNvSpPr txBox="1"/>
          <p:nvPr/>
        </p:nvSpPr>
        <p:spPr>
          <a:xfrm>
            <a:off x="252671" y="5183119"/>
            <a:ext cx="7400979" cy="1200329"/>
          </a:xfrm>
          <a:prstGeom prst="rect">
            <a:avLst/>
          </a:prstGeom>
          <a:noFill/>
          <a:ln w="28575">
            <a:solidFill>
              <a:srgbClr val="0070C0"/>
            </a:solidFill>
          </a:ln>
        </p:spPr>
        <p:txBody>
          <a:bodyPr wrap="square" rtlCol="0">
            <a:spAutoFit/>
          </a:bodyPr>
          <a:lstStyle/>
          <a:p>
            <a:pPr algn="ctr"/>
            <a:r>
              <a:rPr lang="en-US" sz="2400">
                <a:latin typeface="+mj-lt"/>
              </a:rPr>
              <a:t>QMP “Registration” is the process of demonstrating properties of the qualified process are equivalent to those in the applicable MPS</a:t>
            </a:r>
          </a:p>
        </p:txBody>
      </p:sp>
      <p:pic>
        <p:nvPicPr>
          <p:cNvPr id="3" name="Picture 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538288" y="1336905"/>
            <a:ext cx="2230723" cy="2060741"/>
          </a:xfrm>
          <a:prstGeom prst="rect">
            <a:avLst/>
          </a:prstGeom>
          <a:ln>
            <a:solidFill>
              <a:schemeClr val="tx1"/>
            </a:solidFill>
          </a:ln>
        </p:spPr>
      </p:pic>
      <p:pic>
        <p:nvPicPr>
          <p:cNvPr id="6" name="Picture 5"/>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493192" y="1376720"/>
            <a:ext cx="2147741" cy="2925192"/>
          </a:xfrm>
          <a:prstGeom prst="rect">
            <a:avLst/>
          </a:prstGeom>
          <a:ln>
            <a:solidFill>
              <a:schemeClr val="tx1"/>
            </a:solidFill>
          </a:ln>
        </p:spPr>
      </p:pic>
      <p:pic>
        <p:nvPicPr>
          <p:cNvPr id="15" name="Picture 14"/>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597249" y="2429882"/>
            <a:ext cx="2882931" cy="1431800"/>
          </a:xfrm>
          <a:prstGeom prst="rect">
            <a:avLst/>
          </a:prstGeom>
          <a:ln>
            <a:solidFill>
              <a:schemeClr val="tx1"/>
            </a:solidFill>
          </a:ln>
        </p:spPr>
      </p:pic>
      <p:pic>
        <p:nvPicPr>
          <p:cNvPr id="8" name="Picture 7"/>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944630" y="3410580"/>
            <a:ext cx="2695379" cy="1572770"/>
          </a:xfrm>
          <a:prstGeom prst="rect">
            <a:avLst/>
          </a:prstGeom>
          <a:ln>
            <a:solidFill>
              <a:schemeClr val="tx1"/>
            </a:solidFill>
          </a:ln>
        </p:spPr>
      </p:pic>
      <p:sp>
        <p:nvSpPr>
          <p:cNvPr id="9" name="Footer Placeholder 8">
            <a:extLst>
              <a:ext uri="{FF2B5EF4-FFF2-40B4-BE49-F238E27FC236}">
                <a16:creationId xmlns:a16="http://schemas.microsoft.com/office/drawing/2014/main" id="{E41A0938-931E-FFBE-EBB6-DEC0DB48A5B3}"/>
              </a:ext>
            </a:extLst>
          </p:cNvPr>
          <p:cNvSpPr>
            <a:spLocks noGrp="1"/>
          </p:cNvSpPr>
          <p:nvPr>
            <p:ph type="ftr" sz="quarter" idx="11"/>
          </p:nvPr>
        </p:nvSpPr>
        <p:spPr/>
        <p:txBody>
          <a:bodyPr/>
          <a:lstStyle/>
          <a:p>
            <a:r>
              <a:rPr lang="en-US" b="1"/>
              <a:t>Unclassified and Approved for Public Release </a:t>
            </a:r>
            <a:endParaRPr lang="en-US" dirty="0"/>
          </a:p>
        </p:txBody>
      </p:sp>
    </p:spTree>
    <p:extLst>
      <p:ext uri="{BB962C8B-B14F-4D97-AF65-F5344CB8AC3E}">
        <p14:creationId xmlns:p14="http://schemas.microsoft.com/office/powerpoint/2010/main" val="491258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37398" y="10049"/>
            <a:ext cx="9302890" cy="1047652"/>
          </a:xfrm>
        </p:spPr>
        <p:txBody>
          <a:bodyPr vert="horz" lIns="91440" tIns="45720" rIns="91440" bIns="45720" rtlCol="0" anchor="ctr">
            <a:normAutofit/>
          </a:bodyPr>
          <a:lstStyle/>
          <a:p>
            <a:r>
              <a:rPr lang="en-US" sz="2800" b="1" dirty="0">
                <a:latin typeface="+mn-lt"/>
              </a:rPr>
              <a:t>Qualified Material Process</a:t>
            </a:r>
          </a:p>
        </p:txBody>
      </p:sp>
      <p:sp>
        <p:nvSpPr>
          <p:cNvPr id="7" name="Text Placeholder 6"/>
          <p:cNvSpPr>
            <a:spLocks noGrp="1"/>
          </p:cNvSpPr>
          <p:nvPr>
            <p:ph type="body" idx="1"/>
          </p:nvPr>
        </p:nvSpPr>
        <p:spPr>
          <a:xfrm>
            <a:off x="675123" y="1584113"/>
            <a:ext cx="2873220" cy="611113"/>
          </a:xfrm>
        </p:spPr>
        <p:txBody>
          <a:bodyPr>
            <a:normAutofit fontScale="85000" lnSpcReduction="10000"/>
          </a:bodyPr>
          <a:lstStyle/>
          <a:p>
            <a:pPr algn="ctr"/>
            <a:r>
              <a:rPr lang="en-US" u="sng" dirty="0"/>
              <a:t>Metallic Master QMP</a:t>
            </a:r>
          </a:p>
        </p:txBody>
      </p:sp>
      <p:sp>
        <p:nvSpPr>
          <p:cNvPr id="8" name="Text Placeholder 7"/>
          <p:cNvSpPr>
            <a:spLocks noGrp="1"/>
          </p:cNvSpPr>
          <p:nvPr>
            <p:ph type="body" sz="quarter" idx="3"/>
          </p:nvPr>
        </p:nvSpPr>
        <p:spPr>
          <a:xfrm>
            <a:off x="7755084" y="1663640"/>
            <a:ext cx="4298631" cy="541831"/>
          </a:xfrm>
        </p:spPr>
        <p:txBody>
          <a:bodyPr>
            <a:normAutofit fontScale="85000" lnSpcReduction="10000"/>
          </a:bodyPr>
          <a:lstStyle/>
          <a:p>
            <a:pPr algn="ctr"/>
            <a:r>
              <a:rPr lang="en-US" u="sng" dirty="0"/>
              <a:t>Metallic Sub QMP and Requalification</a:t>
            </a:r>
          </a:p>
        </p:txBody>
      </p:sp>
      <p:sp>
        <p:nvSpPr>
          <p:cNvPr id="10" name="TextBox 9"/>
          <p:cNvSpPr txBox="1"/>
          <p:nvPr/>
        </p:nvSpPr>
        <p:spPr>
          <a:xfrm>
            <a:off x="2642097" y="1036530"/>
            <a:ext cx="6542047" cy="523220"/>
          </a:xfrm>
          <a:prstGeom prst="rect">
            <a:avLst/>
          </a:prstGeom>
          <a:noFill/>
        </p:spPr>
        <p:txBody>
          <a:bodyPr wrap="none" rtlCol="0">
            <a:spAutoFit/>
          </a:bodyPr>
          <a:lstStyle/>
          <a:p>
            <a:r>
              <a:rPr lang="en-US" sz="2800" i="1" dirty="0"/>
              <a:t>What do I need to build to produce a QMP?</a:t>
            </a:r>
          </a:p>
        </p:txBody>
      </p:sp>
      <p:sp>
        <p:nvSpPr>
          <p:cNvPr id="3" name="TextBox 2"/>
          <p:cNvSpPr txBox="1"/>
          <p:nvPr/>
        </p:nvSpPr>
        <p:spPr>
          <a:xfrm>
            <a:off x="4013788" y="2980507"/>
            <a:ext cx="3976847" cy="1323439"/>
          </a:xfrm>
          <a:prstGeom prst="rect">
            <a:avLst/>
          </a:prstGeom>
          <a:noFill/>
        </p:spPr>
        <p:txBody>
          <a:bodyPr wrap="square" rtlCol="0">
            <a:spAutoFit/>
          </a:bodyPr>
          <a:lstStyle/>
          <a:p>
            <a:pPr algn="ctr"/>
            <a:r>
              <a:rPr lang="en-US" sz="2000"/>
              <a:t>Master QMP framework allows for reduced testing requirements in cases where the material process is identical</a:t>
            </a:r>
          </a:p>
        </p:txBody>
      </p:sp>
      <p:sp>
        <p:nvSpPr>
          <p:cNvPr id="11" name="TextBox 10"/>
          <p:cNvSpPr txBox="1"/>
          <p:nvPr/>
        </p:nvSpPr>
        <p:spPr>
          <a:xfrm>
            <a:off x="478537" y="5770470"/>
            <a:ext cx="11234925" cy="954107"/>
          </a:xfrm>
          <a:prstGeom prst="rect">
            <a:avLst/>
          </a:prstGeom>
          <a:noFill/>
        </p:spPr>
        <p:txBody>
          <a:bodyPr wrap="square" rtlCol="0">
            <a:spAutoFit/>
          </a:bodyPr>
          <a:lstStyle/>
          <a:p>
            <a:pPr algn="ctr"/>
            <a:r>
              <a:rPr lang="en-US" sz="2800" i="1"/>
              <a:t>If you have 5 M290’s running the same process and material this allows you to reduce testing requirements after the first machine is qualified!</a:t>
            </a:r>
          </a:p>
        </p:txBody>
      </p:sp>
      <p:pic>
        <p:nvPicPr>
          <p:cNvPr id="13" name="Picture 12">
            <a:extLst>
              <a:ext uri="{FF2B5EF4-FFF2-40B4-BE49-F238E27FC236}">
                <a16:creationId xmlns:a16="http://schemas.microsoft.com/office/drawing/2014/main" id="{A1E0645F-9CFC-413C-8EF4-0755968D41E9}"/>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56748" y="2334786"/>
            <a:ext cx="3909971" cy="3333955"/>
          </a:xfrm>
          <a:prstGeom prst="rect">
            <a:avLst/>
          </a:prstGeom>
        </p:spPr>
      </p:pic>
      <p:pic>
        <p:nvPicPr>
          <p:cNvPr id="15" name="Picture 14">
            <a:extLst>
              <a:ext uri="{FF2B5EF4-FFF2-40B4-BE49-F238E27FC236}">
                <a16:creationId xmlns:a16="http://schemas.microsoft.com/office/drawing/2014/main" id="{691F3A2D-549A-4645-85D4-69BB2674B1AC}"/>
              </a:ext>
            </a:extLst>
          </p:cNvPr>
          <p:cNvPicPr>
            <a:picLocks noChangeAspect="1"/>
          </p:cNvPicPr>
          <p:nvPr/>
        </p:nvPicPr>
        <p:blipFill>
          <a:blip r:embed="rId3"/>
          <a:stretch>
            <a:fillRect/>
          </a:stretch>
        </p:blipFill>
        <p:spPr>
          <a:xfrm>
            <a:off x="7923759" y="2346940"/>
            <a:ext cx="3911690" cy="3276094"/>
          </a:xfrm>
          <a:prstGeom prst="rect">
            <a:avLst/>
          </a:prstGeom>
        </p:spPr>
      </p:pic>
      <p:sp>
        <p:nvSpPr>
          <p:cNvPr id="16" name="TextBox 15">
            <a:extLst>
              <a:ext uri="{FF2B5EF4-FFF2-40B4-BE49-F238E27FC236}">
                <a16:creationId xmlns:a16="http://schemas.microsoft.com/office/drawing/2014/main" id="{47F62E47-F8EE-4CA9-9E21-247794C773E2}"/>
              </a:ext>
            </a:extLst>
          </p:cNvPr>
          <p:cNvSpPr txBox="1"/>
          <p:nvPr/>
        </p:nvSpPr>
        <p:spPr>
          <a:xfrm>
            <a:off x="4107575" y="4708221"/>
            <a:ext cx="3976847" cy="523220"/>
          </a:xfrm>
          <a:prstGeom prst="rect">
            <a:avLst/>
          </a:prstGeom>
          <a:noFill/>
        </p:spPr>
        <p:txBody>
          <a:bodyPr wrap="square" rtlCol="0">
            <a:spAutoFit/>
          </a:bodyPr>
          <a:lstStyle/>
          <a:p>
            <a:pPr algn="ctr"/>
            <a:r>
              <a:rPr lang="en-US" sz="1400" i="1"/>
              <a:t>Note: NASA-STD-6030 Tables 15 and 16 list Polymeric QMP Requirements</a:t>
            </a:r>
          </a:p>
        </p:txBody>
      </p:sp>
      <p:sp>
        <p:nvSpPr>
          <p:cNvPr id="2" name="Slide Number Placeholder 3">
            <a:extLst>
              <a:ext uri="{FF2B5EF4-FFF2-40B4-BE49-F238E27FC236}">
                <a16:creationId xmlns:a16="http://schemas.microsoft.com/office/drawing/2014/main" id="{D5AF9057-9F61-A4E9-F0D0-EF22FF159ECD}"/>
              </a:ext>
            </a:extLst>
          </p:cNvPr>
          <p:cNvSpPr txBox="1">
            <a:spLocks/>
          </p:cNvSpPr>
          <p:nvPr/>
        </p:nvSpPr>
        <p:spPr>
          <a:xfrm>
            <a:off x="9904400" y="6503021"/>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B8D9A4E-FB59-9B49-9310-F2E5203E8539}" type="slidenum">
              <a:rPr lang="en-US" smtClean="0"/>
              <a:pPr>
                <a:defRPr/>
              </a:pPr>
              <a:t>28</a:t>
            </a:fld>
            <a:endParaRPr lang="en-US"/>
          </a:p>
        </p:txBody>
      </p:sp>
      <p:sp>
        <p:nvSpPr>
          <p:cNvPr id="4" name="Footer Placeholder 3">
            <a:extLst>
              <a:ext uri="{FF2B5EF4-FFF2-40B4-BE49-F238E27FC236}">
                <a16:creationId xmlns:a16="http://schemas.microsoft.com/office/drawing/2014/main" id="{02217173-52FF-49DF-0341-A8A675B557FB}"/>
              </a:ext>
            </a:extLst>
          </p:cNvPr>
          <p:cNvSpPr>
            <a:spLocks noGrp="1"/>
          </p:cNvSpPr>
          <p:nvPr>
            <p:ph type="ftr" sz="quarter" idx="11"/>
          </p:nvPr>
        </p:nvSpPr>
        <p:spPr>
          <a:xfrm>
            <a:off x="4066719" y="6585912"/>
            <a:ext cx="4114800" cy="365125"/>
          </a:xfrm>
        </p:spPr>
        <p:txBody>
          <a:bodyPr/>
          <a:lstStyle/>
          <a:p>
            <a:r>
              <a:rPr lang="en-US" b="1" dirty="0"/>
              <a:t>Unclassified and Approved for Public Release </a:t>
            </a:r>
            <a:endParaRPr lang="en-US" dirty="0"/>
          </a:p>
        </p:txBody>
      </p:sp>
    </p:spTree>
    <p:extLst>
      <p:ext uri="{BB962C8B-B14F-4D97-AF65-F5344CB8AC3E}">
        <p14:creationId xmlns:p14="http://schemas.microsoft.com/office/powerpoint/2010/main" val="2197011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2B44BC20-B5E8-44CD-6335-D61BEE16FE96}"/>
              </a:ext>
            </a:extLst>
          </p:cNvPr>
          <p:cNvPicPr>
            <a:picLocks noChangeAspect="1"/>
          </p:cNvPicPr>
          <p:nvPr/>
        </p:nvPicPr>
        <p:blipFill>
          <a:blip r:embed="rId2"/>
          <a:stretch>
            <a:fillRect/>
          </a:stretch>
        </p:blipFill>
        <p:spPr>
          <a:xfrm>
            <a:off x="240030" y="1035167"/>
            <a:ext cx="4311333" cy="5609130"/>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F6CB55EB-7D4D-5251-C2DF-A71EA83F93FF}"/>
              </a:ext>
            </a:extLst>
          </p:cNvPr>
          <p:cNvSpPr>
            <a:spLocks noGrp="1"/>
          </p:cNvSpPr>
          <p:nvPr>
            <p:ph type="title"/>
          </p:nvPr>
        </p:nvSpPr>
        <p:spPr>
          <a:xfrm>
            <a:off x="1021080" y="111654"/>
            <a:ext cx="10515600" cy="853282"/>
          </a:xfrm>
        </p:spPr>
        <p:txBody>
          <a:bodyPr>
            <a:normAutofit/>
          </a:bodyPr>
          <a:lstStyle/>
          <a:p>
            <a:r>
              <a:rPr lang="en-US" sz="2800" b="1" dirty="0">
                <a:latin typeface="+mn-lt"/>
                <a:cs typeface="Calibri Light"/>
              </a:rPr>
              <a:t>Example: M290 IN 718 QMP – Plan &amp; Build</a:t>
            </a:r>
            <a:endParaRPr lang="en-US" sz="2800" b="1" dirty="0">
              <a:latin typeface="+mn-lt"/>
            </a:endParaRPr>
          </a:p>
        </p:txBody>
      </p:sp>
      <p:pic>
        <p:nvPicPr>
          <p:cNvPr id="4" name="Picture 4">
            <a:extLst>
              <a:ext uri="{FF2B5EF4-FFF2-40B4-BE49-F238E27FC236}">
                <a16:creationId xmlns:a16="http://schemas.microsoft.com/office/drawing/2014/main" id="{074CC114-D68F-8106-165C-9F52DE463D45}"/>
              </a:ext>
            </a:extLst>
          </p:cNvPr>
          <p:cNvPicPr>
            <a:picLocks noGrp="1" noChangeAspect="1"/>
          </p:cNvPicPr>
          <p:nvPr>
            <p:ph idx="1"/>
          </p:nvPr>
        </p:nvPicPr>
        <p:blipFill>
          <a:blip r:embed="rId3"/>
          <a:stretch>
            <a:fillRect/>
          </a:stretch>
        </p:blipFill>
        <p:spPr>
          <a:xfrm>
            <a:off x="5149850" y="1521619"/>
            <a:ext cx="6543675" cy="4498975"/>
          </a:xfrm>
        </p:spPr>
      </p:pic>
      <p:sp>
        <p:nvSpPr>
          <p:cNvPr id="5" name="TextBox 4">
            <a:extLst>
              <a:ext uri="{FF2B5EF4-FFF2-40B4-BE49-F238E27FC236}">
                <a16:creationId xmlns:a16="http://schemas.microsoft.com/office/drawing/2014/main" id="{616F3F21-2901-B374-4E68-F9E01F6231B5}"/>
              </a:ext>
            </a:extLst>
          </p:cNvPr>
          <p:cNvSpPr txBox="1"/>
          <p:nvPr/>
        </p:nvSpPr>
        <p:spPr>
          <a:xfrm>
            <a:off x="7049030" y="628067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u="sng" dirty="0">
                <a:cs typeface="Calibri"/>
              </a:rPr>
              <a:t>QMP M290 Build Layout</a:t>
            </a:r>
          </a:p>
        </p:txBody>
      </p:sp>
    </p:spTree>
    <p:extLst>
      <p:ext uri="{BB962C8B-B14F-4D97-AF65-F5344CB8AC3E}">
        <p14:creationId xmlns:p14="http://schemas.microsoft.com/office/powerpoint/2010/main" val="914558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81F3E96B-5B87-883A-BAA2-9005119D61C6}"/>
              </a:ext>
            </a:extLst>
          </p:cNvPr>
          <p:cNvPicPr>
            <a:picLocks noGrp="1" noChangeAspect="1"/>
          </p:cNvPicPr>
          <p:nvPr>
            <p:ph idx="1"/>
          </p:nvPr>
        </p:nvPicPr>
        <p:blipFill>
          <a:blip r:embed="rId2"/>
          <a:stretch>
            <a:fillRect/>
          </a:stretch>
        </p:blipFill>
        <p:spPr>
          <a:xfrm>
            <a:off x="272317" y="1428446"/>
            <a:ext cx="2735385" cy="2273545"/>
          </a:xfrm>
        </p:spPr>
      </p:pic>
      <p:pic>
        <p:nvPicPr>
          <p:cNvPr id="6" name="Picture 6">
            <a:extLst>
              <a:ext uri="{FF2B5EF4-FFF2-40B4-BE49-F238E27FC236}">
                <a16:creationId xmlns:a16="http://schemas.microsoft.com/office/drawing/2014/main" id="{FF5A7C86-B046-BE19-5670-9A4D152F220A}"/>
              </a:ext>
            </a:extLst>
          </p:cNvPr>
          <p:cNvPicPr>
            <a:picLocks noChangeAspect="1"/>
          </p:cNvPicPr>
          <p:nvPr/>
        </p:nvPicPr>
        <p:blipFill>
          <a:blip r:embed="rId3"/>
          <a:stretch>
            <a:fillRect/>
          </a:stretch>
        </p:blipFill>
        <p:spPr>
          <a:xfrm>
            <a:off x="269630" y="4138512"/>
            <a:ext cx="2743200" cy="1924493"/>
          </a:xfrm>
          <a:prstGeom prst="rect">
            <a:avLst/>
          </a:prstGeom>
        </p:spPr>
      </p:pic>
      <p:grpSp>
        <p:nvGrpSpPr>
          <p:cNvPr id="10" name="Group 9">
            <a:extLst>
              <a:ext uri="{FF2B5EF4-FFF2-40B4-BE49-F238E27FC236}">
                <a16:creationId xmlns:a16="http://schemas.microsoft.com/office/drawing/2014/main" id="{163A9EA5-F5F2-6A45-ADD5-5769988CAB43}"/>
              </a:ext>
            </a:extLst>
          </p:cNvPr>
          <p:cNvGrpSpPr/>
          <p:nvPr/>
        </p:nvGrpSpPr>
        <p:grpSpPr>
          <a:xfrm>
            <a:off x="2223278" y="3260695"/>
            <a:ext cx="733246" cy="406160"/>
            <a:chOff x="2223278" y="3427383"/>
            <a:chExt cx="733246" cy="406160"/>
          </a:xfrm>
        </p:grpSpPr>
        <p:sp>
          <p:nvSpPr>
            <p:cNvPr id="8" name="Rectangle: Rounded Corners 7">
              <a:extLst>
                <a:ext uri="{FF2B5EF4-FFF2-40B4-BE49-F238E27FC236}">
                  <a16:creationId xmlns:a16="http://schemas.microsoft.com/office/drawing/2014/main" id="{905325C0-F731-A2A5-137B-6C5A582FFD8A}"/>
                </a:ext>
              </a:extLst>
            </p:cNvPr>
            <p:cNvSpPr/>
            <p:nvPr/>
          </p:nvSpPr>
          <p:spPr>
            <a:xfrm>
              <a:off x="2223278" y="3427383"/>
              <a:ext cx="733246" cy="4061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D2656FE8-CCA8-13FF-7188-DFA82C69D130}"/>
                </a:ext>
              </a:extLst>
            </p:cNvPr>
            <p:cNvCxnSpPr/>
            <p:nvPr/>
          </p:nvCxnSpPr>
          <p:spPr>
            <a:xfrm>
              <a:off x="2342791" y="3751772"/>
              <a:ext cx="492425" cy="0"/>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008606D-8575-3D50-D5A0-91E69E9A2CDA}"/>
                </a:ext>
              </a:extLst>
            </p:cNvPr>
            <p:cNvSpPr txBox="1"/>
            <p:nvPr/>
          </p:nvSpPr>
          <p:spPr>
            <a:xfrm>
              <a:off x="2282046" y="3478961"/>
              <a:ext cx="61535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50"/>
                <a:t>250 µm</a:t>
              </a:r>
            </a:p>
          </p:txBody>
        </p:sp>
      </p:grpSp>
      <p:grpSp>
        <p:nvGrpSpPr>
          <p:cNvPr id="11" name="Group 10">
            <a:extLst>
              <a:ext uri="{FF2B5EF4-FFF2-40B4-BE49-F238E27FC236}">
                <a16:creationId xmlns:a16="http://schemas.microsoft.com/office/drawing/2014/main" id="{0D553986-026D-7FD0-00EE-C4403F4718A9}"/>
              </a:ext>
            </a:extLst>
          </p:cNvPr>
          <p:cNvGrpSpPr/>
          <p:nvPr/>
        </p:nvGrpSpPr>
        <p:grpSpPr>
          <a:xfrm>
            <a:off x="2216239" y="5634906"/>
            <a:ext cx="733246" cy="406160"/>
            <a:chOff x="2223278" y="3427383"/>
            <a:chExt cx="733246" cy="406160"/>
          </a:xfrm>
        </p:grpSpPr>
        <p:sp>
          <p:nvSpPr>
            <p:cNvPr id="12" name="Rectangle: Rounded Corners 11">
              <a:extLst>
                <a:ext uri="{FF2B5EF4-FFF2-40B4-BE49-F238E27FC236}">
                  <a16:creationId xmlns:a16="http://schemas.microsoft.com/office/drawing/2014/main" id="{065B4B15-8C02-4E55-3F50-EBCE8A58DE62}"/>
                </a:ext>
              </a:extLst>
            </p:cNvPr>
            <p:cNvSpPr/>
            <p:nvPr/>
          </p:nvSpPr>
          <p:spPr>
            <a:xfrm>
              <a:off x="2223278" y="3427383"/>
              <a:ext cx="733246" cy="4061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ACE87E5F-9D31-658E-5A3D-C65B863322FC}"/>
                </a:ext>
              </a:extLst>
            </p:cNvPr>
            <p:cNvCxnSpPr>
              <a:cxnSpLocks/>
            </p:cNvCxnSpPr>
            <p:nvPr/>
          </p:nvCxnSpPr>
          <p:spPr>
            <a:xfrm>
              <a:off x="2342791" y="3751772"/>
              <a:ext cx="492425" cy="0"/>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DC497E0-5B68-C81A-17CB-DDC0CB578D84}"/>
                </a:ext>
              </a:extLst>
            </p:cNvPr>
            <p:cNvSpPr txBox="1"/>
            <p:nvPr/>
          </p:nvSpPr>
          <p:spPr>
            <a:xfrm>
              <a:off x="2282046" y="3478961"/>
              <a:ext cx="61535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50"/>
                <a:t>250 µm</a:t>
              </a:r>
            </a:p>
          </p:txBody>
        </p:sp>
      </p:grpSp>
      <p:sp>
        <p:nvSpPr>
          <p:cNvPr id="15" name="TextBox 14">
            <a:extLst>
              <a:ext uri="{FF2B5EF4-FFF2-40B4-BE49-F238E27FC236}">
                <a16:creationId xmlns:a16="http://schemas.microsoft.com/office/drawing/2014/main" id="{12586D09-A2A9-80FC-9C6A-2289A39597A5}"/>
              </a:ext>
            </a:extLst>
          </p:cNvPr>
          <p:cNvSpPr txBox="1"/>
          <p:nvPr/>
        </p:nvSpPr>
        <p:spPr>
          <a:xfrm>
            <a:off x="263525" y="366871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Calibri"/>
              </a:rPr>
              <a:t>As-Built Microstructure</a:t>
            </a:r>
          </a:p>
        </p:txBody>
      </p:sp>
      <p:sp>
        <p:nvSpPr>
          <p:cNvPr id="16" name="TextBox 15">
            <a:extLst>
              <a:ext uri="{FF2B5EF4-FFF2-40B4-BE49-F238E27FC236}">
                <a16:creationId xmlns:a16="http://schemas.microsoft.com/office/drawing/2014/main" id="{D1D19EF2-B1FE-B0E7-CAD4-6C824678DA64}"/>
              </a:ext>
            </a:extLst>
          </p:cNvPr>
          <p:cNvSpPr txBox="1"/>
          <p:nvPr/>
        </p:nvSpPr>
        <p:spPr>
          <a:xfrm>
            <a:off x="263525" y="6065837"/>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Calibri"/>
              </a:rPr>
              <a:t>Fully Heat-Treated Microstructure</a:t>
            </a:r>
          </a:p>
        </p:txBody>
      </p:sp>
      <p:pic>
        <p:nvPicPr>
          <p:cNvPr id="17" name="Picture 17">
            <a:extLst>
              <a:ext uri="{FF2B5EF4-FFF2-40B4-BE49-F238E27FC236}">
                <a16:creationId xmlns:a16="http://schemas.microsoft.com/office/drawing/2014/main" id="{8B8DAE61-EAA3-AC69-72F2-A247F6833DAA}"/>
              </a:ext>
            </a:extLst>
          </p:cNvPr>
          <p:cNvPicPr>
            <a:picLocks noChangeAspect="1"/>
          </p:cNvPicPr>
          <p:nvPr/>
        </p:nvPicPr>
        <p:blipFill>
          <a:blip r:embed="rId4"/>
          <a:stretch>
            <a:fillRect/>
          </a:stretch>
        </p:blipFill>
        <p:spPr>
          <a:xfrm>
            <a:off x="3581400" y="3761544"/>
            <a:ext cx="2743200" cy="1922536"/>
          </a:xfrm>
          <a:prstGeom prst="rect">
            <a:avLst/>
          </a:prstGeom>
        </p:spPr>
      </p:pic>
      <p:grpSp>
        <p:nvGrpSpPr>
          <p:cNvPr id="18" name="Group 17">
            <a:extLst>
              <a:ext uri="{FF2B5EF4-FFF2-40B4-BE49-F238E27FC236}">
                <a16:creationId xmlns:a16="http://schemas.microsoft.com/office/drawing/2014/main" id="{2DC4DA60-6B38-C392-F3A4-8CB1B8327A9B}"/>
              </a:ext>
            </a:extLst>
          </p:cNvPr>
          <p:cNvGrpSpPr/>
          <p:nvPr/>
        </p:nvGrpSpPr>
        <p:grpSpPr>
          <a:xfrm>
            <a:off x="5534114" y="5222156"/>
            <a:ext cx="733246" cy="406160"/>
            <a:chOff x="2223278" y="3427383"/>
            <a:chExt cx="733246" cy="406160"/>
          </a:xfrm>
        </p:grpSpPr>
        <p:sp>
          <p:nvSpPr>
            <p:cNvPr id="19" name="Rectangle: Rounded Corners 18">
              <a:extLst>
                <a:ext uri="{FF2B5EF4-FFF2-40B4-BE49-F238E27FC236}">
                  <a16:creationId xmlns:a16="http://schemas.microsoft.com/office/drawing/2014/main" id="{E944FB56-67D9-7F96-DCAB-66244E11B16F}"/>
                </a:ext>
              </a:extLst>
            </p:cNvPr>
            <p:cNvSpPr/>
            <p:nvPr/>
          </p:nvSpPr>
          <p:spPr>
            <a:xfrm>
              <a:off x="2223278" y="3427383"/>
              <a:ext cx="733246" cy="4061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76BFF148-708E-3020-CC48-A385A25D6043}"/>
                </a:ext>
              </a:extLst>
            </p:cNvPr>
            <p:cNvCxnSpPr>
              <a:cxnSpLocks/>
            </p:cNvCxnSpPr>
            <p:nvPr/>
          </p:nvCxnSpPr>
          <p:spPr>
            <a:xfrm>
              <a:off x="2342791" y="3751772"/>
              <a:ext cx="492425" cy="0"/>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C3AB1D7-ED6D-202B-5A24-C1495FE2AD3A}"/>
                </a:ext>
              </a:extLst>
            </p:cNvPr>
            <p:cNvSpPr txBox="1"/>
            <p:nvPr/>
          </p:nvSpPr>
          <p:spPr>
            <a:xfrm>
              <a:off x="2282046" y="3478961"/>
              <a:ext cx="61535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50"/>
                <a:t>250 µm</a:t>
              </a:r>
            </a:p>
          </p:txBody>
        </p:sp>
      </p:grpSp>
      <p:sp>
        <p:nvSpPr>
          <p:cNvPr id="22" name="TextBox 21">
            <a:extLst>
              <a:ext uri="{FF2B5EF4-FFF2-40B4-BE49-F238E27FC236}">
                <a16:creationId xmlns:a16="http://schemas.microsoft.com/office/drawing/2014/main" id="{C298E22E-DD95-3151-D284-DC7CC9EA09CD}"/>
              </a:ext>
            </a:extLst>
          </p:cNvPr>
          <p:cNvSpPr txBox="1"/>
          <p:nvPr/>
        </p:nvSpPr>
        <p:spPr>
          <a:xfrm>
            <a:off x="3581400" y="568483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Calibri"/>
              </a:rPr>
              <a:t>2-D Micrograph</a:t>
            </a:r>
            <a:endParaRPr lang="en-US"/>
          </a:p>
        </p:txBody>
      </p:sp>
      <p:sp>
        <p:nvSpPr>
          <p:cNvPr id="23" name="TextBox 22">
            <a:extLst>
              <a:ext uri="{FF2B5EF4-FFF2-40B4-BE49-F238E27FC236}">
                <a16:creationId xmlns:a16="http://schemas.microsoft.com/office/drawing/2014/main" id="{87150EFA-E7A5-6F4C-E248-2256B829FB3F}"/>
              </a:ext>
            </a:extLst>
          </p:cNvPr>
          <p:cNvSpPr txBox="1"/>
          <p:nvPr/>
        </p:nvSpPr>
        <p:spPr>
          <a:xfrm>
            <a:off x="3028471" y="5910949"/>
            <a:ext cx="317976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cs typeface="Calibri"/>
              </a:rPr>
              <a:t>Verdict: </a:t>
            </a:r>
            <a:r>
              <a:rPr lang="en-US" sz="1400" dirty="0">
                <a:cs typeface="Calibri"/>
              </a:rPr>
              <a:t>No detrimental defects </a:t>
            </a:r>
            <a:r>
              <a:rPr lang="en-US" sz="1400" dirty="0">
                <a:ea typeface="+mn-lt"/>
                <a:cs typeface="+mn-lt"/>
              </a:rPr>
              <a:t>observed</a:t>
            </a:r>
            <a:r>
              <a:rPr lang="en-US" sz="1400" dirty="0">
                <a:cs typeface="Calibri"/>
              </a:rPr>
              <a:t> (</a:t>
            </a:r>
            <a:r>
              <a:rPr lang="en-US" sz="1400" i="1" dirty="0">
                <a:cs typeface="Calibri"/>
              </a:rPr>
              <a:t>detailed in MSFC-SPEC-3717</a:t>
            </a:r>
            <a:r>
              <a:rPr lang="en-US" sz="1400" dirty="0">
                <a:cs typeface="Calibri"/>
              </a:rPr>
              <a:t>). Randomly dispersed and less than 1% of area.</a:t>
            </a:r>
            <a:endParaRPr lang="en-US" dirty="0"/>
          </a:p>
        </p:txBody>
      </p:sp>
      <p:pic>
        <p:nvPicPr>
          <p:cNvPr id="3" name="Picture 4">
            <a:extLst>
              <a:ext uri="{FF2B5EF4-FFF2-40B4-BE49-F238E27FC236}">
                <a16:creationId xmlns:a16="http://schemas.microsoft.com/office/drawing/2014/main" id="{3F3370A7-3C29-E3C7-08E2-965EF4F04907}"/>
              </a:ext>
            </a:extLst>
          </p:cNvPr>
          <p:cNvPicPr>
            <a:picLocks noChangeAspect="1"/>
          </p:cNvPicPr>
          <p:nvPr/>
        </p:nvPicPr>
        <p:blipFill>
          <a:blip r:embed="rId5"/>
          <a:stretch>
            <a:fillRect/>
          </a:stretch>
        </p:blipFill>
        <p:spPr>
          <a:xfrm>
            <a:off x="8320088" y="1711081"/>
            <a:ext cx="3679825" cy="2022963"/>
          </a:xfrm>
          <a:prstGeom prst="rect">
            <a:avLst/>
          </a:prstGeom>
          <a:ln>
            <a:solidFill>
              <a:schemeClr val="tx1"/>
            </a:solidFill>
          </a:ln>
        </p:spPr>
      </p:pic>
      <p:pic>
        <p:nvPicPr>
          <p:cNvPr id="5" name="Picture 23">
            <a:extLst>
              <a:ext uri="{FF2B5EF4-FFF2-40B4-BE49-F238E27FC236}">
                <a16:creationId xmlns:a16="http://schemas.microsoft.com/office/drawing/2014/main" id="{4540AB72-3CD4-B2CD-1B95-D3F46C06FF01}"/>
              </a:ext>
            </a:extLst>
          </p:cNvPr>
          <p:cNvPicPr>
            <a:picLocks noChangeAspect="1"/>
          </p:cNvPicPr>
          <p:nvPr/>
        </p:nvPicPr>
        <p:blipFill>
          <a:blip r:embed="rId6"/>
          <a:stretch>
            <a:fillRect/>
          </a:stretch>
        </p:blipFill>
        <p:spPr>
          <a:xfrm>
            <a:off x="6843712" y="1373188"/>
            <a:ext cx="2743200" cy="1714500"/>
          </a:xfrm>
          <a:prstGeom prst="rect">
            <a:avLst/>
          </a:prstGeom>
          <a:ln>
            <a:solidFill>
              <a:schemeClr val="tx1"/>
            </a:solidFill>
          </a:ln>
        </p:spPr>
      </p:pic>
      <p:pic>
        <p:nvPicPr>
          <p:cNvPr id="24" name="Picture 24">
            <a:extLst>
              <a:ext uri="{FF2B5EF4-FFF2-40B4-BE49-F238E27FC236}">
                <a16:creationId xmlns:a16="http://schemas.microsoft.com/office/drawing/2014/main" id="{158A5DCD-B377-0F3E-275D-4C5B6A81BD67}"/>
              </a:ext>
            </a:extLst>
          </p:cNvPr>
          <p:cNvPicPr>
            <a:picLocks noChangeAspect="1"/>
          </p:cNvPicPr>
          <p:nvPr/>
        </p:nvPicPr>
        <p:blipFill>
          <a:blip r:embed="rId7"/>
          <a:stretch>
            <a:fillRect/>
          </a:stretch>
        </p:blipFill>
        <p:spPr>
          <a:xfrm>
            <a:off x="7383463" y="4314583"/>
            <a:ext cx="4052887" cy="2205525"/>
          </a:xfrm>
          <a:prstGeom prst="rect">
            <a:avLst/>
          </a:prstGeom>
          <a:ln>
            <a:solidFill>
              <a:schemeClr val="tx1"/>
            </a:solidFill>
          </a:ln>
        </p:spPr>
      </p:pic>
      <p:sp>
        <p:nvSpPr>
          <p:cNvPr id="25" name="TextBox 24">
            <a:extLst>
              <a:ext uri="{FF2B5EF4-FFF2-40B4-BE49-F238E27FC236}">
                <a16:creationId xmlns:a16="http://schemas.microsoft.com/office/drawing/2014/main" id="{A921BFD7-4475-5AD9-7441-73141D021E8A}"/>
              </a:ext>
            </a:extLst>
          </p:cNvPr>
          <p:cNvSpPr txBox="1"/>
          <p:nvPr/>
        </p:nvSpPr>
        <p:spPr>
          <a:xfrm>
            <a:off x="6899275" y="3819525"/>
            <a:ext cx="48783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u="sng" dirty="0">
                <a:cs typeface="Calibri"/>
              </a:rPr>
              <a:t>Mechanical Properties to Establish Design Values</a:t>
            </a:r>
            <a:endParaRPr lang="en-US" u="sng">
              <a:cs typeface="Calibri"/>
            </a:endParaRPr>
          </a:p>
        </p:txBody>
      </p:sp>
      <p:sp>
        <p:nvSpPr>
          <p:cNvPr id="26" name="TextBox 25">
            <a:extLst>
              <a:ext uri="{FF2B5EF4-FFF2-40B4-BE49-F238E27FC236}">
                <a16:creationId xmlns:a16="http://schemas.microsoft.com/office/drawing/2014/main" id="{426172A2-CCF2-0DE2-057F-90FA0819EAC3}"/>
              </a:ext>
            </a:extLst>
          </p:cNvPr>
          <p:cNvSpPr txBox="1"/>
          <p:nvPr/>
        </p:nvSpPr>
        <p:spPr>
          <a:xfrm>
            <a:off x="10320338" y="2120900"/>
            <a:ext cx="1211263" cy="369332"/>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Fatigue</a:t>
            </a:r>
          </a:p>
        </p:txBody>
      </p:sp>
      <p:sp>
        <p:nvSpPr>
          <p:cNvPr id="27" name="TextBox 26">
            <a:extLst>
              <a:ext uri="{FF2B5EF4-FFF2-40B4-BE49-F238E27FC236}">
                <a16:creationId xmlns:a16="http://schemas.microsoft.com/office/drawing/2014/main" id="{B88D4A6E-FAB5-BA20-AA28-BF1BF6C3DC04}"/>
              </a:ext>
            </a:extLst>
          </p:cNvPr>
          <p:cNvSpPr txBox="1"/>
          <p:nvPr/>
        </p:nvSpPr>
        <p:spPr>
          <a:xfrm>
            <a:off x="9105900" y="5637213"/>
            <a:ext cx="1211263" cy="369332"/>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Tensile</a:t>
            </a:r>
            <a:endParaRPr lang="en-US" dirty="0"/>
          </a:p>
        </p:txBody>
      </p:sp>
      <p:pic>
        <p:nvPicPr>
          <p:cNvPr id="28" name="Picture 28">
            <a:extLst>
              <a:ext uri="{FF2B5EF4-FFF2-40B4-BE49-F238E27FC236}">
                <a16:creationId xmlns:a16="http://schemas.microsoft.com/office/drawing/2014/main" id="{FD54A7E4-3E30-5F6B-21C6-A57F1652C77A}"/>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r="-336"/>
          <a:stretch/>
        </p:blipFill>
        <p:spPr>
          <a:xfrm>
            <a:off x="3652837" y="1291425"/>
            <a:ext cx="2607631" cy="1798666"/>
          </a:xfrm>
          <a:prstGeom prst="rect">
            <a:avLst/>
          </a:prstGeom>
        </p:spPr>
      </p:pic>
      <p:sp>
        <p:nvSpPr>
          <p:cNvPr id="29" name="TextBox 28">
            <a:extLst>
              <a:ext uri="{FF2B5EF4-FFF2-40B4-BE49-F238E27FC236}">
                <a16:creationId xmlns:a16="http://schemas.microsoft.com/office/drawing/2014/main" id="{8B7ABA9B-6EF5-8177-14B9-1D507C129097}"/>
              </a:ext>
            </a:extLst>
          </p:cNvPr>
          <p:cNvSpPr txBox="1"/>
          <p:nvPr/>
        </p:nvSpPr>
        <p:spPr>
          <a:xfrm>
            <a:off x="3581400" y="3033712"/>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Achievable Features &amp; Dimensional Accuracy</a:t>
            </a:r>
            <a:endParaRPr lang="en-US" dirty="0"/>
          </a:p>
        </p:txBody>
      </p:sp>
      <p:sp>
        <p:nvSpPr>
          <p:cNvPr id="32" name="Title 1">
            <a:extLst>
              <a:ext uri="{FF2B5EF4-FFF2-40B4-BE49-F238E27FC236}">
                <a16:creationId xmlns:a16="http://schemas.microsoft.com/office/drawing/2014/main" id="{485749E9-7FEB-4261-B719-7253D11E8B20}"/>
              </a:ext>
            </a:extLst>
          </p:cNvPr>
          <p:cNvSpPr txBox="1">
            <a:spLocks/>
          </p:cNvSpPr>
          <p:nvPr/>
        </p:nvSpPr>
        <p:spPr>
          <a:xfrm>
            <a:off x="1021080" y="111654"/>
            <a:ext cx="10515600" cy="8532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mn-lt"/>
                <a:cs typeface="Calibri Light"/>
              </a:rPr>
              <a:t>Example: M290 IN 718 QMP – Example Results</a:t>
            </a:r>
            <a:endParaRPr lang="en-US" sz="2800" b="1" dirty="0">
              <a:latin typeface="+mn-lt"/>
            </a:endParaRPr>
          </a:p>
        </p:txBody>
      </p:sp>
    </p:spTree>
    <p:extLst>
      <p:ext uri="{BB962C8B-B14F-4D97-AF65-F5344CB8AC3E}">
        <p14:creationId xmlns:p14="http://schemas.microsoft.com/office/powerpoint/2010/main" val="2377924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657</TotalTime>
  <Words>2816</Words>
  <Application>Microsoft Office PowerPoint</Application>
  <PresentationFormat>Widescreen</PresentationFormat>
  <Paragraphs>383</Paragraphs>
  <Slides>30</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Calibri Light</vt:lpstr>
      <vt:lpstr>Century Gothic</vt:lpstr>
      <vt:lpstr>Symbol</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Qualified Material Process</vt:lpstr>
      <vt:lpstr>Process/Machine Qualification</vt:lpstr>
      <vt:lpstr>Candidate Material Process</vt:lpstr>
      <vt:lpstr>Feedstock Controls</vt:lpstr>
      <vt:lpstr>Candidate Material Process</vt:lpstr>
      <vt:lpstr>Candidate Material Process</vt:lpstr>
      <vt:lpstr>Parameter Influence on Defects</vt:lpstr>
      <vt:lpstr>Candidate Material Process</vt:lpstr>
      <vt:lpstr>PowerPoint Presentation</vt:lpstr>
      <vt:lpstr>PowerPoint Presentation</vt:lpstr>
      <vt:lpstr>PowerPoint Presentation</vt:lpstr>
      <vt:lpstr>PowerPoint Presentation</vt:lpstr>
      <vt:lpstr>Qualified Material Process</vt:lpstr>
      <vt:lpstr>Example: M290 IN 718 QMP – Plan &amp; Build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Wells, Douglas N. (MSFC-EM21)</dc:creator>
  <cp:lastModifiedBy>Skinner, Stacy M. (MSFC-EE04)[CELERAPRO, LLC]</cp:lastModifiedBy>
  <cp:revision>42</cp:revision>
  <dcterms:created xsi:type="dcterms:W3CDTF">2022-12-06T17:15:19Z</dcterms:created>
  <dcterms:modified xsi:type="dcterms:W3CDTF">2022-12-08T12:53:37Z</dcterms:modified>
</cp:coreProperties>
</file>