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69" r:id="rId4"/>
    <p:sldId id="268" r:id="rId5"/>
    <p:sldId id="273" r:id="rId6"/>
    <p:sldId id="267" r:id="rId7"/>
    <p:sldId id="266" r:id="rId8"/>
    <p:sldId id="265" r:id="rId9"/>
    <p:sldId id="264" r:id="rId10"/>
    <p:sldId id="263" r:id="rId11"/>
    <p:sldId id="262" r:id="rId12"/>
    <p:sldId id="261" r:id="rId13"/>
    <p:sldId id="260" r:id="rId14"/>
    <p:sldId id="259" r:id="rId15"/>
    <p:sldId id="258" r:id="rId16"/>
    <p:sldId id="257" r:id="rId17"/>
    <p:sldId id="271"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8" autoAdjust="0"/>
    <p:restoredTop sz="94660"/>
  </p:normalViewPr>
  <p:slideViewPr>
    <p:cSldViewPr snapToGrid="0">
      <p:cViewPr varScale="1">
        <p:scale>
          <a:sx n="82" d="100"/>
          <a:sy n="82" d="100"/>
        </p:scale>
        <p:origin x="65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a:t>Giovann</a:t>
            </a:r>
            <a:r>
              <a:rPr lang="en-US" sz="2000" baseline="0"/>
              <a:t>i Publications</a:t>
            </a:r>
            <a:endParaRPr lang="en-US" sz="2000"/>
          </a:p>
        </c:rich>
      </c:tx>
      <c:layout>
        <c:manualLayout>
          <c:xMode val="edge"/>
          <c:yMode val="edge"/>
          <c:x val="0.36163603269210176"/>
          <c:y val="2.8792502266654419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16"/>
              <c:tx>
                <c:rich>
                  <a:bodyPr/>
                  <a:lstStyle/>
                  <a:p>
                    <a:fld id="{9F5C9809-FAC0-4ED8-8E34-E0BF2ABF164D}" type="VALUE">
                      <a:rPr lang="en-US" b="1" i="0"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35-4150-A7A9-C05196C88B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Sheet1!$A$2:$A$19</c:f>
              <c:numCache>
                <c:formatCode>General</c:formatCod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numCache>
            </c:numRef>
          </c:cat>
          <c:val>
            <c:numRef>
              <c:f>Sheet1!$B$2:$B$19</c:f>
              <c:numCache>
                <c:formatCode>General</c:formatCode>
                <c:ptCount val="18"/>
                <c:pt idx="0">
                  <c:v>3</c:v>
                </c:pt>
                <c:pt idx="1">
                  <c:v>7</c:v>
                </c:pt>
                <c:pt idx="2">
                  <c:v>6</c:v>
                </c:pt>
                <c:pt idx="3">
                  <c:v>26</c:v>
                </c:pt>
                <c:pt idx="4">
                  <c:v>50</c:v>
                </c:pt>
                <c:pt idx="5">
                  <c:v>88</c:v>
                </c:pt>
                <c:pt idx="6">
                  <c:v>116</c:v>
                </c:pt>
                <c:pt idx="7">
                  <c:v>164</c:v>
                </c:pt>
                <c:pt idx="8">
                  <c:v>185</c:v>
                </c:pt>
                <c:pt idx="9">
                  <c:v>216</c:v>
                </c:pt>
                <c:pt idx="10">
                  <c:v>226</c:v>
                </c:pt>
                <c:pt idx="11">
                  <c:v>234</c:v>
                </c:pt>
                <c:pt idx="12">
                  <c:v>210</c:v>
                </c:pt>
                <c:pt idx="13">
                  <c:v>200</c:v>
                </c:pt>
                <c:pt idx="14">
                  <c:v>203</c:v>
                </c:pt>
                <c:pt idx="15">
                  <c:v>221</c:v>
                </c:pt>
                <c:pt idx="16">
                  <c:v>270</c:v>
                </c:pt>
                <c:pt idx="17">
                  <c:v>305</c:v>
                </c:pt>
              </c:numCache>
            </c:numRef>
          </c:val>
          <c:extLst>
            <c:ext xmlns:c16="http://schemas.microsoft.com/office/drawing/2014/chart" uri="{C3380CC4-5D6E-409C-BE32-E72D297353CC}">
              <c16:uniqueId val="{00000001-EE35-4150-A7A9-C05196C88B92}"/>
            </c:ext>
          </c:extLst>
        </c:ser>
        <c:dLbls>
          <c:dLblPos val="inEnd"/>
          <c:showLegendKey val="0"/>
          <c:showVal val="1"/>
          <c:showCatName val="0"/>
          <c:showSerName val="0"/>
          <c:showPercent val="0"/>
          <c:showBubbleSize val="0"/>
        </c:dLbls>
        <c:gapWidth val="100"/>
        <c:overlap val="-24"/>
        <c:axId val="1280100639"/>
        <c:axId val="1280118527"/>
      </c:barChart>
      <c:catAx>
        <c:axId val="128010063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80118527"/>
        <c:crosses val="autoZero"/>
        <c:auto val="1"/>
        <c:lblAlgn val="ctr"/>
        <c:lblOffset val="100"/>
        <c:noMultiLvlLbl val="0"/>
      </c:catAx>
      <c:valAx>
        <c:axId val="128011852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801006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9E20-BFF6-41FE-B3A9-777C06B298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DEF5B5-F3AA-4105-86BB-8784948C30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EDE096-25AB-411A-8F52-6C2B29245B7E}"/>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5" name="Footer Placeholder 4">
            <a:extLst>
              <a:ext uri="{FF2B5EF4-FFF2-40B4-BE49-F238E27FC236}">
                <a16:creationId xmlns:a16="http://schemas.microsoft.com/office/drawing/2014/main" id="{E627DD2A-2AC1-4AB8-BC84-A8819C606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19437-B9E2-4350-8161-4DDCF6753DD7}"/>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393217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4B68-5C64-4D58-8B2F-F8C033FC7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6C0C8C-B77A-41EC-85E3-41D44AF52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A3EAF-9AF5-42F8-B4CA-6A479C972BB5}"/>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5" name="Footer Placeholder 4">
            <a:extLst>
              <a:ext uri="{FF2B5EF4-FFF2-40B4-BE49-F238E27FC236}">
                <a16:creationId xmlns:a16="http://schemas.microsoft.com/office/drawing/2014/main" id="{B0AF1218-4F65-4E38-AA64-BBD68C21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722F-A340-4DF8-8570-DCBA3CD71891}"/>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13766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A240BE-F8D9-4EF9-A8C2-01FC618B51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B41D00-A905-4BB3-BEC2-18E245FF86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AD5DA-2992-4B32-933F-E94BB9CC79A1}"/>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5" name="Footer Placeholder 4">
            <a:extLst>
              <a:ext uri="{FF2B5EF4-FFF2-40B4-BE49-F238E27FC236}">
                <a16:creationId xmlns:a16="http://schemas.microsoft.com/office/drawing/2014/main" id="{0C17C060-3E90-4887-82F8-8A5209182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8985F-65B5-4BD4-8F1A-A37344A58AD9}"/>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172043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EE67-CFB6-4EEE-BBC9-3051360A3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8AE0C-31B3-4B91-871B-53A6712B58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799F7-C3ED-4D92-BBBA-4DF4E1C9D273}"/>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5" name="Footer Placeholder 4">
            <a:extLst>
              <a:ext uri="{FF2B5EF4-FFF2-40B4-BE49-F238E27FC236}">
                <a16:creationId xmlns:a16="http://schemas.microsoft.com/office/drawing/2014/main" id="{647A62D3-80C7-4E35-8BF0-47AEC81FF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D9201-52CC-4B92-B33E-12E9B3F5A4ED}"/>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66207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2CC9-A92C-4113-8603-8C53A2580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1CFEB-658B-4D4B-95A5-C2E199BF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3F9-BD4B-455C-98A9-04B59D9F3670}"/>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5" name="Footer Placeholder 4">
            <a:extLst>
              <a:ext uri="{FF2B5EF4-FFF2-40B4-BE49-F238E27FC236}">
                <a16:creationId xmlns:a16="http://schemas.microsoft.com/office/drawing/2014/main" id="{D1108AA6-581A-479B-B6E6-72FCA74D5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05DCA-25DA-44AD-8F39-E97520623C0B}"/>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271189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60B5-1158-4246-8F38-0DC4D461E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76DE1-23A1-4B6F-9E4A-A271296920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88044-2323-43B8-86FB-26E90DB18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6C8094-53AB-4EB2-95CD-AB651EB2FC64}"/>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6" name="Footer Placeholder 5">
            <a:extLst>
              <a:ext uri="{FF2B5EF4-FFF2-40B4-BE49-F238E27FC236}">
                <a16:creationId xmlns:a16="http://schemas.microsoft.com/office/drawing/2014/main" id="{19311F23-B3F0-4AB3-A378-9E008E61A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EECEC-637C-4738-9ECF-92DE08FAE8B4}"/>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394261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8FD4-60A0-49C0-9135-99172714E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059E0-0CA0-4462-A355-F5B7E42F9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136A5F-5DE1-4098-9FF5-BC8849D0FF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8DC530-815B-4FB2-95F9-652F4CAEF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F4467-4E6E-4CC3-B228-A0FA8C174A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9C8F4-66B9-4B80-8877-5C8582F2ABB3}"/>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8" name="Footer Placeholder 7">
            <a:extLst>
              <a:ext uri="{FF2B5EF4-FFF2-40B4-BE49-F238E27FC236}">
                <a16:creationId xmlns:a16="http://schemas.microsoft.com/office/drawing/2014/main" id="{4D554422-4DA5-49D7-82EA-7A48F4866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14964D-D405-448D-94E9-664D302167E8}"/>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306368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2F58-FD92-4060-9802-CE7CE9FFCE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14DE98-4AE8-402A-A644-83A88393C51B}"/>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4" name="Footer Placeholder 3">
            <a:extLst>
              <a:ext uri="{FF2B5EF4-FFF2-40B4-BE49-F238E27FC236}">
                <a16:creationId xmlns:a16="http://schemas.microsoft.com/office/drawing/2014/main" id="{71A6D4F7-0705-4771-A649-21DD7E29E1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F4E20-C09B-42E3-B1C8-CF7C43AA7A5F}"/>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385784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D3569-C8AF-473C-928E-19BFC5A3F886}"/>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3" name="Footer Placeholder 2">
            <a:extLst>
              <a:ext uri="{FF2B5EF4-FFF2-40B4-BE49-F238E27FC236}">
                <a16:creationId xmlns:a16="http://schemas.microsoft.com/office/drawing/2014/main" id="{5CC0BE07-3C5F-458C-8E36-0252F6F79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2AA2E-8FCD-440A-8604-63C102038350}"/>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278509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5D4D-16FA-483B-AE75-0FB9D278F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A626D-C549-4245-B3E2-D0CB68CA1F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157762-3555-4356-A175-D323DCE29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00DED-7A85-4B3D-866E-6F8830EE827B}"/>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6" name="Footer Placeholder 5">
            <a:extLst>
              <a:ext uri="{FF2B5EF4-FFF2-40B4-BE49-F238E27FC236}">
                <a16:creationId xmlns:a16="http://schemas.microsoft.com/office/drawing/2014/main" id="{A390572C-5783-4710-8AD9-8CA73C370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F32E7-6346-45D1-A084-8A627815888A}"/>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7748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1F45-5DDC-4108-B71E-C6DF7F200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7773D7-3A76-4A66-BEB3-0647FEDC2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1AF466-C474-4003-A935-DD10ED590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6DD5A-56B1-4FEB-A3B9-1E849C5E32EA}"/>
              </a:ext>
            </a:extLst>
          </p:cNvPr>
          <p:cNvSpPr>
            <a:spLocks noGrp="1"/>
          </p:cNvSpPr>
          <p:nvPr>
            <p:ph type="dt" sz="half" idx="10"/>
          </p:nvPr>
        </p:nvSpPr>
        <p:spPr/>
        <p:txBody>
          <a:bodyPr/>
          <a:lstStyle/>
          <a:p>
            <a:fld id="{1B8C6587-97C1-4EC9-AF4D-1AEEB51C5D53}" type="datetimeFigureOut">
              <a:rPr lang="en-US" smtClean="0"/>
              <a:t>12/8/2022</a:t>
            </a:fld>
            <a:endParaRPr lang="en-US"/>
          </a:p>
        </p:txBody>
      </p:sp>
      <p:sp>
        <p:nvSpPr>
          <p:cNvPr id="6" name="Footer Placeholder 5">
            <a:extLst>
              <a:ext uri="{FF2B5EF4-FFF2-40B4-BE49-F238E27FC236}">
                <a16:creationId xmlns:a16="http://schemas.microsoft.com/office/drawing/2014/main" id="{32DDB4EC-36D7-43A4-97BC-A290B7BE0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B2B117-9167-49D9-AFDC-7DEC52E5BF62}"/>
              </a:ext>
            </a:extLst>
          </p:cNvPr>
          <p:cNvSpPr>
            <a:spLocks noGrp="1"/>
          </p:cNvSpPr>
          <p:nvPr>
            <p:ph type="sldNum" sz="quarter" idx="12"/>
          </p:nvPr>
        </p:nvSpPr>
        <p:spPr/>
        <p:txBody>
          <a:bodyPr/>
          <a:lstStyle/>
          <a:p>
            <a:fld id="{71BD2546-8B27-4D6A-A781-67E5274A1ADA}" type="slidenum">
              <a:rPr lang="en-US" smtClean="0"/>
              <a:t>‹#›</a:t>
            </a:fld>
            <a:endParaRPr lang="en-US"/>
          </a:p>
        </p:txBody>
      </p:sp>
    </p:spTree>
    <p:extLst>
      <p:ext uri="{BB962C8B-B14F-4D97-AF65-F5344CB8AC3E}">
        <p14:creationId xmlns:p14="http://schemas.microsoft.com/office/powerpoint/2010/main" val="144133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4A9A8-481B-48FF-B12A-9D6136973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D1213-1F81-41F3-9766-B346704B7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A545D-A2CB-450C-9DBA-408F527DE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C6587-97C1-4EC9-AF4D-1AEEB51C5D53}" type="datetimeFigureOut">
              <a:rPr lang="en-US" smtClean="0"/>
              <a:t>12/8/2022</a:t>
            </a:fld>
            <a:endParaRPr lang="en-US"/>
          </a:p>
        </p:txBody>
      </p:sp>
      <p:sp>
        <p:nvSpPr>
          <p:cNvPr id="5" name="Footer Placeholder 4">
            <a:extLst>
              <a:ext uri="{FF2B5EF4-FFF2-40B4-BE49-F238E27FC236}">
                <a16:creationId xmlns:a16="http://schemas.microsoft.com/office/drawing/2014/main" id="{F1637A6C-63DF-45AE-ACA7-D58363BE2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14744A-8814-4460-A897-919176580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D2546-8B27-4D6A-A781-67E5274A1ADA}" type="slidenum">
              <a:rPr lang="en-US" smtClean="0"/>
              <a:t>‹#›</a:t>
            </a:fld>
            <a:endParaRPr lang="en-US"/>
          </a:p>
        </p:txBody>
      </p:sp>
    </p:spTree>
    <p:extLst>
      <p:ext uri="{BB962C8B-B14F-4D97-AF65-F5344CB8AC3E}">
        <p14:creationId xmlns:p14="http://schemas.microsoft.com/office/powerpoint/2010/main" val="350280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06E171-4C4A-4615-890F-0E1287A61F08}"/>
              </a:ext>
            </a:extLst>
          </p:cNvPr>
          <p:cNvSpPr txBox="1"/>
          <p:nvPr/>
        </p:nvSpPr>
        <p:spPr>
          <a:xfrm>
            <a:off x="1005840" y="91440"/>
            <a:ext cx="10728960" cy="830997"/>
          </a:xfrm>
          <a:prstGeom prst="rect">
            <a:avLst/>
          </a:prstGeom>
          <a:noFill/>
        </p:spPr>
        <p:txBody>
          <a:bodyPr wrap="square">
            <a:spAutoFit/>
          </a:bodyPr>
          <a:lstStyle/>
          <a:p>
            <a:r>
              <a:rPr lang="en-US" sz="2400" b="1" dirty="0">
                <a:latin typeface="Bookman Old Style" panose="02050604050505020204" pitchFamily="18" charset="0"/>
              </a:rPr>
              <a:t>Examining 18 Years of Journal Publications to Characterize Usage Modes of Giovanni, a Versatile Earth Science Data Web Service</a:t>
            </a:r>
          </a:p>
        </p:txBody>
      </p:sp>
      <p:pic>
        <p:nvPicPr>
          <p:cNvPr id="5" name="Picture 4" descr="Map&#10;&#10;Description automatically generated">
            <a:extLst>
              <a:ext uri="{FF2B5EF4-FFF2-40B4-BE49-F238E27FC236}">
                <a16:creationId xmlns:a16="http://schemas.microsoft.com/office/drawing/2014/main" id="{959DCB18-4A6E-4F1F-80C4-0032B90E5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255" y="1942052"/>
            <a:ext cx="2948006" cy="3830911"/>
          </a:xfrm>
          <a:prstGeom prst="rect">
            <a:avLst/>
          </a:prstGeom>
        </p:spPr>
      </p:pic>
      <p:sp>
        <p:nvSpPr>
          <p:cNvPr id="6" name="TextBox 5">
            <a:extLst>
              <a:ext uri="{FF2B5EF4-FFF2-40B4-BE49-F238E27FC236}">
                <a16:creationId xmlns:a16="http://schemas.microsoft.com/office/drawing/2014/main" id="{A12969BA-C526-4B98-BE4A-2B485E4A5D65}"/>
              </a:ext>
            </a:extLst>
          </p:cNvPr>
          <p:cNvSpPr txBox="1"/>
          <p:nvPr/>
        </p:nvSpPr>
        <p:spPr>
          <a:xfrm>
            <a:off x="8715315" y="5624741"/>
            <a:ext cx="3092513" cy="1077218"/>
          </a:xfrm>
          <a:prstGeom prst="rect">
            <a:avLst/>
          </a:prstGeom>
          <a:noFill/>
        </p:spPr>
        <p:txBody>
          <a:bodyPr wrap="none" rtlCol="0">
            <a:spAutoFit/>
          </a:bodyPr>
          <a:lstStyle/>
          <a:p>
            <a:r>
              <a:rPr lang="en-US" sz="1600" dirty="0">
                <a:latin typeface="Bookman Old Style" panose="02050604050505020204" pitchFamily="18" charset="0"/>
              </a:rPr>
              <a:t>IN26A-01</a:t>
            </a:r>
          </a:p>
          <a:p>
            <a:r>
              <a:rPr lang="en-US" sz="1600" dirty="0">
                <a:latin typeface="Bookman Old Style" panose="02050604050505020204" pitchFamily="18" charset="0"/>
              </a:rPr>
              <a:t>American Geophysical Union</a:t>
            </a:r>
          </a:p>
          <a:p>
            <a:r>
              <a:rPr lang="en-US" sz="1600" dirty="0">
                <a:latin typeface="Bookman Old Style" panose="02050604050505020204" pitchFamily="18" charset="0"/>
              </a:rPr>
              <a:t>Fall Meeting 2022</a:t>
            </a:r>
          </a:p>
          <a:p>
            <a:r>
              <a:rPr lang="en-US" sz="1600" dirty="0">
                <a:latin typeface="Bookman Old Style" panose="02050604050505020204" pitchFamily="18" charset="0"/>
              </a:rPr>
              <a:t>Chicago, Illinois</a:t>
            </a:r>
          </a:p>
        </p:txBody>
      </p:sp>
      <p:sp>
        <p:nvSpPr>
          <p:cNvPr id="7" name="TextBox 6">
            <a:extLst>
              <a:ext uri="{FF2B5EF4-FFF2-40B4-BE49-F238E27FC236}">
                <a16:creationId xmlns:a16="http://schemas.microsoft.com/office/drawing/2014/main" id="{90AB90F4-4F7A-40DD-824F-E3CFA9002C70}"/>
              </a:ext>
            </a:extLst>
          </p:cNvPr>
          <p:cNvSpPr txBox="1"/>
          <p:nvPr/>
        </p:nvSpPr>
        <p:spPr>
          <a:xfrm>
            <a:off x="5595322" y="1085037"/>
            <a:ext cx="6409934" cy="697627"/>
          </a:xfrm>
          <a:prstGeom prst="rect">
            <a:avLst/>
          </a:prstGeom>
          <a:noFill/>
        </p:spPr>
        <p:txBody>
          <a:bodyPr wrap="square" rtlCol="0">
            <a:spAutoFit/>
          </a:bodyPr>
          <a:lstStyle/>
          <a:p>
            <a:r>
              <a:rPr lang="en-US" sz="1600" i="1" dirty="0">
                <a:latin typeface="Bookman Old Style" panose="02050604050505020204" pitchFamily="18" charset="0"/>
              </a:rPr>
              <a:t>James Acker</a:t>
            </a:r>
            <a:r>
              <a:rPr lang="en-US" sz="1600" i="1" baseline="30000" dirty="0">
                <a:latin typeface="Bookman Old Style" panose="02050604050505020204" pitchFamily="18" charset="0"/>
              </a:rPr>
              <a:t>1</a:t>
            </a:r>
            <a:r>
              <a:rPr lang="en-US" sz="1600" i="1" dirty="0">
                <a:latin typeface="Bookman Old Style" panose="02050604050505020204" pitchFamily="18" charset="0"/>
              </a:rPr>
              <a:t>, Irina Gerasimov</a:t>
            </a:r>
            <a:r>
              <a:rPr lang="en-US" sz="1600" i="1" baseline="30000" dirty="0">
                <a:latin typeface="Bookman Old Style" panose="02050604050505020204" pitchFamily="18" charset="0"/>
              </a:rPr>
              <a:t>1</a:t>
            </a:r>
            <a:r>
              <a:rPr lang="en-US" sz="1600" i="1" dirty="0">
                <a:latin typeface="Bookman Old Style" panose="02050604050505020204" pitchFamily="18" charset="0"/>
              </a:rPr>
              <a:t>, Zhong Liu</a:t>
            </a:r>
            <a:r>
              <a:rPr lang="en-US" sz="1600" i="1" baseline="30000" dirty="0">
                <a:latin typeface="Bookman Old Style" panose="02050604050505020204" pitchFamily="18" charset="0"/>
              </a:rPr>
              <a:t>2</a:t>
            </a:r>
            <a:r>
              <a:rPr lang="en-US" sz="1600" i="1" dirty="0">
                <a:latin typeface="Bookman Old Style" panose="02050604050505020204" pitchFamily="18" charset="0"/>
              </a:rPr>
              <a:t>, Armin Mehrabian</a:t>
            </a:r>
            <a:r>
              <a:rPr lang="en-US" sz="1600" i="1" baseline="30000" dirty="0">
                <a:latin typeface="Bookman Old Style" panose="02050604050505020204" pitchFamily="18" charset="0"/>
              </a:rPr>
              <a:t>1</a:t>
            </a:r>
          </a:p>
          <a:p>
            <a:endParaRPr lang="en-US" sz="1400" baseline="30000" dirty="0">
              <a:latin typeface="Bookman Old Style" panose="02050604050505020204" pitchFamily="18" charset="0"/>
            </a:endParaRPr>
          </a:p>
          <a:p>
            <a:pPr algn="r"/>
            <a:r>
              <a:rPr lang="en-US" sz="1400" baseline="30000" dirty="0">
                <a:latin typeface="Bookman Old Style" panose="02050604050505020204" pitchFamily="18" charset="0"/>
              </a:rPr>
              <a:t>1</a:t>
            </a:r>
            <a:r>
              <a:rPr lang="en-US" sz="1400" dirty="0">
                <a:latin typeface="Bookman Old Style" panose="02050604050505020204" pitchFamily="18" charset="0"/>
              </a:rPr>
              <a:t>Adnet Systems Inc;</a:t>
            </a:r>
            <a:r>
              <a:rPr lang="en-US" sz="1400" baseline="30000" dirty="0">
                <a:latin typeface="Bookman Old Style" panose="02050604050505020204" pitchFamily="18" charset="0"/>
              </a:rPr>
              <a:t>. 2 </a:t>
            </a:r>
            <a:r>
              <a:rPr lang="en-US" sz="1400" dirty="0">
                <a:latin typeface="Bookman Old Style" panose="02050604050505020204" pitchFamily="18" charset="0"/>
              </a:rPr>
              <a:t>CSISS, George Mason University</a:t>
            </a:r>
            <a:endParaRPr lang="en-US" sz="1400" baseline="30000" dirty="0">
              <a:latin typeface="Bookman Old Style" panose="02050604050505020204" pitchFamily="18" charset="0"/>
            </a:endParaRPr>
          </a:p>
        </p:txBody>
      </p:sp>
      <p:pic>
        <p:nvPicPr>
          <p:cNvPr id="9" name="Picture 8">
            <a:extLst>
              <a:ext uri="{FF2B5EF4-FFF2-40B4-BE49-F238E27FC236}">
                <a16:creationId xmlns:a16="http://schemas.microsoft.com/office/drawing/2014/main" id="{724FDE9B-E4D6-44A6-85BA-0CF9CB3706CC}"/>
              </a:ext>
            </a:extLst>
          </p:cNvPr>
          <p:cNvPicPr>
            <a:picLocks noChangeAspect="1"/>
          </p:cNvPicPr>
          <p:nvPr/>
        </p:nvPicPr>
        <p:blipFill>
          <a:blip r:embed="rId3"/>
          <a:stretch>
            <a:fillRect/>
          </a:stretch>
        </p:blipFill>
        <p:spPr>
          <a:xfrm>
            <a:off x="394918" y="2398985"/>
            <a:ext cx="3245456" cy="2390091"/>
          </a:xfrm>
          <a:prstGeom prst="rect">
            <a:avLst/>
          </a:prstGeom>
        </p:spPr>
      </p:pic>
      <p:pic>
        <p:nvPicPr>
          <p:cNvPr id="11" name="Picture 10">
            <a:extLst>
              <a:ext uri="{FF2B5EF4-FFF2-40B4-BE49-F238E27FC236}">
                <a16:creationId xmlns:a16="http://schemas.microsoft.com/office/drawing/2014/main" id="{935AB834-B7C1-49A4-8D9B-6983A4B9C298}"/>
              </a:ext>
            </a:extLst>
          </p:cNvPr>
          <p:cNvPicPr>
            <a:picLocks noChangeAspect="1"/>
          </p:cNvPicPr>
          <p:nvPr/>
        </p:nvPicPr>
        <p:blipFill>
          <a:blip r:embed="rId4"/>
          <a:stretch>
            <a:fillRect/>
          </a:stretch>
        </p:blipFill>
        <p:spPr>
          <a:xfrm>
            <a:off x="7136307" y="2532195"/>
            <a:ext cx="4598494" cy="2125230"/>
          </a:xfrm>
          <a:prstGeom prst="rect">
            <a:avLst/>
          </a:prstGeom>
        </p:spPr>
      </p:pic>
      <p:sp>
        <p:nvSpPr>
          <p:cNvPr id="12" name="TextBox 11">
            <a:extLst>
              <a:ext uri="{FF2B5EF4-FFF2-40B4-BE49-F238E27FC236}">
                <a16:creationId xmlns:a16="http://schemas.microsoft.com/office/drawing/2014/main" id="{5BAF494E-F364-4BFB-8567-9BED3416E8AF}"/>
              </a:ext>
            </a:extLst>
          </p:cNvPr>
          <p:cNvSpPr txBox="1"/>
          <p:nvPr/>
        </p:nvSpPr>
        <p:spPr>
          <a:xfrm>
            <a:off x="1360962" y="4872504"/>
            <a:ext cx="864339" cy="400110"/>
          </a:xfrm>
          <a:prstGeom prst="rect">
            <a:avLst/>
          </a:prstGeom>
          <a:noFill/>
        </p:spPr>
        <p:txBody>
          <a:bodyPr wrap="none" rtlCol="0">
            <a:spAutoFit/>
          </a:bodyPr>
          <a:lstStyle/>
          <a:p>
            <a:r>
              <a:rPr lang="en-US" sz="2000" b="1" dirty="0">
                <a:latin typeface="Bookman Old Style" panose="02050604050505020204" pitchFamily="18" charset="0"/>
              </a:rPr>
              <a:t>2007</a:t>
            </a:r>
          </a:p>
        </p:txBody>
      </p:sp>
      <p:sp>
        <p:nvSpPr>
          <p:cNvPr id="13" name="TextBox 12">
            <a:extLst>
              <a:ext uri="{FF2B5EF4-FFF2-40B4-BE49-F238E27FC236}">
                <a16:creationId xmlns:a16="http://schemas.microsoft.com/office/drawing/2014/main" id="{897F4632-0E73-4825-AE13-E09BB7A3FCA6}"/>
              </a:ext>
            </a:extLst>
          </p:cNvPr>
          <p:cNvSpPr txBox="1"/>
          <p:nvPr/>
        </p:nvSpPr>
        <p:spPr>
          <a:xfrm>
            <a:off x="4966088" y="5818472"/>
            <a:ext cx="864339" cy="400110"/>
          </a:xfrm>
          <a:prstGeom prst="rect">
            <a:avLst/>
          </a:prstGeom>
          <a:noFill/>
        </p:spPr>
        <p:txBody>
          <a:bodyPr wrap="none" rtlCol="0">
            <a:spAutoFit/>
          </a:bodyPr>
          <a:lstStyle/>
          <a:p>
            <a:r>
              <a:rPr lang="en-US" sz="2000" b="1" dirty="0">
                <a:latin typeface="Bookman Old Style" panose="02050604050505020204" pitchFamily="18" charset="0"/>
              </a:rPr>
              <a:t>2017</a:t>
            </a:r>
          </a:p>
        </p:txBody>
      </p:sp>
      <p:sp>
        <p:nvSpPr>
          <p:cNvPr id="14" name="TextBox 13">
            <a:extLst>
              <a:ext uri="{FF2B5EF4-FFF2-40B4-BE49-F238E27FC236}">
                <a16:creationId xmlns:a16="http://schemas.microsoft.com/office/drawing/2014/main" id="{EBF360FF-4BA4-460F-B283-C2B5517B54E1}"/>
              </a:ext>
            </a:extLst>
          </p:cNvPr>
          <p:cNvSpPr txBox="1"/>
          <p:nvPr/>
        </p:nvSpPr>
        <p:spPr>
          <a:xfrm>
            <a:off x="9003384" y="4941028"/>
            <a:ext cx="864339" cy="400110"/>
          </a:xfrm>
          <a:prstGeom prst="rect">
            <a:avLst/>
          </a:prstGeom>
          <a:noFill/>
        </p:spPr>
        <p:txBody>
          <a:bodyPr wrap="none" rtlCol="0">
            <a:spAutoFit/>
          </a:bodyPr>
          <a:lstStyle/>
          <a:p>
            <a:r>
              <a:rPr lang="en-US" sz="2000" b="1" dirty="0">
                <a:latin typeface="Bookman Old Style" panose="02050604050505020204" pitchFamily="18" charset="0"/>
              </a:rPr>
              <a:t>2020</a:t>
            </a:r>
          </a:p>
        </p:txBody>
      </p:sp>
    </p:spTree>
    <p:extLst>
      <p:ext uri="{BB962C8B-B14F-4D97-AF65-F5344CB8AC3E}">
        <p14:creationId xmlns:p14="http://schemas.microsoft.com/office/powerpoint/2010/main" val="66126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80D8C-DB45-4AAF-A8E1-439A3BCAD1C7}"/>
              </a:ext>
            </a:extLst>
          </p:cNvPr>
          <p:cNvSpPr txBox="1"/>
          <p:nvPr/>
        </p:nvSpPr>
        <p:spPr>
          <a:xfrm>
            <a:off x="1270000" y="254000"/>
            <a:ext cx="4947188" cy="523220"/>
          </a:xfrm>
          <a:prstGeom prst="rect">
            <a:avLst/>
          </a:prstGeom>
          <a:noFill/>
        </p:spPr>
        <p:txBody>
          <a:bodyPr wrap="none" rtlCol="0">
            <a:spAutoFit/>
          </a:bodyPr>
          <a:lstStyle/>
          <a:p>
            <a:r>
              <a:rPr lang="en-US" sz="2800" dirty="0">
                <a:latin typeface="Bookman Old Style" panose="02050604050505020204" pitchFamily="18" charset="0"/>
              </a:rPr>
              <a:t>Illustrative Mode Examples</a:t>
            </a:r>
          </a:p>
        </p:txBody>
      </p:sp>
      <p:pic>
        <p:nvPicPr>
          <p:cNvPr id="4" name="Picture 3">
            <a:extLst>
              <a:ext uri="{FF2B5EF4-FFF2-40B4-BE49-F238E27FC236}">
                <a16:creationId xmlns:a16="http://schemas.microsoft.com/office/drawing/2014/main" id="{64E2E5F0-7E4D-4D31-ACA3-CAB3D45A8629}"/>
              </a:ext>
            </a:extLst>
          </p:cNvPr>
          <p:cNvPicPr>
            <a:picLocks noChangeAspect="1"/>
          </p:cNvPicPr>
          <p:nvPr/>
        </p:nvPicPr>
        <p:blipFill>
          <a:blip r:embed="rId2"/>
          <a:stretch>
            <a:fillRect/>
          </a:stretch>
        </p:blipFill>
        <p:spPr>
          <a:xfrm>
            <a:off x="2718331" y="1432934"/>
            <a:ext cx="3209877" cy="4229603"/>
          </a:xfrm>
          <a:prstGeom prst="rect">
            <a:avLst/>
          </a:prstGeom>
        </p:spPr>
      </p:pic>
      <p:sp>
        <p:nvSpPr>
          <p:cNvPr id="6" name="TextBox 5">
            <a:extLst>
              <a:ext uri="{FF2B5EF4-FFF2-40B4-BE49-F238E27FC236}">
                <a16:creationId xmlns:a16="http://schemas.microsoft.com/office/drawing/2014/main" id="{1AC3E006-F974-4813-ADE5-EB9E56D81935}"/>
              </a:ext>
            </a:extLst>
          </p:cNvPr>
          <p:cNvSpPr txBox="1"/>
          <p:nvPr/>
        </p:nvSpPr>
        <p:spPr>
          <a:xfrm>
            <a:off x="139337" y="1711969"/>
            <a:ext cx="2689896" cy="2462213"/>
          </a:xfrm>
          <a:prstGeom prst="rect">
            <a:avLst/>
          </a:prstGeom>
          <a:noFill/>
        </p:spPr>
        <p:txBody>
          <a:bodyPr wrap="square">
            <a:spAutoFit/>
          </a:bodyPr>
          <a:lstStyle/>
          <a:p>
            <a:r>
              <a:rPr lang="en-US" sz="1400" dirty="0" err="1">
                <a:latin typeface="Bookman Old Style" panose="02050604050505020204" pitchFamily="18" charset="0"/>
              </a:rPr>
              <a:t>Arkian</a:t>
            </a:r>
            <a:r>
              <a:rPr lang="en-US" sz="1400" dirty="0">
                <a:latin typeface="Bookman Old Style" panose="02050604050505020204" pitchFamily="18" charset="0"/>
              </a:rPr>
              <a:t>, F. (2017) Short-term variations of aerosol optical depth during the severe dust storm in 2015 over the Middle East and long-term variations of aerosol optical properties. </a:t>
            </a:r>
            <a:r>
              <a:rPr lang="en-US" sz="1400" i="1" dirty="0">
                <a:latin typeface="Bookman Old Style" panose="02050604050505020204" pitchFamily="18" charset="0"/>
              </a:rPr>
              <a:t>Environmental Pollution and Climate Change</a:t>
            </a:r>
            <a:r>
              <a:rPr lang="en-US" sz="1400" dirty="0">
                <a:latin typeface="Bookman Old Style" panose="02050604050505020204" pitchFamily="18" charset="0"/>
              </a:rPr>
              <a:t>, </a:t>
            </a:r>
            <a:r>
              <a:rPr lang="en-US" sz="1400" b="1" dirty="0">
                <a:latin typeface="Bookman Old Style" panose="02050604050505020204" pitchFamily="18" charset="0"/>
              </a:rPr>
              <a:t>1</a:t>
            </a:r>
            <a:r>
              <a:rPr lang="en-US" sz="1400" dirty="0">
                <a:latin typeface="Bookman Old Style" panose="02050604050505020204" pitchFamily="18" charset="0"/>
              </a:rPr>
              <a:t>, 127-138, doi:10.4172/2573-458X.1000127.</a:t>
            </a:r>
          </a:p>
        </p:txBody>
      </p:sp>
      <p:sp>
        <p:nvSpPr>
          <p:cNvPr id="8" name="TextBox 7">
            <a:extLst>
              <a:ext uri="{FF2B5EF4-FFF2-40B4-BE49-F238E27FC236}">
                <a16:creationId xmlns:a16="http://schemas.microsoft.com/office/drawing/2014/main" id="{33AFD51F-8D8C-4F19-88FE-51AE0835FB23}"/>
              </a:ext>
            </a:extLst>
          </p:cNvPr>
          <p:cNvSpPr txBox="1"/>
          <p:nvPr/>
        </p:nvSpPr>
        <p:spPr>
          <a:xfrm>
            <a:off x="6096000" y="5230693"/>
            <a:ext cx="6098146" cy="1169551"/>
          </a:xfrm>
          <a:prstGeom prst="rect">
            <a:avLst/>
          </a:prstGeom>
          <a:noFill/>
        </p:spPr>
        <p:txBody>
          <a:bodyPr wrap="square">
            <a:spAutoFit/>
          </a:bodyPr>
          <a:lstStyle/>
          <a:p>
            <a:r>
              <a:rPr lang="en-US" sz="1400" dirty="0" err="1">
                <a:latin typeface="Bookman Old Style" panose="02050604050505020204" pitchFamily="18" charset="0"/>
              </a:rPr>
              <a:t>Viatte</a:t>
            </a:r>
            <a:r>
              <a:rPr lang="en-US" sz="1400" dirty="0">
                <a:latin typeface="Bookman Old Style" panose="02050604050505020204" pitchFamily="18" charset="0"/>
              </a:rPr>
              <a:t>, C., Strong, K., Hannigan, J., </a:t>
            </a:r>
            <a:r>
              <a:rPr lang="en-US" sz="1400" dirty="0" err="1">
                <a:latin typeface="Bookman Old Style" panose="02050604050505020204" pitchFamily="18" charset="0"/>
              </a:rPr>
              <a:t>Nussbaumer</a:t>
            </a:r>
            <a:r>
              <a:rPr lang="en-US" sz="1400" dirty="0">
                <a:latin typeface="Bookman Old Style" panose="02050604050505020204" pitchFamily="18" charset="0"/>
              </a:rPr>
              <a:t>, E., Emmons, L.K., Conway, S., Paton-Walsh, C., Hartley, J., </a:t>
            </a:r>
            <a:r>
              <a:rPr lang="en-US" sz="1400" dirty="0" err="1">
                <a:latin typeface="Bookman Old Style" panose="02050604050505020204" pitchFamily="18" charset="0"/>
              </a:rPr>
              <a:t>Benmergui</a:t>
            </a:r>
            <a:r>
              <a:rPr lang="en-US" sz="1400" dirty="0">
                <a:latin typeface="Bookman Old Style" panose="02050604050505020204" pitchFamily="18" charset="0"/>
              </a:rPr>
              <a:t>, J. and Lin, J. (2015) Identifying fire plumes in the Arctic with tropospheric FTIR measurements and transport models. </a:t>
            </a:r>
            <a:r>
              <a:rPr lang="en-US" sz="1400" i="1" dirty="0">
                <a:latin typeface="Bookman Old Style" panose="02050604050505020204" pitchFamily="18" charset="0"/>
              </a:rPr>
              <a:t>Atmospheric Chemistry and Physics</a:t>
            </a:r>
            <a:r>
              <a:rPr lang="en-US" sz="1400" dirty="0">
                <a:latin typeface="Bookman Old Style" panose="02050604050505020204" pitchFamily="18" charset="0"/>
              </a:rPr>
              <a:t>, </a:t>
            </a:r>
            <a:r>
              <a:rPr lang="en-US" sz="1400" b="1" dirty="0">
                <a:latin typeface="Bookman Old Style" panose="02050604050505020204" pitchFamily="18" charset="0"/>
              </a:rPr>
              <a:t>15(5)</a:t>
            </a:r>
            <a:r>
              <a:rPr lang="en-US" sz="1400" dirty="0">
                <a:latin typeface="Bookman Old Style" panose="02050604050505020204" pitchFamily="18" charset="0"/>
              </a:rPr>
              <a:t>, 2227-2246, doi:10.5194/acp-15-2227-2015.</a:t>
            </a:r>
          </a:p>
        </p:txBody>
      </p:sp>
      <p:pic>
        <p:nvPicPr>
          <p:cNvPr id="10" name="Picture 9">
            <a:extLst>
              <a:ext uri="{FF2B5EF4-FFF2-40B4-BE49-F238E27FC236}">
                <a16:creationId xmlns:a16="http://schemas.microsoft.com/office/drawing/2014/main" id="{29A59723-1134-46C1-AA84-A1B68556F3EC}"/>
              </a:ext>
            </a:extLst>
          </p:cNvPr>
          <p:cNvPicPr>
            <a:picLocks noChangeAspect="1"/>
          </p:cNvPicPr>
          <p:nvPr/>
        </p:nvPicPr>
        <p:blipFill>
          <a:blip r:embed="rId3"/>
          <a:stretch>
            <a:fillRect/>
          </a:stretch>
        </p:blipFill>
        <p:spPr>
          <a:xfrm>
            <a:off x="6421897" y="1163702"/>
            <a:ext cx="5114293" cy="3962090"/>
          </a:xfrm>
          <a:prstGeom prst="rect">
            <a:avLst/>
          </a:prstGeom>
        </p:spPr>
      </p:pic>
    </p:spTree>
    <p:extLst>
      <p:ext uri="{BB962C8B-B14F-4D97-AF65-F5344CB8AC3E}">
        <p14:creationId xmlns:p14="http://schemas.microsoft.com/office/powerpoint/2010/main" val="22167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40BDB2-B217-4CA8-9349-6DF183C1D8DD}"/>
              </a:ext>
            </a:extLst>
          </p:cNvPr>
          <p:cNvSpPr txBox="1"/>
          <p:nvPr/>
        </p:nvSpPr>
        <p:spPr>
          <a:xfrm>
            <a:off x="1270000" y="254000"/>
            <a:ext cx="3457998" cy="523220"/>
          </a:xfrm>
          <a:prstGeom prst="rect">
            <a:avLst/>
          </a:prstGeom>
          <a:noFill/>
        </p:spPr>
        <p:txBody>
          <a:bodyPr wrap="none" rtlCol="0">
            <a:spAutoFit/>
          </a:bodyPr>
          <a:lstStyle/>
          <a:p>
            <a:r>
              <a:rPr lang="en-US" sz="2800" dirty="0">
                <a:latin typeface="Bookman Old Style" panose="02050604050505020204" pitchFamily="18" charset="0"/>
              </a:rPr>
              <a:t>Comparative Mode</a:t>
            </a:r>
          </a:p>
        </p:txBody>
      </p:sp>
      <p:sp>
        <p:nvSpPr>
          <p:cNvPr id="3" name="TextBox 2">
            <a:extLst>
              <a:ext uri="{FF2B5EF4-FFF2-40B4-BE49-F238E27FC236}">
                <a16:creationId xmlns:a16="http://schemas.microsoft.com/office/drawing/2014/main" id="{7926A84F-D4A4-4BDD-AD81-2CD4E7DF4EDC}"/>
              </a:ext>
            </a:extLst>
          </p:cNvPr>
          <p:cNvSpPr txBox="1"/>
          <p:nvPr/>
        </p:nvSpPr>
        <p:spPr>
          <a:xfrm>
            <a:off x="695458" y="1300766"/>
            <a:ext cx="10395795" cy="3416320"/>
          </a:xfrm>
          <a:prstGeom prst="rect">
            <a:avLst/>
          </a:prstGeom>
          <a:noFill/>
        </p:spPr>
        <p:txBody>
          <a:bodyPr wrap="square" rtlCol="0">
            <a:spAutoFit/>
          </a:bodyPr>
          <a:lstStyle/>
          <a:p>
            <a:r>
              <a:rPr lang="en-US" sz="2400" b="1" dirty="0">
                <a:latin typeface="Bookman Old Style" panose="02050604050505020204" pitchFamily="18" charset="0"/>
              </a:rPr>
              <a:t>Comparative Mode </a:t>
            </a:r>
            <a:r>
              <a:rPr lang="en-US" sz="2400" dirty="0">
                <a:latin typeface="Bookman Old Style" panose="02050604050505020204" pitchFamily="18" charset="0"/>
              </a:rPr>
              <a:t>usage of Giovanni means that a visualization created either with Giovanni or with data obtained from Giovanni is actually compared, either qualitatively or quantitatively, to results and visualizations stemming from the research described in the paper.</a:t>
            </a:r>
          </a:p>
          <a:p>
            <a:endParaRPr lang="en-US" sz="2400" dirty="0">
              <a:latin typeface="Bookman Old Style" panose="02050604050505020204" pitchFamily="18" charset="0"/>
            </a:endParaRPr>
          </a:p>
          <a:p>
            <a:r>
              <a:rPr lang="en-US" sz="2400" dirty="0">
                <a:latin typeface="Bookman Old Style" panose="02050604050505020204" pitchFamily="18" charset="0"/>
              </a:rPr>
              <a:t>In this case, Giovanni is used in either a confirming (more common) or disconfirming fashion when the data or visualization is compared to the research results.</a:t>
            </a:r>
          </a:p>
        </p:txBody>
      </p:sp>
    </p:spTree>
    <p:extLst>
      <p:ext uri="{BB962C8B-B14F-4D97-AF65-F5344CB8AC3E}">
        <p14:creationId xmlns:p14="http://schemas.microsoft.com/office/powerpoint/2010/main" val="381634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5E8A04-1FD9-4998-A02F-064DD5869B50}"/>
              </a:ext>
            </a:extLst>
          </p:cNvPr>
          <p:cNvSpPr txBox="1"/>
          <p:nvPr/>
        </p:nvSpPr>
        <p:spPr>
          <a:xfrm>
            <a:off x="1231364" y="254000"/>
            <a:ext cx="5280613" cy="523220"/>
          </a:xfrm>
          <a:prstGeom prst="rect">
            <a:avLst/>
          </a:prstGeom>
          <a:noFill/>
        </p:spPr>
        <p:txBody>
          <a:bodyPr wrap="none" rtlCol="0">
            <a:spAutoFit/>
          </a:bodyPr>
          <a:lstStyle/>
          <a:p>
            <a:r>
              <a:rPr lang="en-US" sz="2800" dirty="0">
                <a:latin typeface="Bookman Old Style" panose="02050604050505020204" pitchFamily="18" charset="0"/>
              </a:rPr>
              <a:t>Comparative Mode Examples</a:t>
            </a:r>
          </a:p>
        </p:txBody>
      </p:sp>
      <p:pic>
        <p:nvPicPr>
          <p:cNvPr id="4" name="Picture 3">
            <a:extLst>
              <a:ext uri="{FF2B5EF4-FFF2-40B4-BE49-F238E27FC236}">
                <a16:creationId xmlns:a16="http://schemas.microsoft.com/office/drawing/2014/main" id="{1CA5A422-8E2A-4971-9269-757ADE72577F}"/>
              </a:ext>
            </a:extLst>
          </p:cNvPr>
          <p:cNvPicPr>
            <a:picLocks noChangeAspect="1"/>
          </p:cNvPicPr>
          <p:nvPr/>
        </p:nvPicPr>
        <p:blipFill>
          <a:blip r:embed="rId2"/>
          <a:stretch>
            <a:fillRect/>
          </a:stretch>
        </p:blipFill>
        <p:spPr>
          <a:xfrm>
            <a:off x="204885" y="1362875"/>
            <a:ext cx="5358789" cy="3427764"/>
          </a:xfrm>
          <a:prstGeom prst="rect">
            <a:avLst/>
          </a:prstGeom>
        </p:spPr>
      </p:pic>
      <p:pic>
        <p:nvPicPr>
          <p:cNvPr id="8" name="Picture 7" descr="A picture containing text, colorful&#10;&#10;Description automatically generated">
            <a:extLst>
              <a:ext uri="{FF2B5EF4-FFF2-40B4-BE49-F238E27FC236}">
                <a16:creationId xmlns:a16="http://schemas.microsoft.com/office/drawing/2014/main" id="{74782805-A663-4353-A649-A1D99DF32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074" y="1362875"/>
            <a:ext cx="3850757" cy="4134716"/>
          </a:xfrm>
          <a:prstGeom prst="rect">
            <a:avLst/>
          </a:prstGeom>
        </p:spPr>
      </p:pic>
      <p:sp>
        <p:nvSpPr>
          <p:cNvPr id="10" name="TextBox 9">
            <a:extLst>
              <a:ext uri="{FF2B5EF4-FFF2-40B4-BE49-F238E27FC236}">
                <a16:creationId xmlns:a16="http://schemas.microsoft.com/office/drawing/2014/main" id="{94A24713-81BD-4E27-AE50-2CA64A7E348C}"/>
              </a:ext>
            </a:extLst>
          </p:cNvPr>
          <p:cNvSpPr txBox="1"/>
          <p:nvPr/>
        </p:nvSpPr>
        <p:spPr>
          <a:xfrm>
            <a:off x="645654" y="4751701"/>
            <a:ext cx="4859274" cy="1169551"/>
          </a:xfrm>
          <a:prstGeom prst="rect">
            <a:avLst/>
          </a:prstGeom>
          <a:noFill/>
        </p:spPr>
        <p:txBody>
          <a:bodyPr wrap="square">
            <a:spAutoFit/>
          </a:bodyPr>
          <a:lstStyle/>
          <a:p>
            <a:r>
              <a:rPr lang="en-US" sz="1400" dirty="0" err="1">
                <a:latin typeface="Bookman Old Style" panose="02050604050505020204" pitchFamily="18" charset="0"/>
              </a:rPr>
              <a:t>Shalaby</a:t>
            </a:r>
            <a:r>
              <a:rPr lang="en-US" sz="1400" dirty="0">
                <a:latin typeface="Bookman Old Style" panose="02050604050505020204" pitchFamily="18" charset="0"/>
              </a:rPr>
              <a:t>, A., </a:t>
            </a:r>
            <a:r>
              <a:rPr lang="en-US" sz="1400" dirty="0" err="1">
                <a:latin typeface="Bookman Old Style" panose="02050604050505020204" pitchFamily="18" charset="0"/>
              </a:rPr>
              <a:t>Rappenglueck</a:t>
            </a:r>
            <a:r>
              <a:rPr lang="en-US" sz="1400" dirty="0">
                <a:latin typeface="Bookman Old Style" panose="02050604050505020204" pitchFamily="18" charset="0"/>
              </a:rPr>
              <a:t>, B., and </a:t>
            </a:r>
            <a:r>
              <a:rPr lang="en-US" sz="1400" dirty="0" err="1">
                <a:latin typeface="Bookman Old Style" panose="02050604050505020204" pitchFamily="18" charset="0"/>
              </a:rPr>
              <a:t>Eltahir</a:t>
            </a:r>
            <a:r>
              <a:rPr lang="en-US" sz="1400" dirty="0">
                <a:latin typeface="Bookman Old Style" panose="02050604050505020204" pitchFamily="18" charset="0"/>
              </a:rPr>
              <a:t>, E.A.B. (2015) The climatology of dust aerosols over the Arabian Peninsula. </a:t>
            </a:r>
            <a:r>
              <a:rPr lang="en-US" sz="1400" i="1" dirty="0">
                <a:latin typeface="Bookman Old Style" panose="02050604050505020204" pitchFamily="18" charset="0"/>
              </a:rPr>
              <a:t>Atmospheric Chemistry and Physics Discussions</a:t>
            </a:r>
            <a:r>
              <a:rPr lang="en-US" sz="1400" dirty="0">
                <a:latin typeface="Bookman Old Style" panose="02050604050505020204" pitchFamily="18" charset="0"/>
              </a:rPr>
              <a:t>, </a:t>
            </a:r>
            <a:r>
              <a:rPr lang="en-US" sz="1400" b="1" dirty="0">
                <a:latin typeface="Bookman Old Style" panose="02050604050505020204" pitchFamily="18" charset="0"/>
              </a:rPr>
              <a:t>15</a:t>
            </a:r>
            <a:r>
              <a:rPr lang="en-US" sz="1400" dirty="0">
                <a:latin typeface="Bookman Old Style" panose="02050604050505020204" pitchFamily="18" charset="0"/>
              </a:rPr>
              <a:t>, 1523–1571,</a:t>
            </a:r>
          </a:p>
          <a:p>
            <a:r>
              <a:rPr lang="en-US" sz="1400" dirty="0">
                <a:latin typeface="Bookman Old Style" panose="02050604050505020204" pitchFamily="18" charset="0"/>
              </a:rPr>
              <a:t>doi:10.5194/acpd-15-1523-2015.</a:t>
            </a:r>
          </a:p>
        </p:txBody>
      </p:sp>
      <p:sp>
        <p:nvSpPr>
          <p:cNvPr id="12" name="TextBox 11">
            <a:extLst>
              <a:ext uri="{FF2B5EF4-FFF2-40B4-BE49-F238E27FC236}">
                <a16:creationId xmlns:a16="http://schemas.microsoft.com/office/drawing/2014/main" id="{2227EA86-F839-4475-9FF3-14AD877B518B}"/>
              </a:ext>
            </a:extLst>
          </p:cNvPr>
          <p:cNvSpPr txBox="1"/>
          <p:nvPr/>
        </p:nvSpPr>
        <p:spPr>
          <a:xfrm>
            <a:off x="5504928" y="5649893"/>
            <a:ext cx="6420554" cy="954107"/>
          </a:xfrm>
          <a:prstGeom prst="rect">
            <a:avLst/>
          </a:prstGeom>
          <a:noFill/>
        </p:spPr>
        <p:txBody>
          <a:bodyPr wrap="square">
            <a:spAutoFit/>
          </a:bodyPr>
          <a:lstStyle/>
          <a:p>
            <a:r>
              <a:rPr lang="en-US" sz="1400" dirty="0" err="1">
                <a:latin typeface="Bookman Old Style" panose="02050604050505020204" pitchFamily="18" charset="0"/>
              </a:rPr>
              <a:t>Hamzeh</a:t>
            </a:r>
            <a:r>
              <a:rPr lang="en-US" sz="1400" dirty="0">
                <a:latin typeface="Bookman Old Style" panose="02050604050505020204" pitchFamily="18" charset="0"/>
              </a:rPr>
              <a:t>, N.H., </a:t>
            </a:r>
            <a:r>
              <a:rPr lang="en-US" sz="1400" dirty="0" err="1">
                <a:latin typeface="Bookman Old Style" panose="02050604050505020204" pitchFamily="18" charset="0"/>
              </a:rPr>
              <a:t>Karami</a:t>
            </a:r>
            <a:r>
              <a:rPr lang="en-US" sz="1400" dirty="0">
                <a:latin typeface="Bookman Old Style" panose="02050604050505020204" pitchFamily="18" charset="0"/>
              </a:rPr>
              <a:t>, S., </a:t>
            </a:r>
            <a:r>
              <a:rPr lang="en-US" sz="1400" dirty="0" err="1">
                <a:latin typeface="Bookman Old Style" panose="02050604050505020204" pitchFamily="18" charset="0"/>
              </a:rPr>
              <a:t>Kaskaoutis</a:t>
            </a:r>
            <a:r>
              <a:rPr lang="en-US" sz="1400" dirty="0">
                <a:latin typeface="Bookman Old Style" panose="02050604050505020204" pitchFamily="18" charset="0"/>
              </a:rPr>
              <a:t>, D.G., </a:t>
            </a:r>
            <a:r>
              <a:rPr lang="en-US" sz="1400" dirty="0" err="1">
                <a:latin typeface="Bookman Old Style" panose="02050604050505020204" pitchFamily="18" charset="0"/>
              </a:rPr>
              <a:t>Tegen</a:t>
            </a:r>
            <a:r>
              <a:rPr lang="en-US" sz="1400" dirty="0">
                <a:latin typeface="Bookman Old Style" panose="02050604050505020204" pitchFamily="18" charset="0"/>
              </a:rPr>
              <a:t>, I., Moradi, M., and </a:t>
            </a:r>
            <a:r>
              <a:rPr lang="en-US" sz="1400" dirty="0" err="1">
                <a:latin typeface="Bookman Old Style" panose="02050604050505020204" pitchFamily="18" charset="0"/>
              </a:rPr>
              <a:t>Opp</a:t>
            </a:r>
            <a:r>
              <a:rPr lang="en-US" sz="1400" dirty="0">
                <a:latin typeface="Bookman Old Style" panose="02050604050505020204" pitchFamily="18" charset="0"/>
              </a:rPr>
              <a:t>, C. (2021) Atmospheric dynamics and numerical simulations of six frontal dust storms in the Middle East region. </a:t>
            </a:r>
            <a:r>
              <a:rPr lang="en-US" sz="1400" i="1" dirty="0">
                <a:latin typeface="Bookman Old Style" panose="02050604050505020204" pitchFamily="18" charset="0"/>
              </a:rPr>
              <a:t>Atmosphere</a:t>
            </a:r>
            <a:r>
              <a:rPr lang="en-US" sz="1400" dirty="0">
                <a:latin typeface="Bookman Old Style" panose="02050604050505020204" pitchFamily="18" charset="0"/>
              </a:rPr>
              <a:t>, </a:t>
            </a:r>
            <a:r>
              <a:rPr lang="en-US" sz="1400" b="1" dirty="0">
                <a:latin typeface="Bookman Old Style" panose="02050604050505020204" pitchFamily="18" charset="0"/>
              </a:rPr>
              <a:t>12(1)</a:t>
            </a:r>
            <a:r>
              <a:rPr lang="en-US" sz="1400" dirty="0">
                <a:latin typeface="Bookman Old Style" panose="02050604050505020204" pitchFamily="18" charset="0"/>
              </a:rPr>
              <a:t>, 27 pages, doi:10.3390/atmos12010125.</a:t>
            </a:r>
          </a:p>
        </p:txBody>
      </p:sp>
    </p:spTree>
    <p:extLst>
      <p:ext uri="{BB962C8B-B14F-4D97-AF65-F5344CB8AC3E}">
        <p14:creationId xmlns:p14="http://schemas.microsoft.com/office/powerpoint/2010/main" val="38558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3DB3BD-998C-4E07-BACA-82BE0EFBCE8D}"/>
              </a:ext>
            </a:extLst>
          </p:cNvPr>
          <p:cNvSpPr txBox="1"/>
          <p:nvPr/>
        </p:nvSpPr>
        <p:spPr>
          <a:xfrm>
            <a:off x="1270000" y="254000"/>
            <a:ext cx="2975495" cy="523220"/>
          </a:xfrm>
          <a:prstGeom prst="rect">
            <a:avLst/>
          </a:prstGeom>
          <a:noFill/>
        </p:spPr>
        <p:txBody>
          <a:bodyPr wrap="none" rtlCol="0">
            <a:spAutoFit/>
          </a:bodyPr>
          <a:lstStyle/>
          <a:p>
            <a:r>
              <a:rPr lang="en-US" sz="2800" dirty="0">
                <a:latin typeface="Bookman Old Style" panose="02050604050505020204" pitchFamily="18" charset="0"/>
              </a:rPr>
              <a:t>Analytical Mode</a:t>
            </a:r>
          </a:p>
        </p:txBody>
      </p:sp>
      <p:sp>
        <p:nvSpPr>
          <p:cNvPr id="4" name="TextBox 3">
            <a:extLst>
              <a:ext uri="{FF2B5EF4-FFF2-40B4-BE49-F238E27FC236}">
                <a16:creationId xmlns:a16="http://schemas.microsoft.com/office/drawing/2014/main" id="{8B307001-7129-45D6-8A35-E9B120F9EE11}"/>
              </a:ext>
            </a:extLst>
          </p:cNvPr>
          <p:cNvSpPr txBox="1"/>
          <p:nvPr/>
        </p:nvSpPr>
        <p:spPr>
          <a:xfrm>
            <a:off x="695458" y="1300766"/>
            <a:ext cx="10395795" cy="3785652"/>
          </a:xfrm>
          <a:prstGeom prst="rect">
            <a:avLst/>
          </a:prstGeom>
          <a:noFill/>
        </p:spPr>
        <p:txBody>
          <a:bodyPr wrap="square" rtlCol="0">
            <a:spAutoFit/>
          </a:bodyPr>
          <a:lstStyle/>
          <a:p>
            <a:r>
              <a:rPr lang="en-US" sz="2400" b="1" dirty="0">
                <a:latin typeface="Bookman Old Style" panose="02050604050505020204" pitchFamily="18" charset="0"/>
              </a:rPr>
              <a:t>Analytical Mode </a:t>
            </a:r>
            <a:r>
              <a:rPr lang="en-US" sz="2400" dirty="0">
                <a:latin typeface="Bookman Old Style" panose="02050604050505020204" pitchFamily="18" charset="0"/>
              </a:rPr>
              <a:t>usage of Giovanni describes using either the data or the visualization of the data obtained from the system in some manner to attain research results.  </a:t>
            </a:r>
          </a:p>
          <a:p>
            <a:endParaRPr lang="en-US" sz="2400" dirty="0">
              <a:latin typeface="Bookman Old Style" panose="02050604050505020204" pitchFamily="18" charset="0"/>
            </a:endParaRPr>
          </a:p>
          <a:p>
            <a:r>
              <a:rPr lang="en-US" sz="2400" dirty="0">
                <a:latin typeface="Bookman Old Style" panose="02050604050505020204" pitchFamily="18" charset="0"/>
              </a:rPr>
              <a:t>It is commonly seen for Analytical Mode usage of Giovanni that the system was used primarily as a data source, because of its easy-to-use spatial and temporal </a:t>
            </a:r>
            <a:r>
              <a:rPr lang="en-US" sz="2400" dirty="0" err="1">
                <a:latin typeface="Bookman Old Style" panose="02050604050505020204" pitchFamily="18" charset="0"/>
              </a:rPr>
              <a:t>subsetting</a:t>
            </a:r>
            <a:r>
              <a:rPr lang="en-US" sz="2400" dirty="0">
                <a:latin typeface="Bookman Old Style" panose="02050604050505020204" pitchFamily="18" charset="0"/>
              </a:rPr>
              <a:t> capability.  Some of the most innovative visualizations in papers citing Giovanni have been seen in this usage mode.</a:t>
            </a:r>
          </a:p>
          <a:p>
            <a:endParaRPr lang="en-US" sz="2400" dirty="0">
              <a:latin typeface="Bookman Old Style" panose="02050604050505020204" pitchFamily="18" charset="0"/>
            </a:endParaRPr>
          </a:p>
        </p:txBody>
      </p:sp>
    </p:spTree>
    <p:extLst>
      <p:ext uri="{BB962C8B-B14F-4D97-AF65-F5344CB8AC3E}">
        <p14:creationId xmlns:p14="http://schemas.microsoft.com/office/powerpoint/2010/main" val="42127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66587-0DC0-4797-901B-5DE9514D829C}"/>
              </a:ext>
            </a:extLst>
          </p:cNvPr>
          <p:cNvSpPr txBox="1"/>
          <p:nvPr/>
        </p:nvSpPr>
        <p:spPr>
          <a:xfrm>
            <a:off x="1270000" y="254000"/>
            <a:ext cx="4798108" cy="523220"/>
          </a:xfrm>
          <a:prstGeom prst="rect">
            <a:avLst/>
          </a:prstGeom>
          <a:noFill/>
        </p:spPr>
        <p:txBody>
          <a:bodyPr wrap="none" rtlCol="0">
            <a:spAutoFit/>
          </a:bodyPr>
          <a:lstStyle/>
          <a:p>
            <a:r>
              <a:rPr lang="en-US" sz="2800" dirty="0">
                <a:latin typeface="Bookman Old Style" panose="02050604050505020204" pitchFamily="18" charset="0"/>
              </a:rPr>
              <a:t>Analytical Mode Examples</a:t>
            </a:r>
          </a:p>
        </p:txBody>
      </p:sp>
      <p:pic>
        <p:nvPicPr>
          <p:cNvPr id="3" name="Picture 2" descr="Chart, scatter chart&#10;&#10;Description automatically generated">
            <a:extLst>
              <a:ext uri="{FF2B5EF4-FFF2-40B4-BE49-F238E27FC236}">
                <a16:creationId xmlns:a16="http://schemas.microsoft.com/office/drawing/2014/main" id="{7CBC9592-2459-4C2C-8FB9-BEE4F259C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62" y="1299151"/>
            <a:ext cx="5823538" cy="3346301"/>
          </a:xfrm>
          <a:prstGeom prst="rect">
            <a:avLst/>
          </a:prstGeom>
        </p:spPr>
      </p:pic>
      <p:sp>
        <p:nvSpPr>
          <p:cNvPr id="5" name="TextBox 4">
            <a:extLst>
              <a:ext uri="{FF2B5EF4-FFF2-40B4-BE49-F238E27FC236}">
                <a16:creationId xmlns:a16="http://schemas.microsoft.com/office/drawing/2014/main" id="{4CCA905A-94CC-44C3-84B8-CCA1733334A9}"/>
              </a:ext>
            </a:extLst>
          </p:cNvPr>
          <p:cNvSpPr txBox="1"/>
          <p:nvPr/>
        </p:nvSpPr>
        <p:spPr>
          <a:xfrm>
            <a:off x="570822" y="4676519"/>
            <a:ext cx="5226817" cy="1169551"/>
          </a:xfrm>
          <a:prstGeom prst="rect">
            <a:avLst/>
          </a:prstGeom>
          <a:noFill/>
        </p:spPr>
        <p:txBody>
          <a:bodyPr wrap="square">
            <a:spAutoFit/>
          </a:bodyPr>
          <a:lstStyle/>
          <a:p>
            <a:r>
              <a:rPr lang="en-US" sz="1400" b="0" i="0" u="none" strike="noStrike" baseline="0" dirty="0">
                <a:solidFill>
                  <a:srgbClr val="000000"/>
                </a:solidFill>
                <a:latin typeface="Bookman Old Style" panose="02050604050505020204" pitchFamily="18" charset="0"/>
              </a:rPr>
              <a:t>Allen, S.K., </a:t>
            </a:r>
            <a:r>
              <a:rPr lang="en-US" sz="1400" b="0" i="0" u="none" strike="noStrike" baseline="0" dirty="0" err="1">
                <a:solidFill>
                  <a:srgbClr val="000000"/>
                </a:solidFill>
                <a:latin typeface="Bookman Old Style" panose="02050604050505020204" pitchFamily="18" charset="0"/>
              </a:rPr>
              <a:t>Rastner</a:t>
            </a:r>
            <a:r>
              <a:rPr lang="en-US" sz="1400" b="0" i="0" u="none" strike="noStrike" baseline="0" dirty="0">
                <a:solidFill>
                  <a:srgbClr val="000000"/>
                </a:solidFill>
                <a:latin typeface="Bookman Old Style" panose="02050604050505020204" pitchFamily="18" charset="0"/>
              </a:rPr>
              <a:t>, P., Arora, M. </a:t>
            </a:r>
            <a:r>
              <a:rPr lang="en-US" sz="1400" b="0" i="1" u="none" strike="noStrike" baseline="0" dirty="0">
                <a:solidFill>
                  <a:srgbClr val="000000"/>
                </a:solidFill>
                <a:latin typeface="Bookman Old Style" panose="02050604050505020204" pitchFamily="18" charset="0"/>
              </a:rPr>
              <a:t>et al. </a:t>
            </a:r>
            <a:r>
              <a:rPr lang="en-US" sz="1400" b="0" u="none" strike="noStrike" baseline="0" dirty="0">
                <a:solidFill>
                  <a:srgbClr val="000000"/>
                </a:solidFill>
                <a:latin typeface="Bookman Old Style" panose="02050604050505020204" pitchFamily="18" charset="0"/>
              </a:rPr>
              <a:t>(2016) </a:t>
            </a:r>
            <a:r>
              <a:rPr lang="en-US" sz="1400" b="0" i="0" u="none" strike="noStrike" baseline="0" dirty="0">
                <a:solidFill>
                  <a:srgbClr val="000000"/>
                </a:solidFill>
                <a:latin typeface="Bookman Old Style" panose="02050604050505020204" pitchFamily="18" charset="0"/>
              </a:rPr>
              <a:t>Lake outburst </a:t>
            </a:r>
            <a:r>
              <a:rPr lang="en-US" sz="1400" dirty="0">
                <a:solidFill>
                  <a:srgbClr val="000000"/>
                </a:solidFill>
                <a:latin typeface="Bookman Old Style" panose="02050604050505020204" pitchFamily="18" charset="0"/>
              </a:rPr>
              <a:t> </a:t>
            </a:r>
            <a:r>
              <a:rPr lang="en-US" sz="1400" b="0" i="0" u="none" strike="noStrike" baseline="0" dirty="0">
                <a:solidFill>
                  <a:srgbClr val="000000"/>
                </a:solidFill>
                <a:latin typeface="Bookman Old Style" panose="02050604050505020204" pitchFamily="18" charset="0"/>
              </a:rPr>
              <a:t>and debris flow disaster at </a:t>
            </a:r>
            <a:r>
              <a:rPr lang="en-US" sz="1400" b="0" i="0" u="none" strike="noStrike" baseline="0" dirty="0" err="1">
                <a:solidFill>
                  <a:srgbClr val="000000"/>
                </a:solidFill>
                <a:latin typeface="Bookman Old Style" panose="02050604050505020204" pitchFamily="18" charset="0"/>
              </a:rPr>
              <a:t>Kedarnath</a:t>
            </a:r>
            <a:r>
              <a:rPr lang="en-US" sz="1400" b="0" i="0" u="none" strike="noStrike" baseline="0" dirty="0">
                <a:solidFill>
                  <a:srgbClr val="000000"/>
                </a:solidFill>
                <a:latin typeface="Bookman Old Style" panose="02050604050505020204" pitchFamily="18" charset="0"/>
              </a:rPr>
              <a:t>, June 2013: hydrometeorological triggering and topographic predisposition. </a:t>
            </a:r>
            <a:r>
              <a:rPr lang="en-US" sz="1400" b="0" i="1" u="none" strike="noStrike" baseline="0" dirty="0">
                <a:solidFill>
                  <a:srgbClr val="000000"/>
                </a:solidFill>
                <a:latin typeface="Bookman Old Style" panose="02050604050505020204" pitchFamily="18" charset="0"/>
              </a:rPr>
              <a:t>Landslides, </a:t>
            </a:r>
            <a:r>
              <a:rPr lang="en-US" sz="1400" b="1" i="0" u="none" strike="noStrike" baseline="0" dirty="0">
                <a:solidFill>
                  <a:srgbClr val="000000"/>
                </a:solidFill>
                <a:latin typeface="Bookman Old Style" panose="02050604050505020204" pitchFamily="18" charset="0"/>
              </a:rPr>
              <a:t>13</a:t>
            </a:r>
            <a:r>
              <a:rPr lang="en-US" sz="1400" b="0" i="0" u="none" strike="noStrike" baseline="0" dirty="0">
                <a:solidFill>
                  <a:srgbClr val="000000"/>
                </a:solidFill>
                <a:latin typeface="Bookman Old Style" panose="02050604050505020204" pitchFamily="18" charset="0"/>
              </a:rPr>
              <a:t>, 1479–1491, doi:10.1007/s10346.</a:t>
            </a:r>
            <a:endParaRPr lang="en-US" sz="1400" dirty="0"/>
          </a:p>
        </p:txBody>
      </p:sp>
      <p:pic>
        <p:nvPicPr>
          <p:cNvPr id="7" name="Picture 6">
            <a:extLst>
              <a:ext uri="{FF2B5EF4-FFF2-40B4-BE49-F238E27FC236}">
                <a16:creationId xmlns:a16="http://schemas.microsoft.com/office/drawing/2014/main" id="{626A2EC4-C668-4333-BA85-25666520F9FA}"/>
              </a:ext>
            </a:extLst>
          </p:cNvPr>
          <p:cNvPicPr>
            <a:picLocks noChangeAspect="1"/>
          </p:cNvPicPr>
          <p:nvPr/>
        </p:nvPicPr>
        <p:blipFill>
          <a:blip r:embed="rId3"/>
          <a:stretch>
            <a:fillRect/>
          </a:stretch>
        </p:blipFill>
        <p:spPr>
          <a:xfrm>
            <a:off x="5798218" y="1011930"/>
            <a:ext cx="6121320" cy="4546919"/>
          </a:xfrm>
          <a:prstGeom prst="rect">
            <a:avLst/>
          </a:prstGeom>
        </p:spPr>
      </p:pic>
      <p:sp>
        <p:nvSpPr>
          <p:cNvPr id="9" name="TextBox 8">
            <a:extLst>
              <a:ext uri="{FF2B5EF4-FFF2-40B4-BE49-F238E27FC236}">
                <a16:creationId xmlns:a16="http://schemas.microsoft.com/office/drawing/2014/main" id="{0BEF4C9C-C073-4D90-BF83-59870E96BCA1}"/>
              </a:ext>
            </a:extLst>
          </p:cNvPr>
          <p:cNvSpPr txBox="1"/>
          <p:nvPr/>
        </p:nvSpPr>
        <p:spPr>
          <a:xfrm>
            <a:off x="5821392" y="5569794"/>
            <a:ext cx="6098146" cy="1169551"/>
          </a:xfrm>
          <a:prstGeom prst="rect">
            <a:avLst/>
          </a:prstGeom>
          <a:noFill/>
        </p:spPr>
        <p:txBody>
          <a:bodyPr wrap="square">
            <a:spAutoFit/>
          </a:bodyPr>
          <a:lstStyle/>
          <a:p>
            <a:r>
              <a:rPr lang="en-US" sz="1400" dirty="0" err="1">
                <a:latin typeface="Bookman Old Style" panose="02050604050505020204" pitchFamily="18" charset="0"/>
              </a:rPr>
              <a:t>Pedreira</a:t>
            </a:r>
            <a:r>
              <a:rPr lang="en-US" sz="1400" dirty="0">
                <a:latin typeface="Bookman Old Style" panose="02050604050505020204" pitchFamily="18" charset="0"/>
              </a:rPr>
              <a:t> Junior, A.L., </a:t>
            </a:r>
            <a:r>
              <a:rPr lang="en-US" sz="1400" dirty="0" err="1">
                <a:latin typeface="Bookman Old Style" panose="02050604050505020204" pitchFamily="18" charset="0"/>
              </a:rPr>
              <a:t>Querino</a:t>
            </a:r>
            <a:r>
              <a:rPr lang="en-US" sz="1400" dirty="0">
                <a:latin typeface="Bookman Old Style" panose="02050604050505020204" pitchFamily="18" charset="0"/>
              </a:rPr>
              <a:t>, C.A.S., </a:t>
            </a:r>
            <a:r>
              <a:rPr lang="en-US" sz="1400" dirty="0" err="1">
                <a:latin typeface="Bookman Old Style" panose="02050604050505020204" pitchFamily="18" charset="0"/>
              </a:rPr>
              <a:t>Biudes</a:t>
            </a:r>
            <a:r>
              <a:rPr lang="en-US" sz="1400" dirty="0">
                <a:latin typeface="Bookman Old Style" panose="02050604050505020204" pitchFamily="18" charset="0"/>
              </a:rPr>
              <a:t>, M.S., Machado, N.G., Santos, L.O.F.D., and Ivo, I.O. (2020) Influence of El Niño and La Niña phenomena on seasonality of the relative frequency of rainfall in southern Amazonas mesoregion. </a:t>
            </a:r>
            <a:r>
              <a:rPr lang="en-US" sz="1400" i="1" dirty="0">
                <a:latin typeface="Bookman Old Style" panose="02050604050505020204" pitchFamily="18" charset="0"/>
              </a:rPr>
              <a:t>Brazilian Journal of </a:t>
            </a:r>
          </a:p>
          <a:p>
            <a:r>
              <a:rPr lang="en-US" sz="1400" i="1" dirty="0">
                <a:latin typeface="Bookman Old Style" panose="02050604050505020204" pitchFamily="18" charset="0"/>
              </a:rPr>
              <a:t>Water Resources</a:t>
            </a:r>
            <a:r>
              <a:rPr lang="en-US" sz="1400" dirty="0">
                <a:latin typeface="Bookman Old Style" panose="02050604050505020204" pitchFamily="18" charset="0"/>
              </a:rPr>
              <a:t>, </a:t>
            </a:r>
            <a:r>
              <a:rPr lang="en-US" sz="1400" b="1" dirty="0">
                <a:latin typeface="Bookman Old Style" panose="02050604050505020204" pitchFamily="18" charset="0"/>
              </a:rPr>
              <a:t>25(24)</a:t>
            </a:r>
            <a:r>
              <a:rPr lang="en-US" sz="1400" dirty="0">
                <a:latin typeface="Bookman Old Style" panose="02050604050505020204" pitchFamily="18" charset="0"/>
              </a:rPr>
              <a:t>, doi:10.1590/2318-0331.252020190152.</a:t>
            </a:r>
          </a:p>
        </p:txBody>
      </p:sp>
    </p:spTree>
    <p:extLst>
      <p:ext uri="{BB962C8B-B14F-4D97-AF65-F5344CB8AC3E}">
        <p14:creationId xmlns:p14="http://schemas.microsoft.com/office/powerpoint/2010/main" val="325158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8C7024-90EA-4A8C-B05F-850A2DD829AD}"/>
              </a:ext>
            </a:extLst>
          </p:cNvPr>
          <p:cNvSpPr txBox="1"/>
          <p:nvPr/>
        </p:nvSpPr>
        <p:spPr>
          <a:xfrm>
            <a:off x="1270000" y="254000"/>
            <a:ext cx="2517036" cy="523220"/>
          </a:xfrm>
          <a:prstGeom prst="rect">
            <a:avLst/>
          </a:prstGeom>
          <a:noFill/>
        </p:spPr>
        <p:txBody>
          <a:bodyPr wrap="none" rtlCol="0">
            <a:spAutoFit/>
          </a:bodyPr>
          <a:lstStyle/>
          <a:p>
            <a:r>
              <a:rPr lang="en-US" sz="2800" dirty="0">
                <a:latin typeface="Bookman Old Style" panose="02050604050505020204" pitchFamily="18" charset="0"/>
              </a:rPr>
              <a:t>Critical Mode</a:t>
            </a:r>
          </a:p>
        </p:txBody>
      </p:sp>
      <p:sp>
        <p:nvSpPr>
          <p:cNvPr id="3" name="TextBox 2">
            <a:extLst>
              <a:ext uri="{FF2B5EF4-FFF2-40B4-BE49-F238E27FC236}">
                <a16:creationId xmlns:a16="http://schemas.microsoft.com/office/drawing/2014/main" id="{4EA7C47D-CEFE-4C46-86FD-D9A96B560A8F}"/>
              </a:ext>
            </a:extLst>
          </p:cNvPr>
          <p:cNvSpPr txBox="1"/>
          <p:nvPr/>
        </p:nvSpPr>
        <p:spPr>
          <a:xfrm>
            <a:off x="695458" y="1300766"/>
            <a:ext cx="10395795" cy="4524315"/>
          </a:xfrm>
          <a:prstGeom prst="rect">
            <a:avLst/>
          </a:prstGeom>
          <a:noFill/>
        </p:spPr>
        <p:txBody>
          <a:bodyPr wrap="square" rtlCol="0">
            <a:spAutoFit/>
          </a:bodyPr>
          <a:lstStyle/>
          <a:p>
            <a:r>
              <a:rPr lang="en-US" sz="2400" b="1" dirty="0">
                <a:latin typeface="Bookman Old Style" panose="02050604050505020204" pitchFamily="18" charset="0"/>
              </a:rPr>
              <a:t>Critical Mode </a:t>
            </a:r>
            <a:r>
              <a:rPr lang="en-US" sz="2400" dirty="0">
                <a:latin typeface="Bookman Old Style" panose="02050604050505020204" pitchFamily="18" charset="0"/>
              </a:rPr>
              <a:t>usage of Giovanni describes a scientific publication in which the analysis and results are completely (or almost completely) reliant on the data obtained from, and visualizations created with, Giovanni.</a:t>
            </a:r>
          </a:p>
          <a:p>
            <a:endParaRPr lang="en-US" sz="2400" dirty="0">
              <a:latin typeface="Bookman Old Style" panose="02050604050505020204" pitchFamily="18" charset="0"/>
            </a:endParaRPr>
          </a:p>
          <a:p>
            <a:r>
              <a:rPr lang="en-US" sz="2400" dirty="0">
                <a:latin typeface="Bookman Old Style" panose="02050604050505020204" pitchFamily="18" charset="0"/>
              </a:rPr>
              <a:t>In some cases, Giovanni is even mentioned in the title of the paper.</a:t>
            </a:r>
          </a:p>
          <a:p>
            <a:endParaRPr lang="en-US" sz="2400" dirty="0">
              <a:latin typeface="Bookman Old Style" panose="02050604050505020204" pitchFamily="18" charset="0"/>
            </a:endParaRPr>
          </a:p>
          <a:p>
            <a:r>
              <a:rPr lang="en-US" sz="2400" dirty="0">
                <a:latin typeface="Bookman Old Style" panose="02050604050505020204" pitchFamily="18" charset="0"/>
              </a:rPr>
              <a:t>Characteristically, papers for which Giovanni had this critical role come from sources that are technologically or economically limited.  In addition to its analysis capabilities, Giovanni is a free and easy-to-access data source, enabling research that might otherwise not be possible to perform. </a:t>
            </a:r>
          </a:p>
        </p:txBody>
      </p:sp>
    </p:spTree>
    <p:extLst>
      <p:ext uri="{BB962C8B-B14F-4D97-AF65-F5344CB8AC3E}">
        <p14:creationId xmlns:p14="http://schemas.microsoft.com/office/powerpoint/2010/main" val="73742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1F16CC-9576-4111-A37A-661A8A1A3356}"/>
              </a:ext>
            </a:extLst>
          </p:cNvPr>
          <p:cNvSpPr txBox="1"/>
          <p:nvPr/>
        </p:nvSpPr>
        <p:spPr>
          <a:xfrm>
            <a:off x="1270000" y="254000"/>
            <a:ext cx="4339650" cy="523220"/>
          </a:xfrm>
          <a:prstGeom prst="rect">
            <a:avLst/>
          </a:prstGeom>
          <a:noFill/>
        </p:spPr>
        <p:txBody>
          <a:bodyPr wrap="none" rtlCol="0">
            <a:spAutoFit/>
          </a:bodyPr>
          <a:lstStyle/>
          <a:p>
            <a:r>
              <a:rPr lang="en-US" sz="2800" dirty="0">
                <a:latin typeface="Bookman Old Style" panose="02050604050505020204" pitchFamily="18" charset="0"/>
              </a:rPr>
              <a:t>Critical Mode Examples</a:t>
            </a:r>
          </a:p>
        </p:txBody>
      </p:sp>
      <p:pic>
        <p:nvPicPr>
          <p:cNvPr id="6" name="Picture 5" descr="Chart, line chart&#10;&#10;Description automatically generated">
            <a:extLst>
              <a:ext uri="{FF2B5EF4-FFF2-40B4-BE49-F238E27FC236}">
                <a16:creationId xmlns:a16="http://schemas.microsoft.com/office/drawing/2014/main" id="{A2E05189-7CA6-4706-87BE-0DACDD980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443" y="1442435"/>
            <a:ext cx="5792007" cy="3496076"/>
          </a:xfrm>
          <a:prstGeom prst="rect">
            <a:avLst/>
          </a:prstGeom>
        </p:spPr>
      </p:pic>
      <p:sp>
        <p:nvSpPr>
          <p:cNvPr id="8" name="TextBox 7">
            <a:extLst>
              <a:ext uri="{FF2B5EF4-FFF2-40B4-BE49-F238E27FC236}">
                <a16:creationId xmlns:a16="http://schemas.microsoft.com/office/drawing/2014/main" id="{0028209F-F362-4A44-A8B5-32DB6BA2BF35}"/>
              </a:ext>
            </a:extLst>
          </p:cNvPr>
          <p:cNvSpPr txBox="1"/>
          <p:nvPr/>
        </p:nvSpPr>
        <p:spPr>
          <a:xfrm>
            <a:off x="327179" y="4938511"/>
            <a:ext cx="5635739" cy="954107"/>
          </a:xfrm>
          <a:prstGeom prst="rect">
            <a:avLst/>
          </a:prstGeom>
          <a:noFill/>
        </p:spPr>
        <p:txBody>
          <a:bodyPr wrap="square">
            <a:spAutoFit/>
          </a:bodyPr>
          <a:lstStyle/>
          <a:p>
            <a:r>
              <a:rPr lang="en-US" sz="1400" dirty="0">
                <a:latin typeface="Bookman Old Style" panose="02050604050505020204" pitchFamily="18" charset="0"/>
              </a:rPr>
              <a:t>Md </a:t>
            </a:r>
            <a:r>
              <a:rPr lang="en-US" sz="1400" dirty="0" err="1">
                <a:latin typeface="Bookman Old Style" panose="02050604050505020204" pitchFamily="18" charset="0"/>
              </a:rPr>
              <a:t>Kamaludin</a:t>
            </a:r>
            <a:r>
              <a:rPr lang="en-US" sz="1400" dirty="0">
                <a:latin typeface="Bookman Old Style" panose="02050604050505020204" pitchFamily="18" charset="0"/>
              </a:rPr>
              <a:t>, K.F., </a:t>
            </a:r>
            <a:r>
              <a:rPr lang="en-US" sz="1400" dirty="0" err="1">
                <a:latin typeface="Bookman Old Style" panose="02050604050505020204" pitchFamily="18" charset="0"/>
              </a:rPr>
              <a:t>Jumidali</a:t>
            </a:r>
            <a:r>
              <a:rPr lang="en-US" sz="1400" dirty="0">
                <a:latin typeface="Bookman Old Style" panose="02050604050505020204" pitchFamily="18" charset="0"/>
              </a:rPr>
              <a:t>, M.M., Ahmad </a:t>
            </a:r>
            <a:r>
              <a:rPr lang="en-US" sz="1400" dirty="0" err="1">
                <a:latin typeface="Bookman Old Style" panose="02050604050505020204" pitchFamily="18" charset="0"/>
              </a:rPr>
              <a:t>Sa’ad</a:t>
            </a:r>
            <a:r>
              <a:rPr lang="en-US" sz="1400" dirty="0">
                <a:latin typeface="Bookman Old Style" panose="02050604050505020204" pitchFamily="18" charset="0"/>
              </a:rPr>
              <a:t>, F.N., and Mat Amin, A.R. (2022) Remote sensing study of the temperature profile over Penang Island using Nasa Giovanni system. </a:t>
            </a:r>
            <a:r>
              <a:rPr lang="en-US" sz="1400" i="1" dirty="0">
                <a:latin typeface="Bookman Old Style" panose="02050604050505020204" pitchFamily="18" charset="0"/>
              </a:rPr>
              <a:t>ESTEEM Academic Journal</a:t>
            </a:r>
            <a:r>
              <a:rPr lang="en-US" sz="1400" dirty="0">
                <a:latin typeface="Bookman Old Style" panose="02050604050505020204" pitchFamily="18" charset="0"/>
              </a:rPr>
              <a:t>, </a:t>
            </a:r>
            <a:r>
              <a:rPr lang="en-US" sz="1400" b="1" dirty="0">
                <a:latin typeface="Bookman Old Style" panose="02050604050505020204" pitchFamily="18" charset="0"/>
              </a:rPr>
              <a:t>18</a:t>
            </a:r>
            <a:r>
              <a:rPr lang="en-US" sz="1400" dirty="0">
                <a:latin typeface="Bookman Old Style" panose="02050604050505020204" pitchFamily="18" charset="0"/>
              </a:rPr>
              <a:t>, 20-30.</a:t>
            </a:r>
          </a:p>
        </p:txBody>
      </p:sp>
      <p:pic>
        <p:nvPicPr>
          <p:cNvPr id="10" name="Picture 9" descr="Chart, line chart&#10;&#10;Description automatically generated">
            <a:extLst>
              <a:ext uri="{FF2B5EF4-FFF2-40B4-BE49-F238E27FC236}">
                <a16:creationId xmlns:a16="http://schemas.microsoft.com/office/drawing/2014/main" id="{6D4922B8-6A83-4632-926A-B09FD4F43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407" y="1442435"/>
            <a:ext cx="4468349" cy="3203591"/>
          </a:xfrm>
          <a:prstGeom prst="rect">
            <a:avLst/>
          </a:prstGeom>
        </p:spPr>
      </p:pic>
      <p:sp>
        <p:nvSpPr>
          <p:cNvPr id="14" name="TextBox 13">
            <a:extLst>
              <a:ext uri="{FF2B5EF4-FFF2-40B4-BE49-F238E27FC236}">
                <a16:creationId xmlns:a16="http://schemas.microsoft.com/office/drawing/2014/main" id="{21874E6B-9CCF-4B0C-BFBF-9457945824C7}"/>
              </a:ext>
            </a:extLst>
          </p:cNvPr>
          <p:cNvSpPr txBox="1"/>
          <p:nvPr/>
        </p:nvSpPr>
        <p:spPr>
          <a:xfrm>
            <a:off x="6328423" y="4938511"/>
            <a:ext cx="5503570" cy="1169551"/>
          </a:xfrm>
          <a:prstGeom prst="rect">
            <a:avLst/>
          </a:prstGeom>
          <a:noFill/>
        </p:spPr>
        <p:txBody>
          <a:bodyPr wrap="square">
            <a:spAutoFit/>
          </a:bodyPr>
          <a:lstStyle/>
          <a:p>
            <a:r>
              <a:rPr lang="en-US" sz="1400" dirty="0" err="1">
                <a:latin typeface="Bookman Old Style" panose="02050604050505020204" pitchFamily="18" charset="0"/>
              </a:rPr>
              <a:t>Omotosho</a:t>
            </a:r>
            <a:r>
              <a:rPr lang="en-US" sz="1400" dirty="0">
                <a:latin typeface="Bookman Old Style" panose="02050604050505020204" pitchFamily="18" charset="0"/>
              </a:rPr>
              <a:t>, T.V., </a:t>
            </a:r>
            <a:r>
              <a:rPr lang="en-US" sz="1400" dirty="0" err="1">
                <a:latin typeface="Bookman Old Style" panose="02050604050505020204" pitchFamily="18" charset="0"/>
              </a:rPr>
              <a:t>Emetere</a:t>
            </a:r>
            <a:r>
              <a:rPr lang="en-US" sz="1400" dirty="0">
                <a:latin typeface="Bookman Old Style" panose="02050604050505020204" pitchFamily="18" charset="0"/>
              </a:rPr>
              <a:t>, M.E., and Arase, O.S. (2015) Mathematical projections of air pollutants effects over Niger Delta Region using remotely sensed satellite data. </a:t>
            </a:r>
            <a:r>
              <a:rPr lang="en-US" sz="1400" i="1" dirty="0">
                <a:latin typeface="Bookman Old Style" panose="02050604050505020204" pitchFamily="18" charset="0"/>
              </a:rPr>
              <a:t>International</a:t>
            </a:r>
            <a:r>
              <a:rPr lang="en-US" sz="1400" dirty="0">
                <a:latin typeface="Bookman Old Style" panose="02050604050505020204" pitchFamily="18" charset="0"/>
              </a:rPr>
              <a:t> </a:t>
            </a:r>
            <a:r>
              <a:rPr lang="en-US" sz="1400" i="1" dirty="0">
                <a:latin typeface="Bookman Old Style" panose="02050604050505020204" pitchFamily="18" charset="0"/>
              </a:rPr>
              <a:t>Journal of Applied Environmental Sciences</a:t>
            </a:r>
            <a:r>
              <a:rPr lang="en-US" sz="1400" dirty="0">
                <a:latin typeface="Bookman Old Style" panose="02050604050505020204" pitchFamily="18" charset="0"/>
              </a:rPr>
              <a:t>, </a:t>
            </a:r>
            <a:r>
              <a:rPr lang="en-US" sz="1400" b="1" dirty="0">
                <a:latin typeface="Bookman Old Style" panose="02050604050505020204" pitchFamily="18" charset="0"/>
              </a:rPr>
              <a:t>10(2), </a:t>
            </a:r>
            <a:r>
              <a:rPr lang="en-US" sz="1400" dirty="0">
                <a:latin typeface="Bookman Old Style" panose="02050604050505020204" pitchFamily="18" charset="0"/>
              </a:rPr>
              <a:t>6651-664.  (SO</a:t>
            </a:r>
            <a:r>
              <a:rPr lang="en-US" sz="1400" baseline="-25000" dirty="0">
                <a:latin typeface="Bookman Old Style" panose="02050604050505020204" pitchFamily="18" charset="0"/>
              </a:rPr>
              <a:t>2</a:t>
            </a:r>
            <a:r>
              <a:rPr lang="en-US" sz="1400" dirty="0">
                <a:latin typeface="Bookman Old Style" panose="02050604050505020204" pitchFamily="18" charset="0"/>
              </a:rPr>
              <a:t>, NO</a:t>
            </a:r>
            <a:r>
              <a:rPr lang="en-US" sz="1400" baseline="-25000" dirty="0">
                <a:latin typeface="Bookman Old Style" panose="02050604050505020204" pitchFamily="18" charset="0"/>
              </a:rPr>
              <a:t>2</a:t>
            </a:r>
            <a:r>
              <a:rPr lang="en-US" sz="1400" dirty="0">
                <a:latin typeface="Bookman Old Style" panose="02050604050505020204" pitchFamily="18" charset="0"/>
              </a:rPr>
              <a:t>, CO</a:t>
            </a:r>
            <a:r>
              <a:rPr lang="en-US" sz="1400" baseline="-25000" dirty="0">
                <a:latin typeface="Bookman Old Style" panose="02050604050505020204" pitchFamily="18" charset="0"/>
              </a:rPr>
              <a:t>2</a:t>
            </a:r>
            <a:r>
              <a:rPr lang="en-US" sz="1400" dirty="0">
                <a:latin typeface="Bookman Old Style" panose="02050604050505020204" pitchFamily="18" charset="0"/>
              </a:rPr>
              <a:t>, and CH</a:t>
            </a:r>
            <a:r>
              <a:rPr lang="en-US" sz="1400" baseline="-25000" dirty="0">
                <a:latin typeface="Bookman Old Style" panose="02050604050505020204" pitchFamily="18" charset="0"/>
              </a:rPr>
              <a:t>4</a:t>
            </a:r>
            <a:r>
              <a:rPr lang="en-US" sz="1400" dirty="0">
                <a:latin typeface="Bookman Old Style" panose="02050604050505020204" pitchFamily="18" charset="0"/>
              </a:rPr>
              <a:t>)</a:t>
            </a:r>
          </a:p>
        </p:txBody>
      </p:sp>
    </p:spTree>
    <p:extLst>
      <p:ext uri="{BB962C8B-B14F-4D97-AF65-F5344CB8AC3E}">
        <p14:creationId xmlns:p14="http://schemas.microsoft.com/office/powerpoint/2010/main" val="180843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885F8-852F-4ADB-B9A0-EBBDB34720A8}"/>
              </a:ext>
            </a:extLst>
          </p:cNvPr>
          <p:cNvSpPr txBox="1"/>
          <p:nvPr/>
        </p:nvSpPr>
        <p:spPr>
          <a:xfrm>
            <a:off x="1270000" y="254000"/>
            <a:ext cx="5166799" cy="523220"/>
          </a:xfrm>
          <a:prstGeom prst="rect">
            <a:avLst/>
          </a:prstGeom>
          <a:noFill/>
        </p:spPr>
        <p:txBody>
          <a:bodyPr wrap="none" rtlCol="0">
            <a:spAutoFit/>
          </a:bodyPr>
          <a:lstStyle/>
          <a:p>
            <a:r>
              <a:rPr lang="en-US" sz="2800" b="1" dirty="0">
                <a:latin typeface="Bookman Old Style" panose="02050604050505020204" pitchFamily="18" charset="0"/>
              </a:rPr>
              <a:t>Summary and Conclusions</a:t>
            </a:r>
          </a:p>
        </p:txBody>
      </p:sp>
      <p:sp>
        <p:nvSpPr>
          <p:cNvPr id="3" name="TextBox 2">
            <a:extLst>
              <a:ext uri="{FF2B5EF4-FFF2-40B4-BE49-F238E27FC236}">
                <a16:creationId xmlns:a16="http://schemas.microsoft.com/office/drawing/2014/main" id="{E48351B4-8AC7-466C-9628-8D60F2BB01EE}"/>
              </a:ext>
            </a:extLst>
          </p:cNvPr>
          <p:cNvSpPr txBox="1"/>
          <p:nvPr/>
        </p:nvSpPr>
        <p:spPr>
          <a:xfrm>
            <a:off x="695458" y="1300766"/>
            <a:ext cx="10985680" cy="4462760"/>
          </a:xfrm>
          <a:prstGeom prst="rect">
            <a:avLst/>
          </a:prstGeom>
          <a:noFill/>
        </p:spPr>
        <p:txBody>
          <a:bodyPr wrap="square" rtlCol="0">
            <a:spAutoFit/>
          </a:bodyPr>
          <a:lstStyle/>
          <a:p>
            <a:r>
              <a:rPr lang="en-US" sz="2000" dirty="0">
                <a:latin typeface="Bookman Old Style" panose="02050604050505020204" pitchFamily="18" charset="0"/>
              </a:rPr>
              <a:t>1.  As Giovanni added more datasets and more analytical capabilities over the period when research publications have been collected, the discipline-specific research which utilized the data and analysis options also expanded. Furthermore, uses for the data in research became more diversified, with an increase in interdisciplinary and applications-related papers (natural hazards, agriculture, public health, wildlife, air and water quality) particularly notable. </a:t>
            </a:r>
            <a:r>
              <a:rPr lang="en-US" sz="2000" b="1" dirty="0">
                <a:latin typeface="Bookman Old Style" panose="02050604050505020204" pitchFamily="18" charset="0"/>
              </a:rPr>
              <a:t>(I.e., if you make data </a:t>
            </a:r>
            <a:r>
              <a:rPr lang="en-US" sz="2000" b="1" u="sng" dirty="0">
                <a:latin typeface="Bookman Old Style" panose="02050604050505020204" pitchFamily="18" charset="0"/>
              </a:rPr>
              <a:t>accessible</a:t>
            </a:r>
            <a:r>
              <a:rPr lang="en-US" sz="2000" b="1" dirty="0">
                <a:latin typeface="Bookman Old Style" panose="02050604050505020204" pitchFamily="18" charset="0"/>
              </a:rPr>
              <a:t> and </a:t>
            </a:r>
            <a:r>
              <a:rPr lang="en-US" sz="2000" b="1" u="sng" dirty="0">
                <a:latin typeface="Bookman Old Style" panose="02050604050505020204" pitchFamily="18" charset="0"/>
              </a:rPr>
              <a:t>analyzable</a:t>
            </a:r>
            <a:r>
              <a:rPr lang="en-US" sz="2000" b="1" dirty="0">
                <a:latin typeface="Bookman Old Style" panose="02050604050505020204" pitchFamily="18" charset="0"/>
              </a:rPr>
              <a:t>, scientists will find ways to use it!)</a:t>
            </a:r>
          </a:p>
          <a:p>
            <a:endParaRPr lang="en-US" sz="2400" dirty="0">
              <a:latin typeface="Bookman Old Style" panose="02050604050505020204" pitchFamily="18" charset="0"/>
            </a:endParaRPr>
          </a:p>
          <a:p>
            <a:r>
              <a:rPr lang="en-US" sz="2000" dirty="0">
                <a:latin typeface="Bookman Old Style" panose="02050604050505020204" pitchFamily="18" charset="0"/>
              </a:rPr>
              <a:t>2. The</a:t>
            </a:r>
            <a:r>
              <a:rPr lang="en-US" sz="2000" b="1" dirty="0">
                <a:latin typeface="Bookman Old Style" panose="02050604050505020204" pitchFamily="18" charset="0"/>
              </a:rPr>
              <a:t> </a:t>
            </a:r>
            <a:r>
              <a:rPr lang="en-US" sz="2000" dirty="0">
                <a:latin typeface="Bookman Old Style" panose="02050604050505020204" pitchFamily="18" charset="0"/>
              </a:rPr>
              <a:t>different</a:t>
            </a:r>
            <a:r>
              <a:rPr lang="en-US" sz="2000" b="1" dirty="0">
                <a:latin typeface="Bookman Old Style" panose="02050604050505020204" pitchFamily="18" charset="0"/>
              </a:rPr>
              <a:t> </a:t>
            </a:r>
            <a:r>
              <a:rPr lang="en-US" sz="2000" dirty="0">
                <a:latin typeface="Bookman Old Style" panose="02050604050505020204" pitchFamily="18" charset="0"/>
              </a:rPr>
              <a:t>usage modes of Giovanni demonstrate this system has provided data access and data </a:t>
            </a:r>
            <a:r>
              <a:rPr lang="en-US" sz="2000" i="1" dirty="0">
                <a:latin typeface="Bookman Old Style" panose="02050604050505020204" pitchFamily="18" charset="0"/>
              </a:rPr>
              <a:t>opportunity</a:t>
            </a:r>
            <a:r>
              <a:rPr lang="en-US" sz="2000" dirty="0">
                <a:latin typeface="Bookman Old Style" panose="02050604050505020204" pitchFamily="18" charset="0"/>
              </a:rPr>
              <a:t> for numerous research endeavors, many of which likely would not have used NASA Earth science data if the system did not exist. Thus, as NASA and the GES DISC migrate Earth science data to the cloud, it is imperative to maintain and improve the research capability that Giovanni empowers so that this </a:t>
            </a:r>
            <a:r>
              <a:rPr lang="en-US" sz="2000" i="1" dirty="0">
                <a:latin typeface="Bookman Old Style" panose="02050604050505020204" pitchFamily="18" charset="0"/>
              </a:rPr>
              <a:t>opportunity</a:t>
            </a:r>
            <a:r>
              <a:rPr lang="en-US" sz="2000" dirty="0">
                <a:latin typeface="Bookman Old Style" panose="02050604050505020204" pitchFamily="18" charset="0"/>
              </a:rPr>
              <a:t> is not lost. </a:t>
            </a:r>
          </a:p>
        </p:txBody>
      </p:sp>
    </p:spTree>
    <p:extLst>
      <p:ext uri="{BB962C8B-B14F-4D97-AF65-F5344CB8AC3E}">
        <p14:creationId xmlns:p14="http://schemas.microsoft.com/office/powerpoint/2010/main" val="57677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nature, sky, outdoor&#10;&#10;Description automatically generated">
            <a:extLst>
              <a:ext uri="{FF2B5EF4-FFF2-40B4-BE49-F238E27FC236}">
                <a16:creationId xmlns:a16="http://schemas.microsoft.com/office/drawing/2014/main" id="{ED14F05A-4EA1-4307-B948-51BEC176E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71530" cy="6091707"/>
          </a:xfrm>
          <a:prstGeom prst="rect">
            <a:avLst/>
          </a:prstGeom>
        </p:spPr>
      </p:pic>
      <p:sp>
        <p:nvSpPr>
          <p:cNvPr id="5" name="TextBox 4">
            <a:extLst>
              <a:ext uri="{FF2B5EF4-FFF2-40B4-BE49-F238E27FC236}">
                <a16:creationId xmlns:a16="http://schemas.microsoft.com/office/drawing/2014/main" id="{34A213A5-9680-484E-9BE5-D37E9BC1BA0C}"/>
              </a:ext>
            </a:extLst>
          </p:cNvPr>
          <p:cNvSpPr txBox="1"/>
          <p:nvPr/>
        </p:nvSpPr>
        <p:spPr>
          <a:xfrm>
            <a:off x="7379595" y="6259132"/>
            <a:ext cx="4599336" cy="400110"/>
          </a:xfrm>
          <a:prstGeom prst="rect">
            <a:avLst/>
          </a:prstGeom>
          <a:noFill/>
        </p:spPr>
        <p:txBody>
          <a:bodyPr wrap="none" rtlCol="0">
            <a:spAutoFit/>
          </a:bodyPr>
          <a:lstStyle/>
          <a:p>
            <a:r>
              <a:rPr lang="en-US" sz="2000" dirty="0">
                <a:latin typeface="Baguet Script" panose="020B0604020202020204" pitchFamily="2" charset="0"/>
              </a:rPr>
              <a:t>Thank you for your attention and interest!</a:t>
            </a:r>
          </a:p>
        </p:txBody>
      </p:sp>
      <p:sp>
        <p:nvSpPr>
          <p:cNvPr id="2" name="TextBox 1">
            <a:extLst>
              <a:ext uri="{FF2B5EF4-FFF2-40B4-BE49-F238E27FC236}">
                <a16:creationId xmlns:a16="http://schemas.microsoft.com/office/drawing/2014/main" id="{DB62F883-58DE-4C8D-9879-3AE924327220}"/>
              </a:ext>
            </a:extLst>
          </p:cNvPr>
          <p:cNvSpPr txBox="1"/>
          <p:nvPr/>
        </p:nvSpPr>
        <p:spPr>
          <a:xfrm>
            <a:off x="145473" y="5064006"/>
            <a:ext cx="5001690" cy="830997"/>
          </a:xfrm>
          <a:prstGeom prst="rect">
            <a:avLst/>
          </a:prstGeom>
          <a:noFill/>
        </p:spPr>
        <p:txBody>
          <a:bodyPr wrap="none" rtlCol="0">
            <a:spAutoFit/>
          </a:bodyPr>
          <a:lstStyle/>
          <a:p>
            <a:r>
              <a:rPr lang="en-US" sz="1600" b="1" i="1" dirty="0">
                <a:solidFill>
                  <a:schemeClr val="bg1"/>
                </a:solidFill>
                <a:latin typeface="Bookman Old Style" panose="02050604050505020204" pitchFamily="18" charset="0"/>
              </a:rPr>
              <a:t>Palouse Falls, Washington State</a:t>
            </a:r>
            <a:r>
              <a:rPr lang="en-US" sz="1600" b="1" dirty="0">
                <a:solidFill>
                  <a:schemeClr val="bg1"/>
                </a:solidFill>
                <a:latin typeface="Bookman Old Style" panose="02050604050505020204" pitchFamily="18" charset="0"/>
              </a:rPr>
              <a:t>:</a:t>
            </a:r>
          </a:p>
          <a:p>
            <a:r>
              <a:rPr lang="en-US" sz="1600" b="1" dirty="0">
                <a:solidFill>
                  <a:schemeClr val="bg1"/>
                </a:solidFill>
                <a:latin typeface="Bookman Old Style" panose="02050604050505020204" pitchFamily="18" charset="0"/>
              </a:rPr>
              <a:t>an interdisciplinary result of volcanism, </a:t>
            </a:r>
          </a:p>
          <a:p>
            <a:r>
              <a:rPr lang="en-US" sz="1600" b="1" dirty="0">
                <a:solidFill>
                  <a:schemeClr val="bg1"/>
                </a:solidFill>
                <a:latin typeface="Bookman Old Style" panose="02050604050505020204" pitchFamily="18" charset="0"/>
              </a:rPr>
              <a:t>precipitation, hydrology, and climate change</a:t>
            </a:r>
          </a:p>
        </p:txBody>
      </p:sp>
    </p:spTree>
    <p:extLst>
      <p:ext uri="{BB962C8B-B14F-4D97-AF65-F5344CB8AC3E}">
        <p14:creationId xmlns:p14="http://schemas.microsoft.com/office/powerpoint/2010/main" val="176760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885F8-852F-4ADB-B9A0-EBBDB34720A8}"/>
              </a:ext>
            </a:extLst>
          </p:cNvPr>
          <p:cNvSpPr txBox="1"/>
          <p:nvPr/>
        </p:nvSpPr>
        <p:spPr>
          <a:xfrm>
            <a:off x="1270000" y="254000"/>
            <a:ext cx="5166799" cy="523220"/>
          </a:xfrm>
          <a:prstGeom prst="rect">
            <a:avLst/>
          </a:prstGeom>
          <a:noFill/>
        </p:spPr>
        <p:txBody>
          <a:bodyPr wrap="none" rtlCol="0">
            <a:spAutoFit/>
          </a:bodyPr>
          <a:lstStyle/>
          <a:p>
            <a:r>
              <a:rPr lang="en-US" sz="2800" b="1" dirty="0">
                <a:latin typeface="Bookman Old Style" panose="02050604050505020204" pitchFamily="18" charset="0"/>
              </a:rPr>
              <a:t>Summary and Conclusions</a:t>
            </a:r>
          </a:p>
        </p:txBody>
      </p:sp>
      <p:sp>
        <p:nvSpPr>
          <p:cNvPr id="3" name="TextBox 2">
            <a:extLst>
              <a:ext uri="{FF2B5EF4-FFF2-40B4-BE49-F238E27FC236}">
                <a16:creationId xmlns:a16="http://schemas.microsoft.com/office/drawing/2014/main" id="{E48351B4-8AC7-466C-9628-8D60F2BB01EE}"/>
              </a:ext>
            </a:extLst>
          </p:cNvPr>
          <p:cNvSpPr txBox="1"/>
          <p:nvPr/>
        </p:nvSpPr>
        <p:spPr>
          <a:xfrm>
            <a:off x="695458" y="1300766"/>
            <a:ext cx="10985680" cy="4462760"/>
          </a:xfrm>
          <a:prstGeom prst="rect">
            <a:avLst/>
          </a:prstGeom>
          <a:noFill/>
        </p:spPr>
        <p:txBody>
          <a:bodyPr wrap="square" rtlCol="0">
            <a:spAutoFit/>
          </a:bodyPr>
          <a:lstStyle/>
          <a:p>
            <a:r>
              <a:rPr lang="en-US" sz="2000" dirty="0">
                <a:latin typeface="Bookman Old Style" panose="02050604050505020204" pitchFamily="18" charset="0"/>
              </a:rPr>
              <a:t>1.  As Giovanni added more datasets and more analytical capabilities over the period when research publications have been collected, the discipline-specific research which utilized the data and analysis options also expanded.  Furthermore, uses for the data in research became more diversified, with an increase in interdisciplinary and applications-related papers (natural hazards, agriculture, public health, wildlife, air and water quality) particularly notable.  </a:t>
            </a:r>
            <a:r>
              <a:rPr lang="en-US" sz="2000" b="1" dirty="0">
                <a:latin typeface="Bookman Old Style" panose="02050604050505020204" pitchFamily="18" charset="0"/>
              </a:rPr>
              <a:t>(I.e., if you make data </a:t>
            </a:r>
            <a:r>
              <a:rPr lang="en-US" sz="2000" b="1" u="sng" dirty="0">
                <a:latin typeface="Bookman Old Style" panose="02050604050505020204" pitchFamily="18" charset="0"/>
              </a:rPr>
              <a:t>accessible</a:t>
            </a:r>
            <a:r>
              <a:rPr lang="en-US" sz="2000" b="1" dirty="0">
                <a:latin typeface="Bookman Old Style" panose="02050604050505020204" pitchFamily="18" charset="0"/>
              </a:rPr>
              <a:t> and </a:t>
            </a:r>
            <a:r>
              <a:rPr lang="en-US" sz="2000" b="1" u="sng" dirty="0">
                <a:latin typeface="Bookman Old Style" panose="02050604050505020204" pitchFamily="18" charset="0"/>
              </a:rPr>
              <a:t>analyzable</a:t>
            </a:r>
            <a:r>
              <a:rPr lang="en-US" sz="2000" b="1" dirty="0">
                <a:latin typeface="Bookman Old Style" panose="02050604050505020204" pitchFamily="18" charset="0"/>
              </a:rPr>
              <a:t>, scientists will find ways to use it!)</a:t>
            </a:r>
          </a:p>
          <a:p>
            <a:endParaRPr lang="en-US" sz="2400" dirty="0">
              <a:latin typeface="Bookman Old Style" panose="02050604050505020204" pitchFamily="18" charset="0"/>
            </a:endParaRPr>
          </a:p>
          <a:p>
            <a:r>
              <a:rPr lang="en-US" sz="2000" dirty="0">
                <a:latin typeface="Bookman Old Style" panose="02050604050505020204" pitchFamily="18" charset="0"/>
              </a:rPr>
              <a:t>2. The</a:t>
            </a:r>
            <a:r>
              <a:rPr lang="en-US" sz="2000" b="1" dirty="0">
                <a:latin typeface="Bookman Old Style" panose="02050604050505020204" pitchFamily="18" charset="0"/>
              </a:rPr>
              <a:t> </a:t>
            </a:r>
            <a:r>
              <a:rPr lang="en-US" sz="2000" dirty="0">
                <a:latin typeface="Bookman Old Style" panose="02050604050505020204" pitchFamily="18" charset="0"/>
              </a:rPr>
              <a:t>different</a:t>
            </a:r>
            <a:r>
              <a:rPr lang="en-US" sz="2000" b="1" dirty="0">
                <a:latin typeface="Bookman Old Style" panose="02050604050505020204" pitchFamily="18" charset="0"/>
              </a:rPr>
              <a:t> </a:t>
            </a:r>
            <a:r>
              <a:rPr lang="en-US" sz="2000" dirty="0">
                <a:latin typeface="Bookman Old Style" panose="02050604050505020204" pitchFamily="18" charset="0"/>
              </a:rPr>
              <a:t>usage modes of Giovanni demonstrate this system has provided data access and data </a:t>
            </a:r>
            <a:r>
              <a:rPr lang="en-US" sz="2000" i="1" dirty="0">
                <a:latin typeface="Bookman Old Style" panose="02050604050505020204" pitchFamily="18" charset="0"/>
              </a:rPr>
              <a:t>opportunity</a:t>
            </a:r>
            <a:r>
              <a:rPr lang="en-US" sz="2000" dirty="0">
                <a:latin typeface="Bookman Old Style" panose="02050604050505020204" pitchFamily="18" charset="0"/>
              </a:rPr>
              <a:t> for numerous research endeavors, many of which likely would not have used NASA Earth science data if the system did not exist. Thus, as NASA and the GES DISC migrate Earth science data to the cloud, it is imperative to maintain and improve the research capability that Giovanni empowers so that this </a:t>
            </a:r>
            <a:r>
              <a:rPr lang="en-US" sz="2000" i="1" dirty="0">
                <a:latin typeface="Bookman Old Style" panose="02050604050505020204" pitchFamily="18" charset="0"/>
              </a:rPr>
              <a:t>opportunity</a:t>
            </a:r>
            <a:r>
              <a:rPr lang="en-US" sz="2000" dirty="0">
                <a:latin typeface="Bookman Old Style" panose="02050604050505020204" pitchFamily="18" charset="0"/>
              </a:rPr>
              <a:t> is not lost. </a:t>
            </a:r>
          </a:p>
        </p:txBody>
      </p:sp>
    </p:spTree>
    <p:extLst>
      <p:ext uri="{BB962C8B-B14F-4D97-AF65-F5344CB8AC3E}">
        <p14:creationId xmlns:p14="http://schemas.microsoft.com/office/powerpoint/2010/main" val="415468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0987ED-0B3D-4CDD-A995-1A484442EC97}"/>
              </a:ext>
            </a:extLst>
          </p:cNvPr>
          <p:cNvSpPr txBox="1"/>
          <p:nvPr/>
        </p:nvSpPr>
        <p:spPr>
          <a:xfrm>
            <a:off x="934065" y="366330"/>
            <a:ext cx="11130116" cy="461665"/>
          </a:xfrm>
          <a:prstGeom prst="rect">
            <a:avLst/>
          </a:prstGeom>
          <a:noFill/>
        </p:spPr>
        <p:txBody>
          <a:bodyPr wrap="square">
            <a:spAutoFit/>
          </a:bodyPr>
          <a:lstStyle/>
          <a:p>
            <a:r>
              <a:rPr lang="en-US" sz="2400" b="1" dirty="0">
                <a:latin typeface="Bookman Old Style" panose="02050604050505020204" pitchFamily="18" charset="0"/>
              </a:rPr>
              <a:t>Introduction to Giovanni </a:t>
            </a:r>
            <a:r>
              <a:rPr lang="en-US" sz="1400" b="1" dirty="0">
                <a:latin typeface="Bookman Old Style" panose="02050604050505020204" pitchFamily="18" charset="0"/>
              </a:rPr>
              <a:t>(Geospatial Interactive Online Visualization </a:t>
            </a:r>
            <a:r>
              <a:rPr lang="en-US" sz="1400" b="1" dirty="0" err="1">
                <a:latin typeface="Bookman Old Style" panose="02050604050505020204" pitchFamily="18" charset="0"/>
              </a:rPr>
              <a:t>ANd</a:t>
            </a:r>
            <a:r>
              <a:rPr lang="en-US" sz="1400" b="1" dirty="0">
                <a:latin typeface="Bookman Old Style" panose="02050604050505020204" pitchFamily="18" charset="0"/>
              </a:rPr>
              <a:t> </a:t>
            </a:r>
            <a:r>
              <a:rPr lang="en-US" sz="1400" b="1" dirty="0" err="1">
                <a:latin typeface="Bookman Old Style" panose="02050604050505020204" pitchFamily="18" charset="0"/>
              </a:rPr>
              <a:t>aNalysis</a:t>
            </a:r>
            <a:r>
              <a:rPr lang="en-US" sz="1400" b="1" dirty="0">
                <a:latin typeface="Bookman Old Style" panose="02050604050505020204" pitchFamily="18" charset="0"/>
              </a:rPr>
              <a:t> Infrastructure)</a:t>
            </a:r>
          </a:p>
        </p:txBody>
      </p:sp>
      <p:sp>
        <p:nvSpPr>
          <p:cNvPr id="5" name="TextBox 4">
            <a:extLst>
              <a:ext uri="{FF2B5EF4-FFF2-40B4-BE49-F238E27FC236}">
                <a16:creationId xmlns:a16="http://schemas.microsoft.com/office/drawing/2014/main" id="{9748F015-7CC7-4D0E-B905-251D88CF6B66}"/>
              </a:ext>
            </a:extLst>
          </p:cNvPr>
          <p:cNvSpPr txBox="1"/>
          <p:nvPr/>
        </p:nvSpPr>
        <p:spPr>
          <a:xfrm>
            <a:off x="515155" y="1378039"/>
            <a:ext cx="11287064" cy="4401205"/>
          </a:xfrm>
          <a:prstGeom prst="rect">
            <a:avLst/>
          </a:prstGeom>
          <a:noFill/>
        </p:spPr>
        <p:txBody>
          <a:bodyPr wrap="square" rtlCol="0">
            <a:spAutoFit/>
          </a:bodyPr>
          <a:lstStyle/>
          <a:p>
            <a:r>
              <a:rPr lang="en-US" sz="2000" b="1" dirty="0">
                <a:latin typeface="Bookman Old Style" panose="02050604050505020204" pitchFamily="18" charset="0"/>
              </a:rPr>
              <a:t>Giovanni …</a:t>
            </a:r>
          </a:p>
          <a:p>
            <a:r>
              <a:rPr lang="en-US" sz="2000" dirty="0">
                <a:latin typeface="Bookman Old Style" panose="02050604050505020204" pitchFamily="18" charset="0"/>
              </a:rPr>
              <a:t>is a Web-based visualization and analysis system that provides 22 different visualization</a:t>
            </a:r>
          </a:p>
          <a:p>
            <a:r>
              <a:rPr lang="en-US" sz="2000" dirty="0">
                <a:latin typeface="Bookman Old Style" panose="02050604050505020204" pitchFamily="18" charset="0"/>
              </a:rPr>
              <a:t>and analysis options, operating on thousands of Earth science data variables generated by satellite instrument observations and from related model datasets</a:t>
            </a:r>
          </a:p>
          <a:p>
            <a:endParaRPr lang="en-US" sz="2000" dirty="0">
              <a:latin typeface="Bookman Old Style" panose="02050604050505020204" pitchFamily="18" charset="0"/>
            </a:endParaRPr>
          </a:p>
          <a:p>
            <a:r>
              <a:rPr lang="en-US" sz="2000" b="1" dirty="0">
                <a:latin typeface="Bookman Old Style" panose="02050604050505020204" pitchFamily="18" charset="0"/>
              </a:rPr>
              <a:t>Giovanni …</a:t>
            </a:r>
          </a:p>
          <a:p>
            <a:r>
              <a:rPr lang="en-US" sz="2000" dirty="0">
                <a:latin typeface="Bookman Old Style" panose="02050604050505020204" pitchFamily="18" charset="0"/>
              </a:rPr>
              <a:t>was originally conceived as a data </a:t>
            </a:r>
            <a:r>
              <a:rPr lang="en-US" sz="2000" i="1" dirty="0">
                <a:latin typeface="Bookman Old Style" panose="02050604050505020204" pitchFamily="18" charset="0"/>
              </a:rPr>
              <a:t>exploration</a:t>
            </a:r>
            <a:r>
              <a:rPr lang="en-US" sz="2000" dirty="0">
                <a:latin typeface="Bookman Old Style" panose="02050604050505020204" pitchFamily="18" charset="0"/>
              </a:rPr>
              <a:t> tool, but its ease-of-use, analytical capabilities (spatial and temporal </a:t>
            </a:r>
            <a:r>
              <a:rPr lang="en-US" sz="2000" dirty="0" err="1">
                <a:latin typeface="Bookman Old Style" panose="02050604050505020204" pitchFamily="18" charset="0"/>
              </a:rPr>
              <a:t>subsetting</a:t>
            </a:r>
            <a:r>
              <a:rPr lang="en-US" sz="2000" dirty="0">
                <a:latin typeface="Bookman Old Style" panose="02050604050505020204" pitchFamily="18" charset="0"/>
              </a:rPr>
              <a:t>, multi-period averaging, data mapping and time-series, and more) have led to its use as a multi-discipline research tool</a:t>
            </a:r>
          </a:p>
          <a:p>
            <a:endParaRPr lang="en-US" sz="2000" dirty="0">
              <a:latin typeface="Bookman Old Style" panose="02050604050505020204" pitchFamily="18" charset="0"/>
            </a:endParaRPr>
          </a:p>
          <a:p>
            <a:r>
              <a:rPr lang="en-US" sz="2000" b="1" dirty="0">
                <a:latin typeface="Bookman Old Style" panose="02050604050505020204" pitchFamily="18" charset="0"/>
              </a:rPr>
              <a:t>Giovanni …</a:t>
            </a:r>
          </a:p>
          <a:p>
            <a:r>
              <a:rPr lang="en-US" sz="2000" dirty="0">
                <a:latin typeface="Bookman Old Style" panose="02050604050505020204" pitchFamily="18" charset="0"/>
              </a:rPr>
              <a:t>provided unprecedented access to NASA Earth science data for many different disciplines, AND is still providing a simple way to find, analyze, visualize, and utilize such data for a wide spectrum of research topics</a:t>
            </a:r>
          </a:p>
        </p:txBody>
      </p:sp>
    </p:spTree>
    <p:extLst>
      <p:ext uri="{BB962C8B-B14F-4D97-AF65-F5344CB8AC3E}">
        <p14:creationId xmlns:p14="http://schemas.microsoft.com/office/powerpoint/2010/main" val="238342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2FD685-4938-4FDB-B75F-CBD7C08071ED}"/>
              </a:ext>
            </a:extLst>
          </p:cNvPr>
          <p:cNvSpPr txBox="1"/>
          <p:nvPr/>
        </p:nvSpPr>
        <p:spPr>
          <a:xfrm>
            <a:off x="1073259" y="323261"/>
            <a:ext cx="10728960" cy="461665"/>
          </a:xfrm>
          <a:prstGeom prst="rect">
            <a:avLst/>
          </a:prstGeom>
          <a:noFill/>
        </p:spPr>
        <p:txBody>
          <a:bodyPr wrap="square">
            <a:spAutoFit/>
          </a:bodyPr>
          <a:lstStyle/>
          <a:p>
            <a:r>
              <a:rPr lang="en-US" sz="2400" b="1" dirty="0">
                <a:latin typeface="Bookman Old Style" panose="02050604050505020204" pitchFamily="18" charset="0"/>
              </a:rPr>
              <a:t>Tracking Giovanni Usage Through the Years</a:t>
            </a:r>
          </a:p>
        </p:txBody>
      </p:sp>
      <p:sp>
        <p:nvSpPr>
          <p:cNvPr id="3" name="TextBox 2">
            <a:extLst>
              <a:ext uri="{FF2B5EF4-FFF2-40B4-BE49-F238E27FC236}">
                <a16:creationId xmlns:a16="http://schemas.microsoft.com/office/drawing/2014/main" id="{85700D6A-57AA-4682-8BC9-B17CB7E65C32}"/>
              </a:ext>
            </a:extLst>
          </p:cNvPr>
          <p:cNvSpPr txBox="1"/>
          <p:nvPr/>
        </p:nvSpPr>
        <p:spPr>
          <a:xfrm>
            <a:off x="452468" y="1094704"/>
            <a:ext cx="11287064" cy="1477328"/>
          </a:xfrm>
          <a:prstGeom prst="rect">
            <a:avLst/>
          </a:prstGeom>
          <a:noFill/>
        </p:spPr>
        <p:txBody>
          <a:bodyPr wrap="square" rtlCol="0">
            <a:spAutoFit/>
          </a:bodyPr>
          <a:lstStyle/>
          <a:p>
            <a:r>
              <a:rPr lang="en-US" dirty="0">
                <a:latin typeface="Bookman Old Style" panose="02050604050505020204" pitchFamily="18" charset="0"/>
              </a:rPr>
              <a:t>Soon after Giovanni became available, we began collecting journal articles and book chapters in which the use of the system was cited.  The NASA GES DISC website provided guidance on how to cite Giovanni in publications. This practice allowed the collection of Giovanni citations in peer-review journal publications, and as increasing numbers of publications became available online, it became possible to acquire copies of many of these publications. </a:t>
            </a:r>
          </a:p>
        </p:txBody>
      </p:sp>
      <p:graphicFrame>
        <p:nvGraphicFramePr>
          <p:cNvPr id="4" name="Chart 3">
            <a:extLst>
              <a:ext uri="{FF2B5EF4-FFF2-40B4-BE49-F238E27FC236}">
                <a16:creationId xmlns:a16="http://schemas.microsoft.com/office/drawing/2014/main" id="{CC269BD5-CAB1-4417-A824-293099C4293E}"/>
              </a:ext>
            </a:extLst>
          </p:cNvPr>
          <p:cNvGraphicFramePr>
            <a:graphicFrameLocks noGrp="1"/>
          </p:cNvGraphicFramePr>
          <p:nvPr>
            <p:extLst>
              <p:ext uri="{D42A27DB-BD31-4B8C-83A1-F6EECF244321}">
                <p14:modId xmlns:p14="http://schemas.microsoft.com/office/powerpoint/2010/main" val="1505881716"/>
              </p:ext>
            </p:extLst>
          </p:nvPr>
        </p:nvGraphicFramePr>
        <p:xfrm>
          <a:off x="2860711" y="2572032"/>
          <a:ext cx="6747171" cy="37901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5224EB2-3CE5-44C8-ADB1-C83683A5DA2F}"/>
              </a:ext>
            </a:extLst>
          </p:cNvPr>
          <p:cNvSpPr txBox="1"/>
          <p:nvPr/>
        </p:nvSpPr>
        <p:spPr>
          <a:xfrm>
            <a:off x="5305542" y="6362163"/>
            <a:ext cx="1430200" cy="307777"/>
          </a:xfrm>
          <a:prstGeom prst="rect">
            <a:avLst/>
          </a:prstGeom>
          <a:noFill/>
        </p:spPr>
        <p:txBody>
          <a:bodyPr wrap="none" rtlCol="0">
            <a:spAutoFit/>
          </a:bodyPr>
          <a:lstStyle/>
          <a:p>
            <a:r>
              <a:rPr lang="en-US" sz="1400" dirty="0">
                <a:latin typeface="Bookman Old Style" panose="02050604050505020204" pitchFamily="18" charset="0"/>
              </a:rPr>
              <a:t>Calendar Year</a:t>
            </a:r>
          </a:p>
        </p:txBody>
      </p:sp>
      <p:sp>
        <p:nvSpPr>
          <p:cNvPr id="6" name="TextBox 5">
            <a:extLst>
              <a:ext uri="{FF2B5EF4-FFF2-40B4-BE49-F238E27FC236}">
                <a16:creationId xmlns:a16="http://schemas.microsoft.com/office/drawing/2014/main" id="{F11A3541-A82A-4FB1-AAC3-D4B4A7D6A522}"/>
              </a:ext>
            </a:extLst>
          </p:cNvPr>
          <p:cNvSpPr txBox="1"/>
          <p:nvPr/>
        </p:nvSpPr>
        <p:spPr>
          <a:xfrm rot="16200000">
            <a:off x="1372076" y="4313208"/>
            <a:ext cx="2249334" cy="307777"/>
          </a:xfrm>
          <a:prstGeom prst="rect">
            <a:avLst/>
          </a:prstGeom>
          <a:noFill/>
        </p:spPr>
        <p:txBody>
          <a:bodyPr wrap="none" rtlCol="0">
            <a:spAutoFit/>
          </a:bodyPr>
          <a:lstStyle/>
          <a:p>
            <a:r>
              <a:rPr lang="en-US" sz="1400" dirty="0">
                <a:latin typeface="Bookman Old Style" panose="02050604050505020204" pitchFamily="18" charset="0"/>
              </a:rPr>
              <a:t>Number of Publications</a:t>
            </a:r>
          </a:p>
        </p:txBody>
      </p:sp>
    </p:spTree>
    <p:extLst>
      <p:ext uri="{BB962C8B-B14F-4D97-AF65-F5344CB8AC3E}">
        <p14:creationId xmlns:p14="http://schemas.microsoft.com/office/powerpoint/2010/main" val="59409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778A12-27F8-4D0F-A38B-F79EB2125ECB}"/>
              </a:ext>
            </a:extLst>
          </p:cNvPr>
          <p:cNvSpPr txBox="1"/>
          <p:nvPr/>
        </p:nvSpPr>
        <p:spPr>
          <a:xfrm>
            <a:off x="1073259" y="323261"/>
            <a:ext cx="10728960" cy="461665"/>
          </a:xfrm>
          <a:prstGeom prst="rect">
            <a:avLst/>
          </a:prstGeom>
          <a:noFill/>
        </p:spPr>
        <p:txBody>
          <a:bodyPr wrap="square">
            <a:spAutoFit/>
          </a:bodyPr>
          <a:lstStyle/>
          <a:p>
            <a:r>
              <a:rPr lang="en-US" sz="2400" b="1" dirty="0">
                <a:latin typeface="Bookman Old Style" panose="02050604050505020204" pitchFamily="18" charset="0"/>
              </a:rPr>
              <a:t>Changes in Giovanni Usage by Discipline</a:t>
            </a:r>
          </a:p>
        </p:txBody>
      </p:sp>
      <p:pic>
        <p:nvPicPr>
          <p:cNvPr id="1026" name="Picture 2">
            <a:extLst>
              <a:ext uri="{FF2B5EF4-FFF2-40B4-BE49-F238E27FC236}">
                <a16:creationId xmlns:a16="http://schemas.microsoft.com/office/drawing/2014/main" id="{195861D2-9E27-4FEE-9CFB-E6D0FB1C3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268" y="1220362"/>
            <a:ext cx="8177102" cy="5064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CB13E9-2F93-4309-8543-96FDD30575E1}"/>
              </a:ext>
            </a:extLst>
          </p:cNvPr>
          <p:cNvSpPr txBox="1"/>
          <p:nvPr/>
        </p:nvSpPr>
        <p:spPr>
          <a:xfrm>
            <a:off x="96392" y="1354594"/>
            <a:ext cx="3795251" cy="4401205"/>
          </a:xfrm>
          <a:prstGeom prst="rect">
            <a:avLst/>
          </a:prstGeom>
          <a:noFill/>
          <a:ln w="25400">
            <a:solidFill>
              <a:schemeClr val="tx1"/>
            </a:solidFill>
          </a:ln>
        </p:spPr>
        <p:txBody>
          <a:bodyPr wrap="square" rtlCol="0">
            <a:spAutoFit/>
          </a:bodyPr>
          <a:lstStyle/>
          <a:p>
            <a:r>
              <a:rPr lang="en-US" sz="2000" dirty="0">
                <a:latin typeface="Bookman Old Style" panose="02050604050505020204" pitchFamily="18" charset="0"/>
              </a:rPr>
              <a:t>Significant changes:</a:t>
            </a:r>
          </a:p>
          <a:p>
            <a:endParaRPr lang="en-US" sz="2000" dirty="0">
              <a:latin typeface="Bookman Old Style" panose="02050604050505020204" pitchFamily="18" charset="0"/>
            </a:endParaRPr>
          </a:p>
          <a:p>
            <a:r>
              <a:rPr lang="en-US" sz="1600" b="1" dirty="0">
                <a:latin typeface="Bookman Old Style" panose="02050604050505020204" pitchFamily="18" charset="0"/>
              </a:rPr>
              <a:t>Precipitation</a:t>
            </a:r>
            <a:r>
              <a:rPr lang="en-US" sz="1600" dirty="0">
                <a:latin typeface="Bookman Old Style" panose="02050604050505020204" pitchFamily="18" charset="0"/>
              </a:rPr>
              <a:t> data usage increased significantly with the availability of Integrated Multi-</a:t>
            </a:r>
            <a:r>
              <a:rPr lang="en-US" sz="1600" dirty="0" err="1">
                <a:latin typeface="Bookman Old Style" panose="02050604050505020204" pitchFamily="18" charset="0"/>
              </a:rPr>
              <a:t>SatellitE</a:t>
            </a:r>
            <a:r>
              <a:rPr lang="en-US" sz="1600" dirty="0">
                <a:latin typeface="Bookman Old Style" panose="02050604050505020204" pitchFamily="18" charset="0"/>
              </a:rPr>
              <a:t> Retrievals for Global Precipitation Measurement (IMERG).</a:t>
            </a:r>
          </a:p>
          <a:p>
            <a:endParaRPr lang="en-US" sz="1600" dirty="0">
              <a:latin typeface="Bookman Old Style" panose="02050604050505020204" pitchFamily="18" charset="0"/>
            </a:endParaRPr>
          </a:p>
          <a:p>
            <a:r>
              <a:rPr lang="en-US" sz="1600" b="1" dirty="0">
                <a:latin typeface="Bookman Old Style" panose="02050604050505020204" pitchFamily="18" charset="0"/>
              </a:rPr>
              <a:t>Weather/Climate</a:t>
            </a:r>
            <a:r>
              <a:rPr lang="en-US" sz="1600" dirty="0">
                <a:latin typeface="Bookman Old Style" panose="02050604050505020204" pitchFamily="18" charset="0"/>
              </a:rPr>
              <a:t> usage increased with Modern-Era Retrospective Analysis for Research and Applications (MERRA, MERRA-2),</a:t>
            </a:r>
          </a:p>
          <a:p>
            <a:endParaRPr lang="en-US" sz="1600" dirty="0">
              <a:latin typeface="Bookman Old Style" panose="02050604050505020204" pitchFamily="18" charset="0"/>
            </a:endParaRPr>
          </a:p>
          <a:p>
            <a:r>
              <a:rPr lang="en-US" sz="1600" b="1" dirty="0">
                <a:latin typeface="Bookman Old Style" panose="02050604050505020204" pitchFamily="18" charset="0"/>
              </a:rPr>
              <a:t>Atmospheric Chemistry</a:t>
            </a:r>
            <a:r>
              <a:rPr lang="en-US" sz="1600" dirty="0">
                <a:latin typeface="Bookman Old Style" panose="02050604050505020204" pitchFamily="18" charset="0"/>
              </a:rPr>
              <a:t> usage increased with more species (SO</a:t>
            </a:r>
            <a:r>
              <a:rPr lang="en-US" sz="1600" baseline="-25000" dirty="0">
                <a:latin typeface="Bookman Old Style" panose="02050604050505020204" pitchFamily="18" charset="0"/>
              </a:rPr>
              <a:t>2</a:t>
            </a:r>
            <a:r>
              <a:rPr lang="en-US" sz="1600" dirty="0">
                <a:latin typeface="Bookman Old Style" panose="02050604050505020204" pitchFamily="18" charset="0"/>
              </a:rPr>
              <a:t>, NO</a:t>
            </a:r>
            <a:r>
              <a:rPr lang="en-US" sz="1600" baseline="-25000" dirty="0">
                <a:latin typeface="Bookman Old Style" panose="02050604050505020204" pitchFamily="18" charset="0"/>
              </a:rPr>
              <a:t>2</a:t>
            </a:r>
            <a:r>
              <a:rPr lang="en-US" sz="1600" dirty="0">
                <a:latin typeface="Bookman Old Style" panose="02050604050505020204" pitchFamily="18" charset="0"/>
              </a:rPr>
              <a:t>, HCHO) and in 2021, with COVID-19 related papers.  </a:t>
            </a:r>
          </a:p>
        </p:txBody>
      </p:sp>
      <p:sp>
        <p:nvSpPr>
          <p:cNvPr id="4" name="TextBox 3">
            <a:extLst>
              <a:ext uri="{FF2B5EF4-FFF2-40B4-BE49-F238E27FC236}">
                <a16:creationId xmlns:a16="http://schemas.microsoft.com/office/drawing/2014/main" id="{2AF8FC62-B0D3-4DC1-A0ED-970FBDC47DFF}"/>
              </a:ext>
            </a:extLst>
          </p:cNvPr>
          <p:cNvSpPr txBox="1"/>
          <p:nvPr/>
        </p:nvSpPr>
        <p:spPr>
          <a:xfrm>
            <a:off x="6059823" y="6380850"/>
            <a:ext cx="5944256" cy="307777"/>
          </a:xfrm>
          <a:prstGeom prst="rect">
            <a:avLst/>
          </a:prstGeom>
          <a:noFill/>
        </p:spPr>
        <p:txBody>
          <a:bodyPr wrap="none" rtlCol="0">
            <a:spAutoFit/>
          </a:bodyPr>
          <a:lstStyle/>
          <a:p>
            <a:r>
              <a:rPr lang="en-US" sz="1400" i="1" dirty="0">
                <a:latin typeface="Bookman Old Style" panose="02050604050505020204" pitchFamily="18" charset="0"/>
              </a:rPr>
              <a:t>These statistics were generated using AI/ML analysis of abstracts.</a:t>
            </a:r>
          </a:p>
        </p:txBody>
      </p:sp>
    </p:spTree>
    <p:extLst>
      <p:ext uri="{BB962C8B-B14F-4D97-AF65-F5344CB8AC3E}">
        <p14:creationId xmlns:p14="http://schemas.microsoft.com/office/powerpoint/2010/main" val="121685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97DA5-126C-410E-9E04-51A4B30D1134}"/>
              </a:ext>
            </a:extLst>
          </p:cNvPr>
          <p:cNvSpPr txBox="1"/>
          <p:nvPr/>
        </p:nvSpPr>
        <p:spPr>
          <a:xfrm>
            <a:off x="1073259" y="323261"/>
            <a:ext cx="10728960" cy="461665"/>
          </a:xfrm>
          <a:prstGeom prst="rect">
            <a:avLst/>
          </a:prstGeom>
          <a:noFill/>
        </p:spPr>
        <p:txBody>
          <a:bodyPr wrap="square">
            <a:spAutoFit/>
          </a:bodyPr>
          <a:lstStyle/>
          <a:p>
            <a:r>
              <a:rPr lang="en-US" sz="2400" b="1" dirty="0">
                <a:latin typeface="Bookman Old Style" panose="02050604050505020204" pitchFamily="18" charset="0"/>
              </a:rPr>
              <a:t>Changes in Giovanni Usage by Research Topic</a:t>
            </a:r>
          </a:p>
        </p:txBody>
      </p:sp>
      <p:pic>
        <p:nvPicPr>
          <p:cNvPr id="2050" name="Picture 2">
            <a:extLst>
              <a:ext uri="{FF2B5EF4-FFF2-40B4-BE49-F238E27FC236}">
                <a16:creationId xmlns:a16="http://schemas.microsoft.com/office/drawing/2014/main" id="{43608502-EFF1-4DF3-94F1-9A11CA754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329" y="1353165"/>
            <a:ext cx="8014237" cy="49622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EC253F-8241-4D96-BB08-5EE6F92F8DD8}"/>
              </a:ext>
            </a:extLst>
          </p:cNvPr>
          <p:cNvSpPr txBox="1"/>
          <p:nvPr/>
        </p:nvSpPr>
        <p:spPr>
          <a:xfrm>
            <a:off x="172434" y="1525311"/>
            <a:ext cx="3957114" cy="4031873"/>
          </a:xfrm>
          <a:prstGeom prst="rect">
            <a:avLst/>
          </a:prstGeom>
          <a:noFill/>
          <a:ln w="25400">
            <a:solidFill>
              <a:schemeClr val="tx1"/>
            </a:solidFill>
          </a:ln>
        </p:spPr>
        <p:txBody>
          <a:bodyPr wrap="square" rtlCol="0">
            <a:spAutoFit/>
          </a:bodyPr>
          <a:lstStyle/>
          <a:p>
            <a:r>
              <a:rPr lang="en-US" sz="2000" dirty="0">
                <a:latin typeface="Bookman Old Style" panose="02050604050505020204" pitchFamily="18" charset="0"/>
              </a:rPr>
              <a:t>Significant changes:</a:t>
            </a:r>
          </a:p>
          <a:p>
            <a:endParaRPr lang="en-US" sz="2000" dirty="0">
              <a:latin typeface="Bookman Old Style" panose="02050604050505020204" pitchFamily="18" charset="0"/>
            </a:endParaRPr>
          </a:p>
          <a:p>
            <a:r>
              <a:rPr lang="en-US" dirty="0">
                <a:latin typeface="Bookman Old Style" panose="02050604050505020204" pitchFamily="18" charset="0"/>
              </a:rPr>
              <a:t>A steady increase in </a:t>
            </a:r>
            <a:r>
              <a:rPr lang="en-US" b="1" dirty="0">
                <a:latin typeface="Bookman Old Style" panose="02050604050505020204" pitchFamily="18" charset="0"/>
              </a:rPr>
              <a:t>Air Quality Agri/Aquaculture </a:t>
            </a:r>
            <a:r>
              <a:rPr lang="en-US" dirty="0">
                <a:latin typeface="Bookman Old Style" panose="02050604050505020204" pitchFamily="18" charset="0"/>
              </a:rPr>
              <a:t>and </a:t>
            </a:r>
            <a:r>
              <a:rPr lang="en-US" b="1" dirty="0">
                <a:latin typeface="Bookman Old Style" panose="02050604050505020204" pitchFamily="18" charset="0"/>
              </a:rPr>
              <a:t>Water Resources</a:t>
            </a:r>
            <a:r>
              <a:rPr lang="en-US" dirty="0">
                <a:latin typeface="Bookman Old Style" panose="02050604050505020204" pitchFamily="18" charset="0"/>
              </a:rPr>
              <a:t> papers is observed.</a:t>
            </a:r>
          </a:p>
          <a:p>
            <a:endParaRPr lang="en-US" dirty="0">
              <a:latin typeface="Bookman Old Style" panose="02050604050505020204" pitchFamily="18" charset="0"/>
            </a:endParaRPr>
          </a:p>
          <a:p>
            <a:r>
              <a:rPr lang="en-US" b="1" dirty="0">
                <a:latin typeface="Bookman Old Style" panose="02050604050505020204" pitchFamily="18" charset="0"/>
              </a:rPr>
              <a:t>Climate</a:t>
            </a:r>
            <a:r>
              <a:rPr lang="en-US" dirty="0">
                <a:latin typeface="Bookman Old Style" panose="02050604050505020204" pitchFamily="18" charset="0"/>
              </a:rPr>
              <a:t>-related papers increase notably with MERRA/MERRA-2.</a:t>
            </a:r>
          </a:p>
          <a:p>
            <a:endParaRPr lang="en-US" dirty="0">
              <a:latin typeface="Bookman Old Style" panose="02050604050505020204" pitchFamily="18" charset="0"/>
            </a:endParaRPr>
          </a:p>
          <a:p>
            <a:r>
              <a:rPr lang="en-US" b="1" dirty="0">
                <a:latin typeface="Bookman Old Style" panose="02050604050505020204" pitchFamily="18" charset="0"/>
              </a:rPr>
              <a:t>Health</a:t>
            </a:r>
            <a:r>
              <a:rPr lang="en-US" dirty="0">
                <a:latin typeface="Bookman Old Style" panose="02050604050505020204" pitchFamily="18" charset="0"/>
              </a:rPr>
              <a:t>-related papers became more common with studies related to the COVID-19 pandemic. </a:t>
            </a:r>
            <a:r>
              <a:rPr lang="en-US" b="1" dirty="0">
                <a:latin typeface="Bookman Old Style" panose="02050604050505020204" pitchFamily="18" charset="0"/>
              </a:rPr>
              <a:t>Natural Hazards </a:t>
            </a:r>
            <a:r>
              <a:rPr lang="en-US" dirty="0">
                <a:latin typeface="Bookman Old Style" panose="02050604050505020204" pitchFamily="18" charset="0"/>
              </a:rPr>
              <a:t>papers also rose in number.</a:t>
            </a:r>
          </a:p>
        </p:txBody>
      </p:sp>
    </p:spTree>
    <p:extLst>
      <p:ext uri="{BB962C8B-B14F-4D97-AF65-F5344CB8AC3E}">
        <p14:creationId xmlns:p14="http://schemas.microsoft.com/office/powerpoint/2010/main" val="360466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7E692C-4C48-4081-9BC5-437D8411BEF2}"/>
              </a:ext>
            </a:extLst>
          </p:cNvPr>
          <p:cNvSpPr txBox="1"/>
          <p:nvPr/>
        </p:nvSpPr>
        <p:spPr>
          <a:xfrm>
            <a:off x="2916779" y="107467"/>
            <a:ext cx="7244080" cy="769441"/>
          </a:xfrm>
          <a:prstGeom prst="rect">
            <a:avLst/>
          </a:prstGeom>
          <a:noFill/>
        </p:spPr>
        <p:txBody>
          <a:bodyPr wrap="square" rtlCol="0">
            <a:spAutoFit/>
          </a:bodyPr>
          <a:lstStyle/>
          <a:p>
            <a:r>
              <a:rPr lang="en-US" sz="4400" dirty="0">
                <a:latin typeface="Bookman Old Style" panose="02050604050505020204" pitchFamily="18" charset="0"/>
              </a:rPr>
              <a:t>Giovanni Usage Modes</a:t>
            </a:r>
          </a:p>
        </p:txBody>
      </p:sp>
      <p:sp>
        <p:nvSpPr>
          <p:cNvPr id="3" name="TextBox 2">
            <a:extLst>
              <a:ext uri="{FF2B5EF4-FFF2-40B4-BE49-F238E27FC236}">
                <a16:creationId xmlns:a16="http://schemas.microsoft.com/office/drawing/2014/main" id="{DC6838FA-38A2-4E2B-9049-64611B3C8CC9}"/>
              </a:ext>
            </a:extLst>
          </p:cNvPr>
          <p:cNvSpPr txBox="1"/>
          <p:nvPr/>
        </p:nvSpPr>
        <p:spPr>
          <a:xfrm>
            <a:off x="857876" y="1997839"/>
            <a:ext cx="3897221" cy="2862322"/>
          </a:xfrm>
          <a:prstGeom prst="rect">
            <a:avLst/>
          </a:prstGeom>
          <a:noFill/>
        </p:spPr>
        <p:txBody>
          <a:bodyPr wrap="none" rtlCol="0">
            <a:spAutoFit/>
          </a:bodyPr>
          <a:lstStyle/>
          <a:p>
            <a:pPr marL="342900" indent="-342900">
              <a:buFont typeface="Wingdings" panose="05000000000000000000" pitchFamily="2" charset="2"/>
              <a:buChar char="F"/>
            </a:pPr>
            <a:r>
              <a:rPr lang="en-US" sz="3600" dirty="0">
                <a:latin typeface="Bookman Old Style" panose="02050604050505020204" pitchFamily="18" charset="0"/>
              </a:rPr>
              <a:t> Supplemental</a:t>
            </a:r>
          </a:p>
          <a:p>
            <a:pPr marL="342900" indent="-342900">
              <a:buFont typeface="Wingdings" panose="05000000000000000000" pitchFamily="2" charset="2"/>
              <a:buChar char="F"/>
            </a:pPr>
            <a:r>
              <a:rPr lang="en-US" sz="3600" dirty="0">
                <a:latin typeface="Bookman Old Style" panose="02050604050505020204" pitchFamily="18" charset="0"/>
              </a:rPr>
              <a:t> Illustrative</a:t>
            </a:r>
          </a:p>
          <a:p>
            <a:pPr marL="342900" indent="-342900">
              <a:buFont typeface="Wingdings" panose="05000000000000000000" pitchFamily="2" charset="2"/>
              <a:buChar char="F"/>
            </a:pPr>
            <a:r>
              <a:rPr lang="en-US" sz="3600" dirty="0">
                <a:latin typeface="Bookman Old Style" panose="02050604050505020204" pitchFamily="18" charset="0"/>
              </a:rPr>
              <a:t> Comparative</a:t>
            </a:r>
          </a:p>
          <a:p>
            <a:pPr marL="342900" indent="-342900">
              <a:buFont typeface="Wingdings" panose="05000000000000000000" pitchFamily="2" charset="2"/>
              <a:buChar char="F"/>
            </a:pPr>
            <a:r>
              <a:rPr lang="en-US" sz="3600" dirty="0">
                <a:latin typeface="Bookman Old Style" panose="02050604050505020204" pitchFamily="18" charset="0"/>
              </a:rPr>
              <a:t> Analytical</a:t>
            </a:r>
          </a:p>
          <a:p>
            <a:pPr marL="342900" indent="-342900">
              <a:buFont typeface="Wingdings" panose="05000000000000000000" pitchFamily="2" charset="2"/>
              <a:buChar char="F"/>
            </a:pPr>
            <a:r>
              <a:rPr lang="en-US" sz="3600" dirty="0">
                <a:latin typeface="Bookman Old Style" panose="02050604050505020204" pitchFamily="18" charset="0"/>
              </a:rPr>
              <a:t> Critical</a:t>
            </a:r>
          </a:p>
        </p:txBody>
      </p:sp>
      <p:sp>
        <p:nvSpPr>
          <p:cNvPr id="4" name="TextBox 3">
            <a:extLst>
              <a:ext uri="{FF2B5EF4-FFF2-40B4-BE49-F238E27FC236}">
                <a16:creationId xmlns:a16="http://schemas.microsoft.com/office/drawing/2014/main" id="{E5E2A6AA-0F69-472D-9C38-C0C782E7B761}"/>
              </a:ext>
            </a:extLst>
          </p:cNvPr>
          <p:cNvSpPr txBox="1"/>
          <p:nvPr/>
        </p:nvSpPr>
        <p:spPr>
          <a:xfrm>
            <a:off x="5517142" y="1382700"/>
            <a:ext cx="6091707" cy="5016758"/>
          </a:xfrm>
          <a:prstGeom prst="rect">
            <a:avLst/>
          </a:prstGeom>
          <a:noFill/>
        </p:spPr>
        <p:txBody>
          <a:bodyPr wrap="square" rtlCol="0">
            <a:spAutoFit/>
          </a:bodyPr>
          <a:lstStyle/>
          <a:p>
            <a:r>
              <a:rPr lang="en-US" sz="2000" dirty="0">
                <a:latin typeface="Bookman Old Style" panose="02050604050505020204" pitchFamily="18" charset="0"/>
              </a:rPr>
              <a:t>Because we have been able to acquire many of the research papers that have cited the use of Giovanni, we have been able to observe how the system was </a:t>
            </a:r>
            <a:r>
              <a:rPr lang="en-US" sz="2000" i="1" dirty="0">
                <a:latin typeface="Bookman Old Style" panose="02050604050505020204" pitchFamily="18" charset="0"/>
              </a:rPr>
              <a:t>actually used</a:t>
            </a:r>
            <a:r>
              <a:rPr lang="en-US" sz="2000" dirty="0">
                <a:latin typeface="Bookman Old Style" panose="02050604050505020204" pitchFamily="18" charset="0"/>
              </a:rPr>
              <a:t> in the paper.  </a:t>
            </a:r>
          </a:p>
          <a:p>
            <a:endParaRPr lang="en-US" sz="2000" dirty="0">
              <a:latin typeface="Bookman Old Style" panose="02050604050505020204" pitchFamily="18" charset="0"/>
            </a:endParaRPr>
          </a:p>
          <a:p>
            <a:r>
              <a:rPr lang="en-US" sz="2000" dirty="0">
                <a:latin typeface="Bookman Old Style" panose="02050604050505020204" pitchFamily="18" charset="0"/>
              </a:rPr>
              <a:t>We will describe five different usage modes, which are shown at left.</a:t>
            </a:r>
          </a:p>
          <a:p>
            <a:endParaRPr lang="en-US" sz="2000" dirty="0">
              <a:latin typeface="Bookman Old Style" panose="02050604050505020204" pitchFamily="18" charset="0"/>
            </a:endParaRPr>
          </a:p>
          <a:p>
            <a:r>
              <a:rPr lang="en-US" sz="2000" dirty="0">
                <a:latin typeface="Bookman Old Style" panose="02050604050505020204" pitchFamily="18" charset="0"/>
              </a:rPr>
              <a:t>Giovanni is a pioneering effort to make NASA Earth findable and analyzable online, removing many obstacles to data usage, both technical and societal. By examining how the system has been used for science, we inform our ongoing development efforts, and also provide information that can guide developers of other similar and emulative systems. </a:t>
            </a:r>
          </a:p>
        </p:txBody>
      </p:sp>
    </p:spTree>
    <p:extLst>
      <p:ext uri="{BB962C8B-B14F-4D97-AF65-F5344CB8AC3E}">
        <p14:creationId xmlns:p14="http://schemas.microsoft.com/office/powerpoint/2010/main" val="111253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E08B4-0B3A-4847-B63F-D5DC2F068E2F}"/>
              </a:ext>
            </a:extLst>
          </p:cNvPr>
          <p:cNvSpPr txBox="1"/>
          <p:nvPr/>
        </p:nvSpPr>
        <p:spPr>
          <a:xfrm>
            <a:off x="1270000" y="254000"/>
            <a:ext cx="3672800" cy="523220"/>
          </a:xfrm>
          <a:prstGeom prst="rect">
            <a:avLst/>
          </a:prstGeom>
          <a:noFill/>
        </p:spPr>
        <p:txBody>
          <a:bodyPr wrap="none" rtlCol="0">
            <a:spAutoFit/>
          </a:bodyPr>
          <a:lstStyle/>
          <a:p>
            <a:r>
              <a:rPr lang="en-US" sz="2800" dirty="0">
                <a:latin typeface="Bookman Old Style" panose="02050604050505020204" pitchFamily="18" charset="0"/>
              </a:rPr>
              <a:t>Supplemental Mode</a:t>
            </a:r>
          </a:p>
        </p:txBody>
      </p:sp>
      <p:sp>
        <p:nvSpPr>
          <p:cNvPr id="3" name="TextBox 2">
            <a:extLst>
              <a:ext uri="{FF2B5EF4-FFF2-40B4-BE49-F238E27FC236}">
                <a16:creationId xmlns:a16="http://schemas.microsoft.com/office/drawing/2014/main" id="{42DB8A25-B204-4F86-911D-927784A696BF}"/>
              </a:ext>
            </a:extLst>
          </p:cNvPr>
          <p:cNvSpPr txBox="1"/>
          <p:nvPr/>
        </p:nvSpPr>
        <p:spPr>
          <a:xfrm>
            <a:off x="898102" y="2009104"/>
            <a:ext cx="10395795" cy="1569660"/>
          </a:xfrm>
          <a:prstGeom prst="rect">
            <a:avLst/>
          </a:prstGeom>
          <a:noFill/>
        </p:spPr>
        <p:txBody>
          <a:bodyPr wrap="square" rtlCol="0">
            <a:spAutoFit/>
          </a:bodyPr>
          <a:lstStyle/>
          <a:p>
            <a:r>
              <a:rPr lang="en-US" sz="2400" b="1" dirty="0">
                <a:latin typeface="Bookman Old Style" panose="02050604050505020204" pitchFamily="18" charset="0"/>
              </a:rPr>
              <a:t>Supplemental Mode </a:t>
            </a:r>
            <a:r>
              <a:rPr lang="en-US" sz="2400" dirty="0">
                <a:latin typeface="Bookman Old Style" panose="02050604050505020204" pitchFamily="18" charset="0"/>
              </a:rPr>
              <a:t>usage of Giovanni means that a visualization is used to provide important background information or context for the research described in the paper, but what is shown in the visualization is not directly related to the research. </a:t>
            </a:r>
          </a:p>
        </p:txBody>
      </p:sp>
    </p:spTree>
    <p:extLst>
      <p:ext uri="{BB962C8B-B14F-4D97-AF65-F5344CB8AC3E}">
        <p14:creationId xmlns:p14="http://schemas.microsoft.com/office/powerpoint/2010/main" val="62441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4EB64-5801-4101-8E08-10C270CF9B3B}"/>
              </a:ext>
            </a:extLst>
          </p:cNvPr>
          <p:cNvSpPr txBox="1"/>
          <p:nvPr/>
        </p:nvSpPr>
        <p:spPr>
          <a:xfrm>
            <a:off x="1270000" y="254000"/>
            <a:ext cx="5495415" cy="523220"/>
          </a:xfrm>
          <a:prstGeom prst="rect">
            <a:avLst/>
          </a:prstGeom>
          <a:noFill/>
        </p:spPr>
        <p:txBody>
          <a:bodyPr wrap="none" rtlCol="0">
            <a:spAutoFit/>
          </a:bodyPr>
          <a:lstStyle/>
          <a:p>
            <a:r>
              <a:rPr lang="en-US" sz="2800" dirty="0">
                <a:latin typeface="Bookman Old Style" panose="02050604050505020204" pitchFamily="18" charset="0"/>
              </a:rPr>
              <a:t>Supplemental Mode Examples</a:t>
            </a:r>
          </a:p>
        </p:txBody>
      </p:sp>
      <p:pic>
        <p:nvPicPr>
          <p:cNvPr id="4" name="Picture 3">
            <a:extLst>
              <a:ext uri="{FF2B5EF4-FFF2-40B4-BE49-F238E27FC236}">
                <a16:creationId xmlns:a16="http://schemas.microsoft.com/office/drawing/2014/main" id="{01C387A5-E9DC-4A5E-B29E-10C22987397B}"/>
              </a:ext>
            </a:extLst>
          </p:cNvPr>
          <p:cNvPicPr>
            <a:picLocks noChangeAspect="1"/>
          </p:cNvPicPr>
          <p:nvPr/>
        </p:nvPicPr>
        <p:blipFill rotWithShape="1">
          <a:blip r:embed="rId2"/>
          <a:srcRect l="8867" r="10863" b="12755"/>
          <a:stretch/>
        </p:blipFill>
        <p:spPr>
          <a:xfrm>
            <a:off x="1025301" y="1115641"/>
            <a:ext cx="3606083" cy="4120433"/>
          </a:xfrm>
          <a:prstGeom prst="rect">
            <a:avLst/>
          </a:prstGeom>
        </p:spPr>
      </p:pic>
      <p:sp>
        <p:nvSpPr>
          <p:cNvPr id="6" name="TextBox 5">
            <a:extLst>
              <a:ext uri="{FF2B5EF4-FFF2-40B4-BE49-F238E27FC236}">
                <a16:creationId xmlns:a16="http://schemas.microsoft.com/office/drawing/2014/main" id="{82595B10-BFEA-4335-ACC7-68096D11C635}"/>
              </a:ext>
            </a:extLst>
          </p:cNvPr>
          <p:cNvSpPr txBox="1"/>
          <p:nvPr/>
        </p:nvSpPr>
        <p:spPr>
          <a:xfrm>
            <a:off x="267238" y="5236074"/>
            <a:ext cx="6098146" cy="954107"/>
          </a:xfrm>
          <a:prstGeom prst="rect">
            <a:avLst/>
          </a:prstGeom>
          <a:noFill/>
        </p:spPr>
        <p:txBody>
          <a:bodyPr wrap="square">
            <a:spAutoFit/>
          </a:bodyPr>
          <a:lstStyle/>
          <a:p>
            <a:r>
              <a:rPr lang="en-US" sz="1400" dirty="0">
                <a:latin typeface="Bookman Old Style" panose="02050604050505020204" pitchFamily="18" charset="0"/>
              </a:rPr>
              <a:t>Tangunan, D., Baumann, K.H., and Fink, C. (2020) Variations in coccolithophore productivity off South Africa over the last 500 </a:t>
            </a:r>
            <a:r>
              <a:rPr lang="en-US" sz="1400" dirty="0" err="1">
                <a:latin typeface="Bookman Old Style" panose="02050604050505020204" pitchFamily="18" charset="0"/>
              </a:rPr>
              <a:t>kyr</a:t>
            </a:r>
            <a:r>
              <a:rPr lang="en-US" sz="1400" dirty="0">
                <a:latin typeface="Bookman Old Style" panose="02050604050505020204" pitchFamily="18" charset="0"/>
              </a:rPr>
              <a:t>. </a:t>
            </a:r>
            <a:r>
              <a:rPr lang="en-US" sz="1400" i="1" dirty="0">
                <a:latin typeface="Bookman Old Style" panose="02050604050505020204" pitchFamily="18" charset="0"/>
              </a:rPr>
              <a:t>Marine Micropaleontology</a:t>
            </a:r>
            <a:r>
              <a:rPr lang="en-US" sz="1400" dirty="0">
                <a:latin typeface="Bookman Old Style" panose="02050604050505020204" pitchFamily="18" charset="0"/>
              </a:rPr>
              <a:t>, </a:t>
            </a:r>
            <a:r>
              <a:rPr lang="en-US" sz="1400" b="1" dirty="0">
                <a:latin typeface="Bookman Old Style" panose="02050604050505020204" pitchFamily="18" charset="0"/>
              </a:rPr>
              <a:t>160</a:t>
            </a:r>
            <a:r>
              <a:rPr lang="en-US" sz="1400" dirty="0">
                <a:latin typeface="Bookman Old Style" panose="02050604050505020204" pitchFamily="18" charset="0"/>
              </a:rPr>
              <a:t>, 13 pages, doi:10.1016/j.marmicro.2020.101909.</a:t>
            </a:r>
          </a:p>
        </p:txBody>
      </p:sp>
      <p:pic>
        <p:nvPicPr>
          <p:cNvPr id="8" name="Picture 7">
            <a:extLst>
              <a:ext uri="{FF2B5EF4-FFF2-40B4-BE49-F238E27FC236}">
                <a16:creationId xmlns:a16="http://schemas.microsoft.com/office/drawing/2014/main" id="{1579608A-8143-4F34-9B97-983BB5483EE2}"/>
              </a:ext>
            </a:extLst>
          </p:cNvPr>
          <p:cNvPicPr>
            <a:picLocks noChangeAspect="1"/>
          </p:cNvPicPr>
          <p:nvPr/>
        </p:nvPicPr>
        <p:blipFill rotWithShape="1">
          <a:blip r:embed="rId3"/>
          <a:srcRect l="10377" r="11415" b="15112"/>
          <a:stretch/>
        </p:blipFill>
        <p:spPr>
          <a:xfrm>
            <a:off x="6237668" y="1115641"/>
            <a:ext cx="5577669" cy="4306365"/>
          </a:xfrm>
          <a:prstGeom prst="rect">
            <a:avLst/>
          </a:prstGeom>
        </p:spPr>
      </p:pic>
      <p:sp>
        <p:nvSpPr>
          <p:cNvPr id="9" name="Rectangle 8">
            <a:extLst>
              <a:ext uri="{FF2B5EF4-FFF2-40B4-BE49-F238E27FC236}">
                <a16:creationId xmlns:a16="http://schemas.microsoft.com/office/drawing/2014/main" id="{E8C2E7D4-D6C9-4F0B-9B68-4F9C9B59D7E3}"/>
              </a:ext>
            </a:extLst>
          </p:cNvPr>
          <p:cNvSpPr/>
          <p:nvPr/>
        </p:nvSpPr>
        <p:spPr>
          <a:xfrm>
            <a:off x="6607582" y="1208204"/>
            <a:ext cx="2497782" cy="201151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E8335B6-1E05-4290-ADBE-0386A7061372}"/>
              </a:ext>
            </a:extLst>
          </p:cNvPr>
          <p:cNvSpPr txBox="1"/>
          <p:nvPr/>
        </p:nvSpPr>
        <p:spPr>
          <a:xfrm>
            <a:off x="6593983" y="5422006"/>
            <a:ext cx="5335073" cy="1384995"/>
          </a:xfrm>
          <a:prstGeom prst="rect">
            <a:avLst/>
          </a:prstGeom>
          <a:noFill/>
        </p:spPr>
        <p:txBody>
          <a:bodyPr wrap="square">
            <a:spAutoFit/>
          </a:bodyPr>
          <a:lstStyle/>
          <a:p>
            <a:r>
              <a:rPr lang="en-US" sz="1400" dirty="0" err="1">
                <a:latin typeface="Bookman Old Style" panose="02050604050505020204" pitchFamily="18" charset="0"/>
              </a:rPr>
              <a:t>Coxon</a:t>
            </a:r>
            <a:r>
              <a:rPr lang="en-US" sz="1400" dirty="0">
                <a:latin typeface="Bookman Old Style" panose="02050604050505020204" pitchFamily="18" charset="0"/>
              </a:rPr>
              <a:t>, T.M., Odhiambo, B.K., and Giancarlo, L.C. (2016) The impact of urban expansion and agricultural legacies on trace metal accumulation in fluvial and lacustrine sediments of the lower Chesapeake Bay basin, USA. </a:t>
            </a:r>
            <a:r>
              <a:rPr lang="en-US" sz="1400" i="1" dirty="0">
                <a:latin typeface="Bookman Old Style" panose="02050604050505020204" pitchFamily="18" charset="0"/>
              </a:rPr>
              <a:t>Science of the Total Environment</a:t>
            </a:r>
            <a:r>
              <a:rPr lang="en-US" sz="1400" dirty="0">
                <a:latin typeface="Bookman Old Style" panose="02050604050505020204" pitchFamily="18" charset="0"/>
              </a:rPr>
              <a:t>, </a:t>
            </a:r>
            <a:r>
              <a:rPr lang="en-US" sz="1400" b="1" dirty="0">
                <a:latin typeface="Bookman Old Style" panose="02050604050505020204" pitchFamily="18" charset="0"/>
              </a:rPr>
              <a:t>2016</a:t>
            </a:r>
            <a:r>
              <a:rPr lang="en-US" sz="1400" dirty="0">
                <a:latin typeface="Bookman Old Style" panose="02050604050505020204" pitchFamily="18" charset="0"/>
              </a:rPr>
              <a:t>, 402–414, doi:10.1016/j.scitotenv.2016.06.022.</a:t>
            </a:r>
          </a:p>
        </p:txBody>
      </p:sp>
    </p:spTree>
    <p:extLst>
      <p:ext uri="{BB962C8B-B14F-4D97-AF65-F5344CB8AC3E}">
        <p14:creationId xmlns:p14="http://schemas.microsoft.com/office/powerpoint/2010/main" val="35380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1D9C6-35FB-4450-8BE1-872CD1B8B3F5}"/>
              </a:ext>
            </a:extLst>
          </p:cNvPr>
          <p:cNvSpPr txBox="1"/>
          <p:nvPr/>
        </p:nvSpPr>
        <p:spPr>
          <a:xfrm>
            <a:off x="1270000" y="254000"/>
            <a:ext cx="3124573" cy="523220"/>
          </a:xfrm>
          <a:prstGeom prst="rect">
            <a:avLst/>
          </a:prstGeom>
          <a:noFill/>
        </p:spPr>
        <p:txBody>
          <a:bodyPr wrap="none" rtlCol="0">
            <a:spAutoFit/>
          </a:bodyPr>
          <a:lstStyle/>
          <a:p>
            <a:r>
              <a:rPr lang="en-US" sz="2800" dirty="0">
                <a:latin typeface="Bookman Old Style" panose="02050604050505020204" pitchFamily="18" charset="0"/>
              </a:rPr>
              <a:t>Illustrative Mode</a:t>
            </a:r>
          </a:p>
        </p:txBody>
      </p:sp>
      <p:sp>
        <p:nvSpPr>
          <p:cNvPr id="3" name="TextBox 2">
            <a:extLst>
              <a:ext uri="{FF2B5EF4-FFF2-40B4-BE49-F238E27FC236}">
                <a16:creationId xmlns:a16="http://schemas.microsoft.com/office/drawing/2014/main" id="{FEB72A03-ADC8-4894-99DD-4D5F3481504A}"/>
              </a:ext>
            </a:extLst>
          </p:cNvPr>
          <p:cNvSpPr txBox="1"/>
          <p:nvPr/>
        </p:nvSpPr>
        <p:spPr>
          <a:xfrm>
            <a:off x="898102" y="2047741"/>
            <a:ext cx="10395795" cy="1569660"/>
          </a:xfrm>
          <a:prstGeom prst="rect">
            <a:avLst/>
          </a:prstGeom>
          <a:noFill/>
        </p:spPr>
        <p:txBody>
          <a:bodyPr wrap="square" rtlCol="0">
            <a:spAutoFit/>
          </a:bodyPr>
          <a:lstStyle/>
          <a:p>
            <a:r>
              <a:rPr lang="en-US" sz="2400" b="1" dirty="0">
                <a:latin typeface="Bookman Old Style" panose="02050604050505020204" pitchFamily="18" charset="0"/>
              </a:rPr>
              <a:t>Illustrative Mode </a:t>
            </a:r>
            <a:r>
              <a:rPr lang="en-US" sz="2400" dirty="0">
                <a:latin typeface="Bookman Old Style" panose="02050604050505020204" pitchFamily="18" charset="0"/>
              </a:rPr>
              <a:t>usage of Giovanni means that a visualization created with Giovanni provides support for the analyses and conclusions described in the publication, but it is not used to derive results or conclusions.</a:t>
            </a:r>
          </a:p>
        </p:txBody>
      </p:sp>
    </p:spTree>
    <p:extLst>
      <p:ext uri="{BB962C8B-B14F-4D97-AF65-F5344CB8AC3E}">
        <p14:creationId xmlns:p14="http://schemas.microsoft.com/office/powerpoint/2010/main" val="240727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7354</TotalTime>
  <Words>1849</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Baguet Script</vt:lpstr>
      <vt:lpstr>Arial</vt:lpstr>
      <vt:lpstr>Bookman Old Style</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Acker, James G. (GSFC-619.0)[ADNET SYSTEMS INC]</dc:creator>
  <cp:lastModifiedBy>Chang, Minlin H. (GSFC-610.0)[ASRC FEDERAL SYSTEM SOLUTIONS]</cp:lastModifiedBy>
  <cp:revision>23</cp:revision>
  <dcterms:created xsi:type="dcterms:W3CDTF">2022-11-16T20:16:29Z</dcterms:created>
  <dcterms:modified xsi:type="dcterms:W3CDTF">2022-12-08T17:53:39Z</dcterms:modified>
</cp:coreProperties>
</file>