
<file path=[Content_Types].xml><?xml version="1.0" encoding="utf-8"?>
<Types xmlns="http://schemas.openxmlformats.org/package/2006/content-types">
  <Default Extension="gif" ContentType="image/gif"/>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16"/>
  </p:notesMasterIdLst>
  <p:handoutMasterIdLst>
    <p:handoutMasterId r:id="rId17"/>
  </p:handoutMasterIdLst>
  <p:sldIdLst>
    <p:sldId id="355" r:id="rId2"/>
    <p:sldId id="382" r:id="rId3"/>
    <p:sldId id="377" r:id="rId4"/>
    <p:sldId id="359" r:id="rId5"/>
    <p:sldId id="373" r:id="rId6"/>
    <p:sldId id="369" r:id="rId7"/>
    <p:sldId id="366" r:id="rId8"/>
    <p:sldId id="370" r:id="rId9"/>
    <p:sldId id="374" r:id="rId10"/>
    <p:sldId id="375" r:id="rId11"/>
    <p:sldId id="379" r:id="rId12"/>
    <p:sldId id="380" r:id="rId13"/>
    <p:sldId id="381" r:id="rId14"/>
    <p:sldId id="364" r:id="rId15"/>
  </p:sldIdLst>
  <p:sldSz cx="12192000" cy="6858000"/>
  <p:notesSz cx="7010400" cy="92964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5pPr>
    <a:lvl6pPr marL="2286000" algn="l" defTabSz="914400" rtl="0" eaLnBrk="1" latinLnBrk="0" hangingPunct="1">
      <a:defRPr kern="1200">
        <a:solidFill>
          <a:schemeClr val="bg1"/>
        </a:solidFill>
        <a:latin typeface="Arial" pitchFamily="34" charset="0"/>
        <a:ea typeface="+mn-ea"/>
        <a:cs typeface="Arial" pitchFamily="34" charset="0"/>
      </a:defRPr>
    </a:lvl6pPr>
    <a:lvl7pPr marL="2743200" algn="l" defTabSz="914400" rtl="0" eaLnBrk="1" latinLnBrk="0" hangingPunct="1">
      <a:defRPr kern="1200">
        <a:solidFill>
          <a:schemeClr val="bg1"/>
        </a:solidFill>
        <a:latin typeface="Arial" pitchFamily="34" charset="0"/>
        <a:ea typeface="+mn-ea"/>
        <a:cs typeface="Arial" pitchFamily="34" charset="0"/>
      </a:defRPr>
    </a:lvl7pPr>
    <a:lvl8pPr marL="3200400" algn="l" defTabSz="914400" rtl="0" eaLnBrk="1" latinLnBrk="0" hangingPunct="1">
      <a:defRPr kern="1200">
        <a:solidFill>
          <a:schemeClr val="bg1"/>
        </a:solidFill>
        <a:latin typeface="Arial" pitchFamily="34" charset="0"/>
        <a:ea typeface="+mn-ea"/>
        <a:cs typeface="Arial" pitchFamily="34" charset="0"/>
      </a:defRPr>
    </a:lvl8pPr>
    <a:lvl9pPr marL="3657600" algn="l" defTabSz="914400" rtl="0" eaLnBrk="1" latinLnBrk="0" hangingPunct="1">
      <a:defRPr kern="1200">
        <a:solidFill>
          <a:schemeClr val="bg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nick, Jacob M. (MSFC-ER42)[ESSCA]" initials="BJM(" lastIdx="20" clrIdx="0">
    <p:extLst>
      <p:ext uri="{19B8F6BF-5375-455C-9EA6-DF929625EA0E}">
        <p15:presenceInfo xmlns:p15="http://schemas.microsoft.com/office/powerpoint/2012/main" userId="S-1-5-21-330711430-3775241029-4075259233-515438" providerId="AD"/>
      </p:ext>
    </p:extLst>
  </p:cmAuthor>
  <p:cmAuthor id="2" name="Brodnick, Jacob M. (MSFC-ER42)" initials="BJM(" lastIdx="1" clrIdx="1">
    <p:extLst>
      <p:ext uri="{19B8F6BF-5375-455C-9EA6-DF929625EA0E}">
        <p15:presenceInfo xmlns:p15="http://schemas.microsoft.com/office/powerpoint/2012/main" userId="S::jbrodnic@ndc.nasa.gov::f36127a7-368a-443a-871e-6482de8c7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090"/>
    <a:srgbClr val="009A46"/>
    <a:srgbClr val="DDDDDD"/>
    <a:srgbClr val="00338D"/>
    <a:srgbClr val="E6E6E6"/>
    <a:srgbClr val="4F81BD"/>
    <a:srgbClr val="35F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3" autoAdjust="0"/>
    <p:restoredTop sz="82135" autoAdjust="0"/>
  </p:normalViewPr>
  <p:slideViewPr>
    <p:cSldViewPr>
      <p:cViewPr>
        <p:scale>
          <a:sx n="100" d="100"/>
          <a:sy n="100" d="100"/>
        </p:scale>
        <p:origin x="2784" y="76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116" d="100"/>
          <a:sy n="116" d="100"/>
        </p:scale>
        <p:origin x="3936"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094050-1680-443A-8441-B2D5120085C9}" type="datetimeFigureOut">
              <a:rPr lang="en-US" smtClean="0"/>
              <a:t>12/7/22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38D158-DB4E-4A40-8880-ED0E5B935AB2}" type="slidenum">
              <a:rPr lang="en-US" smtClean="0"/>
              <a:t>‹#›</a:t>
            </a:fld>
            <a:endParaRPr lang="en-US" dirty="0"/>
          </a:p>
        </p:txBody>
      </p:sp>
    </p:spTree>
    <p:extLst>
      <p:ext uri="{BB962C8B-B14F-4D97-AF65-F5344CB8AC3E}">
        <p14:creationId xmlns:p14="http://schemas.microsoft.com/office/powerpoint/2010/main" val="2051633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7010400" cy="9296400"/>
          </a:xfrm>
          <a:prstGeom prst="roundRect">
            <a:avLst>
              <a:gd name="adj" fmla="val 23"/>
            </a:avLst>
          </a:prstGeom>
          <a:solidFill>
            <a:srgbClr val="FFFFFF"/>
          </a:solidFill>
          <a:ln w="9360">
            <a:noFill/>
            <a:miter lim="800000"/>
            <a:headEnd/>
            <a:tailEnd/>
          </a:ln>
          <a:effectLst/>
        </p:spPr>
        <p:txBody>
          <a:bodyPr wrap="none" lIns="93177" tIns="46589" rIns="93177" bIns="46589" anchor="ctr"/>
          <a:lstStyle/>
          <a:p>
            <a:pPr>
              <a:buFont typeface="Times New Roman" pitchFamily="16" charset="0"/>
              <a:buNone/>
              <a:defRPr/>
            </a:pPr>
            <a:endParaRPr lang="en-US" dirty="0">
              <a:latin typeface="Arial" charset="0"/>
              <a:cs typeface="+mn-cs"/>
            </a:endParaRPr>
          </a:p>
        </p:txBody>
      </p:sp>
      <p:sp>
        <p:nvSpPr>
          <p:cNvPr id="13314" name="AutoShape 2"/>
          <p:cNvSpPr>
            <a:spLocks noChangeArrowheads="1"/>
          </p:cNvSpPr>
          <p:nvPr/>
        </p:nvSpPr>
        <p:spPr bwMode="auto">
          <a:xfrm>
            <a:off x="0" y="0"/>
            <a:ext cx="7010400" cy="9296400"/>
          </a:xfrm>
          <a:prstGeom prst="roundRect">
            <a:avLst>
              <a:gd name="adj" fmla="val 23"/>
            </a:avLst>
          </a:prstGeom>
          <a:solidFill>
            <a:srgbClr val="FFFFFF"/>
          </a:solidFill>
          <a:ln w="9525">
            <a:noFill/>
            <a:round/>
            <a:headEnd/>
            <a:tailEnd/>
          </a:ln>
          <a:effectLst/>
        </p:spPr>
        <p:txBody>
          <a:bodyPr wrap="none" lIns="93177" tIns="46589" rIns="93177" bIns="46589" anchor="ctr"/>
          <a:lstStyle/>
          <a:p>
            <a:pPr>
              <a:buFont typeface="Times New Roman" pitchFamily="16" charset="0"/>
              <a:buNone/>
              <a:defRPr/>
            </a:pPr>
            <a:endParaRPr lang="en-US" dirty="0">
              <a:latin typeface="Arial" charset="0"/>
              <a:cs typeface="+mn-cs"/>
            </a:endParaRPr>
          </a:p>
        </p:txBody>
      </p:sp>
      <p:sp>
        <p:nvSpPr>
          <p:cNvPr id="21508" name="Rectangle 3"/>
          <p:cNvSpPr>
            <a:spLocks noGrp="1" noRot="1" noChangeAspect="1" noChangeArrowheads="1"/>
          </p:cNvSpPr>
          <p:nvPr>
            <p:ph type="sldImg"/>
          </p:nvPr>
        </p:nvSpPr>
        <p:spPr bwMode="auto">
          <a:xfrm>
            <a:off x="-17316450" y="-11993563"/>
            <a:ext cx="22569488" cy="12696826"/>
          </a:xfrm>
          <a:prstGeom prst="rect">
            <a:avLst/>
          </a:prstGeom>
          <a:noFill/>
          <a:ln w="9525">
            <a:noFill/>
            <a:round/>
            <a:headEnd/>
            <a:tailEnd/>
          </a:ln>
        </p:spPr>
      </p:sp>
      <p:sp>
        <p:nvSpPr>
          <p:cNvPr id="13316" name="Rectangle 4"/>
          <p:cNvSpPr>
            <a:spLocks noGrp="1" noChangeArrowheads="1"/>
          </p:cNvSpPr>
          <p:nvPr>
            <p:ph type="body"/>
          </p:nvPr>
        </p:nvSpPr>
        <p:spPr bwMode="auto">
          <a:xfrm>
            <a:off x="701040" y="4415790"/>
            <a:ext cx="5603452" cy="417853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37115759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will be an overview of validation of propellant tank self-pressurization via CFD simulation and reduced order modeling.</a:t>
            </a:r>
          </a:p>
          <a:p>
            <a:r>
              <a:rPr lang="en-US" dirty="0"/>
              <a:t>The work was performed by my colleague Dr. Yang on behalf of the Fluid Dynamics Branch at the NASA Marshall Space Flight Center.</a:t>
            </a:r>
          </a:p>
        </p:txBody>
      </p:sp>
    </p:spTree>
    <p:extLst>
      <p:ext uri="{BB962C8B-B14F-4D97-AF65-F5344CB8AC3E}">
        <p14:creationId xmlns:p14="http://schemas.microsoft.com/office/powerpoint/2010/main" val="220738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917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48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Until recently, these long term (order of hours or days) CFD simulations have been too impractical to conduct due to prohibitive wall time and computational resource requirements.</a:t>
            </a:r>
          </a:p>
          <a:p>
            <a:endParaRPr lang="en-US" dirty="0"/>
          </a:p>
        </p:txBody>
      </p:sp>
    </p:spTree>
    <p:extLst>
      <p:ext uri="{BB962C8B-B14F-4D97-AF65-F5344CB8AC3E}">
        <p14:creationId xmlns:p14="http://schemas.microsoft.com/office/powerpoint/2010/main" val="57653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73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 Loci system uses a rule-based approach to automatically assemble the numerical simulation components into a working solver. This technique enhances the flexibility of simulation tools, reducing the complexity of CFD software induced by various boundary conditions, complex geometries, and different physical models. Loci plays a central role in building flexible goal-adaptive algorithms that can quickly match numerical techniques with various physical modeling requirements.</a:t>
            </a:r>
          </a:p>
          <a:p>
            <a:endParaRPr lang="en-US" dirty="0">
              <a:effectLst/>
              <a:latin typeface="Arial" panose="020B0604020202020204" pitchFamily="34" charset="0"/>
            </a:endParaRPr>
          </a:p>
          <a:p>
            <a:r>
              <a:rPr lang="en-US" dirty="0">
                <a:effectLst/>
                <a:latin typeface="Arial" panose="020B0604020202020204" pitchFamily="34" charset="0"/>
              </a:rPr>
              <a:t>the geometrical reconstruction and backward projection of the VOF formulation are purely based on the assumption of conservation of liquid volume. In order to conserve total liquid mass, one must assume the liquid density to be constant. Thus, a physics-accurate internal energy formulation cannot be easily implemented alongside the VOF formulation. This problem is solved by representing the total energy conservation in a different thermodynamic state variable, enthalpy.</a:t>
            </a:r>
          </a:p>
          <a:p>
            <a:endParaRPr lang="en-US" dirty="0">
              <a:effectLst/>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dirty="0"/>
              <a:t>Boussinesq hypothesis - liquid is incompressible except for the buoyancy term in the momentum equation where density is a linear function of temperature</a:t>
            </a:r>
          </a:p>
          <a:p>
            <a:endParaRPr lang="en-US" dirty="0"/>
          </a:p>
        </p:txBody>
      </p:sp>
    </p:spTree>
    <p:extLst>
      <p:ext uri="{BB962C8B-B14F-4D97-AF65-F5344CB8AC3E}">
        <p14:creationId xmlns:p14="http://schemas.microsoft.com/office/powerpoint/2010/main" val="388765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This work was used to demonstrate the critical physics for tank self-pressurization and numerical methodologies that may be used to best resolve those physics.</a:t>
            </a:r>
          </a:p>
          <a:p>
            <a:pPr lvl="1"/>
            <a:endParaRPr lang="en-US" dirty="0"/>
          </a:p>
          <a:p>
            <a:pPr lvl="1"/>
            <a:r>
              <a:rPr lang="en-US" dirty="0"/>
              <a:t>The findings informed development and operation of production level CFD tools used in the Fluid Dynamics Branch at NASA Marshall Space Flight Center.</a:t>
            </a:r>
          </a:p>
          <a:p>
            <a:pPr lvl="2"/>
            <a:r>
              <a:rPr lang="en-US" dirty="0"/>
              <a:t>Development of a sharp interface model in the branch’s production level CFD tools where both fluid phases are distinctly and explicitly represented in CFD is underway.</a:t>
            </a:r>
          </a:p>
          <a:p>
            <a:endParaRPr lang="en-US" dirty="0"/>
          </a:p>
          <a:p>
            <a:r>
              <a:rPr lang="en-US" dirty="0"/>
              <a:t>the robustness and speed of the approach can enable rapid assessment of inline production work.</a:t>
            </a:r>
          </a:p>
        </p:txBody>
      </p:sp>
    </p:spTree>
    <p:extLst>
      <p:ext uri="{BB962C8B-B14F-4D97-AF65-F5344CB8AC3E}">
        <p14:creationId xmlns:p14="http://schemas.microsoft.com/office/powerpoint/2010/main" val="49960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12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dirty="0"/>
              <a:t>the prohibitively high cost of such CFD simulations is not justified by small improvements in predictive capability.</a:t>
            </a:r>
          </a:p>
          <a:p>
            <a:endParaRPr lang="en-US" dirty="0"/>
          </a:p>
        </p:txBody>
      </p:sp>
    </p:spTree>
    <p:extLst>
      <p:ext uri="{BB962C8B-B14F-4D97-AF65-F5344CB8AC3E}">
        <p14:creationId xmlns:p14="http://schemas.microsoft.com/office/powerpoint/2010/main" val="20006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Models for both laminar and turbulent flow regimes were tested and compared</a:t>
            </a:r>
          </a:p>
          <a:p>
            <a:pPr lvl="1"/>
            <a:r>
              <a:rPr lang="en-US" dirty="0"/>
              <a:t>The observation of high momentum and thermal diffusivity produced by the RANS model is further reinforce by examining the effect of mesh resolution on the turbulent flow simulations</a:t>
            </a:r>
          </a:p>
          <a:p>
            <a:pPr lvl="1"/>
            <a:r>
              <a:rPr lang="en-US" dirty="0"/>
              <a:t>Coarse meshes are numerically diffusive and artificially increases the viscosity, but mesh refinement reduces this effect.</a:t>
            </a:r>
          </a:p>
          <a:p>
            <a:pPr lvl="2"/>
            <a:r>
              <a:rPr lang="en-US" dirty="0"/>
              <a:t>No change in pressurization rate with the refined mesh - in contrast with the laminar flow regime behavior - demonstrating the high diffusivity generated by the turbulence model.</a:t>
            </a:r>
          </a:p>
          <a:p>
            <a:pPr lvl="2"/>
            <a:endParaRPr lang="en-US" dirty="0"/>
          </a:p>
          <a:p>
            <a:pPr lvl="1"/>
            <a:r>
              <a:rPr lang="en-US" dirty="0"/>
              <a:t>The root cause of the 𝑘 − 𝜔 SST model’s failure to capture the thermal stratification in the gas-liquid interface region lie in the origin of the turbulence modeling</a:t>
            </a:r>
            <a:endParaRPr lang="en-US" dirty="0">
              <a:effectLst/>
              <a:latin typeface="Helvetica" pitchFamily="2"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a:p>
            <a:endParaRPr lang="en-US" dirty="0"/>
          </a:p>
        </p:txBody>
      </p:sp>
    </p:spTree>
    <p:extLst>
      <p:ext uri="{BB962C8B-B14F-4D97-AF65-F5344CB8AC3E}">
        <p14:creationId xmlns:p14="http://schemas.microsoft.com/office/powerpoint/2010/main" val="1945024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n-SBU)">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9550400" y="6096000"/>
            <a:ext cx="264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US" dirty="0">
              <a:solidFill>
                <a:prstClr val="white"/>
              </a:solidFill>
            </a:endParaRPr>
          </a:p>
        </p:txBody>
      </p:sp>
      <p:sp>
        <p:nvSpPr>
          <p:cNvPr id="17" name="Rectangle 4"/>
          <p:cNvSpPr>
            <a:spLocks noGrp="1" noChangeArrowheads="1"/>
          </p:cNvSpPr>
          <p:nvPr>
            <p:ph type="ctrTitle" sz="quarter"/>
          </p:nvPr>
        </p:nvSpPr>
        <p:spPr>
          <a:xfrm>
            <a:off x="609600" y="1295400"/>
            <a:ext cx="10972800" cy="1371600"/>
          </a:xfrm>
        </p:spPr>
        <p:txBody>
          <a:bodyPr anchor="ctr">
            <a:normAutofit/>
          </a:bodyPr>
          <a:lstStyle>
            <a:lvl1pPr algn="ctr">
              <a:defRPr sz="3200" b="1">
                <a:solidFill>
                  <a:srgbClr val="004D96"/>
                </a:solidFill>
                <a:latin typeface="Arial" pitchFamily="34" charset="0"/>
                <a:cs typeface="Arial" pitchFamily="34" charset="0"/>
              </a:defRPr>
            </a:lvl1pPr>
          </a:lstStyle>
          <a:p>
            <a:r>
              <a:rPr lang="en-US" dirty="0"/>
              <a:t>Click to edit Master title style</a:t>
            </a:r>
          </a:p>
        </p:txBody>
      </p:sp>
      <p:sp>
        <p:nvSpPr>
          <p:cNvPr id="19" name="Rectangle 5"/>
          <p:cNvSpPr>
            <a:spLocks noGrp="1" noChangeArrowheads="1"/>
          </p:cNvSpPr>
          <p:nvPr>
            <p:ph type="subTitle" sz="quarter" idx="1"/>
          </p:nvPr>
        </p:nvSpPr>
        <p:spPr>
          <a:xfrm>
            <a:off x="609599" y="2971800"/>
            <a:ext cx="10972800" cy="2011680"/>
          </a:xfrm>
        </p:spPr>
        <p:txBody>
          <a:bodyPr anchor="ctr"/>
          <a:lstStyle>
            <a:lvl1pPr marL="0" indent="0" algn="ctr">
              <a:buFont typeface="Wingdings" pitchFamily="2" charset="2"/>
              <a:buNone/>
              <a:defRPr sz="1400">
                <a:latin typeface="Arial" pitchFamily="34" charset="0"/>
                <a:cs typeface="Arial" pitchFamily="34" charset="0"/>
              </a:defRPr>
            </a:lvl1pPr>
          </a:lstStyle>
          <a:p>
            <a:r>
              <a:rPr lang="en-US" dirty="0"/>
              <a:t>Click to edit Master subtitle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43499"/>
            <a:ext cx="561136" cy="885348"/>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25052" t="8771" r="24875" b="7479"/>
          <a:stretch/>
        </p:blipFill>
        <p:spPr>
          <a:xfrm>
            <a:off x="10656185" y="78483"/>
            <a:ext cx="1037392" cy="867565"/>
          </a:xfrm>
          <a:prstGeom prst="rect">
            <a:avLst/>
          </a:prstGeom>
        </p:spPr>
      </p:pic>
      <p:pic>
        <p:nvPicPr>
          <p:cNvPr id="2" name="JACOBSLOGO">
            <a:extLst>
              <a:ext uri="{FF2B5EF4-FFF2-40B4-BE49-F238E27FC236}">
                <a16:creationId xmlns:a16="http://schemas.microsoft.com/office/drawing/2014/main" id="{4ECAB543-44B9-DAFE-A70E-41C9BC9F85B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766591" y="381000"/>
            <a:ext cx="1175004" cy="274320"/>
          </a:xfrm>
          <a:prstGeom prst="rect">
            <a:avLst/>
          </a:prstGeom>
        </p:spPr>
      </p:pic>
      <p:pic>
        <p:nvPicPr>
          <p:cNvPr id="3" name="Picture 2" descr="Logo&#10;&#10;Description automatically generated">
            <a:extLst>
              <a:ext uri="{FF2B5EF4-FFF2-40B4-BE49-F238E27FC236}">
                <a16:creationId xmlns:a16="http://schemas.microsoft.com/office/drawing/2014/main" id="{9B65743D-69B1-5E65-F0AB-899AAC541D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0406" y="192225"/>
            <a:ext cx="914400" cy="640080"/>
          </a:xfrm>
          <a:prstGeom prst="rect">
            <a:avLst/>
          </a:prstGeom>
        </p:spPr>
      </p:pic>
    </p:spTree>
    <p:extLst>
      <p:ext uri="{BB962C8B-B14F-4D97-AF65-F5344CB8AC3E}">
        <p14:creationId xmlns:p14="http://schemas.microsoft.com/office/powerpoint/2010/main" val="20862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n-SBU)">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09600" y="6356353"/>
            <a:ext cx="1219200" cy="365125"/>
          </a:xfrm>
        </p:spPr>
        <p:txBody>
          <a:bodyPr/>
          <a:lstStyle>
            <a:lvl1pPr>
              <a:defRPr>
                <a:solidFill>
                  <a:schemeClr val="tx1"/>
                </a:solidFill>
                <a:latin typeface="Arial" panose="020B0604020202020204" pitchFamily="34" charset="0"/>
                <a:cs typeface="Arial" panose="020B0604020202020204" pitchFamily="34" charset="0"/>
              </a:defRPr>
            </a:lvl1pPr>
          </a:lstStyle>
          <a:p>
            <a:pPr>
              <a:defRPr/>
            </a:pPr>
            <a:fld id="{783D04F6-5BE6-40C3-B386-A0E7FC276BD8}" type="slidenum">
              <a:rPr lang="en-US" smtClean="0"/>
              <a:pPr>
                <a:defRPr/>
              </a:pPr>
              <a:t>‹#›</a:t>
            </a:fld>
            <a:endParaRPr lang="en-US" dirty="0"/>
          </a:p>
        </p:txBody>
      </p:sp>
      <p:sp>
        <p:nvSpPr>
          <p:cNvPr id="10" name="Title 9"/>
          <p:cNvSpPr>
            <a:spLocks noGrp="1"/>
          </p:cNvSpPr>
          <p:nvPr>
            <p:ph type="title"/>
          </p:nvPr>
        </p:nvSpPr>
        <p:spPr>
          <a:xfrm>
            <a:off x="1828800" y="143669"/>
            <a:ext cx="8534400" cy="792162"/>
          </a:xfrm>
        </p:spPr>
        <p:txBody>
          <a:bodyPr/>
          <a:lstStyle>
            <a:lvl1pPr algn="ctr">
              <a:defRPr/>
            </a:lvl1pPr>
          </a:lstStyle>
          <a:p>
            <a:r>
              <a:rPr lang="en-US" dirty="0"/>
              <a:t>Click to edit Master title style</a:t>
            </a:r>
          </a:p>
        </p:txBody>
      </p:sp>
      <p:sp>
        <p:nvSpPr>
          <p:cNvPr id="11" name="Line 8"/>
          <p:cNvSpPr>
            <a:spLocks noChangeShapeType="1"/>
          </p:cNvSpPr>
          <p:nvPr userDrawn="1"/>
        </p:nvSpPr>
        <p:spPr bwMode="auto">
          <a:xfrm>
            <a:off x="1828800" y="893763"/>
            <a:ext cx="853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Content Placeholder 2"/>
          <p:cNvSpPr>
            <a:spLocks noGrp="1"/>
          </p:cNvSpPr>
          <p:nvPr>
            <p:ph idx="1"/>
          </p:nvPr>
        </p:nvSpPr>
        <p:spPr>
          <a:xfrm>
            <a:off x="609600" y="960437"/>
            <a:ext cx="10972800" cy="5245896"/>
          </a:xfrm>
        </p:spPr>
        <p:txBody>
          <a:bodyPr/>
          <a:lstStyle>
            <a:lvl1pPr marL="0" indent="0">
              <a:buNone/>
              <a:defRPr sz="2000"/>
            </a:lvl1pPr>
            <a:lvl2pPr marL="457200" indent="-285750">
              <a:buClr>
                <a:srgbClr val="0070C0"/>
              </a:buClr>
              <a:buFont typeface="Arial" panose="020B0604020202020204" pitchFamily="34" charset="0"/>
              <a:buChar char="•"/>
              <a:defRPr sz="1600"/>
            </a:lvl2pPr>
            <a:lvl3pPr marL="914400" indent="-228600">
              <a:buClrTx/>
              <a:buFont typeface="Arial" panose="020B0604020202020204" pitchFamily="34" charset="0"/>
              <a:buChar char="−"/>
              <a:defRPr sz="1200"/>
            </a:lvl3pPr>
            <a:lvl4pPr marL="1371600" indent="-228600">
              <a:buFont typeface="Wingdings" panose="05000000000000000000" pitchFamily="2" charset="2"/>
              <a:buChar char="§"/>
              <a:defRPr sz="1200"/>
            </a:lvl4pPr>
            <a:lvl5pPr marL="1828800">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43499"/>
            <a:ext cx="561136" cy="885348"/>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25052" t="8771" r="24875" b="7479"/>
          <a:stretch/>
        </p:blipFill>
        <p:spPr>
          <a:xfrm>
            <a:off x="10656185" y="78483"/>
            <a:ext cx="1037392" cy="867565"/>
          </a:xfrm>
          <a:prstGeom prst="rect">
            <a:avLst/>
          </a:prstGeom>
        </p:spPr>
      </p:pic>
      <p:pic>
        <p:nvPicPr>
          <p:cNvPr id="14" name="Picture 13" descr="Logo&#10;&#10;Description automatically generated">
            <a:extLst>
              <a:ext uri="{FF2B5EF4-FFF2-40B4-BE49-F238E27FC236}">
                <a16:creationId xmlns:a16="http://schemas.microsoft.com/office/drawing/2014/main" id="{6919D871-2AB6-47DB-BAA1-78548C23F9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5200" y="6384332"/>
            <a:ext cx="457200" cy="320040"/>
          </a:xfrm>
          <a:prstGeom prst="rect">
            <a:avLst/>
          </a:prstGeom>
        </p:spPr>
      </p:pic>
    </p:spTree>
    <p:extLst>
      <p:ext uri="{BB962C8B-B14F-4D97-AF65-F5344CB8AC3E}">
        <p14:creationId xmlns:p14="http://schemas.microsoft.com/office/powerpoint/2010/main" val="230089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09600" y="6356353"/>
            <a:ext cx="1219200" cy="365125"/>
          </a:xfrm>
        </p:spPr>
        <p:txBody>
          <a:bodyPr/>
          <a:lstStyle>
            <a:lvl1pPr>
              <a:defRPr>
                <a:solidFill>
                  <a:schemeClr val="tx1"/>
                </a:solidFill>
                <a:latin typeface="Arial" panose="020B0604020202020204" pitchFamily="34" charset="0"/>
                <a:cs typeface="Arial" panose="020B0604020202020204" pitchFamily="34" charset="0"/>
              </a:defRPr>
            </a:lvl1pPr>
          </a:lstStyle>
          <a:p>
            <a:pPr>
              <a:defRPr/>
            </a:pPr>
            <a:fld id="{783D04F6-5BE6-40C3-B386-A0E7FC276BD8}" type="slidenum">
              <a:rPr lang="en-US" smtClean="0"/>
              <a:pPr>
                <a:defRPr/>
              </a:pPr>
              <a:t>‹#›</a:t>
            </a:fld>
            <a:endParaRPr lang="en-US" dirty="0"/>
          </a:p>
        </p:txBody>
      </p:sp>
      <p:sp>
        <p:nvSpPr>
          <p:cNvPr id="10" name="Title 9"/>
          <p:cNvSpPr>
            <a:spLocks noGrp="1"/>
          </p:cNvSpPr>
          <p:nvPr>
            <p:ph type="title"/>
          </p:nvPr>
        </p:nvSpPr>
        <p:spPr>
          <a:xfrm>
            <a:off x="609600" y="2514600"/>
            <a:ext cx="10972800" cy="1828800"/>
          </a:xfrm>
        </p:spPr>
        <p:txBody>
          <a:bodyPr/>
          <a:lstStyle>
            <a:lvl1pPr algn="ctr">
              <a:defRPr/>
            </a:lvl1pPr>
          </a:lstStyle>
          <a:p>
            <a:r>
              <a:rPr lang="en-US" dirty="0"/>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43499"/>
            <a:ext cx="561136" cy="88534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25052" t="8771" r="24875" b="7479"/>
          <a:stretch/>
        </p:blipFill>
        <p:spPr>
          <a:xfrm>
            <a:off x="10656185" y="78483"/>
            <a:ext cx="1037392" cy="867565"/>
          </a:xfrm>
          <a:prstGeom prst="rect">
            <a:avLst/>
          </a:prstGeom>
        </p:spPr>
      </p:pic>
      <p:pic>
        <p:nvPicPr>
          <p:cNvPr id="8" name="Picture 7" descr="Logo&#10;&#10;Description automatically generated">
            <a:extLst>
              <a:ext uri="{FF2B5EF4-FFF2-40B4-BE49-F238E27FC236}">
                <a16:creationId xmlns:a16="http://schemas.microsoft.com/office/drawing/2014/main" id="{04583850-E49D-471D-89A4-A8C01CE25D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93542" y="6401755"/>
            <a:ext cx="391886" cy="274320"/>
          </a:xfrm>
          <a:prstGeom prst="rect">
            <a:avLst/>
          </a:prstGeom>
        </p:spPr>
      </p:pic>
    </p:spTree>
    <p:extLst>
      <p:ext uri="{BB962C8B-B14F-4D97-AF65-F5344CB8AC3E}">
        <p14:creationId xmlns:p14="http://schemas.microsoft.com/office/powerpoint/2010/main" val="33583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on-SBU) (NAS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9550400" y="6096000"/>
            <a:ext cx="264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US" dirty="0">
              <a:solidFill>
                <a:prstClr val="white"/>
              </a:solidFill>
            </a:endParaRPr>
          </a:p>
        </p:txBody>
      </p:sp>
      <p:sp>
        <p:nvSpPr>
          <p:cNvPr id="17" name="Rectangle 4"/>
          <p:cNvSpPr>
            <a:spLocks noGrp="1" noChangeArrowheads="1"/>
          </p:cNvSpPr>
          <p:nvPr>
            <p:ph type="ctrTitle" sz="quarter"/>
          </p:nvPr>
        </p:nvSpPr>
        <p:spPr>
          <a:xfrm>
            <a:off x="609600" y="1295400"/>
            <a:ext cx="10972800" cy="1371600"/>
          </a:xfrm>
        </p:spPr>
        <p:txBody>
          <a:bodyPr anchor="ctr">
            <a:normAutofit/>
          </a:bodyPr>
          <a:lstStyle>
            <a:lvl1pPr algn="ctr">
              <a:defRPr sz="3200" b="1">
                <a:solidFill>
                  <a:srgbClr val="004D96"/>
                </a:solidFill>
                <a:latin typeface="Arial" pitchFamily="34" charset="0"/>
                <a:cs typeface="Arial" pitchFamily="34" charset="0"/>
              </a:defRPr>
            </a:lvl1pPr>
          </a:lstStyle>
          <a:p>
            <a:r>
              <a:rPr lang="en-US" dirty="0"/>
              <a:t>Click to edit Master title style</a:t>
            </a:r>
          </a:p>
        </p:txBody>
      </p:sp>
      <p:sp>
        <p:nvSpPr>
          <p:cNvPr id="19" name="Rectangle 5"/>
          <p:cNvSpPr>
            <a:spLocks noGrp="1" noChangeArrowheads="1"/>
          </p:cNvSpPr>
          <p:nvPr>
            <p:ph type="subTitle" sz="quarter" idx="1"/>
          </p:nvPr>
        </p:nvSpPr>
        <p:spPr>
          <a:xfrm>
            <a:off x="609599" y="2971800"/>
            <a:ext cx="10972800" cy="2011680"/>
          </a:xfrm>
        </p:spPr>
        <p:txBody>
          <a:bodyPr anchor="ctr"/>
          <a:lstStyle>
            <a:lvl1pPr marL="0" indent="0" algn="ctr">
              <a:buFont typeface="Wingdings" pitchFamily="2" charset="2"/>
              <a:buNone/>
              <a:defRPr sz="1400">
                <a:latin typeface="Arial" pitchFamily="34" charset="0"/>
                <a:cs typeface="Arial" pitchFamily="34" charset="0"/>
              </a:defRPr>
            </a:lvl1pPr>
          </a:lstStyle>
          <a:p>
            <a:r>
              <a:rPr lang="en-US" dirty="0"/>
              <a:t>Click to edit Master subtitle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43499"/>
            <a:ext cx="561136" cy="885348"/>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25052" t="8771" r="24875" b="7479"/>
          <a:stretch/>
        </p:blipFill>
        <p:spPr>
          <a:xfrm>
            <a:off x="10656185" y="78483"/>
            <a:ext cx="1037392" cy="867565"/>
          </a:xfrm>
          <a:prstGeom prst="rect">
            <a:avLst/>
          </a:prstGeom>
        </p:spPr>
      </p:pic>
    </p:spTree>
    <p:extLst>
      <p:ext uri="{BB962C8B-B14F-4D97-AF65-F5344CB8AC3E}">
        <p14:creationId xmlns:p14="http://schemas.microsoft.com/office/powerpoint/2010/main" val="28327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n-SBU) (NASA)">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09600" y="6356353"/>
            <a:ext cx="1219200" cy="365125"/>
          </a:xfrm>
        </p:spPr>
        <p:txBody>
          <a:bodyPr/>
          <a:lstStyle>
            <a:lvl1pPr>
              <a:defRPr>
                <a:solidFill>
                  <a:schemeClr val="tx1"/>
                </a:solidFill>
                <a:latin typeface="Arial" panose="020B0604020202020204" pitchFamily="34" charset="0"/>
                <a:cs typeface="Arial" panose="020B0604020202020204" pitchFamily="34" charset="0"/>
              </a:defRPr>
            </a:lvl1pPr>
          </a:lstStyle>
          <a:p>
            <a:pPr>
              <a:defRPr/>
            </a:pPr>
            <a:fld id="{783D04F6-5BE6-40C3-B386-A0E7FC276BD8}" type="slidenum">
              <a:rPr lang="en-US" smtClean="0"/>
              <a:pPr>
                <a:defRPr/>
              </a:pPr>
              <a:t>‹#›</a:t>
            </a:fld>
            <a:endParaRPr lang="en-US" dirty="0"/>
          </a:p>
        </p:txBody>
      </p:sp>
      <p:sp>
        <p:nvSpPr>
          <p:cNvPr id="10" name="Title 9"/>
          <p:cNvSpPr>
            <a:spLocks noGrp="1"/>
          </p:cNvSpPr>
          <p:nvPr>
            <p:ph type="title"/>
          </p:nvPr>
        </p:nvSpPr>
        <p:spPr>
          <a:xfrm>
            <a:off x="1828800" y="143669"/>
            <a:ext cx="8534400" cy="792162"/>
          </a:xfrm>
        </p:spPr>
        <p:txBody>
          <a:bodyPr/>
          <a:lstStyle>
            <a:lvl1pPr algn="ctr">
              <a:defRPr/>
            </a:lvl1pPr>
          </a:lstStyle>
          <a:p>
            <a:r>
              <a:rPr lang="en-US" dirty="0"/>
              <a:t>Click to edit Master title style</a:t>
            </a:r>
          </a:p>
        </p:txBody>
      </p:sp>
      <p:sp>
        <p:nvSpPr>
          <p:cNvPr id="11" name="Line 8"/>
          <p:cNvSpPr>
            <a:spLocks noChangeShapeType="1"/>
          </p:cNvSpPr>
          <p:nvPr userDrawn="1"/>
        </p:nvSpPr>
        <p:spPr bwMode="auto">
          <a:xfrm>
            <a:off x="1828800" y="893763"/>
            <a:ext cx="853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Content Placeholder 2"/>
          <p:cNvSpPr>
            <a:spLocks noGrp="1"/>
          </p:cNvSpPr>
          <p:nvPr>
            <p:ph idx="1"/>
          </p:nvPr>
        </p:nvSpPr>
        <p:spPr>
          <a:xfrm>
            <a:off x="609600" y="960437"/>
            <a:ext cx="10972800" cy="5245896"/>
          </a:xfrm>
        </p:spPr>
        <p:txBody>
          <a:bodyPr/>
          <a:lstStyle>
            <a:lvl1pPr marL="0" indent="0">
              <a:buNone/>
              <a:defRPr sz="2000"/>
            </a:lvl1pPr>
            <a:lvl2pPr marL="457200" indent="-285750">
              <a:buClr>
                <a:srgbClr val="0070C0"/>
              </a:buClr>
              <a:buFont typeface="Arial" panose="020B0604020202020204" pitchFamily="34" charset="0"/>
              <a:buChar char="•"/>
              <a:defRPr sz="1600"/>
            </a:lvl2pPr>
            <a:lvl3pPr marL="914400" indent="-228600">
              <a:buClrTx/>
              <a:buFont typeface="Arial" panose="020B0604020202020204" pitchFamily="34" charset="0"/>
              <a:buChar char="−"/>
              <a:defRPr sz="1200"/>
            </a:lvl3pPr>
            <a:lvl4pPr marL="1371600" indent="-228600">
              <a:buFont typeface="Wingdings" panose="05000000000000000000" pitchFamily="2" charset="2"/>
              <a:buChar char="§"/>
              <a:defRPr sz="1200"/>
            </a:lvl4pPr>
            <a:lvl5pPr marL="1828800">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43499"/>
            <a:ext cx="561136" cy="885348"/>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25052" t="8771" r="24875" b="7479"/>
          <a:stretch/>
        </p:blipFill>
        <p:spPr>
          <a:xfrm>
            <a:off x="10656185" y="78483"/>
            <a:ext cx="1037392" cy="867565"/>
          </a:xfrm>
          <a:prstGeom prst="rect">
            <a:avLst/>
          </a:prstGeom>
        </p:spPr>
      </p:pic>
    </p:spTree>
    <p:extLst>
      <p:ext uri="{BB962C8B-B14F-4D97-AF65-F5344CB8AC3E}">
        <p14:creationId xmlns:p14="http://schemas.microsoft.com/office/powerpoint/2010/main" val="259492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NASA)">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09600" y="6356353"/>
            <a:ext cx="1219200" cy="365125"/>
          </a:xfrm>
        </p:spPr>
        <p:txBody>
          <a:bodyPr/>
          <a:lstStyle>
            <a:lvl1pPr>
              <a:defRPr>
                <a:solidFill>
                  <a:schemeClr val="tx1"/>
                </a:solidFill>
                <a:latin typeface="Arial" panose="020B0604020202020204" pitchFamily="34" charset="0"/>
                <a:cs typeface="Arial" panose="020B0604020202020204" pitchFamily="34" charset="0"/>
              </a:defRPr>
            </a:lvl1pPr>
          </a:lstStyle>
          <a:p>
            <a:pPr>
              <a:defRPr/>
            </a:pPr>
            <a:fld id="{783D04F6-5BE6-40C3-B386-A0E7FC276BD8}" type="slidenum">
              <a:rPr lang="en-US" smtClean="0"/>
              <a:pPr>
                <a:defRPr/>
              </a:pPr>
              <a:t>‹#›</a:t>
            </a:fld>
            <a:endParaRPr lang="en-US" dirty="0"/>
          </a:p>
        </p:txBody>
      </p:sp>
      <p:sp>
        <p:nvSpPr>
          <p:cNvPr id="10" name="Title 9"/>
          <p:cNvSpPr>
            <a:spLocks noGrp="1"/>
          </p:cNvSpPr>
          <p:nvPr>
            <p:ph type="title"/>
          </p:nvPr>
        </p:nvSpPr>
        <p:spPr>
          <a:xfrm>
            <a:off x="609600" y="2514600"/>
            <a:ext cx="10972800" cy="1828800"/>
          </a:xfrm>
        </p:spPr>
        <p:txBody>
          <a:bodyPr/>
          <a:lstStyle>
            <a:lvl1pPr algn="ctr">
              <a:defRPr/>
            </a:lvl1pPr>
          </a:lstStyle>
          <a:p>
            <a:r>
              <a:rPr lang="en-US" dirty="0"/>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43499"/>
            <a:ext cx="561136" cy="88534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25052" t="8771" r="24875" b="7479"/>
          <a:stretch/>
        </p:blipFill>
        <p:spPr>
          <a:xfrm>
            <a:off x="10656185" y="78483"/>
            <a:ext cx="1037392" cy="867565"/>
          </a:xfrm>
          <a:prstGeom prst="rect">
            <a:avLst/>
          </a:prstGeom>
        </p:spPr>
      </p:pic>
    </p:spTree>
    <p:extLst>
      <p:ext uri="{BB962C8B-B14F-4D97-AF65-F5344CB8AC3E}">
        <p14:creationId xmlns:p14="http://schemas.microsoft.com/office/powerpoint/2010/main" val="115387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2954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buClrTx/>
              <a:buSzTx/>
              <a:defRPr/>
            </a:pPr>
            <a:r>
              <a:rPr lang="en-US" dirty="0">
                <a:solidFill>
                  <a:prstClr val="black">
                    <a:tint val="75000"/>
                  </a:prstClr>
                </a:solidFill>
                <a:cs typeface="+mn-cs"/>
              </a:rPr>
              <a:t>CUI//SP-PROPIN/SP-EXPT</a:t>
            </a:r>
          </a:p>
        </p:txBody>
      </p:sp>
      <p:sp>
        <p:nvSpPr>
          <p:cNvPr id="6" name="Slide Number Placeholder 5"/>
          <p:cNvSpPr>
            <a:spLocks noGrp="1"/>
          </p:cNvSpPr>
          <p:nvPr>
            <p:ph type="sldNum" sz="quarter" idx="4"/>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buClrTx/>
              <a:buSzTx/>
              <a:defRPr/>
            </a:pPr>
            <a:fld id="{EAA24045-F456-4457-B7B9-116178B6C516}" type="slidenum">
              <a:rPr lang="en-US" smtClean="0">
                <a:solidFill>
                  <a:prstClr val="black">
                    <a:tint val="75000"/>
                  </a:prstClr>
                </a:solidFill>
                <a:cs typeface="+mn-cs"/>
              </a:rPr>
              <a:pPr defTabSz="914400">
                <a:buClrTx/>
                <a:buSzTx/>
                <a:defRPr/>
              </a:pPr>
              <a:t>‹#›</a:t>
            </a:fld>
            <a:endParaRPr lang="en-US" dirty="0">
              <a:solidFill>
                <a:prstClr val="black">
                  <a:tint val="75000"/>
                </a:prstClr>
              </a:solidFill>
              <a:cs typeface="+mn-cs"/>
            </a:endParaRPr>
          </a:p>
        </p:txBody>
      </p:sp>
      <p:pic>
        <p:nvPicPr>
          <p:cNvPr id="2" name="JACOBSLOGO">
            <a:extLst>
              <a:ext uri="{FF2B5EF4-FFF2-40B4-BE49-F238E27FC236}">
                <a16:creationId xmlns:a16="http://schemas.microsoft.com/office/drawing/2014/main" id="{2C67902D-D993-0D2A-C2D5-B7B52EDD51A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287000" y="6466064"/>
            <a:ext cx="587502" cy="137160"/>
          </a:xfrm>
          <a:prstGeom prst="rect">
            <a:avLst/>
          </a:prstGeom>
        </p:spPr>
      </p:pic>
    </p:spTree>
    <p:extLst>
      <p:ext uri="{BB962C8B-B14F-4D97-AF65-F5344CB8AC3E}">
        <p14:creationId xmlns:p14="http://schemas.microsoft.com/office/powerpoint/2010/main" val="3509089351"/>
      </p:ext>
    </p:extLst>
  </p:cSld>
  <p:clrMap bg1="lt1" tx1="dk1" bg2="lt2" tx2="dk2" accent1="accent1" accent2="accent2" accent3="accent3" accent4="accent4" accent5="accent5" accent6="accent6" hlink="hlink" folHlink="folHlink"/>
  <p:sldLayoutIdLst>
    <p:sldLayoutId id="2147483809" r:id="rId1"/>
    <p:sldLayoutId id="2147483794" r:id="rId2"/>
    <p:sldLayoutId id="2147483814" r:id="rId3"/>
    <p:sldLayoutId id="2147483819" r:id="rId4"/>
    <p:sldLayoutId id="2147483817" r:id="rId5"/>
    <p:sldLayoutId id="2147483818" r:id="rId6"/>
  </p:sldLayoutIdLst>
  <p:hf hdr="0" dt="0"/>
  <p:txStyles>
    <p:title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0066CC"/>
        </a:buClr>
        <a:buSzPct val="110000"/>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66CC"/>
        </a:buClr>
        <a:buSzPct val="110000"/>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66CC"/>
        </a:buClr>
        <a:buSzPct val="110000"/>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B79B-5BAF-463F-9711-B877D7545095}"/>
              </a:ext>
            </a:extLst>
          </p:cNvPr>
          <p:cNvSpPr>
            <a:spLocks noGrp="1"/>
          </p:cNvSpPr>
          <p:nvPr>
            <p:ph type="ctrTitle" sz="quarter"/>
          </p:nvPr>
        </p:nvSpPr>
        <p:spPr/>
        <p:txBody>
          <a:bodyPr>
            <a:normAutofit/>
          </a:bodyPr>
          <a:lstStyle/>
          <a:p>
            <a:r>
              <a:rPr lang="en-US" dirty="0"/>
              <a:t>Validation of Cryogenic Propellant Tank Self-Pressurization</a:t>
            </a:r>
          </a:p>
        </p:txBody>
      </p:sp>
      <p:sp>
        <p:nvSpPr>
          <p:cNvPr id="3" name="Subtitle 2">
            <a:extLst>
              <a:ext uri="{FF2B5EF4-FFF2-40B4-BE49-F238E27FC236}">
                <a16:creationId xmlns:a16="http://schemas.microsoft.com/office/drawing/2014/main" id="{0513DBF4-27C1-4D5B-83D7-EE5E87E61403}"/>
              </a:ext>
            </a:extLst>
          </p:cNvPr>
          <p:cNvSpPr>
            <a:spLocks noGrp="1"/>
          </p:cNvSpPr>
          <p:nvPr>
            <p:ph type="subTitle" sz="quarter" idx="1"/>
          </p:nvPr>
        </p:nvSpPr>
        <p:spPr/>
        <p:txBody>
          <a:bodyPr/>
          <a:lstStyle/>
          <a:p>
            <a:pPr>
              <a:spcBef>
                <a:spcPts val="3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ea typeface="DejaVu LGC Sans" charset="0"/>
                <a:cs typeface="DejaVu LGC Sans" charset="0"/>
              </a:rPr>
              <a:t>December 08, 2022</a:t>
            </a:r>
          </a:p>
          <a:p>
            <a:pPr>
              <a:spcBef>
                <a:spcPts val="3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b="1" dirty="0">
              <a:ea typeface="DejaVu LGC Sans" charset="0"/>
              <a:cs typeface="DejaVu LGC Sans" charset="0"/>
            </a:endParaRPr>
          </a:p>
          <a:p>
            <a:pPr>
              <a:spcBef>
                <a:spcPts val="3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ea typeface="DejaVu LGC Sans" charset="0"/>
                <a:cs typeface="DejaVu LGC Sans" charset="0"/>
              </a:rPr>
              <a:t>C. S. Patel – </a:t>
            </a:r>
            <a:r>
              <a:rPr lang="en-US" sz="1400" b="1" dirty="0">
                <a:ea typeface="DejaVu LGC Sans" charset="0"/>
                <a:cs typeface="DejaVu LGC Sans" charset="0"/>
              </a:rPr>
              <a:t>JSEG, Fluid Dynamics Branch (NASA MSFC-ER42)</a:t>
            </a:r>
          </a:p>
          <a:p>
            <a:pPr>
              <a:spcBef>
                <a:spcPts val="3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ea typeface="DejaVu LGC Sans" charset="0"/>
                <a:cs typeface="DejaVu LGC Sans" charset="0"/>
              </a:rPr>
              <a:t>H. Q. Yang – </a:t>
            </a:r>
            <a:r>
              <a:rPr lang="en-US" sz="1400" b="1" dirty="0">
                <a:ea typeface="DejaVu LGC Sans" charset="0"/>
                <a:cs typeface="DejaVu LGC Sans" charset="0"/>
              </a:rPr>
              <a:t>JSEG, Fluid Dynamics Branch (NASA MSFC-ER42)</a:t>
            </a:r>
          </a:p>
          <a:p>
            <a:pPr>
              <a:spcBef>
                <a:spcPts val="3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ea typeface="DejaVu LGC Sans" charset="0"/>
                <a:cs typeface="DejaVu LGC Sans" charset="0"/>
              </a:rPr>
              <a:t>B. R. Williams – </a:t>
            </a:r>
            <a:r>
              <a:rPr lang="en-US" sz="1400" b="1" dirty="0">
                <a:ea typeface="DejaVu LGC Sans" charset="0"/>
                <a:cs typeface="DejaVu LGC Sans" charset="0"/>
              </a:rPr>
              <a:t>Fluid Dynamics Branch (NASA MSFC-ER42)</a:t>
            </a:r>
          </a:p>
          <a:p>
            <a:pPr>
              <a:spcBef>
                <a:spcPts val="3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b="1" dirty="0">
              <a:ea typeface="DejaVu LGC Sans" charset="0"/>
              <a:cs typeface="DejaVu LGC Sans" charset="0"/>
            </a:endParaRPr>
          </a:p>
        </p:txBody>
      </p:sp>
    </p:spTree>
    <p:extLst>
      <p:ext uri="{BB962C8B-B14F-4D97-AF65-F5344CB8AC3E}">
        <p14:creationId xmlns:p14="http://schemas.microsoft.com/office/powerpoint/2010/main" val="392190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D3ADF-C2D9-AD06-0B37-3912DF4A13CA}"/>
              </a:ext>
            </a:extLst>
          </p:cNvPr>
          <p:cNvSpPr>
            <a:spLocks noGrp="1"/>
          </p:cNvSpPr>
          <p:nvPr>
            <p:ph type="sldNum" sz="quarter" idx="12"/>
          </p:nvPr>
        </p:nvSpPr>
        <p:spPr/>
        <p:txBody>
          <a:bodyPr/>
          <a:lstStyle/>
          <a:p>
            <a:pPr>
              <a:defRPr/>
            </a:pPr>
            <a:fld id="{783D04F6-5BE6-40C3-B386-A0E7FC276BD8}" type="slidenum">
              <a:rPr lang="en-US" smtClean="0"/>
              <a:pPr>
                <a:defRPr/>
              </a:pPr>
              <a:t>10</a:t>
            </a:fld>
            <a:endParaRPr lang="en-US" dirty="0"/>
          </a:p>
        </p:txBody>
      </p:sp>
      <p:sp>
        <p:nvSpPr>
          <p:cNvPr id="3" name="Title 2">
            <a:extLst>
              <a:ext uri="{FF2B5EF4-FFF2-40B4-BE49-F238E27FC236}">
                <a16:creationId xmlns:a16="http://schemas.microsoft.com/office/drawing/2014/main" id="{ACFC8ECE-4089-9845-987D-239F375D4BC4}"/>
              </a:ext>
            </a:extLst>
          </p:cNvPr>
          <p:cNvSpPr>
            <a:spLocks noGrp="1"/>
          </p:cNvSpPr>
          <p:nvPr>
            <p:ph type="title"/>
          </p:nvPr>
        </p:nvSpPr>
        <p:spPr/>
        <p:txBody>
          <a:bodyPr/>
          <a:lstStyle/>
          <a:p>
            <a:r>
              <a:rPr lang="en-US" dirty="0"/>
              <a:t>Results – Temperature Probes</a:t>
            </a:r>
          </a:p>
        </p:txBody>
      </p:sp>
      <p:pic>
        <p:nvPicPr>
          <p:cNvPr id="7" name="Picture 6" descr="Chart, scatter chart&#10;&#10;Description automatically generated">
            <a:extLst>
              <a:ext uri="{FF2B5EF4-FFF2-40B4-BE49-F238E27FC236}">
                <a16:creationId xmlns:a16="http://schemas.microsoft.com/office/drawing/2014/main" id="{DB2750AF-06D6-5DBF-0EBE-822835FB0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194992"/>
            <a:ext cx="2839065" cy="5029200"/>
          </a:xfrm>
          <a:prstGeom prst="rect">
            <a:avLst/>
          </a:prstGeom>
        </p:spPr>
      </p:pic>
      <p:pic>
        <p:nvPicPr>
          <p:cNvPr id="9" name="Picture 8" descr="Chart, line chart, scatter chart&#10;&#10;Description automatically generated">
            <a:extLst>
              <a:ext uri="{FF2B5EF4-FFF2-40B4-BE49-F238E27FC236}">
                <a16:creationId xmlns:a16="http://schemas.microsoft.com/office/drawing/2014/main" id="{A7F08DA4-792E-DAD6-E827-48F686656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457" y="1194992"/>
            <a:ext cx="3022942" cy="5029200"/>
          </a:xfrm>
          <a:prstGeom prst="rect">
            <a:avLst/>
          </a:prstGeom>
        </p:spPr>
      </p:pic>
      <p:sp>
        <p:nvSpPr>
          <p:cNvPr id="10" name="Content Placeholder 3">
            <a:extLst>
              <a:ext uri="{FF2B5EF4-FFF2-40B4-BE49-F238E27FC236}">
                <a16:creationId xmlns:a16="http://schemas.microsoft.com/office/drawing/2014/main" id="{E25F4FE3-B6BA-DE0F-0CDC-511E22CFEB6E}"/>
              </a:ext>
            </a:extLst>
          </p:cNvPr>
          <p:cNvSpPr>
            <a:spLocks noGrp="1"/>
          </p:cNvSpPr>
          <p:nvPr>
            <p:ph idx="1"/>
          </p:nvPr>
        </p:nvSpPr>
        <p:spPr>
          <a:xfrm>
            <a:off x="609600" y="1220790"/>
            <a:ext cx="4876800" cy="4875210"/>
          </a:xfrm>
        </p:spPr>
        <p:txBody>
          <a:bodyPr/>
          <a:lstStyle/>
          <a:p>
            <a:pPr lvl="1"/>
            <a:r>
              <a:rPr lang="en-US" sz="1800" dirty="0"/>
              <a:t>Temperature trend and profile are shown for 49% fill case with 3.5 W/m</a:t>
            </a:r>
            <a:r>
              <a:rPr lang="en-US" sz="1800" baseline="30000" dirty="0"/>
              <a:t>2</a:t>
            </a:r>
            <a:r>
              <a:rPr lang="en-US" sz="1800" dirty="0"/>
              <a:t> heat load</a:t>
            </a:r>
          </a:p>
          <a:p>
            <a:pPr lvl="1"/>
            <a:r>
              <a:rPr lang="en-US" sz="1800" dirty="0">
                <a:solidFill>
                  <a:schemeClr val="tx1"/>
                </a:solidFill>
              </a:rPr>
              <a:t>Again, both VOF and gas ROM method capture both temporal and spatial trends very well</a:t>
            </a:r>
          </a:p>
          <a:p>
            <a:pPr lvl="1"/>
            <a:r>
              <a:rPr lang="en-US" sz="1800" dirty="0">
                <a:solidFill>
                  <a:schemeClr val="tx1"/>
                </a:solidFill>
              </a:rPr>
              <a:t>The agreement with experimental data for both VOF and lumped gas models emphasizes how well (</a:t>
            </a:r>
            <a:r>
              <a:rPr lang="en-US" sz="1800" dirty="0" err="1">
                <a:solidFill>
                  <a:schemeClr val="tx1"/>
                </a:solidFill>
              </a:rPr>
              <a:t>i</a:t>
            </a:r>
            <a:r>
              <a:rPr lang="en-US" sz="1800" dirty="0">
                <a:solidFill>
                  <a:schemeClr val="tx1"/>
                </a:solidFill>
              </a:rPr>
              <a:t>) the flow field is resolved, and (ii) energy conservation is maintained</a:t>
            </a:r>
            <a:r>
              <a:rPr lang="en-US" sz="1800" dirty="0"/>
              <a:t>.</a:t>
            </a:r>
          </a:p>
          <a:p>
            <a:pPr lvl="2"/>
            <a:r>
              <a:rPr lang="en-US" sz="1400" dirty="0"/>
              <a:t>B</a:t>
            </a:r>
            <a:r>
              <a:rPr lang="en-US" sz="1400" dirty="0">
                <a:solidFill>
                  <a:schemeClr val="tx1"/>
                </a:solidFill>
              </a:rPr>
              <a:t>oth must be simultaneously achieved for an accurate solution.</a:t>
            </a:r>
            <a:endParaRPr lang="en-US" sz="1400" dirty="0"/>
          </a:p>
          <a:p>
            <a:pPr lvl="1"/>
            <a:r>
              <a:rPr lang="en-US" sz="1800" dirty="0"/>
              <a:t>The t</a:t>
            </a:r>
            <a:r>
              <a:rPr lang="en-US" sz="1800" dirty="0">
                <a:solidFill>
                  <a:schemeClr val="tx1"/>
                </a:solidFill>
              </a:rPr>
              <a:t>urbulent flow model fails at capturing the temperature trends in the ullage, which is discussed later.</a:t>
            </a:r>
          </a:p>
          <a:p>
            <a:pPr lvl="1"/>
            <a:endParaRPr lang="en-US" sz="1800" dirty="0">
              <a:solidFill>
                <a:schemeClr val="tx1"/>
              </a:solidFill>
            </a:endParaRPr>
          </a:p>
        </p:txBody>
      </p:sp>
    </p:spTree>
    <p:extLst>
      <p:ext uri="{BB962C8B-B14F-4D97-AF65-F5344CB8AC3E}">
        <p14:creationId xmlns:p14="http://schemas.microsoft.com/office/powerpoint/2010/main" val="217384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D3ADF-C2D9-AD06-0B37-3912DF4A13CA}"/>
              </a:ext>
            </a:extLst>
          </p:cNvPr>
          <p:cNvSpPr>
            <a:spLocks noGrp="1"/>
          </p:cNvSpPr>
          <p:nvPr>
            <p:ph type="sldNum" sz="quarter" idx="12"/>
          </p:nvPr>
        </p:nvSpPr>
        <p:spPr/>
        <p:txBody>
          <a:bodyPr/>
          <a:lstStyle/>
          <a:p>
            <a:pPr>
              <a:defRPr/>
            </a:pPr>
            <a:fld id="{783D04F6-5BE6-40C3-B386-A0E7FC276BD8}" type="slidenum">
              <a:rPr lang="en-US" smtClean="0"/>
              <a:pPr>
                <a:defRPr/>
              </a:pPr>
              <a:t>11</a:t>
            </a:fld>
            <a:endParaRPr lang="en-US" dirty="0"/>
          </a:p>
        </p:txBody>
      </p:sp>
      <p:sp>
        <p:nvSpPr>
          <p:cNvPr id="3" name="Title 2">
            <a:extLst>
              <a:ext uri="{FF2B5EF4-FFF2-40B4-BE49-F238E27FC236}">
                <a16:creationId xmlns:a16="http://schemas.microsoft.com/office/drawing/2014/main" id="{ACFC8ECE-4089-9845-987D-239F375D4BC4}"/>
              </a:ext>
            </a:extLst>
          </p:cNvPr>
          <p:cNvSpPr>
            <a:spLocks noGrp="1"/>
          </p:cNvSpPr>
          <p:nvPr>
            <p:ph type="title"/>
          </p:nvPr>
        </p:nvSpPr>
        <p:spPr/>
        <p:txBody>
          <a:bodyPr/>
          <a:lstStyle/>
          <a:p>
            <a:r>
              <a:rPr lang="en-US" dirty="0"/>
              <a:t>Results – </a:t>
            </a:r>
            <a:r>
              <a:rPr lang="en-US" dirty="0">
                <a:effectLst/>
                <a:latin typeface="Helvetica" pitchFamily="2" charset="0"/>
              </a:rPr>
              <a:t>Sensitivity to Mesh Resolution</a:t>
            </a:r>
            <a:endParaRPr lang="en-US" dirty="0"/>
          </a:p>
        </p:txBody>
      </p:sp>
      <p:pic>
        <p:nvPicPr>
          <p:cNvPr id="5" name="Picture 4" descr="Chart, line chart&#10;&#10;Description automatically generated">
            <a:extLst>
              <a:ext uri="{FF2B5EF4-FFF2-40B4-BE49-F238E27FC236}">
                <a16:creationId xmlns:a16="http://schemas.microsoft.com/office/drawing/2014/main" id="{1118D824-DF80-9423-4EA2-283B51AA2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120" y="1106905"/>
            <a:ext cx="5560943" cy="2743200"/>
          </a:xfrm>
          <a:prstGeom prst="rect">
            <a:avLst/>
          </a:prstGeom>
        </p:spPr>
      </p:pic>
      <p:sp>
        <p:nvSpPr>
          <p:cNvPr id="6" name="Content Placeholder 3">
            <a:extLst>
              <a:ext uri="{FF2B5EF4-FFF2-40B4-BE49-F238E27FC236}">
                <a16:creationId xmlns:a16="http://schemas.microsoft.com/office/drawing/2014/main" id="{27CEDD74-450B-2CC1-65CB-9FB7AC32434C}"/>
              </a:ext>
            </a:extLst>
          </p:cNvPr>
          <p:cNvSpPr>
            <a:spLocks noGrp="1"/>
          </p:cNvSpPr>
          <p:nvPr>
            <p:ph idx="1"/>
          </p:nvPr>
        </p:nvSpPr>
        <p:spPr>
          <a:xfrm>
            <a:off x="609600" y="1066800"/>
            <a:ext cx="5486400" cy="5183190"/>
          </a:xfrm>
        </p:spPr>
        <p:txBody>
          <a:bodyPr/>
          <a:lstStyle/>
          <a:p>
            <a:pPr lvl="1"/>
            <a:r>
              <a:rPr lang="en-US" dirty="0"/>
              <a:t>Initial (coarse) mesh resolution: equivalent to 4 million cells for the full 3-D model, a typical size used for propellant slosh applications</a:t>
            </a:r>
          </a:p>
          <a:p>
            <a:pPr lvl="1"/>
            <a:r>
              <a:rPr lang="en-US" dirty="0"/>
              <a:t>Mesh independence was ensured by simulating three mesh resolutions</a:t>
            </a:r>
          </a:p>
          <a:p>
            <a:pPr lvl="1"/>
            <a:r>
              <a:rPr lang="en-US" dirty="0"/>
              <a:t>The coarsest mesh produces acceptable qualitative predictions, but the pressurization rate is under-predicted</a:t>
            </a:r>
          </a:p>
          <a:p>
            <a:pPr lvl="1"/>
            <a:r>
              <a:rPr lang="en-US" dirty="0"/>
              <a:t>The baseline mesh improves the prediction by better capturing the thermal stratification in the liquid phase, which is </a:t>
            </a:r>
            <a:r>
              <a:rPr lang="en-US" dirty="0">
                <a:sym typeface="Wingdings" pitchFamily="2" charset="2"/>
              </a:rPr>
              <a:t>one of the two most </a:t>
            </a:r>
            <a:r>
              <a:rPr lang="en-US" dirty="0"/>
              <a:t>important dynamics of this problem</a:t>
            </a:r>
          </a:p>
          <a:p>
            <a:pPr lvl="1"/>
            <a:r>
              <a:rPr lang="en-US" dirty="0"/>
              <a:t>The finest mesh produces the best match with the experiment by further improving the accuracy of the interfacial liquid thermal layer resolution</a:t>
            </a:r>
          </a:p>
          <a:p>
            <a:pPr lvl="1"/>
            <a:r>
              <a:rPr lang="en-US" dirty="0"/>
              <a:t>Note, further refinement may marginally improve pressurization with VOF model but is prohibitively costly in terms of wall time requirements</a:t>
            </a:r>
          </a:p>
          <a:p>
            <a:pPr lvl="2"/>
            <a:r>
              <a:rPr lang="en-US" dirty="0"/>
              <a:t>Refinement with the gas ROM model was possible due to stability at higher time steps and slightly improves the </a:t>
            </a:r>
            <a:r>
              <a:rPr lang="en-US" dirty="0" err="1"/>
              <a:t>predction</a:t>
            </a:r>
            <a:endParaRPr lang="en-US" dirty="0"/>
          </a:p>
          <a:p>
            <a:pPr lvl="1"/>
            <a:endParaRPr lang="en-US" dirty="0"/>
          </a:p>
          <a:p>
            <a:pPr lvl="1"/>
            <a:endParaRPr lang="en-US" dirty="0">
              <a:solidFill>
                <a:schemeClr val="tx1"/>
              </a:solidFill>
            </a:endParaRPr>
          </a:p>
        </p:txBody>
      </p:sp>
      <p:pic>
        <p:nvPicPr>
          <p:cNvPr id="8" name="Picture 7" descr="Shape, circle&#10;&#10;Description automatically generated with medium confidence">
            <a:extLst>
              <a:ext uri="{FF2B5EF4-FFF2-40B4-BE49-F238E27FC236}">
                <a16:creationId xmlns:a16="http://schemas.microsoft.com/office/drawing/2014/main" id="{ED1455EE-06D5-E53B-604C-379580374782}"/>
              </a:ext>
            </a:extLst>
          </p:cNvPr>
          <p:cNvPicPr>
            <a:picLocks noChangeAspect="1"/>
          </p:cNvPicPr>
          <p:nvPr/>
        </p:nvPicPr>
        <p:blipFill rotWithShape="1">
          <a:blip r:embed="rId4">
            <a:extLst>
              <a:ext uri="{28A0092B-C50C-407E-A947-70E740481C1C}">
                <a14:useLocalDpi xmlns:a14="http://schemas.microsoft.com/office/drawing/2010/main" val="0"/>
              </a:ext>
            </a:extLst>
          </a:blip>
          <a:srcRect t="2348" r="2703" b="2737"/>
          <a:stretch/>
        </p:blipFill>
        <p:spPr>
          <a:xfrm>
            <a:off x="6781800" y="4114800"/>
            <a:ext cx="1175657" cy="1828800"/>
          </a:xfrm>
          <a:prstGeom prst="rect">
            <a:avLst/>
          </a:prstGeom>
        </p:spPr>
      </p:pic>
      <p:pic>
        <p:nvPicPr>
          <p:cNvPr id="10" name="Picture 9">
            <a:extLst>
              <a:ext uri="{FF2B5EF4-FFF2-40B4-BE49-F238E27FC236}">
                <a16:creationId xmlns:a16="http://schemas.microsoft.com/office/drawing/2014/main" id="{8BCD634B-2DD9-F350-3E21-CC30F1EFB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8457" y="4114800"/>
            <a:ext cx="1140431" cy="1828800"/>
          </a:xfrm>
          <a:prstGeom prst="rect">
            <a:avLst/>
          </a:prstGeom>
        </p:spPr>
      </p:pic>
      <p:pic>
        <p:nvPicPr>
          <p:cNvPr id="12" name="Picture 11" descr="A picture containing blue, purple&#10;&#10;Description automatically generated">
            <a:extLst>
              <a:ext uri="{FF2B5EF4-FFF2-40B4-BE49-F238E27FC236}">
                <a16:creationId xmlns:a16="http://schemas.microsoft.com/office/drawing/2014/main" id="{966B4B78-0469-9067-398D-D3968A3FC645}"/>
              </a:ext>
            </a:extLst>
          </p:cNvPr>
          <p:cNvPicPr>
            <a:picLocks noChangeAspect="1"/>
          </p:cNvPicPr>
          <p:nvPr/>
        </p:nvPicPr>
        <p:blipFill rotWithShape="1">
          <a:blip r:embed="rId6">
            <a:extLst>
              <a:ext uri="{28A0092B-C50C-407E-A947-70E740481C1C}">
                <a14:useLocalDpi xmlns:a14="http://schemas.microsoft.com/office/drawing/2010/main" val="0"/>
              </a:ext>
            </a:extLst>
          </a:blip>
          <a:srcRect t="386" b="1191"/>
          <a:stretch/>
        </p:blipFill>
        <p:spPr>
          <a:xfrm>
            <a:off x="9982199" y="4114800"/>
            <a:ext cx="1354204" cy="1828800"/>
          </a:xfrm>
          <a:prstGeom prst="rect">
            <a:avLst/>
          </a:prstGeom>
        </p:spPr>
      </p:pic>
      <p:sp>
        <p:nvSpPr>
          <p:cNvPr id="4" name="Content Placeholder 3">
            <a:extLst>
              <a:ext uri="{FF2B5EF4-FFF2-40B4-BE49-F238E27FC236}">
                <a16:creationId xmlns:a16="http://schemas.microsoft.com/office/drawing/2014/main" id="{236B3A53-DEDF-E44D-07D7-D4399777545B}"/>
              </a:ext>
            </a:extLst>
          </p:cNvPr>
          <p:cNvSpPr txBox="1">
            <a:spLocks/>
          </p:cNvSpPr>
          <p:nvPr/>
        </p:nvSpPr>
        <p:spPr bwMode="auto">
          <a:xfrm>
            <a:off x="6688917" y="6019800"/>
            <a:ext cx="1296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85750" algn="ctr" defTabSz="914400">
              <a:buSzTx/>
            </a:pPr>
            <a:r>
              <a:rPr lang="en-US" sz="1200" i="1" dirty="0"/>
              <a:t>Coarse Mesh</a:t>
            </a:r>
          </a:p>
        </p:txBody>
      </p:sp>
      <p:sp>
        <p:nvSpPr>
          <p:cNvPr id="7" name="Content Placeholder 3">
            <a:extLst>
              <a:ext uri="{FF2B5EF4-FFF2-40B4-BE49-F238E27FC236}">
                <a16:creationId xmlns:a16="http://schemas.microsoft.com/office/drawing/2014/main" id="{38EC98F6-E37B-89A7-DF05-8EF8D5F3DEF1}"/>
              </a:ext>
            </a:extLst>
          </p:cNvPr>
          <p:cNvSpPr txBox="1">
            <a:spLocks/>
          </p:cNvSpPr>
          <p:nvPr/>
        </p:nvSpPr>
        <p:spPr bwMode="auto">
          <a:xfrm>
            <a:off x="8410603" y="6019800"/>
            <a:ext cx="1296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85750" algn="ctr" defTabSz="914400">
              <a:buSzTx/>
            </a:pPr>
            <a:r>
              <a:rPr lang="en-US" sz="1200" i="1" dirty="0"/>
              <a:t>Baseline Mesh</a:t>
            </a:r>
          </a:p>
        </p:txBody>
      </p:sp>
      <p:sp>
        <p:nvSpPr>
          <p:cNvPr id="9" name="Content Placeholder 3">
            <a:extLst>
              <a:ext uri="{FF2B5EF4-FFF2-40B4-BE49-F238E27FC236}">
                <a16:creationId xmlns:a16="http://schemas.microsoft.com/office/drawing/2014/main" id="{D4594106-D748-0116-0A87-67587596165C}"/>
              </a:ext>
            </a:extLst>
          </p:cNvPr>
          <p:cNvSpPr txBox="1">
            <a:spLocks/>
          </p:cNvSpPr>
          <p:nvPr/>
        </p:nvSpPr>
        <p:spPr bwMode="auto">
          <a:xfrm>
            <a:off x="10011232" y="6019800"/>
            <a:ext cx="1296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85750" algn="ctr" defTabSz="914400">
              <a:buSzTx/>
            </a:pPr>
            <a:r>
              <a:rPr lang="en-US" sz="1200" i="1" dirty="0"/>
              <a:t>Refined Mesh</a:t>
            </a:r>
          </a:p>
        </p:txBody>
      </p:sp>
    </p:spTree>
    <p:extLst>
      <p:ext uri="{BB962C8B-B14F-4D97-AF65-F5344CB8AC3E}">
        <p14:creationId xmlns:p14="http://schemas.microsoft.com/office/powerpoint/2010/main" val="336582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D3ADF-C2D9-AD06-0B37-3912DF4A13CA}"/>
              </a:ext>
            </a:extLst>
          </p:cNvPr>
          <p:cNvSpPr>
            <a:spLocks noGrp="1"/>
          </p:cNvSpPr>
          <p:nvPr>
            <p:ph type="sldNum" sz="quarter" idx="12"/>
          </p:nvPr>
        </p:nvSpPr>
        <p:spPr/>
        <p:txBody>
          <a:bodyPr/>
          <a:lstStyle/>
          <a:p>
            <a:pPr>
              <a:defRPr/>
            </a:pPr>
            <a:fld id="{783D04F6-5BE6-40C3-B386-A0E7FC276BD8}" type="slidenum">
              <a:rPr lang="en-US" smtClean="0"/>
              <a:pPr>
                <a:defRPr/>
              </a:pPr>
              <a:t>12</a:t>
            </a:fld>
            <a:endParaRPr lang="en-US" dirty="0"/>
          </a:p>
        </p:txBody>
      </p:sp>
      <p:sp>
        <p:nvSpPr>
          <p:cNvPr id="3" name="Title 2">
            <a:extLst>
              <a:ext uri="{FF2B5EF4-FFF2-40B4-BE49-F238E27FC236}">
                <a16:creationId xmlns:a16="http://schemas.microsoft.com/office/drawing/2014/main" id="{ACFC8ECE-4089-9845-987D-239F375D4BC4}"/>
              </a:ext>
            </a:extLst>
          </p:cNvPr>
          <p:cNvSpPr>
            <a:spLocks noGrp="1"/>
          </p:cNvSpPr>
          <p:nvPr>
            <p:ph type="title"/>
          </p:nvPr>
        </p:nvSpPr>
        <p:spPr/>
        <p:txBody>
          <a:bodyPr/>
          <a:lstStyle/>
          <a:p>
            <a:r>
              <a:rPr lang="en-US" dirty="0"/>
              <a:t>Results – Effect of Flow Regime</a:t>
            </a:r>
          </a:p>
        </p:txBody>
      </p:sp>
      <p:pic>
        <p:nvPicPr>
          <p:cNvPr id="5" name="Picture 4" descr="Chart, line chart&#10;&#10;Description automatically generated">
            <a:extLst>
              <a:ext uri="{FF2B5EF4-FFF2-40B4-BE49-F238E27FC236}">
                <a16:creationId xmlns:a16="http://schemas.microsoft.com/office/drawing/2014/main" id="{B0282C47-746B-618F-AC5F-88B04E605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990600"/>
            <a:ext cx="5253228" cy="2743200"/>
          </a:xfrm>
          <a:prstGeom prst="rect">
            <a:avLst/>
          </a:prstGeom>
        </p:spPr>
      </p:pic>
      <p:sp>
        <p:nvSpPr>
          <p:cNvPr id="4" name="Content Placeholder 3">
            <a:extLst>
              <a:ext uri="{FF2B5EF4-FFF2-40B4-BE49-F238E27FC236}">
                <a16:creationId xmlns:a16="http://schemas.microsoft.com/office/drawing/2014/main" id="{0BB35D39-3383-5C1D-0E7A-1B0FD2C2B305}"/>
              </a:ext>
            </a:extLst>
          </p:cNvPr>
          <p:cNvSpPr>
            <a:spLocks noGrp="1"/>
          </p:cNvSpPr>
          <p:nvPr>
            <p:ph idx="1"/>
          </p:nvPr>
        </p:nvSpPr>
        <p:spPr>
          <a:xfrm>
            <a:off x="609600" y="1219200"/>
            <a:ext cx="5253228" cy="4878390"/>
          </a:xfrm>
        </p:spPr>
        <p:txBody>
          <a:bodyPr/>
          <a:lstStyle/>
          <a:p>
            <a:pPr lvl="1"/>
            <a:r>
              <a:rPr lang="en-US" sz="1400" dirty="0"/>
              <a:t>Laminar model performs well</a:t>
            </a:r>
          </a:p>
          <a:p>
            <a:pPr lvl="1"/>
            <a:r>
              <a:rPr lang="en-US" sz="1400" dirty="0"/>
              <a:t>The 𝑘 − 𝜔 SST RANS model under-pressurizes</a:t>
            </a:r>
          </a:p>
          <a:p>
            <a:pPr lvl="2"/>
            <a:r>
              <a:rPr lang="en-US" dirty="0"/>
              <a:t>Reason: high turbulent viscosity in the interfacial region</a:t>
            </a:r>
          </a:p>
          <a:p>
            <a:pPr lvl="2"/>
            <a:r>
              <a:rPr lang="en-US" dirty="0"/>
              <a:t>The resulting high momentum and thermal diffusivity smears out the liquid side thermal stratification</a:t>
            </a:r>
          </a:p>
          <a:p>
            <a:pPr lvl="1"/>
            <a:r>
              <a:rPr lang="en-US" sz="1400" dirty="0"/>
              <a:t>The liquid side interfacial temperatures plays a very important role in the dynamics of the problem</a:t>
            </a:r>
          </a:p>
          <a:p>
            <a:pPr lvl="2"/>
            <a:r>
              <a:rPr lang="en-US" dirty="0"/>
              <a:t>Decides saturation pressure and the mass transfer rate in the phase change model </a:t>
            </a:r>
            <a:r>
              <a:rPr lang="en-US" dirty="0">
                <a:sym typeface="Wingdings" pitchFamily="2" charset="2"/>
              </a:rPr>
              <a:t> </a:t>
            </a:r>
            <a:r>
              <a:rPr lang="en-US" dirty="0"/>
              <a:t>dictates the pressurization rate</a:t>
            </a:r>
          </a:p>
          <a:p>
            <a:pPr lvl="1"/>
            <a:r>
              <a:rPr lang="en-US" sz="1400" dirty="0"/>
              <a:t>The root cause of the 𝑘 − 𝜔 SST model’s failure</a:t>
            </a:r>
          </a:p>
          <a:p>
            <a:pPr lvl="2"/>
            <a:r>
              <a:rPr lang="en-US" dirty="0"/>
              <a:t>Developed for single phase applications</a:t>
            </a:r>
          </a:p>
          <a:p>
            <a:pPr lvl="2"/>
            <a:r>
              <a:rPr lang="en-US" dirty="0"/>
              <a:t>Employing the same model simultaneously for liquid and gas phases with a continuous turbulent kinetic energy and turbulent dissipation field is not accurate description of the underlying physics encountered at a gas-liquid interface</a:t>
            </a:r>
          </a:p>
          <a:p>
            <a:pPr lvl="1"/>
            <a:r>
              <a:rPr lang="en-US" sz="1400" dirty="0"/>
              <a:t>A more sophisticated RANS turbulence model is necessary for two phase VOF class of applications and is being investigated</a:t>
            </a:r>
          </a:p>
          <a:p>
            <a:pPr lvl="1"/>
            <a:r>
              <a:rPr lang="en-US" sz="1400" dirty="0"/>
              <a:t>The 𝑘 − 𝜔 DDES (hybrid RANS-LES) model is less diffusive than the RANS model but still inferior to the laminar model in predictive capacity</a:t>
            </a:r>
          </a:p>
        </p:txBody>
      </p:sp>
      <p:pic>
        <p:nvPicPr>
          <p:cNvPr id="6" name="Picture 5" descr="Chart, line chart&#10;&#10;Description automatically generated">
            <a:extLst>
              <a:ext uri="{FF2B5EF4-FFF2-40B4-BE49-F238E27FC236}">
                <a16:creationId xmlns:a16="http://schemas.microsoft.com/office/drawing/2014/main" id="{BF69BFD0-E23D-CEC7-2580-043271E7C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733800"/>
            <a:ext cx="5253229" cy="2591405"/>
          </a:xfrm>
          <a:prstGeom prst="rect">
            <a:avLst/>
          </a:prstGeom>
        </p:spPr>
      </p:pic>
    </p:spTree>
    <p:extLst>
      <p:ext uri="{BB962C8B-B14F-4D97-AF65-F5344CB8AC3E}">
        <p14:creationId xmlns:p14="http://schemas.microsoft.com/office/powerpoint/2010/main" val="75917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D3ADF-C2D9-AD06-0B37-3912DF4A13CA}"/>
              </a:ext>
            </a:extLst>
          </p:cNvPr>
          <p:cNvSpPr>
            <a:spLocks noGrp="1"/>
          </p:cNvSpPr>
          <p:nvPr>
            <p:ph type="sldNum" sz="quarter" idx="12"/>
          </p:nvPr>
        </p:nvSpPr>
        <p:spPr/>
        <p:txBody>
          <a:bodyPr/>
          <a:lstStyle/>
          <a:p>
            <a:pPr>
              <a:defRPr/>
            </a:pPr>
            <a:fld id="{783D04F6-5BE6-40C3-B386-A0E7FC276BD8}" type="slidenum">
              <a:rPr lang="en-US" smtClean="0"/>
              <a:pPr>
                <a:defRPr/>
              </a:pPr>
              <a:t>13</a:t>
            </a:fld>
            <a:endParaRPr lang="en-US" dirty="0"/>
          </a:p>
        </p:txBody>
      </p:sp>
      <p:sp>
        <p:nvSpPr>
          <p:cNvPr id="3" name="Title 2">
            <a:extLst>
              <a:ext uri="{FF2B5EF4-FFF2-40B4-BE49-F238E27FC236}">
                <a16:creationId xmlns:a16="http://schemas.microsoft.com/office/drawing/2014/main" id="{ACFC8ECE-4089-9845-987D-239F375D4BC4}"/>
              </a:ext>
            </a:extLst>
          </p:cNvPr>
          <p:cNvSpPr>
            <a:spLocks noGrp="1"/>
          </p:cNvSpPr>
          <p:nvPr>
            <p:ph type="title"/>
          </p:nvPr>
        </p:nvSpPr>
        <p:spPr/>
        <p:txBody>
          <a:bodyPr/>
          <a:lstStyle/>
          <a:p>
            <a:r>
              <a:rPr lang="en-US" sz="2800" dirty="0"/>
              <a:t>Results – Sensitivity to Accommodation Factor</a:t>
            </a:r>
          </a:p>
        </p:txBody>
      </p:sp>
      <p:pic>
        <p:nvPicPr>
          <p:cNvPr id="5" name="Picture 4" descr="Chart, line chart&#10;&#10;Description automatically generated">
            <a:extLst>
              <a:ext uri="{FF2B5EF4-FFF2-40B4-BE49-F238E27FC236}">
                <a16:creationId xmlns:a16="http://schemas.microsoft.com/office/drawing/2014/main" id="{F5370A9C-96EF-C1B6-1158-01CD912C8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816293"/>
            <a:ext cx="3570512" cy="2972659"/>
          </a:xfrm>
          <a:prstGeom prst="rect">
            <a:avLst/>
          </a:prstGeom>
        </p:spPr>
      </p:pic>
      <p:sp>
        <p:nvSpPr>
          <p:cNvPr id="4" name="Content Placeholder 3">
            <a:extLst>
              <a:ext uri="{FF2B5EF4-FFF2-40B4-BE49-F238E27FC236}">
                <a16:creationId xmlns:a16="http://schemas.microsoft.com/office/drawing/2014/main" id="{575F1C43-8D5B-22B7-581C-74E050A8D52F}"/>
              </a:ext>
            </a:extLst>
          </p:cNvPr>
          <p:cNvSpPr>
            <a:spLocks noGrp="1"/>
          </p:cNvSpPr>
          <p:nvPr>
            <p:ph idx="1"/>
          </p:nvPr>
        </p:nvSpPr>
        <p:spPr>
          <a:xfrm>
            <a:off x="609598" y="1101132"/>
            <a:ext cx="6887114" cy="5089920"/>
          </a:xfrm>
        </p:spPr>
        <p:txBody>
          <a:bodyPr/>
          <a:lstStyle/>
          <a:p>
            <a:pPr lvl="1"/>
            <a:r>
              <a:rPr lang="en-US" dirty="0"/>
              <a:t>HKS model for phase change mass transfer has an accommodation factor (AF or C</a:t>
            </a:r>
            <a:r>
              <a:rPr lang="en-US" baseline="-25000" dirty="0"/>
              <a:t>m</a:t>
            </a:r>
            <a:r>
              <a:rPr lang="en-US" dirty="0"/>
              <a:t>) that drives the evaporation/condensation rates</a:t>
            </a:r>
          </a:p>
          <a:p>
            <a:pPr lvl="2"/>
            <a:r>
              <a:rPr lang="en-US" dirty="0"/>
              <a:t>But does not have an empirically-derived value</a:t>
            </a:r>
          </a:p>
          <a:p>
            <a:pPr lvl="2"/>
            <a:r>
              <a:rPr lang="en-US" dirty="0"/>
              <a:t>In fact, did not find a definitive AF value for LH2 at the given operating condition</a:t>
            </a:r>
          </a:p>
          <a:p>
            <a:pPr lvl="2"/>
            <a:r>
              <a:rPr lang="en-US" dirty="0"/>
              <a:t>Necessary to demonstrate the impact of AF on the validation</a:t>
            </a:r>
          </a:p>
          <a:p>
            <a:pPr lvl="1"/>
            <a:r>
              <a:rPr lang="en-US" dirty="0"/>
              <a:t>HKS equation suggests that higher AF causes higher mass transfer rate, but it does not linearly impact the observed phase change rate in a closed system which is near equilibrium, because higher ullage mass increases the ullage pressure, which suppresses the mass transfer rate</a:t>
            </a:r>
          </a:p>
          <a:p>
            <a:pPr lvl="2"/>
            <a:r>
              <a:rPr lang="en-US" dirty="0"/>
              <a:t>The pressurization rate is expected to be insensitive to AF in a reasonably large range and converge logarithmically as the value approaches unity</a:t>
            </a:r>
          </a:p>
          <a:p>
            <a:pPr lvl="1"/>
            <a:r>
              <a:rPr lang="en-US" dirty="0"/>
              <a:t>From experience, AF = 1e-5 produced insufficient pressurization</a:t>
            </a:r>
          </a:p>
          <a:p>
            <a:pPr lvl="1"/>
            <a:r>
              <a:rPr lang="en-US" dirty="0"/>
              <a:t>Assessed the model sensitivity in range [1e-4, 1e-2]</a:t>
            </a:r>
          </a:p>
          <a:p>
            <a:pPr lvl="2"/>
            <a:r>
              <a:rPr lang="en-US" dirty="0"/>
              <a:t>Difficult to simulate1e-2 due to extremely low time-step required for numerical stability</a:t>
            </a:r>
          </a:p>
          <a:p>
            <a:pPr lvl="2"/>
            <a:r>
              <a:rPr lang="en-US" dirty="0"/>
              <a:t>Found the difference between AF of 1e-3 and 1e-4 to be reasonably insignificant</a:t>
            </a:r>
          </a:p>
          <a:p>
            <a:pPr lvl="1"/>
            <a:r>
              <a:rPr lang="en-US" dirty="0"/>
              <a:t>Conclusion: AF above a minimum threshold of 1e-4 does not yield any significant change in self-pressurization rates for a closed quiescent system</a:t>
            </a:r>
          </a:p>
          <a:p>
            <a:pPr lvl="1"/>
            <a:r>
              <a:rPr lang="en-US" dirty="0"/>
              <a:t>Note that lumped gas ROM CFD does not require AF</a:t>
            </a:r>
          </a:p>
        </p:txBody>
      </p:sp>
      <p:pic>
        <p:nvPicPr>
          <p:cNvPr id="6" name="Picture 5">
            <a:extLst>
              <a:ext uri="{FF2B5EF4-FFF2-40B4-BE49-F238E27FC236}">
                <a16:creationId xmlns:a16="http://schemas.microsoft.com/office/drawing/2014/main" id="{82641567-BA8B-86C8-1672-231D15C52635}"/>
              </a:ext>
            </a:extLst>
          </p:cNvPr>
          <p:cNvPicPr>
            <a:picLocks noChangeAspect="1"/>
          </p:cNvPicPr>
          <p:nvPr/>
        </p:nvPicPr>
        <p:blipFill>
          <a:blip r:embed="rId3"/>
          <a:stretch>
            <a:fillRect/>
          </a:stretch>
        </p:blipFill>
        <p:spPr>
          <a:xfrm>
            <a:off x="7496711" y="1101132"/>
            <a:ext cx="2743200" cy="625780"/>
          </a:xfrm>
          <a:prstGeom prst="rect">
            <a:avLst/>
          </a:prstGeom>
        </p:spPr>
      </p:pic>
      <p:pic>
        <p:nvPicPr>
          <p:cNvPr id="7" name="Picture 6">
            <a:extLst>
              <a:ext uri="{FF2B5EF4-FFF2-40B4-BE49-F238E27FC236}">
                <a16:creationId xmlns:a16="http://schemas.microsoft.com/office/drawing/2014/main" id="{54599024-0D94-D862-95D6-F0417C6DE0D6}"/>
              </a:ext>
            </a:extLst>
          </p:cNvPr>
          <p:cNvPicPr>
            <a:picLocks noChangeAspect="1"/>
          </p:cNvPicPr>
          <p:nvPr/>
        </p:nvPicPr>
        <p:blipFill>
          <a:blip r:embed="rId4"/>
          <a:stretch>
            <a:fillRect/>
          </a:stretch>
        </p:blipFill>
        <p:spPr>
          <a:xfrm>
            <a:off x="7916125" y="1753326"/>
            <a:ext cx="1904372" cy="457200"/>
          </a:xfrm>
          <a:prstGeom prst="rect">
            <a:avLst/>
          </a:prstGeom>
        </p:spPr>
      </p:pic>
      <p:cxnSp>
        <p:nvCxnSpPr>
          <p:cNvPr id="8" name="Straight Arrow Connector 7">
            <a:extLst>
              <a:ext uri="{FF2B5EF4-FFF2-40B4-BE49-F238E27FC236}">
                <a16:creationId xmlns:a16="http://schemas.microsoft.com/office/drawing/2014/main" id="{74339254-8DA3-DD5F-9136-4794FD329E7D}"/>
              </a:ext>
            </a:extLst>
          </p:cNvPr>
          <p:cNvCxnSpPr>
            <a:cxnSpLocks/>
            <a:stCxn id="9" idx="1"/>
          </p:cNvCxnSpPr>
          <p:nvPr/>
        </p:nvCxnSpPr>
        <p:spPr>
          <a:xfrm flipH="1">
            <a:off x="10392311" y="1429898"/>
            <a:ext cx="3664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128BD8C5-73EE-AAE8-769B-31F666D7C0C7}"/>
              </a:ext>
            </a:extLst>
          </p:cNvPr>
          <p:cNvSpPr txBox="1">
            <a:spLocks/>
          </p:cNvSpPr>
          <p:nvPr/>
        </p:nvSpPr>
        <p:spPr bwMode="auto">
          <a:xfrm>
            <a:off x="10758757" y="1266148"/>
            <a:ext cx="1219198" cy="32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buSzTx/>
            </a:pPr>
            <a:r>
              <a:rPr lang="en-US" sz="1200" dirty="0"/>
              <a:t>HKS Equation</a:t>
            </a:r>
          </a:p>
        </p:txBody>
      </p:sp>
      <p:cxnSp>
        <p:nvCxnSpPr>
          <p:cNvPr id="10" name="Straight Arrow Connector 9">
            <a:extLst>
              <a:ext uri="{FF2B5EF4-FFF2-40B4-BE49-F238E27FC236}">
                <a16:creationId xmlns:a16="http://schemas.microsoft.com/office/drawing/2014/main" id="{22AC80BA-7F25-7703-1981-A7F250596667}"/>
              </a:ext>
            </a:extLst>
          </p:cNvPr>
          <p:cNvCxnSpPr>
            <a:cxnSpLocks/>
            <a:stCxn id="11" idx="1"/>
          </p:cNvCxnSpPr>
          <p:nvPr/>
        </p:nvCxnSpPr>
        <p:spPr>
          <a:xfrm flipH="1">
            <a:off x="10392311" y="2042762"/>
            <a:ext cx="3048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8B42A3C8-E23B-EAA5-2C60-202FFA5C2FD9}"/>
              </a:ext>
            </a:extLst>
          </p:cNvPr>
          <p:cNvSpPr txBox="1">
            <a:spLocks/>
          </p:cNvSpPr>
          <p:nvPr/>
        </p:nvSpPr>
        <p:spPr bwMode="auto">
          <a:xfrm>
            <a:off x="10697112" y="1879012"/>
            <a:ext cx="1342488" cy="32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buSzTx/>
            </a:pPr>
            <a:r>
              <a:rPr lang="en-US" sz="1200" dirty="0"/>
              <a:t>Antoine Equation</a:t>
            </a:r>
          </a:p>
        </p:txBody>
      </p:sp>
    </p:spTree>
    <p:extLst>
      <p:ext uri="{BB962C8B-B14F-4D97-AF65-F5344CB8AC3E}">
        <p14:creationId xmlns:p14="http://schemas.microsoft.com/office/powerpoint/2010/main" val="11584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5ED02-B934-4042-8E00-28FE7583DA68}"/>
              </a:ext>
            </a:extLst>
          </p:cNvPr>
          <p:cNvSpPr>
            <a:spLocks noGrp="1"/>
          </p:cNvSpPr>
          <p:nvPr>
            <p:ph type="sldNum" sz="quarter" idx="12"/>
          </p:nvPr>
        </p:nvSpPr>
        <p:spPr/>
        <p:txBody>
          <a:bodyPr/>
          <a:lstStyle/>
          <a:p>
            <a:pPr>
              <a:defRPr/>
            </a:pPr>
            <a:fld id="{783D04F6-5BE6-40C3-B386-A0E7FC276BD8}" type="slidenum">
              <a:rPr lang="en-US" smtClean="0"/>
              <a:pPr>
                <a:defRPr/>
              </a:pPr>
              <a:t>14</a:t>
            </a:fld>
            <a:endParaRPr lang="en-US" dirty="0"/>
          </a:p>
        </p:txBody>
      </p:sp>
      <p:sp>
        <p:nvSpPr>
          <p:cNvPr id="3" name="Title 2">
            <a:extLst>
              <a:ext uri="{FF2B5EF4-FFF2-40B4-BE49-F238E27FC236}">
                <a16:creationId xmlns:a16="http://schemas.microsoft.com/office/drawing/2014/main" id="{03F01B94-2905-4AA6-92D7-FD47F7A8900B}"/>
              </a:ext>
            </a:extLst>
          </p:cNvPr>
          <p:cNvSpPr>
            <a:spLocks noGrp="1"/>
          </p:cNvSpPr>
          <p:nvPr>
            <p:ph type="title"/>
          </p:nvPr>
        </p:nvSpPr>
        <p:spPr/>
        <p:txBody>
          <a:bodyPr/>
          <a:lstStyle/>
          <a:p>
            <a:r>
              <a:rPr lang="en-US" dirty="0"/>
              <a:t>Contributions</a:t>
            </a:r>
          </a:p>
        </p:txBody>
      </p:sp>
      <p:sp>
        <p:nvSpPr>
          <p:cNvPr id="5" name="Content Placeholder 4">
            <a:extLst>
              <a:ext uri="{FF2B5EF4-FFF2-40B4-BE49-F238E27FC236}">
                <a16:creationId xmlns:a16="http://schemas.microsoft.com/office/drawing/2014/main" id="{6346F480-6F0B-4A07-92E3-47BD1F0DD8BE}"/>
              </a:ext>
            </a:extLst>
          </p:cNvPr>
          <p:cNvSpPr>
            <a:spLocks noGrp="1"/>
          </p:cNvSpPr>
          <p:nvPr>
            <p:ph idx="1"/>
          </p:nvPr>
        </p:nvSpPr>
        <p:spPr>
          <a:xfrm>
            <a:off x="838200" y="1219199"/>
            <a:ext cx="10439400" cy="4987133"/>
          </a:xfrm>
        </p:spPr>
        <p:txBody>
          <a:bodyPr anchor="ctr"/>
          <a:lstStyle/>
          <a:p>
            <a:pPr lvl="1"/>
            <a:r>
              <a:rPr lang="en-US" sz="1800" dirty="0"/>
              <a:t>Quantification of self-pressurization of propellant tanks has direct application to long-term safe storage of cryogenic propellants, a need for many current and future programs</a:t>
            </a:r>
          </a:p>
          <a:p>
            <a:pPr lvl="1">
              <a:spcAft>
                <a:spcPts val="600"/>
              </a:spcAft>
            </a:pPr>
            <a:r>
              <a:rPr lang="en-US" sz="1800" dirty="0"/>
              <a:t>Validated Loci-Stream-VOF and the lumped gas ROM CFD model against the K-site LH2 tank self-pressurization experiments</a:t>
            </a:r>
          </a:p>
          <a:p>
            <a:pPr lvl="1">
              <a:spcAft>
                <a:spcPts val="600"/>
              </a:spcAft>
            </a:pPr>
            <a:r>
              <a:rPr lang="en-US" sz="1800" dirty="0"/>
              <a:t>Demonstrated that for all four K-site experiments, both methods have accurate predictive ability for ullage pressure and liquid as well as gas phase temperature probes.</a:t>
            </a:r>
          </a:p>
          <a:p>
            <a:pPr lvl="1">
              <a:spcAft>
                <a:spcPts val="600"/>
              </a:spcAft>
            </a:pPr>
            <a:r>
              <a:rPr lang="en-US" sz="1800" dirty="0"/>
              <a:t>Showed that while both methods are accurate, lumped gas method has some advantages</a:t>
            </a:r>
          </a:p>
          <a:p>
            <a:pPr lvl="2"/>
            <a:r>
              <a:rPr lang="en-US" sz="1400" dirty="0"/>
              <a:t>Precluding any movement of the gas-liquid interface alleviates small interface stabilities seen in VOF method</a:t>
            </a:r>
          </a:p>
          <a:p>
            <a:pPr lvl="2"/>
            <a:r>
              <a:rPr lang="en-US" sz="1400" dirty="0"/>
              <a:t>Consequently, an order of magnitude (or more) speed up without degradation of the solution for an equivalent mesh, and simulations with more refined meshes are economical</a:t>
            </a:r>
          </a:p>
          <a:p>
            <a:pPr lvl="1"/>
            <a:r>
              <a:rPr lang="en-US" sz="1800" dirty="0"/>
              <a:t>Developing a more general segregated gas/liquid domain approach to augment Loci-Stream-VOF capabilities</a:t>
            </a:r>
          </a:p>
          <a:p>
            <a:pPr lvl="1">
              <a:spcAft>
                <a:spcPts val="600"/>
              </a:spcAft>
            </a:pPr>
            <a:r>
              <a:rPr lang="en-US" sz="1800" dirty="0"/>
              <a:t>In the current state, Loci-Stream with VOF module, and the lumped gas model are both well equipped to simulate fluid and thermal dynamics of cryogenic tank self-pressurization to support NASA’s future missions, and validation under in-space (microgravity) conditions is underway</a:t>
            </a:r>
          </a:p>
        </p:txBody>
      </p:sp>
    </p:spTree>
    <p:extLst>
      <p:ext uri="{BB962C8B-B14F-4D97-AF65-F5344CB8AC3E}">
        <p14:creationId xmlns:p14="http://schemas.microsoft.com/office/powerpoint/2010/main" val="292363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F60A7-22EC-4631-B508-75F9D0B91FDD}"/>
              </a:ext>
            </a:extLst>
          </p:cNvPr>
          <p:cNvSpPr>
            <a:spLocks noGrp="1"/>
          </p:cNvSpPr>
          <p:nvPr>
            <p:ph type="sldNum" sz="quarter" idx="12"/>
          </p:nvPr>
        </p:nvSpPr>
        <p:spPr/>
        <p:txBody>
          <a:bodyPr/>
          <a:lstStyle/>
          <a:p>
            <a:pPr>
              <a:defRPr/>
            </a:pPr>
            <a:fld id="{783D04F6-5BE6-40C3-B386-A0E7FC276BD8}" type="slidenum">
              <a:rPr lang="en-US" smtClean="0"/>
              <a:pPr>
                <a:defRPr/>
              </a:pPr>
              <a:t>2</a:t>
            </a:fld>
            <a:endParaRPr lang="en-US" dirty="0"/>
          </a:p>
        </p:txBody>
      </p:sp>
      <p:sp>
        <p:nvSpPr>
          <p:cNvPr id="3" name="Title 2">
            <a:extLst>
              <a:ext uri="{FF2B5EF4-FFF2-40B4-BE49-F238E27FC236}">
                <a16:creationId xmlns:a16="http://schemas.microsoft.com/office/drawing/2014/main" id="{DD6C9B82-89E3-49DD-8AD8-A7E9D5196138}"/>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1936C13F-6901-40F5-8834-46D77234DEA0}"/>
              </a:ext>
            </a:extLst>
          </p:cNvPr>
          <p:cNvSpPr>
            <a:spLocks noGrp="1"/>
          </p:cNvSpPr>
          <p:nvPr>
            <p:ph idx="1"/>
          </p:nvPr>
        </p:nvSpPr>
        <p:spPr>
          <a:xfrm>
            <a:off x="1600200" y="1002504"/>
            <a:ext cx="8991600" cy="5245896"/>
          </a:xfrm>
        </p:spPr>
        <p:txBody>
          <a:bodyPr/>
          <a:lstStyle/>
          <a:p>
            <a:pPr lvl="1"/>
            <a:r>
              <a:rPr lang="en-US" sz="2000" dirty="0"/>
              <a:t>NASA’s current and near-future missions and important of advancements in cryogenic fluid management (CFM), including safe and reliable long-term propellant storage</a:t>
            </a:r>
          </a:p>
          <a:p>
            <a:pPr lvl="1"/>
            <a:r>
              <a:rPr lang="en-US" sz="2000" dirty="0"/>
              <a:t>NASA Space Technology Mission Directorate (STMD) has established CFM portfolio to improve CFM technologies for upcoming missions</a:t>
            </a:r>
          </a:p>
          <a:p>
            <a:pPr lvl="2"/>
            <a:r>
              <a:rPr lang="en-US" sz="1600" dirty="0"/>
              <a:t>Fluid Dynamics Branch (ER42) within the Propulsion Systems Department at the Marshall Space Flight Center is tasked with testing and improving our computation tools for design and analysis of CFM systems</a:t>
            </a:r>
          </a:p>
          <a:p>
            <a:pPr lvl="1"/>
            <a:r>
              <a:rPr lang="en-US" sz="2000" dirty="0"/>
              <a:t>ER42 supports multiple programs in need of in-space CFM analysis</a:t>
            </a:r>
          </a:p>
          <a:p>
            <a:pPr lvl="2"/>
            <a:r>
              <a:rPr lang="en-US" sz="1600" dirty="0"/>
              <a:t>Space Launch System (SLS) upper stages</a:t>
            </a:r>
          </a:p>
          <a:p>
            <a:pPr lvl="2"/>
            <a:r>
              <a:rPr lang="en-US" sz="1600" dirty="0"/>
              <a:t>Commercial Lunar Payload Services (CLPS)</a:t>
            </a:r>
          </a:p>
          <a:p>
            <a:pPr lvl="2"/>
            <a:r>
              <a:rPr lang="en-US" sz="1600" dirty="0"/>
              <a:t>Human Landing System (HLS)</a:t>
            </a:r>
          </a:p>
          <a:p>
            <a:pPr lvl="2"/>
            <a:r>
              <a:rPr lang="en-US" sz="1600" dirty="0"/>
              <a:t>Nuclear Thermal Propulsion (NTP) systems</a:t>
            </a:r>
          </a:p>
          <a:p>
            <a:pPr lvl="1"/>
            <a:r>
              <a:rPr lang="en-US" sz="2000" dirty="0"/>
              <a:t>Self-pressurization of propellant tank over long time due to heat leakage in one of the challenging CFM problem</a:t>
            </a:r>
          </a:p>
        </p:txBody>
      </p:sp>
    </p:spTree>
    <p:extLst>
      <p:ext uri="{BB962C8B-B14F-4D97-AF65-F5344CB8AC3E}">
        <p14:creationId xmlns:p14="http://schemas.microsoft.com/office/powerpoint/2010/main" val="99752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F60A7-22EC-4631-B508-75F9D0B91FDD}"/>
              </a:ext>
            </a:extLst>
          </p:cNvPr>
          <p:cNvSpPr>
            <a:spLocks noGrp="1"/>
          </p:cNvSpPr>
          <p:nvPr>
            <p:ph type="sldNum" sz="quarter" idx="12"/>
          </p:nvPr>
        </p:nvSpPr>
        <p:spPr/>
        <p:txBody>
          <a:bodyPr/>
          <a:lstStyle/>
          <a:p>
            <a:pPr>
              <a:defRPr/>
            </a:pPr>
            <a:fld id="{783D04F6-5BE6-40C3-B386-A0E7FC276BD8}" type="slidenum">
              <a:rPr lang="en-US" smtClean="0"/>
              <a:pPr>
                <a:defRPr/>
              </a:pPr>
              <a:t>3</a:t>
            </a:fld>
            <a:endParaRPr lang="en-US" dirty="0"/>
          </a:p>
        </p:txBody>
      </p:sp>
      <p:sp>
        <p:nvSpPr>
          <p:cNvPr id="3" name="Title 2">
            <a:extLst>
              <a:ext uri="{FF2B5EF4-FFF2-40B4-BE49-F238E27FC236}">
                <a16:creationId xmlns:a16="http://schemas.microsoft.com/office/drawing/2014/main" id="{DD6C9B82-89E3-49DD-8AD8-A7E9D5196138}"/>
              </a:ext>
            </a:extLst>
          </p:cNvPr>
          <p:cNvSpPr>
            <a:spLocks noGrp="1"/>
          </p:cNvSpPr>
          <p:nvPr>
            <p:ph type="title"/>
          </p:nvPr>
        </p:nvSpPr>
        <p:spPr/>
        <p:txBody>
          <a:bodyPr/>
          <a:lstStyle/>
          <a:p>
            <a:r>
              <a:rPr lang="en-US" dirty="0"/>
              <a:t>Problem and Solution</a:t>
            </a:r>
          </a:p>
        </p:txBody>
      </p:sp>
      <p:sp>
        <p:nvSpPr>
          <p:cNvPr id="4" name="Content Placeholder 3">
            <a:extLst>
              <a:ext uri="{FF2B5EF4-FFF2-40B4-BE49-F238E27FC236}">
                <a16:creationId xmlns:a16="http://schemas.microsoft.com/office/drawing/2014/main" id="{1936C13F-6901-40F5-8834-46D77234DEA0}"/>
              </a:ext>
            </a:extLst>
          </p:cNvPr>
          <p:cNvSpPr>
            <a:spLocks noGrp="1"/>
          </p:cNvSpPr>
          <p:nvPr>
            <p:ph idx="1"/>
          </p:nvPr>
        </p:nvSpPr>
        <p:spPr>
          <a:xfrm>
            <a:off x="1828800" y="1002504"/>
            <a:ext cx="8534400" cy="5245896"/>
          </a:xfrm>
        </p:spPr>
        <p:txBody>
          <a:bodyPr/>
          <a:lstStyle/>
          <a:p>
            <a:pPr lvl="1"/>
            <a:r>
              <a:rPr lang="en-US" sz="2000" dirty="0"/>
              <a:t>Nodal tool find it extremely difficult to accurately model self-pressurization because they lack essential dynamics of the problem</a:t>
            </a:r>
          </a:p>
          <a:p>
            <a:pPr lvl="1"/>
            <a:r>
              <a:rPr lang="en-US" sz="2000" dirty="0"/>
              <a:t>Necessary to employ 3-D Computational Fluid Dynamics (CFD)</a:t>
            </a:r>
          </a:p>
          <a:p>
            <a:pPr lvl="1"/>
            <a:r>
              <a:rPr lang="en-US" sz="2000" dirty="0"/>
              <a:t>CFD tool requirements: efficient, computationally scalable, modular with ability to incorporate various physics models, and robust enough to not accumulate conservation errors over several hours of simulated time</a:t>
            </a:r>
          </a:p>
          <a:p>
            <a:pPr lvl="2"/>
            <a:r>
              <a:rPr lang="en-US" sz="1600" dirty="0"/>
              <a:t>Loci-Stream CFD tool along with the VOF module is a great candidate</a:t>
            </a:r>
          </a:p>
          <a:p>
            <a:pPr lvl="1"/>
            <a:r>
              <a:rPr lang="en-US" sz="2000" dirty="0"/>
              <a:t>Validate Loci-Stream for predicting self-pressurization of a flight scale propellant tank so it can serve as a reliable design and analysis tool for NASA’s CFM application needs</a:t>
            </a:r>
          </a:p>
          <a:p>
            <a:pPr lvl="2"/>
            <a:r>
              <a:rPr lang="en-US" sz="1600" dirty="0"/>
              <a:t>Liquid hydrogen tank pressurization tests carried out at the K-site testing facility provides a reliable data-set for this purpose</a:t>
            </a:r>
          </a:p>
          <a:p>
            <a:pPr lvl="1"/>
            <a:r>
              <a:rPr lang="en-US" sz="2000" dirty="0"/>
              <a:t>Demonstrate accurate predictive capabilities of Loci-Stream-VOF and lumped gas liquid CFD model</a:t>
            </a:r>
          </a:p>
        </p:txBody>
      </p:sp>
    </p:spTree>
    <p:extLst>
      <p:ext uri="{BB962C8B-B14F-4D97-AF65-F5344CB8AC3E}">
        <p14:creationId xmlns:p14="http://schemas.microsoft.com/office/powerpoint/2010/main" val="225566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431C6A-04F6-4008-B122-CA5E19783C3B}"/>
              </a:ext>
            </a:extLst>
          </p:cNvPr>
          <p:cNvPicPr>
            <a:picLocks noChangeAspect="1"/>
          </p:cNvPicPr>
          <p:nvPr/>
        </p:nvPicPr>
        <p:blipFill rotWithShape="1">
          <a:blip r:embed="rId3"/>
          <a:srcRect l="2422"/>
          <a:stretch/>
        </p:blipFill>
        <p:spPr>
          <a:xfrm>
            <a:off x="6110494" y="910509"/>
            <a:ext cx="2911710" cy="2734639"/>
          </a:xfrm>
          <a:prstGeom prst="rect">
            <a:avLst/>
          </a:prstGeom>
        </p:spPr>
      </p:pic>
      <p:pic>
        <p:nvPicPr>
          <p:cNvPr id="11" name="Picture 10">
            <a:extLst>
              <a:ext uri="{FF2B5EF4-FFF2-40B4-BE49-F238E27FC236}">
                <a16:creationId xmlns:a16="http://schemas.microsoft.com/office/drawing/2014/main" id="{E0556B29-6F02-4361-807D-9B3B490F2E1A}"/>
              </a:ext>
            </a:extLst>
          </p:cNvPr>
          <p:cNvPicPr>
            <a:picLocks noChangeAspect="1"/>
          </p:cNvPicPr>
          <p:nvPr/>
        </p:nvPicPr>
        <p:blipFill>
          <a:blip r:embed="rId4"/>
          <a:stretch>
            <a:fillRect/>
          </a:stretch>
        </p:blipFill>
        <p:spPr>
          <a:xfrm>
            <a:off x="8972839" y="910509"/>
            <a:ext cx="3176589" cy="2850345"/>
          </a:xfrm>
          <a:prstGeom prst="rect">
            <a:avLst/>
          </a:prstGeom>
        </p:spPr>
      </p:pic>
      <p:pic>
        <p:nvPicPr>
          <p:cNvPr id="12" name="Picture 11">
            <a:extLst>
              <a:ext uri="{FF2B5EF4-FFF2-40B4-BE49-F238E27FC236}">
                <a16:creationId xmlns:a16="http://schemas.microsoft.com/office/drawing/2014/main" id="{A8151F91-1B2E-44CF-A9C8-C72DA8FEAC56}"/>
              </a:ext>
            </a:extLst>
          </p:cNvPr>
          <p:cNvPicPr>
            <a:picLocks noChangeAspect="1"/>
          </p:cNvPicPr>
          <p:nvPr/>
        </p:nvPicPr>
        <p:blipFill>
          <a:blip r:embed="rId5"/>
          <a:stretch>
            <a:fillRect/>
          </a:stretch>
        </p:blipFill>
        <p:spPr>
          <a:xfrm>
            <a:off x="6227018" y="3838483"/>
            <a:ext cx="2590800" cy="2309042"/>
          </a:xfrm>
          <a:prstGeom prst="rect">
            <a:avLst/>
          </a:prstGeom>
        </p:spPr>
      </p:pic>
      <p:pic>
        <p:nvPicPr>
          <p:cNvPr id="13" name="Picture 12">
            <a:extLst>
              <a:ext uri="{FF2B5EF4-FFF2-40B4-BE49-F238E27FC236}">
                <a16:creationId xmlns:a16="http://schemas.microsoft.com/office/drawing/2014/main" id="{8AC6BA6D-8749-4C78-80AA-C4B187CE656E}"/>
              </a:ext>
            </a:extLst>
          </p:cNvPr>
          <p:cNvPicPr>
            <a:picLocks noChangeAspect="1"/>
          </p:cNvPicPr>
          <p:nvPr/>
        </p:nvPicPr>
        <p:blipFill>
          <a:blip r:embed="rId6"/>
          <a:stretch>
            <a:fillRect/>
          </a:stretch>
        </p:blipFill>
        <p:spPr>
          <a:xfrm>
            <a:off x="9448800" y="3877949"/>
            <a:ext cx="2345689" cy="2269576"/>
          </a:xfrm>
          <a:prstGeom prst="rect">
            <a:avLst/>
          </a:prstGeom>
        </p:spPr>
      </p:pic>
      <p:sp>
        <p:nvSpPr>
          <p:cNvPr id="2" name="Slide Number Placeholder 1">
            <a:extLst>
              <a:ext uri="{FF2B5EF4-FFF2-40B4-BE49-F238E27FC236}">
                <a16:creationId xmlns:a16="http://schemas.microsoft.com/office/drawing/2014/main" id="{A3CC8B93-8E7F-463A-B42E-553EF75825D1}"/>
              </a:ext>
            </a:extLst>
          </p:cNvPr>
          <p:cNvSpPr>
            <a:spLocks noGrp="1"/>
          </p:cNvSpPr>
          <p:nvPr>
            <p:ph type="sldNum" sz="quarter" idx="12"/>
          </p:nvPr>
        </p:nvSpPr>
        <p:spPr/>
        <p:txBody>
          <a:bodyPr/>
          <a:lstStyle/>
          <a:p>
            <a:pPr>
              <a:defRPr/>
            </a:pPr>
            <a:fld id="{783D04F6-5BE6-40C3-B386-A0E7FC276BD8}" type="slidenum">
              <a:rPr lang="en-US" smtClean="0"/>
              <a:pPr>
                <a:defRPr/>
              </a:pPr>
              <a:t>4</a:t>
            </a:fld>
            <a:endParaRPr lang="en-US" dirty="0"/>
          </a:p>
        </p:txBody>
      </p:sp>
      <p:sp>
        <p:nvSpPr>
          <p:cNvPr id="3" name="Title 2">
            <a:extLst>
              <a:ext uri="{FF2B5EF4-FFF2-40B4-BE49-F238E27FC236}">
                <a16:creationId xmlns:a16="http://schemas.microsoft.com/office/drawing/2014/main" id="{A46DD8FC-4438-4D3B-8842-C9977879F9A8}"/>
              </a:ext>
            </a:extLst>
          </p:cNvPr>
          <p:cNvSpPr>
            <a:spLocks noGrp="1"/>
          </p:cNvSpPr>
          <p:nvPr>
            <p:ph type="title"/>
          </p:nvPr>
        </p:nvSpPr>
        <p:spPr/>
        <p:txBody>
          <a:bodyPr/>
          <a:lstStyle/>
          <a:p>
            <a:r>
              <a:rPr lang="en-US" dirty="0"/>
              <a:t>Experimental Setup</a:t>
            </a:r>
          </a:p>
        </p:txBody>
      </p:sp>
      <p:sp>
        <p:nvSpPr>
          <p:cNvPr id="4" name="Content Placeholder 3">
            <a:extLst>
              <a:ext uri="{FF2B5EF4-FFF2-40B4-BE49-F238E27FC236}">
                <a16:creationId xmlns:a16="http://schemas.microsoft.com/office/drawing/2014/main" id="{45D05064-4BF7-4E87-854C-DB68464E3B05}"/>
              </a:ext>
            </a:extLst>
          </p:cNvPr>
          <p:cNvSpPr>
            <a:spLocks noGrp="1"/>
          </p:cNvSpPr>
          <p:nvPr>
            <p:ph idx="1"/>
          </p:nvPr>
        </p:nvSpPr>
        <p:spPr>
          <a:xfrm>
            <a:off x="609600" y="960437"/>
            <a:ext cx="5669280" cy="2263908"/>
          </a:xfrm>
        </p:spPr>
        <p:txBody>
          <a:bodyPr/>
          <a:lstStyle/>
          <a:p>
            <a:pPr lvl="1"/>
            <a:r>
              <a:rPr lang="en-US" dirty="0"/>
              <a:t>Multiple tank self-pressurization tests were performed at the NASA Glenn Research Center K-site facility</a:t>
            </a:r>
          </a:p>
          <a:p>
            <a:pPr lvl="1"/>
            <a:r>
              <a:rPr lang="en-US" dirty="0"/>
              <a:t>An insulated ellipsoidal tank was filled with liquid hydrogen (LH2) and allowed to pressurize through controlled heating</a:t>
            </a:r>
          </a:p>
          <a:p>
            <a:pPr lvl="1"/>
            <a:r>
              <a:rPr lang="en-US" dirty="0"/>
              <a:t>Liquid fill level and heat flux sensitivities were studied</a:t>
            </a:r>
          </a:p>
          <a:p>
            <a:pPr lvl="1"/>
            <a:r>
              <a:rPr lang="en-US" dirty="0"/>
              <a:t>Ullage pressure and axially varying temperatures in both fluid phases were the primary metrics used to quantify the self-pressurization process</a:t>
            </a:r>
          </a:p>
        </p:txBody>
      </p:sp>
      <p:pic>
        <p:nvPicPr>
          <p:cNvPr id="7" name="Picture 6" descr="Diagram&#10;&#10;Description automatically generated">
            <a:extLst>
              <a:ext uri="{FF2B5EF4-FFF2-40B4-BE49-F238E27FC236}">
                <a16:creationId xmlns:a16="http://schemas.microsoft.com/office/drawing/2014/main" id="{DF2B73B3-1FE7-460A-8136-F743F98105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6139" y="3481325"/>
            <a:ext cx="2800792" cy="2646147"/>
          </a:xfrm>
          <a:prstGeom prst="rect">
            <a:avLst/>
          </a:prstGeom>
        </p:spPr>
      </p:pic>
      <p:sp>
        <p:nvSpPr>
          <p:cNvPr id="5" name="TextBox 4">
            <a:extLst>
              <a:ext uri="{FF2B5EF4-FFF2-40B4-BE49-F238E27FC236}">
                <a16:creationId xmlns:a16="http://schemas.microsoft.com/office/drawing/2014/main" id="{3451A6FC-BA49-4426-8795-EFAD6DA96BA1}"/>
              </a:ext>
            </a:extLst>
          </p:cNvPr>
          <p:cNvSpPr txBox="1"/>
          <p:nvPr/>
        </p:nvSpPr>
        <p:spPr>
          <a:xfrm>
            <a:off x="1828241" y="6094673"/>
            <a:ext cx="3176588" cy="523220"/>
          </a:xfrm>
          <a:prstGeom prst="rect">
            <a:avLst/>
          </a:prstGeom>
          <a:noFill/>
        </p:spPr>
        <p:txBody>
          <a:bodyPr wrap="square" rtlCol="0">
            <a:spAutoFit/>
          </a:bodyPr>
          <a:lstStyle/>
          <a:p>
            <a:pPr algn="ctr"/>
            <a:r>
              <a:rPr lang="en-US" sz="1600" b="1" dirty="0">
                <a:solidFill>
                  <a:schemeClr val="tx1"/>
                </a:solidFill>
              </a:rPr>
              <a:t>Tank Configuration Schematic</a:t>
            </a:r>
          </a:p>
          <a:p>
            <a:pPr algn="ctr"/>
            <a:r>
              <a:rPr lang="en-US" sz="1200" dirty="0">
                <a:solidFill>
                  <a:schemeClr val="tx1"/>
                </a:solidFill>
              </a:rPr>
              <a:t>(Temperature Sensor Locations Shown)</a:t>
            </a:r>
          </a:p>
        </p:txBody>
      </p:sp>
      <p:sp>
        <p:nvSpPr>
          <p:cNvPr id="17" name="TextBox 16">
            <a:extLst>
              <a:ext uri="{FF2B5EF4-FFF2-40B4-BE49-F238E27FC236}">
                <a16:creationId xmlns:a16="http://schemas.microsoft.com/office/drawing/2014/main" id="{42BB9F70-8AFA-44B4-BC58-9704DB924D49}"/>
              </a:ext>
            </a:extLst>
          </p:cNvPr>
          <p:cNvSpPr txBox="1"/>
          <p:nvPr/>
        </p:nvSpPr>
        <p:spPr>
          <a:xfrm>
            <a:off x="5410200" y="6181636"/>
            <a:ext cx="4846320" cy="600164"/>
          </a:xfrm>
          <a:prstGeom prst="rect">
            <a:avLst/>
          </a:prstGeom>
          <a:noFill/>
        </p:spPr>
        <p:txBody>
          <a:bodyPr wrap="square">
            <a:spAutoFit/>
          </a:bodyPr>
          <a:lstStyle/>
          <a:p>
            <a:pPr algn="l"/>
            <a:r>
              <a:rPr lang="en-US" sz="1100" b="1" i="1" u="none" strike="noStrike" baseline="0" dirty="0">
                <a:solidFill>
                  <a:schemeClr val="tx1"/>
                </a:solidFill>
                <a:latin typeface="AdvGulliv-R"/>
              </a:rPr>
              <a:t>Reference:</a:t>
            </a:r>
          </a:p>
          <a:p>
            <a:pPr algn="l"/>
            <a:r>
              <a:rPr lang="en-US" sz="1100" b="0" i="1" u="none" strike="noStrike" baseline="0" dirty="0">
                <a:solidFill>
                  <a:schemeClr val="tx1"/>
                </a:solidFill>
                <a:latin typeface="AdvGulliv-R"/>
              </a:rPr>
              <a:t>Hasan M, Lin C, </a:t>
            </a:r>
            <a:r>
              <a:rPr lang="en-US" sz="1100" b="0" i="1" u="none" strike="noStrike" baseline="0" dirty="0" err="1">
                <a:solidFill>
                  <a:schemeClr val="tx1"/>
                </a:solidFill>
                <a:latin typeface="AdvGulliv-R"/>
              </a:rPr>
              <a:t>Dresar</a:t>
            </a:r>
            <a:r>
              <a:rPr lang="en-US" sz="1100" b="0" i="1" u="none" strike="noStrike" baseline="0" dirty="0">
                <a:solidFill>
                  <a:schemeClr val="tx1"/>
                </a:solidFill>
                <a:latin typeface="AdvGulliv-R"/>
              </a:rPr>
              <a:t> NV. Self-pressurization of a flightweight liquid hydrogen storage tank subjected to low heat flux. NASA TM 103804; 1991.</a:t>
            </a:r>
            <a:endParaRPr lang="en-US" sz="3200" i="1" dirty="0">
              <a:solidFill>
                <a:schemeClr val="tx1"/>
              </a:solidFill>
            </a:endParaRPr>
          </a:p>
        </p:txBody>
      </p:sp>
    </p:spTree>
    <p:extLst>
      <p:ext uri="{BB962C8B-B14F-4D97-AF65-F5344CB8AC3E}">
        <p14:creationId xmlns:p14="http://schemas.microsoft.com/office/powerpoint/2010/main" val="128949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D3ADF-C2D9-AD06-0B37-3912DF4A13CA}"/>
              </a:ext>
            </a:extLst>
          </p:cNvPr>
          <p:cNvSpPr>
            <a:spLocks noGrp="1"/>
          </p:cNvSpPr>
          <p:nvPr>
            <p:ph type="sldNum" sz="quarter" idx="12"/>
          </p:nvPr>
        </p:nvSpPr>
        <p:spPr/>
        <p:txBody>
          <a:bodyPr/>
          <a:lstStyle/>
          <a:p>
            <a:pPr>
              <a:defRPr/>
            </a:pPr>
            <a:fld id="{783D04F6-5BE6-40C3-B386-A0E7FC276BD8}" type="slidenum">
              <a:rPr lang="en-US" smtClean="0"/>
              <a:pPr>
                <a:defRPr/>
              </a:pPr>
              <a:t>5</a:t>
            </a:fld>
            <a:endParaRPr lang="en-US" dirty="0"/>
          </a:p>
        </p:txBody>
      </p:sp>
      <p:sp>
        <p:nvSpPr>
          <p:cNvPr id="3" name="Title 2">
            <a:extLst>
              <a:ext uri="{FF2B5EF4-FFF2-40B4-BE49-F238E27FC236}">
                <a16:creationId xmlns:a16="http://schemas.microsoft.com/office/drawing/2014/main" id="{ACFC8ECE-4089-9845-987D-239F375D4BC4}"/>
              </a:ext>
            </a:extLst>
          </p:cNvPr>
          <p:cNvSpPr>
            <a:spLocks noGrp="1"/>
          </p:cNvSpPr>
          <p:nvPr>
            <p:ph type="title"/>
          </p:nvPr>
        </p:nvSpPr>
        <p:spPr/>
        <p:txBody>
          <a:bodyPr/>
          <a:lstStyle/>
          <a:p>
            <a:r>
              <a:rPr lang="en-US" dirty="0"/>
              <a:t>Computational Model</a:t>
            </a:r>
          </a:p>
        </p:txBody>
      </p:sp>
      <p:sp>
        <p:nvSpPr>
          <p:cNvPr id="4" name="Content Placeholder 3">
            <a:extLst>
              <a:ext uri="{FF2B5EF4-FFF2-40B4-BE49-F238E27FC236}">
                <a16:creationId xmlns:a16="http://schemas.microsoft.com/office/drawing/2014/main" id="{4FAE89D5-9759-2A3E-756F-DDA4EA3C227C}"/>
              </a:ext>
            </a:extLst>
          </p:cNvPr>
          <p:cNvSpPr>
            <a:spLocks noGrp="1"/>
          </p:cNvSpPr>
          <p:nvPr>
            <p:ph idx="1"/>
          </p:nvPr>
        </p:nvSpPr>
        <p:spPr>
          <a:xfrm>
            <a:off x="609600" y="960436"/>
            <a:ext cx="6330264" cy="5395917"/>
          </a:xfrm>
        </p:spPr>
        <p:txBody>
          <a:bodyPr/>
          <a:lstStyle/>
          <a:p>
            <a:pPr lvl="1"/>
            <a:r>
              <a:rPr lang="en-US" sz="1800" dirty="0"/>
              <a:t>Loci-Stream</a:t>
            </a:r>
          </a:p>
          <a:p>
            <a:pPr lvl="2"/>
            <a:r>
              <a:rPr lang="en-US" sz="1400" dirty="0"/>
              <a:t>Loci framework – flexible and scalable</a:t>
            </a:r>
          </a:p>
          <a:p>
            <a:pPr lvl="2"/>
            <a:r>
              <a:rPr lang="en-US" sz="1400" dirty="0"/>
              <a:t>Pressure based solver for all speed flows for generalized meshes</a:t>
            </a:r>
          </a:p>
          <a:p>
            <a:pPr lvl="2"/>
            <a:r>
              <a:rPr lang="en-US" sz="1400" dirty="0"/>
              <a:t>Laminar, RANS turbulence and DDES turbulence model equation options are available</a:t>
            </a:r>
          </a:p>
          <a:p>
            <a:pPr lvl="1"/>
            <a:r>
              <a:rPr lang="en-US" sz="1800" dirty="0"/>
              <a:t>VOF Module</a:t>
            </a:r>
          </a:p>
          <a:p>
            <a:pPr lvl="2"/>
            <a:r>
              <a:rPr lang="en-US" sz="1400" dirty="0"/>
              <a:t>Implements Volume of Fluid (VOF) method by solving additional VOF transport equation for two-phase flows</a:t>
            </a:r>
          </a:p>
          <a:p>
            <a:pPr lvl="2"/>
            <a:r>
              <a:rPr lang="en-US" sz="1400" dirty="0"/>
              <a:t>Interface reconstruction to avoid smoothing of the sharp interface using PLIC (Piecewise Linear Interface Construction) method</a:t>
            </a:r>
          </a:p>
          <a:p>
            <a:pPr lvl="1"/>
            <a:r>
              <a:rPr lang="en-US" sz="1800" dirty="0"/>
              <a:t>Loci-Stream-VOF</a:t>
            </a:r>
          </a:p>
          <a:p>
            <a:pPr lvl="2"/>
            <a:r>
              <a:rPr lang="en-US" sz="1400" dirty="0"/>
              <a:t>Solves a single set of governing equations for two phases</a:t>
            </a:r>
          </a:p>
          <a:p>
            <a:pPr lvl="2"/>
            <a:r>
              <a:rPr lang="en-US" sz="1400" dirty="0"/>
              <a:t>Boussinesq hypothesis for liquid</a:t>
            </a:r>
          </a:p>
          <a:p>
            <a:pPr lvl="2"/>
            <a:r>
              <a:rPr lang="en-US" sz="1400" dirty="0"/>
              <a:t>Variable time step size is determined for each time step, by user defined maximum CFL condition</a:t>
            </a:r>
          </a:p>
          <a:p>
            <a:pPr lvl="1"/>
            <a:r>
              <a:rPr lang="en-US" sz="1800" dirty="0"/>
              <a:t>Phase Change Mass Transfer Model</a:t>
            </a:r>
          </a:p>
          <a:p>
            <a:pPr lvl="2"/>
            <a:r>
              <a:rPr lang="en-US" sz="1400" dirty="0"/>
              <a:t>Kinetic model by Hertz-Knudsen-Schrage (HKS)</a:t>
            </a:r>
          </a:p>
          <a:p>
            <a:pPr lvl="2"/>
            <a:r>
              <a:rPr lang="en-US" sz="1400" dirty="0"/>
              <a:t>Antoine equation for saturation pressure</a:t>
            </a:r>
          </a:p>
          <a:p>
            <a:pPr lvl="1"/>
            <a:r>
              <a:rPr lang="en-US" sz="1800" dirty="0"/>
              <a:t>Material Properties from NIST database</a:t>
            </a:r>
          </a:p>
        </p:txBody>
      </p:sp>
      <p:pic>
        <p:nvPicPr>
          <p:cNvPr id="5" name="Picture 4">
            <a:extLst>
              <a:ext uri="{FF2B5EF4-FFF2-40B4-BE49-F238E27FC236}">
                <a16:creationId xmlns:a16="http://schemas.microsoft.com/office/drawing/2014/main" id="{8ACD7265-6063-9321-2D84-AE2765B162C3}"/>
              </a:ext>
            </a:extLst>
          </p:cNvPr>
          <p:cNvPicPr>
            <a:picLocks noChangeAspect="1"/>
          </p:cNvPicPr>
          <p:nvPr/>
        </p:nvPicPr>
        <p:blipFill>
          <a:blip r:embed="rId3"/>
          <a:stretch>
            <a:fillRect/>
          </a:stretch>
        </p:blipFill>
        <p:spPr>
          <a:xfrm>
            <a:off x="7253555" y="5021110"/>
            <a:ext cx="2743200" cy="625780"/>
          </a:xfrm>
          <a:prstGeom prst="rect">
            <a:avLst/>
          </a:prstGeom>
        </p:spPr>
      </p:pic>
      <p:pic>
        <p:nvPicPr>
          <p:cNvPr id="6" name="Picture 5">
            <a:extLst>
              <a:ext uri="{FF2B5EF4-FFF2-40B4-BE49-F238E27FC236}">
                <a16:creationId xmlns:a16="http://schemas.microsoft.com/office/drawing/2014/main" id="{43BFB0B0-3E34-CEB1-9AED-84658565804F}"/>
              </a:ext>
            </a:extLst>
          </p:cNvPr>
          <p:cNvPicPr>
            <a:picLocks noChangeAspect="1"/>
          </p:cNvPicPr>
          <p:nvPr/>
        </p:nvPicPr>
        <p:blipFill>
          <a:blip r:embed="rId4"/>
          <a:stretch>
            <a:fillRect/>
          </a:stretch>
        </p:blipFill>
        <p:spPr>
          <a:xfrm>
            <a:off x="7672969" y="5673304"/>
            <a:ext cx="1904372" cy="457200"/>
          </a:xfrm>
          <a:prstGeom prst="rect">
            <a:avLst/>
          </a:prstGeom>
        </p:spPr>
      </p:pic>
      <p:pic>
        <p:nvPicPr>
          <p:cNvPr id="7" name="Picture 6">
            <a:extLst>
              <a:ext uri="{FF2B5EF4-FFF2-40B4-BE49-F238E27FC236}">
                <a16:creationId xmlns:a16="http://schemas.microsoft.com/office/drawing/2014/main" id="{43665C94-DFE1-DC86-9A2F-FDDF49D8445D}"/>
              </a:ext>
            </a:extLst>
          </p:cNvPr>
          <p:cNvPicPr>
            <a:picLocks noChangeAspect="1"/>
          </p:cNvPicPr>
          <p:nvPr/>
        </p:nvPicPr>
        <p:blipFill>
          <a:blip r:embed="rId5"/>
          <a:stretch>
            <a:fillRect/>
          </a:stretch>
        </p:blipFill>
        <p:spPr>
          <a:xfrm>
            <a:off x="7039510" y="1159530"/>
            <a:ext cx="3171290" cy="1828800"/>
          </a:xfrm>
          <a:prstGeom prst="rect">
            <a:avLst/>
          </a:prstGeom>
        </p:spPr>
      </p:pic>
      <p:pic>
        <p:nvPicPr>
          <p:cNvPr id="8" name="Picture 7">
            <a:extLst>
              <a:ext uri="{FF2B5EF4-FFF2-40B4-BE49-F238E27FC236}">
                <a16:creationId xmlns:a16="http://schemas.microsoft.com/office/drawing/2014/main" id="{9B5C96B9-3059-3CF2-EED4-DA844B98D3D0}"/>
              </a:ext>
            </a:extLst>
          </p:cNvPr>
          <p:cNvPicPr>
            <a:picLocks noChangeAspect="1"/>
          </p:cNvPicPr>
          <p:nvPr/>
        </p:nvPicPr>
        <p:blipFill>
          <a:blip r:embed="rId6"/>
          <a:stretch>
            <a:fillRect/>
          </a:stretch>
        </p:blipFill>
        <p:spPr>
          <a:xfrm>
            <a:off x="7702492" y="3141132"/>
            <a:ext cx="1845326" cy="228600"/>
          </a:xfrm>
          <a:prstGeom prst="rect">
            <a:avLst/>
          </a:prstGeom>
        </p:spPr>
      </p:pic>
      <p:pic>
        <p:nvPicPr>
          <p:cNvPr id="9" name="Picture 8">
            <a:extLst>
              <a:ext uri="{FF2B5EF4-FFF2-40B4-BE49-F238E27FC236}">
                <a16:creationId xmlns:a16="http://schemas.microsoft.com/office/drawing/2014/main" id="{4841ED6F-7A84-1A76-F3C5-46002C49F96F}"/>
              </a:ext>
            </a:extLst>
          </p:cNvPr>
          <p:cNvPicPr>
            <a:picLocks noChangeAspect="1"/>
          </p:cNvPicPr>
          <p:nvPr/>
        </p:nvPicPr>
        <p:blipFill>
          <a:blip r:embed="rId7"/>
          <a:stretch>
            <a:fillRect/>
          </a:stretch>
        </p:blipFill>
        <p:spPr>
          <a:xfrm>
            <a:off x="7981343" y="3962400"/>
            <a:ext cx="1287624" cy="457200"/>
          </a:xfrm>
          <a:prstGeom prst="rect">
            <a:avLst/>
          </a:prstGeom>
        </p:spPr>
      </p:pic>
      <p:cxnSp>
        <p:nvCxnSpPr>
          <p:cNvPr id="11" name="Straight Arrow Connector 10">
            <a:extLst>
              <a:ext uri="{FF2B5EF4-FFF2-40B4-BE49-F238E27FC236}">
                <a16:creationId xmlns:a16="http://schemas.microsoft.com/office/drawing/2014/main" id="{64747049-C5E5-B440-4B10-6D1D11ADBA5D}"/>
              </a:ext>
            </a:extLst>
          </p:cNvPr>
          <p:cNvCxnSpPr>
            <a:cxnSpLocks/>
            <a:stCxn id="39" idx="1"/>
          </p:cNvCxnSpPr>
          <p:nvPr/>
        </p:nvCxnSpPr>
        <p:spPr>
          <a:xfrm flipH="1">
            <a:off x="10158046" y="5349876"/>
            <a:ext cx="5861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3">
            <a:extLst>
              <a:ext uri="{FF2B5EF4-FFF2-40B4-BE49-F238E27FC236}">
                <a16:creationId xmlns:a16="http://schemas.microsoft.com/office/drawing/2014/main" id="{BE1B8077-39C9-FD6F-849E-96EB6889D452}"/>
              </a:ext>
            </a:extLst>
          </p:cNvPr>
          <p:cNvSpPr txBox="1">
            <a:spLocks/>
          </p:cNvSpPr>
          <p:nvPr/>
        </p:nvSpPr>
        <p:spPr bwMode="auto">
          <a:xfrm>
            <a:off x="10577244" y="3930806"/>
            <a:ext cx="1447800" cy="4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buSzTx/>
            </a:pPr>
            <a:r>
              <a:rPr lang="en-US" sz="1200" dirty="0"/>
              <a:t>VOF Transport Equation</a:t>
            </a:r>
          </a:p>
        </p:txBody>
      </p:sp>
      <p:cxnSp>
        <p:nvCxnSpPr>
          <p:cNvPr id="24" name="Straight Arrow Connector 23">
            <a:extLst>
              <a:ext uri="{FF2B5EF4-FFF2-40B4-BE49-F238E27FC236}">
                <a16:creationId xmlns:a16="http://schemas.microsoft.com/office/drawing/2014/main" id="{2169DD81-80C4-E707-A6AC-058548B02EBE}"/>
              </a:ext>
            </a:extLst>
          </p:cNvPr>
          <p:cNvCxnSpPr>
            <a:cxnSpLocks/>
            <a:stCxn id="23" idx="1"/>
          </p:cNvCxnSpPr>
          <p:nvPr/>
        </p:nvCxnSpPr>
        <p:spPr>
          <a:xfrm flipH="1" flipV="1">
            <a:off x="10210799" y="4166886"/>
            <a:ext cx="36644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18591B35-1BB7-9768-EF35-667C8FDFEE9F}"/>
              </a:ext>
            </a:extLst>
          </p:cNvPr>
          <p:cNvSpPr txBox="1">
            <a:spLocks/>
          </p:cNvSpPr>
          <p:nvPr/>
        </p:nvSpPr>
        <p:spPr bwMode="auto">
          <a:xfrm>
            <a:off x="10744659" y="2110901"/>
            <a:ext cx="1142541" cy="32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buSzTx/>
            </a:pPr>
            <a:r>
              <a:rPr lang="en-US" sz="1200" dirty="0"/>
              <a:t>Conservation Equations</a:t>
            </a:r>
          </a:p>
        </p:txBody>
      </p:sp>
      <p:cxnSp>
        <p:nvCxnSpPr>
          <p:cNvPr id="29" name="Straight Arrow Connector 28">
            <a:extLst>
              <a:ext uri="{FF2B5EF4-FFF2-40B4-BE49-F238E27FC236}">
                <a16:creationId xmlns:a16="http://schemas.microsoft.com/office/drawing/2014/main" id="{905270D8-BA1C-0DC1-C891-AD8699BEF1EB}"/>
              </a:ext>
            </a:extLst>
          </p:cNvPr>
          <p:cNvCxnSpPr>
            <a:cxnSpLocks/>
            <a:stCxn id="28" idx="1"/>
          </p:cNvCxnSpPr>
          <p:nvPr/>
        </p:nvCxnSpPr>
        <p:spPr>
          <a:xfrm flipH="1">
            <a:off x="10438483" y="2274651"/>
            <a:ext cx="306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7E17AFF5-F820-3F08-9EC1-BD0A18FB13EB}"/>
              </a:ext>
            </a:extLst>
          </p:cNvPr>
          <p:cNvSpPr/>
          <p:nvPr/>
        </p:nvSpPr>
        <p:spPr>
          <a:xfrm>
            <a:off x="10158046" y="1159530"/>
            <a:ext cx="228600" cy="22102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Content Placeholder 3">
            <a:extLst>
              <a:ext uri="{FF2B5EF4-FFF2-40B4-BE49-F238E27FC236}">
                <a16:creationId xmlns:a16="http://schemas.microsoft.com/office/drawing/2014/main" id="{B1650D8E-33DC-3D2C-D8F8-A47B1D62972C}"/>
              </a:ext>
            </a:extLst>
          </p:cNvPr>
          <p:cNvSpPr txBox="1">
            <a:spLocks/>
          </p:cNvSpPr>
          <p:nvPr/>
        </p:nvSpPr>
        <p:spPr bwMode="auto">
          <a:xfrm>
            <a:off x="10744201" y="5186126"/>
            <a:ext cx="1219198" cy="32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buSzTx/>
            </a:pPr>
            <a:r>
              <a:rPr lang="en-US" sz="1200" dirty="0"/>
              <a:t>HKS Model</a:t>
            </a:r>
          </a:p>
        </p:txBody>
      </p:sp>
      <p:cxnSp>
        <p:nvCxnSpPr>
          <p:cNvPr id="43" name="Straight Arrow Connector 42">
            <a:extLst>
              <a:ext uri="{FF2B5EF4-FFF2-40B4-BE49-F238E27FC236}">
                <a16:creationId xmlns:a16="http://schemas.microsoft.com/office/drawing/2014/main" id="{1264EB23-C574-B82B-539A-5A45DD1873A7}"/>
              </a:ext>
            </a:extLst>
          </p:cNvPr>
          <p:cNvCxnSpPr>
            <a:cxnSpLocks/>
            <a:stCxn id="44" idx="1"/>
          </p:cNvCxnSpPr>
          <p:nvPr/>
        </p:nvCxnSpPr>
        <p:spPr>
          <a:xfrm flipH="1">
            <a:off x="10158045" y="5962740"/>
            <a:ext cx="5245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3">
            <a:extLst>
              <a:ext uri="{FF2B5EF4-FFF2-40B4-BE49-F238E27FC236}">
                <a16:creationId xmlns:a16="http://schemas.microsoft.com/office/drawing/2014/main" id="{D563BF1F-DCC5-EFCD-C85F-75C81696AE2F}"/>
              </a:ext>
            </a:extLst>
          </p:cNvPr>
          <p:cNvSpPr txBox="1">
            <a:spLocks/>
          </p:cNvSpPr>
          <p:nvPr/>
        </p:nvSpPr>
        <p:spPr bwMode="auto">
          <a:xfrm>
            <a:off x="10682556" y="5798990"/>
            <a:ext cx="1342488" cy="32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buSzTx/>
            </a:pPr>
            <a:r>
              <a:rPr lang="en-US" sz="1200" dirty="0"/>
              <a:t>Antoine Equation</a:t>
            </a:r>
          </a:p>
        </p:txBody>
      </p:sp>
      <p:sp>
        <p:nvSpPr>
          <p:cNvPr id="54" name="Content Placeholder 3">
            <a:extLst>
              <a:ext uri="{FF2B5EF4-FFF2-40B4-BE49-F238E27FC236}">
                <a16:creationId xmlns:a16="http://schemas.microsoft.com/office/drawing/2014/main" id="{E56F1AC7-73F9-FBD8-E773-F54305C7D659}"/>
              </a:ext>
            </a:extLst>
          </p:cNvPr>
          <p:cNvSpPr txBox="1">
            <a:spLocks/>
          </p:cNvSpPr>
          <p:nvPr/>
        </p:nvSpPr>
        <p:spPr bwMode="auto">
          <a:xfrm>
            <a:off x="6781800" y="6515621"/>
            <a:ext cx="3239018" cy="31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0" algn="r" defTabSz="914400">
              <a:buSzTx/>
              <a:buNone/>
            </a:pPr>
            <a:r>
              <a:rPr lang="en-US" sz="1200" i="1" dirty="0" err="1"/>
              <a:t>Φ</a:t>
            </a:r>
            <a:r>
              <a:rPr lang="en-US" sz="1200" i="1" dirty="0"/>
              <a:t> is Heat dissipation through shear stress</a:t>
            </a:r>
          </a:p>
        </p:txBody>
      </p:sp>
    </p:spTree>
    <p:extLst>
      <p:ext uri="{BB962C8B-B14F-4D97-AF65-F5344CB8AC3E}">
        <p14:creationId xmlns:p14="http://schemas.microsoft.com/office/powerpoint/2010/main" val="284797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E4AFE5-66F5-4B96-8683-BFEAB5DB0065}"/>
              </a:ext>
            </a:extLst>
          </p:cNvPr>
          <p:cNvSpPr>
            <a:spLocks noGrp="1"/>
          </p:cNvSpPr>
          <p:nvPr>
            <p:ph type="sldNum" sz="quarter" idx="12"/>
          </p:nvPr>
        </p:nvSpPr>
        <p:spPr/>
        <p:txBody>
          <a:bodyPr/>
          <a:lstStyle/>
          <a:p>
            <a:pPr>
              <a:defRPr/>
            </a:pPr>
            <a:fld id="{783D04F6-5BE6-40C3-B386-A0E7FC276BD8}" type="slidenum">
              <a:rPr lang="en-US" smtClean="0"/>
              <a:pPr>
                <a:defRPr/>
              </a:pPr>
              <a:t>6</a:t>
            </a:fld>
            <a:endParaRPr lang="en-US" dirty="0"/>
          </a:p>
        </p:txBody>
      </p:sp>
      <p:sp>
        <p:nvSpPr>
          <p:cNvPr id="3" name="Title 2">
            <a:extLst>
              <a:ext uri="{FF2B5EF4-FFF2-40B4-BE49-F238E27FC236}">
                <a16:creationId xmlns:a16="http://schemas.microsoft.com/office/drawing/2014/main" id="{86CE6DCE-4EB9-46C5-93E5-CE757C64D4F6}"/>
              </a:ext>
            </a:extLst>
          </p:cNvPr>
          <p:cNvSpPr>
            <a:spLocks noGrp="1"/>
          </p:cNvSpPr>
          <p:nvPr>
            <p:ph type="title"/>
          </p:nvPr>
        </p:nvSpPr>
        <p:spPr/>
        <p:txBody>
          <a:bodyPr/>
          <a:lstStyle/>
          <a:p>
            <a:r>
              <a:rPr lang="en-US" dirty="0"/>
              <a:t>Lumped Gas Liquid CFD Model</a:t>
            </a:r>
          </a:p>
        </p:txBody>
      </p:sp>
      <p:sp>
        <p:nvSpPr>
          <p:cNvPr id="4" name="Content Placeholder 3">
            <a:extLst>
              <a:ext uri="{FF2B5EF4-FFF2-40B4-BE49-F238E27FC236}">
                <a16:creationId xmlns:a16="http://schemas.microsoft.com/office/drawing/2014/main" id="{EFF73193-E4E7-45F9-98E5-1195EBD452FD}"/>
              </a:ext>
            </a:extLst>
          </p:cNvPr>
          <p:cNvSpPr>
            <a:spLocks noGrp="1"/>
          </p:cNvSpPr>
          <p:nvPr>
            <p:ph idx="1"/>
          </p:nvPr>
        </p:nvSpPr>
        <p:spPr>
          <a:xfrm>
            <a:off x="609600" y="960437"/>
            <a:ext cx="7467600" cy="5245896"/>
          </a:xfrm>
        </p:spPr>
        <p:txBody>
          <a:bodyPr/>
          <a:lstStyle/>
          <a:p>
            <a:r>
              <a:rPr lang="en-US" dirty="0"/>
              <a:t>Solve self-pressurization problem more efficiently by observing</a:t>
            </a:r>
          </a:p>
          <a:p>
            <a:pPr lvl="1"/>
            <a:r>
              <a:rPr lang="en-US" dirty="0"/>
              <a:t>Ullage is always near equilibrium due to low heat fluxes, and closed system</a:t>
            </a:r>
          </a:p>
          <a:p>
            <a:pPr lvl="1"/>
            <a:r>
              <a:rPr lang="en-US" dirty="0"/>
              <a:t>Gas-liquid interface is always quiescent</a:t>
            </a:r>
          </a:p>
          <a:p>
            <a:pPr lvl="1"/>
            <a:r>
              <a:rPr lang="en-US" dirty="0">
                <a:effectLst/>
                <a:latin typeface="Helvetica" pitchFamily="2" charset="0"/>
              </a:rPr>
              <a:t>Interfacial thermal stratification in liquid dominates the problem dynamics</a:t>
            </a:r>
            <a:endParaRPr lang="en-US" dirty="0"/>
          </a:p>
          <a:p>
            <a:r>
              <a:rPr lang="en-US" sz="1800" dirty="0"/>
              <a:t>Advantages:</a:t>
            </a:r>
          </a:p>
          <a:p>
            <a:pPr lvl="1"/>
            <a:r>
              <a:rPr lang="en-US" dirty="0"/>
              <a:t>Preclude any movement of the gas-liquid interface observed in the VOF method and alleviate restrictive time step requirements of VOF module</a:t>
            </a:r>
          </a:p>
          <a:p>
            <a:pPr lvl="1"/>
            <a:r>
              <a:rPr lang="en-US" dirty="0"/>
              <a:t>Greater numerical stability at higher time-steps</a:t>
            </a:r>
          </a:p>
          <a:p>
            <a:pPr lvl="1"/>
            <a:r>
              <a:rPr lang="en-US" dirty="0"/>
              <a:t>Increase spatial resolution with minimal impact to simulation wall time</a:t>
            </a:r>
          </a:p>
          <a:p>
            <a:r>
              <a:rPr lang="en-US" sz="1800" dirty="0"/>
              <a:t>Implementation:</a:t>
            </a:r>
          </a:p>
          <a:p>
            <a:pPr lvl="1"/>
            <a:r>
              <a:rPr lang="en-US" dirty="0"/>
              <a:t>CFD-ACE+ solver for proof of concept</a:t>
            </a:r>
          </a:p>
          <a:p>
            <a:pPr lvl="1"/>
            <a:r>
              <a:rPr lang="en-US" dirty="0"/>
              <a:t>A more general sharp interface model is implemented and being tested in Loci-Stream</a:t>
            </a:r>
          </a:p>
          <a:p>
            <a:r>
              <a:rPr lang="en-US" sz="1800" dirty="0"/>
              <a:t>Methodology</a:t>
            </a:r>
            <a:endParaRPr lang="en-US" dirty="0"/>
          </a:p>
          <a:p>
            <a:pPr lvl="1"/>
            <a:r>
              <a:rPr lang="en-US" dirty="0"/>
              <a:t>Gas phase CFD is decoupled and simulated separately to obtain lumped gas reduced order model (ROM)</a:t>
            </a:r>
          </a:p>
          <a:p>
            <a:pPr lvl="1"/>
            <a:r>
              <a:rPr lang="en-US" dirty="0"/>
              <a:t>Ullage dynamics are then coupled with time-accurate liquid CFD via gas-liquid interface boundary condition via the gas ROM</a:t>
            </a:r>
          </a:p>
        </p:txBody>
      </p:sp>
      <p:sp>
        <p:nvSpPr>
          <p:cNvPr id="18" name="TextBox 17">
            <a:extLst>
              <a:ext uri="{FF2B5EF4-FFF2-40B4-BE49-F238E27FC236}">
                <a16:creationId xmlns:a16="http://schemas.microsoft.com/office/drawing/2014/main" id="{7B027130-C775-45E4-8E43-A9CE4C1551D0}"/>
              </a:ext>
            </a:extLst>
          </p:cNvPr>
          <p:cNvSpPr txBox="1"/>
          <p:nvPr/>
        </p:nvSpPr>
        <p:spPr>
          <a:xfrm>
            <a:off x="8378150" y="1014905"/>
            <a:ext cx="3176588" cy="584775"/>
          </a:xfrm>
          <a:prstGeom prst="rect">
            <a:avLst/>
          </a:prstGeom>
          <a:noFill/>
        </p:spPr>
        <p:txBody>
          <a:bodyPr wrap="square" rtlCol="0">
            <a:spAutoFit/>
          </a:bodyPr>
          <a:lstStyle/>
          <a:p>
            <a:pPr algn="ctr"/>
            <a:r>
              <a:rPr lang="en-US" sz="1600" b="1" dirty="0">
                <a:solidFill>
                  <a:schemeClr val="tx1"/>
                </a:solidFill>
              </a:rPr>
              <a:t>Illustration of Lumped Gas Liquid CFD Model</a:t>
            </a:r>
          </a:p>
        </p:txBody>
      </p:sp>
      <p:grpSp>
        <p:nvGrpSpPr>
          <p:cNvPr id="6" name="Group 5">
            <a:extLst>
              <a:ext uri="{FF2B5EF4-FFF2-40B4-BE49-F238E27FC236}">
                <a16:creationId xmlns:a16="http://schemas.microsoft.com/office/drawing/2014/main" id="{D1EA9BAF-642A-D6F1-14B3-82819EA263EF}"/>
              </a:ext>
            </a:extLst>
          </p:cNvPr>
          <p:cNvGrpSpPr/>
          <p:nvPr/>
        </p:nvGrpSpPr>
        <p:grpSpPr>
          <a:xfrm>
            <a:off x="8077200" y="1576010"/>
            <a:ext cx="3933591" cy="3874542"/>
            <a:chOff x="8077200" y="1576010"/>
            <a:chExt cx="3933591" cy="3874542"/>
          </a:xfrm>
        </p:grpSpPr>
        <p:pic>
          <p:nvPicPr>
            <p:cNvPr id="7" name="Picture 6">
              <a:extLst>
                <a:ext uri="{FF2B5EF4-FFF2-40B4-BE49-F238E27FC236}">
                  <a16:creationId xmlns:a16="http://schemas.microsoft.com/office/drawing/2014/main" id="{684D14C0-042A-EA87-BCBF-6245C9DED7E8}"/>
                </a:ext>
              </a:extLst>
            </p:cNvPr>
            <p:cNvPicPr>
              <a:picLocks noChangeAspect="1"/>
            </p:cNvPicPr>
            <p:nvPr/>
          </p:nvPicPr>
          <p:blipFill rotWithShape="1">
            <a:blip r:embed="rId3">
              <a:extLst>
                <a:ext uri="{28A0092B-C50C-407E-A947-70E740481C1C}">
                  <a14:useLocalDpi xmlns:a14="http://schemas.microsoft.com/office/drawing/2010/main" val="0"/>
                </a:ext>
              </a:extLst>
            </a:blip>
            <a:srcRect t="52876"/>
            <a:stretch/>
          </p:blipFill>
          <p:spPr>
            <a:xfrm>
              <a:off x="8324418" y="4219947"/>
              <a:ext cx="3179083" cy="1230605"/>
            </a:xfrm>
            <a:prstGeom prst="rect">
              <a:avLst/>
            </a:prstGeom>
          </p:spPr>
        </p:pic>
        <p:sp>
          <p:nvSpPr>
            <p:cNvPr id="8" name="Freeform: Shape 11">
              <a:extLst>
                <a:ext uri="{FF2B5EF4-FFF2-40B4-BE49-F238E27FC236}">
                  <a16:creationId xmlns:a16="http://schemas.microsoft.com/office/drawing/2014/main" id="{E5AC3855-09D8-4E2B-CD08-4A798F6F5FB1}"/>
                </a:ext>
              </a:extLst>
            </p:cNvPr>
            <p:cNvSpPr/>
            <p:nvPr/>
          </p:nvSpPr>
          <p:spPr>
            <a:xfrm>
              <a:off x="9943585" y="3727504"/>
              <a:ext cx="45719" cy="492443"/>
            </a:xfrm>
            <a:custGeom>
              <a:avLst/>
              <a:gdLst>
                <a:gd name="connsiteX0" fmla="*/ 221838 w 440239"/>
                <a:gd name="connsiteY0" fmla="*/ 0 h 5500048"/>
                <a:gd name="connsiteX1" fmla="*/ 235486 w 440239"/>
                <a:gd name="connsiteY1" fmla="*/ 382137 h 5500048"/>
                <a:gd name="connsiteX2" fmla="*/ 235486 w 440239"/>
                <a:gd name="connsiteY2" fmla="*/ 736979 h 5500048"/>
                <a:gd name="connsiteX3" fmla="*/ 3474 w 440239"/>
                <a:gd name="connsiteY3" fmla="*/ 1119116 h 5500048"/>
                <a:gd name="connsiteX4" fmla="*/ 440202 w 440239"/>
                <a:gd name="connsiteY4" fmla="*/ 1842448 h 5500048"/>
                <a:gd name="connsiteX5" fmla="*/ 30769 w 440239"/>
                <a:gd name="connsiteY5" fmla="*/ 2579427 h 5500048"/>
                <a:gd name="connsiteX6" fmla="*/ 440202 w 440239"/>
                <a:gd name="connsiteY6" fmla="*/ 3289111 h 5500048"/>
                <a:gd name="connsiteX7" fmla="*/ 30769 w 440239"/>
                <a:gd name="connsiteY7" fmla="*/ 4039737 h 5500048"/>
                <a:gd name="connsiteX8" fmla="*/ 235486 w 440239"/>
                <a:gd name="connsiteY8" fmla="*/ 4394579 h 5500048"/>
                <a:gd name="connsiteX9" fmla="*/ 221838 w 440239"/>
                <a:gd name="connsiteY9" fmla="*/ 4749421 h 5500048"/>
                <a:gd name="connsiteX10" fmla="*/ 221838 w 440239"/>
                <a:gd name="connsiteY10" fmla="*/ 5117911 h 5500048"/>
                <a:gd name="connsiteX11" fmla="*/ 235486 w 440239"/>
                <a:gd name="connsiteY11" fmla="*/ 5500048 h 550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239" h="5500048">
                  <a:moveTo>
                    <a:pt x="221838" y="0"/>
                  </a:moveTo>
                  <a:cubicBezTo>
                    <a:pt x="227524" y="129653"/>
                    <a:pt x="233211" y="259307"/>
                    <a:pt x="235486" y="382137"/>
                  </a:cubicBezTo>
                  <a:cubicBezTo>
                    <a:pt x="237761" y="504967"/>
                    <a:pt x="274155" y="614149"/>
                    <a:pt x="235486" y="736979"/>
                  </a:cubicBezTo>
                  <a:cubicBezTo>
                    <a:pt x="196817" y="859809"/>
                    <a:pt x="-30645" y="934871"/>
                    <a:pt x="3474" y="1119116"/>
                  </a:cubicBezTo>
                  <a:cubicBezTo>
                    <a:pt x="37593" y="1303361"/>
                    <a:pt x="435653" y="1599063"/>
                    <a:pt x="440202" y="1842448"/>
                  </a:cubicBezTo>
                  <a:cubicBezTo>
                    <a:pt x="444751" y="2085833"/>
                    <a:pt x="30769" y="2338317"/>
                    <a:pt x="30769" y="2579427"/>
                  </a:cubicBezTo>
                  <a:cubicBezTo>
                    <a:pt x="30769" y="2820537"/>
                    <a:pt x="440202" y="3045726"/>
                    <a:pt x="440202" y="3289111"/>
                  </a:cubicBezTo>
                  <a:cubicBezTo>
                    <a:pt x="440202" y="3532496"/>
                    <a:pt x="64888" y="3855492"/>
                    <a:pt x="30769" y="4039737"/>
                  </a:cubicBezTo>
                  <a:cubicBezTo>
                    <a:pt x="-3350" y="4223982"/>
                    <a:pt x="203641" y="4276298"/>
                    <a:pt x="235486" y="4394579"/>
                  </a:cubicBezTo>
                  <a:cubicBezTo>
                    <a:pt x="267331" y="4512860"/>
                    <a:pt x="224113" y="4628866"/>
                    <a:pt x="221838" y="4749421"/>
                  </a:cubicBezTo>
                  <a:cubicBezTo>
                    <a:pt x="219563" y="4869976"/>
                    <a:pt x="219563" y="4992807"/>
                    <a:pt x="221838" y="5117911"/>
                  </a:cubicBezTo>
                  <a:cubicBezTo>
                    <a:pt x="224113" y="5243015"/>
                    <a:pt x="229799" y="5371531"/>
                    <a:pt x="235486" y="550004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3DA56C3-04C3-7402-0FD5-0533AA8E72A9}"/>
                    </a:ext>
                  </a:extLst>
                </p:cNvPr>
                <p:cNvSpPr txBox="1"/>
                <p:nvPr/>
              </p:nvSpPr>
              <p:spPr>
                <a:xfrm>
                  <a:off x="11037560" y="4989514"/>
                  <a:ext cx="838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a:solidFill>
                                  <a:schemeClr val="tx1"/>
                                </a:solidFill>
                                <a:latin typeface="Cambria Math" panose="02040503050406030204" pitchFamily="18" charset="0"/>
                              </a:rPr>
                              <m:t>𝒒</m:t>
                            </m:r>
                          </m:e>
                          <m:sub>
                            <m:r>
                              <a:rPr lang="en-US" sz="1400" b="1" i="1">
                                <a:solidFill>
                                  <a:schemeClr val="tx1"/>
                                </a:solidFill>
                                <a:latin typeface="Cambria Math" panose="02040503050406030204" pitchFamily="18" charset="0"/>
                              </a:rPr>
                              <m:t>𝒘𝒂𝒍𝒍</m:t>
                            </m:r>
                          </m:sub>
                        </m:sSub>
                      </m:oMath>
                    </m:oMathPara>
                  </a14:m>
                  <a:endParaRPr lang="en-US" sz="1400" b="1" dirty="0">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13DA56C3-04C3-7402-0FD5-0533AA8E72A9}"/>
                    </a:ext>
                  </a:extLst>
                </p:cNvPr>
                <p:cNvSpPr txBox="1">
                  <a:spLocks noRot="1" noChangeAspect="1" noMove="1" noResize="1" noEditPoints="1" noAdjustHandles="1" noChangeArrowheads="1" noChangeShapeType="1" noTextEdit="1"/>
                </p:cNvSpPr>
                <p:nvPr/>
              </p:nvSpPr>
              <p:spPr>
                <a:xfrm>
                  <a:off x="11037560" y="4989514"/>
                  <a:ext cx="838200" cy="307777"/>
                </a:xfrm>
                <a:prstGeom prst="rect">
                  <a:avLst/>
                </a:prstGeom>
                <a:blipFill>
                  <a:blip r:embed="rId5"/>
                  <a:stretch>
                    <a:fillRect b="-3846"/>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5C3F1034-B3C8-7FED-D873-36804086BD69}"/>
                </a:ext>
              </a:extLst>
            </p:cNvPr>
            <p:cNvSpPr txBox="1"/>
            <p:nvPr/>
          </p:nvSpPr>
          <p:spPr>
            <a:xfrm>
              <a:off x="9945989" y="3505200"/>
              <a:ext cx="2064802" cy="492443"/>
            </a:xfrm>
            <a:prstGeom prst="rect">
              <a:avLst/>
            </a:prstGeom>
            <a:noFill/>
          </p:spPr>
          <p:txBody>
            <a:bodyPr wrap="square">
              <a:spAutoFit/>
            </a:bodyPr>
            <a:lstStyle/>
            <a:p>
              <a:r>
                <a:rPr lang="en-US" sz="1400" b="1" dirty="0">
                  <a:solidFill>
                    <a:schemeClr val="tx1"/>
                  </a:solidFill>
                  <a:latin typeface="Times New Roman" panose="02020603050405020304" pitchFamily="18" charset="0"/>
                  <a:cs typeface="Times New Roman" panose="02020603050405020304" pitchFamily="18" charset="0"/>
                </a:rPr>
                <a:t>q</a:t>
              </a:r>
              <a:r>
                <a:rPr lang="en-US" sz="1400" b="1" baseline="-25000" dirty="0">
                  <a:solidFill>
                    <a:schemeClr val="tx1"/>
                  </a:solidFill>
                  <a:latin typeface="Times New Roman" panose="02020603050405020304" pitchFamily="18" charset="0"/>
                  <a:cs typeface="Times New Roman" panose="02020603050405020304" pitchFamily="18" charset="0"/>
                </a:rPr>
                <a:t>in</a:t>
              </a:r>
            </a:p>
            <a:p>
              <a:r>
                <a:rPr lang="en-US" sz="1200" dirty="0">
                  <a:solidFill>
                    <a:schemeClr val="tx1"/>
                  </a:solidFill>
                  <a:latin typeface="Times New Roman" panose="02020603050405020304" pitchFamily="18" charset="0"/>
                  <a:cs typeface="Times New Roman" panose="02020603050405020304" pitchFamily="18" charset="0"/>
                </a:rPr>
                <a:t>(from reduced order model)</a:t>
              </a:r>
            </a:p>
          </p:txBody>
        </p:sp>
        <p:sp>
          <p:nvSpPr>
            <p:cNvPr id="25" name="TextBox 24">
              <a:extLst>
                <a:ext uri="{FF2B5EF4-FFF2-40B4-BE49-F238E27FC236}">
                  <a16:creationId xmlns:a16="http://schemas.microsoft.com/office/drawing/2014/main" id="{95520E3D-3C9D-706B-2ED6-383945148FB7}"/>
                </a:ext>
              </a:extLst>
            </p:cNvPr>
            <p:cNvSpPr txBox="1"/>
            <p:nvPr/>
          </p:nvSpPr>
          <p:spPr>
            <a:xfrm>
              <a:off x="9016962" y="4628113"/>
              <a:ext cx="1858054"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Liquid Phase</a:t>
              </a:r>
              <a:endParaRPr lang="en-US" sz="1050" dirty="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6A0C3BC7-AB3B-86E0-F63A-81BCE750C628}"/>
                </a:ext>
              </a:extLst>
            </p:cNvPr>
            <p:cNvPicPr>
              <a:picLocks noChangeAspect="1"/>
            </p:cNvPicPr>
            <p:nvPr/>
          </p:nvPicPr>
          <p:blipFill rotWithShape="1">
            <a:blip r:embed="rId3">
              <a:extLst>
                <a:ext uri="{28A0092B-C50C-407E-A947-70E740481C1C}">
                  <a14:useLocalDpi xmlns:a14="http://schemas.microsoft.com/office/drawing/2010/main" val="0"/>
                </a:ext>
              </a:extLst>
            </a:blip>
            <a:srcRect b="47873"/>
            <a:stretch/>
          </p:blipFill>
          <p:spPr>
            <a:xfrm>
              <a:off x="8324417" y="1576010"/>
              <a:ext cx="3182112" cy="1362546"/>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0E90724-7166-6D2B-2891-09D7A2D29CA9}"/>
                    </a:ext>
                  </a:extLst>
                </p:cNvPr>
                <p:cNvSpPr txBox="1"/>
                <p:nvPr/>
              </p:nvSpPr>
              <p:spPr>
                <a:xfrm>
                  <a:off x="10994950" y="1652384"/>
                  <a:ext cx="838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1">
                                <a:solidFill>
                                  <a:schemeClr val="tx1"/>
                                </a:solidFill>
                                <a:latin typeface="Cambria Math" panose="02040503050406030204" pitchFamily="18" charset="0"/>
                              </a:rPr>
                              <m:t>𝒒</m:t>
                            </m:r>
                          </m:e>
                          <m:sub>
                            <m:r>
                              <a:rPr lang="en-US" sz="1400" b="1" i="1">
                                <a:solidFill>
                                  <a:schemeClr val="tx1"/>
                                </a:solidFill>
                                <a:latin typeface="Cambria Math" panose="02040503050406030204" pitchFamily="18" charset="0"/>
                              </a:rPr>
                              <m:t>𝒘𝒂𝒍𝒍</m:t>
                            </m:r>
                          </m:sub>
                        </m:sSub>
                      </m:oMath>
                    </m:oMathPara>
                  </a14:m>
                  <a:endParaRPr lang="en-US" sz="1400" b="1" dirty="0">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10E90724-7166-6D2B-2891-09D7A2D29CA9}"/>
                    </a:ext>
                  </a:extLst>
                </p:cNvPr>
                <p:cNvSpPr txBox="1">
                  <a:spLocks noRot="1" noChangeAspect="1" noMove="1" noResize="1" noEditPoints="1" noAdjustHandles="1" noChangeArrowheads="1" noChangeShapeType="1" noTextEdit="1"/>
                </p:cNvSpPr>
                <p:nvPr/>
              </p:nvSpPr>
              <p:spPr>
                <a:xfrm>
                  <a:off x="10994950" y="1652384"/>
                  <a:ext cx="838200" cy="307777"/>
                </a:xfrm>
                <a:prstGeom prst="rect">
                  <a:avLst/>
                </a:prstGeom>
                <a:blipFill>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B710ABF-A160-AB20-F978-147CCF9F2BE6}"/>
                    </a:ext>
                  </a:extLst>
                </p:cNvPr>
                <p:cNvSpPr txBox="1"/>
                <p:nvPr/>
              </p:nvSpPr>
              <p:spPr>
                <a:xfrm>
                  <a:off x="8352529" y="2966339"/>
                  <a:ext cx="3182111" cy="4875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solidFill>
                            <a:latin typeface="Cambria Math" panose="02040503050406030204" pitchFamily="18" charset="0"/>
                          </a:rPr>
                          <m:t>𝑻</m:t>
                        </m:r>
                        <m:r>
                          <a:rPr lang="en-US" sz="1400" b="1" i="1" baseline="-25000" smtClean="0">
                            <a:solidFill>
                              <a:schemeClr val="tx1"/>
                            </a:solidFill>
                            <a:latin typeface="Cambria Math" panose="02040503050406030204" pitchFamily="18" charset="0"/>
                          </a:rPr>
                          <m:t>𝒊𝒏</m:t>
                        </m:r>
                      </m:oMath>
                    </m:oMathPara>
                  </a14:m>
                  <a:endParaRPr lang="en-US" sz="1400" b="1" baseline="-25000" dirty="0">
                    <a:latin typeface="Times New Roman" panose="02020603050405020304" pitchFamily="18" charset="0"/>
                    <a:cs typeface="Times New Roman" panose="02020603050405020304" pitchFamily="18" charset="0"/>
                  </a:endParaRPr>
                </a:p>
                <a:p>
                  <a:pPr algn="ctr"/>
                  <a:r>
                    <a:rPr lang="en-US" sz="1200" dirty="0">
                      <a:solidFill>
                        <a:schemeClr val="tx1"/>
                      </a:solidFill>
                      <a:latin typeface="Times New Roman" panose="02020603050405020304" pitchFamily="18" charset="0"/>
                      <a:cs typeface="Times New Roman" panose="02020603050405020304" pitchFamily="18" charset="0"/>
                    </a:rPr>
                    <a:t>(initial temperature from test measurements)</a:t>
                  </a:r>
                </a:p>
              </p:txBody>
            </p:sp>
          </mc:Choice>
          <mc:Fallback xmlns="">
            <p:sp>
              <p:nvSpPr>
                <p:cNvPr id="28" name="TextBox 27">
                  <a:extLst>
                    <a:ext uri="{FF2B5EF4-FFF2-40B4-BE49-F238E27FC236}">
                      <a16:creationId xmlns:a16="http://schemas.microsoft.com/office/drawing/2014/main" id="{FB710ABF-A160-AB20-F978-147CCF9F2BE6}"/>
                    </a:ext>
                  </a:extLst>
                </p:cNvPr>
                <p:cNvSpPr txBox="1">
                  <a:spLocks noRot="1" noChangeAspect="1" noMove="1" noResize="1" noEditPoints="1" noAdjustHandles="1" noChangeArrowheads="1" noChangeShapeType="1" noTextEdit="1"/>
                </p:cNvSpPr>
                <p:nvPr/>
              </p:nvSpPr>
              <p:spPr>
                <a:xfrm>
                  <a:off x="8352529" y="2966339"/>
                  <a:ext cx="3182111" cy="487506"/>
                </a:xfrm>
                <a:prstGeom prst="rect">
                  <a:avLst/>
                </a:prstGeom>
                <a:blipFill>
                  <a:blip r:embed="rId7"/>
                  <a:stretch>
                    <a:fillRect b="-7500"/>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72E88937-00F3-4C2A-92AD-0D9D55FA7061}"/>
                </a:ext>
              </a:extLst>
            </p:cNvPr>
            <p:cNvSpPr txBox="1"/>
            <p:nvPr/>
          </p:nvSpPr>
          <p:spPr>
            <a:xfrm>
              <a:off x="9104446" y="2212157"/>
              <a:ext cx="1683088" cy="276999"/>
            </a:xfrm>
            <a:prstGeom prst="rect">
              <a:avLst/>
            </a:prstGeom>
            <a:noFill/>
          </p:spPr>
          <p:txBody>
            <a:bodyPr wrap="square" rtlCol="0">
              <a:spAutoFit/>
            </a:bodyPr>
            <a:lstStyle/>
            <a:p>
              <a:pPr algn="ctr"/>
              <a:r>
                <a:rPr lang="en-US" sz="1200" dirty="0">
                  <a:solidFill>
                    <a:schemeClr val="tx1"/>
                  </a:solidFill>
                  <a:latin typeface="Times New Roman" panose="02020603050405020304" pitchFamily="18" charset="0"/>
                  <a:cs typeface="Times New Roman" panose="02020603050405020304" pitchFamily="18" charset="0"/>
                </a:rPr>
                <a:t>Gas Phase</a:t>
              </a:r>
              <a:endParaRPr lang="en-US" sz="1050" dirty="0">
                <a:solidFill>
                  <a:schemeClr val="tx1"/>
                </a:solidFill>
                <a:latin typeface="Times New Roman" panose="02020603050405020304" pitchFamily="18" charset="0"/>
                <a:cs typeface="Times New Roman" panose="02020603050405020304" pitchFamily="18" charset="0"/>
              </a:endParaRPr>
            </a:p>
          </p:txBody>
        </p:sp>
        <p:sp>
          <p:nvSpPr>
            <p:cNvPr id="30" name="Freeform: Shape 11">
              <a:extLst>
                <a:ext uri="{FF2B5EF4-FFF2-40B4-BE49-F238E27FC236}">
                  <a16:creationId xmlns:a16="http://schemas.microsoft.com/office/drawing/2014/main" id="{7453C474-CD51-76A2-7E0D-FB50861AE5DE}"/>
                </a:ext>
              </a:extLst>
            </p:cNvPr>
            <p:cNvSpPr/>
            <p:nvPr/>
          </p:nvSpPr>
          <p:spPr>
            <a:xfrm rot="3379225">
              <a:off x="11408026" y="1872313"/>
              <a:ext cx="45719" cy="492443"/>
            </a:xfrm>
            <a:custGeom>
              <a:avLst/>
              <a:gdLst>
                <a:gd name="connsiteX0" fmla="*/ 221838 w 440239"/>
                <a:gd name="connsiteY0" fmla="*/ 0 h 5500048"/>
                <a:gd name="connsiteX1" fmla="*/ 235486 w 440239"/>
                <a:gd name="connsiteY1" fmla="*/ 382137 h 5500048"/>
                <a:gd name="connsiteX2" fmla="*/ 235486 w 440239"/>
                <a:gd name="connsiteY2" fmla="*/ 736979 h 5500048"/>
                <a:gd name="connsiteX3" fmla="*/ 3474 w 440239"/>
                <a:gd name="connsiteY3" fmla="*/ 1119116 h 5500048"/>
                <a:gd name="connsiteX4" fmla="*/ 440202 w 440239"/>
                <a:gd name="connsiteY4" fmla="*/ 1842448 h 5500048"/>
                <a:gd name="connsiteX5" fmla="*/ 30769 w 440239"/>
                <a:gd name="connsiteY5" fmla="*/ 2579427 h 5500048"/>
                <a:gd name="connsiteX6" fmla="*/ 440202 w 440239"/>
                <a:gd name="connsiteY6" fmla="*/ 3289111 h 5500048"/>
                <a:gd name="connsiteX7" fmla="*/ 30769 w 440239"/>
                <a:gd name="connsiteY7" fmla="*/ 4039737 h 5500048"/>
                <a:gd name="connsiteX8" fmla="*/ 235486 w 440239"/>
                <a:gd name="connsiteY8" fmla="*/ 4394579 h 5500048"/>
                <a:gd name="connsiteX9" fmla="*/ 221838 w 440239"/>
                <a:gd name="connsiteY9" fmla="*/ 4749421 h 5500048"/>
                <a:gd name="connsiteX10" fmla="*/ 221838 w 440239"/>
                <a:gd name="connsiteY10" fmla="*/ 5117911 h 5500048"/>
                <a:gd name="connsiteX11" fmla="*/ 235486 w 440239"/>
                <a:gd name="connsiteY11" fmla="*/ 5500048 h 550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239" h="5500048">
                  <a:moveTo>
                    <a:pt x="221838" y="0"/>
                  </a:moveTo>
                  <a:cubicBezTo>
                    <a:pt x="227524" y="129653"/>
                    <a:pt x="233211" y="259307"/>
                    <a:pt x="235486" y="382137"/>
                  </a:cubicBezTo>
                  <a:cubicBezTo>
                    <a:pt x="237761" y="504967"/>
                    <a:pt x="274155" y="614149"/>
                    <a:pt x="235486" y="736979"/>
                  </a:cubicBezTo>
                  <a:cubicBezTo>
                    <a:pt x="196817" y="859809"/>
                    <a:pt x="-30645" y="934871"/>
                    <a:pt x="3474" y="1119116"/>
                  </a:cubicBezTo>
                  <a:cubicBezTo>
                    <a:pt x="37593" y="1303361"/>
                    <a:pt x="435653" y="1599063"/>
                    <a:pt x="440202" y="1842448"/>
                  </a:cubicBezTo>
                  <a:cubicBezTo>
                    <a:pt x="444751" y="2085833"/>
                    <a:pt x="30769" y="2338317"/>
                    <a:pt x="30769" y="2579427"/>
                  </a:cubicBezTo>
                  <a:cubicBezTo>
                    <a:pt x="30769" y="2820537"/>
                    <a:pt x="440202" y="3045726"/>
                    <a:pt x="440202" y="3289111"/>
                  </a:cubicBezTo>
                  <a:cubicBezTo>
                    <a:pt x="440202" y="3532496"/>
                    <a:pt x="64888" y="3855492"/>
                    <a:pt x="30769" y="4039737"/>
                  </a:cubicBezTo>
                  <a:cubicBezTo>
                    <a:pt x="-3350" y="4223982"/>
                    <a:pt x="203641" y="4276298"/>
                    <a:pt x="235486" y="4394579"/>
                  </a:cubicBezTo>
                  <a:cubicBezTo>
                    <a:pt x="267331" y="4512860"/>
                    <a:pt x="224113" y="4628866"/>
                    <a:pt x="221838" y="4749421"/>
                  </a:cubicBezTo>
                  <a:cubicBezTo>
                    <a:pt x="219563" y="4869976"/>
                    <a:pt x="219563" y="4992807"/>
                    <a:pt x="221838" y="5117911"/>
                  </a:cubicBezTo>
                  <a:cubicBezTo>
                    <a:pt x="224113" y="5243015"/>
                    <a:pt x="229799" y="5371531"/>
                    <a:pt x="235486" y="550004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1" name="Freeform: Shape 11">
              <a:extLst>
                <a:ext uri="{FF2B5EF4-FFF2-40B4-BE49-F238E27FC236}">
                  <a16:creationId xmlns:a16="http://schemas.microsoft.com/office/drawing/2014/main" id="{6DAAFD66-F1CE-4E9C-BCBB-9FA291FFF1EB}"/>
                </a:ext>
              </a:extLst>
            </p:cNvPr>
            <p:cNvSpPr/>
            <p:nvPr/>
          </p:nvSpPr>
          <p:spPr>
            <a:xfrm rot="7685206">
              <a:off x="11455115" y="4658890"/>
              <a:ext cx="45719" cy="492443"/>
            </a:xfrm>
            <a:custGeom>
              <a:avLst/>
              <a:gdLst>
                <a:gd name="connsiteX0" fmla="*/ 221838 w 440239"/>
                <a:gd name="connsiteY0" fmla="*/ 0 h 5500048"/>
                <a:gd name="connsiteX1" fmla="*/ 235486 w 440239"/>
                <a:gd name="connsiteY1" fmla="*/ 382137 h 5500048"/>
                <a:gd name="connsiteX2" fmla="*/ 235486 w 440239"/>
                <a:gd name="connsiteY2" fmla="*/ 736979 h 5500048"/>
                <a:gd name="connsiteX3" fmla="*/ 3474 w 440239"/>
                <a:gd name="connsiteY3" fmla="*/ 1119116 h 5500048"/>
                <a:gd name="connsiteX4" fmla="*/ 440202 w 440239"/>
                <a:gd name="connsiteY4" fmla="*/ 1842448 h 5500048"/>
                <a:gd name="connsiteX5" fmla="*/ 30769 w 440239"/>
                <a:gd name="connsiteY5" fmla="*/ 2579427 h 5500048"/>
                <a:gd name="connsiteX6" fmla="*/ 440202 w 440239"/>
                <a:gd name="connsiteY6" fmla="*/ 3289111 h 5500048"/>
                <a:gd name="connsiteX7" fmla="*/ 30769 w 440239"/>
                <a:gd name="connsiteY7" fmla="*/ 4039737 h 5500048"/>
                <a:gd name="connsiteX8" fmla="*/ 235486 w 440239"/>
                <a:gd name="connsiteY8" fmla="*/ 4394579 h 5500048"/>
                <a:gd name="connsiteX9" fmla="*/ 221838 w 440239"/>
                <a:gd name="connsiteY9" fmla="*/ 4749421 h 5500048"/>
                <a:gd name="connsiteX10" fmla="*/ 221838 w 440239"/>
                <a:gd name="connsiteY10" fmla="*/ 5117911 h 5500048"/>
                <a:gd name="connsiteX11" fmla="*/ 235486 w 440239"/>
                <a:gd name="connsiteY11" fmla="*/ 5500048 h 550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239" h="5500048">
                  <a:moveTo>
                    <a:pt x="221838" y="0"/>
                  </a:moveTo>
                  <a:cubicBezTo>
                    <a:pt x="227524" y="129653"/>
                    <a:pt x="233211" y="259307"/>
                    <a:pt x="235486" y="382137"/>
                  </a:cubicBezTo>
                  <a:cubicBezTo>
                    <a:pt x="237761" y="504967"/>
                    <a:pt x="274155" y="614149"/>
                    <a:pt x="235486" y="736979"/>
                  </a:cubicBezTo>
                  <a:cubicBezTo>
                    <a:pt x="196817" y="859809"/>
                    <a:pt x="-30645" y="934871"/>
                    <a:pt x="3474" y="1119116"/>
                  </a:cubicBezTo>
                  <a:cubicBezTo>
                    <a:pt x="37593" y="1303361"/>
                    <a:pt x="435653" y="1599063"/>
                    <a:pt x="440202" y="1842448"/>
                  </a:cubicBezTo>
                  <a:cubicBezTo>
                    <a:pt x="444751" y="2085833"/>
                    <a:pt x="30769" y="2338317"/>
                    <a:pt x="30769" y="2579427"/>
                  </a:cubicBezTo>
                  <a:cubicBezTo>
                    <a:pt x="30769" y="2820537"/>
                    <a:pt x="440202" y="3045726"/>
                    <a:pt x="440202" y="3289111"/>
                  </a:cubicBezTo>
                  <a:cubicBezTo>
                    <a:pt x="440202" y="3532496"/>
                    <a:pt x="64888" y="3855492"/>
                    <a:pt x="30769" y="4039737"/>
                  </a:cubicBezTo>
                  <a:cubicBezTo>
                    <a:pt x="-3350" y="4223982"/>
                    <a:pt x="203641" y="4276298"/>
                    <a:pt x="235486" y="4394579"/>
                  </a:cubicBezTo>
                  <a:cubicBezTo>
                    <a:pt x="267331" y="4512860"/>
                    <a:pt x="224113" y="4628866"/>
                    <a:pt x="221838" y="4749421"/>
                  </a:cubicBezTo>
                  <a:cubicBezTo>
                    <a:pt x="219563" y="4869976"/>
                    <a:pt x="219563" y="4992807"/>
                    <a:pt x="221838" y="5117911"/>
                  </a:cubicBezTo>
                  <a:cubicBezTo>
                    <a:pt x="224113" y="5243015"/>
                    <a:pt x="229799" y="5371531"/>
                    <a:pt x="235486" y="5500048"/>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615C772B-8E56-0ED6-2E5F-76001EC58C49}"/>
                </a:ext>
              </a:extLst>
            </p:cNvPr>
            <p:cNvCxnSpPr>
              <a:cxnSpLocks/>
            </p:cNvCxnSpPr>
            <p:nvPr/>
          </p:nvCxnSpPr>
          <p:spPr>
            <a:xfrm>
              <a:off x="8077200" y="3505200"/>
              <a:ext cx="36797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55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7A7C11-E8BD-9D83-7035-39D069F410DF}"/>
              </a:ext>
            </a:extLst>
          </p:cNvPr>
          <p:cNvPicPr>
            <a:picLocks noChangeAspect="1"/>
          </p:cNvPicPr>
          <p:nvPr/>
        </p:nvPicPr>
        <p:blipFill>
          <a:blip r:embed="rId3"/>
          <a:stretch>
            <a:fillRect/>
          </a:stretch>
        </p:blipFill>
        <p:spPr>
          <a:xfrm>
            <a:off x="2067834" y="1388825"/>
            <a:ext cx="6156685" cy="2194560"/>
          </a:xfrm>
          <a:prstGeom prst="rect">
            <a:avLst/>
          </a:prstGeom>
        </p:spPr>
      </p:pic>
      <p:sp>
        <p:nvSpPr>
          <p:cNvPr id="2" name="Slide Number Placeholder 1">
            <a:extLst>
              <a:ext uri="{FF2B5EF4-FFF2-40B4-BE49-F238E27FC236}">
                <a16:creationId xmlns:a16="http://schemas.microsoft.com/office/drawing/2014/main" id="{F6335BDB-C2E0-476E-8137-0295B1AD4F60}"/>
              </a:ext>
            </a:extLst>
          </p:cNvPr>
          <p:cNvSpPr>
            <a:spLocks noGrp="1"/>
          </p:cNvSpPr>
          <p:nvPr>
            <p:ph type="sldNum" sz="quarter" idx="12"/>
          </p:nvPr>
        </p:nvSpPr>
        <p:spPr/>
        <p:txBody>
          <a:bodyPr/>
          <a:lstStyle/>
          <a:p>
            <a:pPr>
              <a:defRPr/>
            </a:pPr>
            <a:fld id="{783D04F6-5BE6-40C3-B386-A0E7FC276BD8}" type="slidenum">
              <a:rPr lang="en-US" smtClean="0"/>
              <a:pPr>
                <a:defRPr/>
              </a:pPr>
              <a:t>7</a:t>
            </a:fld>
            <a:endParaRPr lang="en-US" dirty="0"/>
          </a:p>
        </p:txBody>
      </p:sp>
      <p:sp>
        <p:nvSpPr>
          <p:cNvPr id="3" name="Title 2">
            <a:extLst>
              <a:ext uri="{FF2B5EF4-FFF2-40B4-BE49-F238E27FC236}">
                <a16:creationId xmlns:a16="http://schemas.microsoft.com/office/drawing/2014/main" id="{F725B383-B581-4853-89BA-BFD883729D60}"/>
              </a:ext>
            </a:extLst>
          </p:cNvPr>
          <p:cNvSpPr>
            <a:spLocks noGrp="1"/>
          </p:cNvSpPr>
          <p:nvPr>
            <p:ph type="title"/>
          </p:nvPr>
        </p:nvSpPr>
        <p:spPr/>
        <p:txBody>
          <a:bodyPr/>
          <a:lstStyle/>
          <a:p>
            <a:r>
              <a:rPr lang="en-US" dirty="0"/>
              <a:t>Lumped Gas ROM – Methodology</a:t>
            </a:r>
          </a:p>
        </p:txBody>
      </p:sp>
      <p:sp>
        <p:nvSpPr>
          <p:cNvPr id="4" name="Content Placeholder 3">
            <a:extLst>
              <a:ext uri="{FF2B5EF4-FFF2-40B4-BE49-F238E27FC236}">
                <a16:creationId xmlns:a16="http://schemas.microsoft.com/office/drawing/2014/main" id="{02377642-17EA-40D5-A908-361653FF36FE}"/>
              </a:ext>
            </a:extLst>
          </p:cNvPr>
          <p:cNvSpPr>
            <a:spLocks noGrp="1"/>
          </p:cNvSpPr>
          <p:nvPr>
            <p:ph idx="1"/>
          </p:nvPr>
        </p:nvSpPr>
        <p:spPr>
          <a:xfrm>
            <a:off x="609600" y="960437"/>
            <a:ext cx="8839200" cy="638087"/>
          </a:xfrm>
        </p:spPr>
        <p:txBody>
          <a:bodyPr/>
          <a:lstStyle/>
          <a:p>
            <a:pPr lvl="1"/>
            <a:r>
              <a:rPr lang="en-US" dirty="0"/>
              <a:t>Derive boundary heat flux boundary condition for the liquid CFD</a:t>
            </a:r>
          </a:p>
          <a:p>
            <a:pPr lvl="1"/>
            <a:endParaRPr lang="en-US" dirty="0"/>
          </a:p>
          <a:p>
            <a:pPr lvl="1"/>
            <a:endParaRPr lang="en-US" dirty="0"/>
          </a:p>
          <a:p>
            <a:pPr lvl="1"/>
            <a:endParaRPr lang="en-US" dirty="0"/>
          </a:p>
          <a:p>
            <a:pPr marL="171450" lvl="1" indent="0">
              <a:buNone/>
            </a:pPr>
            <a:endParaRPr lang="en-US" dirty="0"/>
          </a:p>
        </p:txBody>
      </p:sp>
      <p:pic>
        <p:nvPicPr>
          <p:cNvPr id="5" name="Picture 4">
            <a:extLst>
              <a:ext uri="{FF2B5EF4-FFF2-40B4-BE49-F238E27FC236}">
                <a16:creationId xmlns:a16="http://schemas.microsoft.com/office/drawing/2014/main" id="{F4B38FE9-58E6-EE06-F5B3-CC75C517188A}"/>
              </a:ext>
            </a:extLst>
          </p:cNvPr>
          <p:cNvPicPr>
            <a:picLocks noChangeAspect="1"/>
          </p:cNvPicPr>
          <p:nvPr/>
        </p:nvPicPr>
        <p:blipFill>
          <a:blip r:embed="rId4"/>
          <a:stretch>
            <a:fillRect/>
          </a:stretch>
        </p:blipFill>
        <p:spPr>
          <a:xfrm>
            <a:off x="5825289" y="4392789"/>
            <a:ext cx="1583842" cy="365760"/>
          </a:xfrm>
          <a:prstGeom prst="rect">
            <a:avLst/>
          </a:prstGeom>
        </p:spPr>
      </p:pic>
      <p:pic>
        <p:nvPicPr>
          <p:cNvPr id="7" name="Picture 6">
            <a:extLst>
              <a:ext uri="{FF2B5EF4-FFF2-40B4-BE49-F238E27FC236}">
                <a16:creationId xmlns:a16="http://schemas.microsoft.com/office/drawing/2014/main" id="{6D708CD3-C77A-EE0A-4CA0-D2C09D85CB44}"/>
              </a:ext>
            </a:extLst>
          </p:cNvPr>
          <p:cNvPicPr>
            <a:picLocks noChangeAspect="1"/>
          </p:cNvPicPr>
          <p:nvPr/>
        </p:nvPicPr>
        <p:blipFill>
          <a:blip r:embed="rId5"/>
          <a:stretch>
            <a:fillRect/>
          </a:stretch>
        </p:blipFill>
        <p:spPr>
          <a:xfrm>
            <a:off x="5585830" y="4848334"/>
            <a:ext cx="2062755" cy="731520"/>
          </a:xfrm>
          <a:prstGeom prst="rect">
            <a:avLst/>
          </a:prstGeom>
        </p:spPr>
      </p:pic>
      <p:sp>
        <p:nvSpPr>
          <p:cNvPr id="10" name="Content Placeholder 3">
            <a:extLst>
              <a:ext uri="{FF2B5EF4-FFF2-40B4-BE49-F238E27FC236}">
                <a16:creationId xmlns:a16="http://schemas.microsoft.com/office/drawing/2014/main" id="{6CF5F0F8-CB2E-9BB7-8AE5-49E6CCFE5470}"/>
              </a:ext>
            </a:extLst>
          </p:cNvPr>
          <p:cNvSpPr txBox="1">
            <a:spLocks/>
          </p:cNvSpPr>
          <p:nvPr/>
        </p:nvSpPr>
        <p:spPr bwMode="auto">
          <a:xfrm>
            <a:off x="8810115" y="1462645"/>
            <a:ext cx="3106169" cy="265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0" defTabSz="914400">
              <a:buSzTx/>
              <a:buNone/>
            </a:pPr>
            <a:r>
              <a:rPr lang="en-US" dirty="0"/>
              <a:t>Energy balance at the gas-liquid interface</a:t>
            </a:r>
          </a:p>
          <a:p>
            <a:pPr marL="685800" lvl="2" indent="0" defTabSz="914400">
              <a:buSzTx/>
              <a:buNone/>
            </a:pPr>
            <a:endParaRPr lang="en-US" sz="600" dirty="0"/>
          </a:p>
          <a:p>
            <a:pPr marL="171450" lvl="1" indent="0" defTabSz="914400">
              <a:buSzTx/>
              <a:buNone/>
            </a:pPr>
            <a:r>
              <a:rPr lang="en-US" dirty="0"/>
              <a:t>Gas phase internal energy conservation</a:t>
            </a:r>
          </a:p>
          <a:p>
            <a:pPr marL="685800" lvl="2" indent="0" defTabSz="914400">
              <a:buSzTx/>
              <a:buNone/>
            </a:pPr>
            <a:endParaRPr lang="en-US" sz="600" dirty="0"/>
          </a:p>
          <a:p>
            <a:pPr marL="171450" lvl="1" indent="0" defTabSz="914400">
              <a:buSzTx/>
              <a:buNone/>
            </a:pPr>
            <a:r>
              <a:rPr lang="en-US" dirty="0"/>
              <a:t>Obtain boundary condition for the heat flux into the liquid phase by combining the above equations</a:t>
            </a:r>
          </a:p>
          <a:p>
            <a:pPr marL="685800" lvl="2" indent="0" defTabSz="914400">
              <a:buNone/>
            </a:pPr>
            <a:endParaRPr lang="en-US" dirty="0"/>
          </a:p>
        </p:txBody>
      </p:sp>
      <p:sp>
        <p:nvSpPr>
          <p:cNvPr id="11" name="Oval 10">
            <a:extLst>
              <a:ext uri="{FF2B5EF4-FFF2-40B4-BE49-F238E27FC236}">
                <a16:creationId xmlns:a16="http://schemas.microsoft.com/office/drawing/2014/main" id="{9699BDBD-81D2-B392-EA3F-6E28F96239C1}"/>
              </a:ext>
            </a:extLst>
          </p:cNvPr>
          <p:cNvSpPr/>
          <p:nvPr/>
        </p:nvSpPr>
        <p:spPr>
          <a:xfrm>
            <a:off x="6358464" y="2925744"/>
            <a:ext cx="258744" cy="304800"/>
          </a:xfrm>
          <a:prstGeom prst="ellipse">
            <a:avLst/>
          </a:prstGeom>
          <a:noFill/>
          <a:ln>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3E14ED-C0B9-D45C-3C24-40674F3DE71D}"/>
              </a:ext>
            </a:extLst>
          </p:cNvPr>
          <p:cNvSpPr/>
          <p:nvPr/>
        </p:nvSpPr>
        <p:spPr>
          <a:xfrm>
            <a:off x="6842137" y="3080795"/>
            <a:ext cx="228600" cy="304800"/>
          </a:xfrm>
          <a:prstGeom prst="ellipse">
            <a:avLst/>
          </a:prstGeom>
          <a:noFill/>
          <a:ln>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725F76-3158-F878-0B36-97ECBA902D04}"/>
              </a:ext>
            </a:extLst>
          </p:cNvPr>
          <p:cNvSpPr/>
          <p:nvPr/>
        </p:nvSpPr>
        <p:spPr>
          <a:xfrm>
            <a:off x="2895600" y="2885552"/>
            <a:ext cx="4495800" cy="6576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BE36B0-27F7-D862-58A5-B7BAB99F4521}"/>
              </a:ext>
            </a:extLst>
          </p:cNvPr>
          <p:cNvPicPr>
            <a:picLocks noChangeAspect="1"/>
          </p:cNvPicPr>
          <p:nvPr/>
        </p:nvPicPr>
        <p:blipFill>
          <a:blip r:embed="rId6"/>
          <a:stretch>
            <a:fillRect/>
          </a:stretch>
        </p:blipFill>
        <p:spPr>
          <a:xfrm>
            <a:off x="8945853" y="4583053"/>
            <a:ext cx="1125728" cy="548640"/>
          </a:xfrm>
          <a:prstGeom prst="rect">
            <a:avLst/>
          </a:prstGeom>
        </p:spPr>
      </p:pic>
      <p:cxnSp>
        <p:nvCxnSpPr>
          <p:cNvPr id="15" name="Straight Arrow Connector 14">
            <a:extLst>
              <a:ext uri="{FF2B5EF4-FFF2-40B4-BE49-F238E27FC236}">
                <a16:creationId xmlns:a16="http://schemas.microsoft.com/office/drawing/2014/main" id="{6280535B-E08F-212B-1AE8-A655BBA0B69A}"/>
              </a:ext>
            </a:extLst>
          </p:cNvPr>
          <p:cNvCxnSpPr>
            <a:cxnSpLocks/>
          </p:cNvCxnSpPr>
          <p:nvPr/>
        </p:nvCxnSpPr>
        <p:spPr>
          <a:xfrm flipH="1">
            <a:off x="8285604" y="1752600"/>
            <a:ext cx="5245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4B17BA1-BEC0-7C83-F7C2-7CDDA9D36B6A}"/>
              </a:ext>
            </a:extLst>
          </p:cNvPr>
          <p:cNvCxnSpPr>
            <a:cxnSpLocks/>
          </p:cNvCxnSpPr>
          <p:nvPr/>
        </p:nvCxnSpPr>
        <p:spPr>
          <a:xfrm flipH="1">
            <a:off x="8285604" y="2362200"/>
            <a:ext cx="5245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F2C5FD2-0C52-118E-4F99-3F460EDCDDF8}"/>
              </a:ext>
            </a:extLst>
          </p:cNvPr>
          <p:cNvCxnSpPr>
            <a:cxnSpLocks/>
          </p:cNvCxnSpPr>
          <p:nvPr/>
        </p:nvCxnSpPr>
        <p:spPr>
          <a:xfrm flipH="1">
            <a:off x="8285604" y="3212959"/>
            <a:ext cx="5245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0402495-449C-599D-3BCF-103B34D8F607}"/>
              </a:ext>
            </a:extLst>
          </p:cNvPr>
          <p:cNvPicPr>
            <a:picLocks noChangeAspect="1"/>
          </p:cNvPicPr>
          <p:nvPr/>
        </p:nvPicPr>
        <p:blipFill>
          <a:blip r:embed="rId7"/>
          <a:stretch>
            <a:fillRect/>
          </a:stretch>
        </p:blipFill>
        <p:spPr>
          <a:xfrm>
            <a:off x="8756877" y="5207861"/>
            <a:ext cx="1503680" cy="548640"/>
          </a:xfrm>
          <a:prstGeom prst="rect">
            <a:avLst/>
          </a:prstGeom>
        </p:spPr>
      </p:pic>
      <p:sp>
        <p:nvSpPr>
          <p:cNvPr id="19" name="Content Placeholder 3">
            <a:extLst>
              <a:ext uri="{FF2B5EF4-FFF2-40B4-BE49-F238E27FC236}">
                <a16:creationId xmlns:a16="http://schemas.microsoft.com/office/drawing/2014/main" id="{8B1F2550-FD2B-5F0D-ED83-C4CE4EAAF829}"/>
              </a:ext>
            </a:extLst>
          </p:cNvPr>
          <p:cNvSpPr txBox="1">
            <a:spLocks/>
          </p:cNvSpPr>
          <p:nvPr/>
        </p:nvSpPr>
        <p:spPr bwMode="auto">
          <a:xfrm>
            <a:off x="7524857" y="3886200"/>
            <a:ext cx="3828943" cy="71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defTabSz="914400">
              <a:buSzTx/>
            </a:pPr>
            <a:endParaRPr lang="en-US" dirty="0"/>
          </a:p>
          <a:p>
            <a:pPr lvl="1" defTabSz="914400">
              <a:buSzTx/>
            </a:pPr>
            <a:r>
              <a:rPr lang="en-US" dirty="0"/>
              <a:t>Phase change mass transfer rate</a:t>
            </a:r>
          </a:p>
        </p:txBody>
      </p:sp>
      <p:sp>
        <p:nvSpPr>
          <p:cNvPr id="20" name="Content Placeholder 3">
            <a:extLst>
              <a:ext uri="{FF2B5EF4-FFF2-40B4-BE49-F238E27FC236}">
                <a16:creationId xmlns:a16="http://schemas.microsoft.com/office/drawing/2014/main" id="{790BBBE7-00D7-6FD6-8B7C-6DF59DA9B089}"/>
              </a:ext>
            </a:extLst>
          </p:cNvPr>
          <p:cNvSpPr txBox="1">
            <a:spLocks/>
          </p:cNvSpPr>
          <p:nvPr/>
        </p:nvSpPr>
        <p:spPr bwMode="auto">
          <a:xfrm>
            <a:off x="658832" y="3886200"/>
            <a:ext cx="4811271" cy="236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66CC"/>
              </a:buClr>
              <a:buSzPct val="110000"/>
              <a:buFont typeface="Arial" charset="0"/>
              <a:buNone/>
              <a:defRPr sz="2000" kern="1200">
                <a:solidFill>
                  <a:schemeClr val="tx1"/>
                </a:solidFill>
                <a:latin typeface="Arial" pitchFamily="34" charset="0"/>
                <a:ea typeface="+mn-ea"/>
                <a:cs typeface="Arial" pitchFamily="34" charset="0"/>
              </a:defRPr>
            </a:lvl1pPr>
            <a:lvl2pPr marL="457200" indent="-285750" algn="l" rtl="0" eaLnBrk="0" fontAlgn="base" hangingPunct="0">
              <a:spcBef>
                <a:spcPct val="20000"/>
              </a:spcBef>
              <a:spcAft>
                <a:spcPct val="0"/>
              </a:spcAft>
              <a:buClr>
                <a:srgbClr val="0070C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914400" indent="-228600" algn="l" rtl="0" eaLnBrk="0" fontAlgn="base" hangingPunct="0">
              <a:spcBef>
                <a:spcPct val="20000"/>
              </a:spcBef>
              <a:spcAft>
                <a:spcPct val="0"/>
              </a:spcAft>
              <a:buClrTx/>
              <a:buSzPct val="110000"/>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371600" indent="-228600" algn="l" rtl="0" eaLnBrk="0" fontAlgn="base" hangingPunct="0">
              <a:spcBef>
                <a:spcPct val="20000"/>
              </a:spcBef>
              <a:spcAft>
                <a:spcPct val="0"/>
              </a:spcAft>
              <a:buFont typeface="Wingdings" panose="05000000000000000000" pitchFamily="2" charset="2"/>
              <a:buChar char="§"/>
              <a:defRPr sz="1200" kern="1200">
                <a:solidFill>
                  <a:schemeClr val="tx1"/>
                </a:solidFill>
                <a:latin typeface="Arial" pitchFamily="34" charset="0"/>
                <a:ea typeface="+mn-ea"/>
                <a:cs typeface="Arial" pitchFamily="34" charset="0"/>
              </a:defRPr>
            </a:lvl4pPr>
            <a:lvl5pPr marL="1828800" indent="-228600" algn="l" rtl="0" eaLnBrk="0" fontAlgn="base" hangingPunct="0">
              <a:spcBef>
                <a:spcPct val="20000"/>
              </a:spcBef>
              <a:spcAft>
                <a:spcPct val="0"/>
              </a:spcAft>
              <a:buClrTx/>
              <a:buSzPct val="110000"/>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defTabSz="914400">
              <a:buSzTx/>
            </a:pPr>
            <a:endParaRPr lang="en-US" dirty="0"/>
          </a:p>
          <a:p>
            <a:pPr lvl="1" defTabSz="914400">
              <a:buSzTx/>
            </a:pPr>
            <a:r>
              <a:rPr lang="en-US" dirty="0"/>
              <a:t>Invoke gas ROM assumptions</a:t>
            </a:r>
          </a:p>
          <a:p>
            <a:pPr lvl="1" defTabSz="914400">
              <a:buSzTx/>
            </a:pPr>
            <a:r>
              <a:rPr lang="en-US" dirty="0"/>
              <a:t>Decompose gas temperature into sum of interface temperature and difference between interface and gas temperature. The latter, is then described as only a function of time and not ullage spatial coordinates</a:t>
            </a:r>
          </a:p>
          <a:p>
            <a:pPr lvl="1" defTabSz="914400">
              <a:buSzTx/>
            </a:pPr>
            <a:endParaRPr lang="en-US" dirty="0"/>
          </a:p>
          <a:p>
            <a:pPr lvl="1" defTabSz="914400">
              <a:buSzTx/>
            </a:pPr>
            <a:endParaRPr lang="en-US" dirty="0"/>
          </a:p>
          <a:p>
            <a:pPr lvl="1" defTabSz="914400">
              <a:buSzTx/>
            </a:pPr>
            <a:endParaRPr lang="en-US" dirty="0"/>
          </a:p>
          <a:p>
            <a:pPr marL="171450" lvl="1" indent="0" defTabSz="914400">
              <a:buSzTx/>
              <a:buFont typeface="Arial" panose="020B0604020202020204" pitchFamily="34" charset="0"/>
              <a:buNone/>
            </a:pPr>
            <a:endParaRPr lang="en-US" dirty="0"/>
          </a:p>
        </p:txBody>
      </p:sp>
      <p:cxnSp>
        <p:nvCxnSpPr>
          <p:cNvPr id="21" name="Straight Arrow Connector 20">
            <a:extLst>
              <a:ext uri="{FF2B5EF4-FFF2-40B4-BE49-F238E27FC236}">
                <a16:creationId xmlns:a16="http://schemas.microsoft.com/office/drawing/2014/main" id="{CEEC2B8F-E289-A559-52C4-C6DF2544971F}"/>
              </a:ext>
            </a:extLst>
          </p:cNvPr>
          <p:cNvCxnSpPr>
            <a:cxnSpLocks/>
          </p:cNvCxnSpPr>
          <p:nvPr/>
        </p:nvCxnSpPr>
        <p:spPr>
          <a:xfrm>
            <a:off x="6400800" y="3499908"/>
            <a:ext cx="0" cy="602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10B658-1A8F-14AD-2AC0-459C415A0595}"/>
              </a:ext>
            </a:extLst>
          </p:cNvPr>
          <p:cNvCxnSpPr>
            <a:cxnSpLocks/>
          </p:cNvCxnSpPr>
          <p:nvPr/>
        </p:nvCxnSpPr>
        <p:spPr>
          <a:xfrm>
            <a:off x="6986396" y="3443855"/>
            <a:ext cx="658229" cy="614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75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006A17-58D1-49A7-AB5F-B6053A071A4F}"/>
              </a:ext>
            </a:extLst>
          </p:cNvPr>
          <p:cNvSpPr>
            <a:spLocks noGrp="1"/>
          </p:cNvSpPr>
          <p:nvPr>
            <p:ph type="sldNum" sz="quarter" idx="12"/>
          </p:nvPr>
        </p:nvSpPr>
        <p:spPr/>
        <p:txBody>
          <a:bodyPr/>
          <a:lstStyle/>
          <a:p>
            <a:pPr>
              <a:defRPr/>
            </a:pPr>
            <a:fld id="{783D04F6-5BE6-40C3-B386-A0E7FC276BD8}" type="slidenum">
              <a:rPr lang="en-US" smtClean="0"/>
              <a:pPr>
                <a:defRPr/>
              </a:pPr>
              <a:t>8</a:t>
            </a:fld>
            <a:endParaRPr lang="en-US" dirty="0"/>
          </a:p>
        </p:txBody>
      </p:sp>
      <p:sp>
        <p:nvSpPr>
          <p:cNvPr id="3" name="Title 2">
            <a:extLst>
              <a:ext uri="{FF2B5EF4-FFF2-40B4-BE49-F238E27FC236}">
                <a16:creationId xmlns:a16="http://schemas.microsoft.com/office/drawing/2014/main" id="{F66C03D7-E624-40B2-B696-64BCC82D4BD3}"/>
              </a:ext>
            </a:extLst>
          </p:cNvPr>
          <p:cNvSpPr>
            <a:spLocks noGrp="1"/>
          </p:cNvSpPr>
          <p:nvPr>
            <p:ph type="title"/>
          </p:nvPr>
        </p:nvSpPr>
        <p:spPr/>
        <p:txBody>
          <a:bodyPr/>
          <a:lstStyle/>
          <a:p>
            <a:r>
              <a:rPr lang="en-US" dirty="0"/>
              <a:t>Results – Gas ROM CFD</a:t>
            </a:r>
          </a:p>
        </p:txBody>
      </p:sp>
      <p:sp>
        <p:nvSpPr>
          <p:cNvPr id="23" name="Content Placeholder 22">
            <a:extLst>
              <a:ext uri="{FF2B5EF4-FFF2-40B4-BE49-F238E27FC236}">
                <a16:creationId xmlns:a16="http://schemas.microsoft.com/office/drawing/2014/main" id="{80B792D8-24E0-42C9-BAC6-461FFF68ECA9}"/>
              </a:ext>
            </a:extLst>
          </p:cNvPr>
          <p:cNvSpPr>
            <a:spLocks noGrp="1"/>
          </p:cNvSpPr>
          <p:nvPr>
            <p:ph idx="1"/>
          </p:nvPr>
        </p:nvSpPr>
        <p:spPr>
          <a:xfrm>
            <a:off x="609600" y="960437"/>
            <a:ext cx="10972800" cy="1232593"/>
          </a:xfrm>
        </p:spPr>
        <p:txBody>
          <a:bodyPr/>
          <a:lstStyle/>
          <a:p>
            <a:pPr lvl="1"/>
            <a:r>
              <a:rPr lang="en-US" dirty="0"/>
              <a:t>Temperature fields for the 49% fill level simulations are shown</a:t>
            </a:r>
          </a:p>
          <a:p>
            <a:pPr lvl="1"/>
            <a:r>
              <a:rPr lang="en-US" dirty="0"/>
              <a:t>Formation of natural convection cells and thermal stratification on the liquid side of the gas-liquid interface are important dynamics of the problem</a:t>
            </a:r>
          </a:p>
          <a:p>
            <a:pPr lvl="2"/>
            <a:r>
              <a:rPr lang="en-US" dirty="0"/>
              <a:t>A successful model must capture both accurately in order to predict pressurization</a:t>
            </a:r>
            <a:endParaRPr lang="en-US" dirty="0">
              <a:solidFill>
                <a:schemeClr val="tx1"/>
              </a:solidFill>
            </a:endParaRPr>
          </a:p>
        </p:txBody>
      </p:sp>
      <p:pic>
        <p:nvPicPr>
          <p:cNvPr id="5" name="Picture 4">
            <a:extLst>
              <a:ext uri="{FF2B5EF4-FFF2-40B4-BE49-F238E27FC236}">
                <a16:creationId xmlns:a16="http://schemas.microsoft.com/office/drawing/2014/main" id="{7C6D3AC6-356E-4F73-95C0-61C52964E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67" y="2451118"/>
            <a:ext cx="4732661" cy="1947672"/>
          </a:xfrm>
          <a:prstGeom prst="rect">
            <a:avLst/>
          </a:prstGeom>
        </p:spPr>
      </p:pic>
      <p:pic>
        <p:nvPicPr>
          <p:cNvPr id="6" name="Picture 5">
            <a:extLst>
              <a:ext uri="{FF2B5EF4-FFF2-40B4-BE49-F238E27FC236}">
                <a16:creationId xmlns:a16="http://schemas.microsoft.com/office/drawing/2014/main" id="{A354CE45-E25E-4D6B-B248-7F95DDAE8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883" y="2535851"/>
            <a:ext cx="4765110" cy="1883664"/>
          </a:xfrm>
          <a:prstGeom prst="rect">
            <a:avLst/>
          </a:prstGeom>
        </p:spPr>
      </p:pic>
      <p:pic>
        <p:nvPicPr>
          <p:cNvPr id="11" name="Picture 10">
            <a:extLst>
              <a:ext uri="{FF2B5EF4-FFF2-40B4-BE49-F238E27FC236}">
                <a16:creationId xmlns:a16="http://schemas.microsoft.com/office/drawing/2014/main" id="{54B16908-4583-4FC1-ABAE-0601A1FBE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356" y="4335189"/>
            <a:ext cx="4973152" cy="1965197"/>
          </a:xfrm>
          <a:prstGeom prst="rect">
            <a:avLst/>
          </a:prstGeom>
        </p:spPr>
      </p:pic>
      <p:pic>
        <p:nvPicPr>
          <p:cNvPr id="12" name="Picture 11">
            <a:extLst>
              <a:ext uri="{FF2B5EF4-FFF2-40B4-BE49-F238E27FC236}">
                <a16:creationId xmlns:a16="http://schemas.microsoft.com/office/drawing/2014/main" id="{CF3B5518-6B0C-450B-B2D8-F3C3B2E9FB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359" y="4398790"/>
            <a:ext cx="5081441" cy="1980744"/>
          </a:xfrm>
          <a:prstGeom prst="rect">
            <a:avLst/>
          </a:prstGeom>
        </p:spPr>
      </p:pic>
      <p:sp>
        <p:nvSpPr>
          <p:cNvPr id="19" name="TextBox 18">
            <a:extLst>
              <a:ext uri="{FF2B5EF4-FFF2-40B4-BE49-F238E27FC236}">
                <a16:creationId xmlns:a16="http://schemas.microsoft.com/office/drawing/2014/main" id="{CCDE2A7A-6B10-4292-92E1-90A1D990FC0C}"/>
              </a:ext>
            </a:extLst>
          </p:cNvPr>
          <p:cNvSpPr txBox="1"/>
          <p:nvPr/>
        </p:nvSpPr>
        <p:spPr>
          <a:xfrm>
            <a:off x="0" y="3159743"/>
            <a:ext cx="1600200" cy="769441"/>
          </a:xfrm>
          <a:prstGeom prst="rect">
            <a:avLst/>
          </a:prstGeom>
          <a:noFill/>
        </p:spPr>
        <p:txBody>
          <a:bodyPr wrap="square" rtlCol="0">
            <a:spAutoFit/>
          </a:bodyPr>
          <a:lstStyle/>
          <a:p>
            <a:pPr algn="ctr"/>
            <a:r>
              <a:rPr lang="en-US" sz="1600" b="1" dirty="0">
                <a:solidFill>
                  <a:schemeClr val="tx1"/>
                </a:solidFill>
              </a:rPr>
              <a:t>Vapor Phase Analysis</a:t>
            </a:r>
          </a:p>
          <a:p>
            <a:pPr algn="ctr"/>
            <a:r>
              <a:rPr lang="en-US" sz="1200" dirty="0">
                <a:solidFill>
                  <a:schemeClr val="tx1"/>
                </a:solidFill>
              </a:rPr>
              <a:t>(Final State Shown)</a:t>
            </a:r>
          </a:p>
        </p:txBody>
      </p:sp>
      <p:sp>
        <p:nvSpPr>
          <p:cNvPr id="20" name="TextBox 19">
            <a:extLst>
              <a:ext uri="{FF2B5EF4-FFF2-40B4-BE49-F238E27FC236}">
                <a16:creationId xmlns:a16="http://schemas.microsoft.com/office/drawing/2014/main" id="{9921BDBB-7B0A-4D06-B6EC-09A8AC4A34E3}"/>
              </a:ext>
            </a:extLst>
          </p:cNvPr>
          <p:cNvSpPr txBox="1"/>
          <p:nvPr/>
        </p:nvSpPr>
        <p:spPr>
          <a:xfrm>
            <a:off x="0" y="5047827"/>
            <a:ext cx="1600200" cy="769441"/>
          </a:xfrm>
          <a:prstGeom prst="rect">
            <a:avLst/>
          </a:prstGeom>
          <a:noFill/>
        </p:spPr>
        <p:txBody>
          <a:bodyPr wrap="square" rtlCol="0">
            <a:spAutoFit/>
          </a:bodyPr>
          <a:lstStyle/>
          <a:p>
            <a:pPr algn="ctr"/>
            <a:r>
              <a:rPr lang="en-US" sz="1600" b="1" dirty="0">
                <a:solidFill>
                  <a:schemeClr val="tx1"/>
                </a:solidFill>
              </a:rPr>
              <a:t>Liquid Phase Analysis</a:t>
            </a:r>
          </a:p>
          <a:p>
            <a:pPr algn="ctr"/>
            <a:r>
              <a:rPr lang="en-US" sz="1200" dirty="0">
                <a:solidFill>
                  <a:schemeClr val="tx1"/>
                </a:solidFill>
              </a:rPr>
              <a:t>(Transients Shown)</a:t>
            </a:r>
          </a:p>
        </p:txBody>
      </p:sp>
      <p:sp>
        <p:nvSpPr>
          <p:cNvPr id="21" name="TextBox 20">
            <a:extLst>
              <a:ext uri="{FF2B5EF4-FFF2-40B4-BE49-F238E27FC236}">
                <a16:creationId xmlns:a16="http://schemas.microsoft.com/office/drawing/2014/main" id="{EFA8B8B8-BC2E-4C31-8803-9D22EBED5200}"/>
              </a:ext>
            </a:extLst>
          </p:cNvPr>
          <p:cNvSpPr txBox="1"/>
          <p:nvPr/>
        </p:nvSpPr>
        <p:spPr>
          <a:xfrm>
            <a:off x="2537016" y="2193030"/>
            <a:ext cx="2451729" cy="338554"/>
          </a:xfrm>
          <a:prstGeom prst="rect">
            <a:avLst/>
          </a:prstGeom>
          <a:noFill/>
        </p:spPr>
        <p:txBody>
          <a:bodyPr wrap="square" rtlCol="0">
            <a:spAutoFit/>
          </a:bodyPr>
          <a:lstStyle/>
          <a:p>
            <a:pPr algn="ctr"/>
            <a:r>
              <a:rPr lang="en-US" sz="1600" b="1" dirty="0">
                <a:solidFill>
                  <a:schemeClr val="tx1"/>
                </a:solidFill>
              </a:rPr>
              <a:t>Heat Flux : 3.5 W/m</a:t>
            </a:r>
            <a:r>
              <a:rPr lang="en-US" sz="1600" b="1" baseline="30000" dirty="0">
                <a:solidFill>
                  <a:schemeClr val="tx1"/>
                </a:solidFill>
              </a:rPr>
              <a:t>2</a:t>
            </a:r>
          </a:p>
        </p:txBody>
      </p:sp>
      <p:sp>
        <p:nvSpPr>
          <p:cNvPr id="22" name="TextBox 21">
            <a:extLst>
              <a:ext uri="{FF2B5EF4-FFF2-40B4-BE49-F238E27FC236}">
                <a16:creationId xmlns:a16="http://schemas.microsoft.com/office/drawing/2014/main" id="{AE48085B-4173-43FA-AD21-ECCEF0F3706F}"/>
              </a:ext>
            </a:extLst>
          </p:cNvPr>
          <p:cNvSpPr txBox="1"/>
          <p:nvPr/>
        </p:nvSpPr>
        <p:spPr>
          <a:xfrm>
            <a:off x="7736046" y="2197297"/>
            <a:ext cx="2451729" cy="338554"/>
          </a:xfrm>
          <a:prstGeom prst="rect">
            <a:avLst/>
          </a:prstGeom>
          <a:noFill/>
        </p:spPr>
        <p:txBody>
          <a:bodyPr wrap="square" rtlCol="0">
            <a:spAutoFit/>
          </a:bodyPr>
          <a:lstStyle/>
          <a:p>
            <a:pPr algn="ctr"/>
            <a:r>
              <a:rPr lang="en-US" sz="1600" b="1" dirty="0">
                <a:solidFill>
                  <a:schemeClr val="tx1"/>
                </a:solidFill>
              </a:rPr>
              <a:t>Heat Flux: 2.0 W/m</a:t>
            </a:r>
            <a:r>
              <a:rPr lang="en-US" sz="1600" b="1" baseline="30000" dirty="0">
                <a:solidFill>
                  <a:schemeClr val="tx1"/>
                </a:solidFill>
              </a:rPr>
              <a:t>2</a:t>
            </a:r>
            <a:endParaRPr lang="en-US" sz="1600" b="1" dirty="0">
              <a:solidFill>
                <a:schemeClr val="tx1"/>
              </a:solidFill>
            </a:endParaRPr>
          </a:p>
        </p:txBody>
      </p:sp>
    </p:spTree>
    <p:extLst>
      <p:ext uri="{BB962C8B-B14F-4D97-AF65-F5344CB8AC3E}">
        <p14:creationId xmlns:p14="http://schemas.microsoft.com/office/powerpoint/2010/main" val="226595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D3ADF-C2D9-AD06-0B37-3912DF4A13CA}"/>
              </a:ext>
            </a:extLst>
          </p:cNvPr>
          <p:cNvSpPr>
            <a:spLocks noGrp="1"/>
          </p:cNvSpPr>
          <p:nvPr>
            <p:ph type="sldNum" sz="quarter" idx="12"/>
          </p:nvPr>
        </p:nvSpPr>
        <p:spPr/>
        <p:txBody>
          <a:bodyPr/>
          <a:lstStyle/>
          <a:p>
            <a:pPr>
              <a:defRPr/>
            </a:pPr>
            <a:fld id="{783D04F6-5BE6-40C3-B386-A0E7FC276BD8}" type="slidenum">
              <a:rPr lang="en-US" smtClean="0"/>
              <a:pPr>
                <a:defRPr/>
              </a:pPr>
              <a:t>9</a:t>
            </a:fld>
            <a:endParaRPr lang="en-US" dirty="0"/>
          </a:p>
        </p:txBody>
      </p:sp>
      <p:sp>
        <p:nvSpPr>
          <p:cNvPr id="3" name="Title 2">
            <a:extLst>
              <a:ext uri="{FF2B5EF4-FFF2-40B4-BE49-F238E27FC236}">
                <a16:creationId xmlns:a16="http://schemas.microsoft.com/office/drawing/2014/main" id="{ACFC8ECE-4089-9845-987D-239F375D4BC4}"/>
              </a:ext>
            </a:extLst>
          </p:cNvPr>
          <p:cNvSpPr>
            <a:spLocks noGrp="1"/>
          </p:cNvSpPr>
          <p:nvPr>
            <p:ph type="title"/>
          </p:nvPr>
        </p:nvSpPr>
        <p:spPr/>
        <p:txBody>
          <a:bodyPr/>
          <a:lstStyle/>
          <a:p>
            <a:r>
              <a:rPr lang="en-US" dirty="0"/>
              <a:t>Results – Pressurization</a:t>
            </a:r>
          </a:p>
        </p:txBody>
      </p:sp>
      <p:pic>
        <p:nvPicPr>
          <p:cNvPr id="5" name="Picture 4">
            <a:extLst>
              <a:ext uri="{FF2B5EF4-FFF2-40B4-BE49-F238E27FC236}">
                <a16:creationId xmlns:a16="http://schemas.microsoft.com/office/drawing/2014/main" id="{67EE2CF1-F2C0-369F-7A0E-74C9DFFC12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91200" y="1143795"/>
            <a:ext cx="5946380" cy="5029200"/>
          </a:xfrm>
          <a:prstGeom prst="rect">
            <a:avLst/>
          </a:prstGeom>
        </p:spPr>
      </p:pic>
      <p:sp>
        <p:nvSpPr>
          <p:cNvPr id="8" name="Content Placeholder 3">
            <a:extLst>
              <a:ext uri="{FF2B5EF4-FFF2-40B4-BE49-F238E27FC236}">
                <a16:creationId xmlns:a16="http://schemas.microsoft.com/office/drawing/2014/main" id="{1B746E0B-4DF5-6EF9-77EA-E3D3A36D45DF}"/>
              </a:ext>
            </a:extLst>
          </p:cNvPr>
          <p:cNvSpPr>
            <a:spLocks noGrp="1"/>
          </p:cNvSpPr>
          <p:nvPr>
            <p:ph idx="1"/>
          </p:nvPr>
        </p:nvSpPr>
        <p:spPr>
          <a:xfrm>
            <a:off x="609600" y="1220790"/>
            <a:ext cx="5029200" cy="4875210"/>
          </a:xfrm>
        </p:spPr>
        <p:txBody>
          <a:bodyPr/>
          <a:lstStyle/>
          <a:p>
            <a:pPr lvl="1"/>
            <a:r>
              <a:rPr lang="en-US" sz="1800" dirty="0"/>
              <a:t>Four K-site LH2 self-pressurization experiments</a:t>
            </a:r>
          </a:p>
          <a:p>
            <a:pPr lvl="1"/>
            <a:r>
              <a:rPr lang="en-US" sz="1800" dirty="0"/>
              <a:t>Simulated using both VOF and lumped gas ROM CFD</a:t>
            </a:r>
          </a:p>
          <a:p>
            <a:pPr lvl="1"/>
            <a:r>
              <a:rPr lang="en-US" sz="1800" dirty="0">
                <a:solidFill>
                  <a:schemeClr val="tx1"/>
                </a:solidFill>
              </a:rPr>
              <a:t>Both VOF and gas ROM method capture pressurization well demonstrating successful validation </a:t>
            </a:r>
          </a:p>
          <a:p>
            <a:pPr lvl="1"/>
            <a:r>
              <a:rPr lang="en-US" sz="1800" dirty="0"/>
              <a:t>Initial transients were also captured well by both methods although there is a slight overshoot in VOF method due to small interfacial instabilities encountered in VOF method</a:t>
            </a:r>
          </a:p>
          <a:p>
            <a:pPr lvl="2"/>
            <a:r>
              <a:rPr lang="en-US" sz="1400" dirty="0"/>
              <a:t>Lumped gas method decouples gas and liquid CFD and is therefore more robust and captures the initial transience better</a:t>
            </a:r>
          </a:p>
        </p:txBody>
      </p:sp>
    </p:spTree>
    <p:extLst>
      <p:ext uri="{BB962C8B-B14F-4D97-AF65-F5344CB8AC3E}">
        <p14:creationId xmlns:p14="http://schemas.microsoft.com/office/powerpoint/2010/main" val="1961797129"/>
      </p:ext>
    </p:extLst>
  </p:cSld>
  <p:clrMapOvr>
    <a:masterClrMapping/>
  </p:clrMapOvr>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162759</TotalTime>
  <Words>2272</Words>
  <Application>Microsoft Macintosh PowerPoint</Application>
  <PresentationFormat>Widescreen</PresentationFormat>
  <Paragraphs>197</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AdvGulliv-R</vt:lpstr>
      <vt:lpstr>Arial</vt:lpstr>
      <vt:lpstr>Calibri</vt:lpstr>
      <vt:lpstr>Cambria Math</vt:lpstr>
      <vt:lpstr>Helvetica</vt:lpstr>
      <vt:lpstr>Times New Roman</vt:lpstr>
      <vt:lpstr>Wingdings</vt:lpstr>
      <vt:lpstr>12_Office Theme</vt:lpstr>
      <vt:lpstr>Validation of Cryogenic Propellant Tank Self-Pressurization</vt:lpstr>
      <vt:lpstr>Background</vt:lpstr>
      <vt:lpstr>Problem and Solution</vt:lpstr>
      <vt:lpstr>Experimental Setup</vt:lpstr>
      <vt:lpstr>Computational Model</vt:lpstr>
      <vt:lpstr>Lumped Gas Liquid CFD Model</vt:lpstr>
      <vt:lpstr>Lumped Gas ROM – Methodology</vt:lpstr>
      <vt:lpstr>Results – Gas ROM CFD</vt:lpstr>
      <vt:lpstr>Results – Pressurization</vt:lpstr>
      <vt:lpstr>Results – Temperature Probes</vt:lpstr>
      <vt:lpstr>Results – Sensitivity to Mesh Resolution</vt:lpstr>
      <vt:lpstr>Results – Effect of Flow Regime</vt:lpstr>
      <vt:lpstr>Results – Sensitivity to Accommodation Factor</vt:lpstr>
      <vt:lpstr>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Patel, Chintan S. (MSFC-ER42)[ESSCA]</cp:lastModifiedBy>
  <cp:revision>4035</cp:revision>
  <cp:lastPrinted>2015-03-19T21:00:50Z</cp:lastPrinted>
  <dcterms:created xsi:type="dcterms:W3CDTF">2012-06-20T14:30:40Z</dcterms:created>
  <dcterms:modified xsi:type="dcterms:W3CDTF">2022-12-09T00:56:27Z</dcterms:modified>
</cp:coreProperties>
</file>