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4837" r:id="rId5"/>
  </p:sldMasterIdLst>
  <p:notesMasterIdLst>
    <p:notesMasterId r:id="rId32"/>
  </p:notesMasterIdLst>
  <p:handoutMasterIdLst>
    <p:handoutMasterId r:id="rId33"/>
  </p:handoutMasterIdLst>
  <p:sldIdLst>
    <p:sldId id="407" r:id="rId6"/>
    <p:sldId id="408" r:id="rId7"/>
    <p:sldId id="409" r:id="rId8"/>
    <p:sldId id="411" r:id="rId9"/>
    <p:sldId id="410" r:id="rId10"/>
    <p:sldId id="412" r:id="rId11"/>
    <p:sldId id="413" r:id="rId12"/>
    <p:sldId id="414" r:id="rId13"/>
    <p:sldId id="415" r:id="rId14"/>
    <p:sldId id="416" r:id="rId15"/>
    <p:sldId id="425" r:id="rId16"/>
    <p:sldId id="426" r:id="rId17"/>
    <p:sldId id="427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8" r:id="rId27"/>
    <p:sldId id="431" r:id="rId28"/>
    <p:sldId id="429" r:id="rId29"/>
    <p:sldId id="430" r:id="rId30"/>
    <p:sldId id="405" r:id="rId31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5pPr>
    <a:lvl6pPr marL="17145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6pPr>
    <a:lvl7pPr marL="20574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7pPr>
    <a:lvl8pPr marL="24003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8pPr>
    <a:lvl9pPr marL="27432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B3D6C"/>
    <a:srgbClr val="C2D9FA"/>
    <a:srgbClr val="0B3A7F"/>
    <a:srgbClr val="E98B01"/>
    <a:srgbClr val="1380DC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9301CC6A-B4E8-405F-AE79-859651258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3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711" y="4416426"/>
            <a:ext cx="5028579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B7B05DEF-6DE7-4BF9-8DBB-FF904A788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80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07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54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45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4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77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37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76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40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4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96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35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35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6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86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08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18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89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9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90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50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72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77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0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2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555" y="-19050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 bwMode="auto">
          <a:xfrm>
            <a:off x="0" y="2647950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Author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Company/Organization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Conference Name, Conference Dates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Conference Location</a:t>
            </a: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2400" kern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0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5400" b="1" kern="0">
                <a:solidFill>
                  <a:schemeClr val="bg1"/>
                </a:solidFill>
              </a:rPr>
              <a:t>Presentation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1B3D6C"/>
              </a:buClr>
              <a:buFont typeface="Wingdings" charset="2"/>
              <a:buChar char="Ø"/>
              <a:defRPr/>
            </a:lvl1pPr>
            <a:lvl2pPr marL="685800" indent="-342900">
              <a:buClr>
                <a:srgbClr val="1B3D6C"/>
              </a:buClr>
              <a:buFont typeface="Wingdings" charset="2"/>
              <a:buChar char="Ø"/>
              <a:defRPr/>
            </a:lvl2pPr>
            <a:lvl3pPr marL="971550" indent="-285750">
              <a:buClr>
                <a:srgbClr val="1B3D6C"/>
              </a:buClr>
              <a:buFont typeface="Wingdings" charset="2"/>
              <a:buChar char="Ø"/>
              <a:defRPr/>
            </a:lvl3pPr>
            <a:lvl4pPr marL="1314450" indent="-285750">
              <a:buClr>
                <a:srgbClr val="1B3D6C"/>
              </a:buClr>
              <a:buFont typeface="Wingdings" charset="2"/>
              <a:buChar char="Ø"/>
              <a:defRPr/>
            </a:lvl4pPr>
            <a:lvl5pPr marL="1657350" indent="-285750">
              <a:buClr>
                <a:srgbClr val="1B3D6C"/>
              </a:buClr>
              <a:buFont typeface="Wingdings" charset="2"/>
              <a:buChar char="Ø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23950"/>
            <a:ext cx="39624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123950"/>
            <a:ext cx="4419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and/or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2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FC34-5206-45FA-A6B2-955DFABF1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603E2-753D-49F2-B2B1-D76008093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FD0B8-A1D4-4313-AC8C-31D5E0DB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FA06F-9FF0-4DD3-9CA0-DF2D4EF2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CD405-43AD-4B88-9D41-03F2E0B3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1123950"/>
            <a:ext cx="8686800" cy="336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 noChangeArrowheads="1"/>
          </p:cNvSpPr>
          <p:nvPr userDrawn="1"/>
        </p:nvSpPr>
        <p:spPr bwMode="auto">
          <a:xfrm>
            <a:off x="1181100" y="4572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10" name="Rectangle 9"/>
          <p:cNvSpPr>
            <a:spLocks noGrp="1" noChangeArrowheads="1"/>
          </p:cNvSpPr>
          <p:nvPr userDrawn="1"/>
        </p:nvSpPr>
        <p:spPr bwMode="auto">
          <a:xfrm>
            <a:off x="3181350" y="4572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b="1" kern="0">
                <a:solidFill>
                  <a:schemeClr val="bg1"/>
                </a:solidFill>
              </a:rPr>
              <a:t>Presentation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25" r:id="rId2"/>
    <p:sldLayoutId id="2147484827" r:id="rId3"/>
    <p:sldLayoutId id="2147484836" r:id="rId4"/>
  </p:sldLayoutIdLst>
  <p:hf hdr="0" ftr="0" dt="0"/>
  <p:txStyles>
    <p:titleStyle>
      <a:lvl1pPr marL="0" marR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6pPr>
      <a:lvl7pPr marL="6858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7pPr>
      <a:lvl8pPr marL="10287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8pPr>
      <a:lvl9pPr marL="13716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21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8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5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5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438150"/>
            <a:ext cx="8686800" cy="404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8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B3D6C"/>
        </a:buClr>
        <a:buFont typeface="Wingdings" charset="2"/>
        <a:buChar char="Ø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sebastian.v.colom@ama-inc.co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arn.adafruit.com/" TargetMode="Externa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arn.adafruit.com/" TargetMode="Externa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4667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-60556" y="2019300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Sebastian V. Colom, Magnus A. Haw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Analytical Mechanics Associates (AMA)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 dirty="0">
                <a:solidFill>
                  <a:schemeClr val="bg1"/>
                </a:solidFill>
                <a:latin typeface="+mj-lt"/>
              </a:rPr>
              <a:t>AIAA SciTech Forum and Exposition 2023, 1/23 - 1/27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sz="1600" dirty="0">
                <a:solidFill>
                  <a:schemeClr val="bg1"/>
                </a:solidFill>
              </a:rPr>
              <a:t>Copyright © by </a:t>
            </a:r>
            <a:r>
              <a:rPr lang="en-US" sz="1600" dirty="0">
                <a:solidFill>
                  <a:srgbClr val="FF0000"/>
                </a:solidFill>
              </a:rPr>
              <a:t>Sebastian V Colom/AMA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Published by the American Institute of Aeronautics and Astronautics, Inc., with permission.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br>
              <a:rPr lang="en-US" altLang="en-US" sz="1600" kern="0" dirty="0">
                <a:solidFill>
                  <a:schemeClr val="bg1"/>
                </a:solidFill>
                <a:latin typeface="+mj-lt"/>
              </a:rPr>
            </a:br>
            <a:endParaRPr lang="en-US" altLang="en-US" sz="1600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altLang="en-US" sz="1600" kern="0" dirty="0">
              <a:solidFill>
                <a:schemeClr val="bg1"/>
              </a:solidFill>
              <a:latin typeface="+mj-lt"/>
            </a:endParaRP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2400" kern="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104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4000" b="1" kern="0" dirty="0">
                <a:solidFill>
                  <a:schemeClr val="bg1"/>
                </a:solidFill>
              </a:rPr>
              <a:t>Open-Source Wireless Sensor Network For Flexible Deployment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EE4EC9-9442-4839-B9A9-3B8FADB59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889" y1="28235" x2="37667" y2="37059"/>
                        <a14:foregroundMark x1="37667" y1="37059" x2="37667" y2="37059"/>
                        <a14:foregroundMark x1="41222" y1="28382" x2="38556" y2="30882"/>
                        <a14:foregroundMark x1="39000" y1="23971" x2="33778" y2="30588"/>
                        <a14:foregroundMark x1="33778" y1="30588" x2="37778" y2="45000"/>
                        <a14:foregroundMark x1="37778" y1="45000" x2="49889" y2="40147"/>
                        <a14:foregroundMark x1="49889" y1="40147" x2="47222" y2="28382"/>
                        <a14:foregroundMark x1="47222" y1="28382" x2="39222" y2="24265"/>
                        <a14:foregroundMark x1="39222" y1="24265" x2="39000" y2="23824"/>
                        <a14:foregroundMark x1="52889" y1="24265" x2="39778" y2="24118"/>
                        <a14:foregroundMark x1="39778" y1="24118" x2="27111" y2="39412"/>
                        <a14:foregroundMark x1="27111" y1="39412" x2="24889" y2="51324"/>
                        <a14:foregroundMark x1="24889" y1="51324" x2="30556" y2="63088"/>
                        <a14:foregroundMark x1="30556" y1="63088" x2="46889" y2="75441"/>
                        <a14:foregroundMark x1="46889" y1="75441" x2="55556" y2="75588"/>
                        <a14:foregroundMark x1="55556" y1="75588" x2="63000" y2="73088"/>
                        <a14:foregroundMark x1="63000" y1="73088" x2="74000" y2="56618"/>
                        <a14:foregroundMark x1="74000" y1="56618" x2="64889" y2="26176"/>
                        <a14:foregroundMark x1="64889" y1="26176" x2="52889" y2="23824"/>
                        <a14:foregroundMark x1="50667" y1="34559" x2="41000" y2="36029"/>
                        <a14:foregroundMark x1="41000" y1="36029" x2="34222" y2="47206"/>
                        <a14:foregroundMark x1="34222" y1="47206" x2="48778" y2="55735"/>
                        <a14:foregroundMark x1="48778" y1="55735" x2="56333" y2="43529"/>
                        <a14:foregroundMark x1="56333" y1="43529" x2="51111" y2="36912"/>
                        <a14:foregroundMark x1="51111" y1="36912" x2="50222" y2="34706"/>
                        <a14:foregroundMark x1="49111" y1="41765" x2="41000" y2="46176"/>
                        <a14:foregroundMark x1="41000" y1="46176" x2="37444" y2="59118"/>
                        <a14:foregroundMark x1="37444" y1="59118" x2="52000" y2="57794"/>
                        <a14:foregroundMark x1="52000" y1="57794" x2="52778" y2="46176"/>
                        <a14:foregroundMark x1="52778" y1="46176" x2="48556" y2="41912"/>
                        <a14:foregroundMark x1="46556" y1="42500" x2="47222" y2="53824"/>
                        <a14:foregroundMark x1="47222" y1="53824" x2="47556" y2="42500"/>
                        <a14:foregroundMark x1="47556" y1="42500" x2="46111" y2="42500"/>
                        <a14:foregroundMark x1="31444" y1="42647" x2="33778" y2="55882"/>
                        <a14:foregroundMark x1="33778" y1="55882" x2="33889" y2="43529"/>
                        <a14:foregroundMark x1="33889" y1="43529" x2="31333" y2="42794"/>
                        <a14:foregroundMark x1="27000" y1="43824" x2="28444" y2="58235"/>
                        <a14:foregroundMark x1="28444" y1="58235" x2="29333" y2="46618"/>
                        <a14:foregroundMark x1="29333" y1="46618" x2="26778" y2="42206"/>
                        <a14:foregroundMark x1="38444" y1="51912" x2="42111" y2="65000"/>
                        <a14:foregroundMark x1="42111" y1="65000" x2="49667" y2="76765"/>
                        <a14:foregroundMark x1="49667" y1="76765" x2="52444" y2="63971"/>
                        <a14:foregroundMark x1="52444" y1="63971" x2="39000" y2="54118"/>
                        <a14:foregroundMark x1="60444" y1="40588" x2="50556" y2="43676"/>
                        <a14:foregroundMark x1="50556" y1="43676" x2="48222" y2="63529"/>
                        <a14:foregroundMark x1="48222" y1="63529" x2="57444" y2="64559"/>
                        <a14:foregroundMark x1="57444" y1="64559" x2="61889" y2="54559"/>
                        <a14:foregroundMark x1="61889" y1="54559" x2="61778" y2="44559"/>
                        <a14:foregroundMark x1="61778" y1="44559" x2="61556" y2="58088"/>
                        <a14:foregroundMark x1="61000" y1="47941" x2="53889" y2="50882"/>
                        <a14:foregroundMark x1="53889" y1="50882" x2="61667" y2="60882"/>
                        <a14:foregroundMark x1="61667" y1="60882" x2="64111" y2="50882"/>
                        <a14:foregroundMark x1="64111" y1="50882" x2="61222" y2="47500"/>
                        <a14:foregroundMark x1="61000" y1="37500" x2="55444" y2="43529"/>
                        <a14:foregroundMark x1="55444" y1="43529" x2="58556" y2="52206"/>
                        <a14:foregroundMark x1="58556" y1="52206" x2="64667" y2="39853"/>
                        <a14:foregroundMark x1="64667" y1="39853" x2="60333" y2="37353"/>
                        <a14:foregroundMark x1="67000" y1="39853" x2="69556" y2="52794"/>
                        <a14:foregroundMark x1="69556" y1="52794" x2="70556" y2="41471"/>
                        <a14:foregroundMark x1="70556" y1="41471" x2="66889" y2="39118"/>
                        <a14:foregroundMark x1="60333" y1="39412" x2="60556" y2="49706"/>
                        <a14:foregroundMark x1="60556" y1="49706" x2="60556" y2="39706"/>
                        <a14:foregroundMark x1="60556" y1="39706" x2="60333" y2="39265"/>
                        <a14:foregroundMark x1="61556" y1="30588" x2="52556" y2="32059"/>
                        <a14:foregroundMark x1="52556" y1="32059" x2="48222" y2="43971"/>
                        <a14:foregroundMark x1="48222" y1="43971" x2="58000" y2="50441"/>
                        <a14:foregroundMark x1="58000" y1="50441" x2="64556" y2="42206"/>
                        <a14:foregroundMark x1="64556" y1="42206" x2="62778" y2="33088"/>
                        <a14:foregroundMark x1="62778" y1="33088" x2="61556" y2="30588"/>
                        <a14:foregroundMark x1="61667" y1="39706" x2="54556" y2="39265"/>
                        <a14:foregroundMark x1="54556" y1="39265" x2="63444" y2="47794"/>
                        <a14:foregroundMark x1="63444" y1="47794" x2="62000" y2="4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6277" y="-195569"/>
            <a:ext cx="1845368" cy="139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3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Hardware: Thermal Sensor Node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74935851-8B5C-4B81-B476-5EB6AB58E9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0886" y="1123950"/>
                <a:ext cx="4473565" cy="3363648"/>
              </a:xfrm>
            </p:spPr>
            <p:txBody>
              <a:bodyPr/>
              <a:lstStyle/>
              <a:p>
                <a:pPr marL="457200">
                  <a:spcBef>
                    <a:spcPts val="1200"/>
                  </a:spcBef>
                  <a:spcAft>
                    <a:spcPts val="0"/>
                  </a:spcAft>
                  <a:buSzPts val="1800"/>
                </a:pPr>
                <a:r>
                  <a:rPr lang="en-US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Thermal sensors constructed from off-shelf thermistors</a:t>
                </a:r>
              </a:p>
              <a:p>
                <a:pPr marL="457200">
                  <a:spcBef>
                    <a:spcPts val="0"/>
                  </a:spcBef>
                  <a:spcAft>
                    <a:spcPts val="0"/>
                  </a:spcAft>
                  <a:buSzPts val="1800"/>
                </a:pPr>
                <a:r>
                  <a:rPr lang="en-US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Three-point calibration to calculate Steinhart constants.</a:t>
                </a:r>
              </a:p>
              <a:p>
                <a:pPr marL="457200">
                  <a:spcBef>
                    <a:spcPts val="0"/>
                  </a:spcBef>
                  <a:spcAft>
                    <a:spcPts val="0"/>
                  </a:spcAft>
                  <a:buSzPts val="18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𝑇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𝐵𝑙𝑛𝑅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𝐶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𝑙𝑛𝑅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74935851-8B5C-4B81-B476-5EB6AB58E9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0886" y="1123950"/>
                <a:ext cx="4473565" cy="3363648"/>
              </a:xfrm>
              <a:blipFill>
                <a:blip r:embed="rId3"/>
                <a:stretch>
                  <a:fillRect t="-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oogle Shape;110;p21">
            <a:extLst>
              <a:ext uri="{FF2B5EF4-FFF2-40B4-BE49-F238E27FC236}">
                <a16:creationId xmlns:a16="http://schemas.microsoft.com/office/drawing/2014/main" id="{ECA49CA3-EA27-4AC3-8CB4-9010FE29692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0009" y="995212"/>
            <a:ext cx="2676430" cy="336364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1;p21">
            <a:extLst>
              <a:ext uri="{FF2B5EF4-FFF2-40B4-BE49-F238E27FC236}">
                <a16:creationId xmlns:a16="http://schemas.microsoft.com/office/drawing/2014/main" id="{008AB41C-36F8-4D07-A2A3-4C146DD1CC56}"/>
              </a:ext>
            </a:extLst>
          </p:cNvPr>
          <p:cNvSpPr txBox="1"/>
          <p:nvPr/>
        </p:nvSpPr>
        <p:spPr>
          <a:xfrm>
            <a:off x="4866360" y="797668"/>
            <a:ext cx="1437524" cy="67707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Transmitting Node</a:t>
            </a:r>
            <a:endParaRPr sz="1600" b="1" dirty="0">
              <a:solidFill>
                <a:srgbClr val="FF0000"/>
              </a:solidFill>
            </a:endParaRPr>
          </a:p>
        </p:txBody>
      </p:sp>
      <p:cxnSp>
        <p:nvCxnSpPr>
          <p:cNvPr id="13" name="Google Shape;112;p21">
            <a:extLst>
              <a:ext uri="{FF2B5EF4-FFF2-40B4-BE49-F238E27FC236}">
                <a16:creationId xmlns:a16="http://schemas.microsoft.com/office/drawing/2014/main" id="{420A2AB6-19ED-4D7B-B263-C55A308E6DAF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6303884" y="1136207"/>
            <a:ext cx="663616" cy="440972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113;p21">
            <a:extLst>
              <a:ext uri="{FF2B5EF4-FFF2-40B4-BE49-F238E27FC236}">
                <a16:creationId xmlns:a16="http://schemas.microsoft.com/office/drawing/2014/main" id="{61838914-3C7C-4435-A360-4B2ECBABE67A}"/>
              </a:ext>
            </a:extLst>
          </p:cNvPr>
          <p:cNvSpPr txBox="1"/>
          <p:nvPr/>
        </p:nvSpPr>
        <p:spPr>
          <a:xfrm>
            <a:off x="5042649" y="3633105"/>
            <a:ext cx="1086682" cy="677078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Thermal Sensors</a:t>
            </a:r>
            <a:endParaRPr sz="1600" b="1" dirty="0">
              <a:solidFill>
                <a:srgbClr val="FF0000"/>
              </a:solidFill>
            </a:endParaRPr>
          </a:p>
        </p:txBody>
      </p:sp>
      <p:cxnSp>
        <p:nvCxnSpPr>
          <p:cNvPr id="15" name="Google Shape;114;p21">
            <a:extLst>
              <a:ext uri="{FF2B5EF4-FFF2-40B4-BE49-F238E27FC236}">
                <a16:creationId xmlns:a16="http://schemas.microsoft.com/office/drawing/2014/main" id="{8206CDA7-8100-463B-B725-E474CA354A6D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6129331" y="2266792"/>
            <a:ext cx="1437523" cy="1704852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15;p21">
            <a:extLst>
              <a:ext uri="{FF2B5EF4-FFF2-40B4-BE49-F238E27FC236}">
                <a16:creationId xmlns:a16="http://schemas.microsoft.com/office/drawing/2014/main" id="{0BE00BBA-70C1-425D-9088-D2D1384F13E1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6129331" y="2842678"/>
            <a:ext cx="1612907" cy="1128966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116;p21">
            <a:extLst>
              <a:ext uri="{FF2B5EF4-FFF2-40B4-BE49-F238E27FC236}">
                <a16:creationId xmlns:a16="http://schemas.microsoft.com/office/drawing/2014/main" id="{E8ED2F22-A2C7-4DEE-9A19-BFA84E101A74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6129331" y="3233398"/>
            <a:ext cx="1654997" cy="738246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117;p21">
            <a:extLst>
              <a:ext uri="{FF2B5EF4-FFF2-40B4-BE49-F238E27FC236}">
                <a16:creationId xmlns:a16="http://schemas.microsoft.com/office/drawing/2014/main" id="{8DBC94F3-E933-4942-B3C6-8406101A693C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6129331" y="3489318"/>
            <a:ext cx="1654997" cy="482326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459579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Integration at 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mARC Facility: Thermal Measurements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935851-8B5C-4B81-B476-5EB6AB58E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86" y="1123950"/>
            <a:ext cx="5315672" cy="3363648"/>
          </a:xfrm>
        </p:spPr>
        <p:txBody>
          <a:bodyPr/>
          <a:lstStyle/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sensors placed along mARC </a:t>
            </a:r>
            <a:r>
              <a:rPr lang="en-US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backshell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(BS) at 10, 20, 30, 40 cm from </a:t>
            </a:r>
            <a:r>
              <a:rPr lang="en-US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backshell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center.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sensors placed across water-cooling (WC) lines for the cooling dish and heat-exchanger. 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Measurements configured at sample-rate of 1 Hz. 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Google Shape;175;p29">
            <a:extLst>
              <a:ext uri="{FF2B5EF4-FFF2-40B4-BE49-F238E27FC236}">
                <a16:creationId xmlns:a16="http://schemas.microsoft.com/office/drawing/2014/main" id="{3C62B515-0203-4CE5-AB59-42BB19101F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9282" y="857250"/>
            <a:ext cx="2983832" cy="3630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738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Demonstration &amp; Results: Thermal Distribution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935851-8B5C-4B81-B476-5EB6AB58E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87034"/>
            <a:ext cx="8277726" cy="3363648"/>
          </a:xfrm>
        </p:spPr>
        <p:txBody>
          <a:bodyPr/>
          <a:lstStyle/>
          <a:p>
            <a:pPr marL="465773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Started temperature measurements before starting water-cooling pump.</a:t>
            </a:r>
          </a:p>
          <a:p>
            <a:pPr marL="465773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Average 0.9 ° C decrease in water-cooling lines. </a:t>
            </a:r>
          </a:p>
          <a:p>
            <a:pPr marL="465773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Highest increase of temperature in water-cooling line output for cooling dish (0.99 ± 0.05° C) and outer diameter of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backshell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(0.46 ± 0.05° C).</a:t>
            </a:r>
          </a:p>
        </p:txBody>
      </p:sp>
    </p:spTree>
    <p:extLst>
      <p:ext uri="{BB962C8B-B14F-4D97-AF65-F5344CB8AC3E}">
        <p14:creationId xmlns:p14="http://schemas.microsoft.com/office/powerpoint/2010/main" val="650535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Demonstration &amp; Results: Thermal Distribution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Google Shape;182;p30">
            <a:extLst>
              <a:ext uri="{FF2B5EF4-FFF2-40B4-BE49-F238E27FC236}">
                <a16:creationId xmlns:a16="http://schemas.microsoft.com/office/drawing/2014/main" id="{1250964E-0AE2-4990-9430-F30652FFFFE4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919" y="977900"/>
            <a:ext cx="5782161" cy="359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65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Hardware: Controller Node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935851-8B5C-4B81-B476-5EB6AB58E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86" y="1123950"/>
            <a:ext cx="5075040" cy="3363648"/>
          </a:xfrm>
        </p:spPr>
        <p:txBody>
          <a:bodyPr/>
          <a:lstStyle/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Integrated array of push-buttons and OLED displays for navigating through program menu.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Integrated potentiometer for fine-tuning of input parameters.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Rechargeable through USB port</a:t>
            </a:r>
          </a:p>
          <a:p>
            <a:endParaRPr lang="en-US" dirty="0"/>
          </a:p>
        </p:txBody>
      </p:sp>
      <p:pic>
        <p:nvPicPr>
          <p:cNvPr id="21" name="Google Shape;125;p22">
            <a:extLst>
              <a:ext uri="{FF2B5EF4-FFF2-40B4-BE49-F238E27FC236}">
                <a16:creationId xmlns:a16="http://schemas.microsoft.com/office/drawing/2014/main" id="{C4D798CA-6DDD-404D-8009-389979D45C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025" b="3669"/>
          <a:stretch/>
        </p:blipFill>
        <p:spPr>
          <a:xfrm>
            <a:off x="5579333" y="1123950"/>
            <a:ext cx="3141276" cy="3297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344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Hardware: Motor-Driver Node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935851-8B5C-4B81-B476-5EB6AB58E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86" y="1123950"/>
            <a:ext cx="5820161" cy="3363648"/>
          </a:xfrm>
        </p:spPr>
        <p:txBody>
          <a:bodyPr/>
          <a:lstStyle/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Uses Feather wing motor-driver board to drive NEMA 17 stepper motor.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Integrates linear voltage regulator (7805T) to step down 12V, used to drive the motor, to a useable 5V for powering the node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Implemented metal enclosure and ferrite beads to protect node from high-EMI noise cause by arc activity.</a:t>
            </a:r>
          </a:p>
        </p:txBody>
      </p:sp>
      <p:pic>
        <p:nvPicPr>
          <p:cNvPr id="8" name="Google Shape;132;p23">
            <a:extLst>
              <a:ext uri="{FF2B5EF4-FFF2-40B4-BE49-F238E27FC236}">
                <a16:creationId xmlns:a16="http://schemas.microsoft.com/office/drawing/2014/main" id="{7C15F0EB-074E-4039-A296-42D4C347FC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1047" y="838200"/>
            <a:ext cx="2981325" cy="373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790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Hardware: Motor-Driver Node (Cont.)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935851-8B5C-4B81-B476-5EB6AB58E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86" y="1123950"/>
            <a:ext cx="8167156" cy="3363648"/>
          </a:xfrm>
        </p:spPr>
        <p:txBody>
          <a:bodyPr/>
          <a:lstStyle/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Communicate to other DAQ systems when sweep-arm is inserted through GPIO pins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Used photo-link transceivers to communicate toggling signal over a short-distance (~1m) without picking up high RF-noise</a:t>
            </a:r>
          </a:p>
        </p:txBody>
      </p:sp>
    </p:spTree>
    <p:extLst>
      <p:ext uri="{BB962C8B-B14F-4D97-AF65-F5344CB8AC3E}">
        <p14:creationId xmlns:p14="http://schemas.microsoft.com/office/powerpoint/2010/main" val="1752454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Hardware: Motor-Driver Node (Cont.)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935851-8B5C-4B81-B476-5EB6AB58E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86" y="1123950"/>
            <a:ext cx="8167156" cy="3363648"/>
          </a:xfrm>
        </p:spPr>
        <p:txBody>
          <a:bodyPr/>
          <a:lstStyle/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Google Shape;139;p24">
            <a:extLst>
              <a:ext uri="{FF2B5EF4-FFF2-40B4-BE49-F238E27FC236}">
                <a16:creationId xmlns:a16="http://schemas.microsoft.com/office/drawing/2014/main" id="{0ECEB07F-30BB-40FB-B7F7-4E77B912945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1799" y="1003140"/>
            <a:ext cx="3980399" cy="2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0;p24">
            <a:extLst>
              <a:ext uri="{FF2B5EF4-FFF2-40B4-BE49-F238E27FC236}">
                <a16:creationId xmlns:a16="http://schemas.microsoft.com/office/drawing/2014/main" id="{D1126FF7-3FB9-4684-A207-1A31680F9FD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7261" y="3406330"/>
            <a:ext cx="5169473" cy="131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469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Hardware Overview: Central Node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935851-8B5C-4B81-B476-5EB6AB58E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86" y="1123950"/>
            <a:ext cx="5640525" cy="3363648"/>
          </a:xfrm>
        </p:spPr>
        <p:txBody>
          <a:bodyPr/>
          <a:lstStyle/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Continuously receiving message packets from other nodes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Dual push-button for triggering transmission of over-the-air commands. 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Interfaced with desktop via USB serial port to communicate collected data to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abView software.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Google Shape;147;p25">
            <a:extLst>
              <a:ext uri="{FF2B5EF4-FFF2-40B4-BE49-F238E27FC236}">
                <a16:creationId xmlns:a16="http://schemas.microsoft.com/office/drawing/2014/main" id="{203EE959-6D2E-4B8D-A885-955BA39737B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426" b="3905"/>
          <a:stretch/>
        </p:blipFill>
        <p:spPr>
          <a:xfrm>
            <a:off x="6022905" y="975651"/>
            <a:ext cx="2781925" cy="3363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023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Software: Node Program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935851-8B5C-4B81-B476-5EB6AB58E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86" y="1123950"/>
            <a:ext cx="4882535" cy="3363648"/>
          </a:xfrm>
        </p:spPr>
        <p:txBody>
          <a:bodyPr/>
          <a:lstStyle/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Implements interrupts for periodic measurements and real-time program changes.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Message-packet construction software for easy read &amp; write operations.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Simple over-the-air programming software to reprogram nodes.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Google Shape;154;p26">
            <a:extLst>
              <a:ext uri="{FF2B5EF4-FFF2-40B4-BE49-F238E27FC236}">
                <a16:creationId xmlns:a16="http://schemas.microsoft.com/office/drawing/2014/main" id="{2C370902-A531-442E-A6E9-500D77B4ED5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6857" y="1123950"/>
            <a:ext cx="4100482" cy="3080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021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38674" cy="3429000"/>
          </a:xfrm>
        </p:spPr>
        <p:txBody>
          <a:bodyPr/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Background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Objectives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Wireless Sensor Networks</a:t>
            </a: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 Overview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Hardware &amp; Integration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Software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Demonstration &amp; Results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980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Software: </a:t>
            </a:r>
            <a:r>
              <a:rPr lang="en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LabView Interface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935851-8B5C-4B81-B476-5EB6AB58E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86" y="1123950"/>
            <a:ext cx="4882535" cy="3363648"/>
          </a:xfrm>
        </p:spPr>
        <p:txBody>
          <a:bodyPr/>
          <a:lstStyle/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Google Shape;161;p27">
            <a:extLst>
              <a:ext uri="{FF2B5EF4-FFF2-40B4-BE49-F238E27FC236}">
                <a16:creationId xmlns:a16="http://schemas.microsoft.com/office/drawing/2014/main" id="{F30B72C1-D15C-4F26-ADC9-BA234327767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599" y="1071198"/>
            <a:ext cx="6832801" cy="341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089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Software: </a:t>
            </a:r>
            <a:r>
              <a:rPr lang="en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LabView Interface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935851-8B5C-4B81-B476-5EB6AB58E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86" y="1123950"/>
            <a:ext cx="4882535" cy="3363648"/>
          </a:xfrm>
        </p:spPr>
        <p:txBody>
          <a:bodyPr/>
          <a:lstStyle/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endParaRPr lang="en-US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Google Shape;168;p28">
            <a:extLst>
              <a:ext uri="{FF2B5EF4-FFF2-40B4-BE49-F238E27FC236}">
                <a16:creationId xmlns:a16="http://schemas.microsoft.com/office/drawing/2014/main" id="{D84C56DD-48C5-45E1-8CBA-D02E7A03DBA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787" y="949576"/>
            <a:ext cx="4986426" cy="3851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456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Conclusion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A13452-3ABE-41A8-A2F6-9F105C5EC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Developed flexible wireless sensor network that modernizes ground-test facilities.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centralized network was integrated at the mARC facility for sweep-arm control and distributed thermal measurements on backshell and water-cooling lines.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Showed an effective, flexible monitoring and automation system without facing the challenges posed by wire-based technology.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351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Acknowledgements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A13452-3ABE-41A8-A2F6-9F105C5EC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This work was supported by the BEAST project (Megan E. MacDonald, PI) of NASA's Space Technology Mission Directorate and internal research and development funds from </a:t>
            </a:r>
            <a:r>
              <a:rPr lang="en-US" sz="2800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Thermophysics</a:t>
            </a:r>
            <a:r>
              <a:rPr lang="en-US" sz="2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Branch at NASA Ames Research Center. The authors would particularly like to thank Megan E. MacDonald and Ramon Martinez for providing materials, tools, and advice.</a:t>
            </a:r>
          </a:p>
        </p:txBody>
      </p:sp>
    </p:spTree>
    <p:extLst>
      <p:ext uri="{BB962C8B-B14F-4D97-AF65-F5344CB8AC3E}">
        <p14:creationId xmlns:p14="http://schemas.microsoft.com/office/powerpoint/2010/main" val="2248787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Contact Information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A13452-3ABE-41A8-A2F6-9F105C5EC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Sebastian V Colom</a:t>
            </a: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u="sng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sebastian.v.colom@ama-inc.com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956-465-8425</a:t>
            </a:r>
          </a:p>
        </p:txBody>
      </p:sp>
    </p:spTree>
    <p:extLst>
      <p:ext uri="{BB962C8B-B14F-4D97-AF65-F5344CB8AC3E}">
        <p14:creationId xmlns:p14="http://schemas.microsoft.com/office/powerpoint/2010/main" val="223084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Appendix: Feather M0 Development Board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A13452-3ABE-41A8-A2F6-9F105C5EC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95BBC8-7A4E-4D2B-AA76-8B4960423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913" y="1703445"/>
            <a:ext cx="5105213" cy="2204657"/>
          </a:xfrm>
          <a:prstGeom prst="rect">
            <a:avLst/>
          </a:prstGeom>
        </p:spPr>
      </p:pic>
      <p:pic>
        <p:nvPicPr>
          <p:cNvPr id="1026" name="Picture 2" descr="Adafruit Feather M0 Radio with RFM69 Packet Radio">
            <a:extLst>
              <a:ext uri="{FF2B5EF4-FFF2-40B4-BE49-F238E27FC236}">
                <a16:creationId xmlns:a16="http://schemas.microsoft.com/office/drawing/2014/main" id="{1EEFE72B-3283-40C6-B826-B014ED658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5" y="1702970"/>
            <a:ext cx="3028949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A69138-3F27-4090-B818-51E54DD2FDD5}"/>
              </a:ext>
            </a:extLst>
          </p:cNvPr>
          <p:cNvSpPr txBox="1"/>
          <p:nvPr/>
        </p:nvSpPr>
        <p:spPr>
          <a:xfrm>
            <a:off x="478631" y="4046474"/>
            <a:ext cx="3900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Image(s): </a:t>
            </a:r>
            <a:r>
              <a:rPr lang="en-US" dirty="0">
                <a:hlinkClick r:id="rId5"/>
              </a:rPr>
              <a:t>https://learn.adafruit.com/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1667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622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971550"/>
            <a:ext cx="5542108" cy="3429000"/>
          </a:xfrm>
        </p:spPr>
        <p:txBody>
          <a:bodyPr/>
          <a:lstStyle/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High-power facility that simulates extreme aerothermal conditions similar to atmospheric re-entry. 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Produces high-voltage environment that poses limitations on diagnostics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WSN technology offers an inexpensive, smaller in size, easy-to-integrate approach to distributed sensing and automation.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Background: Diagnostic Limitations at </a:t>
            </a:r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Arc Jet Complex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Google Shape;76;p16">
            <a:extLst>
              <a:ext uri="{FF2B5EF4-FFF2-40B4-BE49-F238E27FC236}">
                <a16:creationId xmlns:a16="http://schemas.microsoft.com/office/drawing/2014/main" id="{61D540F6-1130-497E-BDC1-3174F8940B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47"/>
          <a:stretch/>
        </p:blipFill>
        <p:spPr>
          <a:xfrm>
            <a:off x="5793760" y="1590596"/>
            <a:ext cx="3121638" cy="24201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131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971550"/>
            <a:ext cx="8422104" cy="3429000"/>
          </a:xfrm>
        </p:spPr>
        <p:txBody>
          <a:bodyPr/>
          <a:lstStyle/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and develop an open-source wireless sensor network that is flexible.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Integrate network in the mARC facility to evaluate performance and impact.</a:t>
            </a:r>
          </a:p>
          <a:p>
            <a:pPr marL="45720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Implement to conduct thermal distribution measurements and control sweep-arm.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Objectives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30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469" y="916561"/>
            <a:ext cx="6352674" cy="3429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collection of smart sensor nodes that gather information from the environment and, based one some local decision process, send the data to a sink for further processing.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Solves the many drawbacks that wire-based technology has, including:</a:t>
            </a:r>
          </a:p>
          <a:p>
            <a:pPr marL="421323" indent="-285750">
              <a:spcBef>
                <a:spcPts val="1200"/>
              </a:spcBef>
              <a:buSzPct val="1000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Maintenance cost</a:t>
            </a:r>
          </a:p>
          <a:p>
            <a:pPr marL="421323" indent="-285750">
              <a:buSzPct val="1000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Weight</a:t>
            </a:r>
          </a:p>
          <a:p>
            <a:pPr marL="421323" indent="-285750">
              <a:buSzPct val="100000"/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Footprint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Wireless Sensor Networks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Google Shape;68;p15">
            <a:extLst>
              <a:ext uri="{FF2B5EF4-FFF2-40B4-BE49-F238E27FC236}">
                <a16:creationId xmlns:a16="http://schemas.microsoft.com/office/drawing/2014/main" id="{E6BF60DA-7C38-43EB-A0F5-F89044D1395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6489"/>
          <a:stretch/>
        </p:blipFill>
        <p:spPr>
          <a:xfrm>
            <a:off x="6930188" y="857250"/>
            <a:ext cx="2041311" cy="1722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9;p15">
            <a:extLst>
              <a:ext uri="{FF2B5EF4-FFF2-40B4-BE49-F238E27FC236}">
                <a16:creationId xmlns:a16="http://schemas.microsoft.com/office/drawing/2014/main" id="{A2EC3D6D-8BDE-48CB-8A80-5A822E1C5466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1143" y="2853078"/>
            <a:ext cx="2280357" cy="162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8;p15">
            <a:extLst>
              <a:ext uri="{FF2B5EF4-FFF2-40B4-BE49-F238E27FC236}">
                <a16:creationId xmlns:a16="http://schemas.microsoft.com/office/drawing/2014/main" id="{89E63D19-0BA6-450A-BCE3-83E3934C8756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6489"/>
          <a:stretch/>
        </p:blipFill>
        <p:spPr>
          <a:xfrm>
            <a:off x="6930188" y="849612"/>
            <a:ext cx="2041311" cy="17221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098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971550"/>
            <a:ext cx="3379454" cy="3429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Network implements centralized topology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ntegrates the Feather M0 development board with on-board RFM69 radio transceiver as the basic node hardware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 Overview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Google Shape;89;p18">
            <a:extLst>
              <a:ext uri="{FF2B5EF4-FFF2-40B4-BE49-F238E27FC236}">
                <a16:creationId xmlns:a16="http://schemas.microsoft.com/office/drawing/2014/main" id="{FCAE2DFA-8751-4789-A9DA-659CCC34CA6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11" t="9682"/>
          <a:stretch/>
        </p:blipFill>
        <p:spPr>
          <a:xfrm>
            <a:off x="3608055" y="1433824"/>
            <a:ext cx="5307343" cy="25044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A67A7D-DB3E-43BC-99F3-56985E9CD27A}"/>
              </a:ext>
            </a:extLst>
          </p:cNvPr>
          <p:cNvCxnSpPr/>
          <p:nvPr/>
        </p:nvCxnSpPr>
        <p:spPr bwMode="auto">
          <a:xfrm>
            <a:off x="5909987" y="1433824"/>
            <a:ext cx="0" cy="271459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B9F3703-CE43-4FCA-A38A-8135A750BF36}"/>
              </a:ext>
            </a:extLst>
          </p:cNvPr>
          <p:cNvCxnSpPr>
            <a:cxnSpLocks/>
          </p:cNvCxnSpPr>
          <p:nvPr/>
        </p:nvCxnSpPr>
        <p:spPr bwMode="auto">
          <a:xfrm rot="16200000" flipV="1">
            <a:off x="4699747" y="2608730"/>
            <a:ext cx="564777" cy="309282"/>
          </a:xfrm>
          <a:prstGeom prst="bentConnector3">
            <a:avLst>
              <a:gd name="adj1" fmla="val 2381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88B7A958-4D15-4495-BC15-F8412CB83B36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4417359" y="2635627"/>
            <a:ext cx="564777" cy="255490"/>
          </a:xfrm>
          <a:prstGeom prst="bentConnector3">
            <a:avLst>
              <a:gd name="adj1" fmla="val 2381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Google Shape;111;p21">
            <a:extLst>
              <a:ext uri="{FF2B5EF4-FFF2-40B4-BE49-F238E27FC236}">
                <a16:creationId xmlns:a16="http://schemas.microsoft.com/office/drawing/2014/main" id="{E7F74DFF-8BE7-425A-819E-96C8EB9834E3}"/>
              </a:ext>
            </a:extLst>
          </p:cNvPr>
          <p:cNvSpPr txBox="1"/>
          <p:nvPr/>
        </p:nvSpPr>
        <p:spPr>
          <a:xfrm>
            <a:off x="4098422" y="3969693"/>
            <a:ext cx="1437524" cy="430857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915 MHz</a:t>
            </a:r>
            <a:endParaRPr sz="1600" b="1" dirty="0">
              <a:solidFill>
                <a:srgbClr val="FF0000"/>
              </a:solidFill>
            </a:endParaRPr>
          </a:p>
        </p:txBody>
      </p:sp>
      <p:sp>
        <p:nvSpPr>
          <p:cNvPr id="28" name="Google Shape;111;p21">
            <a:extLst>
              <a:ext uri="{FF2B5EF4-FFF2-40B4-BE49-F238E27FC236}">
                <a16:creationId xmlns:a16="http://schemas.microsoft.com/office/drawing/2014/main" id="{FD29E10D-2968-4370-A096-919A663C8073}"/>
              </a:ext>
            </a:extLst>
          </p:cNvPr>
          <p:cNvSpPr txBox="1"/>
          <p:nvPr/>
        </p:nvSpPr>
        <p:spPr>
          <a:xfrm>
            <a:off x="6774395" y="3983140"/>
            <a:ext cx="1437524" cy="430857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0000"/>
                </a:solidFill>
              </a:rPr>
              <a:t>WiFi</a:t>
            </a:r>
            <a:endParaRPr sz="16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7A87E6-42C9-4D7F-A77F-B4CFABB04C16}"/>
              </a:ext>
            </a:extLst>
          </p:cNvPr>
          <p:cNvSpPr txBox="1"/>
          <p:nvPr/>
        </p:nvSpPr>
        <p:spPr>
          <a:xfrm>
            <a:off x="5064919" y="903721"/>
            <a:ext cx="3900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Image(s): </a:t>
            </a:r>
            <a:r>
              <a:rPr lang="en-US" dirty="0">
                <a:hlinkClick r:id="rId5"/>
              </a:rPr>
              <a:t>https://learn.adafruit.com/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7490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971550"/>
            <a:ext cx="8686798" cy="3429000"/>
          </a:xfrm>
        </p:spPr>
        <p:txBody>
          <a:bodyPr/>
          <a:lstStyle/>
          <a:p>
            <a:pPr marL="465773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Sensor Node: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Transmit periodic measurements to central node</a:t>
            </a:r>
          </a:p>
          <a:p>
            <a:pPr marL="465773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Controller Node: 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User-controlled interface to send commands to motor-driver</a:t>
            </a:r>
          </a:p>
          <a:p>
            <a:pPr marL="465773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Motor-Driver Node: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Receives commands from controller node to drive the sweep-arm and trigger DAQ systems</a:t>
            </a:r>
          </a:p>
          <a:p>
            <a:pPr marL="465773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Central Node: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Receives processed data and sends to data-sink for further processing</a:t>
            </a:r>
          </a:p>
          <a:p>
            <a:pPr marL="465773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Data-Sink: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Desktop with </a:t>
            </a:r>
            <a:r>
              <a:rPr lang="en-US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labView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interface to data-log temperatures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 Overview: Network Components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604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 Overview: Network Components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935851-8B5C-4B81-B476-5EB6AB58E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Google Shape;96;p19">
            <a:extLst>
              <a:ext uri="{FF2B5EF4-FFF2-40B4-BE49-F238E27FC236}">
                <a16:creationId xmlns:a16="http://schemas.microsoft.com/office/drawing/2014/main" id="{C525D45A-77D8-4139-A036-8CA9FE4BCA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3929"/>
          <a:stretch/>
        </p:blipFill>
        <p:spPr>
          <a:xfrm>
            <a:off x="1992527" y="857250"/>
            <a:ext cx="5158946" cy="3777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81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8600" y="4572000"/>
            <a:ext cx="85725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317779-8E6C-47D5-BE9C-F5E8CE6A833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1430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Hardware: Node Internal Structure</a:t>
            </a:r>
            <a:endParaRPr lang="en-US" b="1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935851-8B5C-4B81-B476-5EB6AB58E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Google Shape;103;p20">
            <a:extLst>
              <a:ext uri="{FF2B5EF4-FFF2-40B4-BE49-F238E27FC236}">
                <a16:creationId xmlns:a16="http://schemas.microsoft.com/office/drawing/2014/main" id="{8B22214B-C050-4CC4-A746-C97804686C9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5800" y="1152475"/>
            <a:ext cx="5872399" cy="3531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49695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ithout blue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B14FA739404C4C88339245665DF4E3" ma:contentTypeVersion="8" ma:contentTypeDescription="Create a new document." ma:contentTypeScope="" ma:versionID="247aaf519e14abf9f372e3ee9ed11828">
  <xsd:schema xmlns:xsd="http://www.w3.org/2001/XMLSchema" xmlns:xs="http://www.w3.org/2001/XMLSchema" xmlns:p="http://schemas.microsoft.com/office/2006/metadata/properties" xmlns:ns2="db962d0c-5ba1-488e-9617-42eb96731c2f" xmlns:ns3="8840c030-5dde-41b3-9ddd-06e8e0ef51bc" targetNamespace="http://schemas.microsoft.com/office/2006/metadata/properties" ma:root="true" ma:fieldsID="ee35eff953b650d5914e462e8b155702" ns2:_="" ns3:_="">
    <xsd:import namespace="db962d0c-5ba1-488e-9617-42eb96731c2f"/>
    <xsd:import namespace="8840c030-5dde-41b3-9ddd-06e8e0ef51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962d0c-5ba1-488e-9617-42eb96731c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40c030-5dde-41b3-9ddd-06e8e0ef51b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14BE1A-A2C4-4862-8AD0-8BDC37D6A979}">
  <ds:schemaRefs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8840c030-5dde-41b3-9ddd-06e8e0ef51bc"/>
    <ds:schemaRef ds:uri="db962d0c-5ba1-488e-9617-42eb96731c2f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3F3348E-F4F4-4BE8-8083-AA7D450E2F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FA4D1A-00BC-4F46-AA03-FF605C51BE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962d0c-5ba1-488e-9617-42eb96731c2f"/>
    <ds:schemaRef ds:uri="8840c030-5dde-41b3-9ddd-06e8e0ef51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</TotalTime>
  <Words>858</Words>
  <Application>Microsoft Office PowerPoint</Application>
  <PresentationFormat>On-screen Show (16:9)</PresentationFormat>
  <Paragraphs>142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Narrow</vt:lpstr>
      <vt:lpstr>Calibri Light</vt:lpstr>
      <vt:lpstr>Cambria Math</vt:lpstr>
      <vt:lpstr>Helvetica</vt:lpstr>
      <vt:lpstr>Times</vt:lpstr>
      <vt:lpstr>Wingdings</vt:lpstr>
      <vt:lpstr>Blank Presentation</vt:lpstr>
      <vt:lpstr>Without blue banner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Bill Seymore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Seymore</dc:creator>
  <cp:lastModifiedBy>Colom, Sebastian V. (ARC-TSM)[Analytical Mechanics Associates, INC.]</cp:lastModifiedBy>
  <cp:revision>20</cp:revision>
  <cp:lastPrinted>2018-09-25T14:02:34Z</cp:lastPrinted>
  <dcterms:modified xsi:type="dcterms:W3CDTF">2022-12-09T22:13:22Z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0x010100E8B14FA739404C4C88339245665DF4E3</vt:lpwstr>
  </property>
</Properties>
</file>