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9"/>
  </p:sldMasterIdLst>
  <p:notesMasterIdLst>
    <p:notesMasterId r:id="rId21"/>
  </p:notesMasterIdLst>
  <p:handoutMasterIdLst>
    <p:handoutMasterId r:id="rId22"/>
  </p:handoutMasterIdLst>
  <p:sldIdLst>
    <p:sldId id="258" r:id="rId10"/>
    <p:sldId id="261" r:id="rId11"/>
    <p:sldId id="272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62" r:id="rId20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/>
    <p:restoredTop sz="96339"/>
  </p:normalViewPr>
  <p:slideViewPr>
    <p:cSldViewPr snapToGrid="0">
      <p:cViewPr varScale="1">
        <p:scale>
          <a:sx n="59" d="100"/>
          <a:sy n="59" d="100"/>
        </p:scale>
        <p:origin x="135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commentAuthors" Target="comment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12/9/2022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were able to rely on EOSDIS rich history of distribution metrics to identify popular products, but the initial list needed subject matter experts to scrub it.</a:t>
            </a:r>
          </a:p>
        </p:txBody>
      </p:sp>
    </p:spTree>
    <p:extLst>
      <p:ext uri="{BB962C8B-B14F-4D97-AF65-F5344CB8AC3E}">
        <p14:creationId xmlns:p14="http://schemas.microsoft.com/office/powerpoint/2010/main" val="2982785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regularly measured progress and reported status up and down the organization</a:t>
            </a:r>
          </a:p>
        </p:txBody>
      </p:sp>
    </p:spTree>
    <p:extLst>
      <p:ext uri="{BB962C8B-B14F-4D97-AF65-F5344CB8AC3E}">
        <p14:creationId xmlns:p14="http://schemas.microsoft.com/office/powerpoint/2010/main" val="1532489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rthdata.nasa.gov/sites/default/files/2022-02/FY21AnnualReport_v1.ppt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098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sz="4000" b="0" dirty="0">
                <a:latin typeface="Helvetica Neue"/>
                <a:ea typeface="Helvetica Neue"/>
                <a:cs typeface="Helvetica Neue"/>
              </a:rPr>
              <a:t>Enabling Open Science with NASA's Earthdata in the Cloud</a:t>
            </a:r>
            <a:endParaRPr lang="en-US" sz="4000" b="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751930" y="3292454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Winter ESIP 2023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" name="Shape 49"/>
          <p:cNvSpPr txBox="1">
            <a:spLocks noGrp="1"/>
          </p:cNvSpPr>
          <p:nvPr>
            <p:ph type="subTitle" idx="1"/>
          </p:nvPr>
        </p:nvSpPr>
        <p:spPr>
          <a:xfrm>
            <a:off x="6272375" y="4671611"/>
            <a:ext cx="27306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Dana Shum</a:t>
            </a:r>
            <a:r>
              <a:rPr lang="en-US" sz="1400" dirty="0"/>
              <a:t> 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EED-3 Mission </a:t>
            </a:r>
            <a:r>
              <a:rPr lang="en-US" sz="1400" dirty="0"/>
              <a:t>Engineer </a:t>
            </a:r>
            <a:r>
              <a:rPr lang="en-US" sz="1400" i="1" u="sng" dirty="0" err="1">
                <a:solidFill>
                  <a:schemeClr val="hlink"/>
                </a:solidFill>
              </a:rPr>
              <a:t>dana.l.shum@nasa.gov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Brief History</a:t>
            </a:r>
          </a:p>
          <a:p>
            <a:r>
              <a:rPr lang="en-US" dirty="0"/>
              <a:t>Our 2022 Goal</a:t>
            </a:r>
          </a:p>
          <a:p>
            <a:r>
              <a:rPr lang="en-US" dirty="0"/>
              <a:t>Process</a:t>
            </a:r>
          </a:p>
          <a:p>
            <a:r>
              <a:rPr lang="en-US" dirty="0"/>
              <a:t>Results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2022 Year in Review</a:t>
            </a:r>
          </a:p>
        </p:txBody>
      </p:sp>
    </p:spTree>
    <p:extLst>
      <p:ext uri="{BB962C8B-B14F-4D97-AF65-F5344CB8AC3E}">
        <p14:creationId xmlns:p14="http://schemas.microsoft.com/office/powerpoint/2010/main" val="2737782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B33340-FB95-EAFB-51AA-F9E11E2C2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Early Years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C2E0F5D-69FF-F4F4-3B78-FC0CFC5AD8DE}"/>
              </a:ext>
            </a:extLst>
          </p:cNvPr>
          <p:cNvGrpSpPr/>
          <p:nvPr/>
        </p:nvGrpSpPr>
        <p:grpSpPr>
          <a:xfrm>
            <a:off x="317879" y="1290436"/>
            <a:ext cx="3235395" cy="1098305"/>
            <a:chOff x="590369" y="1608082"/>
            <a:chExt cx="5768390" cy="1098305"/>
          </a:xfrm>
          <a:solidFill>
            <a:schemeClr val="bg1">
              <a:lumMod val="85000"/>
            </a:schemeClr>
          </a:solidFill>
        </p:grpSpPr>
        <p:sp>
          <p:nvSpPr>
            <p:cNvPr id="7" name="Triangle 10">
              <a:extLst>
                <a:ext uri="{FF2B5EF4-FFF2-40B4-BE49-F238E27FC236}">
                  <a16:creationId xmlns:a16="http://schemas.microsoft.com/office/drawing/2014/main" id="{A7BBAB7A-5C1C-A5A6-1EE0-190D27D6DD48}"/>
                </a:ext>
              </a:extLst>
            </p:cNvPr>
            <p:cNvSpPr/>
            <p:nvPr/>
          </p:nvSpPr>
          <p:spPr>
            <a:xfrm rot="12957983">
              <a:off x="590369" y="2216498"/>
              <a:ext cx="423333" cy="489889"/>
            </a:xfrm>
            <a:custGeom>
              <a:avLst/>
              <a:gdLst>
                <a:gd name="connsiteX0" fmla="*/ 0 w 200130"/>
                <a:gd name="connsiteY0" fmla="*/ 376968 h 376968"/>
                <a:gd name="connsiteX1" fmla="*/ 100065 w 200130"/>
                <a:gd name="connsiteY1" fmla="*/ 0 h 376968"/>
                <a:gd name="connsiteX2" fmla="*/ 200130 w 200130"/>
                <a:gd name="connsiteY2" fmla="*/ 376968 h 376968"/>
                <a:gd name="connsiteX3" fmla="*/ 0 w 200130"/>
                <a:gd name="connsiteY3" fmla="*/ 376968 h 376968"/>
                <a:gd name="connsiteX0" fmla="*/ 0 w 366949"/>
                <a:gd name="connsiteY0" fmla="*/ 376968 h 463692"/>
                <a:gd name="connsiteX1" fmla="*/ 100065 w 366949"/>
                <a:gd name="connsiteY1" fmla="*/ 0 h 463692"/>
                <a:gd name="connsiteX2" fmla="*/ 366949 w 366949"/>
                <a:gd name="connsiteY2" fmla="*/ 463692 h 463692"/>
                <a:gd name="connsiteX3" fmla="*/ 0 w 366949"/>
                <a:gd name="connsiteY3" fmla="*/ 376968 h 463692"/>
                <a:gd name="connsiteX0" fmla="*/ 0 w 366949"/>
                <a:gd name="connsiteY0" fmla="*/ 376968 h 463692"/>
                <a:gd name="connsiteX1" fmla="*/ 100065 w 366949"/>
                <a:gd name="connsiteY1" fmla="*/ 0 h 463692"/>
                <a:gd name="connsiteX2" fmla="*/ 366949 w 366949"/>
                <a:gd name="connsiteY2" fmla="*/ 463692 h 463692"/>
                <a:gd name="connsiteX3" fmla="*/ 0 w 366949"/>
                <a:gd name="connsiteY3" fmla="*/ 376968 h 463692"/>
                <a:gd name="connsiteX0" fmla="*/ 0 w 366949"/>
                <a:gd name="connsiteY0" fmla="*/ 321261 h 407985"/>
                <a:gd name="connsiteX1" fmla="*/ 166461 w 366949"/>
                <a:gd name="connsiteY1" fmla="*/ 0 h 407985"/>
                <a:gd name="connsiteX2" fmla="*/ 366949 w 366949"/>
                <a:gd name="connsiteY2" fmla="*/ 407985 h 407985"/>
                <a:gd name="connsiteX3" fmla="*/ 0 w 366949"/>
                <a:gd name="connsiteY3" fmla="*/ 321261 h 407985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333" h="489889">
                  <a:moveTo>
                    <a:pt x="0" y="379149"/>
                  </a:moveTo>
                  <a:lnTo>
                    <a:pt x="228341" y="0"/>
                  </a:lnTo>
                  <a:cubicBezTo>
                    <a:pt x="255423" y="212453"/>
                    <a:pt x="250963" y="291963"/>
                    <a:pt x="423333" y="489889"/>
                  </a:cubicBezTo>
                  <a:lnTo>
                    <a:pt x="0" y="3791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9E164790-51BC-4431-3819-83E9AD15CFFD}"/>
                </a:ext>
              </a:extLst>
            </p:cNvPr>
            <p:cNvSpPr/>
            <p:nvPr/>
          </p:nvSpPr>
          <p:spPr>
            <a:xfrm>
              <a:off x="756745" y="1608082"/>
              <a:ext cx="5602014" cy="93542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Go to the cloud!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FED626E-1BDE-7D8D-961F-049C35B78B05}"/>
              </a:ext>
            </a:extLst>
          </p:cNvPr>
          <p:cNvGrpSpPr/>
          <p:nvPr/>
        </p:nvGrpSpPr>
        <p:grpSpPr>
          <a:xfrm>
            <a:off x="4136614" y="1989405"/>
            <a:ext cx="4762906" cy="1439595"/>
            <a:chOff x="3812284" y="3048509"/>
            <a:chExt cx="4762906" cy="1032711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2BE41066-6BDB-C002-34EB-787DFF9F967B}"/>
                </a:ext>
              </a:extLst>
            </p:cNvPr>
            <p:cNvSpPr/>
            <p:nvPr/>
          </p:nvSpPr>
          <p:spPr>
            <a:xfrm>
              <a:off x="3812284" y="3048509"/>
              <a:ext cx="4556235" cy="93542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What should we move? Where should it go? How should a user discover and use the data once it’s there? When do you need it by?</a:t>
              </a:r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00253500-1D82-F121-9FF1-7216905DE51D}"/>
                </a:ext>
              </a:extLst>
            </p:cNvPr>
            <p:cNvSpPr/>
            <p:nvPr/>
          </p:nvSpPr>
          <p:spPr>
            <a:xfrm rot="8212801" flipH="1">
              <a:off x="8161849" y="3591331"/>
              <a:ext cx="413341" cy="489889"/>
            </a:xfrm>
            <a:custGeom>
              <a:avLst/>
              <a:gdLst>
                <a:gd name="connsiteX0" fmla="*/ 0 w 200130"/>
                <a:gd name="connsiteY0" fmla="*/ 376968 h 376968"/>
                <a:gd name="connsiteX1" fmla="*/ 100065 w 200130"/>
                <a:gd name="connsiteY1" fmla="*/ 0 h 376968"/>
                <a:gd name="connsiteX2" fmla="*/ 200130 w 200130"/>
                <a:gd name="connsiteY2" fmla="*/ 376968 h 376968"/>
                <a:gd name="connsiteX3" fmla="*/ 0 w 200130"/>
                <a:gd name="connsiteY3" fmla="*/ 376968 h 376968"/>
                <a:gd name="connsiteX0" fmla="*/ 0 w 366949"/>
                <a:gd name="connsiteY0" fmla="*/ 376968 h 463692"/>
                <a:gd name="connsiteX1" fmla="*/ 100065 w 366949"/>
                <a:gd name="connsiteY1" fmla="*/ 0 h 463692"/>
                <a:gd name="connsiteX2" fmla="*/ 366949 w 366949"/>
                <a:gd name="connsiteY2" fmla="*/ 463692 h 463692"/>
                <a:gd name="connsiteX3" fmla="*/ 0 w 366949"/>
                <a:gd name="connsiteY3" fmla="*/ 376968 h 463692"/>
                <a:gd name="connsiteX0" fmla="*/ 0 w 366949"/>
                <a:gd name="connsiteY0" fmla="*/ 376968 h 463692"/>
                <a:gd name="connsiteX1" fmla="*/ 100065 w 366949"/>
                <a:gd name="connsiteY1" fmla="*/ 0 h 463692"/>
                <a:gd name="connsiteX2" fmla="*/ 366949 w 366949"/>
                <a:gd name="connsiteY2" fmla="*/ 463692 h 463692"/>
                <a:gd name="connsiteX3" fmla="*/ 0 w 366949"/>
                <a:gd name="connsiteY3" fmla="*/ 376968 h 463692"/>
                <a:gd name="connsiteX0" fmla="*/ 0 w 366949"/>
                <a:gd name="connsiteY0" fmla="*/ 321261 h 407985"/>
                <a:gd name="connsiteX1" fmla="*/ 166461 w 366949"/>
                <a:gd name="connsiteY1" fmla="*/ 0 h 407985"/>
                <a:gd name="connsiteX2" fmla="*/ 366949 w 366949"/>
                <a:gd name="connsiteY2" fmla="*/ 407985 h 407985"/>
                <a:gd name="connsiteX3" fmla="*/ 0 w 366949"/>
                <a:gd name="connsiteY3" fmla="*/ 321261 h 407985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333" h="489889">
                  <a:moveTo>
                    <a:pt x="0" y="379149"/>
                  </a:moveTo>
                  <a:lnTo>
                    <a:pt x="228341" y="0"/>
                  </a:lnTo>
                  <a:cubicBezTo>
                    <a:pt x="255423" y="212453"/>
                    <a:pt x="250963" y="291963"/>
                    <a:pt x="423333" y="489889"/>
                  </a:cubicBezTo>
                  <a:lnTo>
                    <a:pt x="0" y="37914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3E39177-5CF7-B2A1-C93C-2BD33E468725}"/>
              </a:ext>
            </a:extLst>
          </p:cNvPr>
          <p:cNvGrpSpPr/>
          <p:nvPr/>
        </p:nvGrpSpPr>
        <p:grpSpPr>
          <a:xfrm>
            <a:off x="304394" y="3087548"/>
            <a:ext cx="3895071" cy="1098305"/>
            <a:chOff x="590369" y="1608082"/>
            <a:chExt cx="5768390" cy="1098305"/>
          </a:xfrm>
          <a:solidFill>
            <a:schemeClr val="bg1">
              <a:lumMod val="85000"/>
            </a:schemeClr>
          </a:solidFill>
        </p:grpSpPr>
        <p:sp>
          <p:nvSpPr>
            <p:cNvPr id="13" name="Triangle 10">
              <a:extLst>
                <a:ext uri="{FF2B5EF4-FFF2-40B4-BE49-F238E27FC236}">
                  <a16:creationId xmlns:a16="http://schemas.microsoft.com/office/drawing/2014/main" id="{2F0668F6-C27C-5E2C-F8DE-BC59EC695F13}"/>
                </a:ext>
              </a:extLst>
            </p:cNvPr>
            <p:cNvSpPr/>
            <p:nvPr/>
          </p:nvSpPr>
          <p:spPr>
            <a:xfrm rot="12957983">
              <a:off x="590369" y="2216498"/>
              <a:ext cx="423333" cy="489889"/>
            </a:xfrm>
            <a:custGeom>
              <a:avLst/>
              <a:gdLst>
                <a:gd name="connsiteX0" fmla="*/ 0 w 200130"/>
                <a:gd name="connsiteY0" fmla="*/ 376968 h 376968"/>
                <a:gd name="connsiteX1" fmla="*/ 100065 w 200130"/>
                <a:gd name="connsiteY1" fmla="*/ 0 h 376968"/>
                <a:gd name="connsiteX2" fmla="*/ 200130 w 200130"/>
                <a:gd name="connsiteY2" fmla="*/ 376968 h 376968"/>
                <a:gd name="connsiteX3" fmla="*/ 0 w 200130"/>
                <a:gd name="connsiteY3" fmla="*/ 376968 h 376968"/>
                <a:gd name="connsiteX0" fmla="*/ 0 w 366949"/>
                <a:gd name="connsiteY0" fmla="*/ 376968 h 463692"/>
                <a:gd name="connsiteX1" fmla="*/ 100065 w 366949"/>
                <a:gd name="connsiteY1" fmla="*/ 0 h 463692"/>
                <a:gd name="connsiteX2" fmla="*/ 366949 w 366949"/>
                <a:gd name="connsiteY2" fmla="*/ 463692 h 463692"/>
                <a:gd name="connsiteX3" fmla="*/ 0 w 366949"/>
                <a:gd name="connsiteY3" fmla="*/ 376968 h 463692"/>
                <a:gd name="connsiteX0" fmla="*/ 0 w 366949"/>
                <a:gd name="connsiteY0" fmla="*/ 376968 h 463692"/>
                <a:gd name="connsiteX1" fmla="*/ 100065 w 366949"/>
                <a:gd name="connsiteY1" fmla="*/ 0 h 463692"/>
                <a:gd name="connsiteX2" fmla="*/ 366949 w 366949"/>
                <a:gd name="connsiteY2" fmla="*/ 463692 h 463692"/>
                <a:gd name="connsiteX3" fmla="*/ 0 w 366949"/>
                <a:gd name="connsiteY3" fmla="*/ 376968 h 463692"/>
                <a:gd name="connsiteX0" fmla="*/ 0 w 366949"/>
                <a:gd name="connsiteY0" fmla="*/ 321261 h 407985"/>
                <a:gd name="connsiteX1" fmla="*/ 166461 w 366949"/>
                <a:gd name="connsiteY1" fmla="*/ 0 h 407985"/>
                <a:gd name="connsiteX2" fmla="*/ 366949 w 366949"/>
                <a:gd name="connsiteY2" fmla="*/ 407985 h 407985"/>
                <a:gd name="connsiteX3" fmla="*/ 0 w 366949"/>
                <a:gd name="connsiteY3" fmla="*/ 321261 h 407985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333" h="489889">
                  <a:moveTo>
                    <a:pt x="0" y="379149"/>
                  </a:moveTo>
                  <a:lnTo>
                    <a:pt x="228341" y="0"/>
                  </a:lnTo>
                  <a:cubicBezTo>
                    <a:pt x="255423" y="212453"/>
                    <a:pt x="250963" y="291963"/>
                    <a:pt x="423333" y="489889"/>
                  </a:cubicBezTo>
                  <a:lnTo>
                    <a:pt x="0" y="3791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2450BF1C-1B52-219B-3E47-E668F4DC627A}"/>
                </a:ext>
              </a:extLst>
            </p:cNvPr>
            <p:cNvSpPr/>
            <p:nvPr/>
          </p:nvSpPr>
          <p:spPr>
            <a:xfrm>
              <a:off x="756745" y="1608082"/>
              <a:ext cx="5602014" cy="93542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We trust you, go figure it out.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F7E9D73-1DC2-7A4F-6898-41CFA794555C}"/>
              </a:ext>
            </a:extLst>
          </p:cNvPr>
          <p:cNvGrpSpPr/>
          <p:nvPr/>
        </p:nvGrpSpPr>
        <p:grpSpPr>
          <a:xfrm>
            <a:off x="4189376" y="3946576"/>
            <a:ext cx="4762906" cy="1175918"/>
            <a:chOff x="3812284" y="3048509"/>
            <a:chExt cx="4762906" cy="1032711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DB5CACEF-F8EE-9CB0-F214-F7FE71BB18E0}"/>
                </a:ext>
              </a:extLst>
            </p:cNvPr>
            <p:cNvSpPr/>
            <p:nvPr/>
          </p:nvSpPr>
          <p:spPr>
            <a:xfrm>
              <a:off x="3812284" y="3048509"/>
              <a:ext cx="4556235" cy="93542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Ok, moving the data!</a:t>
              </a:r>
            </a:p>
          </p:txBody>
        </p:sp>
        <p:sp>
          <p:nvSpPr>
            <p:cNvPr id="17" name="Triangle 10">
              <a:extLst>
                <a:ext uri="{FF2B5EF4-FFF2-40B4-BE49-F238E27FC236}">
                  <a16:creationId xmlns:a16="http://schemas.microsoft.com/office/drawing/2014/main" id="{9E61E451-CC5C-3B5B-1647-C4B0A272A0E5}"/>
                </a:ext>
              </a:extLst>
            </p:cNvPr>
            <p:cNvSpPr/>
            <p:nvPr/>
          </p:nvSpPr>
          <p:spPr>
            <a:xfrm rot="8212801" flipH="1">
              <a:off x="8161849" y="3591331"/>
              <a:ext cx="413341" cy="489889"/>
            </a:xfrm>
            <a:custGeom>
              <a:avLst/>
              <a:gdLst>
                <a:gd name="connsiteX0" fmla="*/ 0 w 200130"/>
                <a:gd name="connsiteY0" fmla="*/ 376968 h 376968"/>
                <a:gd name="connsiteX1" fmla="*/ 100065 w 200130"/>
                <a:gd name="connsiteY1" fmla="*/ 0 h 376968"/>
                <a:gd name="connsiteX2" fmla="*/ 200130 w 200130"/>
                <a:gd name="connsiteY2" fmla="*/ 376968 h 376968"/>
                <a:gd name="connsiteX3" fmla="*/ 0 w 200130"/>
                <a:gd name="connsiteY3" fmla="*/ 376968 h 376968"/>
                <a:gd name="connsiteX0" fmla="*/ 0 w 366949"/>
                <a:gd name="connsiteY0" fmla="*/ 376968 h 463692"/>
                <a:gd name="connsiteX1" fmla="*/ 100065 w 366949"/>
                <a:gd name="connsiteY1" fmla="*/ 0 h 463692"/>
                <a:gd name="connsiteX2" fmla="*/ 366949 w 366949"/>
                <a:gd name="connsiteY2" fmla="*/ 463692 h 463692"/>
                <a:gd name="connsiteX3" fmla="*/ 0 w 366949"/>
                <a:gd name="connsiteY3" fmla="*/ 376968 h 463692"/>
                <a:gd name="connsiteX0" fmla="*/ 0 w 366949"/>
                <a:gd name="connsiteY0" fmla="*/ 376968 h 463692"/>
                <a:gd name="connsiteX1" fmla="*/ 100065 w 366949"/>
                <a:gd name="connsiteY1" fmla="*/ 0 h 463692"/>
                <a:gd name="connsiteX2" fmla="*/ 366949 w 366949"/>
                <a:gd name="connsiteY2" fmla="*/ 463692 h 463692"/>
                <a:gd name="connsiteX3" fmla="*/ 0 w 366949"/>
                <a:gd name="connsiteY3" fmla="*/ 376968 h 463692"/>
                <a:gd name="connsiteX0" fmla="*/ 0 w 366949"/>
                <a:gd name="connsiteY0" fmla="*/ 321261 h 407985"/>
                <a:gd name="connsiteX1" fmla="*/ 166461 w 366949"/>
                <a:gd name="connsiteY1" fmla="*/ 0 h 407985"/>
                <a:gd name="connsiteX2" fmla="*/ 366949 w 366949"/>
                <a:gd name="connsiteY2" fmla="*/ 407985 h 407985"/>
                <a:gd name="connsiteX3" fmla="*/ 0 w 366949"/>
                <a:gd name="connsiteY3" fmla="*/ 321261 h 407985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333" h="489889">
                  <a:moveTo>
                    <a:pt x="0" y="379149"/>
                  </a:moveTo>
                  <a:lnTo>
                    <a:pt x="228341" y="0"/>
                  </a:lnTo>
                  <a:cubicBezTo>
                    <a:pt x="255423" y="212453"/>
                    <a:pt x="250963" y="291963"/>
                    <a:pt x="423333" y="489889"/>
                  </a:cubicBezTo>
                  <a:lnTo>
                    <a:pt x="0" y="379149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4EAACA9-D99E-7DF3-90C6-FF307F0080EB}"/>
              </a:ext>
            </a:extLst>
          </p:cNvPr>
          <p:cNvGrpSpPr/>
          <p:nvPr/>
        </p:nvGrpSpPr>
        <p:grpSpPr>
          <a:xfrm>
            <a:off x="294305" y="5021519"/>
            <a:ext cx="3895071" cy="1098305"/>
            <a:chOff x="590369" y="1608082"/>
            <a:chExt cx="5768390" cy="1098305"/>
          </a:xfrm>
          <a:solidFill>
            <a:schemeClr val="bg1">
              <a:lumMod val="85000"/>
            </a:schemeClr>
          </a:solidFill>
        </p:grpSpPr>
        <p:sp>
          <p:nvSpPr>
            <p:cNvPr id="19" name="Triangle 10">
              <a:extLst>
                <a:ext uri="{FF2B5EF4-FFF2-40B4-BE49-F238E27FC236}">
                  <a16:creationId xmlns:a16="http://schemas.microsoft.com/office/drawing/2014/main" id="{AB939841-58E9-3548-ED72-F9F1FEFEA058}"/>
                </a:ext>
              </a:extLst>
            </p:cNvPr>
            <p:cNvSpPr/>
            <p:nvPr/>
          </p:nvSpPr>
          <p:spPr>
            <a:xfrm rot="12957983">
              <a:off x="590369" y="2216498"/>
              <a:ext cx="423333" cy="489889"/>
            </a:xfrm>
            <a:custGeom>
              <a:avLst/>
              <a:gdLst>
                <a:gd name="connsiteX0" fmla="*/ 0 w 200130"/>
                <a:gd name="connsiteY0" fmla="*/ 376968 h 376968"/>
                <a:gd name="connsiteX1" fmla="*/ 100065 w 200130"/>
                <a:gd name="connsiteY1" fmla="*/ 0 h 376968"/>
                <a:gd name="connsiteX2" fmla="*/ 200130 w 200130"/>
                <a:gd name="connsiteY2" fmla="*/ 376968 h 376968"/>
                <a:gd name="connsiteX3" fmla="*/ 0 w 200130"/>
                <a:gd name="connsiteY3" fmla="*/ 376968 h 376968"/>
                <a:gd name="connsiteX0" fmla="*/ 0 w 366949"/>
                <a:gd name="connsiteY0" fmla="*/ 376968 h 463692"/>
                <a:gd name="connsiteX1" fmla="*/ 100065 w 366949"/>
                <a:gd name="connsiteY1" fmla="*/ 0 h 463692"/>
                <a:gd name="connsiteX2" fmla="*/ 366949 w 366949"/>
                <a:gd name="connsiteY2" fmla="*/ 463692 h 463692"/>
                <a:gd name="connsiteX3" fmla="*/ 0 w 366949"/>
                <a:gd name="connsiteY3" fmla="*/ 376968 h 463692"/>
                <a:gd name="connsiteX0" fmla="*/ 0 w 366949"/>
                <a:gd name="connsiteY0" fmla="*/ 376968 h 463692"/>
                <a:gd name="connsiteX1" fmla="*/ 100065 w 366949"/>
                <a:gd name="connsiteY1" fmla="*/ 0 h 463692"/>
                <a:gd name="connsiteX2" fmla="*/ 366949 w 366949"/>
                <a:gd name="connsiteY2" fmla="*/ 463692 h 463692"/>
                <a:gd name="connsiteX3" fmla="*/ 0 w 366949"/>
                <a:gd name="connsiteY3" fmla="*/ 376968 h 463692"/>
                <a:gd name="connsiteX0" fmla="*/ 0 w 366949"/>
                <a:gd name="connsiteY0" fmla="*/ 321261 h 407985"/>
                <a:gd name="connsiteX1" fmla="*/ 166461 w 366949"/>
                <a:gd name="connsiteY1" fmla="*/ 0 h 407985"/>
                <a:gd name="connsiteX2" fmla="*/ 366949 w 366949"/>
                <a:gd name="connsiteY2" fmla="*/ 407985 h 407985"/>
                <a:gd name="connsiteX3" fmla="*/ 0 w 366949"/>
                <a:gd name="connsiteY3" fmla="*/ 321261 h 407985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366949"/>
                <a:gd name="connsiteY0" fmla="*/ 379149 h 465873"/>
                <a:gd name="connsiteX1" fmla="*/ 228341 w 366949"/>
                <a:gd name="connsiteY1" fmla="*/ 0 h 465873"/>
                <a:gd name="connsiteX2" fmla="*/ 366949 w 366949"/>
                <a:gd name="connsiteY2" fmla="*/ 465873 h 465873"/>
                <a:gd name="connsiteX3" fmla="*/ 0 w 366949"/>
                <a:gd name="connsiteY3" fmla="*/ 379149 h 465873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  <a:gd name="connsiteX0" fmla="*/ 0 w 423333"/>
                <a:gd name="connsiteY0" fmla="*/ 379149 h 489889"/>
                <a:gd name="connsiteX1" fmla="*/ 228341 w 423333"/>
                <a:gd name="connsiteY1" fmla="*/ 0 h 489889"/>
                <a:gd name="connsiteX2" fmla="*/ 423333 w 423333"/>
                <a:gd name="connsiteY2" fmla="*/ 489889 h 489889"/>
                <a:gd name="connsiteX3" fmla="*/ 0 w 423333"/>
                <a:gd name="connsiteY3" fmla="*/ 379149 h 489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3333" h="489889">
                  <a:moveTo>
                    <a:pt x="0" y="379149"/>
                  </a:moveTo>
                  <a:lnTo>
                    <a:pt x="228341" y="0"/>
                  </a:lnTo>
                  <a:cubicBezTo>
                    <a:pt x="255423" y="212453"/>
                    <a:pt x="250963" y="291963"/>
                    <a:pt x="423333" y="489889"/>
                  </a:cubicBezTo>
                  <a:lnTo>
                    <a:pt x="0" y="3791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DEED1463-8F82-3AA4-4655-B76DA4D68136}"/>
                </a:ext>
              </a:extLst>
            </p:cNvPr>
            <p:cNvSpPr/>
            <p:nvPr/>
          </p:nvSpPr>
          <p:spPr>
            <a:xfrm>
              <a:off x="756745" y="1608082"/>
              <a:ext cx="5602014" cy="93542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Given recent events, that was the wrong stuff, and it was too slow.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0370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C1DDC7-2101-3F3B-296B-0781FC1730D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2025050"/>
            <a:ext cx="8229600" cy="3009938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25400" indent="0" algn="ctr">
              <a:buNone/>
            </a:pPr>
            <a:r>
              <a:rPr lang="en-US" sz="3600" dirty="0"/>
              <a:t>Move the Top 50 datasets (</a:t>
            </a:r>
            <a:r>
              <a:rPr lang="en-US" sz="3600" i="1" dirty="0"/>
              <a:t>75 if you can get there</a:t>
            </a:r>
            <a:r>
              <a:rPr lang="en-US" sz="3600" dirty="0"/>
              <a:t>) by the end of 2022 so that NASA is ready to launch the ‘Year of Open Science’ in 2023.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8681EE-1668-9410-D755-36D49F6A8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 2022</a:t>
            </a:r>
          </a:p>
        </p:txBody>
      </p:sp>
    </p:spTree>
    <p:extLst>
      <p:ext uri="{BB962C8B-B14F-4D97-AF65-F5344CB8AC3E}">
        <p14:creationId xmlns:p14="http://schemas.microsoft.com/office/powerpoint/2010/main" val="3484977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C2B87F-69A7-6B83-ED54-23178BB89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 – What data?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55D90E-1B5A-3FFE-3744-0844D4B06837}"/>
              </a:ext>
            </a:extLst>
          </p:cNvPr>
          <p:cNvSpPr txBox="1"/>
          <p:nvPr/>
        </p:nvSpPr>
        <p:spPr>
          <a:xfrm>
            <a:off x="272003" y="5972330"/>
            <a:ext cx="8790974" cy="117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Image source: NASA / GSFC (</a:t>
            </a:r>
            <a:r>
              <a:rPr lang="en-US" sz="1200" dirty="0">
                <a:hlinkClick r:id="rId3"/>
              </a:rPr>
              <a:t>https://www.earthdata.nasa.gov/sites/default/files/2022-02/FY21AnnualReport_v1.pptx</a:t>
            </a:r>
            <a:r>
              <a:rPr lang="en-US" sz="1200" dirty="0"/>
              <a:t> Slide 20)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C620ABD-3B84-4011-497C-FAA94666D7AB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4"/>
          <a:stretch>
            <a:fillRect/>
          </a:stretch>
        </p:blipFill>
        <p:spPr>
          <a:xfrm>
            <a:off x="1400079" y="1150706"/>
            <a:ext cx="6343842" cy="4741862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374938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2CEF88-41BB-8E55-C6D8-8D318D5563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087495"/>
            <a:ext cx="8229600" cy="5324880"/>
          </a:xfrm>
        </p:spPr>
        <p:txBody>
          <a:bodyPr/>
          <a:lstStyle/>
          <a:p>
            <a:pPr marL="25400" indent="0">
              <a:buNone/>
            </a:pPr>
            <a:r>
              <a:rPr lang="en-US" sz="2800" dirty="0"/>
              <a:t>Final agreed upon acceptance criteria:</a:t>
            </a:r>
          </a:p>
          <a:p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Data is publicly available and discoverable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For forward streaming datasets, migration of the forward processing is the minimum capability, and the historical data is secondary.</a:t>
            </a:r>
          </a:p>
          <a:p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Data will live in Earthdata Cloud, specifically AWS (Amazon Web Services) us-west-2 region</a:t>
            </a:r>
          </a:p>
          <a:p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Data requires Earthdata Login profile for access to ensure all End User License Agreements are signed and metrics are collected</a:t>
            </a:r>
          </a:p>
          <a:p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Data is accessible with both s3:// and https://</a:t>
            </a:r>
          </a:p>
          <a:p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Data distribution is behind an egress throttle to prevent run away costs</a:t>
            </a:r>
          </a:p>
          <a:p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Metadata about the data is published to the Common Metadata Repository (CMR)</a:t>
            </a:r>
          </a:p>
          <a:p>
            <a:pPr marL="768350" lvl="1" indent="-285750"/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S3 locations are discoverable in the collection and granule metadata</a:t>
            </a:r>
          </a:p>
          <a:p>
            <a:pPr marL="768350" lvl="1" indent="-285750"/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Metadata is compliant with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</a:rPr>
              <a:t>Spatio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-Temporal Asset Catalog (STAC)</a:t>
            </a:r>
          </a:p>
          <a:p>
            <a:pPr marL="311150" indent="-285750"/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All ingest and distribution mechanisms are logged in the metrics system</a:t>
            </a:r>
          </a:p>
          <a:p>
            <a:pPr marL="768350" lvl="1" indent="-285750"/>
            <a:endParaRPr lang="en-US" sz="1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AF0F67-0EEC-559B-0A23-37AC4B372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 – Define ”done”</a:t>
            </a:r>
          </a:p>
        </p:txBody>
      </p:sp>
    </p:spTree>
    <p:extLst>
      <p:ext uri="{BB962C8B-B14F-4D97-AF65-F5344CB8AC3E}">
        <p14:creationId xmlns:p14="http://schemas.microsoft.com/office/powerpoint/2010/main" val="3638563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6C00D6-9CE2-03FF-1433-869D3071C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 – Execute &amp; Monitor!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3018B02-AB56-8FF7-0BD8-06A1EABA2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258" y="1108852"/>
            <a:ext cx="4581805" cy="464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898B17-650F-FFF7-9D94-C3FC32EC530D}"/>
              </a:ext>
            </a:extLst>
          </p:cNvPr>
          <p:cNvSpPr txBox="1"/>
          <p:nvPr/>
        </p:nvSpPr>
        <p:spPr>
          <a:xfrm>
            <a:off x="2728730" y="5749148"/>
            <a:ext cx="36865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Image source: NASA / GSFC Robert L. </a:t>
            </a:r>
            <a:r>
              <a:rPr lang="en-US" sz="1200" dirty="0" err="1"/>
              <a:t>Harberts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93653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C9550B-2AED-F686-EED4-DEFADFAD8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 – Measure &amp; Improve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0EA5AE1-6D7A-B70F-E478-8A99B86EFF2D}"/>
              </a:ext>
            </a:extLst>
          </p:cNvPr>
          <p:cNvSpPr/>
          <p:nvPr/>
        </p:nvSpPr>
        <p:spPr>
          <a:xfrm>
            <a:off x="237282" y="2025564"/>
            <a:ext cx="2756704" cy="2835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2.8 PB 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Out of Region or to Internet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D7F97AA-C367-756C-F189-D7D6B57F0378}"/>
              </a:ext>
            </a:extLst>
          </p:cNvPr>
          <p:cNvSpPr/>
          <p:nvPr/>
        </p:nvSpPr>
        <p:spPr>
          <a:xfrm>
            <a:off x="3156031" y="2025564"/>
            <a:ext cx="2756704" cy="2835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1.5 PB 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Https Access In Region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A2E1FE9-D455-5E41-EC67-42127B191100}"/>
              </a:ext>
            </a:extLst>
          </p:cNvPr>
          <p:cNvSpPr/>
          <p:nvPr/>
        </p:nvSpPr>
        <p:spPr>
          <a:xfrm>
            <a:off x="6074780" y="2025564"/>
            <a:ext cx="2756704" cy="28357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2.5 TB 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Direct S3 Access In Region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DF27C67-39E0-F84F-33B7-A4911EBF05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7282" y="1340682"/>
            <a:ext cx="8229600" cy="733174"/>
          </a:xfrm>
        </p:spPr>
        <p:txBody>
          <a:bodyPr/>
          <a:lstStyle/>
          <a:p>
            <a:pPr marL="25400" indent="0">
              <a:buNone/>
            </a:pPr>
            <a:r>
              <a:rPr lang="en-US" sz="2400" dirty="0"/>
              <a:t>30 Days of Distribution Metrics: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830ABD36-F01E-1E97-3558-15BFBA5B53BA}"/>
              </a:ext>
            </a:extLst>
          </p:cNvPr>
          <p:cNvSpPr txBox="1">
            <a:spLocks/>
          </p:cNvSpPr>
          <p:nvPr/>
        </p:nvSpPr>
        <p:spPr>
          <a:xfrm>
            <a:off x="457200" y="5179658"/>
            <a:ext cx="8229600" cy="733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25400" indent="0" algn="ctr">
              <a:buFont typeface="Arial"/>
              <a:buNone/>
            </a:pPr>
            <a:r>
              <a:rPr lang="en-US" sz="1800" dirty="0"/>
              <a:t>Are users behaving as we hoped? What needs to change next?  </a:t>
            </a:r>
          </a:p>
        </p:txBody>
      </p:sp>
    </p:spTree>
    <p:extLst>
      <p:ext uri="{BB962C8B-B14F-4D97-AF65-F5344CB8AC3E}">
        <p14:creationId xmlns:p14="http://schemas.microsoft.com/office/powerpoint/2010/main" val="2952218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0EE114-2AE2-CEF8-A649-089F5DE87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5 – Celebrate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A5447E4-B58E-F114-1307-521B95A5B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909" y="1065277"/>
            <a:ext cx="7149587" cy="440476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5FD8A0-4AE9-B2F7-57D4-B5547402112C}"/>
              </a:ext>
            </a:extLst>
          </p:cNvPr>
          <p:cNvSpPr txBox="1"/>
          <p:nvPr/>
        </p:nvSpPr>
        <p:spPr>
          <a:xfrm>
            <a:off x="5309885" y="5425516"/>
            <a:ext cx="36865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Image source: NASA / GSFC Dana L. Shum</a:t>
            </a:r>
          </a:p>
        </p:txBody>
      </p:sp>
      <p:sp>
        <p:nvSpPr>
          <p:cNvPr id="8" name="Google Shape;196;p40">
            <a:extLst>
              <a:ext uri="{FF2B5EF4-FFF2-40B4-BE49-F238E27FC236}">
                <a16:creationId xmlns:a16="http://schemas.microsoft.com/office/drawing/2014/main" id="{615680B6-8859-0F74-2B67-ECB46A9F1AC4}"/>
              </a:ext>
            </a:extLst>
          </p:cNvPr>
          <p:cNvSpPr txBox="1"/>
          <p:nvPr/>
        </p:nvSpPr>
        <p:spPr>
          <a:xfrm>
            <a:off x="0" y="5734848"/>
            <a:ext cx="9144000" cy="503184"/>
          </a:xfrm>
          <a:prstGeom prst="rect">
            <a:avLst/>
          </a:prstGeom>
          <a:solidFill>
            <a:srgbClr val="ECF0F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393939"/>
                </a:solidFill>
                <a:latin typeface="Avenir"/>
                <a:ea typeface="Avenir"/>
                <a:cs typeface="Avenir"/>
                <a:sym typeface="Avenir"/>
              </a:rPr>
              <a:t>Over 1,650 datasets and 140M granules publicly available in the cloud!</a:t>
            </a:r>
            <a:endParaRPr sz="1800" dirty="0">
              <a:solidFill>
                <a:srgbClr val="393939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" name="Google Shape;197;p40">
            <a:extLst>
              <a:ext uri="{FF2B5EF4-FFF2-40B4-BE49-F238E27FC236}">
                <a16:creationId xmlns:a16="http://schemas.microsoft.com/office/drawing/2014/main" id="{770A1FB9-7A95-A9B0-CEC9-4F5CA0B8C4A8}"/>
              </a:ext>
            </a:extLst>
          </p:cNvPr>
          <p:cNvSpPr txBox="1"/>
          <p:nvPr/>
        </p:nvSpPr>
        <p:spPr>
          <a:xfrm>
            <a:off x="2198383" y="6304348"/>
            <a:ext cx="5973343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 dirty="0">
                <a:latin typeface="Helvetica Neue"/>
                <a:ea typeface="Helvetica Neue"/>
                <a:cs typeface="Helvetica Neue"/>
                <a:sym typeface="Helvetica Neue"/>
              </a:rPr>
              <a:t>Data gathered from https://</a:t>
            </a:r>
            <a:r>
              <a:rPr lang="en" sz="1200" i="1" dirty="0" err="1">
                <a:latin typeface="Helvetica Neue"/>
                <a:ea typeface="Helvetica Neue"/>
                <a:cs typeface="Helvetica Neue"/>
                <a:sym typeface="Helvetica Neue"/>
              </a:rPr>
              <a:t>cmr.earthdata.nasa.gov</a:t>
            </a:r>
            <a:r>
              <a:rPr lang="en" sz="1200" i="1" dirty="0">
                <a:latin typeface="Helvetica Neue"/>
                <a:ea typeface="Helvetica Neue"/>
                <a:cs typeface="Helvetica Neue"/>
                <a:sym typeface="Helvetica Neue"/>
              </a:rPr>
              <a:t> inventory on 11/4/22.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 dirty="0">
                <a:latin typeface="Helvetica Neue"/>
                <a:ea typeface="Helvetica Neue"/>
                <a:cs typeface="Helvetica Neue"/>
                <a:sym typeface="Helvetica Neue"/>
              </a:rPr>
              <a:t> Includes only publicly discoverable data in Earthdata Cloud. 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444856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A63850-E5FF-9846-738D-9B1568BDB3F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057742"/>
            <a:ext cx="8229600" cy="4742516"/>
          </a:xfrm>
        </p:spPr>
        <p:txBody>
          <a:bodyPr/>
          <a:lstStyle/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H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ow to discover NASA's cloud holdings via STAC and the Earthdata Search application (</a:t>
            </a:r>
            <a:r>
              <a:rPr lang="en-US" sz="24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Mark Reese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H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ow to use NASA's cloud holdings via direct access in the cloud (</a:t>
            </a:r>
            <a:r>
              <a:rPr lang="en-US" sz="24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OpenScapes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How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use cloud native transformation services to reduce the post processing needed (</a:t>
            </a:r>
            <a:r>
              <a:rPr lang="en-US" sz="24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Amy/</a:t>
            </a:r>
            <a:r>
              <a:rPr lang="en-US" sz="24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OpenScapes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L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essons learned and pain points we are still working through (</a:t>
            </a:r>
            <a:r>
              <a:rPr lang="en-US" sz="24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Patrick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Open Conversation</a:t>
            </a: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3D05D2-D6E8-85A2-EB71-F09C2F1E4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Next</a:t>
            </a:r>
          </a:p>
        </p:txBody>
      </p:sp>
    </p:spTree>
    <p:extLst>
      <p:ext uri="{BB962C8B-B14F-4D97-AF65-F5344CB8AC3E}">
        <p14:creationId xmlns:p14="http://schemas.microsoft.com/office/powerpoint/2010/main" val="1087420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  <TaxCatchAll xmlns="fe34d738-14f9-41f7-b2e9-b0dcb82b8793">
      <Value>1</Value>
    </TaxCatchAll>
    <TaxKeywordTaxHTField xmlns="fe34d738-14f9-41f7-b2e9-b0dcb82b8793">
      <Terms xmlns="http://schemas.microsoft.com/office/infopath/2007/PartnerControls"/>
    </TaxKeywordTaxHTField>
  </documentManagement>
</p:properties>
</file>

<file path=customXml/item4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5.xml><?xml version="1.0" encoding="utf-8"?>
<?mso-contentType ?>
<SharedContentType xmlns="Microsoft.SharePoint.Taxonomy.ContentTypeSync" SourceId="1b2ae492-db31-4f2b-b2a3-fb50a0f5cb20" ContentTypeId="0x010100E9DB6D9FC5E73544AFB130023D3F5BEB" PreviousValue="true"/>
</file>

<file path=customXml/item6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10" ma:contentTypeDescription="" ma:contentTypeScope="" ma:versionID="e987e5e90e6c59517972a714319cf4f2">
  <xsd:schema xmlns:xsd="http://www.w3.org/2001/XMLSchema" xmlns:xs="http://www.w3.org/2001/XMLSchema" xmlns:p="http://schemas.microsoft.com/office/2006/metadata/properties" xmlns:ns1="http://schemas.microsoft.com/sharepoint/v3" xmlns:ns2="3ce633a2-3058-4a23-ba20-731e7ccb36da" xmlns:ns3="fe34d738-14f9-41f7-b2e9-b0dcb82b8793" targetNamespace="http://schemas.microsoft.com/office/2006/metadata/properties" ma:root="true" ma:fieldsID="69f45762d6af46c7419d8c02a48c75a7" ns1:_="" ns2:_="" ns3:_="">
    <xsd:import namespace="http://schemas.microsoft.com/sharepoint/v3"/>
    <xsd:import namespace="3ce633a2-3058-4a23-ba20-731e7ccb36da"/>
    <xsd:import namespace="fe34d738-14f9-41f7-b2e9-b0dcb82b8793"/>
    <xsd:element name="properties">
      <xsd:complexType>
        <xsd:sequence>
          <xsd:element name="documentManagement">
            <xsd:complexType>
              <xsd:all>
                <xsd:element ref="ns3:TaxCatchAll" minOccurs="0"/>
                <xsd:element ref="ns3:TaxCatchAllLabel" minOccurs="0"/>
                <xsd:element ref="ns2:n10c1010ed1f4cfb9545b2ac2ee5bd96" minOccurs="0"/>
                <xsd:element ref="ns2:aeab462c4fbe49358ed363bfb79a4230" minOccurs="0"/>
                <xsd:element ref="ns3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2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6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n10c1010ed1f4cfb9545b2ac2ee5bd96" ma:index="12" nillable="true" ma:taxonomy="true" ma:internalName="n10c1010ed1f4cfb9545b2ac2ee5bd96" ma:taxonomyFieldName="Business" ma:displayName="Business" ma:indexed="true" ma:default="" ma:fieldId="{710c1010-ed1f-4cfb-9545-b2ac2ee5bd96}" ma:sspId="1b2ae492-db31-4f2b-b2a3-fb50a0f5cb2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1b2ae492-db31-4f2b-b2a3-fb50a0f5cb2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default="" ma:fieldId="{e6d1ff0a-ba50-448d-9824-fe3bb34f0ef2}" ma:sspId="1b2ae492-db31-4f2b-b2a3-fb50a0f5cb2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default="" ma:fieldId="{0dd46717-841f-4335-8d4d-e268a1d4b6aa}" ma:sspId="1b2ae492-db31-4f2b-b2a3-fb50a0f5cb2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default="1;#Work In Progress|c1d885b6-a307-4881-8ac3-0fa4069098db" ma:fieldId="{c6e3c91c-8be1-4d80-b989-bd3ac29e755b}" ma:sspId="1b2ae492-db31-4f2b-b2a3-fb50a0f5cb2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default="" ma:fieldId="{096bee04-28ce-4c16-9fad-82ca64ceaa53}" ma:taxonomyMulti="true" ma:sspId="1b2ae492-db31-4f2b-b2a3-fb50a0f5cb2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4d738-14f9-41f7-b2e9-b0dcb82b879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1b2ae492-db31-4f2b-b2a3-fb50a0f5cb2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7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8.xml><?xml version="1.0" encoding="utf-8"?>
<?mso-contentType ?>
<p:Policy xmlns:p="office.server.policy" id="" local="true">
  <p:Name>RTN Document</p:Name>
  <p:Description/>
  <p:Statement/>
  <p:PolicyItems>
    <p:PolicyItem featureId="Microsoft.Office.RecordsManagement.PolicyFeatures.Expiration" staticId="0x010100E9DB6D9FC5E73544AFB130023D3F5BEB|-756479664" UniqueId="9e1fa511-092a-4c4d-b9d0-9b01ccc102e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0</number>
                  <property>_vti_ItemDeclaredRecord</property>
                  <propertyId>f9a44731-84eb-43a4-9973-cd2953ad8646</propertyId>
                  <period>days</period>
                </formula>
                <action type="action" id="Microsoft.Office.RecordsManagement.PolicyFeatures.Expiration.Action.SubmitFileLink" destnExplanation="Transferred due to organizational policy" destnId="2dda0e5d-8900-4f1a-a1ea-3667fa27512d" destnName="record center" destnUrl="https://raytheon.sharepoint.us/sites/dev-recordcenter/_vti_bin/officialfile.asmx"/>
              </data>
            </stages>
          </Schedule>
        </Schedules>
      </p:CustomData>
    </p:PolicyItem>
    <p:PolicyItem featureId="Microsoft.Office.RecordsManagement.PolicyFeatures.PolicyAudit" staticId="0x010100E9DB6D9FC5E73544AFB130023D3F5BEB|-421390505" UniqueId="3cc27d55-1272-4de1-8a5d-6082d9920bb9">
      <p:Name>Auditing</p:Name>
      <p:Description>Audits user actions on documents and list items to the Audit Log.</p:Description>
      <p:CustomData>
        <Audit>
          <Update/>
          <DeleteRestore/>
        </Audit>
      </p:CustomData>
    </p:PolicyItem>
  </p:PolicyItems>
</p:Policy>
</file>

<file path=customXml/itemProps1.xml><?xml version="1.0" encoding="utf-8"?>
<ds:datastoreItem xmlns:ds="http://schemas.openxmlformats.org/officeDocument/2006/customXml" ds:itemID="{C246F852-B867-4695-9A13-718F8DF8A0A5}">
  <ds:schemaRefs>
    <ds:schemaRef ds:uri="http://www.w3.org/2001/XMLSchema"/>
    <ds:schemaRef ds:uri="http://www.boldonjames.com/2008/01/sie/internal/label"/>
  </ds:schemaRefs>
</ds:datastoreItem>
</file>

<file path=customXml/itemProps2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EC5A3E-D6A7-4267-8550-F843AC74F629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3ce633a2-3058-4a23-ba20-731e7ccb36da"/>
    <ds:schemaRef ds:uri="http://purl.org/dc/dcmitype/"/>
    <ds:schemaRef ds:uri="fe34d738-14f9-41f7-b2e9-b0dcb82b8793"/>
    <ds:schemaRef ds:uri="http://schemas.microsoft.com/office/infopath/2007/PartnerControl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5.xml><?xml version="1.0" encoding="utf-8"?>
<ds:datastoreItem xmlns:ds="http://schemas.openxmlformats.org/officeDocument/2006/customXml" ds:itemID="{5539F3BB-88D2-4E12-8916-B33EA618B0B3}">
  <ds:schemaRefs>
    <ds:schemaRef ds:uri="Microsoft.SharePoint.Taxonomy.ContentTypeSync"/>
  </ds:schemaRefs>
</ds:datastoreItem>
</file>

<file path=customXml/itemProps6.xml><?xml version="1.0" encoding="utf-8"?>
<ds:datastoreItem xmlns:ds="http://schemas.openxmlformats.org/officeDocument/2006/customXml" ds:itemID="{36FF6B3B-963B-4FB3-8FD4-53D73060A2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e633a2-3058-4a23-ba20-731e7ccb36da"/>
    <ds:schemaRef ds:uri="fe34d738-14f9-41f7-b2e9-b0dcb82b87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7.xml><?xml version="1.0" encoding="utf-8"?>
<ds:datastoreItem xmlns:ds="http://schemas.openxmlformats.org/officeDocument/2006/customXml" ds:itemID="{78F7197E-2DA3-4914-83E3-2CDCD85FD6CC}">
  <ds:schemaRefs>
    <ds:schemaRef ds:uri="http://schemas.microsoft.com/sharepoint/events"/>
  </ds:schemaRefs>
</ds:datastoreItem>
</file>

<file path=customXml/itemProps8.xml><?xml version="1.0" encoding="utf-8"?>
<ds:datastoreItem xmlns:ds="http://schemas.openxmlformats.org/officeDocument/2006/customXml" ds:itemID="{D00DD56A-698E-40E5-9B1F-68EB24697DCF}">
  <ds:schemaRefs>
    <ds:schemaRef ds:uri="office.server.policy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6527</TotalTime>
  <Words>613</Words>
  <Application>Microsoft Office PowerPoint</Application>
  <PresentationFormat>On-screen Show (4:3)</PresentationFormat>
  <Paragraphs>61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Avenir</vt:lpstr>
      <vt:lpstr>Helvetica Neue</vt:lpstr>
      <vt:lpstr>Source Sans Pro</vt:lpstr>
      <vt:lpstr>Verdana</vt:lpstr>
      <vt:lpstr>EOSDIS-EED</vt:lpstr>
      <vt:lpstr>Enabling Open Science with NASA's Earthdata in the Cloud</vt:lpstr>
      <vt:lpstr>2022 Year in Review</vt:lpstr>
      <vt:lpstr>The Early Years </vt:lpstr>
      <vt:lpstr>Enter 2022</vt:lpstr>
      <vt:lpstr>Step 1 – What data?</vt:lpstr>
      <vt:lpstr>Step 2 – Define ”done”</vt:lpstr>
      <vt:lpstr>Step 3 – Execute &amp; Monitor!</vt:lpstr>
      <vt:lpstr>Step 4 – Measure &amp; Improve</vt:lpstr>
      <vt:lpstr>Step 5 – Celebrate</vt:lpstr>
      <vt:lpstr>Up Next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rtnipcontrolcode:unrestricted|rtnipcontrolcodevm:noipvm|rtnexportcontrolcountry:usa|rtnexportcontrolcode:otherinfo|rtnexportcontrolcodevm:nousecvm</dc:subject>
  <dc:creator>Dana Shum</dc:creator>
  <cp:lastModifiedBy>Trakas, Diane E. (GSFC-423.0)[ASRC FEDERAL SYSTEM SOLUTIONS]</cp:lastModifiedBy>
  <cp:revision>42</cp:revision>
  <dcterms:modified xsi:type="dcterms:W3CDTF">2022-12-09T20:42:30Z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2" name="rtnLocale">
    <vt:lpwstr/>
  </property>
  <property fmtid="{D5CDD505-2E9C-101B-9397-08002B2CF9AE}" pid="13" name="rtnDocumentType">
    <vt:lpwstr/>
  </property>
  <property fmtid="{D5CDD505-2E9C-101B-9397-08002B2CF9AE}" pid="14" name="Business">
    <vt:lpwstr/>
  </property>
  <property fmtid="{D5CDD505-2E9C-101B-9397-08002B2CF9AE}" pid="15" name="Function">
    <vt:lpwstr/>
  </property>
  <property fmtid="{D5CDD505-2E9C-101B-9397-08002B2CF9AE}" pid="16" name="ExportControl">
    <vt:lpwstr/>
  </property>
  <property fmtid="{D5CDD505-2E9C-101B-9397-08002B2CF9AE}" pid="17" name="bjClsUserRVM">
    <vt:lpwstr>[]</vt:lpwstr>
  </property>
  <property fmtid="{D5CDD505-2E9C-101B-9397-08002B2CF9AE}" pid="18" name="_dlc_policyId">
    <vt:lpwstr>0x010100E9DB6D9FC5E73544AFB130023D3F5BEB|-756479664</vt:lpwstr>
  </property>
  <property fmtid="{D5CDD505-2E9C-101B-9397-08002B2CF9AE}" pid="19" name="ItemRetentionFormula">
    <vt:lpwstr>&lt;formula id="Microsoft.Office.RecordsManagement.PolicyFeatures.Expiration.Formula.BuiltIn"&gt;&lt;number&gt;0&lt;/number&gt;&lt;property&gt;_vti_ItemDeclaredRecord&lt;/property&gt;&lt;propertyId&gt;f9a44731-84eb-43a4-9973-cd2953ad8646&lt;/propertyId&gt;&lt;period&gt;days&lt;/period&gt;&lt;/formula&gt;</vt:lpwstr>
  </property>
  <property fmtid="{D5CDD505-2E9C-101B-9397-08002B2CF9AE}" pid="20" name="rtxCustomDocumentProperties">
    <vt:lpwstr>rtnipcontrolcode:unrestricted|rtnipcontrolcodevm:noipvm|rtnexportcontrolcountry:usa|rtnexportcontrolcode:otherinfo|rtnexportcontrolcodevm:nousecvm|</vt:lpwstr>
  </property>
</Properties>
</file>