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4"/>
  </p:notesMasterIdLst>
  <p:sldIdLst>
    <p:sldId id="271" r:id="rId2"/>
    <p:sldId id="272" r:id="rId3"/>
    <p:sldId id="293" r:id="rId4"/>
    <p:sldId id="318" r:id="rId5"/>
    <p:sldId id="317" r:id="rId6"/>
    <p:sldId id="294" r:id="rId7"/>
    <p:sldId id="310" r:id="rId8"/>
    <p:sldId id="315" r:id="rId9"/>
    <p:sldId id="316" r:id="rId10"/>
    <p:sldId id="296" r:id="rId11"/>
    <p:sldId id="307" r:id="rId12"/>
    <p:sldId id="295" r:id="rId13"/>
  </p:sldIdLst>
  <p:sldSz cx="12192000" cy="6858000"/>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3DE52721-8B42-4568-93E5-F1718F4E0742}">
          <p14:sldIdLst>
            <p14:sldId id="271"/>
            <p14:sldId id="272"/>
            <p14:sldId id="293"/>
            <p14:sldId id="318"/>
            <p14:sldId id="317"/>
            <p14:sldId id="294"/>
            <p14:sldId id="310"/>
            <p14:sldId id="315"/>
            <p14:sldId id="316"/>
            <p14:sldId id="296"/>
            <p14:sldId id="307"/>
          </p14:sldIdLst>
        </p14:section>
        <p14:section name="OMS" id="{C7CD8D17-6D70-44DE-91AC-3646A9CAB022}">
          <p14:sldIdLst>
            <p14:sldId id="295"/>
          </p14:sldIdLst>
        </p14:section>
        <p14:section name="I-ADOPT" id="{A4D2BCCB-EE4C-486C-B25A-96C9269AAA9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lausen Jörg" initials="KJ" lastIdx="2" clrIdx="0">
    <p:extLst>
      <p:ext uri="{19B8F6BF-5375-455C-9EA6-DF929625EA0E}">
        <p15:presenceInfo xmlns:p15="http://schemas.microsoft.com/office/powerpoint/2012/main" userId="S-1-5-21-3594667863-2999451416-3318223472-140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72" autoAdjust="0"/>
    <p:restoredTop sz="94660"/>
  </p:normalViewPr>
  <p:slideViewPr>
    <p:cSldViewPr snapToGrid="0" snapToObjects="1">
      <p:cViewPr varScale="1">
        <p:scale>
          <a:sx n="102" d="100"/>
          <a:sy n="102" d="100"/>
        </p:scale>
        <p:origin x="408" y="102"/>
      </p:cViewPr>
      <p:guideLst>
        <p:guide orient="horz" pos="2160"/>
        <p:guide pos="3840"/>
      </p:guideLst>
    </p:cSldViewPr>
  </p:slideViewPr>
  <p:notesTextViewPr>
    <p:cViewPr>
      <p:scale>
        <a:sx n="3" d="2"/>
        <a:sy n="3" d="2"/>
      </p:scale>
      <p:origin x="0" y="0"/>
    </p:cViewPr>
  </p:notesTextViewPr>
  <p:notesViewPr>
    <p:cSldViewPr snapToGrid="0" snapToObjects="1">
      <p:cViewPr varScale="1">
        <p:scale>
          <a:sx n="87" d="100"/>
          <a:sy n="87" d="100"/>
        </p:scale>
        <p:origin x="212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de-CH"/>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53B64D1C-9D47-4203-BE85-9BADF3C948A4}" type="datetimeFigureOut">
              <a:rPr lang="de-CH" smtClean="0"/>
              <a:t>12.12.2022</a:t>
            </a:fld>
            <a:endParaRPr lang="de-CH"/>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de-CH"/>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de-CH"/>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055D750D-D67A-49A5-84A7-241C4F11E950}" type="slidenum">
              <a:rPr lang="de-CH" smtClean="0"/>
              <a:t>‹#›</a:t>
            </a:fld>
            <a:endParaRPr lang="de-CH"/>
          </a:p>
        </p:txBody>
      </p:sp>
    </p:spTree>
    <p:extLst>
      <p:ext uri="{BB962C8B-B14F-4D97-AF65-F5344CB8AC3E}">
        <p14:creationId xmlns:p14="http://schemas.microsoft.com/office/powerpoint/2010/main" val="1852157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w3.org/TR/dwbp/"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w3.org/TR/sdw-bp/"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little history to start …</a:t>
            </a:r>
          </a:p>
          <a:p>
            <a:endParaRPr lang="en-GB" dirty="0"/>
          </a:p>
          <a:p>
            <a:pPr rtl="0" fontAlgn="base"/>
            <a:r>
              <a:rPr lang="en-US" sz="1200" b="0" i="0" kern="1200" dirty="0">
                <a:solidFill>
                  <a:schemeClr val="tx1"/>
                </a:solidFill>
                <a:effectLst/>
                <a:latin typeface="+mn-lt"/>
                <a:ea typeface="+mn-ea"/>
                <a:cs typeface="+mn-cs"/>
              </a:rPr>
              <a:t>The WMO Global Telecommunications System (GTS), established in the 1970s was designed to enable WMO Members to share data and products with each other in support of operational weather forecasting. Over the last 40 years or so, the GTS has successfully moved indispensable, time-critical data between NMHSs day-in, day-out.  </a:t>
            </a:r>
          </a:p>
          <a:p>
            <a:pPr rtl="0" fontAlgn="base"/>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But weather and climate data is important to everyone. So WMO Congress commissioned the WMO Information System (WIS) in 2007. </a:t>
            </a:r>
          </a:p>
          <a:p>
            <a:pPr rtl="0" fontAlgn="base"/>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WIS builds on and incorporates the GTS, adding a data catalogue, data discovery portal and additional mechanisms for users to subscribe to and download data shared on the GTS. It is comprised of hundreds of data providing </a:t>
            </a:r>
            <a:r>
              <a:rPr lang="en-US" sz="1200" b="0" i="0" kern="1200" dirty="0" err="1">
                <a:solidFill>
                  <a:schemeClr val="tx1"/>
                </a:solidFill>
                <a:effectLst/>
                <a:latin typeface="+mn-lt"/>
                <a:ea typeface="+mn-ea"/>
                <a:cs typeface="+mn-cs"/>
              </a:rPr>
              <a:t>centres</a:t>
            </a:r>
            <a:r>
              <a:rPr lang="en-US" sz="1200" b="0" i="0" kern="1200" dirty="0">
                <a:solidFill>
                  <a:schemeClr val="tx1"/>
                </a:solidFill>
                <a:effectLst/>
                <a:latin typeface="+mn-lt"/>
                <a:ea typeface="+mn-ea"/>
                <a:cs typeface="+mn-cs"/>
              </a:rPr>
              <a:t> from across the globe (Data Collection and Production </a:t>
            </a:r>
            <a:r>
              <a:rPr lang="en-US" sz="1200" b="0" i="0" kern="1200" dirty="0" err="1">
                <a:solidFill>
                  <a:schemeClr val="tx1"/>
                </a:solidFill>
                <a:effectLst/>
                <a:latin typeface="+mn-lt"/>
                <a:ea typeface="+mn-ea"/>
                <a:cs typeface="+mn-cs"/>
              </a:rPr>
              <a:t>Centres</a:t>
            </a:r>
            <a:r>
              <a:rPr lang="en-US" sz="1200" b="0" i="0" kern="1200" dirty="0">
                <a:solidFill>
                  <a:schemeClr val="tx1"/>
                </a:solidFill>
                <a:effectLst/>
                <a:latin typeface="+mn-lt"/>
                <a:ea typeface="+mn-ea"/>
                <a:cs typeface="+mn-cs"/>
              </a:rPr>
              <a:t>, and National </a:t>
            </a:r>
            <a:r>
              <a:rPr lang="en-US" sz="1200" b="0" i="0" kern="1200" dirty="0" err="1">
                <a:solidFill>
                  <a:schemeClr val="tx1"/>
                </a:solidFill>
                <a:effectLst/>
                <a:latin typeface="+mn-lt"/>
                <a:ea typeface="+mn-ea"/>
                <a:cs typeface="+mn-cs"/>
              </a:rPr>
              <a:t>Centres</a:t>
            </a:r>
            <a:r>
              <a:rPr lang="en-US" sz="1200" b="0" i="0" kern="1200" dirty="0">
                <a:solidFill>
                  <a:schemeClr val="tx1"/>
                </a:solidFill>
                <a:effectLst/>
                <a:latin typeface="+mn-lt"/>
                <a:ea typeface="+mn-ea"/>
                <a:cs typeface="+mn-cs"/>
              </a:rPr>
              <a:t>), plus 15 Global Information System </a:t>
            </a:r>
            <a:r>
              <a:rPr lang="en-US" sz="1200" b="0" i="0" kern="1200" dirty="0" err="1">
                <a:solidFill>
                  <a:schemeClr val="tx1"/>
                </a:solidFill>
                <a:effectLst/>
                <a:latin typeface="+mn-lt"/>
                <a:ea typeface="+mn-ea"/>
                <a:cs typeface="+mn-cs"/>
              </a:rPr>
              <a:t>Centres</a:t>
            </a:r>
            <a:r>
              <a:rPr lang="en-US" sz="1200" b="0" i="0" kern="1200" dirty="0">
                <a:solidFill>
                  <a:schemeClr val="tx1"/>
                </a:solidFill>
                <a:effectLst/>
                <a:latin typeface="+mn-lt"/>
                <a:ea typeface="+mn-ea"/>
                <a:cs typeface="+mn-cs"/>
              </a:rPr>
              <a:t> (or GISCs) that are regional hubs for search, discovery, and access to data. </a:t>
            </a:r>
          </a:p>
          <a:p>
            <a:endParaRPr lang="en-GB" dirty="0"/>
          </a:p>
          <a:p>
            <a:r>
              <a:rPr lang="en-GB" dirty="0"/>
              <a:t>The original WIS is a child of its time – designed circa 2005. It’s based on service-oriented architecture principles, uses complex ISO 19115/19139-based XML for metadata, and is not well integrated into the Web. Since 2005, we’ve seen a move towards “webby” applications, with good practice characterised in the </a:t>
            </a:r>
            <a:r>
              <a:rPr lang="en-GB" sz="1200" u="sng" kern="1200" dirty="0">
                <a:solidFill>
                  <a:schemeClr val="tx1"/>
                </a:solidFill>
                <a:effectLst/>
                <a:latin typeface="+mn-lt"/>
                <a:ea typeface="+mn-ea"/>
                <a:cs typeface="+mn-cs"/>
                <a:hlinkClick r:id="rId3"/>
              </a:rPr>
              <a:t>W3C Data on the Web</a:t>
            </a:r>
            <a:r>
              <a:rPr lang="en-GB" sz="1200" kern="1200" dirty="0">
                <a:solidFill>
                  <a:schemeClr val="tx1"/>
                </a:solidFill>
                <a:effectLst/>
                <a:latin typeface="+mn-lt"/>
                <a:ea typeface="+mn-ea"/>
                <a:cs typeface="+mn-cs"/>
              </a:rPr>
              <a:t> and </a:t>
            </a:r>
            <a:r>
              <a:rPr lang="en-GB" sz="1200" u="sng" kern="1200" dirty="0">
                <a:solidFill>
                  <a:schemeClr val="tx1"/>
                </a:solidFill>
                <a:effectLst/>
                <a:latin typeface="+mn-lt"/>
                <a:ea typeface="+mn-ea"/>
                <a:cs typeface="+mn-cs"/>
                <a:hlinkClick r:id="rId4"/>
              </a:rPr>
              <a:t>W3C Spatial Data on the Web Best Practices</a:t>
            </a:r>
            <a:r>
              <a:rPr lang="en-GB" sz="1200" u="sng" kern="1200" dirty="0">
                <a:solidFill>
                  <a:schemeClr val="tx1"/>
                </a:solidFill>
                <a:effectLst/>
                <a:latin typeface="+mn-lt"/>
                <a:ea typeface="+mn-ea"/>
                <a:cs typeface="+mn-cs"/>
              </a:rPr>
              <a:t>.</a:t>
            </a:r>
            <a:r>
              <a:rPr lang="en-GB" dirty="0"/>
              <a:t> In summary: Resource-oriented architecture, RESTful Web services, and JSON and HTML as core formats.</a:t>
            </a:r>
          </a:p>
          <a:p>
            <a:endParaRPr lang="en-GB" dirty="0"/>
          </a:p>
          <a:p>
            <a:r>
              <a:rPr lang="en-GB" dirty="0"/>
              <a:t>This is a journey that OGC has been on for some time now, and many of the OGC API standards appear ripe for inclusion in WIS2. </a:t>
            </a:r>
          </a:p>
          <a:p>
            <a:endParaRPr lang="en-GB" dirty="0"/>
          </a:p>
          <a:p>
            <a:r>
              <a:rPr lang="en-GB" dirty="0"/>
              <a:t>Our aim for WIS2 is to increase data provider participation by lowering the technical barriers to entry, and from the data consumer perspective, make weather and climate data Findable, Accessible, Interoperable, and Reusable (FAIR).</a:t>
            </a:r>
          </a:p>
          <a:p>
            <a:endParaRPr lang="en-US" dirty="0"/>
          </a:p>
        </p:txBody>
      </p:sp>
      <p:sp>
        <p:nvSpPr>
          <p:cNvPr id="4" name="Slide Number Placeholder 3"/>
          <p:cNvSpPr>
            <a:spLocks noGrp="1"/>
          </p:cNvSpPr>
          <p:nvPr>
            <p:ph type="sldNum" sz="quarter" idx="5"/>
          </p:nvPr>
        </p:nvSpPr>
        <p:spPr/>
        <p:txBody>
          <a:bodyPr/>
          <a:lstStyle/>
          <a:p>
            <a:fld id="{055D750D-D67A-49A5-84A7-241C4F11E950}" type="slidenum">
              <a:rPr lang="de-CH" smtClean="0"/>
              <a:t>4</a:t>
            </a:fld>
            <a:endParaRPr lang="de-CH"/>
          </a:p>
        </p:txBody>
      </p:sp>
    </p:spTree>
    <p:extLst>
      <p:ext uri="{BB962C8B-B14F-4D97-AF65-F5344CB8AC3E}">
        <p14:creationId xmlns:p14="http://schemas.microsoft.com/office/powerpoint/2010/main" val="21190253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259AF2F-52C6-9B46-B8B2-0579234AE62E}" type="slidenum">
              <a:rPr lang="en-US" smtClean="0"/>
              <a:t>‹#›</a:t>
            </a:fld>
            <a:endParaRPr lang="en-US"/>
          </a:p>
        </p:txBody>
      </p:sp>
      <p:pic>
        <p:nvPicPr>
          <p:cNvPr id="5" name="Picture 4" descr="wmo2016_powerpoint_standard_v2-1.jpg"/>
          <p:cNvPicPr>
            <a:picLocks noChangeAspect="1"/>
          </p:cNvPicPr>
          <p:nvPr userDrawn="1"/>
        </p:nvPicPr>
        <p:blipFill rotWithShape="1">
          <a:blip r:embed="rId2">
            <a:extLst>
              <a:ext uri="{28A0092B-C50C-407E-A947-70E740481C1C}">
                <a14:useLocalDpi xmlns:a14="http://schemas.microsoft.com/office/drawing/2010/main" val="0"/>
              </a:ext>
            </a:extLst>
          </a:blip>
          <a:srcRect r="48542"/>
          <a:stretch/>
        </p:blipFill>
        <p:spPr>
          <a:xfrm>
            <a:off x="0" y="0"/>
            <a:ext cx="4742329" cy="6912000"/>
          </a:xfrm>
          <a:prstGeom prst="rect">
            <a:avLst/>
          </a:prstGeom>
        </p:spPr>
      </p:pic>
      <p:pic>
        <p:nvPicPr>
          <p:cNvPr id="7" name="Picture 6" descr="wmo2016_powerpoint_standard_v2-1.jpg"/>
          <p:cNvPicPr>
            <a:picLocks noChangeAspect="1"/>
          </p:cNvPicPr>
          <p:nvPr userDrawn="1"/>
        </p:nvPicPr>
        <p:blipFill rotWithShape="1">
          <a:blip r:embed="rId2">
            <a:extLst>
              <a:ext uri="{28A0092B-C50C-407E-A947-70E740481C1C}">
                <a14:useLocalDpi xmlns:a14="http://schemas.microsoft.com/office/drawing/2010/main" val="0"/>
              </a:ext>
            </a:extLst>
          </a:blip>
          <a:srcRect l="51266"/>
          <a:stretch/>
        </p:blipFill>
        <p:spPr>
          <a:xfrm>
            <a:off x="4742329" y="0"/>
            <a:ext cx="7449671" cy="6912000"/>
          </a:xfrm>
          <a:prstGeom prst="rect">
            <a:avLst/>
          </a:prstGeom>
        </p:spPr>
      </p:pic>
      <p:sp>
        <p:nvSpPr>
          <p:cNvPr id="2" name="Title 1"/>
          <p:cNvSpPr>
            <a:spLocks noGrp="1"/>
          </p:cNvSpPr>
          <p:nvPr>
            <p:ph type="ctrTitle"/>
          </p:nvPr>
        </p:nvSpPr>
        <p:spPr>
          <a:xfrm>
            <a:off x="2921000" y="2130426"/>
            <a:ext cx="8356600" cy="1470025"/>
          </a:xfrm>
        </p:spPr>
        <p:txBody>
          <a:bodyPr/>
          <a:lstStyle>
            <a:lvl1pPr algn="ctr">
              <a:defRPr>
                <a:solidFill>
                  <a:schemeClr val="tx2"/>
                </a:solidFill>
              </a:defRPr>
            </a:lvl1pPr>
          </a:lstStyle>
          <a:p>
            <a:r>
              <a:rPr lang="en-US"/>
              <a:t>Click to edit Master title style</a:t>
            </a:r>
          </a:p>
        </p:txBody>
      </p:sp>
      <p:sp>
        <p:nvSpPr>
          <p:cNvPr id="3" name="Subtitle 2"/>
          <p:cNvSpPr>
            <a:spLocks noGrp="1"/>
          </p:cNvSpPr>
          <p:nvPr>
            <p:ph type="subTitle" idx="1"/>
          </p:nvPr>
        </p:nvSpPr>
        <p:spPr>
          <a:xfrm>
            <a:off x="3658347" y="3886200"/>
            <a:ext cx="6881906" cy="1503947"/>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906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r>
              <a:rPr lang="de-CH"/>
              <a:t>J. Klausen et al. | WMO TECO 2022 | Paris, France | 10-13 Oct 2022</a:t>
            </a:r>
          </a:p>
        </p:txBody>
      </p:sp>
      <p:sp>
        <p:nvSpPr>
          <p:cNvPr id="8" name="Slide Number Placeholder 7"/>
          <p:cNvSpPr>
            <a:spLocks noGrp="1"/>
          </p:cNvSpPr>
          <p:nvPr>
            <p:ph type="sldNum" sz="quarter" idx="11"/>
          </p:nvPr>
        </p:nvSpPr>
        <p:spPr/>
        <p:txBody>
          <a:bodyPr/>
          <a:lstStyle/>
          <a:p>
            <a:fld id="{C7DBADAB-72F4-442E-9980-D16261BEC534}" type="slidenum">
              <a:rPr lang="de-CH" smtClean="0"/>
              <a:pPr/>
              <a:t>‹#›</a:t>
            </a:fld>
            <a:endParaRPr lang="de-CH"/>
          </a:p>
        </p:txBody>
      </p:sp>
    </p:spTree>
    <p:extLst>
      <p:ext uri="{BB962C8B-B14F-4D97-AF65-F5344CB8AC3E}">
        <p14:creationId xmlns:p14="http://schemas.microsoft.com/office/powerpoint/2010/main" val="500931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laceholder 5"/>
          <p:cNvSpPr>
            <a:spLocks noGrp="1"/>
          </p:cNvSpPr>
          <p:nvPr>
            <p:ph type="ftr" sz="quarter" idx="10"/>
          </p:nvPr>
        </p:nvSpPr>
        <p:spPr/>
        <p:txBody>
          <a:bodyPr/>
          <a:lstStyle/>
          <a:p>
            <a:r>
              <a:rPr lang="de-CH"/>
              <a:t>J. Klausen et al. | WMO TECO 2022 | Paris, France | 10-13 Oct 2022</a:t>
            </a:r>
          </a:p>
        </p:txBody>
      </p:sp>
      <p:sp>
        <p:nvSpPr>
          <p:cNvPr id="7" name="Slide Number Placeholder 6"/>
          <p:cNvSpPr>
            <a:spLocks noGrp="1"/>
          </p:cNvSpPr>
          <p:nvPr>
            <p:ph type="sldNum" sz="quarter" idx="11"/>
          </p:nvPr>
        </p:nvSpPr>
        <p:spPr/>
        <p:txBody>
          <a:bodyPr/>
          <a:lstStyle/>
          <a:p>
            <a:fld id="{C7DBADAB-72F4-442E-9980-D16261BEC534}" type="slidenum">
              <a:rPr lang="de-CH" smtClean="0"/>
              <a:pPr/>
              <a:t>‹#›</a:t>
            </a:fld>
            <a:endParaRPr lang="de-CH"/>
          </a:p>
        </p:txBody>
      </p:sp>
    </p:spTree>
    <p:extLst>
      <p:ext uri="{BB962C8B-B14F-4D97-AF65-F5344CB8AC3E}">
        <p14:creationId xmlns:p14="http://schemas.microsoft.com/office/powerpoint/2010/main" val="3708426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Footer Placeholder 3"/>
          <p:cNvSpPr>
            <a:spLocks noGrp="1"/>
          </p:cNvSpPr>
          <p:nvPr>
            <p:ph type="ftr" sz="quarter" idx="10"/>
          </p:nvPr>
        </p:nvSpPr>
        <p:spPr/>
        <p:txBody>
          <a:bodyPr/>
          <a:lstStyle/>
          <a:p>
            <a:r>
              <a:rPr lang="de-CH"/>
              <a:t>J. Klausen et al. | WMO TECO 2022 | Paris, France | 10-13 Oct 2022</a:t>
            </a:r>
          </a:p>
        </p:txBody>
      </p:sp>
      <p:sp>
        <p:nvSpPr>
          <p:cNvPr id="5" name="Slide Number Placeholder 4"/>
          <p:cNvSpPr>
            <a:spLocks noGrp="1"/>
          </p:cNvSpPr>
          <p:nvPr>
            <p:ph type="sldNum" sz="quarter" idx="11"/>
          </p:nvPr>
        </p:nvSpPr>
        <p:spPr/>
        <p:txBody>
          <a:bodyPr/>
          <a:lstStyle/>
          <a:p>
            <a:fld id="{C7DBADAB-72F4-442E-9980-D16261BEC534}" type="slidenum">
              <a:rPr lang="de-CH" smtClean="0"/>
              <a:pPr/>
              <a:t>‹#›</a:t>
            </a:fld>
            <a:endParaRPr lang="de-CH"/>
          </a:p>
        </p:txBody>
      </p:sp>
    </p:spTree>
    <p:extLst>
      <p:ext uri="{BB962C8B-B14F-4D97-AF65-F5344CB8AC3E}">
        <p14:creationId xmlns:p14="http://schemas.microsoft.com/office/powerpoint/2010/main" val="2833901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p>
            <a:r>
              <a:rPr lang="de-CH"/>
              <a:t>J. Klausen et al. | WMO TECO 2022 | Paris, France | 10-13 Oct 2022</a:t>
            </a:r>
          </a:p>
        </p:txBody>
      </p:sp>
      <p:sp>
        <p:nvSpPr>
          <p:cNvPr id="6" name="Slide Number Placeholder 5"/>
          <p:cNvSpPr>
            <a:spLocks noGrp="1"/>
          </p:cNvSpPr>
          <p:nvPr>
            <p:ph type="sldNum" sz="quarter" idx="11"/>
          </p:nvPr>
        </p:nvSpPr>
        <p:spPr/>
        <p:txBody>
          <a:bodyPr/>
          <a:lstStyle/>
          <a:p>
            <a:fld id="{C7DBADAB-72F4-442E-9980-D16261BEC534}" type="slidenum">
              <a:rPr lang="de-CH" smtClean="0"/>
              <a:pPr/>
              <a:t>‹#›</a:t>
            </a:fld>
            <a:endParaRPr lang="de-CH"/>
          </a:p>
        </p:txBody>
      </p:sp>
    </p:spTree>
    <p:extLst>
      <p:ext uri="{BB962C8B-B14F-4D97-AF65-F5344CB8AC3E}">
        <p14:creationId xmlns:p14="http://schemas.microsoft.com/office/powerpoint/2010/main" val="187663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06116" y="1012597"/>
            <a:ext cx="5190401" cy="49274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06116" y="1652358"/>
            <a:ext cx="5190401" cy="43565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89961" y="1012597"/>
            <a:ext cx="5192440" cy="49274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89961" y="1652358"/>
            <a:ext cx="5192440" cy="43565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r>
              <a:rPr lang="de-CH"/>
              <a:t>J. Klausen et al. | WMO TECO 2022 | Paris, France | 10-13 Oct 2022</a:t>
            </a:r>
          </a:p>
        </p:txBody>
      </p:sp>
      <p:sp>
        <p:nvSpPr>
          <p:cNvPr id="8" name="Slide Number Placeholder 7"/>
          <p:cNvSpPr>
            <a:spLocks noGrp="1"/>
          </p:cNvSpPr>
          <p:nvPr>
            <p:ph type="sldNum" sz="quarter" idx="11"/>
          </p:nvPr>
        </p:nvSpPr>
        <p:spPr/>
        <p:txBody>
          <a:bodyPr/>
          <a:lstStyle/>
          <a:p>
            <a:fld id="{C7DBADAB-72F4-442E-9980-D16261BEC534}" type="slidenum">
              <a:rPr lang="de-CH" smtClean="0"/>
              <a:pPr/>
              <a:t>‹#›</a:t>
            </a:fld>
            <a:endParaRPr lang="de-CH"/>
          </a:p>
        </p:txBody>
      </p:sp>
    </p:spTree>
    <p:extLst>
      <p:ext uri="{BB962C8B-B14F-4D97-AF65-F5344CB8AC3E}">
        <p14:creationId xmlns:p14="http://schemas.microsoft.com/office/powerpoint/2010/main" val="2036454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es-AR"/>
          </a:p>
        </p:txBody>
      </p:sp>
      <p:sp>
        <p:nvSpPr>
          <p:cNvPr id="3" name="Footer Placeholder 2"/>
          <p:cNvSpPr>
            <a:spLocks noGrp="1"/>
          </p:cNvSpPr>
          <p:nvPr>
            <p:ph type="ftr" sz="quarter" idx="11"/>
          </p:nvPr>
        </p:nvSpPr>
        <p:spPr/>
        <p:txBody>
          <a:bodyPr/>
          <a:lstStyle/>
          <a:p>
            <a:pPr lvl="0"/>
            <a:endParaRPr lang="es-AR"/>
          </a:p>
        </p:txBody>
      </p:sp>
      <p:sp>
        <p:nvSpPr>
          <p:cNvPr id="4" name="Slide Number Placeholder 3"/>
          <p:cNvSpPr>
            <a:spLocks noGrp="1"/>
          </p:cNvSpPr>
          <p:nvPr>
            <p:ph type="sldNum" sz="quarter" idx="12"/>
          </p:nvPr>
        </p:nvSpPr>
        <p:spPr/>
        <p:txBody>
          <a:bodyPr/>
          <a:lstStyle/>
          <a:p>
            <a:pPr lvl="0"/>
            <a:fld id="{0A4EBCBF-9F4F-45DB-8607-28D8D8931089}" type="slidenum">
              <a:t>‹#›</a:t>
            </a:fld>
            <a:endParaRPr lang="es-AR"/>
          </a:p>
        </p:txBody>
      </p:sp>
    </p:spTree>
    <p:extLst>
      <p:ext uri="{BB962C8B-B14F-4D97-AF65-F5344CB8AC3E}">
        <p14:creationId xmlns:p14="http://schemas.microsoft.com/office/powerpoint/2010/main" val="222173015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mo2016_powerpoint_standard_v2-2.jpg"/>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5143500"/>
            <a:ext cx="1988820" cy="1714500"/>
          </a:xfrm>
          <a:prstGeom prst="rect">
            <a:avLst/>
          </a:prstGeom>
        </p:spPr>
      </p:pic>
      <p:sp>
        <p:nvSpPr>
          <p:cNvPr id="2" name="Title Placeholder 1"/>
          <p:cNvSpPr>
            <a:spLocks noGrp="1"/>
          </p:cNvSpPr>
          <p:nvPr>
            <p:ph type="title"/>
          </p:nvPr>
        </p:nvSpPr>
        <p:spPr>
          <a:xfrm>
            <a:off x="806116" y="274639"/>
            <a:ext cx="10776284" cy="45996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06116" y="1239253"/>
            <a:ext cx="10776284" cy="488691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599" y="6629400"/>
            <a:ext cx="4895336" cy="228600"/>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de-CH" dirty="0"/>
              <a:t>J. Klausen et al. | AGU Fall Meeting 2022 | Chicago </a:t>
            </a:r>
            <a:r>
              <a:rPr lang="de-CH" dirty="0" err="1"/>
              <a:t>and</a:t>
            </a:r>
            <a:r>
              <a:rPr lang="de-CH" dirty="0"/>
              <a:t> online  | 12 - 16 </a:t>
            </a:r>
            <a:r>
              <a:rPr lang="de-CH" dirty="0" err="1"/>
              <a:t>December</a:t>
            </a:r>
            <a:r>
              <a:rPr lang="de-CH" dirty="0"/>
              <a:t> 2022</a:t>
            </a:r>
          </a:p>
        </p:txBody>
      </p:sp>
      <p:sp>
        <p:nvSpPr>
          <p:cNvPr id="10" name="Slide Number Placeholder 9"/>
          <p:cNvSpPr>
            <a:spLocks noGrp="1"/>
          </p:cNvSpPr>
          <p:nvPr>
            <p:ph type="sldNum" sz="quarter" idx="4"/>
          </p:nvPr>
        </p:nvSpPr>
        <p:spPr>
          <a:xfrm>
            <a:off x="11582400" y="6629399"/>
            <a:ext cx="409575" cy="215900"/>
          </a:xfrm>
          <a:prstGeom prst="rect">
            <a:avLst/>
          </a:prstGeom>
        </p:spPr>
        <p:txBody>
          <a:bodyPr vert="horz" lIns="91440" tIns="45720" rIns="91440" bIns="45720" rtlCol="0" anchor="ctr"/>
          <a:lstStyle>
            <a:lvl1pPr algn="r">
              <a:defRPr sz="1000">
                <a:solidFill>
                  <a:schemeClr val="tx1">
                    <a:tint val="75000"/>
                  </a:schemeClr>
                </a:solidFill>
              </a:defRPr>
            </a:lvl1pPr>
          </a:lstStyle>
          <a:p>
            <a:fld id="{C7DBADAB-72F4-442E-9980-D16261BEC534}" type="slidenum">
              <a:rPr lang="de-CH" smtClean="0"/>
              <a:pPr/>
              <a:t>‹#›</a:t>
            </a:fld>
            <a:endParaRPr lang="de-CH"/>
          </a:p>
        </p:txBody>
      </p:sp>
    </p:spTree>
    <p:extLst>
      <p:ext uri="{BB962C8B-B14F-4D97-AF65-F5344CB8AC3E}">
        <p14:creationId xmlns:p14="http://schemas.microsoft.com/office/powerpoint/2010/main" val="3053617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1" r:id="rId4"/>
    <p:sldLayoutId id="2147483652" r:id="rId5"/>
    <p:sldLayoutId id="2147483653" r:id="rId6"/>
    <p:sldLayoutId id="2147483655" r:id="rId7"/>
  </p:sldLayoutIdLst>
  <p:hf hdr="0" dt="0"/>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oerg.klausen@meteoswiss.ch"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library.wmo.int/index.php?lvl=notice_display&amp;id=19925" TargetMode="External"/><Relationship Id="rId1" Type="http://schemas.openxmlformats.org/officeDocument/2006/relationships/slideLayout" Target="../slideLayouts/slideLayout2.xml"/><Relationship Id="rId6" Type="http://schemas.openxmlformats.org/officeDocument/2006/relationships/hyperlink" Target="https://oscar.wmo.int/surface"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hyperlink" Target="https://github.com/wmo-im/pywmdr" TargetMode="External"/><Relationship Id="rId2" Type="http://schemas.openxmlformats.org/officeDocument/2006/relationships/hyperlink" Target="https://github.com/wmo-im/wmdr/tree/issue42" TargetMode="Externa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s://codes.wmo.int/wmdr"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codes.wmo.int/wmdr"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library.wmo.int/index.php?lvl=notice_display&amp;id=19925" TargetMode="External"/><Relationship Id="rId7" Type="http://schemas.openxmlformats.org/officeDocument/2006/relationships/image" Target="../media/image17.png"/><Relationship Id="rId2" Type="http://schemas.openxmlformats.org/officeDocument/2006/relationships/hyperlink" Target="https://library.wmo.int/?lvl=notice_display&amp;id=18648" TargetMode="Externa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hyperlink" Target="https://oscar.wmo.int/surface" TargetMode="External"/><Relationship Id="rId4" Type="http://schemas.openxmlformats.org/officeDocument/2006/relationships/hyperlink" Target="https://github.com/wmo-im/wmdr"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21000" y="1232618"/>
            <a:ext cx="8356600" cy="1962482"/>
          </a:xfrm>
        </p:spPr>
        <p:txBody>
          <a:bodyPr>
            <a:normAutofit/>
          </a:bodyPr>
          <a:lstStyle/>
          <a:p>
            <a:r>
              <a:rPr lang="en-US" sz="3600" dirty="0"/>
              <a:t>Leveraging WIGOS metadata standards to make field study data products interoperable and reusable</a:t>
            </a:r>
            <a:endParaRPr lang="de-CH" sz="3200" dirty="0"/>
          </a:p>
        </p:txBody>
      </p:sp>
      <p:sp>
        <p:nvSpPr>
          <p:cNvPr id="3" name="Subtitle 2"/>
          <p:cNvSpPr>
            <a:spLocks noGrp="1"/>
          </p:cNvSpPr>
          <p:nvPr>
            <p:ph type="subTitle" idx="1"/>
          </p:nvPr>
        </p:nvSpPr>
        <p:spPr>
          <a:xfrm>
            <a:off x="3487918" y="3195100"/>
            <a:ext cx="7692272" cy="3017163"/>
          </a:xfrm>
        </p:spPr>
        <p:txBody>
          <a:bodyPr>
            <a:normAutofit fontScale="40000" lnSpcReduction="20000"/>
          </a:bodyPr>
          <a:lstStyle/>
          <a:p>
            <a:r>
              <a:rPr lang="en-US" sz="3200" dirty="0"/>
              <a:t>Jörg Klausen</a:t>
            </a:r>
            <a:r>
              <a:rPr lang="en-US" sz="3200" baseline="30000" dirty="0"/>
              <a:t>1</a:t>
            </a:r>
          </a:p>
          <a:p>
            <a:r>
              <a:rPr lang="en-US" dirty="0"/>
              <a:t>Chair TT-WIGOSMD, Co-chair ET-Metadata, Chair ET-ACDM </a:t>
            </a:r>
          </a:p>
          <a:p>
            <a:r>
              <a:rPr lang="en-US" dirty="0">
                <a:hlinkClick r:id="rId2"/>
              </a:rPr>
              <a:t>joerg.klausen@meteoswiss.ch</a:t>
            </a:r>
            <a:endParaRPr lang="en-US" dirty="0"/>
          </a:p>
          <a:p>
            <a:endParaRPr lang="en-US" sz="2000" dirty="0"/>
          </a:p>
          <a:p>
            <a:r>
              <a:rPr lang="en-US" sz="3200" dirty="0">
                <a:solidFill>
                  <a:schemeClr val="tx2">
                    <a:lumMod val="75000"/>
                  </a:schemeClr>
                </a:solidFill>
                <a:effectLst/>
                <a:ea typeface="Times New Roman" panose="02020603050405020304" pitchFamily="18" charset="0"/>
                <a:cs typeface="Times New Roman" panose="02020603050405020304" pitchFamily="18" charset="0"/>
              </a:rPr>
              <a:t>Tom Kralidis</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2</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Anna Milan</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3</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Xiaoxia Chen</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3</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Gao Chen</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4</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Morgan L Silverman</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5</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Guillaume Aubert</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6</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Lara Ferrighi</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7</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Enrico Fucile</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3</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Øystein Godøy</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7</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Shuli Han</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8</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a:t>
            </a:r>
            <a:r>
              <a:rPr lang="en-US" sz="3200" dirty="0" err="1">
                <a:solidFill>
                  <a:schemeClr val="tx2">
                    <a:lumMod val="75000"/>
                  </a:schemeClr>
                </a:solidFill>
                <a:effectLst/>
                <a:ea typeface="Times New Roman" panose="02020603050405020304" pitchFamily="18" charset="0"/>
                <a:cs typeface="Times New Roman" panose="02020603050405020304" pitchFamily="18" charset="0"/>
              </a:rPr>
              <a:t>Xinqiang</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Han</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8</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a:t>
            </a:r>
            <a:r>
              <a:rPr lang="en-US" sz="3200" dirty="0" err="1">
                <a:solidFill>
                  <a:schemeClr val="tx2">
                    <a:lumMod val="75000"/>
                  </a:schemeClr>
                </a:solidFill>
                <a:effectLst/>
                <a:ea typeface="Times New Roman" panose="02020603050405020304" pitchFamily="18" charset="0"/>
                <a:cs typeface="Times New Roman" panose="02020603050405020304" pitchFamily="18" charset="0"/>
              </a:rPr>
              <a:t>Hanane</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Kamil</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9</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Rainer Maerz</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10</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Ioannis Mallas</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11</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Jan Osusky</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12</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Franziska Stürzl</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1</a:t>
            </a:r>
            <a:r>
              <a:rPr lang="en-US" sz="3200" dirty="0">
                <a:solidFill>
                  <a:schemeClr val="tx2">
                    <a:lumMod val="75000"/>
                  </a:schemeClr>
                </a:solidFill>
                <a:effectLst/>
                <a:ea typeface="Times New Roman" panose="02020603050405020304" pitchFamily="18" charset="0"/>
                <a:cs typeface="Times New Roman" panose="02020603050405020304" pitchFamily="18" charset="0"/>
              </a:rPr>
              <a:t> and Julia Sieland</a:t>
            </a:r>
            <a:r>
              <a:rPr lang="en-US" sz="3200" baseline="30000" dirty="0">
                <a:solidFill>
                  <a:schemeClr val="tx2">
                    <a:lumMod val="75000"/>
                  </a:schemeClr>
                </a:solidFill>
                <a:effectLst/>
                <a:ea typeface="Times New Roman" panose="02020603050405020304" pitchFamily="18" charset="0"/>
                <a:cs typeface="Times New Roman" panose="02020603050405020304" pitchFamily="18" charset="0"/>
              </a:rPr>
              <a:t>10</a:t>
            </a:r>
          </a:p>
          <a:p>
            <a:endParaRPr lang="en-US" sz="3200" baseline="30000" dirty="0">
              <a:solidFill>
                <a:schemeClr val="tx2">
                  <a:lumMod val="75000"/>
                </a:schemeClr>
              </a:solidFill>
              <a:effectLst/>
              <a:ea typeface="Times New Roman" panose="02020603050405020304" pitchFamily="18" charset="0"/>
              <a:cs typeface="Times New Roman" panose="02020603050405020304" pitchFamily="18" charset="0"/>
            </a:endParaRPr>
          </a:p>
          <a:p>
            <a:r>
              <a:rPr lang="en-US" sz="3200" dirty="0">
                <a:solidFill>
                  <a:srgbClr val="262626"/>
                </a:solidFill>
                <a:effectLst/>
                <a:ea typeface="Times New Roman" panose="02020603050405020304" pitchFamily="18" charset="0"/>
                <a:cs typeface="Times New Roman" panose="02020603050405020304" pitchFamily="18" charset="0"/>
              </a:rPr>
              <a:t>(1)</a:t>
            </a:r>
            <a:r>
              <a:rPr lang="en-US" sz="3200" dirty="0" err="1">
                <a:solidFill>
                  <a:srgbClr val="262626"/>
                </a:solidFill>
                <a:effectLst/>
                <a:ea typeface="Times New Roman" panose="02020603050405020304" pitchFamily="18" charset="0"/>
                <a:cs typeface="Times New Roman" panose="02020603050405020304" pitchFamily="18" charset="0"/>
              </a:rPr>
              <a:t>MeteoSwiss</a:t>
            </a:r>
            <a:r>
              <a:rPr lang="en-US" sz="3200" dirty="0">
                <a:solidFill>
                  <a:srgbClr val="262626"/>
                </a:solidFill>
                <a:effectLst/>
                <a:ea typeface="Times New Roman" panose="02020603050405020304" pitchFamily="18" charset="0"/>
                <a:cs typeface="Times New Roman" panose="02020603050405020304" pitchFamily="18" charset="0"/>
              </a:rPr>
              <a:t> Federal Office of Meteorology and Climatology, Zurich, Switzerland, (2)Environment and Climate Change Canada, Toronto, Canada, (3)World Meteorological Organization, Geneva, Switzerland, (4)NASA Langley Research Ctr, Hampton, VA, United States, (5)Science Systems and Applications, Inc., Hampton, United States, (6)European </a:t>
            </a:r>
            <a:r>
              <a:rPr lang="en-US" sz="3200" dirty="0" err="1">
                <a:solidFill>
                  <a:srgbClr val="262626"/>
                </a:solidFill>
                <a:effectLst/>
                <a:ea typeface="Times New Roman" panose="02020603050405020304" pitchFamily="18" charset="0"/>
                <a:cs typeface="Times New Roman" panose="02020603050405020304" pitchFamily="18" charset="0"/>
              </a:rPr>
              <a:t>Organisation</a:t>
            </a:r>
            <a:r>
              <a:rPr lang="en-US" sz="3200" dirty="0">
                <a:solidFill>
                  <a:srgbClr val="262626"/>
                </a:solidFill>
                <a:effectLst/>
                <a:ea typeface="Times New Roman" panose="02020603050405020304" pitchFamily="18" charset="0"/>
                <a:cs typeface="Times New Roman" panose="02020603050405020304" pitchFamily="18" charset="0"/>
              </a:rPr>
              <a:t> for the Exploitation of Meteorological Satellites, Darmstadt, Germany, (7)Norwegian Meteorological Institute, Oslo, Norway, (8)CMA China Meteorological Administration, Beijing, China, (9)Direction de la </a:t>
            </a:r>
            <a:r>
              <a:rPr lang="en-US" sz="3200" dirty="0" err="1">
                <a:solidFill>
                  <a:srgbClr val="262626"/>
                </a:solidFill>
                <a:effectLst/>
                <a:ea typeface="Times New Roman" panose="02020603050405020304" pitchFamily="18" charset="0"/>
                <a:cs typeface="Times New Roman" panose="02020603050405020304" pitchFamily="18" charset="0"/>
              </a:rPr>
              <a:t>météorologie</a:t>
            </a:r>
            <a:r>
              <a:rPr lang="en-US" sz="3200" dirty="0">
                <a:solidFill>
                  <a:srgbClr val="262626"/>
                </a:solidFill>
                <a:effectLst/>
                <a:ea typeface="Times New Roman" panose="02020603050405020304" pitchFamily="18" charset="0"/>
                <a:cs typeface="Times New Roman" panose="02020603050405020304" pitchFamily="18" charset="0"/>
              </a:rPr>
              <a:t> </a:t>
            </a:r>
            <a:r>
              <a:rPr lang="en-US" sz="3200" dirty="0" err="1">
                <a:solidFill>
                  <a:srgbClr val="262626"/>
                </a:solidFill>
                <a:effectLst/>
                <a:ea typeface="Times New Roman" panose="02020603050405020304" pitchFamily="18" charset="0"/>
                <a:cs typeface="Times New Roman" panose="02020603050405020304" pitchFamily="18" charset="0"/>
              </a:rPr>
              <a:t>nationale</a:t>
            </a:r>
            <a:r>
              <a:rPr lang="en-US" sz="3200" dirty="0">
                <a:solidFill>
                  <a:srgbClr val="262626"/>
                </a:solidFill>
                <a:effectLst/>
                <a:ea typeface="Times New Roman" panose="02020603050405020304" pitchFamily="18" charset="0"/>
                <a:cs typeface="Times New Roman" panose="02020603050405020304" pitchFamily="18" charset="0"/>
              </a:rPr>
              <a:t> du Maroc, Casablanca, Morocco, (10)</a:t>
            </a:r>
            <a:r>
              <a:rPr lang="en-US" sz="3200" dirty="0" err="1">
                <a:solidFill>
                  <a:srgbClr val="262626"/>
                </a:solidFill>
                <a:effectLst/>
                <a:ea typeface="Times New Roman" panose="02020603050405020304" pitchFamily="18" charset="0"/>
                <a:cs typeface="Times New Roman" panose="02020603050405020304" pitchFamily="18" charset="0"/>
              </a:rPr>
              <a:t>Deutscher</a:t>
            </a:r>
            <a:r>
              <a:rPr lang="en-US" sz="3200" dirty="0">
                <a:solidFill>
                  <a:srgbClr val="262626"/>
                </a:solidFill>
                <a:effectLst/>
                <a:ea typeface="Times New Roman" panose="02020603050405020304" pitchFamily="18" charset="0"/>
                <a:cs typeface="Times New Roman" panose="02020603050405020304" pitchFamily="18" charset="0"/>
              </a:rPr>
              <a:t> </a:t>
            </a:r>
            <a:r>
              <a:rPr lang="en-US" sz="3200" dirty="0" err="1">
                <a:solidFill>
                  <a:srgbClr val="262626"/>
                </a:solidFill>
                <a:effectLst/>
                <a:ea typeface="Times New Roman" panose="02020603050405020304" pitchFamily="18" charset="0"/>
                <a:cs typeface="Times New Roman" panose="02020603050405020304" pitchFamily="18" charset="0"/>
              </a:rPr>
              <a:t>Wetterdienst</a:t>
            </a:r>
            <a:r>
              <a:rPr lang="en-US" sz="3200" dirty="0">
                <a:solidFill>
                  <a:srgbClr val="262626"/>
                </a:solidFill>
                <a:effectLst/>
                <a:ea typeface="Times New Roman" panose="02020603050405020304" pitchFamily="18" charset="0"/>
                <a:cs typeface="Times New Roman" panose="02020603050405020304" pitchFamily="18" charset="0"/>
              </a:rPr>
              <a:t> (DWD), Offenbach am Main, Germany, (11)European Centre for Medium-Range Weather Forecasts, Reading, United Kingdom, (12)IBL Software Engineering, </a:t>
            </a:r>
            <a:r>
              <a:rPr lang="en-US" sz="3200" dirty="0" err="1">
                <a:solidFill>
                  <a:srgbClr val="262626"/>
                </a:solidFill>
                <a:effectLst/>
                <a:ea typeface="Times New Roman" panose="02020603050405020304" pitchFamily="18" charset="0"/>
                <a:cs typeface="Times New Roman" panose="02020603050405020304" pitchFamily="18" charset="0"/>
              </a:rPr>
              <a:t>Ružinov</a:t>
            </a:r>
            <a:r>
              <a:rPr lang="en-US" sz="3200" dirty="0">
                <a:solidFill>
                  <a:srgbClr val="262626"/>
                </a:solidFill>
                <a:effectLst/>
                <a:ea typeface="Times New Roman" panose="02020603050405020304" pitchFamily="18" charset="0"/>
                <a:cs typeface="Times New Roman" panose="02020603050405020304" pitchFamily="18" charset="0"/>
              </a:rPr>
              <a:t>, Slovakia</a:t>
            </a:r>
            <a:endParaRPr lang="en-US" sz="3200" dirty="0">
              <a:effectLst/>
              <a:ea typeface="Calibri" panose="020F0502020204030204" pitchFamily="34" charset="0"/>
              <a:cs typeface="Times New Roman" panose="02020603050405020304" pitchFamily="18" charset="0"/>
            </a:endParaRPr>
          </a:p>
          <a:p>
            <a:endParaRPr lang="en-US" sz="3200" dirty="0"/>
          </a:p>
        </p:txBody>
      </p:sp>
    </p:spTree>
    <p:extLst>
      <p:ext uri="{BB962C8B-B14F-4D97-AF65-F5344CB8AC3E}">
        <p14:creationId xmlns:p14="http://schemas.microsoft.com/office/powerpoint/2010/main" val="857544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a:t>
            </a:r>
            <a:endParaRPr lang="de-CH" dirty="0"/>
          </a:p>
        </p:txBody>
      </p:sp>
      <p:sp>
        <p:nvSpPr>
          <p:cNvPr id="3" name="Content Placeholder 2"/>
          <p:cNvSpPr>
            <a:spLocks noGrp="1"/>
          </p:cNvSpPr>
          <p:nvPr>
            <p:ph idx="1"/>
          </p:nvPr>
        </p:nvSpPr>
        <p:spPr/>
        <p:txBody>
          <a:bodyPr>
            <a:normAutofit/>
          </a:bodyPr>
          <a:lstStyle/>
          <a:p>
            <a:r>
              <a:rPr lang="en-US" sz="2400" dirty="0"/>
              <a:t>Meteorology, climatology, environmental science</a:t>
            </a:r>
            <a:br>
              <a:rPr lang="en-US" sz="2400" dirty="0"/>
            </a:br>
            <a:r>
              <a:rPr lang="en-US" sz="2400" dirty="0"/>
              <a:t>need many, globally distributed observations</a:t>
            </a:r>
          </a:p>
          <a:p>
            <a:pPr lvl="1"/>
            <a:r>
              <a:rPr lang="en-US" sz="2000" dirty="0"/>
              <a:t>Feed numerical weather models</a:t>
            </a:r>
          </a:p>
          <a:p>
            <a:pPr lvl="1"/>
            <a:r>
              <a:rPr lang="en-US" sz="2000" dirty="0"/>
              <a:t>Determine climate trends</a:t>
            </a:r>
          </a:p>
          <a:p>
            <a:pPr lvl="1"/>
            <a:r>
              <a:rPr lang="en-US" sz="2000" dirty="0"/>
              <a:t>Support public health</a:t>
            </a:r>
          </a:p>
          <a:p>
            <a:pPr lvl="1"/>
            <a:r>
              <a:rPr lang="en-US" sz="2000" dirty="0"/>
              <a:t>Support industry and transport</a:t>
            </a:r>
          </a:p>
          <a:p>
            <a:pPr lvl="1"/>
            <a:r>
              <a:rPr lang="en-US" sz="2000" dirty="0"/>
              <a:t>Verify environmental policy measures</a:t>
            </a:r>
          </a:p>
          <a:p>
            <a:pPr lvl="1"/>
            <a:r>
              <a:rPr lang="en-US" sz="2000" dirty="0"/>
              <a:t>Support science</a:t>
            </a:r>
          </a:p>
          <a:p>
            <a:r>
              <a:rPr lang="en-US" sz="2400" dirty="0"/>
              <a:t>Measurements obtained for different purposes, </a:t>
            </a:r>
            <a:br>
              <a:rPr lang="en-US" sz="2400" dirty="0"/>
            </a:br>
            <a:r>
              <a:rPr lang="en-US" sz="2400" dirty="0"/>
              <a:t>with different quality requirements and different representativeness</a:t>
            </a:r>
          </a:p>
          <a:p>
            <a:endParaRPr lang="en-US" sz="2400" dirty="0">
              <a:sym typeface="Wingdings" panose="05000000000000000000" pitchFamily="2" charset="2"/>
            </a:endParaRPr>
          </a:p>
          <a:p>
            <a:pPr marL="0" indent="0">
              <a:buNone/>
            </a:pPr>
            <a:r>
              <a:rPr lang="en-US" sz="2400" dirty="0">
                <a:sym typeface="Wingdings" panose="05000000000000000000" pitchFamily="2" charset="2"/>
              </a:rPr>
              <a:t> Comprehensive metadata enable ‘Adequate use of observational data’</a:t>
            </a:r>
            <a:r>
              <a:rPr lang="de-CH" sz="2400" dirty="0">
                <a:sym typeface="Wingdings" panose="05000000000000000000" pitchFamily="2" charset="2"/>
              </a:rPr>
              <a:t> !</a:t>
            </a:r>
            <a:endParaRPr lang="de-CH" sz="24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7518" y="1239253"/>
            <a:ext cx="3984606" cy="2904730"/>
          </a:xfrm>
          <a:prstGeom prst="rect">
            <a:avLst/>
          </a:prstGeom>
          <a:effectLst>
            <a:outerShdw blurRad="50800" dist="38100" dir="2700000" algn="tl" rotWithShape="0">
              <a:prstClr val="black">
                <a:alpha val="40000"/>
              </a:prstClr>
            </a:outerShdw>
          </a:effectLst>
        </p:spPr>
      </p:pic>
      <p:sp>
        <p:nvSpPr>
          <p:cNvPr id="6" name="Footer Placeholder 5"/>
          <p:cNvSpPr>
            <a:spLocks noGrp="1"/>
          </p:cNvSpPr>
          <p:nvPr>
            <p:ph type="ftr" sz="quarter" idx="10"/>
          </p:nvPr>
        </p:nvSpPr>
        <p:spPr/>
        <p:txBody>
          <a:bodyPr/>
          <a:lstStyle/>
          <a:p>
            <a:r>
              <a:rPr lang="de-CH"/>
              <a:t>J. Klausen et al. | WMO TECO 2022 | Paris, France | 10-13 Oct 2022</a:t>
            </a:r>
          </a:p>
        </p:txBody>
      </p:sp>
      <p:sp>
        <p:nvSpPr>
          <p:cNvPr id="8" name="Slide Number Placeholder 7"/>
          <p:cNvSpPr>
            <a:spLocks noGrp="1"/>
          </p:cNvSpPr>
          <p:nvPr>
            <p:ph type="sldNum" sz="quarter" idx="11"/>
          </p:nvPr>
        </p:nvSpPr>
        <p:spPr/>
        <p:txBody>
          <a:bodyPr/>
          <a:lstStyle/>
          <a:p>
            <a:fld id="{C7DBADAB-72F4-442E-9980-D16261BEC534}" type="slidenum">
              <a:rPr lang="de-CH" smtClean="0"/>
              <a:pPr/>
              <a:t>2</a:t>
            </a:fld>
            <a:endParaRPr lang="de-CH"/>
          </a:p>
        </p:txBody>
      </p:sp>
    </p:spTree>
    <p:extLst>
      <p:ext uri="{BB962C8B-B14F-4D97-AF65-F5344CB8AC3E}">
        <p14:creationId xmlns:p14="http://schemas.microsoft.com/office/powerpoint/2010/main" val="6545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C7DBADAB-72F4-442E-9980-D16261BEC534}" type="slidenum">
              <a:rPr lang="de-CH" smtClean="0"/>
              <a:pPr/>
              <a:t>3</a:t>
            </a:fld>
            <a:endParaRPr lang="de-CH"/>
          </a:p>
        </p:txBody>
      </p:sp>
      <p:sp>
        <p:nvSpPr>
          <p:cNvPr id="6" name="Title 1">
            <a:extLst>
              <a:ext uri="{FF2B5EF4-FFF2-40B4-BE49-F238E27FC236}">
                <a16:creationId xmlns:a16="http://schemas.microsoft.com/office/drawing/2014/main" id="{D09FE1AE-8EF2-4805-87B3-12D565D268AF}"/>
              </a:ext>
            </a:extLst>
          </p:cNvPr>
          <p:cNvSpPr>
            <a:spLocks noGrp="1"/>
          </p:cNvSpPr>
          <p:nvPr>
            <p:ph type="title"/>
          </p:nvPr>
        </p:nvSpPr>
        <p:spPr>
          <a:xfrm>
            <a:off x="838200" y="365126"/>
            <a:ext cx="10879318" cy="869786"/>
          </a:xfrm>
        </p:spPr>
        <p:txBody>
          <a:bodyPr>
            <a:noAutofit/>
          </a:bodyPr>
          <a:lstStyle/>
          <a:p>
            <a:r>
              <a:rPr lang="en-US" sz="3600" dirty="0"/>
              <a:t>Two complementary types of metadata to maximize WIGOS observational  data usefulness, i.e., being F.A.I.R. </a:t>
            </a:r>
          </a:p>
        </p:txBody>
      </p:sp>
      <p:grpSp>
        <p:nvGrpSpPr>
          <p:cNvPr id="10" name="Group 9"/>
          <p:cNvGrpSpPr/>
          <p:nvPr/>
        </p:nvGrpSpPr>
        <p:grpSpPr>
          <a:xfrm>
            <a:off x="2082072" y="2213278"/>
            <a:ext cx="7446705" cy="2605601"/>
            <a:chOff x="1081174" y="2584169"/>
            <a:chExt cx="7446705" cy="2605601"/>
          </a:xfrm>
        </p:grpSpPr>
        <p:sp>
          <p:nvSpPr>
            <p:cNvPr id="11" name="Freeform 10"/>
            <p:cNvSpPr/>
            <p:nvPr/>
          </p:nvSpPr>
          <p:spPr>
            <a:xfrm>
              <a:off x="1081174" y="2584169"/>
              <a:ext cx="4327666" cy="2584352"/>
            </a:xfrm>
            <a:custGeom>
              <a:avLst/>
              <a:gdLst>
                <a:gd name="connsiteX0" fmla="*/ 0 w 4327666"/>
                <a:gd name="connsiteY0" fmla="*/ 1292176 h 2584352"/>
                <a:gd name="connsiteX1" fmla="*/ 2163833 w 4327666"/>
                <a:gd name="connsiteY1" fmla="*/ 0 h 2584352"/>
                <a:gd name="connsiteX2" fmla="*/ 4327666 w 4327666"/>
                <a:gd name="connsiteY2" fmla="*/ 1292176 h 2584352"/>
                <a:gd name="connsiteX3" fmla="*/ 2163833 w 4327666"/>
                <a:gd name="connsiteY3" fmla="*/ 2584352 h 2584352"/>
                <a:gd name="connsiteX4" fmla="*/ 0 w 4327666"/>
                <a:gd name="connsiteY4" fmla="*/ 1292176 h 2584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7666" h="2584352">
                  <a:moveTo>
                    <a:pt x="0" y="1292176"/>
                  </a:moveTo>
                  <a:cubicBezTo>
                    <a:pt x="0" y="578527"/>
                    <a:pt x="968781" y="0"/>
                    <a:pt x="2163833" y="0"/>
                  </a:cubicBezTo>
                  <a:cubicBezTo>
                    <a:pt x="3358885" y="0"/>
                    <a:pt x="4327666" y="578527"/>
                    <a:pt x="4327666" y="1292176"/>
                  </a:cubicBezTo>
                  <a:cubicBezTo>
                    <a:pt x="4327666" y="2005825"/>
                    <a:pt x="3358885" y="2584352"/>
                    <a:pt x="2163833" y="2584352"/>
                  </a:cubicBezTo>
                  <a:cubicBezTo>
                    <a:pt x="968781" y="2584352"/>
                    <a:pt x="0" y="2005825"/>
                    <a:pt x="0" y="1292176"/>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604313" tIns="304751" rIns="1228122" bIns="304750" numCol="1" spcCol="1270" anchor="ctr" anchorCtr="0">
              <a:noAutofit/>
            </a:bodyPr>
            <a:lstStyle/>
            <a:p>
              <a:pPr lvl="0" algn="ctr" defTabSz="1600200">
                <a:lnSpc>
                  <a:spcPct val="90000"/>
                </a:lnSpc>
                <a:spcBef>
                  <a:spcPct val="0"/>
                </a:spcBef>
                <a:spcAft>
                  <a:spcPct val="35000"/>
                </a:spcAft>
              </a:pPr>
              <a:r>
                <a:rPr lang="en-US" sz="3600" kern="1200" dirty="0"/>
                <a:t>WIS</a:t>
              </a:r>
              <a:endParaRPr lang="en-US" sz="3400" kern="1200" dirty="0"/>
            </a:p>
            <a:p>
              <a:pPr lvl="0" algn="ctr" defTabSz="1600200">
                <a:lnSpc>
                  <a:spcPct val="90000"/>
                </a:lnSpc>
                <a:spcBef>
                  <a:spcPct val="0"/>
                </a:spcBef>
                <a:spcAft>
                  <a:spcPts val="0"/>
                </a:spcAft>
              </a:pPr>
              <a:r>
                <a:rPr lang="en-US" sz="3200" kern="1200" dirty="0"/>
                <a:t>Discovery</a:t>
              </a:r>
            </a:p>
            <a:p>
              <a:pPr lvl="0" algn="ctr" defTabSz="1600200">
                <a:lnSpc>
                  <a:spcPct val="90000"/>
                </a:lnSpc>
                <a:spcBef>
                  <a:spcPct val="0"/>
                </a:spcBef>
                <a:spcAft>
                  <a:spcPts val="0"/>
                </a:spcAft>
              </a:pPr>
              <a:r>
                <a:rPr lang="en-US" sz="3200" kern="1200" dirty="0"/>
                <a:t>Metadata</a:t>
              </a:r>
            </a:p>
          </p:txBody>
        </p:sp>
        <p:sp>
          <p:nvSpPr>
            <p:cNvPr id="12" name="Freeform 11"/>
            <p:cNvSpPr/>
            <p:nvPr/>
          </p:nvSpPr>
          <p:spPr>
            <a:xfrm>
              <a:off x="4200213" y="2605418"/>
              <a:ext cx="4327666" cy="2584352"/>
            </a:xfrm>
            <a:custGeom>
              <a:avLst/>
              <a:gdLst>
                <a:gd name="connsiteX0" fmla="*/ 0 w 4327666"/>
                <a:gd name="connsiteY0" fmla="*/ 1292176 h 2584352"/>
                <a:gd name="connsiteX1" fmla="*/ 2163833 w 4327666"/>
                <a:gd name="connsiteY1" fmla="*/ 0 h 2584352"/>
                <a:gd name="connsiteX2" fmla="*/ 4327666 w 4327666"/>
                <a:gd name="connsiteY2" fmla="*/ 1292176 h 2584352"/>
                <a:gd name="connsiteX3" fmla="*/ 2163833 w 4327666"/>
                <a:gd name="connsiteY3" fmla="*/ 2584352 h 2584352"/>
                <a:gd name="connsiteX4" fmla="*/ 0 w 4327666"/>
                <a:gd name="connsiteY4" fmla="*/ 1292176 h 2584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7666" h="2584352">
                  <a:moveTo>
                    <a:pt x="0" y="1292176"/>
                  </a:moveTo>
                  <a:cubicBezTo>
                    <a:pt x="0" y="578527"/>
                    <a:pt x="968781" y="0"/>
                    <a:pt x="2163833" y="0"/>
                  </a:cubicBezTo>
                  <a:cubicBezTo>
                    <a:pt x="3358885" y="0"/>
                    <a:pt x="4327666" y="578527"/>
                    <a:pt x="4327666" y="1292176"/>
                  </a:cubicBezTo>
                  <a:cubicBezTo>
                    <a:pt x="4327666" y="2005825"/>
                    <a:pt x="3358885" y="2584352"/>
                    <a:pt x="2163833" y="2584352"/>
                  </a:cubicBezTo>
                  <a:cubicBezTo>
                    <a:pt x="968781" y="2584352"/>
                    <a:pt x="0" y="2005825"/>
                    <a:pt x="0" y="1292176"/>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228121" tIns="304751" rIns="604314" bIns="304750" numCol="1" spcCol="1270" anchor="ctr" anchorCtr="0">
              <a:noAutofit/>
            </a:bodyPr>
            <a:lstStyle/>
            <a:p>
              <a:pPr lvl="0" algn="ctr" defTabSz="1600200">
                <a:lnSpc>
                  <a:spcPct val="90000"/>
                </a:lnSpc>
                <a:spcBef>
                  <a:spcPct val="0"/>
                </a:spcBef>
                <a:spcAft>
                  <a:spcPct val="35000"/>
                </a:spcAft>
              </a:pPr>
              <a:r>
                <a:rPr lang="en-US" sz="3600" kern="1200" dirty="0"/>
                <a:t>WIGOS</a:t>
              </a:r>
              <a:endParaRPr lang="en-US" sz="3400" kern="1200" dirty="0"/>
            </a:p>
            <a:p>
              <a:pPr lvl="0" algn="ctr" defTabSz="1600200">
                <a:lnSpc>
                  <a:spcPct val="90000"/>
                </a:lnSpc>
                <a:spcBef>
                  <a:spcPct val="0"/>
                </a:spcBef>
                <a:spcAft>
                  <a:spcPts val="0"/>
                </a:spcAft>
              </a:pPr>
              <a:r>
                <a:rPr lang="en-US" sz="3200" kern="1200" dirty="0"/>
                <a:t>Observational</a:t>
              </a:r>
            </a:p>
            <a:p>
              <a:pPr lvl="0" algn="ctr" defTabSz="1600200">
                <a:lnSpc>
                  <a:spcPct val="90000"/>
                </a:lnSpc>
                <a:spcBef>
                  <a:spcPct val="0"/>
                </a:spcBef>
                <a:spcAft>
                  <a:spcPts val="0"/>
                </a:spcAft>
              </a:pPr>
              <a:r>
                <a:rPr lang="en-US" sz="3200" kern="1200" dirty="0"/>
                <a:t>Metadata</a:t>
              </a:r>
            </a:p>
          </p:txBody>
        </p:sp>
      </p:grpSp>
      <p:sp>
        <p:nvSpPr>
          <p:cNvPr id="2" name="Rectangle 1"/>
          <p:cNvSpPr/>
          <p:nvPr/>
        </p:nvSpPr>
        <p:spPr>
          <a:xfrm>
            <a:off x="2421224" y="5177927"/>
            <a:ext cx="3649362" cy="923330"/>
          </a:xfrm>
          <a:prstGeom prst="rect">
            <a:avLst/>
          </a:prstGeom>
        </p:spPr>
        <p:txBody>
          <a:bodyPr wrap="square">
            <a:spAutoFit/>
          </a:bodyPr>
          <a:lstStyle/>
          <a:p>
            <a:r>
              <a:rPr lang="en-US" dirty="0"/>
              <a:t>WMO Information System (WIS) metadata supports data discovery, access, and retrieval</a:t>
            </a:r>
          </a:p>
        </p:txBody>
      </p:sp>
      <p:sp>
        <p:nvSpPr>
          <p:cNvPr id="3" name="Rectangle 2"/>
          <p:cNvSpPr/>
          <p:nvPr/>
        </p:nvSpPr>
        <p:spPr>
          <a:xfrm>
            <a:off x="6409738" y="5039428"/>
            <a:ext cx="3686432" cy="1200329"/>
          </a:xfrm>
          <a:prstGeom prst="rect">
            <a:avLst/>
          </a:prstGeom>
        </p:spPr>
        <p:txBody>
          <a:bodyPr wrap="square">
            <a:spAutoFit/>
          </a:bodyPr>
          <a:lstStyle/>
          <a:p>
            <a:r>
              <a:rPr lang="en-US" dirty="0"/>
              <a:t>WMO Integrated Global Observing System metadata is tasked to provide proper description so that the data can be interpreted in context </a:t>
            </a:r>
          </a:p>
        </p:txBody>
      </p:sp>
    </p:spTree>
    <p:extLst>
      <p:ext uri="{BB962C8B-B14F-4D97-AF65-F5344CB8AC3E}">
        <p14:creationId xmlns:p14="http://schemas.microsoft.com/office/powerpoint/2010/main" val="2898072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11042-F14D-4B37-BAAC-C536A739E542}"/>
              </a:ext>
            </a:extLst>
          </p:cNvPr>
          <p:cNvSpPr>
            <a:spLocks noGrp="1"/>
          </p:cNvSpPr>
          <p:nvPr>
            <p:ph type="title"/>
          </p:nvPr>
        </p:nvSpPr>
        <p:spPr/>
        <p:txBody>
          <a:bodyPr>
            <a:noAutofit/>
          </a:bodyPr>
          <a:lstStyle/>
          <a:p>
            <a:r>
              <a:rPr lang="en-US" sz="3600" b="1" dirty="0"/>
              <a:t>The WMO Information System (WIS 2.0)</a:t>
            </a:r>
            <a:endParaRPr lang="en-US" sz="3600" dirty="0"/>
          </a:p>
        </p:txBody>
      </p:sp>
      <p:sp>
        <p:nvSpPr>
          <p:cNvPr id="4" name="Footer Placeholder 3">
            <a:extLst>
              <a:ext uri="{FF2B5EF4-FFF2-40B4-BE49-F238E27FC236}">
                <a16:creationId xmlns:a16="http://schemas.microsoft.com/office/drawing/2014/main" id="{45822EC1-4D8C-471F-A2A4-ECDB1F59B149}"/>
              </a:ext>
            </a:extLst>
          </p:cNvPr>
          <p:cNvSpPr>
            <a:spLocks noGrp="1"/>
          </p:cNvSpPr>
          <p:nvPr>
            <p:ph type="ftr" sz="quarter" idx="10"/>
          </p:nvPr>
        </p:nvSpPr>
        <p:spPr/>
        <p:txBody>
          <a:bodyPr/>
          <a:lstStyle/>
          <a:p>
            <a:r>
              <a:rPr lang="de-CH"/>
              <a:t>J. Klausen et al. | WMO TECO 2022 | Paris, France | 10-13 Oct 2022</a:t>
            </a:r>
          </a:p>
        </p:txBody>
      </p:sp>
      <p:sp>
        <p:nvSpPr>
          <p:cNvPr id="5" name="Slide Number Placeholder 4">
            <a:extLst>
              <a:ext uri="{FF2B5EF4-FFF2-40B4-BE49-F238E27FC236}">
                <a16:creationId xmlns:a16="http://schemas.microsoft.com/office/drawing/2014/main" id="{4CE20152-DFA3-4626-9ECF-7485CB024596}"/>
              </a:ext>
            </a:extLst>
          </p:cNvPr>
          <p:cNvSpPr>
            <a:spLocks noGrp="1"/>
          </p:cNvSpPr>
          <p:nvPr>
            <p:ph type="sldNum" sz="quarter" idx="11"/>
          </p:nvPr>
        </p:nvSpPr>
        <p:spPr/>
        <p:txBody>
          <a:bodyPr/>
          <a:lstStyle/>
          <a:p>
            <a:fld id="{C7DBADAB-72F4-442E-9980-D16261BEC534}" type="slidenum">
              <a:rPr lang="de-CH" smtClean="0"/>
              <a:pPr/>
              <a:t>4</a:t>
            </a:fld>
            <a:endParaRPr lang="de-CH"/>
          </a:p>
        </p:txBody>
      </p:sp>
      <p:grpSp>
        <p:nvGrpSpPr>
          <p:cNvPr id="14" name="Group 13">
            <a:extLst>
              <a:ext uri="{FF2B5EF4-FFF2-40B4-BE49-F238E27FC236}">
                <a16:creationId xmlns:a16="http://schemas.microsoft.com/office/drawing/2014/main" id="{67650BE0-A0BC-4481-882D-221AF751732C}"/>
              </a:ext>
            </a:extLst>
          </p:cNvPr>
          <p:cNvGrpSpPr/>
          <p:nvPr/>
        </p:nvGrpSpPr>
        <p:grpSpPr>
          <a:xfrm>
            <a:off x="578553" y="394441"/>
            <a:ext cx="11262091" cy="6216907"/>
            <a:chOff x="223709" y="271609"/>
            <a:chExt cx="11262091" cy="6216907"/>
          </a:xfrm>
        </p:grpSpPr>
        <p:pic>
          <p:nvPicPr>
            <p:cNvPr id="15" name="Picture 2">
              <a:extLst>
                <a:ext uri="{FF2B5EF4-FFF2-40B4-BE49-F238E27FC236}">
                  <a16:creationId xmlns:a16="http://schemas.microsoft.com/office/drawing/2014/main" id="{A2DEA111-B5FE-48B8-871A-61A98D261854}"/>
                </a:ext>
              </a:extLst>
            </p:cNvPr>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670955">
              <a:off x="5481412" y="851392"/>
              <a:ext cx="3441660" cy="2214465"/>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
              <a:extLst>
                <a:ext uri="{FF2B5EF4-FFF2-40B4-BE49-F238E27FC236}">
                  <a16:creationId xmlns:a16="http://schemas.microsoft.com/office/drawing/2014/main" id="{7A2F7F72-DD2A-4B30-B646-CACBAC3C9BAE}"/>
                </a:ext>
              </a:extLst>
            </p:cNvPr>
            <p:cNvSpPr txBox="1">
              <a:spLocks/>
            </p:cNvSpPr>
            <p:nvPr/>
          </p:nvSpPr>
          <p:spPr>
            <a:xfrm>
              <a:off x="223709" y="271609"/>
              <a:ext cx="8881424" cy="2967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lumMod val="95000"/>
                    </a:schemeClr>
                  </a:solidFill>
                  <a:latin typeface="Lato" panose="020F0502020204030203" pitchFamily="34" charset="0"/>
                  <a:ea typeface="+mj-ea"/>
                  <a:cs typeface="+mj-cs"/>
                </a:defRPr>
              </a:lvl1pPr>
            </a:lstStyle>
            <a:p>
              <a:pPr>
                <a:lnSpc>
                  <a:spcPct val="120000"/>
                </a:lnSpc>
              </a:pPr>
              <a:r>
                <a:rPr lang="en-US" sz="2000" dirty="0">
                  <a:solidFill>
                    <a:schemeClr val="tx1"/>
                  </a:solidFill>
                  <a:latin typeface="+mn-lt"/>
                </a:rPr>
                <a:t>1963 </a:t>
              </a:r>
              <a:r>
                <a:rPr lang="en-US" sz="2000" b="0" dirty="0">
                  <a:solidFill>
                    <a:schemeClr val="tx1"/>
                  </a:solidFill>
                  <a:latin typeface="+mn-lt"/>
                </a:rPr>
                <a:t>World Weather Watch</a:t>
              </a:r>
            </a:p>
            <a:p>
              <a:pPr>
                <a:lnSpc>
                  <a:spcPct val="120000"/>
                </a:lnSpc>
              </a:pPr>
              <a:r>
                <a:rPr lang="en-US" sz="2000" b="0" dirty="0">
                  <a:solidFill>
                    <a:schemeClr val="tx1"/>
                  </a:solidFill>
                  <a:latin typeface="+mn-lt"/>
                </a:rPr>
                <a:t>    </a:t>
              </a:r>
              <a:r>
                <a:rPr lang="en-US" sz="2000" dirty="0">
                  <a:solidFill>
                    <a:schemeClr val="tx1"/>
                  </a:solidFill>
                  <a:latin typeface="+mn-lt"/>
                </a:rPr>
                <a:t>1970s</a:t>
              </a:r>
              <a:r>
                <a:rPr lang="en-US" sz="2000" b="0" dirty="0">
                  <a:solidFill>
                    <a:schemeClr val="tx1"/>
                  </a:solidFill>
                  <a:latin typeface="+mn-lt"/>
                </a:rPr>
                <a:t> Global Telecommunication System</a:t>
              </a:r>
            </a:p>
            <a:p>
              <a:pPr>
                <a:lnSpc>
                  <a:spcPct val="120000"/>
                </a:lnSpc>
              </a:pPr>
              <a:r>
                <a:rPr lang="en-US" sz="2000" b="0" dirty="0">
                  <a:solidFill>
                    <a:schemeClr val="tx1"/>
                  </a:solidFill>
                  <a:latin typeface="+mn-lt"/>
                </a:rPr>
                <a:t>        </a:t>
              </a:r>
              <a:r>
                <a:rPr lang="en-US" sz="2000" dirty="0">
                  <a:solidFill>
                    <a:schemeClr val="tx1"/>
                  </a:solidFill>
                  <a:latin typeface="+mn-lt"/>
                </a:rPr>
                <a:t>2007</a:t>
              </a:r>
              <a:r>
                <a:rPr lang="en-US" sz="2000" b="0" dirty="0">
                  <a:solidFill>
                    <a:schemeClr val="tx1"/>
                  </a:solidFill>
                  <a:latin typeface="+mn-lt"/>
                </a:rPr>
                <a:t> WMO Information System (WIS)</a:t>
              </a:r>
            </a:p>
            <a:p>
              <a:pPr>
                <a:lnSpc>
                  <a:spcPct val="120000"/>
                </a:lnSpc>
              </a:pPr>
              <a:r>
                <a:rPr lang="en-US" sz="2000" dirty="0">
                  <a:solidFill>
                    <a:srgbClr val="C00000"/>
                  </a:solidFill>
                  <a:latin typeface="+mn-lt"/>
                </a:rPr>
                <a:t>            2019</a:t>
              </a:r>
              <a:r>
                <a:rPr lang="en-US" sz="2000" b="0" dirty="0">
                  <a:solidFill>
                    <a:srgbClr val="C00000"/>
                  </a:solidFill>
                  <a:latin typeface="+mn-lt"/>
                </a:rPr>
                <a:t> WMO Reform (Earth System Approach)</a:t>
              </a:r>
            </a:p>
            <a:p>
              <a:pPr>
                <a:lnSpc>
                  <a:spcPct val="120000"/>
                </a:lnSpc>
              </a:pPr>
              <a:r>
                <a:rPr lang="en-US" sz="2000" b="0" dirty="0">
                  <a:solidFill>
                    <a:srgbClr val="C00000"/>
                  </a:solidFill>
                  <a:latin typeface="+mn-lt"/>
                </a:rPr>
                <a:t>                </a:t>
              </a:r>
              <a:r>
                <a:rPr lang="en-US" sz="2000" dirty="0">
                  <a:solidFill>
                    <a:srgbClr val="C00000"/>
                  </a:solidFill>
                  <a:latin typeface="+mn-lt"/>
                </a:rPr>
                <a:t>2021</a:t>
              </a:r>
              <a:r>
                <a:rPr lang="en-US" sz="2000" b="0" dirty="0">
                  <a:solidFill>
                    <a:srgbClr val="C00000"/>
                  </a:solidFill>
                  <a:latin typeface="+mn-lt"/>
                </a:rPr>
                <a:t> WMO Unified Data Policy</a:t>
              </a:r>
            </a:p>
          </p:txBody>
        </p:sp>
        <p:sp>
          <p:nvSpPr>
            <p:cNvPr id="17" name="TextBox 16">
              <a:extLst>
                <a:ext uri="{FF2B5EF4-FFF2-40B4-BE49-F238E27FC236}">
                  <a16:creationId xmlns:a16="http://schemas.microsoft.com/office/drawing/2014/main" id="{DCFA2A86-C7B4-4D36-9B77-39C22F42E62F}"/>
                </a:ext>
              </a:extLst>
            </p:cNvPr>
            <p:cNvSpPr txBox="1"/>
            <p:nvPr/>
          </p:nvSpPr>
          <p:spPr>
            <a:xfrm>
              <a:off x="5028817" y="2481265"/>
              <a:ext cx="6456983" cy="4007251"/>
            </a:xfrm>
            <a:prstGeom prst="rect">
              <a:avLst/>
            </a:prstGeom>
          </p:spPr>
          <p:style>
            <a:lnRef idx="0">
              <a:scrgbClr r="0" g="0" b="0"/>
            </a:lnRef>
            <a:fillRef idx="1001">
              <a:schemeClr val="lt2"/>
            </a:fillRef>
            <a:effectRef idx="0">
              <a:scrgbClr r="0" g="0" b="0"/>
            </a:effectRef>
            <a:fontRef idx="major"/>
          </p:style>
          <p:txBody>
            <a:bodyPr wrap="square" rtlCol="0">
              <a:spAutoFit/>
            </a:bodyPr>
            <a:lstStyle/>
            <a:p>
              <a:pPr algn="ctr">
                <a:lnSpc>
                  <a:spcPct val="120000"/>
                </a:lnSpc>
              </a:pPr>
              <a:r>
                <a:rPr lang="en-US" sz="4400" b="1" dirty="0">
                  <a:solidFill>
                    <a:schemeClr val="tx2">
                      <a:lumMod val="75000"/>
                    </a:schemeClr>
                  </a:solidFill>
                </a:rPr>
                <a:t>WIS 2.0</a:t>
              </a:r>
            </a:p>
            <a:p>
              <a:pPr lvl="1">
                <a:lnSpc>
                  <a:spcPct val="120000"/>
                </a:lnSpc>
              </a:pPr>
              <a:r>
                <a:rPr lang="en-US" sz="1600" i="1" dirty="0">
                  <a:solidFill>
                    <a:srgbClr val="2A2A2A"/>
                  </a:solidFill>
                  <a:latin typeface="Arial"/>
                </a:rPr>
                <a:t>… system of systems using Web-architecture and open standards to provide simple, timely and seamless sharing of trusted data and information …  </a:t>
              </a:r>
            </a:p>
            <a:p>
              <a:pPr marL="800100" lvl="1" indent="-342900">
                <a:lnSpc>
                  <a:spcPct val="120000"/>
                </a:lnSpc>
                <a:buFont typeface="Arial" panose="020B0604020202020204" pitchFamily="34" charset="0"/>
                <a:buChar char="•"/>
              </a:pPr>
              <a:r>
                <a:rPr lang="en-US" sz="2000" dirty="0"/>
                <a:t>Open Standards (OGC, W3C, IETF, …)</a:t>
              </a:r>
            </a:p>
            <a:p>
              <a:pPr marL="800100" lvl="1" indent="-342900">
                <a:lnSpc>
                  <a:spcPct val="120000"/>
                </a:lnSpc>
                <a:buFont typeface="Arial" panose="020B0604020202020204" pitchFamily="34" charset="0"/>
                <a:buChar char="•"/>
              </a:pPr>
              <a:r>
                <a:rPr lang="en-US" sz="2000" dirty="0"/>
                <a:t>Data sharing through Web and publication/subscription (pub/sub) protocols</a:t>
              </a:r>
            </a:p>
            <a:p>
              <a:pPr marL="800100" lvl="1" indent="-342900">
                <a:lnSpc>
                  <a:spcPct val="120000"/>
                </a:lnSpc>
                <a:buFont typeface="Arial" panose="020B0604020202020204" pitchFamily="34" charset="0"/>
                <a:buChar char="•"/>
              </a:pPr>
              <a:r>
                <a:rPr lang="en-US" sz="2000" dirty="0"/>
                <a:t>Cloud ready (turn-key solutions)</a:t>
              </a:r>
            </a:p>
            <a:p>
              <a:pPr marL="800100" lvl="1" indent="-342900">
                <a:lnSpc>
                  <a:spcPct val="120000"/>
                </a:lnSpc>
                <a:buFont typeface="Arial" panose="020B0604020202020204" pitchFamily="34" charset="0"/>
                <a:buChar char="•"/>
              </a:pPr>
              <a:r>
                <a:rPr lang="en-US" sz="2000" dirty="0"/>
                <a:t>Web APIs (Application Programming Interface)</a:t>
              </a:r>
            </a:p>
            <a:p>
              <a:endParaRPr lang="en-US" sz="2400" dirty="0"/>
            </a:p>
          </p:txBody>
        </p:sp>
        <p:pic>
          <p:nvPicPr>
            <p:cNvPr id="18" name="Picture 2" descr="Image result for ietf logo">
              <a:extLst>
                <a:ext uri="{FF2B5EF4-FFF2-40B4-BE49-F238E27FC236}">
                  <a16:creationId xmlns:a16="http://schemas.microsoft.com/office/drawing/2014/main" id="{FD2246C4-A019-4E42-BBE8-05B631CBFD1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0284" y="4824305"/>
              <a:ext cx="1025979" cy="5473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Image result for w3c logo">
              <a:extLst>
                <a:ext uri="{FF2B5EF4-FFF2-40B4-BE49-F238E27FC236}">
                  <a16:creationId xmlns:a16="http://schemas.microsoft.com/office/drawing/2014/main" id="{5ABB84CF-4B59-4F94-B453-3809B1B66A5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5017" y="4437141"/>
              <a:ext cx="803759" cy="5473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ndoorGML OGC">
              <a:extLst>
                <a:ext uri="{FF2B5EF4-FFF2-40B4-BE49-F238E27FC236}">
                  <a16:creationId xmlns:a16="http://schemas.microsoft.com/office/drawing/2014/main" id="{6293361D-82A0-4658-87CE-6126A68337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550" y="3588496"/>
              <a:ext cx="1166453" cy="586918"/>
            </a:xfrm>
            <a:prstGeom prst="rect">
              <a:avLst/>
            </a:prstGeom>
            <a:noFill/>
            <a:extLst>
              <a:ext uri="{909E8E84-426E-40DD-AFC4-6F175D3DCCD1}">
                <a14:hiddenFill xmlns:a14="http://schemas.microsoft.com/office/drawing/2010/main">
                  <a:solidFill>
                    <a:srgbClr val="FFFFFF"/>
                  </a:solidFill>
                </a14:hiddenFill>
              </a:ext>
            </a:extLst>
          </p:spPr>
        </p:pic>
        <p:pic>
          <p:nvPicPr>
            <p:cNvPr id="21" name="Google Shape;119;gbe90d9cf2c_12_0">
              <a:extLst>
                <a:ext uri="{FF2B5EF4-FFF2-40B4-BE49-F238E27FC236}">
                  <a16:creationId xmlns:a16="http://schemas.microsoft.com/office/drawing/2014/main" id="{BA492DA0-54D6-4E7E-8DB0-2D2CA62AE300}"/>
                </a:ext>
              </a:extLst>
            </p:cNvPr>
            <p:cNvPicPr preferRelativeResize="0"/>
            <p:nvPr/>
          </p:nvPicPr>
          <p:blipFill rotWithShape="1">
            <a:blip r:embed="rId7">
              <a:alphaModFix/>
            </a:blip>
            <a:srcRect/>
            <a:stretch/>
          </p:blipFill>
          <p:spPr>
            <a:xfrm rot="411341">
              <a:off x="1968611" y="4109464"/>
              <a:ext cx="1259954" cy="520444"/>
            </a:xfrm>
            <a:prstGeom prst="rect">
              <a:avLst/>
            </a:prstGeom>
            <a:noFill/>
            <a:ln>
              <a:noFill/>
            </a:ln>
          </p:spPr>
        </p:pic>
        <p:pic>
          <p:nvPicPr>
            <p:cNvPr id="22" name="Picture 2" descr="4 Ways Cloud Computing Can Save Money | TechnologyAdvice">
              <a:extLst>
                <a:ext uri="{FF2B5EF4-FFF2-40B4-BE49-F238E27FC236}">
                  <a16:creationId xmlns:a16="http://schemas.microsoft.com/office/drawing/2014/main" id="{570A2509-F62D-42CE-B921-C9680D2160C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3248" y="3517987"/>
              <a:ext cx="929680" cy="65742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API Integration Quick Start – RunSignup Blog">
              <a:extLst>
                <a:ext uri="{FF2B5EF4-FFF2-40B4-BE49-F238E27FC236}">
                  <a16:creationId xmlns:a16="http://schemas.microsoft.com/office/drawing/2014/main" id="{F9E9D44D-F4F6-4E12-88F8-F35166F21FF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34678" y="4563958"/>
              <a:ext cx="1079954" cy="8410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59871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69242-487E-4231-8499-4FFAA2BB38AB}"/>
              </a:ext>
            </a:extLst>
          </p:cNvPr>
          <p:cNvSpPr>
            <a:spLocks noGrp="1"/>
          </p:cNvSpPr>
          <p:nvPr>
            <p:ph type="title"/>
          </p:nvPr>
        </p:nvSpPr>
        <p:spPr/>
        <p:txBody>
          <a:bodyPr>
            <a:noAutofit/>
          </a:bodyPr>
          <a:lstStyle/>
          <a:p>
            <a:r>
              <a:rPr lang="en-US" sz="3600" dirty="0"/>
              <a:t>WIS 2.0 discovery metadata</a:t>
            </a:r>
          </a:p>
        </p:txBody>
      </p:sp>
      <p:sp>
        <p:nvSpPr>
          <p:cNvPr id="3" name="Content Placeholder 2">
            <a:extLst>
              <a:ext uri="{FF2B5EF4-FFF2-40B4-BE49-F238E27FC236}">
                <a16:creationId xmlns:a16="http://schemas.microsoft.com/office/drawing/2014/main" id="{0F1120D8-0A23-4EB4-B9D7-6E284A52E88D}"/>
              </a:ext>
            </a:extLst>
          </p:cNvPr>
          <p:cNvSpPr>
            <a:spLocks noGrp="1"/>
          </p:cNvSpPr>
          <p:nvPr>
            <p:ph idx="1"/>
          </p:nvPr>
        </p:nvSpPr>
        <p:spPr/>
        <p:txBody>
          <a:bodyPr/>
          <a:lstStyle/>
          <a:p>
            <a:pPr>
              <a:buClr>
                <a:schemeClr val="tx1"/>
              </a:buClr>
              <a:buSzPct val="100000"/>
              <a:tabLst>
                <a:tab pos="384170" algn="l"/>
                <a:tab pos="768339" algn="l"/>
                <a:tab pos="1152509" algn="l"/>
                <a:tab pos="1536678" algn="l"/>
                <a:tab pos="1920848" algn="l"/>
                <a:tab pos="2305016" algn="l"/>
                <a:tab pos="2689187" algn="l"/>
                <a:tab pos="3073355" algn="l"/>
                <a:tab pos="3457526" algn="l"/>
                <a:tab pos="3841694" algn="l"/>
                <a:tab pos="4225865" algn="l"/>
                <a:tab pos="4610033" algn="l"/>
                <a:tab pos="4994204" algn="l"/>
                <a:tab pos="5378372" algn="l"/>
                <a:tab pos="5762543" algn="l"/>
                <a:tab pos="6146712" algn="l"/>
                <a:tab pos="6530882" algn="l"/>
                <a:tab pos="6915050" algn="l"/>
                <a:tab pos="7299220" algn="l"/>
              </a:tabLst>
            </a:pPr>
            <a:r>
              <a:rPr lang="en-GB" altLang="en-FR" dirty="0"/>
              <a:t>WMO Core Metadata Profile 2 (WCMP 2)</a:t>
            </a:r>
          </a:p>
          <a:p>
            <a:pPr>
              <a:buClr>
                <a:schemeClr val="tx1"/>
              </a:buClr>
              <a:buSzPct val="100000"/>
              <a:tabLst>
                <a:tab pos="384170" algn="l"/>
                <a:tab pos="768339" algn="l"/>
                <a:tab pos="1152509" algn="l"/>
                <a:tab pos="1536678" algn="l"/>
                <a:tab pos="1920848" algn="l"/>
                <a:tab pos="2305016" algn="l"/>
                <a:tab pos="2689187" algn="l"/>
                <a:tab pos="3073355" algn="l"/>
                <a:tab pos="3457526" algn="l"/>
                <a:tab pos="3841694" algn="l"/>
                <a:tab pos="4225865" algn="l"/>
                <a:tab pos="4610033" algn="l"/>
                <a:tab pos="4994204" algn="l"/>
                <a:tab pos="5378372" algn="l"/>
                <a:tab pos="5762543" algn="l"/>
                <a:tab pos="6146712" algn="l"/>
                <a:tab pos="6530882" algn="l"/>
                <a:tab pos="6915050" algn="l"/>
                <a:tab pos="7299220" algn="l"/>
              </a:tabLst>
            </a:pPr>
            <a:r>
              <a:rPr lang="en-GB" altLang="en-FR" dirty="0"/>
              <a:t>Multiple metadata types (datasets, services, processes, etc.)</a:t>
            </a:r>
          </a:p>
          <a:p>
            <a:r>
              <a:rPr lang="en-CA" dirty="0"/>
              <a:t>Core properties</a:t>
            </a:r>
          </a:p>
          <a:p>
            <a:pPr lvl="1"/>
            <a:r>
              <a:rPr lang="en-CA" sz="3200" dirty="0"/>
              <a:t>Identification (Title, Abstract, Keywords, Topic Hierarchy, …)</a:t>
            </a:r>
          </a:p>
          <a:p>
            <a:pPr lvl="1"/>
            <a:r>
              <a:rPr lang="en-CA" sz="3200" dirty="0"/>
              <a:t>Extents (Spatial/Temporal)</a:t>
            </a:r>
          </a:p>
          <a:p>
            <a:pPr lvl="1"/>
            <a:r>
              <a:rPr lang="en-CA" sz="3200" dirty="0"/>
              <a:t>Data Policy</a:t>
            </a:r>
          </a:p>
          <a:p>
            <a:pPr lvl="1"/>
            <a:r>
              <a:rPr lang="en-CA" sz="3200" dirty="0"/>
              <a:t>Distribution (Actionable links)</a:t>
            </a:r>
          </a:p>
          <a:p>
            <a:r>
              <a:rPr lang="en-CA" sz="3600" dirty="0"/>
              <a:t>Extensible (additional properties)</a:t>
            </a:r>
            <a:endParaRPr lang="en-CH" sz="3600" dirty="0"/>
          </a:p>
          <a:p>
            <a:endParaRPr lang="en-US" dirty="0"/>
          </a:p>
        </p:txBody>
      </p:sp>
      <p:sp>
        <p:nvSpPr>
          <p:cNvPr id="4" name="Footer Placeholder 3">
            <a:extLst>
              <a:ext uri="{FF2B5EF4-FFF2-40B4-BE49-F238E27FC236}">
                <a16:creationId xmlns:a16="http://schemas.microsoft.com/office/drawing/2014/main" id="{1379CA8F-68A7-47D6-9DE2-D06186F4FFC6}"/>
              </a:ext>
            </a:extLst>
          </p:cNvPr>
          <p:cNvSpPr>
            <a:spLocks noGrp="1"/>
          </p:cNvSpPr>
          <p:nvPr>
            <p:ph type="ftr" sz="quarter" idx="10"/>
          </p:nvPr>
        </p:nvSpPr>
        <p:spPr/>
        <p:txBody>
          <a:bodyPr/>
          <a:lstStyle/>
          <a:p>
            <a:r>
              <a:rPr lang="de-CH"/>
              <a:t>J. Klausen et al. | WMO TECO 2022 | Paris, France | 10-13 Oct 2022</a:t>
            </a:r>
          </a:p>
        </p:txBody>
      </p:sp>
      <p:sp>
        <p:nvSpPr>
          <p:cNvPr id="5" name="Slide Number Placeholder 4">
            <a:extLst>
              <a:ext uri="{FF2B5EF4-FFF2-40B4-BE49-F238E27FC236}">
                <a16:creationId xmlns:a16="http://schemas.microsoft.com/office/drawing/2014/main" id="{10DC11E9-239F-4DBF-9C63-55E0334362CC}"/>
              </a:ext>
            </a:extLst>
          </p:cNvPr>
          <p:cNvSpPr>
            <a:spLocks noGrp="1"/>
          </p:cNvSpPr>
          <p:nvPr>
            <p:ph type="sldNum" sz="quarter" idx="11"/>
          </p:nvPr>
        </p:nvSpPr>
        <p:spPr/>
        <p:txBody>
          <a:bodyPr/>
          <a:lstStyle/>
          <a:p>
            <a:fld id="{C7DBADAB-72F4-442E-9980-D16261BEC534}" type="slidenum">
              <a:rPr lang="de-CH" smtClean="0"/>
              <a:pPr/>
              <a:t>5</a:t>
            </a:fld>
            <a:endParaRPr lang="de-CH"/>
          </a:p>
        </p:txBody>
      </p:sp>
    </p:spTree>
    <p:extLst>
      <p:ext uri="{BB962C8B-B14F-4D97-AF65-F5344CB8AC3E}">
        <p14:creationId xmlns:p14="http://schemas.microsoft.com/office/powerpoint/2010/main" val="2842275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normAutofit fontScale="92500" lnSpcReduction="20000"/>
          </a:bodyPr>
          <a:lstStyle/>
          <a:p>
            <a:r>
              <a:rPr lang="en-US" dirty="0"/>
              <a:t>Descriptive </a:t>
            </a:r>
            <a:br>
              <a:rPr lang="en-US" dirty="0"/>
            </a:br>
            <a:r>
              <a:rPr lang="en-US" dirty="0"/>
              <a:t>Standard</a:t>
            </a:r>
          </a:p>
          <a:p>
            <a:pPr lvl="1"/>
            <a:endParaRPr lang="en-US" dirty="0">
              <a:hlinkClick r:id="rId2"/>
            </a:endParaRPr>
          </a:p>
          <a:p>
            <a:pPr lvl="1"/>
            <a:endParaRPr lang="en-US" dirty="0">
              <a:hlinkClick r:id="rId2"/>
            </a:endParaRPr>
          </a:p>
          <a:p>
            <a:pPr lvl="1"/>
            <a:endParaRPr lang="en-US" dirty="0">
              <a:hlinkClick r:id="rId2"/>
            </a:endParaRPr>
          </a:p>
          <a:p>
            <a:r>
              <a:rPr lang="en-US" dirty="0"/>
              <a:t>XML Schema </a:t>
            </a:r>
            <a:br>
              <a:rPr lang="en-US" dirty="0"/>
            </a:br>
            <a:r>
              <a:rPr lang="en-US" dirty="0"/>
              <a:t>defining exchange</a:t>
            </a:r>
            <a:br>
              <a:rPr lang="en-US" dirty="0"/>
            </a:br>
            <a:r>
              <a:rPr lang="en-US" dirty="0"/>
              <a:t>format (WMDR 1.0)</a:t>
            </a:r>
            <a:endParaRPr lang="en-US" dirty="0">
              <a:hlinkClick r:id="rId2"/>
            </a:endParaRPr>
          </a:p>
          <a:p>
            <a:pPr lvl="1"/>
            <a:endParaRPr lang="en-US" dirty="0">
              <a:hlinkClick r:id="rId2"/>
            </a:endParaRPr>
          </a:p>
          <a:p>
            <a:pPr lvl="1"/>
            <a:endParaRPr lang="en-US" dirty="0">
              <a:hlinkClick r:id="rId2"/>
            </a:endParaRPr>
          </a:p>
          <a:p>
            <a:pPr marL="457200" lvl="1" indent="0">
              <a:buNone/>
            </a:pPr>
            <a:endParaRPr lang="en-US" dirty="0">
              <a:hlinkClick r:id="rId2"/>
            </a:endParaRPr>
          </a:p>
          <a:p>
            <a:endParaRPr lang="en-US" dirty="0"/>
          </a:p>
          <a:p>
            <a:r>
              <a:rPr lang="en-US" dirty="0"/>
              <a:t>WMO Reference Implementation</a:t>
            </a:r>
          </a:p>
        </p:txBody>
      </p:sp>
      <p:grpSp>
        <p:nvGrpSpPr>
          <p:cNvPr id="20" name="Group 19"/>
          <p:cNvGrpSpPr/>
          <p:nvPr/>
        </p:nvGrpSpPr>
        <p:grpSpPr>
          <a:xfrm>
            <a:off x="3592440" y="1057030"/>
            <a:ext cx="4656306" cy="3511040"/>
            <a:chOff x="3592440" y="1057030"/>
            <a:chExt cx="4656306" cy="3511040"/>
          </a:xfrm>
        </p:grpSpPr>
        <p:pic>
          <p:nvPicPr>
            <p:cNvPr id="2" name="Picture 1"/>
            <p:cNvPicPr>
              <a:picLocks noChangeAspect="1"/>
            </p:cNvPicPr>
            <p:nvPr/>
          </p:nvPicPr>
          <p:blipFill>
            <a:blip r:embed="rId3"/>
            <a:stretch>
              <a:fillRect/>
            </a:stretch>
          </p:blipFill>
          <p:spPr>
            <a:xfrm>
              <a:off x="4136510" y="1057030"/>
              <a:ext cx="1838949" cy="2874153"/>
            </a:xfrm>
            <a:prstGeom prst="rect">
              <a:avLst/>
            </a:prstGeom>
          </p:spPr>
        </p:pic>
        <p:sp>
          <p:nvSpPr>
            <p:cNvPr id="17" name="Rectangle 16"/>
            <p:cNvSpPr/>
            <p:nvPr/>
          </p:nvSpPr>
          <p:spPr>
            <a:xfrm>
              <a:off x="3592440" y="4291071"/>
              <a:ext cx="4656306" cy="276999"/>
            </a:xfrm>
            <a:prstGeom prst="rect">
              <a:avLst/>
            </a:prstGeom>
          </p:spPr>
          <p:txBody>
            <a:bodyPr wrap="square">
              <a:spAutoFit/>
            </a:bodyPr>
            <a:lstStyle/>
            <a:p>
              <a:pPr lvl="1"/>
              <a:r>
                <a:rPr lang="en-US" sz="1200" dirty="0">
                  <a:hlinkClick r:id="rId2"/>
                </a:rPr>
                <a:t>https://library.wmo.int/index.php?lvl=notice_display&amp;id=19925</a:t>
              </a:r>
              <a:endParaRPr lang="en-US" sz="1200" kern="0" dirty="0"/>
            </a:p>
          </p:txBody>
        </p:sp>
      </p:grpSp>
      <p:pic>
        <p:nvPicPr>
          <p:cNvPr id="13" name="Picture 12"/>
          <p:cNvPicPr>
            <a:picLocks noChangeAspect="1"/>
          </p:cNvPicPr>
          <p:nvPr/>
        </p:nvPicPr>
        <p:blipFill>
          <a:blip r:embed="rId4"/>
          <a:stretch>
            <a:fillRect/>
          </a:stretch>
        </p:blipFill>
        <p:spPr>
          <a:xfrm>
            <a:off x="4936767" y="1641805"/>
            <a:ext cx="2800269" cy="2691054"/>
          </a:xfrm>
          <a:prstGeom prst="rect">
            <a:avLst/>
          </a:prstGeom>
        </p:spPr>
      </p:pic>
      <p:sp>
        <p:nvSpPr>
          <p:cNvPr id="4" name="Title 3"/>
          <p:cNvSpPr>
            <a:spLocks noGrp="1"/>
          </p:cNvSpPr>
          <p:nvPr>
            <p:ph type="title"/>
          </p:nvPr>
        </p:nvSpPr>
        <p:spPr/>
        <p:txBody>
          <a:bodyPr>
            <a:normAutofit fontScale="90000"/>
          </a:bodyPr>
          <a:lstStyle/>
          <a:p>
            <a:r>
              <a:rPr lang="de-CH" dirty="0"/>
              <a:t>WIGOS </a:t>
            </a:r>
            <a:r>
              <a:rPr lang="de-CH" dirty="0" err="1"/>
              <a:t>Metadata</a:t>
            </a:r>
            <a:r>
              <a:rPr lang="de-CH" dirty="0"/>
              <a:t> Standard</a:t>
            </a:r>
            <a:endParaRPr lang="en-US" dirty="0"/>
          </a:p>
        </p:txBody>
      </p:sp>
      <p:sp>
        <p:nvSpPr>
          <p:cNvPr id="10" name="Footer Placeholder 9"/>
          <p:cNvSpPr>
            <a:spLocks noGrp="1"/>
          </p:cNvSpPr>
          <p:nvPr>
            <p:ph type="ftr" sz="quarter" idx="10"/>
          </p:nvPr>
        </p:nvSpPr>
        <p:spPr/>
        <p:txBody>
          <a:bodyPr/>
          <a:lstStyle/>
          <a:p>
            <a:r>
              <a:rPr lang="de-CH"/>
              <a:t>J. Klausen et al. | WMO TECO 2022 | Paris, France | 10-13 Oct 2022</a:t>
            </a:r>
          </a:p>
        </p:txBody>
      </p:sp>
      <p:sp>
        <p:nvSpPr>
          <p:cNvPr id="11" name="Slide Number Placeholder 10"/>
          <p:cNvSpPr>
            <a:spLocks noGrp="1"/>
          </p:cNvSpPr>
          <p:nvPr>
            <p:ph type="sldNum" sz="quarter" idx="11"/>
          </p:nvPr>
        </p:nvSpPr>
        <p:spPr/>
        <p:txBody>
          <a:bodyPr/>
          <a:lstStyle/>
          <a:p>
            <a:fld id="{C7DBADAB-72F4-442E-9980-D16261BEC534}" type="slidenum">
              <a:rPr lang="de-CH" smtClean="0"/>
              <a:pPr/>
              <a:t>6</a:t>
            </a:fld>
            <a:endParaRPr lang="de-CH"/>
          </a:p>
        </p:txBody>
      </p:sp>
      <p:grpSp>
        <p:nvGrpSpPr>
          <p:cNvPr id="2053" name="Group 2052"/>
          <p:cNvGrpSpPr/>
          <p:nvPr/>
        </p:nvGrpSpPr>
        <p:grpSpPr>
          <a:xfrm>
            <a:off x="6459193" y="1057030"/>
            <a:ext cx="5435957" cy="1169550"/>
            <a:chOff x="3041385" y="831505"/>
            <a:chExt cx="4076967" cy="877163"/>
          </a:xfrm>
        </p:grpSpPr>
        <p:sp>
          <p:nvSpPr>
            <p:cNvPr id="3" name="Rectangle 2"/>
            <p:cNvSpPr/>
            <p:nvPr/>
          </p:nvSpPr>
          <p:spPr>
            <a:xfrm>
              <a:off x="3676651" y="831505"/>
              <a:ext cx="3441701" cy="877163"/>
            </a:xfrm>
            <a:prstGeom prst="rect">
              <a:avLst/>
            </a:prstGeom>
            <a:solidFill>
              <a:schemeClr val="bg1"/>
            </a:solidFill>
            <a:ln>
              <a:solidFill>
                <a:srgbClr val="FF0000"/>
              </a:solidFill>
            </a:ln>
            <a:effectLst>
              <a:outerShdw blurRad="50800" dist="38100" dir="2700000" algn="tl" rotWithShape="0">
                <a:prstClr val="black">
                  <a:alpha val="40000"/>
                </a:prstClr>
              </a:outerShdw>
            </a:effectLst>
          </p:spPr>
          <p:txBody>
            <a:bodyPr wrap="square">
              <a:spAutoFit/>
            </a:bodyPr>
            <a:lstStyle/>
            <a:p>
              <a:pPr marL="380990" lvl="1" indent="-380990">
                <a:buFont typeface="Wingdings" panose="05000000000000000000" pitchFamily="2" charset="2"/>
                <a:buChar char="§"/>
              </a:pPr>
              <a:r>
                <a:rPr lang="de-CH" sz="1400" dirty="0" err="1"/>
                <a:t>Atmosphere</a:t>
              </a:r>
              <a:r>
                <a:rPr lang="de-CH" sz="1400" dirty="0"/>
                <a:t>, </a:t>
              </a:r>
              <a:r>
                <a:rPr lang="de-CH" sz="1400" dirty="0" err="1"/>
                <a:t>land</a:t>
              </a:r>
              <a:r>
                <a:rPr lang="de-CH" sz="1400" dirty="0"/>
                <a:t>, </a:t>
              </a:r>
              <a:r>
                <a:rPr lang="de-CH" sz="1400" dirty="0" err="1"/>
                <a:t>ocean</a:t>
              </a:r>
              <a:r>
                <a:rPr lang="de-CH" sz="1400" dirty="0"/>
                <a:t>, </a:t>
              </a:r>
              <a:r>
                <a:rPr lang="de-CH" sz="1400" dirty="0" err="1"/>
                <a:t>space</a:t>
              </a:r>
              <a:endParaRPr lang="de-CH" sz="1400" dirty="0"/>
            </a:p>
            <a:p>
              <a:pPr marL="380990" lvl="1" indent="-380990">
                <a:buFont typeface="Wingdings" panose="05000000000000000000" pitchFamily="2" charset="2"/>
                <a:buChar char="§"/>
              </a:pPr>
              <a:r>
                <a:rPr lang="de-CH" sz="1400" dirty="0"/>
                <a:t>Fixed, mobile </a:t>
              </a:r>
              <a:r>
                <a:rPr lang="de-CH" sz="1400" dirty="0" err="1"/>
                <a:t>observing</a:t>
              </a:r>
              <a:r>
                <a:rPr lang="de-CH" sz="1400" dirty="0"/>
                <a:t> </a:t>
              </a:r>
              <a:r>
                <a:rPr lang="de-CH" sz="1400" dirty="0" err="1"/>
                <a:t>facilities</a:t>
              </a:r>
              <a:endParaRPr lang="de-CH" sz="1400" dirty="0"/>
            </a:p>
            <a:p>
              <a:pPr marL="380990" lvl="1" indent="-380990">
                <a:buFont typeface="Wingdings" panose="05000000000000000000" pitchFamily="2" charset="2"/>
                <a:buChar char="§"/>
              </a:pPr>
              <a:r>
                <a:rPr lang="de-CH" sz="1400" dirty="0"/>
                <a:t>In-situ, remote-</a:t>
              </a:r>
              <a:r>
                <a:rPr lang="de-CH" sz="1400" dirty="0" err="1"/>
                <a:t>sensing</a:t>
              </a:r>
              <a:r>
                <a:rPr lang="de-CH" sz="1400" dirty="0"/>
                <a:t> </a:t>
              </a:r>
              <a:r>
                <a:rPr lang="de-CH" sz="1400" dirty="0" err="1"/>
                <a:t>instruments</a:t>
              </a:r>
              <a:endParaRPr lang="de-CH" sz="1400" dirty="0"/>
            </a:p>
            <a:p>
              <a:pPr marL="380990" lvl="1" indent="-380990">
                <a:buFont typeface="Wingdings" panose="05000000000000000000" pitchFamily="2" charset="2"/>
                <a:buChar char="§"/>
              </a:pPr>
              <a:r>
                <a:rPr lang="de-CH" sz="1400" dirty="0" err="1"/>
                <a:t>Physical</a:t>
              </a:r>
              <a:r>
                <a:rPr lang="de-CH" sz="1400" dirty="0"/>
                <a:t>, </a:t>
              </a:r>
              <a:r>
                <a:rPr lang="de-CH" sz="1400" dirty="0" err="1"/>
                <a:t>chemical</a:t>
              </a:r>
              <a:r>
                <a:rPr lang="de-CH" sz="1400" dirty="0"/>
                <a:t>, </a:t>
              </a:r>
              <a:r>
                <a:rPr lang="de-CH" sz="1400" dirty="0" err="1"/>
                <a:t>biological</a:t>
              </a:r>
              <a:r>
                <a:rPr lang="de-CH" sz="1400" dirty="0"/>
                <a:t>, </a:t>
              </a:r>
              <a:r>
                <a:rPr lang="de-CH" sz="1400" dirty="0" err="1"/>
                <a:t>hydrological</a:t>
              </a:r>
              <a:r>
                <a:rPr lang="de-CH" sz="1400" dirty="0"/>
                <a:t> </a:t>
              </a:r>
              <a:r>
                <a:rPr lang="de-CH" sz="1400" dirty="0" err="1"/>
                <a:t>observations</a:t>
              </a:r>
              <a:endParaRPr lang="de-CH" sz="1400" dirty="0"/>
            </a:p>
            <a:p>
              <a:pPr marL="380990" lvl="1" indent="-380990">
                <a:buFont typeface="Wingdings" panose="05000000000000000000" pitchFamily="2" charset="2"/>
                <a:buChar char="§"/>
              </a:pPr>
              <a:r>
                <a:rPr lang="de-CH" sz="1400" dirty="0" err="1"/>
                <a:t>Weather</a:t>
              </a:r>
              <a:r>
                <a:rPr lang="de-CH" sz="1400" dirty="0"/>
                <a:t>, </a:t>
              </a:r>
              <a:r>
                <a:rPr lang="de-CH" sz="1400" dirty="0" err="1"/>
                <a:t>climate</a:t>
              </a:r>
              <a:r>
                <a:rPr lang="de-CH" sz="1400" dirty="0"/>
                <a:t>, </a:t>
              </a:r>
              <a:r>
                <a:rPr lang="de-CH" sz="1400" dirty="0" err="1"/>
                <a:t>hydrology</a:t>
              </a:r>
              <a:r>
                <a:rPr lang="de-CH" sz="1400" dirty="0"/>
                <a:t>, </a:t>
              </a:r>
              <a:r>
                <a:rPr lang="de-CH" sz="1400" dirty="0" err="1"/>
                <a:t>atmosphere</a:t>
              </a:r>
              <a:r>
                <a:rPr lang="de-CH" sz="1400" dirty="0"/>
                <a:t>, </a:t>
              </a:r>
              <a:r>
                <a:rPr lang="de-CH" sz="1400" dirty="0" err="1"/>
                <a:t>warnings</a:t>
              </a:r>
              <a:r>
                <a:rPr lang="de-CH" sz="1400" dirty="0"/>
                <a:t>, …</a:t>
              </a:r>
              <a:endParaRPr lang="de-CH" sz="2000" dirty="0"/>
            </a:p>
          </p:txBody>
        </p:sp>
        <p:cxnSp>
          <p:nvCxnSpPr>
            <p:cNvPr id="24" name="Straight Connector 23"/>
            <p:cNvCxnSpPr>
              <a:stCxn id="3" idx="1"/>
            </p:cNvCxnSpPr>
            <p:nvPr/>
          </p:nvCxnSpPr>
          <p:spPr bwMode="auto">
            <a:xfrm flipH="1">
              <a:off x="3041385" y="1270086"/>
              <a:ext cx="635266" cy="206667"/>
            </a:xfrm>
            <a:prstGeom prst="line">
              <a:avLst/>
            </a:prstGeom>
            <a:solidFill>
              <a:schemeClr val="accent1"/>
            </a:solidFill>
            <a:ln w="952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54" name="Group 2053"/>
          <p:cNvGrpSpPr/>
          <p:nvPr/>
        </p:nvGrpSpPr>
        <p:grpSpPr>
          <a:xfrm>
            <a:off x="6752596" y="2207346"/>
            <a:ext cx="5140657" cy="2353701"/>
            <a:chOff x="4377619" y="2491825"/>
            <a:chExt cx="3855493" cy="1765276"/>
          </a:xfrm>
        </p:grpSpPr>
        <p:sp>
          <p:nvSpPr>
            <p:cNvPr id="25" name="TextBox 24"/>
            <p:cNvSpPr txBox="1"/>
            <p:nvPr/>
          </p:nvSpPr>
          <p:spPr>
            <a:xfrm>
              <a:off x="5746749" y="2572024"/>
              <a:ext cx="2486363" cy="1685077"/>
            </a:xfrm>
            <a:prstGeom prst="rect">
              <a:avLst/>
            </a:prstGeom>
            <a:solidFill>
              <a:schemeClr val="bg1"/>
            </a:solidFill>
            <a:ln>
              <a:solidFill>
                <a:srgbClr val="FF0000"/>
              </a:solidFill>
            </a:ln>
            <a:effectLst>
              <a:outerShdw blurRad="50800" dist="38100" dir="2700000" algn="tl" rotWithShape="0">
                <a:prstClr val="black">
                  <a:alpha val="40000"/>
                </a:prstClr>
              </a:outerShdw>
            </a:effectLst>
          </p:spPr>
          <p:txBody>
            <a:bodyPr wrap="square">
              <a:spAutoFit/>
            </a:bodyPr>
            <a:lstStyle>
              <a:defPPr>
                <a:defRPr lang="de-CH"/>
              </a:defPPr>
              <a:lvl2pPr marL="285750" lvl="1" indent="-285750">
                <a:buFont typeface="Wingdings" panose="05000000000000000000" pitchFamily="2" charset="2"/>
                <a:buChar char="§"/>
                <a:defRPr sz="1200"/>
              </a:lvl2pPr>
            </a:lstStyle>
            <a:p>
              <a:pPr marL="304792" indent="-304792">
                <a:buFont typeface="+mj-lt"/>
                <a:buAutoNum type="arabicPeriod"/>
              </a:pPr>
              <a:r>
                <a:rPr lang="en-GB" sz="1400" dirty="0"/>
                <a:t>Observed variable</a:t>
              </a:r>
              <a:endParaRPr lang="de-CH" sz="1400" dirty="0"/>
            </a:p>
            <a:p>
              <a:pPr marL="304792" indent="-304792">
                <a:buFont typeface="+mj-lt"/>
                <a:buAutoNum type="arabicPeriod"/>
              </a:pPr>
              <a:r>
                <a:rPr lang="en-GB" sz="1400" dirty="0"/>
                <a:t>Purpose of observation</a:t>
              </a:r>
              <a:endParaRPr lang="de-CH" sz="1400" dirty="0"/>
            </a:p>
            <a:p>
              <a:pPr marL="304792" indent="-304792">
                <a:buFont typeface="+mj-lt"/>
                <a:buAutoNum type="arabicPeriod"/>
              </a:pPr>
              <a:r>
                <a:rPr lang="en-GB" sz="1400" dirty="0"/>
                <a:t>Station/ platform</a:t>
              </a:r>
              <a:endParaRPr lang="de-CH" sz="1400" dirty="0"/>
            </a:p>
            <a:p>
              <a:pPr marL="304792" indent="-304792">
                <a:buFont typeface="+mj-lt"/>
                <a:buAutoNum type="arabicPeriod"/>
              </a:pPr>
              <a:r>
                <a:rPr lang="en-GB" sz="1400" dirty="0"/>
                <a:t>Environment</a:t>
              </a:r>
              <a:endParaRPr lang="de-CH" sz="1400" dirty="0"/>
            </a:p>
            <a:p>
              <a:pPr marL="304792" indent="-304792">
                <a:buFont typeface="+mj-lt"/>
                <a:buAutoNum type="arabicPeriod"/>
              </a:pPr>
              <a:r>
                <a:rPr lang="en-GB" sz="1400" dirty="0"/>
                <a:t>Instruments &amp; methods of observation</a:t>
              </a:r>
              <a:endParaRPr lang="de-CH" sz="1400" dirty="0"/>
            </a:p>
            <a:p>
              <a:pPr marL="304792" indent="-304792">
                <a:buFont typeface="+mj-lt"/>
                <a:buAutoNum type="arabicPeriod"/>
              </a:pPr>
              <a:r>
                <a:rPr lang="en-GB" sz="1400" dirty="0"/>
                <a:t>Sampling</a:t>
              </a:r>
              <a:endParaRPr lang="de-CH" sz="1400" dirty="0"/>
            </a:p>
            <a:p>
              <a:pPr marL="304792" indent="-304792">
                <a:buFont typeface="+mj-lt"/>
                <a:buAutoNum type="arabicPeriod"/>
              </a:pPr>
              <a:r>
                <a:rPr lang="en-GB" sz="1400" dirty="0"/>
                <a:t>Data processing and reporting</a:t>
              </a:r>
              <a:endParaRPr lang="de-CH" sz="1400" dirty="0"/>
            </a:p>
            <a:p>
              <a:pPr marL="304792" indent="-304792">
                <a:buFont typeface="+mj-lt"/>
                <a:buAutoNum type="arabicPeriod"/>
              </a:pPr>
              <a:r>
                <a:rPr lang="en-GB" sz="1400" dirty="0"/>
                <a:t>Data Quality</a:t>
              </a:r>
              <a:endParaRPr lang="de-CH" sz="1400" dirty="0"/>
            </a:p>
            <a:p>
              <a:pPr marL="304792" indent="-304792">
                <a:buFont typeface="+mj-lt"/>
                <a:buAutoNum type="arabicPeriod"/>
              </a:pPr>
              <a:r>
                <a:rPr lang="en-GB" sz="1400" dirty="0"/>
                <a:t>Ownership and Data Policy</a:t>
              </a:r>
              <a:endParaRPr lang="de-CH" sz="1400" dirty="0"/>
            </a:p>
            <a:p>
              <a:pPr marL="304792" indent="-304792">
                <a:buFont typeface="+mj-lt"/>
                <a:buAutoNum type="arabicPeriod"/>
              </a:pPr>
              <a:r>
                <a:rPr lang="en-GB" sz="1400" dirty="0"/>
                <a:t>Contact</a:t>
              </a:r>
              <a:endParaRPr lang="de-CH" sz="1400" dirty="0"/>
            </a:p>
          </p:txBody>
        </p:sp>
        <p:cxnSp>
          <p:nvCxnSpPr>
            <p:cNvPr id="33" name="Straight Connector 32"/>
            <p:cNvCxnSpPr>
              <a:stCxn id="25" idx="1"/>
            </p:cNvCxnSpPr>
            <p:nvPr/>
          </p:nvCxnSpPr>
          <p:spPr bwMode="auto">
            <a:xfrm flipH="1" flipV="1">
              <a:off x="4377619" y="2491825"/>
              <a:ext cx="1369130" cy="922738"/>
            </a:xfrm>
            <a:prstGeom prst="line">
              <a:avLst/>
            </a:prstGeom>
            <a:solidFill>
              <a:schemeClr val="accent1"/>
            </a:solidFill>
            <a:ln w="952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6" name="Rectangle 25"/>
          <p:cNvSpPr/>
          <p:nvPr/>
        </p:nvSpPr>
        <p:spPr bwMode="auto">
          <a:xfrm>
            <a:off x="8609135" y="2364539"/>
            <a:ext cx="2514600" cy="416548"/>
          </a:xfrm>
          <a:prstGeom prst="rect">
            <a:avLst/>
          </a:prstGeom>
          <a:solidFill>
            <a:schemeClr val="accent1">
              <a:lumMod val="50000"/>
              <a:alpha val="2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de-CH" sz="2800">
              <a:latin typeface="Arial" charset="0"/>
            </a:endParaRPr>
          </a:p>
        </p:txBody>
      </p:sp>
      <p:sp>
        <p:nvSpPr>
          <p:cNvPr id="28" name="Rectangle 27"/>
          <p:cNvSpPr/>
          <p:nvPr/>
        </p:nvSpPr>
        <p:spPr bwMode="auto">
          <a:xfrm>
            <a:off x="8610084" y="3254364"/>
            <a:ext cx="3216790" cy="789073"/>
          </a:xfrm>
          <a:prstGeom prst="rect">
            <a:avLst/>
          </a:prstGeom>
          <a:solidFill>
            <a:schemeClr val="accent1">
              <a:lumMod val="60000"/>
              <a:lumOff val="40000"/>
              <a:alpha val="2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de-CH" sz="2800">
              <a:latin typeface="Arial" charset="0"/>
            </a:endParaRPr>
          </a:p>
        </p:txBody>
      </p:sp>
      <p:sp>
        <p:nvSpPr>
          <p:cNvPr id="29" name="Rectangle 28"/>
          <p:cNvSpPr/>
          <p:nvPr/>
        </p:nvSpPr>
        <p:spPr bwMode="auto">
          <a:xfrm>
            <a:off x="8610084" y="2808893"/>
            <a:ext cx="1955793" cy="407205"/>
          </a:xfrm>
          <a:prstGeom prst="rect">
            <a:avLst/>
          </a:prstGeom>
          <a:solidFill>
            <a:schemeClr val="accent1">
              <a:lumMod val="75000"/>
              <a:alpha val="2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de-CH" sz="2800">
              <a:latin typeface="Arial" charset="0"/>
            </a:endParaRPr>
          </a:p>
        </p:txBody>
      </p:sp>
      <p:sp>
        <p:nvSpPr>
          <p:cNvPr id="30" name="Rectangle 29"/>
          <p:cNvSpPr/>
          <p:nvPr/>
        </p:nvSpPr>
        <p:spPr bwMode="auto">
          <a:xfrm>
            <a:off x="8610084" y="4084213"/>
            <a:ext cx="2870201" cy="192000"/>
          </a:xfrm>
          <a:prstGeom prst="rect">
            <a:avLst/>
          </a:prstGeom>
          <a:solidFill>
            <a:schemeClr val="accent1">
              <a:lumMod val="40000"/>
              <a:lumOff val="60000"/>
              <a:alpha val="2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de-CH" sz="2800">
              <a:latin typeface="Arial" charset="0"/>
            </a:endParaRPr>
          </a:p>
        </p:txBody>
      </p:sp>
      <p:sp>
        <p:nvSpPr>
          <p:cNvPr id="31" name="Rectangle 30"/>
          <p:cNvSpPr/>
          <p:nvPr/>
        </p:nvSpPr>
        <p:spPr bwMode="auto">
          <a:xfrm>
            <a:off x="8610084" y="4298756"/>
            <a:ext cx="1126068" cy="192000"/>
          </a:xfrm>
          <a:prstGeom prst="rect">
            <a:avLst/>
          </a:prstGeom>
          <a:solidFill>
            <a:schemeClr val="accent1">
              <a:lumMod val="20000"/>
              <a:lumOff val="80000"/>
              <a:alpha val="2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de-CH" sz="2800">
              <a:latin typeface="Arial" charset="0"/>
            </a:endParaRPr>
          </a:p>
        </p:txBody>
      </p:sp>
      <p:sp>
        <p:nvSpPr>
          <p:cNvPr id="44" name="Rectangle 43"/>
          <p:cNvSpPr/>
          <p:nvPr/>
        </p:nvSpPr>
        <p:spPr>
          <a:xfrm>
            <a:off x="1194018" y="2946587"/>
            <a:ext cx="2769337" cy="1072965"/>
          </a:xfrm>
          <a:prstGeom prst="rect">
            <a:avLst/>
          </a:prstGeom>
          <a:noFill/>
          <a:ln>
            <a:solidFill>
              <a:srgbClr val="FF0000"/>
            </a:solidFill>
          </a:ln>
          <a:effectLst>
            <a:outerShdw blurRad="50800" dist="38100" dir="2700000" algn="tl" rotWithShape="0">
              <a:prstClr val="black">
                <a:alpha val="40000"/>
              </a:prstClr>
            </a:outerShdw>
          </a:effectLst>
        </p:spPr>
        <p:txBody>
          <a:bodyPr wrap="square">
            <a:noAutofit/>
          </a:bodyPr>
          <a:lstStyle/>
          <a:p>
            <a:pPr marL="0" lvl="1"/>
            <a:endParaRPr lang="de-CH" sz="2000" dirty="0"/>
          </a:p>
        </p:txBody>
      </p:sp>
      <p:cxnSp>
        <p:nvCxnSpPr>
          <p:cNvPr id="45" name="Straight Connector 44"/>
          <p:cNvCxnSpPr>
            <a:stCxn id="44" idx="3"/>
          </p:cNvCxnSpPr>
          <p:nvPr/>
        </p:nvCxnSpPr>
        <p:spPr bwMode="auto">
          <a:xfrm flipV="1">
            <a:off x="3963355" y="2859932"/>
            <a:ext cx="1487876" cy="623138"/>
          </a:xfrm>
          <a:prstGeom prst="line">
            <a:avLst/>
          </a:prstGeom>
          <a:solidFill>
            <a:schemeClr val="accent1"/>
          </a:solidFill>
          <a:ln w="952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9" name="Group 18"/>
          <p:cNvGrpSpPr/>
          <p:nvPr/>
        </p:nvGrpSpPr>
        <p:grpSpPr>
          <a:xfrm>
            <a:off x="3889808" y="4725591"/>
            <a:ext cx="5262151" cy="1949091"/>
            <a:chOff x="6632999" y="4725591"/>
            <a:chExt cx="5262151" cy="1949091"/>
          </a:xfrm>
        </p:grpSpPr>
        <p:pic>
          <p:nvPicPr>
            <p:cNvPr id="27" name="Picture 26"/>
            <p:cNvPicPr>
              <a:picLocks noChangeAspect="1"/>
            </p:cNvPicPr>
            <p:nvPr/>
          </p:nvPicPr>
          <p:blipFill>
            <a:blip r:embed="rId5"/>
            <a:stretch>
              <a:fillRect/>
            </a:stretch>
          </p:blipFill>
          <p:spPr>
            <a:xfrm>
              <a:off x="9078373" y="4725591"/>
              <a:ext cx="2816777" cy="1903808"/>
            </a:xfrm>
            <a:prstGeom prst="rect">
              <a:avLst/>
            </a:prstGeom>
            <a:effectLst>
              <a:outerShdw blurRad="50800" dist="38100" dir="2700000" algn="tl" rotWithShape="0">
                <a:prstClr val="black">
                  <a:alpha val="40000"/>
                </a:prstClr>
              </a:outerShdw>
            </a:effectLst>
          </p:spPr>
        </p:pic>
        <p:sp>
          <p:nvSpPr>
            <p:cNvPr id="18" name="Rectangle 17"/>
            <p:cNvSpPr/>
            <p:nvPr/>
          </p:nvSpPr>
          <p:spPr>
            <a:xfrm>
              <a:off x="6632999" y="6397683"/>
              <a:ext cx="2540119" cy="276999"/>
            </a:xfrm>
            <a:prstGeom prst="rect">
              <a:avLst/>
            </a:prstGeom>
          </p:spPr>
          <p:txBody>
            <a:bodyPr wrap="none">
              <a:spAutoFit/>
            </a:bodyPr>
            <a:lstStyle/>
            <a:p>
              <a:pPr lvl="1"/>
              <a:r>
                <a:rPr lang="en-US" sz="1200" dirty="0">
                  <a:hlinkClick r:id="rId6"/>
                </a:rPr>
                <a:t>https://oscar.wmo.int/surface</a:t>
              </a:r>
              <a:r>
                <a:rPr lang="en-US" sz="1200" dirty="0"/>
                <a:t> </a:t>
              </a:r>
              <a:endParaRPr lang="de-CH" sz="1200" dirty="0"/>
            </a:p>
          </p:txBody>
        </p:sp>
      </p:grpSp>
    </p:spTree>
    <p:extLst>
      <p:ext uri="{BB962C8B-B14F-4D97-AF65-F5344CB8AC3E}">
        <p14:creationId xmlns:p14="http://schemas.microsoft.com/office/powerpoint/2010/main" val="256359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05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xEl>
                                              <p:pRg st="4" end="4"/>
                                            </p:txEl>
                                          </p:spTgt>
                                        </p:tgtEl>
                                        <p:attrNameLst>
                                          <p:attrName>style.visibility</p:attrName>
                                        </p:attrNameLst>
                                      </p:cBhvr>
                                      <p:to>
                                        <p:strVal val="visible"/>
                                      </p:to>
                                    </p:set>
                                    <p:animEffect transition="in" filter="fade">
                                      <p:cBhvr>
                                        <p:cTn id="16" dur="500"/>
                                        <p:tgtEl>
                                          <p:spTgt spid="9">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9" end="9"/>
                                            </p:txEl>
                                          </p:spTgt>
                                        </p:tgtEl>
                                        <p:attrNameLst>
                                          <p:attrName>style.visibility</p:attrName>
                                        </p:attrNameLst>
                                      </p:cBhvr>
                                      <p:to>
                                        <p:strVal val="visible"/>
                                      </p:to>
                                    </p:set>
                                    <p:animEffect transition="in" filter="fade">
                                      <p:cBhvr>
                                        <p:cTn id="27" dur="500"/>
                                        <p:tgtEl>
                                          <p:spTgt spid="9">
                                            <p:txEl>
                                              <p:pRg st="9" end="9"/>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AR" dirty="0" err="1"/>
              <a:t>KPIs</a:t>
            </a:r>
            <a:r>
              <a:rPr lang="es-AR" dirty="0"/>
              <a:t> for WMDR XML </a:t>
            </a:r>
            <a:r>
              <a:rPr lang="es-AR" dirty="0" err="1"/>
              <a:t>quality</a:t>
            </a:r>
            <a:r>
              <a:rPr lang="es-AR" dirty="0"/>
              <a:t> </a:t>
            </a:r>
            <a:r>
              <a:rPr lang="es-AR" dirty="0" err="1"/>
              <a:t>assessment</a:t>
            </a:r>
            <a:r>
              <a:rPr lang="es-AR" dirty="0"/>
              <a:t> </a:t>
            </a:r>
            <a:endParaRPr lang="en-US" dirty="0"/>
          </a:p>
        </p:txBody>
      </p:sp>
      <p:sp>
        <p:nvSpPr>
          <p:cNvPr id="3" name="Content Placeholder 2"/>
          <p:cNvSpPr>
            <a:spLocks noGrp="1"/>
          </p:cNvSpPr>
          <p:nvPr>
            <p:ph idx="1"/>
          </p:nvPr>
        </p:nvSpPr>
        <p:spPr>
          <a:xfrm>
            <a:off x="806116" y="1239253"/>
            <a:ext cx="9414626" cy="4886911"/>
          </a:xfrm>
        </p:spPr>
        <p:txBody>
          <a:bodyPr>
            <a:normAutofit fontScale="62500" lnSpcReduction="20000"/>
          </a:bodyPr>
          <a:lstStyle/>
          <a:p>
            <a:r>
              <a:rPr lang="en-US" dirty="0">
                <a:highlight>
                  <a:scrgbClr r="0" g="0" b="0">
                    <a:alpha val="0"/>
                  </a:scrgbClr>
                </a:highlight>
                <a:latin typeface="Arial" panose="020B0604020202020204" pitchFamily="34" charset="0"/>
                <a:cs typeface="Arial" panose="020B0604020202020204" pitchFamily="34" charset="0"/>
              </a:rPr>
              <a:t>Key Performance Indicators (KPI) developed by TT-WIGOSMD </a:t>
            </a:r>
          </a:p>
          <a:p>
            <a:pPr lvl="1"/>
            <a:r>
              <a:rPr lang="en-US" dirty="0">
                <a:hlinkClick r:id="rId2"/>
              </a:rPr>
              <a:t>https://github.com/wmo-im/wmdr/tree/issue42</a:t>
            </a:r>
            <a:endParaRPr lang="en-US" dirty="0"/>
          </a:p>
          <a:p>
            <a:pPr lvl="1"/>
            <a:r>
              <a:rPr lang="en-US" dirty="0"/>
              <a:t>set of rules grouped in 6 categories and 11 subcategories</a:t>
            </a:r>
          </a:p>
          <a:p>
            <a:pPr lvl="2"/>
            <a:r>
              <a:rPr lang="en-US" dirty="0"/>
              <a:t>1 - Schema compliance</a:t>
            </a:r>
          </a:p>
          <a:p>
            <a:pPr lvl="2"/>
            <a:r>
              <a:rPr lang="en-US" dirty="0"/>
              <a:t>2 - Station characteristics</a:t>
            </a:r>
          </a:p>
          <a:p>
            <a:pPr lvl="2"/>
            <a:r>
              <a:rPr lang="en-US" dirty="0"/>
              <a:t>3 - Observation/measurements – deployment</a:t>
            </a:r>
          </a:p>
          <a:p>
            <a:pPr lvl="2"/>
            <a:r>
              <a:rPr lang="en-US" dirty="0"/>
              <a:t>4 – Station contacts</a:t>
            </a:r>
          </a:p>
          <a:p>
            <a:pPr lvl="2"/>
            <a:r>
              <a:rPr lang="en-US" dirty="0"/>
              <a:t>5 – Bibliographic references and documents</a:t>
            </a:r>
          </a:p>
          <a:p>
            <a:pPr lvl="2"/>
            <a:r>
              <a:rPr lang="en-US" dirty="0"/>
              <a:t>6 – Value of a station for WIGOS</a:t>
            </a:r>
          </a:p>
          <a:p>
            <a:r>
              <a:rPr lang="en-US" dirty="0" err="1"/>
              <a:t>Pywmdr</a:t>
            </a:r>
            <a:endParaRPr lang="en-US" dirty="0"/>
          </a:p>
          <a:p>
            <a:pPr lvl="1"/>
            <a:r>
              <a:rPr lang="en-US" dirty="0">
                <a:hlinkClick r:id="rId3"/>
              </a:rPr>
              <a:t>https://github.com/wmo-im/pywmdr</a:t>
            </a:r>
            <a:endParaRPr lang="en-US" dirty="0"/>
          </a:p>
          <a:p>
            <a:pPr lvl="1"/>
            <a:r>
              <a:rPr lang="en-US" dirty="0"/>
              <a:t>Python application developed by TT-WIGOSMD</a:t>
            </a:r>
          </a:p>
          <a:p>
            <a:pPr lvl="1"/>
            <a:r>
              <a:rPr lang="en-US" dirty="0"/>
              <a:t>based on similar tool by TT-WISMD (</a:t>
            </a:r>
            <a:r>
              <a:rPr lang="en-US" dirty="0" err="1"/>
              <a:t>pywcmp</a:t>
            </a:r>
            <a:r>
              <a:rPr lang="en-US" dirty="0"/>
              <a:t>)</a:t>
            </a:r>
          </a:p>
          <a:p>
            <a:pPr lvl="1"/>
            <a:r>
              <a:rPr lang="en-US" dirty="0"/>
              <a:t>Features:</a:t>
            </a:r>
          </a:p>
          <a:p>
            <a:pPr lvl="2"/>
            <a:r>
              <a:rPr lang="en-US" dirty="0"/>
              <a:t>Validation against WMDR 1.0 schema (XML)</a:t>
            </a:r>
          </a:p>
          <a:p>
            <a:pPr lvl="2"/>
            <a:r>
              <a:rPr lang="en-US" dirty="0"/>
              <a:t>Validation of controlled vocabulary terms against </a:t>
            </a:r>
            <a:r>
              <a:rPr lang="en-US" dirty="0">
                <a:hlinkClick r:id="rId4"/>
              </a:rPr>
              <a:t>https://codes.wmo.int/wmdr</a:t>
            </a:r>
            <a:r>
              <a:rPr lang="en-US" dirty="0"/>
              <a:t> </a:t>
            </a:r>
          </a:p>
          <a:p>
            <a:pPr lvl="2"/>
            <a:r>
              <a:rPr lang="en-US" dirty="0"/>
              <a:t>KPI evaluation of single metadata documents or entire collections</a:t>
            </a:r>
          </a:p>
          <a:p>
            <a:pPr lvl="2"/>
            <a:r>
              <a:rPr lang="en-US" dirty="0"/>
              <a:t>assign grade to document according to the overall score</a:t>
            </a:r>
          </a:p>
          <a:p>
            <a:pPr lvl="2"/>
            <a:r>
              <a:rPr lang="en-US" dirty="0"/>
              <a:t>calculate metrics for collections and present as .</a:t>
            </a:r>
            <a:r>
              <a:rPr lang="en-US" dirty="0" err="1"/>
              <a:t>json</a:t>
            </a:r>
            <a:endParaRPr lang="en-US" dirty="0"/>
          </a:p>
          <a:p>
            <a:pPr lvl="2"/>
            <a:r>
              <a:rPr lang="en-US" dirty="0"/>
              <a:t>bulk harvest of </a:t>
            </a:r>
            <a:r>
              <a:rPr lang="en-US" dirty="0" err="1"/>
              <a:t>wmdr</a:t>
            </a:r>
            <a:r>
              <a:rPr lang="en-US" dirty="0"/>
              <a:t> documents from a collection’s OAI web service</a:t>
            </a:r>
          </a:p>
          <a:p>
            <a:pPr lvl="2"/>
            <a:r>
              <a:rPr lang="en-US" dirty="0"/>
              <a:t>schedule harvest, recalculate metrics to monitor evolution over time</a:t>
            </a:r>
          </a:p>
          <a:p>
            <a:pPr lvl="2"/>
            <a:r>
              <a:rPr lang="en-US" dirty="0"/>
              <a:t>simple command line interface (CLI)</a:t>
            </a:r>
          </a:p>
        </p:txBody>
      </p:sp>
      <p:sp>
        <p:nvSpPr>
          <p:cNvPr id="4" name="Footer Placeholder 3"/>
          <p:cNvSpPr>
            <a:spLocks noGrp="1"/>
          </p:cNvSpPr>
          <p:nvPr>
            <p:ph type="ftr" sz="quarter" idx="10"/>
          </p:nvPr>
        </p:nvSpPr>
        <p:spPr/>
        <p:txBody>
          <a:bodyPr/>
          <a:lstStyle/>
          <a:p>
            <a:r>
              <a:rPr lang="de-CH"/>
              <a:t>J. Klausen et al. | WMO TECO 2022 | Paris, France | 10-13 Oct 2022</a:t>
            </a:r>
          </a:p>
        </p:txBody>
      </p:sp>
      <p:sp>
        <p:nvSpPr>
          <p:cNvPr id="5" name="Slide Number Placeholder 4"/>
          <p:cNvSpPr>
            <a:spLocks noGrp="1"/>
          </p:cNvSpPr>
          <p:nvPr>
            <p:ph type="sldNum" sz="quarter" idx="11"/>
          </p:nvPr>
        </p:nvSpPr>
        <p:spPr/>
        <p:txBody>
          <a:bodyPr/>
          <a:lstStyle/>
          <a:p>
            <a:fld id="{C7DBADAB-72F4-442E-9980-D16261BEC534}" type="slidenum">
              <a:rPr lang="de-CH" smtClean="0"/>
              <a:pPr/>
              <a:t>7</a:t>
            </a:fld>
            <a:endParaRPr lang="de-CH"/>
          </a:p>
        </p:txBody>
      </p:sp>
      <p:pic>
        <p:nvPicPr>
          <p:cNvPr id="132" name="Picture 131"/>
          <p:cNvPicPr>
            <a:picLocks noChangeAspect="1"/>
          </p:cNvPicPr>
          <p:nvPr/>
        </p:nvPicPr>
        <p:blipFill>
          <a:blip r:embed="rId5"/>
          <a:stretch>
            <a:fillRect/>
          </a:stretch>
        </p:blipFill>
        <p:spPr>
          <a:xfrm>
            <a:off x="7358685" y="1964654"/>
            <a:ext cx="4775714" cy="404832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1943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F6E24-49FF-4652-B6A4-31A4507DA521}"/>
              </a:ext>
            </a:extLst>
          </p:cNvPr>
          <p:cNvSpPr>
            <a:spLocks noGrp="1"/>
          </p:cNvSpPr>
          <p:nvPr>
            <p:ph type="title"/>
          </p:nvPr>
        </p:nvSpPr>
        <p:spPr>
          <a:xfrm>
            <a:off x="806116" y="274639"/>
            <a:ext cx="10776284" cy="923966"/>
          </a:xfrm>
        </p:spPr>
        <p:txBody>
          <a:bodyPr>
            <a:normAutofit fontScale="90000"/>
          </a:bodyPr>
          <a:lstStyle/>
          <a:p>
            <a:pPr algn="ctr"/>
            <a:r>
              <a:rPr lang="en-US" sz="3600" dirty="0"/>
              <a:t>WIGOS Metadata Representation uses standardized vocabulary </a:t>
            </a:r>
            <a:br>
              <a:rPr lang="en-US" sz="3600" dirty="0"/>
            </a:br>
            <a:r>
              <a:rPr lang="en-US" sz="2700" dirty="0"/>
              <a:t>Example “Sample Treatment” from </a:t>
            </a:r>
            <a:r>
              <a:rPr lang="en-US" sz="2700" dirty="0">
                <a:hlinkClick r:id="rId2"/>
              </a:rPr>
              <a:t>http://codes.wmo.int/wmdr</a:t>
            </a:r>
            <a:br>
              <a:rPr lang="en-US" sz="4900" b="1" dirty="0"/>
            </a:br>
            <a:endParaRPr lang="en-US" sz="3600" dirty="0"/>
          </a:p>
        </p:txBody>
      </p:sp>
      <p:sp>
        <p:nvSpPr>
          <p:cNvPr id="4" name="Footer Placeholder 3">
            <a:extLst>
              <a:ext uri="{FF2B5EF4-FFF2-40B4-BE49-F238E27FC236}">
                <a16:creationId xmlns:a16="http://schemas.microsoft.com/office/drawing/2014/main" id="{C43947A9-B22B-426D-8975-98F4DCC0A26D}"/>
              </a:ext>
            </a:extLst>
          </p:cNvPr>
          <p:cNvSpPr>
            <a:spLocks noGrp="1"/>
          </p:cNvSpPr>
          <p:nvPr>
            <p:ph type="ftr" sz="quarter" idx="10"/>
          </p:nvPr>
        </p:nvSpPr>
        <p:spPr/>
        <p:txBody>
          <a:bodyPr/>
          <a:lstStyle/>
          <a:p>
            <a:r>
              <a:rPr lang="de-CH"/>
              <a:t>J. Klausen et al. | WMO TECO 2022 | Paris, France | 10-13 Oct 2022</a:t>
            </a:r>
          </a:p>
        </p:txBody>
      </p:sp>
      <p:sp>
        <p:nvSpPr>
          <p:cNvPr id="5" name="Slide Number Placeholder 4">
            <a:extLst>
              <a:ext uri="{FF2B5EF4-FFF2-40B4-BE49-F238E27FC236}">
                <a16:creationId xmlns:a16="http://schemas.microsoft.com/office/drawing/2014/main" id="{C7296527-8A8D-4F67-97FC-94DCEE9B409C}"/>
              </a:ext>
            </a:extLst>
          </p:cNvPr>
          <p:cNvSpPr>
            <a:spLocks noGrp="1"/>
          </p:cNvSpPr>
          <p:nvPr>
            <p:ph type="sldNum" sz="quarter" idx="11"/>
          </p:nvPr>
        </p:nvSpPr>
        <p:spPr/>
        <p:txBody>
          <a:bodyPr/>
          <a:lstStyle/>
          <a:p>
            <a:fld id="{C7DBADAB-72F4-442E-9980-D16261BEC534}" type="slidenum">
              <a:rPr lang="de-CH" smtClean="0"/>
              <a:pPr/>
              <a:t>8</a:t>
            </a:fld>
            <a:endParaRPr lang="de-CH"/>
          </a:p>
        </p:txBody>
      </p:sp>
      <p:pic>
        <p:nvPicPr>
          <p:cNvPr id="6" name="Picture 5">
            <a:extLst>
              <a:ext uri="{FF2B5EF4-FFF2-40B4-BE49-F238E27FC236}">
                <a16:creationId xmlns:a16="http://schemas.microsoft.com/office/drawing/2014/main" id="{22B321D1-8534-407C-835D-BC19EC24516E}"/>
              </a:ext>
            </a:extLst>
          </p:cNvPr>
          <p:cNvPicPr>
            <a:picLocks noChangeAspect="1"/>
          </p:cNvPicPr>
          <p:nvPr/>
        </p:nvPicPr>
        <p:blipFill>
          <a:blip r:embed="rId3"/>
          <a:stretch>
            <a:fillRect/>
          </a:stretch>
        </p:blipFill>
        <p:spPr>
          <a:xfrm>
            <a:off x="1271837" y="1048863"/>
            <a:ext cx="10104120" cy="5213985"/>
          </a:xfrm>
          <a:prstGeom prst="rect">
            <a:avLst/>
          </a:prstGeom>
        </p:spPr>
      </p:pic>
    </p:spTree>
    <p:extLst>
      <p:ext uri="{BB962C8B-B14F-4D97-AF65-F5344CB8AC3E}">
        <p14:creationId xmlns:p14="http://schemas.microsoft.com/office/powerpoint/2010/main" val="2673631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0848A-3E80-4338-8804-FA5989038A44}"/>
              </a:ext>
            </a:extLst>
          </p:cNvPr>
          <p:cNvSpPr>
            <a:spLocks noGrp="1"/>
          </p:cNvSpPr>
          <p:nvPr>
            <p:ph type="title"/>
          </p:nvPr>
        </p:nvSpPr>
        <p:spPr/>
        <p:txBody>
          <a:bodyPr>
            <a:noAutofit/>
          </a:bodyPr>
          <a:lstStyle/>
          <a:p>
            <a:r>
              <a:rPr lang="en-US" sz="3600" dirty="0"/>
              <a:t>Applications of WIGOS Metadata Standards</a:t>
            </a:r>
          </a:p>
        </p:txBody>
      </p:sp>
      <p:sp>
        <p:nvSpPr>
          <p:cNvPr id="3" name="Content Placeholder 2">
            <a:extLst>
              <a:ext uri="{FF2B5EF4-FFF2-40B4-BE49-F238E27FC236}">
                <a16:creationId xmlns:a16="http://schemas.microsoft.com/office/drawing/2014/main" id="{E866F7DE-29A0-48DD-8CD4-26B0FA20AF79}"/>
              </a:ext>
            </a:extLst>
          </p:cNvPr>
          <p:cNvSpPr>
            <a:spLocks noGrp="1"/>
          </p:cNvSpPr>
          <p:nvPr>
            <p:ph idx="1"/>
          </p:nvPr>
        </p:nvSpPr>
        <p:spPr/>
        <p:txBody>
          <a:bodyPr>
            <a:normAutofit lnSpcReduction="10000"/>
          </a:bodyPr>
          <a:lstStyle/>
          <a:p>
            <a:r>
              <a:rPr lang="en-US" dirty="0"/>
              <a:t>WIGOS Metadata Standards are operationally used with OSCAR/Surface, which leads steady improvements in terms of the usability, applicability and robustness</a:t>
            </a:r>
          </a:p>
          <a:p>
            <a:r>
              <a:rPr lang="en-US" dirty="0"/>
              <a:t>WIS and WIGOS metadata code tables are actively managed by the WMO Expert  Team on Metadata (ET-Metadata) to resolve cross-community issues, improve the existing codes, and develop new codes, as necessary.  This process often invites active researchers outside the team who have expertise in measurements and data use</a:t>
            </a:r>
          </a:p>
          <a:p>
            <a:r>
              <a:rPr lang="en-US" dirty="0"/>
              <a:t>WIGOS metadata is designed to be widely applicable to all earth science measurements.  It is the most comprehensive metadata schema, especially for in-situ measurements</a:t>
            </a:r>
          </a:p>
          <a:p>
            <a:endParaRPr lang="en-US" dirty="0"/>
          </a:p>
        </p:txBody>
      </p:sp>
      <p:sp>
        <p:nvSpPr>
          <p:cNvPr id="4" name="Footer Placeholder 3">
            <a:extLst>
              <a:ext uri="{FF2B5EF4-FFF2-40B4-BE49-F238E27FC236}">
                <a16:creationId xmlns:a16="http://schemas.microsoft.com/office/drawing/2014/main" id="{8BEB3F27-4D82-4B82-9343-C0E094261109}"/>
              </a:ext>
            </a:extLst>
          </p:cNvPr>
          <p:cNvSpPr>
            <a:spLocks noGrp="1"/>
          </p:cNvSpPr>
          <p:nvPr>
            <p:ph type="ftr" sz="quarter" idx="10"/>
          </p:nvPr>
        </p:nvSpPr>
        <p:spPr/>
        <p:txBody>
          <a:bodyPr/>
          <a:lstStyle/>
          <a:p>
            <a:r>
              <a:rPr lang="de-CH" dirty="0"/>
              <a:t>J. Klausen et al. | WMO TECO 2022 | Paris, France | 10-13 </a:t>
            </a:r>
            <a:r>
              <a:rPr lang="de-CH" dirty="0" err="1"/>
              <a:t>Oct</a:t>
            </a:r>
            <a:r>
              <a:rPr lang="de-CH" dirty="0"/>
              <a:t> 2022</a:t>
            </a:r>
          </a:p>
        </p:txBody>
      </p:sp>
      <p:sp>
        <p:nvSpPr>
          <p:cNvPr id="5" name="Slide Number Placeholder 4">
            <a:extLst>
              <a:ext uri="{FF2B5EF4-FFF2-40B4-BE49-F238E27FC236}">
                <a16:creationId xmlns:a16="http://schemas.microsoft.com/office/drawing/2014/main" id="{6D7BBB4D-F03D-426D-94B5-434C8D145EE2}"/>
              </a:ext>
            </a:extLst>
          </p:cNvPr>
          <p:cNvSpPr>
            <a:spLocks noGrp="1"/>
          </p:cNvSpPr>
          <p:nvPr>
            <p:ph type="sldNum" sz="quarter" idx="11"/>
          </p:nvPr>
        </p:nvSpPr>
        <p:spPr/>
        <p:txBody>
          <a:bodyPr/>
          <a:lstStyle/>
          <a:p>
            <a:fld id="{C7DBADAB-72F4-442E-9980-D16261BEC534}" type="slidenum">
              <a:rPr lang="de-CH" smtClean="0"/>
              <a:pPr/>
              <a:t>9</a:t>
            </a:fld>
            <a:endParaRPr lang="de-CH"/>
          </a:p>
        </p:txBody>
      </p:sp>
    </p:spTree>
    <p:extLst>
      <p:ext uri="{BB962C8B-B14F-4D97-AF65-F5344CB8AC3E}">
        <p14:creationId xmlns:p14="http://schemas.microsoft.com/office/powerpoint/2010/main" val="2060007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Evolution of WIGOS Metadata</a:t>
            </a:r>
            <a:endParaRPr lang="de-CH" sz="3600" dirty="0"/>
          </a:p>
        </p:txBody>
      </p:sp>
      <p:sp>
        <p:nvSpPr>
          <p:cNvPr id="3" name="Content Placeholder 2"/>
          <p:cNvSpPr>
            <a:spLocks noGrp="1"/>
          </p:cNvSpPr>
          <p:nvPr>
            <p:ph idx="1"/>
          </p:nvPr>
        </p:nvSpPr>
        <p:spPr>
          <a:xfrm>
            <a:off x="806116" y="1239253"/>
            <a:ext cx="8383280" cy="4886911"/>
          </a:xfrm>
        </p:spPr>
        <p:txBody>
          <a:bodyPr>
            <a:normAutofit fontScale="92500" lnSpcReduction="10000"/>
          </a:bodyPr>
          <a:lstStyle/>
          <a:p>
            <a:r>
              <a:rPr lang="en-US" sz="2400" dirty="0"/>
              <a:t>WIGOS metadata model 1.0 developed based on experience from various communities under the WMO umbrella 2013/2014</a:t>
            </a:r>
          </a:p>
          <a:p>
            <a:r>
              <a:rPr lang="en-US" sz="2400" dirty="0"/>
              <a:t>Published and endorsed at WMO Cg-17 (WMDS 2015, update 2019)</a:t>
            </a:r>
          </a:p>
          <a:p>
            <a:r>
              <a:rPr lang="en-US" sz="2400" dirty="0"/>
              <a:t>Formally specified as a GML XSD,</a:t>
            </a:r>
            <a:br>
              <a:rPr lang="en-US" sz="2400" dirty="0"/>
            </a:br>
            <a:r>
              <a:rPr lang="en-US" sz="2400" dirty="0"/>
              <a:t>based on ISO19156:2011 / OGC O&amp;M (WMDR1.0)</a:t>
            </a:r>
          </a:p>
          <a:p>
            <a:r>
              <a:rPr lang="en-US" sz="2400" dirty="0"/>
              <a:t>(Most comprehensively) implemented in OSCAR/Surface (Observing Systems Capability Analysis and Review Tool), supported by an API for exchange of XML files</a:t>
            </a:r>
          </a:p>
          <a:p>
            <a:pPr marL="0" indent="0">
              <a:buNone/>
            </a:pPr>
            <a:endParaRPr lang="en-US" sz="2400" dirty="0"/>
          </a:p>
          <a:p>
            <a:pPr marL="0" indent="0">
              <a:buNone/>
            </a:pPr>
            <a:endParaRPr lang="en-US" sz="2400" dirty="0"/>
          </a:p>
          <a:p>
            <a:pPr marL="0" indent="0">
              <a:buNone/>
            </a:pPr>
            <a:r>
              <a:rPr lang="en-US" sz="1700" dirty="0"/>
              <a:t>WMDS (2015) </a:t>
            </a:r>
            <a:r>
              <a:rPr lang="en-US" sz="1700" dirty="0">
                <a:hlinkClick r:id="rId2"/>
              </a:rPr>
              <a:t>https://library.wmo.int/?lvl=notice_display&amp;id=18648</a:t>
            </a:r>
            <a:r>
              <a:rPr lang="en-US" sz="1700" dirty="0"/>
              <a:t> (2015)</a:t>
            </a:r>
          </a:p>
          <a:p>
            <a:pPr marL="0" indent="0">
              <a:buNone/>
            </a:pPr>
            <a:r>
              <a:rPr lang="en-US" sz="1700" dirty="0"/>
              <a:t>WMDS (2019) </a:t>
            </a:r>
            <a:r>
              <a:rPr lang="en-US" sz="1700" dirty="0">
                <a:hlinkClick r:id="rId3"/>
              </a:rPr>
              <a:t>https://library.wmo.int/index.php?lvl=notice_display&amp;id=19925</a:t>
            </a:r>
            <a:r>
              <a:rPr lang="en-US" sz="1700" dirty="0"/>
              <a:t> (2019)</a:t>
            </a:r>
          </a:p>
          <a:p>
            <a:pPr marL="0" indent="0">
              <a:buNone/>
            </a:pPr>
            <a:r>
              <a:rPr lang="en-US" sz="1700" dirty="0"/>
              <a:t>WMDR1.0 </a:t>
            </a:r>
            <a:r>
              <a:rPr lang="en-US" sz="1700" dirty="0">
                <a:hlinkClick r:id="rId4"/>
              </a:rPr>
              <a:t>https://github.com/wmo-im/wmdr</a:t>
            </a:r>
            <a:r>
              <a:rPr lang="en-US" sz="1700" dirty="0"/>
              <a:t> </a:t>
            </a:r>
          </a:p>
          <a:p>
            <a:pPr marL="0" indent="0">
              <a:buNone/>
            </a:pPr>
            <a:r>
              <a:rPr lang="en-US" sz="1700" dirty="0"/>
              <a:t>OSCAR/Surface </a:t>
            </a:r>
            <a:r>
              <a:rPr lang="en-US" sz="1700" dirty="0">
                <a:hlinkClick r:id="rId5"/>
              </a:rPr>
              <a:t>https://oscar.wmo.int/surface</a:t>
            </a:r>
            <a:r>
              <a:rPr lang="en-US" sz="1700" dirty="0"/>
              <a:t> </a:t>
            </a:r>
          </a:p>
        </p:txBody>
      </p:sp>
      <p:sp>
        <p:nvSpPr>
          <p:cNvPr id="9" name="Footer Placeholder 8"/>
          <p:cNvSpPr>
            <a:spLocks noGrp="1"/>
          </p:cNvSpPr>
          <p:nvPr>
            <p:ph type="ftr" sz="quarter" idx="10"/>
          </p:nvPr>
        </p:nvSpPr>
        <p:spPr/>
        <p:txBody>
          <a:bodyPr/>
          <a:lstStyle/>
          <a:p>
            <a:r>
              <a:rPr lang="de-CH"/>
              <a:t>J. Klausen et al. | WMO TECO 2022 | Paris, France | 10-13 Oct 2022</a:t>
            </a:r>
          </a:p>
        </p:txBody>
      </p:sp>
      <p:sp>
        <p:nvSpPr>
          <p:cNvPr id="10" name="Slide Number Placeholder 9"/>
          <p:cNvSpPr>
            <a:spLocks noGrp="1"/>
          </p:cNvSpPr>
          <p:nvPr>
            <p:ph type="sldNum" sz="quarter" idx="11"/>
          </p:nvPr>
        </p:nvSpPr>
        <p:spPr/>
        <p:txBody>
          <a:bodyPr/>
          <a:lstStyle/>
          <a:p>
            <a:fld id="{C7DBADAB-72F4-442E-9980-D16261BEC534}" type="slidenum">
              <a:rPr lang="de-CH" smtClean="0"/>
              <a:pPr/>
              <a:t>10</a:t>
            </a:fld>
            <a:endParaRPr lang="de-CH"/>
          </a:p>
        </p:txBody>
      </p:sp>
      <p:pic>
        <p:nvPicPr>
          <p:cNvPr id="4" name="Picture 3"/>
          <p:cNvPicPr>
            <a:picLocks noChangeAspect="1"/>
          </p:cNvPicPr>
          <p:nvPr/>
        </p:nvPicPr>
        <p:blipFill>
          <a:blip r:embed="rId6"/>
          <a:stretch>
            <a:fillRect/>
          </a:stretch>
        </p:blipFill>
        <p:spPr>
          <a:xfrm>
            <a:off x="9684516" y="790321"/>
            <a:ext cx="2210634" cy="1619760"/>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p:nvPicPr>
        <p:blipFill>
          <a:blip r:embed="rId7"/>
          <a:stretch>
            <a:fillRect/>
          </a:stretch>
        </p:blipFill>
        <p:spPr>
          <a:xfrm>
            <a:off x="10629728" y="2511099"/>
            <a:ext cx="1265422" cy="2004450"/>
          </a:xfrm>
          <a:prstGeom prst="rect">
            <a:avLst/>
          </a:prstGeom>
          <a:effectLst>
            <a:outerShdw blurRad="50800" dist="38100" dir="2700000" algn="tl" rotWithShape="0">
              <a:prstClr val="black">
                <a:alpha val="40000"/>
              </a:prstClr>
            </a:outerShdw>
          </a:effectLst>
        </p:spPr>
      </p:pic>
      <p:pic>
        <p:nvPicPr>
          <p:cNvPr id="6" name="Picture 5"/>
          <p:cNvPicPr>
            <a:picLocks noChangeAspect="1"/>
          </p:cNvPicPr>
          <p:nvPr/>
        </p:nvPicPr>
        <p:blipFill>
          <a:blip r:embed="rId8"/>
          <a:stretch>
            <a:fillRect/>
          </a:stretch>
        </p:blipFill>
        <p:spPr>
          <a:xfrm>
            <a:off x="9379361" y="4725591"/>
            <a:ext cx="2515789" cy="17003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41706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Not even a standard can stand still …</a:t>
            </a:r>
            <a:endParaRPr lang="de-CH" dirty="0"/>
          </a:p>
        </p:txBody>
      </p:sp>
      <p:sp>
        <p:nvSpPr>
          <p:cNvPr id="3" name="Content Placeholder 2"/>
          <p:cNvSpPr>
            <a:spLocks noGrp="1"/>
          </p:cNvSpPr>
          <p:nvPr>
            <p:ph idx="1"/>
          </p:nvPr>
        </p:nvSpPr>
        <p:spPr/>
        <p:txBody>
          <a:bodyPr>
            <a:normAutofit/>
          </a:bodyPr>
          <a:lstStyle/>
          <a:p>
            <a:r>
              <a:rPr lang="en-US" dirty="0"/>
              <a:t>Why change?</a:t>
            </a:r>
          </a:p>
          <a:p>
            <a:pPr lvl="1"/>
            <a:r>
              <a:rPr lang="en-US" dirty="0"/>
              <a:t>Basis for WIGOS metadata exchange format changes</a:t>
            </a:r>
          </a:p>
          <a:p>
            <a:pPr lvl="2"/>
            <a:r>
              <a:rPr lang="en-US" dirty="0"/>
              <a:t>ISO 19156:2011 / OGC O&amp;M </a:t>
            </a:r>
            <a:r>
              <a:rPr lang="en-US" dirty="0">
                <a:sym typeface="Wingdings" panose="05000000000000000000" pitchFamily="2" charset="2"/>
              </a:rPr>
              <a:t> </a:t>
            </a:r>
            <a:r>
              <a:rPr lang="en-US" dirty="0"/>
              <a:t>ISO 19156:2022 / OMS</a:t>
            </a:r>
          </a:p>
          <a:p>
            <a:pPr lvl="1"/>
            <a:r>
              <a:rPr lang="en-US" dirty="0"/>
              <a:t>Experience with current model shows some deficiencies</a:t>
            </a:r>
          </a:p>
          <a:p>
            <a:pPr lvl="2"/>
            <a:r>
              <a:rPr lang="en-US" dirty="0" err="1"/>
              <a:t>Submodel</a:t>
            </a:r>
            <a:r>
              <a:rPr lang="en-US" dirty="0"/>
              <a:t> for </a:t>
            </a:r>
            <a:r>
              <a:rPr lang="en-US" dirty="0" err="1"/>
              <a:t>observedVariable</a:t>
            </a:r>
            <a:r>
              <a:rPr lang="en-US" dirty="0"/>
              <a:t> (“what’s observed”) has evolved significantly</a:t>
            </a:r>
          </a:p>
          <a:p>
            <a:pPr lvl="2"/>
            <a:r>
              <a:rPr lang="en-US" dirty="0"/>
              <a:t>Deployment/instrument/data generation model is a bit awkward …</a:t>
            </a:r>
          </a:p>
          <a:p>
            <a:pPr lvl="1"/>
            <a:r>
              <a:rPr lang="en-US" dirty="0"/>
              <a:t>General tendency to migrate from XML formats to JSON formats</a:t>
            </a:r>
          </a:p>
          <a:p>
            <a:r>
              <a:rPr lang="en-US" dirty="0"/>
              <a:t>Why change now?</a:t>
            </a:r>
          </a:p>
          <a:p>
            <a:pPr lvl="1"/>
            <a:r>
              <a:rPr lang="en-US" dirty="0"/>
              <a:t>Climate data model and </a:t>
            </a:r>
            <a:r>
              <a:rPr lang="en-US" dirty="0" err="1"/>
              <a:t>OpenCDMS</a:t>
            </a:r>
            <a:r>
              <a:rPr lang="en-US" dirty="0"/>
              <a:t> being implemented now</a:t>
            </a:r>
          </a:p>
          <a:p>
            <a:pPr lvl="1"/>
            <a:r>
              <a:rPr lang="en-US" dirty="0"/>
              <a:t>OSCAR/Surface undergoing life-cycle</a:t>
            </a:r>
          </a:p>
          <a:p>
            <a:pPr marL="457200" lvl="1" indent="0">
              <a:buNone/>
            </a:pPr>
            <a:r>
              <a:rPr lang="en-US" dirty="0">
                <a:sym typeface="Wingdings" panose="05000000000000000000" pitchFamily="2" charset="2"/>
              </a:rPr>
              <a:t> Both need a stable information model</a:t>
            </a:r>
            <a:endParaRPr lang="en-US" dirty="0"/>
          </a:p>
        </p:txBody>
      </p:sp>
      <p:sp>
        <p:nvSpPr>
          <p:cNvPr id="6" name="Footer Placeholder 5"/>
          <p:cNvSpPr>
            <a:spLocks noGrp="1"/>
          </p:cNvSpPr>
          <p:nvPr>
            <p:ph type="ftr" sz="quarter" idx="10"/>
          </p:nvPr>
        </p:nvSpPr>
        <p:spPr/>
        <p:txBody>
          <a:bodyPr/>
          <a:lstStyle/>
          <a:p>
            <a:r>
              <a:rPr lang="de-CH"/>
              <a:t>J. Klausen et al. | WMO TECO 2022 | Paris, France | 10-13 Oct 2022</a:t>
            </a:r>
          </a:p>
        </p:txBody>
      </p:sp>
      <p:sp>
        <p:nvSpPr>
          <p:cNvPr id="7" name="Slide Number Placeholder 6"/>
          <p:cNvSpPr>
            <a:spLocks noGrp="1"/>
          </p:cNvSpPr>
          <p:nvPr>
            <p:ph type="sldNum" sz="quarter" idx="11"/>
          </p:nvPr>
        </p:nvSpPr>
        <p:spPr/>
        <p:txBody>
          <a:bodyPr/>
          <a:lstStyle/>
          <a:p>
            <a:fld id="{C7DBADAB-72F4-442E-9980-D16261BEC534}" type="slidenum">
              <a:rPr lang="de-CH" smtClean="0"/>
              <a:pPr/>
              <a:t>11</a:t>
            </a:fld>
            <a:endParaRPr lang="de-CH"/>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5737" y="274639"/>
            <a:ext cx="2911231" cy="993465"/>
          </a:xfrm>
          <a:prstGeom prst="rect">
            <a:avLst/>
          </a:prstGeom>
        </p:spPr>
      </p:pic>
      <p:sp>
        <p:nvSpPr>
          <p:cNvPr id="8" name="Rectangle 7"/>
          <p:cNvSpPr/>
          <p:nvPr/>
        </p:nvSpPr>
        <p:spPr>
          <a:xfrm>
            <a:off x="10321325" y="1304277"/>
            <a:ext cx="1670650" cy="215444"/>
          </a:xfrm>
          <a:prstGeom prst="rect">
            <a:avLst/>
          </a:prstGeom>
        </p:spPr>
        <p:txBody>
          <a:bodyPr wrap="none">
            <a:spAutoFit/>
          </a:bodyPr>
          <a:lstStyle/>
          <a:p>
            <a:r>
              <a:rPr lang="en-US" sz="800" dirty="0"/>
              <a:t>Credit: Uncle Leo/Shutterstock.com</a:t>
            </a:r>
          </a:p>
        </p:txBody>
      </p:sp>
    </p:spTree>
    <p:extLst>
      <p:ext uri="{BB962C8B-B14F-4D97-AF65-F5344CB8AC3E}">
        <p14:creationId xmlns:p14="http://schemas.microsoft.com/office/powerpoint/2010/main" val="58370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500"/>
                                        <p:tgtEl>
                                          <p:spTgt spid="3">
                                            <p:txEl>
                                              <p:pRg st="8" end="8"/>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fade">
                                      <p:cBhvr>
                                        <p:cTn id="13" dur="500"/>
                                        <p:tgtEl>
                                          <p:spTgt spid="3">
                                            <p:txEl>
                                              <p:pRg st="9" end="9"/>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fade">
                                      <p:cBhvr>
                                        <p:cTn id="1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Acknowledgements</a:t>
            </a:r>
            <a:endParaRPr lang="de-CH" dirty="0"/>
          </a:p>
        </p:txBody>
      </p:sp>
      <p:sp>
        <p:nvSpPr>
          <p:cNvPr id="3" name="Content Placeholder 2"/>
          <p:cNvSpPr>
            <a:spLocks noGrp="1"/>
          </p:cNvSpPr>
          <p:nvPr>
            <p:ph idx="1"/>
          </p:nvPr>
        </p:nvSpPr>
        <p:spPr/>
        <p:txBody>
          <a:bodyPr>
            <a:normAutofit fontScale="92500" lnSpcReduction="10000"/>
          </a:bodyPr>
          <a:lstStyle/>
          <a:p>
            <a:r>
              <a:rPr lang="en-US" dirty="0"/>
              <a:t>WIGOS Metadata Standard</a:t>
            </a:r>
          </a:p>
          <a:p>
            <a:pPr lvl="1"/>
            <a:r>
              <a:rPr lang="en-US" dirty="0"/>
              <a:t>WMO TT-WIGOSMD</a:t>
            </a:r>
          </a:p>
          <a:p>
            <a:pPr lvl="1"/>
            <a:r>
              <a:rPr lang="en-US" dirty="0"/>
              <a:t>ET-ACDM members </a:t>
            </a:r>
          </a:p>
          <a:p>
            <a:r>
              <a:rPr lang="en-US" dirty="0"/>
              <a:t>Initial UML model</a:t>
            </a:r>
          </a:p>
          <a:p>
            <a:pPr lvl="1"/>
            <a:r>
              <a:rPr lang="en-US" dirty="0"/>
              <a:t>Dominic Lowe (formerly BoM) </a:t>
            </a:r>
          </a:p>
          <a:p>
            <a:pPr lvl="1"/>
            <a:r>
              <a:rPr lang="en-US" dirty="0"/>
              <a:t>Jeremy Tandy (UKMO)</a:t>
            </a:r>
          </a:p>
          <a:p>
            <a:pPr lvl="1"/>
            <a:r>
              <a:rPr lang="en-US" dirty="0"/>
              <a:t>Tom </a:t>
            </a:r>
            <a:r>
              <a:rPr lang="en-US" dirty="0" err="1"/>
              <a:t>Kralidis</a:t>
            </a:r>
            <a:r>
              <a:rPr lang="en-US" dirty="0"/>
              <a:t> (EC) </a:t>
            </a:r>
          </a:p>
          <a:p>
            <a:r>
              <a:rPr lang="en-US" dirty="0"/>
              <a:t>Evolution of UML model</a:t>
            </a:r>
          </a:p>
          <a:p>
            <a:pPr lvl="1"/>
            <a:r>
              <a:rPr lang="en-US" dirty="0"/>
              <a:t>Kathi Schleidt (</a:t>
            </a:r>
            <a:r>
              <a:rPr lang="en-US" dirty="0" err="1"/>
              <a:t>DataCove</a:t>
            </a:r>
            <a:r>
              <a:rPr lang="en-US" dirty="0"/>
              <a:t>)</a:t>
            </a:r>
          </a:p>
          <a:p>
            <a:pPr lvl="1"/>
            <a:r>
              <a:rPr lang="en-US" dirty="0"/>
              <a:t>Barbara </a:t>
            </a:r>
            <a:r>
              <a:rPr lang="en-US" dirty="0" err="1"/>
              <a:t>Magagna</a:t>
            </a:r>
            <a:r>
              <a:rPr lang="en-US" dirty="0"/>
              <a:t> (I-ADOPT)</a:t>
            </a:r>
          </a:p>
          <a:p>
            <a:pPr lvl="1"/>
            <a:r>
              <a:rPr lang="en-US" dirty="0"/>
              <a:t>OGC OMS SWG</a:t>
            </a:r>
          </a:p>
          <a:p>
            <a:r>
              <a:rPr lang="en-US" dirty="0"/>
              <a:t>Users</a:t>
            </a:r>
          </a:p>
        </p:txBody>
      </p:sp>
      <p:sp>
        <p:nvSpPr>
          <p:cNvPr id="7" name="Footer Placeholder 6"/>
          <p:cNvSpPr>
            <a:spLocks noGrp="1"/>
          </p:cNvSpPr>
          <p:nvPr>
            <p:ph type="ftr" sz="quarter" idx="10"/>
          </p:nvPr>
        </p:nvSpPr>
        <p:spPr/>
        <p:txBody>
          <a:bodyPr/>
          <a:lstStyle/>
          <a:p>
            <a:r>
              <a:rPr lang="de-CH"/>
              <a:t>J. Klausen et al. | WMO TECO 2022 | Paris, France | 10-13 Oct 2022</a:t>
            </a:r>
          </a:p>
        </p:txBody>
      </p:sp>
      <p:sp>
        <p:nvSpPr>
          <p:cNvPr id="8" name="Slide Number Placeholder 7"/>
          <p:cNvSpPr>
            <a:spLocks noGrp="1"/>
          </p:cNvSpPr>
          <p:nvPr>
            <p:ph type="sldNum" sz="quarter" idx="11"/>
          </p:nvPr>
        </p:nvSpPr>
        <p:spPr/>
        <p:txBody>
          <a:bodyPr/>
          <a:lstStyle/>
          <a:p>
            <a:fld id="{C7DBADAB-72F4-442E-9980-D16261BEC534}" type="slidenum">
              <a:rPr lang="de-CH" smtClean="0"/>
              <a:pPr/>
              <a:t>12</a:t>
            </a:fld>
            <a:endParaRPr lang="de-CH"/>
          </a:p>
        </p:txBody>
      </p:sp>
      <p:sp>
        <p:nvSpPr>
          <p:cNvPr id="6" name="TextBox 5"/>
          <p:cNvSpPr txBox="1"/>
          <p:nvPr/>
        </p:nvSpPr>
        <p:spPr>
          <a:xfrm>
            <a:off x="6241409" y="3875070"/>
            <a:ext cx="5480254" cy="2246769"/>
          </a:xfrm>
          <a:prstGeom prst="rect">
            <a:avLst/>
          </a:prstGeom>
          <a:noFill/>
        </p:spPr>
        <p:txBody>
          <a:bodyPr wrap="square" rtlCol="0">
            <a:spAutoFit/>
          </a:bodyPr>
          <a:lstStyle/>
          <a:p>
            <a:r>
              <a:rPr lang="en-US" sz="2000" dirty="0">
                <a:latin typeface="Courier" pitchFamily="49" charset="0"/>
              </a:rPr>
              <a:t>&lt;</a:t>
            </a:r>
            <a:r>
              <a:rPr lang="en-US" sz="2000" dirty="0" err="1">
                <a:latin typeface="Courier" pitchFamily="49" charset="0"/>
              </a:rPr>
              <a:t>wmdr:extension</a:t>
            </a:r>
            <a:r>
              <a:rPr lang="en-US" sz="2000" dirty="0">
                <a:latin typeface="Courier" pitchFamily="49" charset="0"/>
              </a:rPr>
              <a:t>&gt;</a:t>
            </a:r>
          </a:p>
          <a:p>
            <a:r>
              <a:rPr lang="en-US" sz="2000" dirty="0">
                <a:latin typeface="Courier" pitchFamily="49" charset="0"/>
              </a:rPr>
              <a:t>	&lt;</a:t>
            </a:r>
            <a:r>
              <a:rPr lang="en-US" sz="2000" dirty="0" err="1">
                <a:latin typeface="Courier" pitchFamily="49" charset="0"/>
              </a:rPr>
              <a:t>wmdr:acknowledgement</a:t>
            </a:r>
            <a:r>
              <a:rPr lang="en-US" sz="2000" dirty="0">
                <a:latin typeface="Courier" pitchFamily="49" charset="0"/>
              </a:rPr>
              <a:t>&gt;</a:t>
            </a:r>
          </a:p>
          <a:p>
            <a:r>
              <a:rPr lang="en-US" sz="2000" dirty="0">
                <a:latin typeface="Courier" pitchFamily="49" charset="0"/>
              </a:rPr>
              <a:t>		&lt;</a:t>
            </a:r>
            <a:r>
              <a:rPr lang="en-US" sz="2000" dirty="0" err="1">
                <a:latin typeface="Courier" pitchFamily="49" charset="0"/>
              </a:rPr>
              <a:t>gco:CharacterString</a:t>
            </a:r>
            <a:r>
              <a:rPr lang="en-US" sz="2000" dirty="0">
                <a:latin typeface="Courier" pitchFamily="49" charset="0"/>
              </a:rPr>
              <a:t>&gt;</a:t>
            </a:r>
          </a:p>
          <a:p>
            <a:r>
              <a:rPr lang="en-US" sz="2000" b="1" dirty="0">
                <a:solidFill>
                  <a:srgbClr val="FF0000"/>
                </a:solidFill>
                <a:latin typeface="Courier" pitchFamily="49" charset="0"/>
              </a:rPr>
              <a:t>		Thank you for your attention</a:t>
            </a:r>
          </a:p>
          <a:p>
            <a:r>
              <a:rPr lang="en-US" sz="2000" b="1" dirty="0">
                <a:solidFill>
                  <a:srgbClr val="FF0000"/>
                </a:solidFill>
                <a:latin typeface="Courier" pitchFamily="49" charset="0"/>
              </a:rPr>
              <a:t>		</a:t>
            </a:r>
            <a:r>
              <a:rPr lang="en-US" sz="2000" dirty="0">
                <a:latin typeface="Courier" pitchFamily="49" charset="0"/>
              </a:rPr>
              <a:t>&lt;/</a:t>
            </a:r>
            <a:r>
              <a:rPr lang="en-US" sz="2000" dirty="0" err="1">
                <a:latin typeface="Courier" pitchFamily="49" charset="0"/>
              </a:rPr>
              <a:t>gco:CharacterString</a:t>
            </a:r>
            <a:r>
              <a:rPr lang="en-US" sz="2000" dirty="0">
                <a:latin typeface="Courier" pitchFamily="49" charset="0"/>
              </a:rPr>
              <a:t>&gt;</a:t>
            </a:r>
          </a:p>
          <a:p>
            <a:r>
              <a:rPr lang="en-US" sz="2000" dirty="0">
                <a:latin typeface="Courier" pitchFamily="49" charset="0"/>
              </a:rPr>
              <a:t>	&lt;/</a:t>
            </a:r>
            <a:r>
              <a:rPr lang="en-US" sz="2000" dirty="0" err="1">
                <a:latin typeface="Courier" pitchFamily="49" charset="0"/>
              </a:rPr>
              <a:t>wmdr:acknowledgement</a:t>
            </a:r>
            <a:r>
              <a:rPr lang="en-US" sz="2000" dirty="0">
                <a:latin typeface="Courier" pitchFamily="49" charset="0"/>
              </a:rPr>
              <a:t>&gt;</a:t>
            </a:r>
          </a:p>
          <a:p>
            <a:r>
              <a:rPr lang="en-US" sz="2000" dirty="0">
                <a:latin typeface="Courier" pitchFamily="49" charset="0"/>
              </a:rPr>
              <a:t>&lt;/</a:t>
            </a:r>
            <a:r>
              <a:rPr lang="en-US" sz="2000" dirty="0" err="1">
                <a:latin typeface="Courier" pitchFamily="49" charset="0"/>
              </a:rPr>
              <a:t>wmdr:extension</a:t>
            </a:r>
            <a:r>
              <a:rPr lang="en-US" sz="2000" dirty="0">
                <a:latin typeface="Courier" pitchFamily="49" charset="0"/>
              </a:rPr>
              <a:t>&gt;</a:t>
            </a:r>
            <a:endParaRPr lang="de-CH" sz="2000" dirty="0">
              <a:latin typeface="Courier" pitchFamily="49" charset="0"/>
            </a:endParaRPr>
          </a:p>
        </p:txBody>
      </p:sp>
    </p:spTree>
    <p:extLst>
      <p:ext uri="{BB962C8B-B14F-4D97-AF65-F5344CB8AC3E}">
        <p14:creationId xmlns:p14="http://schemas.microsoft.com/office/powerpoint/2010/main" val="574491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WMO_WHITE_Powerpoint_en_f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MO_wide_screen.potx" id="{83B92AB1-09A9-48CB-A615-083653C45BB8}" vid="{F9E7670C-2EAE-4A6B-AC1A-B5E1CC67E64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WMO_wide_screen</Template>
  <TotalTime>22</TotalTime>
  <Words>1806</Words>
  <Application>Microsoft Office PowerPoint</Application>
  <PresentationFormat>Widescreen</PresentationFormat>
  <Paragraphs>184</Paragraphs>
  <Slides>12</Slides>
  <Notes>1</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Courier</vt:lpstr>
      <vt:lpstr>Wingdings</vt:lpstr>
      <vt:lpstr>WMO_WHITE_Powerpoint_en_fr</vt:lpstr>
      <vt:lpstr>Leveraging WIGOS metadata standards to make field study data products interoperable and reusable</vt:lpstr>
      <vt:lpstr>Motivation</vt:lpstr>
      <vt:lpstr>Two complementary types of metadata to maximize WIGOS observational  data usefulness, i.e., being F.A.I.R. </vt:lpstr>
      <vt:lpstr>The WMO Information System (WIS 2.0)</vt:lpstr>
      <vt:lpstr>WIS 2.0 discovery metadata</vt:lpstr>
      <vt:lpstr>WIGOS Metadata Standard</vt:lpstr>
      <vt:lpstr>KPIs for WMDR XML quality assessment </vt:lpstr>
      <vt:lpstr>WIGOS Metadata Representation uses standardized vocabulary  Example “Sample Treatment” from http://codes.wmo.int/wmdr </vt:lpstr>
      <vt:lpstr>Applications of WIGOS Metadata Standards</vt:lpstr>
      <vt:lpstr>Evolution of WIGOS Metadata</vt:lpstr>
      <vt:lpstr>Not even a standard can stand still …</vt:lpstr>
      <vt:lpstr>Acknowledgements</vt:lpstr>
    </vt:vector>
  </TitlesOfParts>
  <Company>MeteoSwiss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WMDR revisited</dc:title>
  <dc:creator>Jörg Klausen</dc:creator>
  <cp:lastModifiedBy>Chen, Gao (LARC-E303)</cp:lastModifiedBy>
  <cp:revision>171</cp:revision>
  <cp:lastPrinted>2022-06-13T11:29:45Z</cp:lastPrinted>
  <dcterms:created xsi:type="dcterms:W3CDTF">2022-04-07T15:48:17Z</dcterms:created>
  <dcterms:modified xsi:type="dcterms:W3CDTF">2022-12-12T13:37:36Z</dcterms:modified>
</cp:coreProperties>
</file>