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61" r:id="rId3"/>
    <p:sldId id="256" r:id="rId4"/>
    <p:sldId id="267" r:id="rId5"/>
    <p:sldId id="268" r:id="rId6"/>
    <p:sldId id="269" r:id="rId7"/>
    <p:sldId id="270" r:id="rId8"/>
    <p:sldId id="271" r:id="rId9"/>
    <p:sldId id="272" r:id="rId10"/>
    <p:sldId id="275" r:id="rId11"/>
    <p:sldId id="277" r:id="rId12"/>
    <p:sldId id="276" r:id="rId13"/>
    <p:sldId id="283" r:id="rId14"/>
    <p:sldId id="28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CEF59-A029-4BE1-AEF7-F164F4424875}" type="datetimeFigureOut">
              <a:rPr lang="en-US" smtClean="0"/>
              <a:t>12/12/22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95D1BE-A7BE-4196-A835-0EDD0BE74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05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41C92-50BC-43C0-B591-1891F9C43C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AD69FF-89B3-4322-AF60-BB947EE622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EC3DF-0887-443F-BB51-EC3BF67E7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CBF06-7421-4BD3-A528-77C482F3616A}" type="datetimeFigureOut">
              <a:rPr lang="en-US" smtClean="0"/>
              <a:t>12/12/22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243BD-942A-4F26-BBEA-45B69B960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CB6A4-B25A-41ED-990A-2F9423536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86553-731E-4D4F-8C15-FF1078C1D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945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0A119-DB8D-4E6F-B7B3-CA0CBDC81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E4BC7-3758-4E51-A2FA-B73F263A58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7F5DE-95F6-4424-A28E-B326701F4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CBF06-7421-4BD3-A528-77C482F3616A}" type="datetimeFigureOut">
              <a:rPr lang="en-US" smtClean="0"/>
              <a:t>12/12/22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80A0A-D133-4EEA-9EE0-71B7B66FC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4D350-07CD-44D3-8614-C07A6B576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86553-731E-4D4F-8C15-FF1078C1D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05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73B159-D906-4602-83EC-210835795B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4CD4C7-C2F3-4E18-BE2F-8DDE93A961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1BA0CB-5D40-4F75-8B52-31B3C46AB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CBF06-7421-4BD3-A528-77C482F3616A}" type="datetimeFigureOut">
              <a:rPr lang="en-US" smtClean="0"/>
              <a:t>12/12/22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A526F-8791-4FDC-88E6-7D777C722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1DDA3-D729-47EA-B056-DD80CD64C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86553-731E-4D4F-8C15-FF1078C1D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983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F590-099E-B141-A162-2C158F0BEFA5}" type="datetimeFigureOut">
              <a:rPr lang="en-US" smtClean="0"/>
              <a:t>12/12/22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D69F-6BDB-A24B-9F6F-BE19DF86B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35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F590-099E-B141-A162-2C158F0BEFA5}" type="datetimeFigureOut">
              <a:rPr lang="en-US" smtClean="0"/>
              <a:t>12/12/22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D69F-6BDB-A24B-9F6F-BE19DF86B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462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F590-099E-B141-A162-2C158F0BEFA5}" type="datetimeFigureOut">
              <a:rPr lang="en-US" smtClean="0"/>
              <a:t>12/12/22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D69F-6BDB-A24B-9F6F-BE19DF86B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895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F590-099E-B141-A162-2C158F0BEFA5}" type="datetimeFigureOut">
              <a:rPr lang="en-US" smtClean="0"/>
              <a:t>12/12/22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D69F-6BDB-A24B-9F6F-BE19DF86B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482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F590-099E-B141-A162-2C158F0BEFA5}" type="datetimeFigureOut">
              <a:rPr lang="en-US" smtClean="0"/>
              <a:t>12/12/22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D69F-6BDB-A24B-9F6F-BE19DF86B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87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F590-099E-B141-A162-2C158F0BEFA5}" type="datetimeFigureOut">
              <a:rPr lang="en-US" smtClean="0"/>
              <a:t>12/12/22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D69F-6BDB-A24B-9F6F-BE19DF86B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710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F590-099E-B141-A162-2C158F0BEFA5}" type="datetimeFigureOut">
              <a:rPr lang="en-US" smtClean="0"/>
              <a:t>12/12/22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D69F-6BDB-A24B-9F6F-BE19DF86B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401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F590-099E-B141-A162-2C158F0BEFA5}" type="datetimeFigureOut">
              <a:rPr lang="en-US" smtClean="0"/>
              <a:t>12/12/22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D69F-6BDB-A24B-9F6F-BE19DF86B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740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CB102-901D-4595-ADEB-451F3419B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29D9A-50EA-4721-B75E-73851DE12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661F1-C475-4027-83C9-4F03C7879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CBF06-7421-4BD3-A528-77C482F3616A}" type="datetimeFigureOut">
              <a:rPr lang="en-US" smtClean="0"/>
              <a:t>12/12/22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6DBCD-F94A-482E-B9B0-2BE4E4DE0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5C8F9C-B6D0-4AC5-B70C-7BBC5F41D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86553-731E-4D4F-8C15-FF1078C1D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831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F590-099E-B141-A162-2C158F0BEFA5}" type="datetimeFigureOut">
              <a:rPr lang="en-US" smtClean="0"/>
              <a:t>12/12/22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D69F-6BDB-A24B-9F6F-BE19DF86B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859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F590-099E-B141-A162-2C158F0BEFA5}" type="datetimeFigureOut">
              <a:rPr lang="en-US" smtClean="0"/>
              <a:t>12/12/22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D69F-6BDB-A24B-9F6F-BE19DF86B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6369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F590-099E-B141-A162-2C158F0BEFA5}" type="datetimeFigureOut">
              <a:rPr lang="en-US" smtClean="0"/>
              <a:t>12/12/22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D69F-6BDB-A24B-9F6F-BE19DF86B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91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C3330-AE24-4C4C-B986-8463974FE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C3793-FBD7-423D-90D6-9B1B1ABB5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470B91-D216-4660-9437-2B0032C81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CBF06-7421-4BD3-A528-77C482F3616A}" type="datetimeFigureOut">
              <a:rPr lang="en-US" smtClean="0"/>
              <a:t>12/12/22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15036-A9B3-4BC5-9E62-2AA8E369A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ED1A2-A67F-4911-A7D4-BC36A5C8A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86553-731E-4D4F-8C15-FF1078C1D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54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2E413-74DF-4FC8-95AF-5A4095DC1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00591-25BE-4440-9637-37321D3B91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FC7A2A-5619-4880-96EB-58A9C7D0DB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55BD62-DE36-48B3-B78B-4FF23E02B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CBF06-7421-4BD3-A528-77C482F3616A}" type="datetimeFigureOut">
              <a:rPr lang="en-US" smtClean="0"/>
              <a:t>12/12/22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A19E71-4E8A-4737-A146-37283DFB5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11651D-BA93-48D6-84FD-8D26E6A01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86553-731E-4D4F-8C15-FF1078C1D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497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CEFA4-975C-435E-8994-8E2228FF1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FAFD89-40D2-4128-8CA0-92874FF1A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254BF7-8D1F-40CF-B90F-8EE02B26EE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ADA557-C540-4A72-9236-D50120C9E9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1B76CF-25A5-4A4F-914C-1B9FD77289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E3852C-6013-476B-AB60-98FC9E618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CBF06-7421-4BD3-A528-77C482F3616A}" type="datetimeFigureOut">
              <a:rPr lang="en-US" smtClean="0"/>
              <a:t>12/12/22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786921-59A7-4384-B2E9-F1E45B4BC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BD7FED-7702-467B-96FA-06FA9FF79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86553-731E-4D4F-8C15-FF1078C1D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979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265FB-FED4-478B-BA1A-0AFDEB1C9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3C2A36-95AB-4892-8BAA-4AABE1B5D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CBF06-7421-4BD3-A528-77C482F3616A}" type="datetimeFigureOut">
              <a:rPr lang="en-US" smtClean="0"/>
              <a:t>12/12/22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C005EE-6DD0-4F81-9E6F-8859687F2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4DD54C-DF8C-4595-9E82-9890270CC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86553-731E-4D4F-8C15-FF1078C1D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635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05E423-E11F-4CE6-8D11-69E6706D5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CBF06-7421-4BD3-A528-77C482F3616A}" type="datetimeFigureOut">
              <a:rPr lang="en-US" smtClean="0"/>
              <a:t>12/12/22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B25841-F70E-4E44-B0AF-0F7457E0B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6F8B5-A05E-4D8B-85DE-53843D5C2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86553-731E-4D4F-8C15-FF1078C1D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2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B48DD-A143-48D2-AF6B-D43B5A68D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02AF2-329B-4CB0-9DA4-4006B1586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C04AB4-6C13-48E7-858E-03ADF2CF15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1201ED-F6DD-4FDE-9FBF-DF6CDE212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CBF06-7421-4BD3-A528-77C482F3616A}" type="datetimeFigureOut">
              <a:rPr lang="en-US" smtClean="0"/>
              <a:t>12/12/22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F39C15-FFBF-44FA-8D18-8905E194D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4F8F0-0F92-40D1-BEAA-5D6609B0E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86553-731E-4D4F-8C15-FF1078C1D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201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178F4-3CD8-46DF-8AE0-BBCC8F4B9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391AA9-618A-4AE2-AD6C-6C7687AE8F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93BC30-299C-46C2-837C-0908C38418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7407B4-A757-417C-B611-278336E6B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CBF06-7421-4BD3-A528-77C482F3616A}" type="datetimeFigureOut">
              <a:rPr lang="en-US" smtClean="0"/>
              <a:t>12/12/22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6D0D24-CB98-47DE-9F08-605AD6786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EAD0CC-B093-4A15-854F-3DFD1422F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86553-731E-4D4F-8C15-FF1078C1D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42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F97587-7C04-4493-93FC-9BB138BC2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129EA0-E046-4E63-8705-28D82B005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005C48-F315-4777-BAC0-CA0EBE4882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CBF06-7421-4BD3-A528-77C482F3616A}" type="datetimeFigureOut">
              <a:rPr lang="en-US" smtClean="0"/>
              <a:t>12/12/22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611570-9B48-4FEB-AB73-E4D9A573FD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FE6DC-8BDA-4D65-B639-5F9F38038D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86553-731E-4D4F-8C15-FF1078C1D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665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0F590-099E-B141-A162-2C158F0BEFA5}" type="datetimeFigureOut">
              <a:rPr lang="en-US" smtClean="0"/>
              <a:t>12/12/22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4D69F-6BDB-A24B-9F6F-BE19DF86B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17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6C9AA4-B3BF-0844-B6FF-0D3FAF6CB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6941" y="38508"/>
            <a:ext cx="1137424" cy="11374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5CF1D9-6C2E-8C4A-89A6-7DD3A6FF6E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078" y="-81368"/>
            <a:ext cx="2754352" cy="137717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E66C8B3-B273-432E-942D-F9906AFD88E0}"/>
              </a:ext>
            </a:extLst>
          </p:cNvPr>
          <p:cNvSpPr txBox="1">
            <a:spLocks/>
          </p:cNvSpPr>
          <p:nvPr/>
        </p:nvSpPr>
        <p:spPr>
          <a:xfrm>
            <a:off x="995779" y="1737531"/>
            <a:ext cx="10200442" cy="2618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Analysis of the Tropospheric Doppler Radar Wind Profiler Measurement Accuracy</a:t>
            </a:r>
            <a:b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46ECB6-90A7-4978-B179-83C8F1380229}"/>
              </a:ext>
            </a:extLst>
          </p:cNvPr>
          <p:cNvSpPr txBox="1"/>
          <p:nvPr/>
        </p:nvSpPr>
        <p:spPr>
          <a:xfrm>
            <a:off x="1133545" y="3811012"/>
            <a:ext cx="100626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Meghan E. Carrico (</a:t>
            </a:r>
            <a:r>
              <a:rPr lang="en-US" sz="2400" dirty="0">
                <a:solidFill>
                  <a:prstClr val="black"/>
                </a:solidFill>
                <a:latin typeface="Calibri Light" panose="020F0302020204030204"/>
              </a:rPr>
              <a:t>m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eghan.c</a:t>
            </a:r>
            <a:r>
              <a:rPr lang="en-US" sz="2400" dirty="0">
                <a:solidFill>
                  <a:prstClr val="black"/>
                </a:solidFill>
                <a:latin typeface="Calibri Light" panose="020F0302020204030204"/>
              </a:rPr>
              <a:t>arrico@nasa.gov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Natural Environments Branch, NASA Marshall Space Flight Center (Huntsville, AL)</a:t>
            </a:r>
          </a:p>
          <a:p>
            <a:pPr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Ryan K. Decker </a:t>
            </a:r>
          </a:p>
          <a:p>
            <a:pPr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Natural Environments Branch, NASA Marshall Space Flight Center (Huntsville, AL)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23rd Conference on Aviation, Range, and Aerospace Meteorology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January 10th, 2023</a:t>
            </a:r>
          </a:p>
        </p:txBody>
      </p:sp>
    </p:spTree>
    <p:extLst>
      <p:ext uri="{BB962C8B-B14F-4D97-AF65-F5344CB8AC3E}">
        <p14:creationId xmlns:p14="http://schemas.microsoft.com/office/powerpoint/2010/main" val="259279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97E3A-AA6C-5849-9973-0D4CEEC1A4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18264" y="159216"/>
            <a:ext cx="6395224" cy="89600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RMS for Transition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0FC514-4593-1849-80B1-7FAB1D716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3488" y="38508"/>
            <a:ext cx="1137424" cy="11374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D70B06-2C28-A842-9796-3F47874F0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172" y="-81368"/>
            <a:ext cx="2754352" cy="13771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B73D66-4BDF-457E-AA2B-7A50AEEB1C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893" y="1295808"/>
            <a:ext cx="10374402" cy="548707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EC597D-280B-4A16-AD75-4B558B5941CF}"/>
              </a:ext>
            </a:extLst>
          </p:cNvPr>
          <p:cNvCxnSpPr>
            <a:cxnSpLocks/>
          </p:cNvCxnSpPr>
          <p:nvPr/>
        </p:nvCxnSpPr>
        <p:spPr>
          <a:xfrm flipV="1">
            <a:off x="4551327" y="1511808"/>
            <a:ext cx="0" cy="491337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7064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97E3A-AA6C-5849-9973-0D4CEEC1A4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18264" y="159216"/>
            <a:ext cx="6395224" cy="89600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RMS for Summer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0FC514-4593-1849-80B1-7FAB1D716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3488" y="38508"/>
            <a:ext cx="1137424" cy="11374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D70B06-2C28-A842-9796-3F47874F0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172" y="-81368"/>
            <a:ext cx="2754352" cy="13771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8EE0AE-FB1E-488E-BE6D-CCED89CD65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172" y="1296640"/>
            <a:ext cx="10353746" cy="552285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C8F696D-401E-4C09-8992-7E93A4E329F1}"/>
              </a:ext>
            </a:extLst>
          </p:cNvPr>
          <p:cNvCxnSpPr>
            <a:cxnSpLocks/>
          </p:cNvCxnSpPr>
          <p:nvPr/>
        </p:nvCxnSpPr>
        <p:spPr>
          <a:xfrm flipV="1">
            <a:off x="5538879" y="1560576"/>
            <a:ext cx="0" cy="486460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357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97E3A-AA6C-5849-9973-0D4CEEC1A4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18264" y="38508"/>
            <a:ext cx="6395224" cy="89600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Discussion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0FC514-4593-1849-80B1-7FAB1D716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3488" y="38508"/>
            <a:ext cx="1137424" cy="11374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D70B06-2C28-A842-9796-3F47874F0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172" y="-81368"/>
            <a:ext cx="2754352" cy="13771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2EBF1D-3001-4942-949B-D88262A2C5F1}"/>
              </a:ext>
            </a:extLst>
          </p:cNvPr>
          <p:cNvSpPr txBox="1"/>
          <p:nvPr/>
        </p:nvSpPr>
        <p:spPr>
          <a:xfrm>
            <a:off x="799172" y="2055303"/>
            <a:ext cx="645125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RMS for summer h</a:t>
            </a:r>
            <a:r>
              <a:rPr lang="en-US" sz="2000" dirty="0">
                <a:solidFill>
                  <a:prstClr val="black"/>
                </a:solidFill>
              </a:rPr>
              <a:t>as the lowest RMS values of all the seasons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/>
              </a:rPr>
              <a:t>Consistent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with results from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EV44 22-004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Fully crosses the RMS threshold of 1.5 m/s by 12,000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Winter and the transition seasons have similar results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Exceed the RMS threshold through nearly the entire altitude range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Overall, for this larger timeframe, the RMS values are higher than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EV44 22-004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 a shorter timeframe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Increases in the RMS above 12,000m seen in all seasons can be attributed to decreased output power when the TDRWP is operating in the EVR mode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latin typeface="Calibri" panose="020F0502020204030204"/>
              </a:rPr>
              <a:t>Use of TDRWP in EVR mode will need increased wind measurement uncertainty applied in analyses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A77F44-BCCD-4EF1-9F80-82937EFFD1F3}"/>
              </a:ext>
            </a:extLst>
          </p:cNvPr>
          <p:cNvSpPr txBox="1"/>
          <p:nvPr/>
        </p:nvSpPr>
        <p:spPr>
          <a:xfrm>
            <a:off x="7661601" y="5138054"/>
            <a:ext cx="4048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RMS result from EV44 22-004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092C467-C6B5-4BAE-A36B-A9B946E08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426" y="1396780"/>
            <a:ext cx="4870569" cy="37011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088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97E3A-AA6C-5849-9973-0D4CEEC1A4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8388" y="2980996"/>
            <a:ext cx="6395224" cy="896008"/>
          </a:xfrm>
        </p:spPr>
        <p:txBody>
          <a:bodyPr anchor="ctr">
            <a:normAutofit/>
          </a:bodyPr>
          <a:lstStyle/>
          <a:p>
            <a:r>
              <a:rPr lang="en-US" sz="3600" dirty="0"/>
              <a:t>Questions?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0FC514-4593-1849-80B1-7FAB1D716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3488" y="38508"/>
            <a:ext cx="1137424" cy="11374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D70B06-2C28-A842-9796-3F47874F0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172" y="-81368"/>
            <a:ext cx="2754352" cy="137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445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97E3A-AA6C-5849-9973-0D4CEEC1A4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18264" y="159216"/>
            <a:ext cx="6395224" cy="89600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Overview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0FC514-4593-1849-80B1-7FAB1D716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3488" y="38508"/>
            <a:ext cx="1137424" cy="11374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D70B06-2C28-A842-9796-3F47874F0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172" y="-81368"/>
            <a:ext cx="2754352" cy="13771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F83DAD-536A-4429-BAAD-0D10F33C7DC2}"/>
              </a:ext>
            </a:extLst>
          </p:cNvPr>
          <p:cNvSpPr txBox="1"/>
          <p:nvPr/>
        </p:nvSpPr>
        <p:spPr>
          <a:xfrm>
            <a:off x="639193" y="1953087"/>
            <a:ext cx="95523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Tropospheric Doppler Radar Wind Profiler (TDRWP) is a wind measurement instrument at </a:t>
            </a:r>
            <a:r>
              <a:rPr lang="en-US" sz="1800" dirty="0"/>
              <a:t>NASA’s Kennedy Space Center, co-located on the United States Space Force’s (USSF) Eastern Range (ER) at the Cape Canaveral Space Force Station (CCAFS),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that generates atmospheric wind profiles which are utilized in the design, certification and operations of various launch vehicles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NASA’s Space Launch System (SLS)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Commercial launch vehicles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NASA Crew-4 in April 2022 was first NASA crewed mission to use TDRWP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Composed of twenty antenna sectors and transmitter units pairs which operate at 48 MHz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TDRWP data is required for day-of-launch structural margin and performance assessments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E3B95F-AB13-408B-8104-294232D236FB}"/>
              </a:ext>
            </a:extLst>
          </p:cNvPr>
          <p:cNvSpPr txBox="1"/>
          <p:nvPr/>
        </p:nvSpPr>
        <p:spPr>
          <a:xfrm>
            <a:off x="4300068" y="6512205"/>
            <a:ext cx="2849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TDRWP site at KSC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12A3A1D-725A-42A9-BBEC-6C38C2B9FB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5740" y="3454625"/>
            <a:ext cx="2567974" cy="318104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930D7C5-8037-40C9-863D-913E46AE52C4}"/>
              </a:ext>
            </a:extLst>
          </p:cNvPr>
          <p:cNvSpPr txBox="1"/>
          <p:nvPr/>
        </p:nvSpPr>
        <p:spPr>
          <a:xfrm>
            <a:off x="9560852" y="3085293"/>
            <a:ext cx="2536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TDRWP location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BF6FA2-B6E9-48E7-9508-BBA70AC28C3E}"/>
              </a:ext>
            </a:extLst>
          </p:cNvPr>
          <p:cNvSpPr/>
          <p:nvPr/>
        </p:nvSpPr>
        <p:spPr>
          <a:xfrm>
            <a:off x="10501885" y="4514293"/>
            <a:ext cx="177553" cy="1864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A0AD73-BF7B-4E1C-BC36-CB97CCB938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2559" y="4514293"/>
            <a:ext cx="4145639" cy="202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185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97E3A-AA6C-5849-9973-0D4CEEC1A4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18264" y="159216"/>
            <a:ext cx="6395224" cy="89600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Overview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0FC514-4593-1849-80B1-7FAB1D716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3488" y="38508"/>
            <a:ext cx="1137424" cy="11374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D70B06-2C28-A842-9796-3F47874F0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172" y="-81368"/>
            <a:ext cx="2754352" cy="13771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E80FD7-1123-4A2F-9EF4-0E19A968F3E4}"/>
              </a:ext>
            </a:extLst>
          </p:cNvPr>
          <p:cNvSpPr txBox="1"/>
          <p:nvPr/>
        </p:nvSpPr>
        <p:spPr>
          <a:xfrm>
            <a:off x="678648" y="1951672"/>
            <a:ext cx="106620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TDRWP has two operational modes: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Enhanced Vertical Resolution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These modes have different starting and ending altitudes as well as effective vertical resolutions (EVR)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2E0D9D5-3EC9-4B53-B054-935F75286B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722629"/>
              </p:ext>
            </p:extLst>
          </p:nvPr>
        </p:nvGraphicFramePr>
        <p:xfrm>
          <a:off x="3281286" y="3343184"/>
          <a:ext cx="4149323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7964">
                  <a:extLst>
                    <a:ext uri="{9D8B030D-6E8A-4147-A177-3AD203B41FA5}">
                      <a16:colId xmlns:a16="http://schemas.microsoft.com/office/drawing/2014/main" val="731074629"/>
                    </a:ext>
                  </a:extLst>
                </a:gridCol>
                <a:gridCol w="1251751">
                  <a:extLst>
                    <a:ext uri="{9D8B030D-6E8A-4147-A177-3AD203B41FA5}">
                      <a16:colId xmlns:a16="http://schemas.microsoft.com/office/drawing/2014/main" val="2403368570"/>
                    </a:ext>
                  </a:extLst>
                </a:gridCol>
                <a:gridCol w="1189608">
                  <a:extLst>
                    <a:ext uri="{9D8B030D-6E8A-4147-A177-3AD203B41FA5}">
                      <a16:colId xmlns:a16="http://schemas.microsoft.com/office/drawing/2014/main" val="29048567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EVR mode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SLS mode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204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Starting altitude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1869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1795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367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Ending altitude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19505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19430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770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EVR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330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450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326159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87E1F80-DD17-4E30-8801-13A36B1565B7}"/>
              </a:ext>
            </a:extLst>
          </p:cNvPr>
          <p:cNvSpPr txBox="1"/>
          <p:nvPr/>
        </p:nvSpPr>
        <p:spPr>
          <a:xfrm>
            <a:off x="756200" y="4820512"/>
            <a:ext cx="109193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time gap between TDRWP profiles is 5 minutes with gate/altitude spacing of 150 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characterize the accuracy, TDRWP data is compared to Automated Meteorological Profiling System (AMPS) 1-second balloon data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TDRWP measurement uncertainty is used by commercial launch vehicles as an additional standoff term in day of launch vehicle assessments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ultimate goal is for TDRWP data to have an accuracy equivalent to existing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rawindsonde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system (1.5 m/s root mean square or less) for each x and y wind component (u and v respectively)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4645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97E3A-AA6C-5849-9973-0D4CEEC1A4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18264" y="159216"/>
            <a:ext cx="6395224" cy="896008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Analysis Goals/Outline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0FC514-4593-1849-80B1-7FAB1D716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3488" y="38508"/>
            <a:ext cx="1137424" cy="11374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D70B06-2C28-A842-9796-3F47874F0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172" y="-81368"/>
            <a:ext cx="2754352" cy="13771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1525D8-C9F9-4493-849D-043959FAB5C4}"/>
              </a:ext>
            </a:extLst>
          </p:cNvPr>
          <p:cNvSpPr txBox="1"/>
          <p:nvPr/>
        </p:nvSpPr>
        <p:spPr>
          <a:xfrm>
            <a:off x="346229" y="2068497"/>
            <a:ext cx="1070647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Studies have been conducted to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quantify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accuracy of the differing TDRWP modes: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Analyses of Kennedy Space Center Tropospheric Doppler Radar Wind Profiler Data for Space Launch System Certification, NASA memorandum (EV40 18-003), 6 August 2018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Operational Acceptance Test Plan for the KSC Tropospheric Doppler Radar Wind Profiler After 2020 Effective Vertical Resolution Upgrade, NASA memorandum (EV44 20-004) , 11 May 2020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KSC TDRWP Measurement Error at discrete altitudes, NASA memorandum (EV44 22-004) 3 March 2022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presentation discusses an additional study to evaluate the TDRWP EVR mode over a longer time period / sample size (March 2020 to March 2022)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Provides insights into seasonal variations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Complements and provides comparison to EV44 22-004 TDRWP EVR mode analysis (timeframe of January 2020 to April 2020)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001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97E3A-AA6C-5849-9973-0D4CEEC1A4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18264" y="159216"/>
            <a:ext cx="6395224" cy="89600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Datasets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0FC514-4593-1849-80B1-7FAB1D716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3488" y="38508"/>
            <a:ext cx="1137424" cy="11374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D70B06-2C28-A842-9796-3F47874F0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172" y="-81368"/>
            <a:ext cx="2754352" cy="13771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10E0EA-0D08-492F-9DA7-3C12C1B42C01}"/>
              </a:ext>
            </a:extLst>
          </p:cNvPr>
          <p:cNvSpPr txBox="1"/>
          <p:nvPr/>
        </p:nvSpPr>
        <p:spPr>
          <a:xfrm>
            <a:off x="799172" y="2068497"/>
            <a:ext cx="10945985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sets used for the analysis include: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Quality Controlled TDRWP data in EVR mode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Balloon 1-second AMPS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North American Regional Reanalysis (NARR) spatial Root Mean Squared (RMS) differences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Small scale correction term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the initial balloon dataset, approximately 2 balloon profiles are available for each day, with some days having a greater number depending on the launch schedule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1-second intervals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Considered to be ground truth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Covers same time range as TDRWP data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NARR RMS data was calculated and provided by Nathan Curtis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Helps to account for spatial differences between TDRWP and balloon as balloon drifts with altitude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Small scale correction term dataset is included due to the differences in resolution of the balloon and NARR data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These values are used in the previous two analyses as well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3936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97E3A-AA6C-5849-9973-0D4CEEC1A4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18264" y="159216"/>
            <a:ext cx="6395224" cy="89600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Procedure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0FC514-4593-1849-80B1-7FAB1D716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3488" y="38508"/>
            <a:ext cx="1137424" cy="11374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D70B06-2C28-A842-9796-3F47874F0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172" y="-81368"/>
            <a:ext cx="2754352" cy="13771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5CDE2B-26DD-4F28-A6F4-435EFEA72061}"/>
              </a:ext>
            </a:extLst>
          </p:cNvPr>
          <p:cNvSpPr txBox="1"/>
          <p:nvPr/>
        </p:nvSpPr>
        <p:spPr>
          <a:xfrm>
            <a:off x="799172" y="1997476"/>
            <a:ext cx="1019138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General procedure included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Removing TDRWP data in SLS mode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Parsing TDRWP and balloon data into individual years and variables such as windspeed, wind direction, altitude, balloon latitude and longitude, and creating time variables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Calculating u and v from windspeed and direction for TDRWP and balloon data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Average balloon data to TDRWP altitude intervals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Comparing altitude and timestamp datasets between both TDRWP and balloon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Completed to create a composite TDRWP profile within 5 minutes after each balloon datapoint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Finding NARR RMS error for each balloon data point from NARR RMS dataset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Calculating RMS/total error for TDRWP data for each season</a:t>
            </a:r>
          </a:p>
        </p:txBody>
      </p:sp>
    </p:spTree>
    <p:extLst>
      <p:ext uri="{BB962C8B-B14F-4D97-AF65-F5344CB8AC3E}">
        <p14:creationId xmlns:p14="http://schemas.microsoft.com/office/powerpoint/2010/main" val="2648442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97E3A-AA6C-5849-9973-0D4CEEC1A4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18264" y="159216"/>
            <a:ext cx="6395224" cy="89600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RMS/Error Calculation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0FC514-4593-1849-80B1-7FAB1D716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3488" y="38508"/>
            <a:ext cx="1137424" cy="11374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D70B06-2C28-A842-9796-3F47874F0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172" y="-81368"/>
            <a:ext cx="2754352" cy="13771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6C22CA-4E72-4129-B2B1-AF21C2C96630}"/>
              </a:ext>
            </a:extLst>
          </p:cNvPr>
          <p:cNvSpPr txBox="1"/>
          <p:nvPr/>
        </p:nvSpPr>
        <p:spPr>
          <a:xfrm>
            <a:off x="976544" y="1988598"/>
            <a:ext cx="10005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Used the following formula to calculate the TDRWP error per altitude per profile for both u and v component: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FE889DA-18A3-4DC1-A2A0-CE7629EF4D95}"/>
                  </a:ext>
                </a:extLst>
              </p:cNvPr>
              <p:cNvSpPr txBox="1"/>
              <p:nvPr/>
            </p:nvSpPr>
            <p:spPr>
              <a:xfrm>
                <a:off x="3265117" y="2579745"/>
                <a:ext cx="5661765" cy="3582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𝑡𝑑𝑟𝑤𝑝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sSubSup>
                            <m:sSubSup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kumimoji="0" lang="el-G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Δ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𝑇𝐷𝑅𝑊𝑃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𝐵𝑎𝑙𝑙𝑜𝑜𝑛</m:t>
                              </m:r>
                            </m:sub>
                            <m:sup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bSup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Sup>
                            <m:sSubSup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kumimoji="0" lang="el-G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Δ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𝑠𝑝𝑎𝑡𝑖𝑎𝑙</m:t>
                              </m:r>
                            </m:sub>
                            <m:sup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bSup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Sup>
                            <m:sSubSup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kumimoji="0" lang="el-G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Δ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𝑠𝑚𝑎𝑙𝑙</m:t>
                              </m:r>
                            </m:sub>
                            <m:sup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bSup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0.5</m:t>
                          </m:r>
                        </m:sup>
                      </m:sSup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FE889DA-18A3-4DC1-A2A0-CE7629EF4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117" y="2579745"/>
                <a:ext cx="5661765" cy="358240"/>
              </a:xfrm>
              <a:prstGeom prst="rect">
                <a:avLst/>
              </a:prstGeom>
              <a:blipFill>
                <a:blip r:embed="rId5"/>
                <a:stretch>
                  <a:fillRect b="-23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5DBF811-3DFE-44EB-9C4F-6CD99237DE85}"/>
                  </a:ext>
                </a:extLst>
              </p:cNvPr>
              <p:cNvSpPr txBox="1"/>
              <p:nvPr/>
            </p:nvSpPr>
            <p:spPr>
              <a:xfrm>
                <a:off x="1104782" y="3226076"/>
                <a:ext cx="7866345" cy="3248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kumimoji="0" lang="el-GR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Δ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𝑇𝐷𝑅𝑊𝑃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−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𝐵𝑎𝑙𝑙𝑜𝑜𝑛</m:t>
                        </m:r>
                      </m:sub>
                      <m: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bSup>
                  </m:oMath>
                </a14:m>
                <a:r>
                  <a:rPr kumimoji="0" lang="en-US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Wingdings" panose="05000000000000000000" pitchFamily="2" charset="2"/>
                  </a:rPr>
                  <a:t> subtraction of TDRWP – Balloon u and v components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Wingdings" panose="05000000000000000000" pitchFamily="2" charset="2"/>
                  </a:rPr>
                  <a:t> 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kumimoji="0" lang="el-GR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Δ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𝑠𝑝𝑎𝑡𝑖𝑎𝑙</m:t>
                        </m:r>
                      </m:sub>
                      <m: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bSup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Wingdings" panose="05000000000000000000" pitchFamily="2" charset="2"/>
                  </a:rPr>
                  <a:t>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NARR RMS term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kumimoji="0" lang="el-GR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Δ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𝑠𝑚𝑎𝑙𝑙</m:t>
                        </m:r>
                      </m:sub>
                      <m: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bSup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Wingdings" panose="05000000000000000000" pitchFamily="2" charset="2"/>
                  </a:rPr>
                  <a:t> small scale term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Wingdings" panose="05000000000000000000" pitchFamily="2" charset="2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Then calculated the RMS of this value per altitude over all profiles: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RMS =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naryPr>
                          <m:sub/>
                          <m:sup/>
                          <m:e>
                            <m:sSubSup>
                              <m:sSubSupPr>
                                <m:ctrlP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SupPr>
                              <m:e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𝑡𝑑𝑟𝑤𝑝</m:t>
                                </m:r>
                              </m:sub>
                              <m:sup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/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e>
                      <m: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0.5</m:t>
                        </m:r>
                      </m:sup>
                    </m:sSup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Gives a final array of the RMS for both u and v component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5DBF811-3DFE-44EB-9C4F-6CD99237DE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782" y="3226076"/>
                <a:ext cx="7866345" cy="3248069"/>
              </a:xfrm>
              <a:prstGeom prst="rect">
                <a:avLst/>
              </a:prstGeom>
              <a:blipFill>
                <a:blip r:embed="rId6"/>
                <a:stretch>
                  <a:fillRect l="-465" t="-750" b="-2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0713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97E3A-AA6C-5849-9973-0D4CEEC1A4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18264" y="0"/>
            <a:ext cx="6395224" cy="896008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Final TDRWP and Balloon Data Distribution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0FC514-4593-1849-80B1-7FAB1D716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3488" y="38508"/>
            <a:ext cx="1137424" cy="11374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D70B06-2C28-A842-9796-3F47874F0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172" y="-81368"/>
            <a:ext cx="2754352" cy="13771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E80EC0-B0E9-4D91-B55B-DB456A14A12D}"/>
              </a:ext>
            </a:extLst>
          </p:cNvPr>
          <p:cNvSpPr txBox="1"/>
          <p:nvPr/>
        </p:nvSpPr>
        <p:spPr>
          <a:xfrm>
            <a:off x="914400" y="2155371"/>
            <a:ext cx="100257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start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March 4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2020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end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March 20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2022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Winter months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Dec, Jan, February, March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Summer months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June, July, August, September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Transition months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April, May, Oct, November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9A91540-C4DD-4778-A4CD-6912E8BCC9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61246"/>
              </p:ext>
            </p:extLst>
          </p:nvPr>
        </p:nvGraphicFramePr>
        <p:xfrm>
          <a:off x="799172" y="4696580"/>
          <a:ext cx="452819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4422">
                  <a:extLst>
                    <a:ext uri="{9D8B030D-6E8A-4147-A177-3AD203B41FA5}">
                      <a16:colId xmlns:a16="http://schemas.microsoft.com/office/drawing/2014/main" val="547850971"/>
                    </a:ext>
                  </a:extLst>
                </a:gridCol>
                <a:gridCol w="1812022">
                  <a:extLst>
                    <a:ext uri="{9D8B030D-6E8A-4147-A177-3AD203B41FA5}">
                      <a16:colId xmlns:a16="http://schemas.microsoft.com/office/drawing/2014/main" val="2976818320"/>
                    </a:ext>
                  </a:extLst>
                </a:gridCol>
                <a:gridCol w="2021747">
                  <a:extLst>
                    <a:ext uri="{9D8B030D-6E8A-4147-A177-3AD203B41FA5}">
                      <a16:colId xmlns:a16="http://schemas.microsoft.com/office/drawing/2014/main" val="33663545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 of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 of Profiles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1279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469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8992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7221466"/>
                  </a:ext>
                </a:extLst>
              </a:tr>
            </a:tbl>
          </a:graphicData>
        </a:graphic>
      </p:graphicFrame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62FBE15C-202D-4BBB-BDD9-B2C6DA8F25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238747"/>
              </p:ext>
            </p:extLst>
          </p:nvPr>
        </p:nvGraphicFramePr>
        <p:xfrm>
          <a:off x="5812672" y="4704379"/>
          <a:ext cx="495599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547">
                  <a:extLst>
                    <a:ext uri="{9D8B030D-6E8A-4147-A177-3AD203B41FA5}">
                      <a16:colId xmlns:a16="http://schemas.microsoft.com/office/drawing/2014/main" val="1959249939"/>
                    </a:ext>
                  </a:extLst>
                </a:gridCol>
                <a:gridCol w="1830479">
                  <a:extLst>
                    <a:ext uri="{9D8B030D-6E8A-4147-A177-3AD203B41FA5}">
                      <a16:colId xmlns:a16="http://schemas.microsoft.com/office/drawing/2014/main" val="1132667219"/>
                    </a:ext>
                  </a:extLst>
                </a:gridCol>
                <a:gridCol w="2004970">
                  <a:extLst>
                    <a:ext uri="{9D8B030D-6E8A-4147-A177-3AD203B41FA5}">
                      <a16:colId xmlns:a16="http://schemas.microsoft.com/office/drawing/2014/main" val="17302268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Season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 of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 of Profiles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4855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Winter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308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Summer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298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Transition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4045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1258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97E3A-AA6C-5849-9973-0D4CEEC1A4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18264" y="159216"/>
            <a:ext cx="6395224" cy="89600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RMS for Winter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0FC514-4593-1849-80B1-7FAB1D716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3488" y="38508"/>
            <a:ext cx="1137424" cy="11374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D70B06-2C28-A842-9796-3F47874F0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172" y="-81368"/>
            <a:ext cx="2754352" cy="13771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948D86-385A-43E5-9C85-4C109D958A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172" y="1275696"/>
            <a:ext cx="10593656" cy="554379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E4A66E8-1612-481F-9055-48C9B10D6CFB}"/>
              </a:ext>
            </a:extLst>
          </p:cNvPr>
          <p:cNvCxnSpPr>
            <a:cxnSpLocks/>
          </p:cNvCxnSpPr>
          <p:nvPr/>
        </p:nvCxnSpPr>
        <p:spPr>
          <a:xfrm flipV="1">
            <a:off x="5672991" y="1470991"/>
            <a:ext cx="0" cy="492980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93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1006</Words>
  <Application>Microsoft Macintosh PowerPoint</Application>
  <PresentationFormat>Widescreen</PresentationFormat>
  <Paragraphs>134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Office Theme</vt:lpstr>
      <vt:lpstr>1_Office Theme</vt:lpstr>
      <vt:lpstr>PowerPoint Presentation</vt:lpstr>
      <vt:lpstr>Overview</vt:lpstr>
      <vt:lpstr>Overview</vt:lpstr>
      <vt:lpstr>Analysis Goals/Outline</vt:lpstr>
      <vt:lpstr>Datasets</vt:lpstr>
      <vt:lpstr>Procedure</vt:lpstr>
      <vt:lpstr>RMS/Error Calculation</vt:lpstr>
      <vt:lpstr>Final TDRWP and Balloon Data Distribution</vt:lpstr>
      <vt:lpstr>RMS for Winter</vt:lpstr>
      <vt:lpstr>RMS for Transition</vt:lpstr>
      <vt:lpstr>RMS for Summer</vt:lpstr>
      <vt:lpstr>Discussion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Carrico, Meghan E. (MSFC-EM41)</dc:creator>
  <cp:lastModifiedBy>Decker, Ryan K. (MSFC-EV44)</cp:lastModifiedBy>
  <cp:revision>48</cp:revision>
  <dcterms:created xsi:type="dcterms:W3CDTF">2022-12-05T19:01:35Z</dcterms:created>
  <dcterms:modified xsi:type="dcterms:W3CDTF">2022-12-12T18:10:10Z</dcterms:modified>
</cp:coreProperties>
</file>