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43891200" cy="438912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14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29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43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58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5725" algn="l" defTabSz="457145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2870" algn="l" defTabSz="457145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016" algn="l" defTabSz="457145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161" algn="l" defTabSz="457145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824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thiraj Venkatapathy" initials="RAJ" lastIdx="4" clrIdx="0"/>
  <p:cmAuthor id="1" name="Matthew Gasch" initials="MJG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EEBCC"/>
    <a:srgbClr val="CCE5FF"/>
    <a:srgbClr val="FFFFFF"/>
    <a:srgbClr val="D5D5D5"/>
    <a:srgbClr val="FFD4CF"/>
    <a:srgbClr val="C3EDFC"/>
    <a:srgbClr val="A50021"/>
    <a:srgbClr val="9FB9FF"/>
    <a:srgbClr val="9900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DAA0B-7705-4B31-BB31-5EB70268B87C}" v="197" dt="2022-12-14T18:16:02.2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9" autoAdjust="0"/>
    <p:restoredTop sz="94640" autoAdjust="0"/>
  </p:normalViewPr>
  <p:slideViewPr>
    <p:cSldViewPr>
      <p:cViewPr>
        <p:scale>
          <a:sx n="39" d="100"/>
          <a:sy n="39" d="100"/>
        </p:scale>
        <p:origin x="-2272" y="-2760"/>
      </p:cViewPr>
      <p:guideLst>
        <p:guide orient="horz" pos="13824"/>
        <p:guide pos="1382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E8557-EB55-AF44-A93E-4AB98DAD0A2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E371B-C453-B941-A35C-F69062BFF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4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3635569"/>
            <a:ext cx="37306251" cy="94064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5" y="24870835"/>
            <a:ext cx="30724475" cy="1121833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5" indent="0" algn="ctr">
              <a:buNone/>
              <a:defRPr/>
            </a:lvl3pPr>
            <a:lvl4pPr marL="1371669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1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70A36-105A-DF4D-9A0B-262879ED4846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995B5-428A-0243-B171-9303D4A87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18D3-BC92-2745-8090-5FF02DD4F189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92E36-144D-7844-A7F9-49C76DC070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4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272164" y="3901019"/>
            <a:ext cx="9326563" cy="351133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2475" y="3901019"/>
            <a:ext cx="27827288" cy="351133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2C59-9597-6A48-9A70-F20123DD44E7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C7288-6DCD-1D40-B6FE-2B0A82B36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60466-2BF5-6348-9F6C-D3EE37EA22FA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48B91-6AFB-D444-964C-46A081297B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8204585"/>
            <a:ext cx="37307839" cy="871643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8603384"/>
            <a:ext cx="37307839" cy="9601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5" indent="0">
              <a:buNone/>
              <a:defRPr sz="1601"/>
            </a:lvl3pPr>
            <a:lvl4pPr marL="1371669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1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6ABBA-F153-E14C-A311-61BD9E29F353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DEE5B-BD2D-F54A-98F9-741E3BE31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2477" y="12678835"/>
            <a:ext cx="18576925" cy="26335567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1" y="12678835"/>
            <a:ext cx="18576925" cy="26335567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6E6BF-DAFF-5941-8F0B-6B0AECC55EA4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E7B42-CA1E-E048-AAAB-B97D4199A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7" y="1756835"/>
            <a:ext cx="39503351" cy="7315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6" y="9825569"/>
            <a:ext cx="19392900" cy="40936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6" y="13919201"/>
            <a:ext cx="19392900" cy="25287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40" y="9825569"/>
            <a:ext cx="19400837" cy="40936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40" y="13919201"/>
            <a:ext cx="19400837" cy="25287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558E9-229F-DD49-B240-E6177C984E7B}" type="datetime1">
              <a:rPr lang="en-US" smtClean="0"/>
              <a:t>12/15/2022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C8F57-8FC1-9B49-982F-85D96EBFF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6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91D33-2137-B64D-9E82-926A8B82DF1A}" type="datetime1">
              <a:rPr lang="en-US" smtClean="0"/>
              <a:t>12/15/2022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32401-DD26-C743-967F-FF4B8C839D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AF02D-AF72-2F49-8664-D487ABB03347}" type="datetime1">
              <a:rPr lang="en-US" smtClean="0"/>
              <a:t>12/15/2022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9C30C-FF54-4340-99AC-BB02FAA768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4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6" y="1748369"/>
            <a:ext cx="14439900" cy="74358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748369"/>
            <a:ext cx="24536400" cy="37458651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6" y="9184219"/>
            <a:ext cx="14439900" cy="30022800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70003-B8F7-4146-A21C-97D2E6E3DD76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9474B-3B58-9B4E-A85E-A5625EA67F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6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5" y="30723419"/>
            <a:ext cx="26335037" cy="36279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5" y="3922185"/>
            <a:ext cx="26335037" cy="26333451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5" y="34351385"/>
            <a:ext cx="26335037" cy="5149851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921D5-A97D-4440-B340-509718E884D7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F6DDA-CCCF-374D-AF39-726157248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2475" y="3901019"/>
            <a:ext cx="37306251" cy="7315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15" tIns="-210041" rIns="9415" bIns="-2100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2475" y="12678835"/>
            <a:ext cx="37306251" cy="263355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15" tIns="-210041" rIns="9415" bIns="-210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2475" y="39990185"/>
            <a:ext cx="9144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5" tIns="-210041" rIns="9415" bIns="-21004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701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DD84803-3B5C-8A41-8554-5DD86D2768C3}" type="datetime1">
              <a:rPr lang="en-US" smtClean="0"/>
              <a:t>12/15/2022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7" y="39990185"/>
            <a:ext cx="13900151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5" tIns="-210041" rIns="9415" bIns="-21004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6701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/>
              <a:t>NASA SMD Technology Showcase 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39990185"/>
            <a:ext cx="9144000" cy="2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5" tIns="-210041" rIns="9415" bIns="-21004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6701"/>
            </a:lvl1pPr>
          </a:lstStyle>
          <a:p>
            <a:fld id="{8549AA85-C8A0-3543-8F6B-02C8773F40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+mj-lt"/>
          <a:ea typeface="ヒラギノ角ゴ Pro W3" charset="0"/>
          <a:cs typeface="ヒラギノ角ゴ Pro W3" charset="0"/>
        </a:defRPr>
      </a:lvl1pPr>
      <a:lvl2pPr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  <a:ea typeface="ヒラギノ角ゴ Pro W3" charset="0"/>
          <a:cs typeface="ヒラギノ角ゴ Pro W3" charset="0"/>
        </a:defRPr>
      </a:lvl2pPr>
      <a:lvl3pPr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  <a:ea typeface="ヒラギノ角ゴ Pro W3" charset="0"/>
          <a:cs typeface="ヒラギノ角ゴ Pro W3" charset="0"/>
        </a:defRPr>
      </a:lvl3pPr>
      <a:lvl4pPr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  <a:ea typeface="ヒラギノ角ゴ Pro W3" charset="0"/>
          <a:cs typeface="ヒラギノ角ゴ Pro W3" charset="0"/>
        </a:defRPr>
      </a:lvl4pPr>
      <a:lvl5pPr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  <a:ea typeface="ヒラギノ角ゴ Pro W3" charset="0"/>
          <a:cs typeface="ヒラギノ角ゴ Pro W3" charset="0"/>
        </a:defRPr>
      </a:lvl5pPr>
      <a:lvl6pPr marL="457223"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</a:defRPr>
      </a:lvl6pPr>
      <a:lvl7pPr marL="914445"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</a:defRPr>
      </a:lvl7pPr>
      <a:lvl8pPr marL="1371669"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</a:defRPr>
      </a:lvl8pPr>
      <a:lvl9pPr marL="1828892" algn="ctr" defTabSz="4389657" rtl="0" eaLnBrk="0" fontAlgn="base" hangingPunct="0">
        <a:spcBef>
          <a:spcPct val="0"/>
        </a:spcBef>
        <a:spcAft>
          <a:spcPct val="0"/>
        </a:spcAft>
        <a:defRPr sz="21101">
          <a:solidFill>
            <a:schemeClr val="tx2"/>
          </a:solidFill>
          <a:latin typeface="Times" charset="0"/>
        </a:defRPr>
      </a:lvl9pPr>
    </p:titleStyle>
    <p:bodyStyle>
      <a:lvl1pPr marL="1646321" indent="-1646321" algn="l" defTabSz="4389657" rtl="0" eaLnBrk="0" fontAlgn="base" hangingPunct="0">
        <a:spcBef>
          <a:spcPct val="20000"/>
        </a:spcBef>
        <a:spcAft>
          <a:spcPct val="0"/>
        </a:spcAft>
        <a:buChar char="•"/>
        <a:defRPr sz="15401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3565704" indent="-1371669" algn="l" defTabSz="4389657" rtl="0" eaLnBrk="0" fontAlgn="base" hangingPunct="0">
        <a:spcBef>
          <a:spcPct val="20000"/>
        </a:spcBef>
        <a:spcAft>
          <a:spcPct val="0"/>
        </a:spcAft>
        <a:buChar char="–"/>
        <a:defRPr sz="1340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5486675" indent="-1097018" algn="l" defTabSz="4389657" rtl="0" eaLnBrk="0" fontAlgn="base" hangingPunct="0">
        <a:spcBef>
          <a:spcPct val="20000"/>
        </a:spcBef>
        <a:spcAft>
          <a:spcPct val="0"/>
        </a:spcAft>
        <a:buChar char="•"/>
        <a:defRPr sz="1150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7680710" indent="-1097018" algn="l" defTabSz="4389657" rtl="0" eaLnBrk="0" fontAlgn="base" hangingPunct="0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9876332" indent="-1097018" algn="l" defTabSz="4389657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10333554" indent="-1097018" algn="l" defTabSz="4389657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ヒラギノ角ゴ Pro W3" charset="-128"/>
        </a:defRPr>
      </a:lvl6pPr>
      <a:lvl7pPr marL="10790778" indent="-1097018" algn="l" defTabSz="4389657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ヒラギノ角ゴ Pro W3" charset="-128"/>
        </a:defRPr>
      </a:lvl7pPr>
      <a:lvl8pPr marL="11248001" indent="-1097018" algn="l" defTabSz="4389657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ヒラギノ角ゴ Pro W3" charset="-128"/>
        </a:defRPr>
      </a:lvl8pPr>
      <a:lvl9pPr marL="11705223" indent="-1097018" algn="l" defTabSz="4389657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jpeg"/><Relationship Id="rId3" Type="http://schemas.openxmlformats.org/officeDocument/2006/relationships/image" Target="../media/image2.emf"/><Relationship Id="rId7" Type="http://schemas.openxmlformats.org/officeDocument/2006/relationships/image" Target="../media/image9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emf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BD96013-D9FF-6959-67A7-C2BA5E30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92" y="13814147"/>
            <a:ext cx="10842701" cy="72284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A8401-3E9F-82FF-B2DC-A7424245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7045" y="39243000"/>
            <a:ext cx="29577111" cy="3429000"/>
          </a:xfrm>
        </p:spPr>
        <p:txBody>
          <a:bodyPr anchor="ctr"/>
          <a:lstStyle/>
          <a:p>
            <a:pPr>
              <a:defRPr/>
            </a:pPr>
            <a:r>
              <a:rPr lang="en-US" sz="6600" b="1" i="0" u="none" strike="noStrike" dirty="0">
                <a:solidFill>
                  <a:srgbClr val="FEEBCC"/>
                </a:solidFill>
                <a:effectLst/>
                <a:latin typeface="Helvetica" pitchFamily="2" charset="0"/>
              </a:rPr>
              <a:t>2023 Technology Showcase for Future NASA Planetary Science Missions</a:t>
            </a:r>
          </a:p>
          <a:p>
            <a:pPr>
              <a:defRPr/>
            </a:pPr>
            <a:r>
              <a:rPr lang="en-US" sz="6600" b="1" dirty="0">
                <a:solidFill>
                  <a:srgbClr val="FEEBCC"/>
                </a:solidFill>
                <a:latin typeface="Helvetica"/>
              </a:rPr>
              <a:t>1/2023</a:t>
            </a:r>
            <a:endParaRPr lang="en-US" sz="6600" b="1" dirty="0">
              <a:solidFill>
                <a:srgbClr val="FEEBCC"/>
              </a:solidFill>
              <a:latin typeface="Helvetica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9E6CE4-BD81-C6AA-3A16-2B453D5F6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92474" y="858907"/>
            <a:ext cx="37306251" cy="3962400"/>
          </a:xfrm>
          <a:solidFill>
            <a:schemeClr val="bg2">
              <a:lumMod val="75000"/>
            </a:schemeClr>
          </a:solidFill>
          <a:ln w="57150">
            <a:noFill/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3132294" algn="l"/>
              </a:tabLst>
            </a:pPr>
            <a:r>
              <a:rPr lang="en-US" sz="7200" b="1" i="1" dirty="0">
                <a:solidFill>
                  <a:srgbClr val="FEEBCC"/>
                </a:solidFill>
                <a:latin typeface="Calibri" charset="0"/>
                <a:cs typeface="Calibri" charset="0"/>
              </a:rPr>
              <a:t>Enabling Planetary In-Situ and Sample Return Missions</a:t>
            </a:r>
            <a:b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</a:br>
            <a: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  <a:t>NASA Developed 3-D Woven Thermal Protection / Heatshield Technology</a:t>
            </a:r>
            <a:b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</a:br>
            <a: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  <a:t>for Extreme Entry Environment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A92D77-B110-2C42-1AC7-30F7E9766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2"/>
          <a:stretch/>
        </p:blipFill>
        <p:spPr>
          <a:xfrm>
            <a:off x="1866900" y="29294796"/>
            <a:ext cx="23034183" cy="9767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7FF593-B72A-30C5-8E0A-72DBF8CD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167" y="29204232"/>
            <a:ext cx="15312623" cy="9698897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EA26618-691F-314B-2332-2AB3C3D61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1" r="1401"/>
          <a:stretch/>
        </p:blipFill>
        <p:spPr>
          <a:xfrm>
            <a:off x="34039803" y="14370522"/>
            <a:ext cx="7847400" cy="145454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B77F472-93AA-6F0A-5AAF-3FD9F27DEB71}"/>
              </a:ext>
            </a:extLst>
          </p:cNvPr>
          <p:cNvSpPr txBox="1"/>
          <p:nvPr/>
        </p:nvSpPr>
        <p:spPr>
          <a:xfrm>
            <a:off x="986832" y="5420430"/>
            <a:ext cx="41917534" cy="75713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 pitchFamily="2" charset="0"/>
              </a:rPr>
              <a:t>Heatshield for Extreme Entry Environment Technology (HEEET) and 3-D Mid-Density Carbon-Phenolic (3MDCP) are two variants of 3-D Woven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TPS funded by STMD and SMD.  HEEET was matured to TRL 6 in 2019, and SMD offered it as incentivized technology. </a:t>
            </a:r>
            <a:endParaRPr lang="en-US" sz="4800" b="1" dirty="0">
              <a:solidFill>
                <a:srgbClr val="FEEBCC"/>
              </a:solidFill>
              <a:latin typeface="Helvetica" pitchFamily="2" charset="0"/>
            </a:endParaRP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Mars Sample Return Earth Entry System has baselined a seamless 3MDCP heatshield, and it will reach TRL 6 by 2025.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HEEET and 3MDCP have been tested to withstand entry peak heat-flux ~ 4500 W/cm</a:t>
            </a:r>
            <a:r>
              <a:rPr lang="en-US" sz="4800" b="1" baseline="30000" dirty="0">
                <a:solidFill>
                  <a:srgbClr val="FEEBCC"/>
                </a:solidFill>
                <a:latin typeface="Helvetica"/>
              </a:rPr>
              <a:t>2</a:t>
            </a:r>
            <a:r>
              <a:rPr lang="en-US" sz="4800" b="1" dirty="0">
                <a:solidFill>
                  <a:srgbClr val="FEEBCC"/>
                </a:solidFill>
                <a:latin typeface="Helvetica"/>
              </a:rPr>
              <a:t>, pressure ~ 6.5 atm, and shear ~ 4000 Pa.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Bally Ribbon Mills and T.E.A.M. Inc developed looms and demonstrated their capability to weave HEEET and 3MDCP respectively.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F.M.I. has demonstrated capability to form and resin infuse the preforms, and machine the TPS for final assembly. </a:t>
            </a:r>
            <a:endParaRPr lang="en-US" sz="4800" b="1" dirty="0">
              <a:solidFill>
                <a:srgbClr val="FEEBCC"/>
              </a:solidFill>
              <a:latin typeface="Helvetica" pitchFamily="2" charset="0"/>
            </a:endParaRP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Expertise to integrate the parts reside at NASA, and NASA can transfer the knowhow to interested parties via technology transfer.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E8BA91A-DA67-D940-35C8-1BCD5B2F2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5289" y="15965869"/>
            <a:ext cx="10236852" cy="441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ED83C55-F774-7D53-B7E3-7D0937395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7830" y="14370522"/>
            <a:ext cx="9430050" cy="7072538"/>
          </a:xfrm>
          <a:prstGeom prst="rect">
            <a:avLst/>
          </a:prstGeom>
        </p:spPr>
      </p:pic>
      <p:pic>
        <p:nvPicPr>
          <p:cNvPr id="40" name="Picture 39" descr="A picture containing indoor&#10;&#10;Description automatically generated">
            <a:extLst>
              <a:ext uri="{FF2B5EF4-FFF2-40B4-BE49-F238E27FC236}">
                <a16:creationId xmlns:a16="http://schemas.microsoft.com/office/drawing/2014/main" id="{B0B67666-533A-75FF-9C98-A217857A47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7" r="11664" b="13167"/>
          <a:stretch/>
        </p:blipFill>
        <p:spPr>
          <a:xfrm>
            <a:off x="24354287" y="21675799"/>
            <a:ext cx="8793593" cy="7240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06E167-9FCC-B5AA-57F2-CFB36C07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11" l="0" r="98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984" y="21741163"/>
            <a:ext cx="8454583" cy="7463069"/>
          </a:xfrm>
          <a:prstGeom prst="rect">
            <a:avLst/>
          </a:prstGeom>
          <a:solidFill>
            <a:srgbClr val="A50021"/>
          </a:solidFill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41D5AB6-F11C-C43F-FB8E-C1204A430E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8507" y="21699760"/>
            <a:ext cx="12941322" cy="72401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D89204-F6D0-4DFF-84F1-0A8B12DD6BD8}"/>
              </a:ext>
            </a:extLst>
          </p:cNvPr>
          <p:cNvSpPr txBox="1"/>
          <p:nvPr/>
        </p:nvSpPr>
        <p:spPr>
          <a:xfrm>
            <a:off x="2462906" y="27726105"/>
            <a:ext cx="7587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HEEET tiles and integration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E39160-8092-FC03-1608-108892290D28}"/>
              </a:ext>
            </a:extLst>
          </p:cNvPr>
          <p:cNvSpPr txBox="1"/>
          <p:nvPr/>
        </p:nvSpPr>
        <p:spPr>
          <a:xfrm>
            <a:off x="24901083" y="20612897"/>
            <a:ext cx="7324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3MDCP 80” Loom at TEAM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69A6EC9-C973-6FA6-3AD8-46C29982BDD4}"/>
              </a:ext>
            </a:extLst>
          </p:cNvPr>
          <p:cNvSpPr txBox="1"/>
          <p:nvPr/>
        </p:nvSpPr>
        <p:spPr>
          <a:xfrm>
            <a:off x="14576341" y="14268810"/>
            <a:ext cx="7274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HEEET Dual-layer Preform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9D3E1A-2180-13B1-87A9-61F8896BF540}"/>
              </a:ext>
            </a:extLst>
          </p:cNvPr>
          <p:cNvSpPr txBox="1"/>
          <p:nvPr/>
        </p:nvSpPr>
        <p:spPr>
          <a:xfrm>
            <a:off x="13095289" y="20454306"/>
            <a:ext cx="10213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EEBCC"/>
                </a:solidFill>
                <a:latin typeface="Helvetica" pitchFamily="2" charset="0"/>
              </a:rPr>
              <a:t>Lower-density Blended-yarn  Insulating Layer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B4B033-8E7F-6A52-9D78-DC5C4E4E9A51}"/>
              </a:ext>
            </a:extLst>
          </p:cNvPr>
          <p:cNvSpPr txBox="1"/>
          <p:nvPr/>
        </p:nvSpPr>
        <p:spPr>
          <a:xfrm>
            <a:off x="13532590" y="15071783"/>
            <a:ext cx="973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EEBCC"/>
                </a:solidFill>
                <a:latin typeface="Helvetica" pitchFamily="2" charset="0"/>
              </a:rPr>
              <a:t>High-density Carbon-yarn Recession Layer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2547397-4580-B819-CC06-C2D7CE784CD5}"/>
              </a:ext>
            </a:extLst>
          </p:cNvPr>
          <p:cNvCxnSpPr>
            <a:stCxn id="48" idx="0"/>
          </p:cNvCxnSpPr>
          <p:nvPr/>
        </p:nvCxnSpPr>
        <p:spPr bwMode="auto">
          <a:xfrm flipV="1">
            <a:off x="18202008" y="18988594"/>
            <a:ext cx="2129380" cy="1465712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8343356-0C48-1683-507C-E79EFEEA2EDC}"/>
              </a:ext>
            </a:extLst>
          </p:cNvPr>
          <p:cNvCxnSpPr>
            <a:cxnSpLocks/>
            <a:stCxn id="52" idx="2"/>
          </p:cNvCxnSpPr>
          <p:nvPr/>
        </p:nvCxnSpPr>
        <p:spPr bwMode="auto">
          <a:xfrm flipH="1">
            <a:off x="17683191" y="15718114"/>
            <a:ext cx="714708" cy="1389666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6E8CCFA-CDAE-64A7-5CD6-1640BABC6BF4}"/>
              </a:ext>
            </a:extLst>
          </p:cNvPr>
          <p:cNvSpPr txBox="1"/>
          <p:nvPr/>
        </p:nvSpPr>
        <p:spPr>
          <a:xfrm>
            <a:off x="12199927" y="27747640"/>
            <a:ext cx="10966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Scalable HEEET  - Engineering Test Unit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DFCCB8-94F4-19C8-1AC3-C2B1928BF8E8}"/>
              </a:ext>
            </a:extLst>
          </p:cNvPr>
          <p:cNvSpPr txBox="1"/>
          <p:nvPr/>
        </p:nvSpPr>
        <p:spPr>
          <a:xfrm>
            <a:off x="25440713" y="27880135"/>
            <a:ext cx="7261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3MDCP Development Unit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033AB-06CD-0517-AA67-8C31B21671F2}"/>
              </a:ext>
            </a:extLst>
          </p:cNvPr>
          <p:cNvSpPr txBox="1"/>
          <p:nvPr/>
        </p:nvSpPr>
        <p:spPr>
          <a:xfrm>
            <a:off x="3464538" y="20092974"/>
            <a:ext cx="6926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HEEET 24” Loom at BRM</a:t>
            </a:r>
          </a:p>
        </p:txBody>
      </p:sp>
    </p:spTree>
    <p:extLst>
      <p:ext uri="{BB962C8B-B14F-4D97-AF65-F5344CB8AC3E}">
        <p14:creationId xmlns:p14="http://schemas.microsoft.com/office/powerpoint/2010/main" val="194161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BD96013-D9FF-6959-67A7-C2BA5E30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93" y="13814148"/>
            <a:ext cx="9090010" cy="60600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A8401-3E9F-82FF-B2DC-A7424245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7045" y="39243000"/>
            <a:ext cx="29577111" cy="3429000"/>
          </a:xfrm>
        </p:spPr>
        <p:txBody>
          <a:bodyPr anchor="ctr"/>
          <a:lstStyle/>
          <a:p>
            <a:pPr>
              <a:defRPr/>
            </a:pPr>
            <a:r>
              <a:rPr lang="en-US" sz="6600" b="1" i="0" u="none" strike="noStrike" dirty="0">
                <a:solidFill>
                  <a:srgbClr val="FEEBCC"/>
                </a:solidFill>
                <a:effectLst/>
                <a:latin typeface="Helvetica" pitchFamily="2" charset="0"/>
              </a:rPr>
              <a:t>2023 Technology Showcase for Future NASA Planetary Science Missions</a:t>
            </a:r>
          </a:p>
          <a:p>
            <a:pPr>
              <a:defRPr/>
            </a:pPr>
            <a:r>
              <a:rPr lang="en-US" sz="6600" b="1" dirty="0">
                <a:solidFill>
                  <a:srgbClr val="FEEBCC"/>
                </a:solidFill>
                <a:latin typeface="Helvetica"/>
              </a:rPr>
              <a:t>1/2023</a:t>
            </a:r>
            <a:endParaRPr lang="en-US" sz="6600" b="1" dirty="0">
              <a:solidFill>
                <a:srgbClr val="FEEBCC"/>
              </a:solidFill>
              <a:latin typeface="Helvetica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79E6CE4-BD81-C6AA-3A16-2B453D5F6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92474" y="858907"/>
            <a:ext cx="37306251" cy="3962400"/>
          </a:xfrm>
          <a:solidFill>
            <a:schemeClr val="accent6">
              <a:lumMod val="75000"/>
            </a:schemeClr>
          </a:solidFill>
          <a:ln w="57150">
            <a:noFill/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3132294" algn="l"/>
              </a:tabLst>
            </a:pPr>
            <a:r>
              <a:rPr lang="en-US" sz="7200" b="1" i="1" dirty="0">
                <a:solidFill>
                  <a:srgbClr val="FEEBCC"/>
                </a:solidFill>
                <a:latin typeface="Calibri" charset="0"/>
                <a:cs typeface="Calibri" charset="0"/>
              </a:rPr>
              <a:t>Enabling Planetary In-Situ and Sample Return Missions</a:t>
            </a:r>
            <a:b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</a:br>
            <a: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  <a:t>NASA Developed 3-D Woven Thermal Protection / Heatshield Technology</a:t>
            </a:r>
            <a:b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</a:br>
            <a:r>
              <a:rPr lang="en-US" sz="7200" b="1" dirty="0">
                <a:solidFill>
                  <a:srgbClr val="FEEBCC"/>
                </a:solidFill>
                <a:latin typeface="Calibri" charset="0"/>
                <a:cs typeface="Calibri" charset="0"/>
              </a:rPr>
              <a:t>for Extreme Entry Environment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2A92D77-B110-2C42-1AC7-30F7E9766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2"/>
          <a:stretch/>
        </p:blipFill>
        <p:spPr>
          <a:xfrm>
            <a:off x="1866900" y="29294796"/>
            <a:ext cx="23034183" cy="9767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7FF593-B72A-30C5-8E0A-72DBF8CD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167" y="29204232"/>
            <a:ext cx="15312623" cy="9698897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2EA26618-691F-314B-2332-2AB3C3D61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01" r="1401"/>
          <a:stretch/>
        </p:blipFill>
        <p:spPr>
          <a:xfrm>
            <a:off x="21032373" y="13244843"/>
            <a:ext cx="8454582" cy="156708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B77F472-93AA-6F0A-5AAF-3FD9F27DEB71}"/>
              </a:ext>
            </a:extLst>
          </p:cNvPr>
          <p:cNvSpPr txBox="1"/>
          <p:nvPr/>
        </p:nvSpPr>
        <p:spPr>
          <a:xfrm>
            <a:off x="986832" y="5420430"/>
            <a:ext cx="41917534" cy="75713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 pitchFamily="2" charset="0"/>
              </a:rPr>
              <a:t>Heatshield for Extreme Entry Environment Technology (HEEET) and 3-D Mid-Density Carbon-Phenolic (3MDCP) are two variants of 3-D Woven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TPS funded by STMD and SMD.  HEEET was matured to TRL 6 in 2019, and SMD offered it as incentivized technology. </a:t>
            </a:r>
            <a:endParaRPr lang="en-US" sz="4800" b="1" dirty="0">
              <a:solidFill>
                <a:srgbClr val="FEEBCC"/>
              </a:solidFill>
              <a:latin typeface="Helvetica" pitchFamily="2" charset="0"/>
            </a:endParaRP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Mars Sample Return Earth Entry System has baselined a seamless 3MDCP heatshield, and it will reach TRL 6 by 2025.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HEEET and 3MDCP have been tested to withstand entry peak heat-flux ~ 4500 W/cm</a:t>
            </a:r>
            <a:r>
              <a:rPr lang="en-US" sz="4800" b="1" baseline="30000" dirty="0">
                <a:solidFill>
                  <a:srgbClr val="FEEBCC"/>
                </a:solidFill>
                <a:latin typeface="Helvetica"/>
              </a:rPr>
              <a:t>2</a:t>
            </a:r>
            <a:r>
              <a:rPr lang="en-US" sz="4800" b="1" dirty="0">
                <a:solidFill>
                  <a:srgbClr val="FEEBCC"/>
                </a:solidFill>
                <a:latin typeface="Helvetica"/>
              </a:rPr>
              <a:t>, pressure ~ 6.5 atm, and shear ~ 4000 Pa.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Bally Ribbon Mills and T.E.A.M. Inc developed looms and demonstrated their capability to weave HEEET and 3MDCP respectively.</a:t>
            </a: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F.M.I. has demonstrated capability to form and resin infuse the preforms, and machine the TPS for final assembly. </a:t>
            </a:r>
            <a:endParaRPr lang="en-US" sz="4800" b="1">
              <a:solidFill>
                <a:srgbClr val="FEEBCC"/>
              </a:solidFill>
              <a:latin typeface="Helvetica" pitchFamily="2" charset="0"/>
            </a:endParaRPr>
          </a:p>
          <a:p>
            <a:pPr marL="456565" lvl="1">
              <a:spcBef>
                <a:spcPts val="18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EEBCC"/>
                </a:solidFill>
                <a:latin typeface="Helvetica"/>
              </a:rPr>
              <a:t>Expertise to integrate the parts reside at NASA, and NASA can transfer the knowhow to interested parties via technology transfer.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206E167-9FCC-B5AA-57F2-CFB36C07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11" l="0" r="98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280" y="20456216"/>
            <a:ext cx="8454583" cy="7463069"/>
          </a:xfrm>
          <a:prstGeom prst="rect">
            <a:avLst/>
          </a:prstGeom>
          <a:solidFill>
            <a:srgbClr val="A50021"/>
          </a:solidFill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41D5AB6-F11C-C43F-FB8E-C1204A430E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174" y="21534643"/>
            <a:ext cx="9090011" cy="50854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D89204-F6D0-4DFF-84F1-0A8B12DD6BD8}"/>
              </a:ext>
            </a:extLst>
          </p:cNvPr>
          <p:cNvSpPr txBox="1"/>
          <p:nvPr/>
        </p:nvSpPr>
        <p:spPr>
          <a:xfrm>
            <a:off x="2462904" y="27060254"/>
            <a:ext cx="7587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HEEET tiles and integration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E935C-77BA-EAD6-87F1-EE9507DA946A}"/>
              </a:ext>
            </a:extLst>
          </p:cNvPr>
          <p:cNvGrpSpPr/>
          <p:nvPr/>
        </p:nvGrpSpPr>
        <p:grpSpPr>
          <a:xfrm>
            <a:off x="11238065" y="13405123"/>
            <a:ext cx="8821569" cy="7879316"/>
            <a:chOff x="13095289" y="13353608"/>
            <a:chExt cx="8821569" cy="787931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E8BA91A-DA67-D940-35C8-1BCD5B2F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095289" y="15965869"/>
              <a:ext cx="8821569" cy="380857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9A6EC9-C973-6FA6-3AD8-46C29982BDD4}"/>
                </a:ext>
              </a:extLst>
            </p:cNvPr>
            <p:cNvSpPr txBox="1"/>
            <p:nvPr/>
          </p:nvSpPr>
          <p:spPr>
            <a:xfrm>
              <a:off x="13383991" y="13353608"/>
              <a:ext cx="72747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EEBCC"/>
                  </a:solidFill>
                  <a:latin typeface="Helvetica" pitchFamily="2" charset="0"/>
                </a:rPr>
                <a:t>HEEET Dual-layer Preform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9D3E1A-2180-13B1-87A9-61F8896BF540}"/>
                </a:ext>
              </a:extLst>
            </p:cNvPr>
            <p:cNvSpPr txBox="1"/>
            <p:nvPr/>
          </p:nvSpPr>
          <p:spPr>
            <a:xfrm>
              <a:off x="14571945" y="20032595"/>
              <a:ext cx="59547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FEEBCC"/>
                  </a:solidFill>
                  <a:latin typeface="Helvetica" pitchFamily="2" charset="0"/>
                </a:rPr>
                <a:t>Lower-density Blended-yarn  Insulating Layer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1B4B033-8E7F-6A52-9D78-DC5C4E4E9A51}"/>
                </a:ext>
              </a:extLst>
            </p:cNvPr>
            <p:cNvSpPr txBox="1"/>
            <p:nvPr/>
          </p:nvSpPr>
          <p:spPr>
            <a:xfrm>
              <a:off x="14640255" y="14326393"/>
              <a:ext cx="500292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>
                  <a:solidFill>
                    <a:srgbClr val="FEEBCC"/>
                  </a:solidFill>
                  <a:latin typeface="Helvetica" pitchFamily="2" charset="0"/>
                </a:rPr>
                <a:t>High-density Carbon-yarn Recession Layer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547397-4580-B819-CC06-C2D7CE784CD5}"/>
                </a:ext>
              </a:extLst>
            </p:cNvPr>
            <p:cNvCxnSpPr>
              <a:cxnSpLocks/>
              <a:stCxn id="48" idx="0"/>
            </p:cNvCxnSpPr>
            <p:nvPr/>
          </p:nvCxnSpPr>
          <p:spPr bwMode="auto">
            <a:xfrm flipV="1">
              <a:off x="17549301" y="18287707"/>
              <a:ext cx="1241555" cy="1744888"/>
            </a:xfrm>
            <a:prstGeom prst="straightConnector1">
              <a:avLst/>
            </a:prstGeom>
            <a:solidFill>
              <a:schemeClr val="accent1"/>
            </a:solidFill>
            <a:ln w="152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8343356-0C48-1683-507C-E79EFEEA2EDC}"/>
                </a:ext>
              </a:extLst>
            </p:cNvPr>
            <p:cNvCxnSpPr>
              <a:cxnSpLocks/>
              <a:stCxn id="52" idx="2"/>
            </p:cNvCxnSpPr>
            <p:nvPr/>
          </p:nvCxnSpPr>
          <p:spPr bwMode="auto">
            <a:xfrm>
              <a:off x="17141717" y="15526722"/>
              <a:ext cx="575920" cy="1064099"/>
            </a:xfrm>
            <a:prstGeom prst="straightConnector1">
              <a:avLst/>
            </a:prstGeom>
            <a:solidFill>
              <a:schemeClr val="accent1"/>
            </a:solidFill>
            <a:ln w="152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6E8CCFA-CDAE-64A7-5CD6-1640BABC6BF4}"/>
              </a:ext>
            </a:extLst>
          </p:cNvPr>
          <p:cNvSpPr txBox="1"/>
          <p:nvPr/>
        </p:nvSpPr>
        <p:spPr>
          <a:xfrm>
            <a:off x="13284217" y="27033516"/>
            <a:ext cx="5976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" pitchFamily="2" charset="0"/>
              </a:rPr>
              <a:t>Engineering Test Unit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F8F048-068A-3CB5-493E-C1E04F9F4D70}"/>
              </a:ext>
            </a:extLst>
          </p:cNvPr>
          <p:cNvGrpSpPr/>
          <p:nvPr/>
        </p:nvGrpSpPr>
        <p:grpSpPr>
          <a:xfrm>
            <a:off x="30283304" y="13283036"/>
            <a:ext cx="10013932" cy="15360418"/>
            <a:chOff x="43736438" y="15071783"/>
            <a:chExt cx="9430050" cy="144647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D83C55-F774-7D53-B7E3-7D09373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36438" y="15071783"/>
              <a:ext cx="9430050" cy="7072538"/>
            </a:xfrm>
            <a:prstGeom prst="rect">
              <a:avLst/>
            </a:prstGeom>
          </p:spPr>
        </p:pic>
        <p:pic>
          <p:nvPicPr>
            <p:cNvPr id="40" name="Picture 3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0B67666-533A-75FF-9C98-A217857A4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37" r="11664" b="13167"/>
            <a:stretch/>
          </p:blipFill>
          <p:spPr>
            <a:xfrm>
              <a:off x="43822650" y="22296450"/>
              <a:ext cx="9343838" cy="72401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E39160-8092-FC03-1608-108892290D28}"/>
                </a:ext>
              </a:extLst>
            </p:cNvPr>
            <p:cNvSpPr txBox="1"/>
            <p:nvPr/>
          </p:nvSpPr>
          <p:spPr>
            <a:xfrm>
              <a:off x="44931237" y="21356442"/>
              <a:ext cx="73241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EEBCC"/>
                  </a:solidFill>
                  <a:latin typeface="Helvetica" pitchFamily="2" charset="0"/>
                </a:rPr>
                <a:t>3MDCP 80” Loom at TEAM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DFCCB8-94F4-19C8-1AC3-C2B1928BF8E8}"/>
                </a:ext>
              </a:extLst>
            </p:cNvPr>
            <p:cNvSpPr txBox="1"/>
            <p:nvPr/>
          </p:nvSpPr>
          <p:spPr>
            <a:xfrm>
              <a:off x="45470867" y="28623680"/>
              <a:ext cx="72616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" pitchFamily="2" charset="0"/>
                </a:rPr>
                <a:t>3MDCP Development Unit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E033AB-06CD-0517-AA67-8C31B21671F2}"/>
              </a:ext>
            </a:extLst>
          </p:cNvPr>
          <p:cNvSpPr txBox="1"/>
          <p:nvPr/>
        </p:nvSpPr>
        <p:spPr>
          <a:xfrm>
            <a:off x="3042391" y="19043298"/>
            <a:ext cx="6926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EEBCC"/>
                </a:solidFill>
                <a:latin typeface="Helvetica" pitchFamily="2" charset="0"/>
              </a:rPr>
              <a:t>HEEET 24” Loom at BRM</a:t>
            </a:r>
          </a:p>
        </p:txBody>
      </p:sp>
    </p:spTree>
    <p:extLst>
      <p:ext uri="{BB962C8B-B14F-4D97-AF65-F5344CB8AC3E}">
        <p14:creationId xmlns:p14="http://schemas.microsoft.com/office/powerpoint/2010/main" val="403959988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27062</TotalTime>
  <Words>469</Words>
  <Application>Microsoft Office PowerPoint</Application>
  <PresentationFormat>Custom</PresentationFormat>
  <Paragraphs>36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Blank</vt:lpstr>
      <vt:lpstr>Enabling Planetary In-Situ and Sample Return Missions NASA Developed 3-D Woven Thermal Protection / Heatshield Technology for Extreme Entry Environment</vt:lpstr>
      <vt:lpstr>Enabling Planetary In-Situ and Sample Return Missions NASA Developed 3-D Woven Thermal Protection / Heatshield Technology for Extreme Entry Environment</vt:lpstr>
    </vt:vector>
  </TitlesOfParts>
  <Manager/>
  <Company>University of Marme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Reactive Processing &amp; Mechanical Properties of Silicon Nitride Matrix Composites &amp; their use in Joining &amp; Coating Ceramics &amp; Ceramic Matrix Composites </dc:title>
  <dc:subject/>
  <dc:creator>Mairead Stackpoole</dc:creator>
  <cp:keywords/>
  <dc:description/>
  <cp:lastModifiedBy>Venkatapathy, Ethiraj (ARC-TS)</cp:lastModifiedBy>
  <cp:revision>433</cp:revision>
  <cp:lastPrinted>2018-05-22T23:05:50Z</cp:lastPrinted>
  <dcterms:created xsi:type="dcterms:W3CDTF">2013-01-30T21:32:29Z</dcterms:created>
  <dcterms:modified xsi:type="dcterms:W3CDTF">2022-12-15T20:05:52Z</dcterms:modified>
  <cp:category/>
</cp:coreProperties>
</file>