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
  </p:notesMasterIdLst>
  <p:sldIdLst>
    <p:sldId id="257" r:id="rId3"/>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45" autoAdjust="0"/>
    <p:restoredTop sz="64765" autoAdjust="0"/>
  </p:normalViewPr>
  <p:slideViewPr>
    <p:cSldViewPr snapToGrid="0">
      <p:cViewPr varScale="1">
        <p:scale>
          <a:sx n="72" d="100"/>
          <a:sy n="72" d="100"/>
        </p:scale>
        <p:origin x="1419"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0BEAD-C892-4F32-B52D-E479AB310B05}"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06BB4-B873-4EDE-8B1A-F08EFAEDBC2F}" type="slidenum">
              <a:rPr lang="en-US" smtClean="0"/>
              <a:t>‹#›</a:t>
            </a:fld>
            <a:endParaRPr lang="en-US"/>
          </a:p>
        </p:txBody>
      </p:sp>
    </p:spTree>
    <p:extLst>
      <p:ext uri="{BB962C8B-B14F-4D97-AF65-F5344CB8AC3E}">
        <p14:creationId xmlns:p14="http://schemas.microsoft.com/office/powerpoint/2010/main" val="124891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pPr marL="228600" indent="-228600">
              <a:buAutoNum type="arabicPeriod"/>
            </a:pPr>
            <a:r>
              <a:rPr lang="en-US" dirty="0" smtClean="0"/>
              <a:t>The</a:t>
            </a:r>
            <a:r>
              <a:rPr lang="en-US" baseline="0" dirty="0" smtClean="0"/>
              <a:t> MVP-SEM is an environmental scanning electron microscope with nanometer resolution and chemical mapping capability.</a:t>
            </a:r>
          </a:p>
          <a:p>
            <a:pPr marL="228600" indent="-228600">
              <a:buAutoNum type="arabicPeriod"/>
            </a:pPr>
            <a:r>
              <a:rPr lang="en-US" baseline="0" dirty="0" smtClean="0"/>
              <a:t>The novel aspect of this instrument is that it uses the ambient atmosphere as an imaging gas to negate the need for complex sample prep</a:t>
            </a:r>
          </a:p>
          <a:p>
            <a:pPr marL="228600" indent="-228600">
              <a:buAutoNum type="arabicPeriod"/>
            </a:pPr>
            <a:r>
              <a:rPr lang="en-US" baseline="0" dirty="0" smtClean="0"/>
              <a:t>This instrument would provide the community with a precision instrument capable of extremely high-resolution imaging and energy dispersive spectroscopy (elemental mapping) of Martian samples.</a:t>
            </a:r>
          </a:p>
          <a:p>
            <a:pPr marL="228600" indent="-228600">
              <a:buAutoNum type="arabicPeriod"/>
            </a:pPr>
            <a:r>
              <a:rPr lang="en-US" baseline="0" dirty="0" smtClean="0"/>
              <a:t>In addition to high-impact science, the MVP-SEM would inform ISRU and space weathering of structures on the planet’s surface related to exploration</a:t>
            </a:r>
            <a:endParaRPr lang="en-US" dirty="0" smtClean="0"/>
          </a:p>
          <a:p>
            <a:pPr marL="228600" indent="-228600">
              <a:buAutoNum type="arabicPeriod"/>
            </a:pPr>
            <a:r>
              <a:rPr lang="en-US" dirty="0" smtClean="0"/>
              <a:t>Proof-of-concept has been shown. The top images were taken with the MVP-SEM and simulations show that </a:t>
            </a:r>
            <a:r>
              <a:rPr lang="en-US" baseline="0" dirty="0" smtClean="0"/>
              <a:t> performance requirements can be met</a:t>
            </a:r>
          </a:p>
          <a:p>
            <a:pPr marL="228600" indent="-228600">
              <a:buAutoNum type="arabicPeriod"/>
            </a:pPr>
            <a:r>
              <a:rPr lang="en-US" dirty="0" smtClean="0"/>
              <a:t>While lots of work has already been done, there is still much to do to make the instrument flight ready.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106BB4-B873-4EDE-8B1A-F08EFAEDBC2F}" type="slidenum">
              <a:rPr lang="en-US" smtClean="0"/>
              <a:t>1</a:t>
            </a:fld>
            <a:endParaRPr lang="en-US"/>
          </a:p>
        </p:txBody>
      </p:sp>
    </p:spTree>
    <p:extLst>
      <p:ext uri="{BB962C8B-B14F-4D97-AF65-F5344CB8AC3E}">
        <p14:creationId xmlns:p14="http://schemas.microsoft.com/office/powerpoint/2010/main" val="106464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endParaRPr lang="en-US" dirty="0" smtClean="0"/>
          </a:p>
          <a:p>
            <a:pPr marL="228600" indent="-228600">
              <a:buAutoNum type="arabicPeriod"/>
            </a:pPr>
            <a:r>
              <a:rPr lang="en-US" dirty="0" smtClean="0"/>
              <a:t>The </a:t>
            </a:r>
            <a:r>
              <a:rPr lang="en-US" dirty="0" err="1" smtClean="0"/>
              <a:t>mSEM</a:t>
            </a:r>
            <a:r>
              <a:rPr lang="en-US" dirty="0" smtClean="0"/>
              <a:t> uses a different</a:t>
            </a:r>
            <a:r>
              <a:rPr lang="en-US" baseline="0" dirty="0" smtClean="0"/>
              <a:t> electron gun than the MVP-SEM that makes use of the ultra-high vacuum of the Moon. </a:t>
            </a:r>
          </a:p>
          <a:p>
            <a:pPr marL="228600" indent="-228600">
              <a:buAutoNum type="arabicPeriod"/>
            </a:pPr>
            <a:r>
              <a:rPr lang="en-US" baseline="0" dirty="0" smtClean="0"/>
              <a:t>Operation would be either using low-current imaging or environmental imaging (the latter of which would require bringing along an inert gas)</a:t>
            </a:r>
          </a:p>
          <a:p>
            <a:pPr marL="228600" indent="-228600">
              <a:buAutoNum type="arabicPeriod"/>
            </a:pPr>
            <a:r>
              <a:rPr lang="en-US" baseline="0" dirty="0" smtClean="0"/>
              <a:t>Like the MVP-SEM, the </a:t>
            </a:r>
            <a:r>
              <a:rPr lang="en-US" baseline="0" dirty="0" err="1" smtClean="0"/>
              <a:t>mSEM</a:t>
            </a:r>
            <a:r>
              <a:rPr lang="en-US" baseline="0" dirty="0" smtClean="0"/>
              <a:t> would be capable of providing outstanding science and would facilitate ISRU, exploration, and long-term human presence.</a:t>
            </a:r>
          </a:p>
          <a:p>
            <a:pPr marL="228600" indent="-228600">
              <a:buAutoNum type="arabicPeriod"/>
            </a:pPr>
            <a:r>
              <a:rPr lang="en-US" baseline="0" dirty="0" smtClean="0"/>
              <a:t>Proof-of-concept has been shown, though a significant amount of work is needed to ready the instrument for flight. </a:t>
            </a:r>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Key message:  If you are a mission that is landing on the Moon, Mars, other planet, or small body for regolith and rock characterization or life detection and are interested in bring aboard your mission a SEM with ancillary detectors such as EDS and CL, then please give me your business card or signup at the booth and note the mission, destination, and proposal due date. </a:t>
            </a:r>
          </a:p>
          <a:p>
            <a:endParaRPr lang="en-US" dirty="0"/>
          </a:p>
        </p:txBody>
      </p:sp>
      <p:sp>
        <p:nvSpPr>
          <p:cNvPr id="4" name="Slide Number Placeholder 3"/>
          <p:cNvSpPr>
            <a:spLocks noGrp="1"/>
          </p:cNvSpPr>
          <p:nvPr>
            <p:ph type="sldNum" sz="quarter" idx="10"/>
          </p:nvPr>
        </p:nvSpPr>
        <p:spPr/>
        <p:txBody>
          <a:bodyPr/>
          <a:lstStyle/>
          <a:p>
            <a:fld id="{69106BB4-B873-4EDE-8B1A-F08EFAEDBC2F}" type="slidenum">
              <a:rPr lang="en-US" smtClean="0"/>
              <a:t>2</a:t>
            </a:fld>
            <a:endParaRPr lang="en-US"/>
          </a:p>
        </p:txBody>
      </p:sp>
    </p:spTree>
    <p:extLst>
      <p:ext uri="{BB962C8B-B14F-4D97-AF65-F5344CB8AC3E}">
        <p14:creationId xmlns:p14="http://schemas.microsoft.com/office/powerpoint/2010/main" val="248477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317503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226342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874132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1071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229930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174855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361446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1200504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301318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3108064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111483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3952970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2104345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3280537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2262735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602B52-598A-4F86-B11E-59BBD0D34E0A}"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E9BA522-D177-42DB-A826-B36025FB9727}" type="slidenum">
              <a:rPr lang="en-US" smtClean="0"/>
              <a:t>‹#›</a:t>
            </a:fld>
            <a:endParaRPr lang="en-US"/>
          </a:p>
        </p:txBody>
      </p:sp>
    </p:spTree>
    <p:extLst>
      <p:ext uri="{BB962C8B-B14F-4D97-AF65-F5344CB8AC3E}">
        <p14:creationId xmlns:p14="http://schemas.microsoft.com/office/powerpoint/2010/main" val="243140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243183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386866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30794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76577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38776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49816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726B44-9DB7-4DFB-B09B-E8D4BB6F1956}" type="datetimeFigureOut">
              <a:rPr lang="en-US" smtClean="0"/>
              <a:t>12/19/2022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65D195-8A10-4C51-8CF6-0F7D473BFD25}" type="slidenum">
              <a:rPr lang="en-US" smtClean="0"/>
              <a:t>‹#›</a:t>
            </a:fld>
            <a:endParaRPr lang="en-US"/>
          </a:p>
        </p:txBody>
      </p:sp>
    </p:spTree>
    <p:extLst>
      <p:ext uri="{BB962C8B-B14F-4D97-AF65-F5344CB8AC3E}">
        <p14:creationId xmlns:p14="http://schemas.microsoft.com/office/powerpoint/2010/main" val="351577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r="1032" b="13417"/>
          <a:stretch/>
        </p:blipFill>
        <p:spPr>
          <a:xfrm>
            <a:off x="0" y="0"/>
            <a:ext cx="12200878" cy="6859480"/>
          </a:xfrm>
          <a:prstGeom prst="rect">
            <a:avLst/>
          </a:prstGeom>
        </p:spPr>
      </p:pic>
    </p:spTree>
    <p:extLst>
      <p:ext uri="{BB962C8B-B14F-4D97-AF65-F5344CB8AC3E}">
        <p14:creationId xmlns:p14="http://schemas.microsoft.com/office/powerpoint/2010/main" val="2288411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983" t="-155" r="-983" b="28084"/>
          <a:stretch/>
        </p:blipFill>
        <p:spPr>
          <a:xfrm>
            <a:off x="0" y="-8877"/>
            <a:ext cx="12348839" cy="6877235"/>
          </a:xfrm>
          <a:prstGeom prst="rect">
            <a:avLst/>
          </a:prstGeom>
        </p:spPr>
      </p:pic>
    </p:spTree>
    <p:extLst>
      <p:ext uri="{BB962C8B-B14F-4D97-AF65-F5344CB8AC3E}">
        <p14:creationId xmlns:p14="http://schemas.microsoft.com/office/powerpoint/2010/main" val="36527023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gif"/><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gif"/><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10" y="286585"/>
            <a:ext cx="1558506" cy="2972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118" y="1615738"/>
            <a:ext cx="1344406" cy="1062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72" y="3244004"/>
            <a:ext cx="2861386" cy="1773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9065" y="4493415"/>
            <a:ext cx="1908512" cy="1260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6" name="Group 55"/>
          <p:cNvGrpSpPr/>
          <p:nvPr/>
        </p:nvGrpSpPr>
        <p:grpSpPr>
          <a:xfrm>
            <a:off x="8800459" y="934441"/>
            <a:ext cx="3384251" cy="3492196"/>
            <a:chOff x="8800459" y="934441"/>
            <a:chExt cx="3384251" cy="3492196"/>
          </a:xfrm>
        </p:grpSpPr>
        <p:sp>
          <p:nvSpPr>
            <p:cNvPr id="55" name="Rectangle 54"/>
            <p:cNvSpPr/>
            <p:nvPr/>
          </p:nvSpPr>
          <p:spPr>
            <a:xfrm>
              <a:off x="11277600" y="2677984"/>
              <a:ext cx="818776" cy="278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1277600" y="1628394"/>
              <a:ext cx="818776" cy="278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0459" y="934441"/>
              <a:ext cx="3384251" cy="3492196"/>
            </a:xfrm>
            <a:prstGeom prst="rect">
              <a:avLst/>
            </a:prstGeom>
          </p:spPr>
        </p:pic>
      </p:grpSp>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2174" y="96487"/>
            <a:ext cx="923735" cy="949604"/>
          </a:xfrm>
          <a:prstGeom prst="rect">
            <a:avLst/>
          </a:prstGeom>
          <a:ln>
            <a:noFill/>
          </a:ln>
          <a:effectLst>
            <a:outerShdw blurRad="292100" dist="139700" dir="2700000" algn="tl" rotWithShape="0">
              <a:srgbClr val="333333">
                <a:alpha val="65000"/>
              </a:srgbClr>
            </a:outerShdw>
          </a:effectLst>
        </p:spPr>
      </p:pic>
      <p:pic>
        <p:nvPicPr>
          <p:cNvPr id="21" name="Picture 2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7572" y="96487"/>
            <a:ext cx="948514" cy="949603"/>
          </a:xfrm>
          <a:prstGeom prst="rect">
            <a:avLst/>
          </a:prstGeom>
          <a:ln>
            <a:noFill/>
          </a:ln>
          <a:effectLst>
            <a:outerShdw blurRad="292100" dist="139700" dir="2700000" algn="tl" rotWithShape="0">
              <a:srgbClr val="333333">
                <a:alpha val="65000"/>
              </a:srgbClr>
            </a:outerShdw>
          </a:effectLst>
        </p:spPr>
      </p:pic>
      <p:pic>
        <p:nvPicPr>
          <p:cNvPr id="22" name="Picture 2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08965" y="96487"/>
            <a:ext cx="928228" cy="935212"/>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7179805" y="1061284"/>
            <a:ext cx="763286" cy="369332"/>
          </a:xfrm>
          <a:prstGeom prst="rect">
            <a:avLst/>
          </a:prstGeom>
          <a:noFill/>
        </p:spPr>
        <p:txBody>
          <a:bodyPr wrap="none" rtlCol="0">
            <a:spAutoFit/>
          </a:bodyPr>
          <a:lstStyle/>
          <a:p>
            <a:r>
              <a:rPr lang="en-US" dirty="0" smtClean="0">
                <a:solidFill>
                  <a:schemeClr val="bg1"/>
                </a:solidFill>
                <a:latin typeface="Stellar" panose="02000506040000020004" pitchFamily="50" charset="0"/>
              </a:rPr>
              <a:t>4800X</a:t>
            </a:r>
            <a:endParaRPr lang="en-US" dirty="0">
              <a:solidFill>
                <a:schemeClr val="bg1"/>
              </a:solidFill>
              <a:latin typeface="Stellar" panose="02000506040000020004" pitchFamily="50" charset="0"/>
            </a:endParaRPr>
          </a:p>
        </p:txBody>
      </p:sp>
      <p:sp>
        <p:nvSpPr>
          <p:cNvPr id="24" name="TextBox 23"/>
          <p:cNvSpPr txBox="1"/>
          <p:nvPr/>
        </p:nvSpPr>
        <p:spPr>
          <a:xfrm>
            <a:off x="8378486" y="1062910"/>
            <a:ext cx="766685" cy="369332"/>
          </a:xfrm>
          <a:prstGeom prst="rect">
            <a:avLst/>
          </a:prstGeom>
          <a:noFill/>
        </p:spPr>
        <p:txBody>
          <a:bodyPr wrap="none" rtlCol="0">
            <a:spAutoFit/>
          </a:bodyPr>
          <a:lstStyle/>
          <a:p>
            <a:r>
              <a:rPr lang="en-US" dirty="0" smtClean="0">
                <a:solidFill>
                  <a:schemeClr val="bg1"/>
                </a:solidFill>
                <a:latin typeface="Stellar" panose="02000506040000020004" pitchFamily="50" charset="0"/>
              </a:rPr>
              <a:t>2400X</a:t>
            </a:r>
            <a:endParaRPr lang="en-US" dirty="0">
              <a:solidFill>
                <a:schemeClr val="bg1"/>
              </a:solidFill>
              <a:latin typeface="Stellar" panose="02000506040000020004" pitchFamily="50" charset="0"/>
            </a:endParaRPr>
          </a:p>
        </p:txBody>
      </p:sp>
      <p:sp>
        <p:nvSpPr>
          <p:cNvPr id="25" name="TextBox 24"/>
          <p:cNvSpPr txBox="1"/>
          <p:nvPr/>
        </p:nvSpPr>
        <p:spPr>
          <a:xfrm>
            <a:off x="9509037" y="1061284"/>
            <a:ext cx="728084" cy="369332"/>
          </a:xfrm>
          <a:prstGeom prst="rect">
            <a:avLst/>
          </a:prstGeom>
          <a:noFill/>
        </p:spPr>
        <p:txBody>
          <a:bodyPr wrap="none" rtlCol="0">
            <a:spAutoFit/>
          </a:bodyPr>
          <a:lstStyle/>
          <a:p>
            <a:r>
              <a:rPr lang="en-US" dirty="0" smtClean="0">
                <a:solidFill>
                  <a:schemeClr val="bg1"/>
                </a:solidFill>
                <a:latin typeface="Stellar" panose="02000506040000020004" pitchFamily="50" charset="0"/>
              </a:rPr>
              <a:t>1200X</a:t>
            </a:r>
            <a:endParaRPr lang="en-US" dirty="0">
              <a:solidFill>
                <a:schemeClr val="bg1"/>
              </a:solidFill>
              <a:latin typeface="Stellar" panose="02000506040000020004" pitchFamily="50" charset="0"/>
            </a:endParaRPr>
          </a:p>
        </p:txBody>
      </p:sp>
      <p:pic>
        <p:nvPicPr>
          <p:cNvPr id="26" name="Picture 2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28569" y="96487"/>
            <a:ext cx="949603" cy="949603"/>
          </a:xfrm>
          <a:prstGeom prst="rect">
            <a:avLst/>
          </a:prstGeom>
          <a:ln>
            <a:noFill/>
          </a:ln>
          <a:effectLst>
            <a:outerShdw blurRad="292100" dist="139700" dir="2700000" algn="tl" rotWithShape="0">
              <a:srgbClr val="333333">
                <a:alpha val="65000"/>
              </a:srgbClr>
            </a:outerShdw>
          </a:effectLst>
        </p:spPr>
      </p:pic>
      <p:pic>
        <p:nvPicPr>
          <p:cNvPr id="27" name="Picture 2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15961" y="96487"/>
            <a:ext cx="935212" cy="935212"/>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88450" y="96487"/>
            <a:ext cx="949603" cy="949603"/>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a:off x="5573197" y="1035389"/>
            <a:ext cx="1400576" cy="646331"/>
          </a:xfrm>
          <a:prstGeom prst="rect">
            <a:avLst/>
          </a:prstGeom>
          <a:noFill/>
        </p:spPr>
        <p:txBody>
          <a:bodyPr wrap="none" rtlCol="0">
            <a:spAutoFit/>
          </a:bodyPr>
          <a:lstStyle/>
          <a:p>
            <a:pPr algn="ctr"/>
            <a:r>
              <a:rPr lang="en-US" dirty="0" smtClean="0">
                <a:solidFill>
                  <a:schemeClr val="bg1"/>
                </a:solidFill>
                <a:latin typeface="Stellar" panose="02000506040000020004" pitchFamily="50" charset="0"/>
              </a:rPr>
              <a:t>J-M Reef Ore</a:t>
            </a:r>
          </a:p>
          <a:p>
            <a:pPr algn="ctr"/>
            <a:r>
              <a:rPr lang="en-US" dirty="0" smtClean="0">
                <a:solidFill>
                  <a:schemeClr val="bg1"/>
                </a:solidFill>
                <a:latin typeface="Stellar" panose="02000506040000020004" pitchFamily="50" charset="0"/>
              </a:rPr>
              <a:t>Test Sample</a:t>
            </a:r>
            <a:endParaRPr lang="en-US" dirty="0">
              <a:solidFill>
                <a:schemeClr val="bg1"/>
              </a:solidFill>
              <a:latin typeface="Stellar" panose="02000506040000020004" pitchFamily="50" charset="0"/>
            </a:endParaRPr>
          </a:p>
        </p:txBody>
      </p:sp>
      <p:sp>
        <p:nvSpPr>
          <p:cNvPr id="30" name="TextBox 29"/>
          <p:cNvSpPr txBox="1"/>
          <p:nvPr/>
        </p:nvSpPr>
        <p:spPr>
          <a:xfrm>
            <a:off x="3563304" y="1041005"/>
            <a:ext cx="1728230" cy="646331"/>
          </a:xfrm>
          <a:prstGeom prst="rect">
            <a:avLst/>
          </a:prstGeom>
          <a:noFill/>
        </p:spPr>
        <p:txBody>
          <a:bodyPr wrap="none" rtlCol="0">
            <a:spAutoFit/>
          </a:bodyPr>
          <a:lstStyle/>
          <a:p>
            <a:pPr algn="ctr"/>
            <a:r>
              <a:rPr lang="en-US" dirty="0" smtClean="0">
                <a:solidFill>
                  <a:schemeClr val="bg1"/>
                </a:solidFill>
                <a:latin typeface="Stellar" panose="02000506040000020004" pitchFamily="50" charset="0"/>
              </a:rPr>
              <a:t>Copper TEM Grid</a:t>
            </a:r>
          </a:p>
          <a:p>
            <a:pPr algn="ctr"/>
            <a:r>
              <a:rPr lang="en-US" dirty="0" smtClean="0">
                <a:solidFill>
                  <a:schemeClr val="bg1"/>
                </a:solidFill>
                <a:latin typeface="Stellar" panose="02000506040000020004" pitchFamily="50" charset="0"/>
              </a:rPr>
              <a:t>Test Images</a:t>
            </a:r>
            <a:endParaRPr lang="en-US" dirty="0">
              <a:solidFill>
                <a:schemeClr val="bg1"/>
              </a:solidFill>
              <a:latin typeface="Stellar" panose="02000506040000020004" pitchFamily="50" charset="0"/>
            </a:endParaRPr>
          </a:p>
        </p:txBody>
      </p:sp>
      <p:sp>
        <p:nvSpPr>
          <p:cNvPr id="31" name="TextBox 30"/>
          <p:cNvSpPr txBox="1"/>
          <p:nvPr/>
        </p:nvSpPr>
        <p:spPr>
          <a:xfrm>
            <a:off x="7587678" y="1364170"/>
            <a:ext cx="2299925" cy="369332"/>
          </a:xfrm>
          <a:prstGeom prst="rect">
            <a:avLst/>
          </a:prstGeom>
          <a:noFill/>
        </p:spPr>
        <p:txBody>
          <a:bodyPr wrap="none" rtlCol="0">
            <a:spAutoFit/>
          </a:bodyPr>
          <a:lstStyle/>
          <a:p>
            <a:r>
              <a:rPr lang="en-US" dirty="0" smtClean="0">
                <a:solidFill>
                  <a:schemeClr val="bg1"/>
                </a:solidFill>
                <a:latin typeface="Stellar" panose="02000506040000020004" pitchFamily="50" charset="0"/>
              </a:rPr>
              <a:t>Sn Spheres on Carbon</a:t>
            </a:r>
            <a:endParaRPr lang="en-US" dirty="0">
              <a:solidFill>
                <a:schemeClr val="bg1"/>
              </a:solidFill>
              <a:latin typeface="Stellar" panose="02000506040000020004" pitchFamily="50" charset="0"/>
            </a:endParaRPr>
          </a:p>
        </p:txBody>
      </p:sp>
      <p:sp>
        <p:nvSpPr>
          <p:cNvPr id="32" name="Rectangle 31"/>
          <p:cNvSpPr/>
          <p:nvPr/>
        </p:nvSpPr>
        <p:spPr>
          <a:xfrm>
            <a:off x="149954" y="5893257"/>
            <a:ext cx="5668518" cy="894118"/>
          </a:xfrm>
          <a:prstGeom prst="rect">
            <a:avLst/>
          </a:prstGeom>
          <a:noFill/>
        </p:spPr>
        <p:txBody>
          <a:bodyPr tIns="91440" bIns="91440" anchor="ctr" anchorCtr="0">
            <a:noAutofit/>
          </a:bodyPr>
          <a:lstStyle/>
          <a:p>
            <a:r>
              <a:rPr lang="en-US" sz="2400" dirty="0">
                <a:solidFill>
                  <a:schemeClr val="bg1"/>
                </a:solidFill>
                <a:latin typeface="Stellar" panose="02000506040000020004" pitchFamily="50" charset="0"/>
              </a:rPr>
              <a:t>A Miniaturized Variable Pressure Scanning Electron Microscope (MVP-SEM) for Mars</a:t>
            </a:r>
            <a:endParaRPr lang="en-US" sz="2400" dirty="0">
              <a:solidFill>
                <a:schemeClr val="bg1"/>
              </a:solidFill>
              <a:effectLst>
                <a:outerShdw blurRad="50800" dist="38100" dir="2700000" algn="tl" rotWithShape="0">
                  <a:prstClr val="black">
                    <a:alpha val="40000"/>
                  </a:prstClr>
                </a:outerShdw>
              </a:effectLst>
              <a:latin typeface="Stellar" panose="02000506040000020004" pitchFamily="50"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3456863909"/>
              </p:ext>
            </p:extLst>
          </p:nvPr>
        </p:nvGraphicFramePr>
        <p:xfrm>
          <a:off x="8287570" y="5045934"/>
          <a:ext cx="3890559" cy="1718065"/>
        </p:xfrm>
        <a:graphic>
          <a:graphicData uri="http://schemas.openxmlformats.org/drawingml/2006/table">
            <a:tbl>
              <a:tblPr firstRow="1" firstCol="1" bandRow="1"/>
              <a:tblGrid>
                <a:gridCol w="1469857">
                  <a:extLst>
                    <a:ext uri="{9D8B030D-6E8A-4147-A177-3AD203B41FA5}">
                      <a16:colId xmlns:a16="http://schemas.microsoft.com/office/drawing/2014/main" val="1677880913"/>
                    </a:ext>
                  </a:extLst>
                </a:gridCol>
                <a:gridCol w="1168648">
                  <a:extLst>
                    <a:ext uri="{9D8B030D-6E8A-4147-A177-3AD203B41FA5}">
                      <a16:colId xmlns:a16="http://schemas.microsoft.com/office/drawing/2014/main" val="4137253070"/>
                    </a:ext>
                  </a:extLst>
                </a:gridCol>
                <a:gridCol w="1252054">
                  <a:extLst>
                    <a:ext uri="{9D8B030D-6E8A-4147-A177-3AD203B41FA5}">
                      <a16:colId xmlns:a16="http://schemas.microsoft.com/office/drawing/2014/main" val="629718081"/>
                    </a:ext>
                  </a:extLst>
                </a:gridCol>
              </a:tblGrid>
              <a:tr h="121483">
                <a:tc>
                  <a:txBody>
                    <a:bodyPr/>
                    <a:lstStyle/>
                    <a:p>
                      <a:pPr marL="0" marR="0">
                        <a:lnSpc>
                          <a:spcPct val="107000"/>
                        </a:lnSpc>
                        <a:spcBef>
                          <a:spcPts val="0"/>
                        </a:spcBef>
                        <a:spcAft>
                          <a:spcPts val="0"/>
                        </a:spcAft>
                      </a:pPr>
                      <a:r>
                        <a:rPr lang="en-US" sz="700" b="0" dirty="0">
                          <a:solidFill>
                            <a:schemeClr val="bg1"/>
                          </a:solidFill>
                          <a:effectLst/>
                          <a:latin typeface="Stellar" panose="02000506040000020004" pitchFamily="50" charset="0"/>
                          <a:ea typeface="Century Gothic" panose="020B0502020202020204" pitchFamily="34" charset="0"/>
                          <a:cs typeface="Times New Roman" panose="02020603050405020304" pitchFamily="18" charset="0"/>
                        </a:rPr>
                        <a:t>Capability</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marL="0" marR="0" algn="ctr">
                        <a:lnSpc>
                          <a:spcPct val="107000"/>
                        </a:lnSpc>
                        <a:spcBef>
                          <a:spcPts val="0"/>
                        </a:spcBef>
                        <a:spcAft>
                          <a:spcPts val="0"/>
                        </a:spcAft>
                      </a:pPr>
                      <a:r>
                        <a:rPr lang="en-US" sz="700" b="0">
                          <a:solidFill>
                            <a:schemeClr val="bg1"/>
                          </a:solidFill>
                          <a:effectLst/>
                          <a:latin typeface="Stellar" panose="02000506040000020004" pitchFamily="50" charset="0"/>
                          <a:ea typeface="Century Gothic" panose="020B0502020202020204" pitchFamily="34" charset="0"/>
                          <a:cs typeface="Times New Roman" panose="02020603050405020304" pitchFamily="18" charset="0"/>
                        </a:rPr>
                        <a:t>Current Performance</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tc>
                  <a:txBody>
                    <a:bodyPr/>
                    <a:lstStyle/>
                    <a:p>
                      <a:pPr marL="0" marR="0" algn="ctr">
                        <a:lnSpc>
                          <a:spcPct val="107000"/>
                        </a:lnSpc>
                        <a:spcBef>
                          <a:spcPts val="0"/>
                        </a:spcBef>
                        <a:spcAft>
                          <a:spcPts val="0"/>
                        </a:spcAft>
                      </a:pPr>
                      <a:r>
                        <a:rPr lang="en-US" sz="700" b="0" dirty="0">
                          <a:solidFill>
                            <a:schemeClr val="bg1"/>
                          </a:solidFill>
                          <a:effectLst/>
                          <a:latin typeface="Stellar" panose="02000506040000020004" pitchFamily="50" charset="0"/>
                          <a:ea typeface="Century Gothic" panose="020B0502020202020204" pitchFamily="34" charset="0"/>
                          <a:cs typeface="Times New Roman" panose="02020603050405020304" pitchFamily="18" charset="0"/>
                        </a:rPr>
                        <a:t>Goal</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5A11"/>
                    </a:solidFill>
                  </a:tcPr>
                </a:tc>
                <a:extLst>
                  <a:ext uri="{0D108BD9-81ED-4DB2-BD59-A6C34878D82A}">
                    <a16:rowId xmlns:a16="http://schemas.microsoft.com/office/drawing/2014/main" val="1704132042"/>
                  </a:ext>
                </a:extLst>
              </a:tr>
              <a:tr h="121483">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Maximum Accelerating Voltage (kV)</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15 </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5 - 15</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2065708"/>
                  </a:ext>
                </a:extLst>
              </a:tr>
              <a:tr h="121483">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Working Distance (mm)</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20-23</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20-23</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8135355"/>
                  </a:ext>
                </a:extLst>
              </a:tr>
              <a:tr h="121483">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Environmental Distance (mm)</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2-5</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2-5</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63900515"/>
                  </a:ext>
                </a:extLst>
              </a:tr>
              <a:tr h="141161">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Emission Current (µA)</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30-50</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30-50</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120807"/>
                  </a:ext>
                </a:extLst>
              </a:tr>
              <a:tr h="121483">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Current at the sample (</a:t>
                      </a:r>
                      <a:r>
                        <a:rPr lang="en-US" sz="700" dirty="0" err="1">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nA</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0.2-2</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0.2-2</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2279516"/>
                  </a:ext>
                </a:extLst>
              </a:tr>
              <a:tr h="121483">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Imaging Resolution (nm)</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100</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&lt; 50 (based on modeling)</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54225933"/>
                  </a:ext>
                </a:extLst>
              </a:tr>
              <a:tr h="121483">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Magnification Range</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175X – 15kX</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175X – 20kX</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2813297"/>
                  </a:ext>
                </a:extLst>
              </a:tr>
              <a:tr h="238115">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Field of View Diameter (mm)</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0.8 @ 175X</a:t>
                      </a:r>
                    </a:p>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0.004 @10kX</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0.8 @ 175X</a:t>
                      </a:r>
                    </a:p>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0.002 @ 20kX</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6197737"/>
                  </a:ext>
                </a:extLst>
              </a:tr>
              <a:tr h="488408">
                <a:tc>
                  <a:txBody>
                    <a:bodyPr/>
                    <a:lstStyle/>
                    <a:p>
                      <a:pPr marL="0" marR="0">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EDS </a:t>
                      </a:r>
                      <a:r>
                        <a:rPr lang="en-US" sz="700" dirty="0" smtClean="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Accuracy </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 0.6 </a:t>
                      </a:r>
                      <a:r>
                        <a:rPr lang="en-US" sz="700" dirty="0" err="1">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Torr</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 Chamber Pressure (Detector Dependent)</a:t>
                      </a:r>
                    </a:p>
                  </a:txBody>
                  <a:tcPr marL="36576"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(Commercial EDS Accuracy)</a:t>
                      </a:r>
                    </a:p>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±2% @ conc. &gt; 10 </a:t>
                      </a:r>
                      <a:r>
                        <a:rPr lang="en-US" sz="700" dirty="0" err="1">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wt</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 </a:t>
                      </a:r>
                    </a:p>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±10% @ 1 - 10 </a:t>
                      </a:r>
                      <a:r>
                        <a:rPr lang="en-US" sz="700" dirty="0" err="1">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wt</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a:t>
                      </a:r>
                    </a:p>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±33% @ 0.3 – 1 </a:t>
                      </a:r>
                      <a:r>
                        <a:rPr lang="en-US" sz="700" dirty="0" err="1">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wt</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(Est. MVP-SEM EDS Accuracy)</a:t>
                      </a:r>
                    </a:p>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±5% @ conc. &gt; 10 </a:t>
                      </a:r>
                      <a:r>
                        <a:rPr lang="en-US" sz="700" dirty="0" err="1">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wt</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a:t>
                      </a:r>
                    </a:p>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±25% @ 1 - 10 </a:t>
                      </a:r>
                      <a:r>
                        <a:rPr lang="en-US" sz="700" dirty="0" err="1">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wt</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a:t>
                      </a:r>
                    </a:p>
                    <a:p>
                      <a:pPr marL="0" marR="0" algn="ctr">
                        <a:lnSpc>
                          <a:spcPct val="107000"/>
                        </a:lnSpc>
                        <a:spcBef>
                          <a:spcPts val="0"/>
                        </a:spcBef>
                        <a:spcAft>
                          <a:spcPts val="0"/>
                        </a:spcAft>
                      </a:pP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±75% @ 0.3 – 1 </a:t>
                      </a:r>
                      <a:r>
                        <a:rPr lang="en-US" sz="700" dirty="0" err="1">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wt</a:t>
                      </a:r>
                      <a:r>
                        <a:rPr lang="en-US" sz="700" dirty="0">
                          <a:solidFill>
                            <a:schemeClr val="tx1"/>
                          </a:solidFill>
                          <a:effectLst/>
                          <a:latin typeface="Stellar" panose="02000506040000020004" pitchFamily="50" charset="0"/>
                          <a:ea typeface="Century Gothic" panose="020B0502020202020204" pitchFamily="34" charset="0"/>
                          <a:cs typeface="Times New Roman" panose="02020603050405020304" pitchFamily="18" charset="0"/>
                        </a:rPr>
                        <a:t>%</a:t>
                      </a:r>
                    </a:p>
                  </a:txBody>
                  <a:tcPr marL="13690" marR="13690" marT="16995" marB="169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2812026"/>
                  </a:ext>
                </a:extLst>
              </a:tr>
            </a:tbl>
          </a:graphicData>
        </a:graphic>
      </p:graphicFrame>
      <p:sp>
        <p:nvSpPr>
          <p:cNvPr id="34" name="Rectangle 33"/>
          <p:cNvSpPr/>
          <p:nvPr/>
        </p:nvSpPr>
        <p:spPr>
          <a:xfrm>
            <a:off x="5679753" y="5194250"/>
            <a:ext cx="2638302" cy="1600438"/>
          </a:xfrm>
          <a:prstGeom prst="rect">
            <a:avLst/>
          </a:prstGeom>
        </p:spPr>
        <p:txBody>
          <a:bodyPr wrap="square">
            <a:spAutoFit/>
          </a:bodyPr>
          <a:lstStyle/>
          <a:p>
            <a:r>
              <a:rPr lang="en-US" sz="1400" b="1" dirty="0">
                <a:solidFill>
                  <a:schemeClr val="bg1"/>
                </a:solidFill>
                <a:latin typeface="Stellar" panose="02000506040000020004" pitchFamily="50" charset="0"/>
                <a:ea typeface="Century Gothic" panose="020B0502020202020204" pitchFamily="34" charset="0"/>
              </a:rPr>
              <a:t>PI: Jessica Gaskin (NASA MSFC) </a:t>
            </a:r>
          </a:p>
          <a:p>
            <a:r>
              <a:rPr lang="en-US" sz="1400" dirty="0" smtClean="0">
                <a:solidFill>
                  <a:schemeClr val="bg1"/>
                </a:solidFill>
                <a:latin typeface="Stellar" panose="02000506040000020004" pitchFamily="50" charset="0"/>
                <a:ea typeface="Century Gothic" panose="020B0502020202020204" pitchFamily="34" charset="0"/>
              </a:rPr>
              <a:t>Jessica.Gaskin@NASA.gov</a:t>
            </a:r>
          </a:p>
          <a:p>
            <a:r>
              <a:rPr lang="en-US" sz="1400" b="1" dirty="0">
                <a:solidFill>
                  <a:schemeClr val="bg1"/>
                </a:solidFill>
                <a:latin typeface="Times New Roman" panose="02020603050405020304" pitchFamily="18" charset="0"/>
                <a:ea typeface="Century Gothic" panose="020B0502020202020204" pitchFamily="34" charset="0"/>
              </a:rPr>
              <a:t/>
            </a:r>
            <a:br>
              <a:rPr lang="en-US" sz="1400" b="1" dirty="0">
                <a:solidFill>
                  <a:schemeClr val="bg1"/>
                </a:solidFill>
                <a:latin typeface="Times New Roman" panose="02020603050405020304" pitchFamily="18" charset="0"/>
                <a:ea typeface="Century Gothic" panose="020B0502020202020204" pitchFamily="34" charset="0"/>
              </a:rPr>
            </a:br>
            <a:r>
              <a:rPr lang="en-US" sz="1400" b="1" dirty="0" smtClean="0">
                <a:solidFill>
                  <a:schemeClr val="bg1"/>
                </a:solidFill>
                <a:latin typeface="Stellar" panose="02000506040000020004" pitchFamily="50" charset="0"/>
                <a:ea typeface="Century Gothic" panose="020B0502020202020204" pitchFamily="34" charset="0"/>
              </a:rPr>
              <a:t>Critical Technical Partners: </a:t>
            </a:r>
          </a:p>
          <a:p>
            <a:r>
              <a:rPr lang="en-US" sz="1400" dirty="0" smtClean="0">
                <a:solidFill>
                  <a:schemeClr val="bg1"/>
                </a:solidFill>
                <a:latin typeface="Stellar" panose="02000506040000020004" pitchFamily="50" charset="0"/>
                <a:ea typeface="Century Gothic" panose="020B0502020202020204" pitchFamily="34" charset="0"/>
              </a:rPr>
              <a:t>APTech</a:t>
            </a:r>
            <a:r>
              <a:rPr lang="en-US" sz="1400" dirty="0">
                <a:solidFill>
                  <a:schemeClr val="bg1"/>
                </a:solidFill>
                <a:latin typeface="Stellar" panose="02000506040000020004" pitchFamily="50" charset="0"/>
                <a:ea typeface="Century Gothic" panose="020B0502020202020204" pitchFamily="34" charset="0"/>
              </a:rPr>
              <a:t>, Inc</a:t>
            </a:r>
            <a:r>
              <a:rPr lang="en-US" sz="1400" dirty="0" smtClean="0">
                <a:solidFill>
                  <a:schemeClr val="bg1"/>
                </a:solidFill>
                <a:latin typeface="Stellar" panose="02000506040000020004" pitchFamily="50" charset="0"/>
                <a:ea typeface="Century Gothic" panose="020B0502020202020204" pitchFamily="34" charset="0"/>
              </a:rPr>
              <a:t>.</a:t>
            </a:r>
            <a:r>
              <a:rPr lang="en-US" sz="1400" dirty="0">
                <a:solidFill>
                  <a:schemeClr val="bg1"/>
                </a:solidFill>
                <a:latin typeface="Stellar" panose="02000506040000020004" pitchFamily="50" charset="0"/>
                <a:ea typeface="Century Gothic" panose="020B0502020202020204" pitchFamily="34" charset="0"/>
              </a:rPr>
              <a:t/>
            </a:r>
            <a:br>
              <a:rPr lang="en-US" sz="1400" dirty="0">
                <a:solidFill>
                  <a:schemeClr val="bg1"/>
                </a:solidFill>
                <a:latin typeface="Stellar" panose="02000506040000020004" pitchFamily="50" charset="0"/>
                <a:ea typeface="Century Gothic" panose="020B0502020202020204" pitchFamily="34" charset="0"/>
              </a:rPr>
            </a:br>
            <a:r>
              <a:rPr lang="en-US" sz="1400" dirty="0" err="1" smtClean="0">
                <a:solidFill>
                  <a:schemeClr val="bg1"/>
                </a:solidFill>
                <a:latin typeface="Stellar" panose="02000506040000020004" pitchFamily="50" charset="0"/>
                <a:ea typeface="Century Gothic" panose="020B0502020202020204" pitchFamily="34" charset="0"/>
              </a:rPr>
              <a:t>Creare</a:t>
            </a:r>
            <a:r>
              <a:rPr lang="en-US" sz="1400" dirty="0" smtClean="0">
                <a:solidFill>
                  <a:schemeClr val="bg1"/>
                </a:solidFill>
                <a:latin typeface="Stellar" panose="02000506040000020004" pitchFamily="50" charset="0"/>
                <a:ea typeface="Century Gothic" panose="020B0502020202020204" pitchFamily="34" charset="0"/>
              </a:rPr>
              <a:t> LLC</a:t>
            </a:r>
            <a:r>
              <a:rPr lang="en-US" sz="1400" dirty="0">
                <a:solidFill>
                  <a:schemeClr val="bg1"/>
                </a:solidFill>
                <a:latin typeface="Stellar" panose="02000506040000020004" pitchFamily="50" charset="0"/>
                <a:ea typeface="Century Gothic" panose="020B0502020202020204" pitchFamily="34" charset="0"/>
              </a:rPr>
              <a:t/>
            </a:r>
            <a:br>
              <a:rPr lang="en-US" sz="1400" dirty="0">
                <a:solidFill>
                  <a:schemeClr val="bg1"/>
                </a:solidFill>
                <a:latin typeface="Stellar" panose="02000506040000020004" pitchFamily="50" charset="0"/>
                <a:ea typeface="Century Gothic" panose="020B0502020202020204" pitchFamily="34" charset="0"/>
              </a:rPr>
            </a:br>
            <a:r>
              <a:rPr lang="en-US" sz="1400" dirty="0" smtClean="0">
                <a:solidFill>
                  <a:schemeClr val="bg1"/>
                </a:solidFill>
                <a:latin typeface="Stellar" panose="02000506040000020004" pitchFamily="50" charset="0"/>
                <a:ea typeface="Century Gothic" panose="020B0502020202020204" pitchFamily="34" charset="0"/>
              </a:rPr>
              <a:t>NASA JPL</a:t>
            </a:r>
            <a:endParaRPr lang="en-US" sz="1400" dirty="0">
              <a:solidFill>
                <a:schemeClr val="bg1"/>
              </a:solidFill>
              <a:latin typeface="Stellar" panose="02000506040000020004" pitchFamily="50" charset="0"/>
              <a:ea typeface="Century Gothic" panose="020B0502020202020204" pitchFamily="34" charset="0"/>
            </a:endParaRPr>
          </a:p>
        </p:txBody>
      </p:sp>
      <p:grpSp>
        <p:nvGrpSpPr>
          <p:cNvPr id="38" name="Group 37"/>
          <p:cNvGrpSpPr/>
          <p:nvPr/>
        </p:nvGrpSpPr>
        <p:grpSpPr>
          <a:xfrm>
            <a:off x="4156368" y="1867018"/>
            <a:ext cx="4402889" cy="2972840"/>
            <a:chOff x="36543532" y="-193744"/>
            <a:chExt cx="8588805" cy="8495508"/>
          </a:xfrm>
        </p:grpSpPr>
        <p:sp>
          <p:nvSpPr>
            <p:cNvPr id="39" name="Rounded Rectangle 38"/>
            <p:cNvSpPr/>
            <p:nvPr/>
          </p:nvSpPr>
          <p:spPr>
            <a:xfrm>
              <a:off x="36543532" y="-193744"/>
              <a:ext cx="8588805" cy="8495508"/>
            </a:xfrm>
            <a:prstGeom prst="roundRect">
              <a:avLst/>
            </a:prstGeom>
            <a:gradFill>
              <a:gsLst>
                <a:gs pos="50838">
                  <a:schemeClr val="accent2">
                    <a:lumMod val="20000"/>
                    <a:lumOff val="80000"/>
                  </a:schemeClr>
                </a:gs>
                <a:gs pos="0">
                  <a:schemeClr val="accent1">
                    <a:lumMod val="5000"/>
                    <a:lumOff val="95000"/>
                  </a:schemeClr>
                </a:gs>
                <a:gs pos="74000">
                  <a:schemeClr val="accent2">
                    <a:lumMod val="20000"/>
                    <a:lumOff val="80000"/>
                  </a:schemeClr>
                </a:gs>
                <a:gs pos="83000">
                  <a:schemeClr val="bg2"/>
                </a:gs>
                <a:gs pos="100000">
                  <a:schemeClr val="bg1"/>
                </a:gs>
              </a:gsLst>
              <a:lin ang="5400000" scaled="1"/>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816"/>
            </a:p>
          </p:txBody>
        </p:sp>
        <p:sp>
          <p:nvSpPr>
            <p:cNvPr id="40" name="TextBox 39"/>
            <p:cNvSpPr txBox="1"/>
            <p:nvPr/>
          </p:nvSpPr>
          <p:spPr>
            <a:xfrm>
              <a:off x="36780199" y="99985"/>
              <a:ext cx="7981304" cy="6785136"/>
            </a:xfrm>
            <a:prstGeom prst="rect">
              <a:avLst/>
            </a:prstGeom>
            <a:noFill/>
            <a:ln>
              <a:noFill/>
            </a:ln>
          </p:spPr>
          <p:txBody>
            <a:bodyPr wrap="square" rtlCol="0">
              <a:spAutoFit/>
            </a:bodyPr>
            <a:lstStyle/>
            <a:p>
              <a:pPr algn="just">
                <a:lnSpc>
                  <a:spcPct val="107000"/>
                </a:lnSpc>
                <a:spcAft>
                  <a:spcPts val="600"/>
                </a:spcAft>
              </a:pPr>
              <a:r>
                <a:rPr lang="en-US" sz="1200" dirty="0">
                  <a:latin typeface="Stellar" panose="02000506040000020004" pitchFamily="50" charset="0"/>
                </a:rPr>
                <a:t>The </a:t>
              </a:r>
              <a:r>
                <a:rPr lang="en-US" sz="1200" i="1" dirty="0">
                  <a:latin typeface="Stellar" panose="02000506040000020004" pitchFamily="50" charset="0"/>
                </a:rPr>
                <a:t>in-situ</a:t>
              </a:r>
              <a:r>
                <a:rPr lang="en-US" sz="1200" dirty="0">
                  <a:latin typeface="Stellar" panose="02000506040000020004" pitchFamily="50" charset="0"/>
                </a:rPr>
                <a:t> use of </a:t>
              </a:r>
              <a:r>
                <a:rPr lang="en-US" sz="1200" dirty="0" smtClean="0">
                  <a:latin typeface="Stellar" panose="02000506040000020004" pitchFamily="50" charset="0"/>
                </a:rPr>
                <a:t>the MVP-SEM </a:t>
              </a:r>
              <a:r>
                <a:rPr lang="en-US" sz="1200" dirty="0">
                  <a:latin typeface="Stellar" panose="02000506040000020004" pitchFamily="50" charset="0"/>
                </a:rPr>
                <a:t>on a future Mars mission would answer numerous outstanding questions about the petrology, evolution, and habitability of Mars while providing understanding of the surface environment that will be critical to the success and health of future human exploration. </a:t>
              </a:r>
              <a:endParaRPr lang="en-US" sz="1200" dirty="0" smtClean="0">
                <a:latin typeface="Stellar" panose="02000506040000020004" pitchFamily="50" charset="0"/>
              </a:endParaRPr>
            </a:p>
            <a:p>
              <a:pPr marL="173038" indent="-173038" algn="just">
                <a:lnSpc>
                  <a:spcPct val="150000"/>
                </a:lnSpc>
                <a:spcAft>
                  <a:spcPts val="300"/>
                </a:spcAft>
                <a:buFont typeface="Arial" panose="020B0604020202020204" pitchFamily="34" charset="0"/>
                <a:buChar char="•"/>
              </a:pPr>
              <a:r>
                <a:rPr lang="en-US" sz="1100" i="1" dirty="0" smtClean="0">
                  <a:latin typeface="Stellar" panose="02000506040000020004" pitchFamily="50" charset="0"/>
                  <a:ea typeface="Century Gothic" panose="020B0502020202020204" pitchFamily="34" charset="0"/>
                </a:rPr>
                <a:t>What is the makeup of Martian dust? </a:t>
              </a:r>
            </a:p>
            <a:p>
              <a:pPr marL="173038" indent="-173038" algn="just">
                <a:lnSpc>
                  <a:spcPct val="150000"/>
                </a:lnSpc>
                <a:spcAft>
                  <a:spcPts val="300"/>
                </a:spcAft>
                <a:buFont typeface="Arial" panose="020B0604020202020204" pitchFamily="34" charset="0"/>
                <a:buChar char="•"/>
              </a:pPr>
              <a:r>
                <a:rPr lang="en-US" sz="1100" i="1" dirty="0" smtClean="0">
                  <a:latin typeface="Stellar" panose="02000506040000020004" pitchFamily="50" charset="0"/>
                  <a:ea typeface="Century Gothic" panose="020B0502020202020204" pitchFamily="34" charset="0"/>
                </a:rPr>
                <a:t>What is the “amorphous component”? </a:t>
              </a:r>
            </a:p>
            <a:p>
              <a:pPr marL="173038" indent="-173038" algn="just">
                <a:lnSpc>
                  <a:spcPct val="150000"/>
                </a:lnSpc>
                <a:spcAft>
                  <a:spcPts val="300"/>
                </a:spcAft>
                <a:buFont typeface="Arial" panose="020B0604020202020204" pitchFamily="34" charset="0"/>
                <a:buChar char="•"/>
              </a:pPr>
              <a:r>
                <a:rPr lang="en-US" sz="1100" i="1" dirty="0" smtClean="0">
                  <a:latin typeface="Stellar" panose="02000506040000020004" pitchFamily="50" charset="0"/>
                  <a:ea typeface="Century Gothic" panose="020B0502020202020204" pitchFamily="34" charset="0"/>
                </a:rPr>
                <a:t>What can we learn about the evolution of the Martian surface? </a:t>
              </a:r>
              <a:endParaRPr lang="en-US" sz="1100" i="1" dirty="0" smtClean="0">
                <a:effectLst/>
                <a:latin typeface="Stellar" panose="02000506040000020004" pitchFamily="50" charset="0"/>
                <a:ea typeface="Calibri" panose="020F0502020204030204" pitchFamily="34" charset="0"/>
                <a:cs typeface="Times New Roman" panose="02020603050405020304" pitchFamily="18" charset="0"/>
              </a:endParaRPr>
            </a:p>
            <a:p>
              <a:pPr marL="173038" indent="-173038" algn="just">
                <a:lnSpc>
                  <a:spcPct val="150000"/>
                </a:lnSpc>
                <a:spcAft>
                  <a:spcPts val="300"/>
                </a:spcAft>
                <a:buFont typeface="Arial" panose="020B0604020202020204" pitchFamily="34" charset="0"/>
                <a:buChar char="•"/>
              </a:pPr>
              <a:r>
                <a:rPr lang="en-US" sz="1100" i="1" dirty="0">
                  <a:latin typeface="Stellar" panose="02000506040000020004" pitchFamily="50" charset="0"/>
                  <a:ea typeface="Century Gothic" panose="020B0502020202020204" pitchFamily="34" charset="0"/>
                </a:rPr>
                <a:t>Is, or was, there life on Mars? </a:t>
              </a:r>
              <a:endParaRPr lang="en-US" sz="1100" i="1" dirty="0">
                <a:effectLst/>
                <a:latin typeface="Stellar" panose="02000506040000020004" pitchFamily="50" charset="0"/>
                <a:ea typeface="Calibri" panose="020F0502020204030204" pitchFamily="34" charset="0"/>
                <a:cs typeface="Times New Roman" panose="02020603050405020304" pitchFamily="18" charset="0"/>
              </a:endParaRPr>
            </a:p>
            <a:p>
              <a:pPr marL="173038" indent="-173038" algn="just">
                <a:lnSpc>
                  <a:spcPct val="150000"/>
                </a:lnSpc>
                <a:spcAft>
                  <a:spcPts val="300"/>
                </a:spcAft>
                <a:buFont typeface="Arial" panose="020B0604020202020204" pitchFamily="34" charset="0"/>
                <a:buChar char="•"/>
              </a:pPr>
              <a:r>
                <a:rPr lang="en-US" sz="1100" i="1" dirty="0">
                  <a:latin typeface="Stellar" panose="02000506040000020004" pitchFamily="50" charset="0"/>
                  <a:ea typeface="Century Gothic" panose="020B0502020202020204" pitchFamily="34" charset="0"/>
                </a:rPr>
                <a:t>Can humans live (safely) on Mars? </a:t>
              </a:r>
              <a:endParaRPr lang="en-US" sz="1100" dirty="0">
                <a:effectLst/>
                <a:latin typeface="Stellar" panose="02000506040000020004" pitchFamily="50" charset="0"/>
                <a:ea typeface="Calibri" panose="020F0502020204030204" pitchFamily="34" charset="0"/>
                <a:cs typeface="Times New Roman" panose="02020603050405020304" pitchFamily="18" charset="0"/>
              </a:endParaRPr>
            </a:p>
          </p:txBody>
        </p:sp>
      </p:grpSp>
      <p:sp>
        <p:nvSpPr>
          <p:cNvPr id="44" name="TextBox 43"/>
          <p:cNvSpPr txBox="1"/>
          <p:nvPr/>
        </p:nvSpPr>
        <p:spPr>
          <a:xfrm>
            <a:off x="10175965" y="4542738"/>
            <a:ext cx="996274" cy="286738"/>
          </a:xfrm>
          <a:prstGeom prst="rect">
            <a:avLst/>
          </a:prstGeom>
          <a:noFill/>
        </p:spPr>
        <p:txBody>
          <a:bodyPr wrap="square" rtlCol="0">
            <a:spAutoFit/>
          </a:bodyPr>
          <a:lstStyle/>
          <a:p>
            <a:r>
              <a:rPr lang="en-US" sz="1200" dirty="0" smtClean="0">
                <a:solidFill>
                  <a:schemeClr val="bg1"/>
                </a:solidFill>
                <a:latin typeface="Stellar" panose="02000506040000020004" pitchFamily="50" charset="0"/>
              </a:rPr>
              <a:t>15.54”</a:t>
            </a:r>
            <a:endParaRPr lang="en-US" sz="1200" dirty="0">
              <a:solidFill>
                <a:schemeClr val="bg1"/>
              </a:solidFill>
              <a:latin typeface="Stellar" panose="02000506040000020004" pitchFamily="50" charset="0"/>
            </a:endParaRPr>
          </a:p>
        </p:txBody>
      </p:sp>
      <p:sp>
        <p:nvSpPr>
          <p:cNvPr id="45" name="TextBox 44"/>
          <p:cNvSpPr txBox="1"/>
          <p:nvPr/>
        </p:nvSpPr>
        <p:spPr>
          <a:xfrm>
            <a:off x="11785600" y="3698394"/>
            <a:ext cx="501997" cy="276999"/>
          </a:xfrm>
          <a:prstGeom prst="rect">
            <a:avLst/>
          </a:prstGeom>
          <a:noFill/>
        </p:spPr>
        <p:txBody>
          <a:bodyPr wrap="none" rtlCol="0">
            <a:spAutoFit/>
          </a:bodyPr>
          <a:lstStyle/>
          <a:p>
            <a:r>
              <a:rPr lang="en-US" sz="1200" dirty="0" smtClean="0">
                <a:solidFill>
                  <a:schemeClr val="bg1"/>
                </a:solidFill>
                <a:latin typeface="Stellar" panose="02000506040000020004" pitchFamily="50" charset="0"/>
              </a:rPr>
              <a:t>5.14”</a:t>
            </a:r>
            <a:endParaRPr lang="en-US" sz="1200" dirty="0">
              <a:solidFill>
                <a:schemeClr val="bg1"/>
              </a:solidFill>
              <a:latin typeface="Stellar" panose="02000506040000020004" pitchFamily="50" charset="0"/>
            </a:endParaRPr>
          </a:p>
        </p:txBody>
      </p:sp>
      <p:sp>
        <p:nvSpPr>
          <p:cNvPr id="46" name="TextBox 45"/>
          <p:cNvSpPr txBox="1"/>
          <p:nvPr/>
        </p:nvSpPr>
        <p:spPr>
          <a:xfrm>
            <a:off x="9940174" y="2109014"/>
            <a:ext cx="585353" cy="276999"/>
          </a:xfrm>
          <a:prstGeom prst="rect">
            <a:avLst/>
          </a:prstGeom>
          <a:noFill/>
        </p:spPr>
        <p:txBody>
          <a:bodyPr wrap="none" rtlCol="0">
            <a:spAutoFit/>
          </a:bodyPr>
          <a:lstStyle/>
          <a:p>
            <a:r>
              <a:rPr lang="en-US" sz="1200" dirty="0" smtClean="0">
                <a:solidFill>
                  <a:schemeClr val="bg1"/>
                </a:solidFill>
                <a:latin typeface="Stellar" panose="02000506040000020004" pitchFamily="50" charset="0"/>
              </a:rPr>
              <a:t>12.54”</a:t>
            </a:r>
            <a:endParaRPr lang="en-US" sz="1200" dirty="0">
              <a:solidFill>
                <a:schemeClr val="bg1"/>
              </a:solidFill>
              <a:latin typeface="Stellar" panose="02000506040000020004" pitchFamily="50" charset="0"/>
            </a:endParaRPr>
          </a:p>
        </p:txBody>
      </p:sp>
      <p:cxnSp>
        <p:nvCxnSpPr>
          <p:cNvPr id="48" name="Straight Arrow Connector 47"/>
          <p:cNvCxnSpPr/>
          <p:nvPr/>
        </p:nvCxnSpPr>
        <p:spPr>
          <a:xfrm>
            <a:off x="11773647" y="3388659"/>
            <a:ext cx="11953" cy="896470"/>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8925157" y="4545871"/>
            <a:ext cx="2848491" cy="263"/>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0492584" y="982381"/>
            <a:ext cx="29826" cy="2406278"/>
          </a:xfrm>
          <a:prstGeom prst="straightConnector1">
            <a:avLst/>
          </a:prstGeom>
          <a:ln w="2857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50390" y="48068"/>
            <a:ext cx="925549" cy="523220"/>
          </a:xfrm>
          <a:prstGeom prst="rect">
            <a:avLst/>
          </a:prstGeom>
        </p:spPr>
        <p:txBody>
          <a:bodyPr wrap="square">
            <a:spAutoFit/>
          </a:bodyPr>
          <a:lstStyle/>
          <a:p>
            <a:r>
              <a:rPr lang="en-US" sz="1400" dirty="0" smtClean="0">
                <a:latin typeface="Stellar" panose="02000506040000020004" pitchFamily="50" charset="0"/>
                <a:ea typeface="Century Gothic" panose="020B0502020202020204" pitchFamily="34" charset="0"/>
              </a:rPr>
              <a:t>Focusing Column</a:t>
            </a:r>
            <a:endParaRPr lang="en-US" sz="1400" dirty="0"/>
          </a:p>
        </p:txBody>
      </p:sp>
      <p:sp>
        <p:nvSpPr>
          <p:cNvPr id="35" name="Rectangle 34"/>
          <p:cNvSpPr/>
          <p:nvPr/>
        </p:nvSpPr>
        <p:spPr>
          <a:xfrm>
            <a:off x="2414223" y="1158500"/>
            <a:ext cx="1011610" cy="523220"/>
          </a:xfrm>
          <a:prstGeom prst="rect">
            <a:avLst/>
          </a:prstGeom>
        </p:spPr>
        <p:txBody>
          <a:bodyPr wrap="square">
            <a:spAutoFit/>
          </a:bodyPr>
          <a:lstStyle/>
          <a:p>
            <a:r>
              <a:rPr lang="en-US" sz="1400" dirty="0" smtClean="0">
                <a:latin typeface="Stellar" panose="02000506040000020004" pitchFamily="50" charset="0"/>
                <a:ea typeface="Century Gothic" panose="020B0502020202020204" pitchFamily="34" charset="0"/>
              </a:rPr>
              <a:t>Differential Pumping</a:t>
            </a:r>
            <a:endParaRPr lang="en-US" sz="1400" dirty="0"/>
          </a:p>
        </p:txBody>
      </p:sp>
      <p:sp>
        <p:nvSpPr>
          <p:cNvPr id="36" name="Rectangle 35"/>
          <p:cNvSpPr/>
          <p:nvPr/>
        </p:nvSpPr>
        <p:spPr>
          <a:xfrm>
            <a:off x="1212688" y="4424497"/>
            <a:ext cx="925549" cy="523220"/>
          </a:xfrm>
          <a:prstGeom prst="rect">
            <a:avLst/>
          </a:prstGeom>
        </p:spPr>
        <p:txBody>
          <a:bodyPr wrap="square">
            <a:spAutoFit/>
          </a:bodyPr>
          <a:lstStyle/>
          <a:p>
            <a:r>
              <a:rPr lang="en-US" sz="1400" dirty="0" smtClean="0">
                <a:latin typeface="Stellar" panose="02000506040000020004" pitchFamily="50" charset="0"/>
                <a:ea typeface="Century Gothic" panose="020B0502020202020204" pitchFamily="34" charset="0"/>
              </a:rPr>
              <a:t>Sampling System</a:t>
            </a:r>
            <a:endParaRPr lang="en-US" sz="1400" dirty="0"/>
          </a:p>
        </p:txBody>
      </p:sp>
      <p:sp>
        <p:nvSpPr>
          <p:cNvPr id="37" name="Rectangle 36"/>
          <p:cNvSpPr/>
          <p:nvPr/>
        </p:nvSpPr>
        <p:spPr>
          <a:xfrm>
            <a:off x="2271908" y="5074423"/>
            <a:ext cx="1626459" cy="738664"/>
          </a:xfrm>
          <a:prstGeom prst="rect">
            <a:avLst/>
          </a:prstGeom>
        </p:spPr>
        <p:txBody>
          <a:bodyPr wrap="square">
            <a:spAutoFit/>
          </a:bodyPr>
          <a:lstStyle/>
          <a:p>
            <a:r>
              <a:rPr lang="en-US" sz="1400" dirty="0" smtClean="0">
                <a:latin typeface="Stellar" panose="02000506040000020004" pitchFamily="50" charset="0"/>
                <a:ea typeface="Century Gothic" panose="020B0502020202020204" pitchFamily="34" charset="0"/>
              </a:rPr>
              <a:t>Manufactured Sampling System Proof-of-Concept</a:t>
            </a:r>
            <a:endParaRPr lang="en-US" sz="1400" dirty="0"/>
          </a:p>
        </p:txBody>
      </p:sp>
    </p:spTree>
    <p:extLst>
      <p:ext uri="{BB962C8B-B14F-4D97-AF65-F5344CB8AC3E}">
        <p14:creationId xmlns:p14="http://schemas.microsoft.com/office/powerpoint/2010/main" val="250523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3"/>
          <p:cNvGrpSpPr>
            <a:grpSpLocks/>
          </p:cNvGrpSpPr>
          <p:nvPr/>
        </p:nvGrpSpPr>
        <p:grpSpPr bwMode="auto">
          <a:xfrm>
            <a:off x="7000876" y="263516"/>
            <a:ext cx="4884361" cy="1465274"/>
            <a:chOff x="432" y="4603"/>
            <a:chExt cx="5808" cy="1742"/>
          </a:xfrm>
        </p:grpSpPr>
        <p:sp>
          <p:nvSpPr>
            <p:cNvPr id="5" name="Line 28"/>
            <p:cNvSpPr>
              <a:spLocks noChangeShapeType="1"/>
            </p:cNvSpPr>
            <p:nvPr/>
          </p:nvSpPr>
          <p:spPr bwMode="auto">
            <a:xfrm>
              <a:off x="960" y="5499"/>
              <a:ext cx="1440" cy="0"/>
            </a:xfrm>
            <a:prstGeom prst="line">
              <a:avLst/>
            </a:prstGeom>
            <a:noFill/>
            <a:ln w="25400">
              <a:solidFill>
                <a:schemeClr val="bg1"/>
              </a:solidFill>
              <a:round/>
              <a:headEnd type="arrow"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29"/>
            <p:cNvSpPr txBox="1">
              <a:spLocks noChangeArrowheads="1"/>
            </p:cNvSpPr>
            <p:nvPr/>
          </p:nvSpPr>
          <p:spPr bwMode="auto">
            <a:xfrm>
              <a:off x="1440" y="5500"/>
              <a:ext cx="311"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193" tIns="42597" rIns="85193" bIns="42597">
              <a:spAutoFit/>
            </a:bodyPr>
            <a:lstStyle>
              <a:lvl1pPr defTabSz="4283075" eaLnBrk="0" hangingPunct="0">
                <a:spcBef>
                  <a:spcPct val="20000"/>
                </a:spcBef>
                <a:buFont typeface="Arial" panose="020B0604020202020204" pitchFamily="34" charset="0"/>
                <a:buChar char="•"/>
                <a:defRPr sz="15000">
                  <a:solidFill>
                    <a:schemeClr val="tx1"/>
                  </a:solidFill>
                  <a:latin typeface="Calibri" panose="020F0502020204030204" pitchFamily="34" charset="0"/>
                  <a:ea typeface="ＭＳ Ｐゴシック" panose="020B0600070205080204" pitchFamily="34" charset="-128"/>
                </a:defRPr>
              </a:lvl1pPr>
              <a:lvl2pPr marL="2141538" indent="-1716088" defTabSz="4283075" eaLnBrk="0" hangingPunct="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2pPr>
              <a:lvl3pPr marL="4283075" indent="-3430588" defTabSz="4283075"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ＭＳ Ｐゴシック" panose="020B0600070205080204" pitchFamily="34" charset="-128"/>
                </a:defRPr>
              </a:lvl3pPr>
              <a:lvl4pPr marL="6424613" indent="-51466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4pPr>
              <a:lvl5pPr marL="8566150" indent="-68611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5pPr>
              <a:lvl6pPr marL="90233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6pPr>
              <a:lvl7pPr marL="94805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7pPr>
              <a:lvl8pPr marL="99377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8pPr>
              <a:lvl9pPr marL="103949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500" b="1">
                  <a:solidFill>
                    <a:schemeClr val="bg1"/>
                  </a:solidFill>
                  <a:latin typeface="Times New Roman" panose="02020603050405020304" pitchFamily="18" charset="0"/>
                </a:rPr>
                <a:t>~2”</a:t>
              </a:r>
            </a:p>
          </p:txBody>
        </p:sp>
        <p:pic>
          <p:nvPicPr>
            <p:cNvPr id="7" name="Picture 27" descr="prototype-c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 y="4683"/>
              <a:ext cx="3840" cy="16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30"/>
            <p:cNvSpPr txBox="1">
              <a:spLocks noChangeArrowheads="1"/>
            </p:cNvSpPr>
            <p:nvPr/>
          </p:nvSpPr>
          <p:spPr bwMode="auto">
            <a:xfrm>
              <a:off x="1110" y="4683"/>
              <a:ext cx="485" cy="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193" tIns="42597" rIns="85193" bIns="42597">
              <a:spAutoFit/>
            </a:bodyPr>
            <a:lstStyle>
              <a:lvl1pPr defTabSz="4283075" eaLnBrk="0" hangingPunct="0">
                <a:spcBef>
                  <a:spcPct val="20000"/>
                </a:spcBef>
                <a:buFont typeface="Arial" panose="020B0604020202020204" pitchFamily="34" charset="0"/>
                <a:buChar char="•"/>
                <a:defRPr sz="15000">
                  <a:solidFill>
                    <a:schemeClr val="tx1"/>
                  </a:solidFill>
                  <a:latin typeface="Calibri" panose="020F0502020204030204" pitchFamily="34" charset="0"/>
                  <a:ea typeface="ＭＳ Ｐゴシック" panose="020B0600070205080204" pitchFamily="34" charset="-128"/>
                </a:defRPr>
              </a:lvl1pPr>
              <a:lvl2pPr marL="2141538" indent="-1716088" defTabSz="4283075" eaLnBrk="0" hangingPunct="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2pPr>
              <a:lvl3pPr marL="4283075" indent="-3430588" defTabSz="4283075"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ＭＳ Ｐゴシック" panose="020B0600070205080204" pitchFamily="34" charset="-128"/>
                </a:defRPr>
              </a:lvl3pPr>
              <a:lvl4pPr marL="6424613" indent="-51466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4pPr>
              <a:lvl5pPr marL="8566150" indent="-68611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5pPr>
              <a:lvl6pPr marL="90233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6pPr>
              <a:lvl7pPr marL="94805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7pPr>
              <a:lvl8pPr marL="99377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8pPr>
              <a:lvl9pPr marL="103949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solidFill>
                    <a:schemeClr val="bg1"/>
                  </a:solidFill>
                  <a:latin typeface="Times New Roman" panose="02020603050405020304" pitchFamily="18" charset="0"/>
                </a:rPr>
                <a:t>Electron </a:t>
              </a:r>
            </a:p>
            <a:p>
              <a:pPr eaLnBrk="1" hangingPunct="1">
                <a:spcBef>
                  <a:spcPct val="0"/>
                </a:spcBef>
                <a:buFontTx/>
                <a:buNone/>
              </a:pPr>
              <a:r>
                <a:rPr lang="en-US" altLang="en-US" sz="1100" b="1">
                  <a:solidFill>
                    <a:schemeClr val="bg1"/>
                  </a:solidFill>
                  <a:latin typeface="Times New Roman" panose="02020603050405020304" pitchFamily="18" charset="0"/>
                </a:rPr>
                <a:t>Gun</a:t>
              </a:r>
            </a:p>
          </p:txBody>
        </p:sp>
        <p:sp>
          <p:nvSpPr>
            <p:cNvPr id="9" name="Text Box 31"/>
            <p:cNvSpPr txBox="1">
              <a:spLocks noChangeArrowheads="1"/>
            </p:cNvSpPr>
            <p:nvPr/>
          </p:nvSpPr>
          <p:spPr bwMode="auto">
            <a:xfrm>
              <a:off x="2239" y="4603"/>
              <a:ext cx="904" cy="5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193" tIns="42597" rIns="85193" bIns="42597">
              <a:spAutoFit/>
            </a:bodyPr>
            <a:lstStyle>
              <a:lvl1pPr defTabSz="4283075" eaLnBrk="0" hangingPunct="0">
                <a:spcBef>
                  <a:spcPct val="20000"/>
                </a:spcBef>
                <a:buFont typeface="Arial" panose="020B0604020202020204" pitchFamily="34" charset="0"/>
                <a:buChar char="•"/>
                <a:defRPr sz="15000">
                  <a:solidFill>
                    <a:schemeClr val="tx1"/>
                  </a:solidFill>
                  <a:latin typeface="Calibri" panose="020F0502020204030204" pitchFamily="34" charset="0"/>
                  <a:ea typeface="ＭＳ Ｐゴシック" panose="020B0600070205080204" pitchFamily="34" charset="-128"/>
                </a:defRPr>
              </a:lvl1pPr>
              <a:lvl2pPr marL="2141538" indent="-1716088" defTabSz="4283075" eaLnBrk="0" hangingPunct="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2pPr>
              <a:lvl3pPr marL="4283075" indent="-3430588" defTabSz="4283075"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ＭＳ Ｐゴシック" panose="020B0600070205080204" pitchFamily="34" charset="-128"/>
                </a:defRPr>
              </a:lvl3pPr>
              <a:lvl4pPr marL="6424613" indent="-51466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4pPr>
              <a:lvl5pPr marL="8566150" indent="-68611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5pPr>
              <a:lvl6pPr marL="90233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6pPr>
              <a:lvl7pPr marL="94805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7pPr>
              <a:lvl8pPr marL="99377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8pPr>
              <a:lvl9pPr marL="103949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solidFill>
                    <a:schemeClr val="bg1"/>
                  </a:solidFill>
                  <a:latin typeface="Times New Roman" panose="02020603050405020304" pitchFamily="18" charset="0"/>
                </a:rPr>
                <a:t>Focusing </a:t>
              </a:r>
            </a:p>
            <a:p>
              <a:pPr eaLnBrk="1" hangingPunct="1">
                <a:spcBef>
                  <a:spcPct val="0"/>
                </a:spcBef>
                <a:buFontTx/>
                <a:buNone/>
              </a:pPr>
              <a:r>
                <a:rPr lang="en-US" altLang="en-US" sz="1100" b="1" dirty="0">
                  <a:solidFill>
                    <a:schemeClr val="bg1"/>
                  </a:solidFill>
                  <a:latin typeface="Times New Roman" panose="02020603050405020304" pitchFamily="18" charset="0"/>
                </a:rPr>
                <a:t>Column</a:t>
              </a:r>
            </a:p>
          </p:txBody>
        </p:sp>
        <p:sp>
          <p:nvSpPr>
            <p:cNvPr id="10" name="Text Box 32"/>
            <p:cNvSpPr txBox="1">
              <a:spLocks noChangeArrowheads="1"/>
            </p:cNvSpPr>
            <p:nvPr/>
          </p:nvSpPr>
          <p:spPr bwMode="auto">
            <a:xfrm>
              <a:off x="3143" y="4683"/>
              <a:ext cx="512" cy="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193" tIns="42597" rIns="85193" bIns="42597">
              <a:spAutoFit/>
            </a:bodyPr>
            <a:lstStyle>
              <a:lvl1pPr defTabSz="4283075" eaLnBrk="0" hangingPunct="0">
                <a:spcBef>
                  <a:spcPct val="20000"/>
                </a:spcBef>
                <a:buFont typeface="Arial" panose="020B0604020202020204" pitchFamily="34" charset="0"/>
                <a:buChar char="•"/>
                <a:defRPr sz="15000">
                  <a:solidFill>
                    <a:schemeClr val="tx1"/>
                  </a:solidFill>
                  <a:latin typeface="Calibri" panose="020F0502020204030204" pitchFamily="34" charset="0"/>
                  <a:ea typeface="ＭＳ Ｐゴシック" panose="020B0600070205080204" pitchFamily="34" charset="-128"/>
                </a:defRPr>
              </a:lvl1pPr>
              <a:lvl2pPr marL="2141538" indent="-1716088" defTabSz="4283075" eaLnBrk="0" hangingPunct="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2pPr>
              <a:lvl3pPr marL="4283075" indent="-3430588" defTabSz="4283075"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ＭＳ Ｐゴシック" panose="020B0600070205080204" pitchFamily="34" charset="-128"/>
                </a:defRPr>
              </a:lvl3pPr>
              <a:lvl4pPr marL="6424613" indent="-51466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4pPr>
              <a:lvl5pPr marL="8566150" indent="-68611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5pPr>
              <a:lvl6pPr marL="90233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6pPr>
              <a:lvl7pPr marL="94805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7pPr>
              <a:lvl8pPr marL="99377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8pPr>
              <a:lvl9pPr marL="103949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solidFill>
                    <a:schemeClr val="bg1"/>
                  </a:solidFill>
                  <a:latin typeface="Times New Roman" panose="02020603050405020304" pitchFamily="18" charset="0"/>
                </a:rPr>
                <a:t>Scanning </a:t>
              </a:r>
            </a:p>
            <a:p>
              <a:pPr eaLnBrk="1" hangingPunct="1">
                <a:spcBef>
                  <a:spcPct val="0"/>
                </a:spcBef>
                <a:buFontTx/>
                <a:buNone/>
              </a:pPr>
              <a:r>
                <a:rPr lang="en-US" altLang="en-US" sz="1100" b="1">
                  <a:solidFill>
                    <a:schemeClr val="bg1"/>
                  </a:solidFill>
                  <a:latin typeface="Times New Roman" panose="02020603050405020304" pitchFamily="18" charset="0"/>
                </a:rPr>
                <a:t>System</a:t>
              </a:r>
            </a:p>
          </p:txBody>
        </p:sp>
        <p:pic>
          <p:nvPicPr>
            <p:cNvPr id="11" name="Picture 26" descr="mESEM-image-correc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4683"/>
              <a:ext cx="1920" cy="1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33"/>
            <p:cNvSpPr txBox="1">
              <a:spLocks noChangeArrowheads="1"/>
            </p:cNvSpPr>
            <p:nvPr/>
          </p:nvSpPr>
          <p:spPr bwMode="auto">
            <a:xfrm>
              <a:off x="4837" y="4683"/>
              <a:ext cx="584" cy="1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193" tIns="42597" rIns="85193" bIns="42597">
              <a:spAutoFit/>
            </a:bodyPr>
            <a:lstStyle>
              <a:lvl1pPr defTabSz="4283075" eaLnBrk="0" hangingPunct="0">
                <a:spcBef>
                  <a:spcPct val="20000"/>
                </a:spcBef>
                <a:buFont typeface="Arial" panose="020B0604020202020204" pitchFamily="34" charset="0"/>
                <a:buChar char="•"/>
                <a:defRPr sz="15000">
                  <a:solidFill>
                    <a:schemeClr val="tx1"/>
                  </a:solidFill>
                  <a:latin typeface="Calibri" panose="020F0502020204030204" pitchFamily="34" charset="0"/>
                  <a:ea typeface="ＭＳ Ｐゴシック" panose="020B0600070205080204" pitchFamily="34" charset="-128"/>
                </a:defRPr>
              </a:lvl1pPr>
              <a:lvl2pPr marL="2141538" indent="-1716088" defTabSz="4283075" eaLnBrk="0" hangingPunct="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2pPr>
              <a:lvl3pPr marL="4283075" indent="-3430588" defTabSz="4283075"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ＭＳ Ｐゴシック" panose="020B0600070205080204" pitchFamily="34" charset="-128"/>
                </a:defRPr>
              </a:lvl3pPr>
              <a:lvl4pPr marL="6424613" indent="-51466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4pPr>
              <a:lvl5pPr marL="8566150" indent="-6861175" defTabSz="4283075"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5pPr>
              <a:lvl6pPr marL="90233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6pPr>
              <a:lvl7pPr marL="94805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7pPr>
              <a:lvl8pPr marL="99377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8pPr>
              <a:lvl9pPr marL="10394950" indent="-6861175" defTabSz="4283075"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solidFill>
                    <a:schemeClr val="bg1"/>
                  </a:solidFill>
                  <a:latin typeface="Times New Roman" panose="02020603050405020304" pitchFamily="18" charset="0"/>
                </a:rPr>
                <a:t>First Light!</a:t>
              </a:r>
            </a:p>
          </p:txBody>
        </p:sp>
      </p:grpSp>
      <p:graphicFrame>
        <p:nvGraphicFramePr>
          <p:cNvPr id="24" name="Group 106"/>
          <p:cNvGraphicFramePr>
            <a:graphicFrameLocks noGrp="1"/>
          </p:cNvGraphicFramePr>
          <p:nvPr>
            <p:extLst>
              <p:ext uri="{D42A27DB-BD31-4B8C-83A1-F6EECF244321}">
                <p14:modId xmlns:p14="http://schemas.microsoft.com/office/powerpoint/2010/main" val="2493463399"/>
              </p:ext>
            </p:extLst>
          </p:nvPr>
        </p:nvGraphicFramePr>
        <p:xfrm>
          <a:off x="83129" y="4106615"/>
          <a:ext cx="5085920" cy="2563130"/>
        </p:xfrm>
        <a:graphic>
          <a:graphicData uri="http://schemas.openxmlformats.org/drawingml/2006/table">
            <a:tbl>
              <a:tblPr/>
              <a:tblGrid>
                <a:gridCol w="5085920">
                  <a:extLst>
                    <a:ext uri="{9D8B030D-6E8A-4147-A177-3AD203B41FA5}">
                      <a16:colId xmlns:a16="http://schemas.microsoft.com/office/drawing/2014/main" val="20000"/>
                    </a:ext>
                  </a:extLst>
                </a:gridCol>
              </a:tblGrid>
              <a:tr h="2560766">
                <a:tc>
                  <a:txBody>
                    <a:bodyPr/>
                    <a:lstStyle>
                      <a:lvl1pPr defTabSz="4283075" eaLnBrk="0" hangingPunct="0">
                        <a:spcBef>
                          <a:spcPct val="20000"/>
                        </a:spcBef>
                        <a:buFont typeface="Arial" charset="0"/>
                        <a:defRPr sz="13600">
                          <a:solidFill>
                            <a:schemeClr val="tx1"/>
                          </a:solidFill>
                          <a:latin typeface="Calibri" pitchFamily="34" charset="0"/>
                          <a:ea typeface="ＭＳ Ｐゴシック" pitchFamily="-111" charset="-128"/>
                        </a:defRPr>
                      </a:lvl1pPr>
                      <a:lvl2pPr marL="2141538" indent="-1716088" defTabSz="4283075" eaLnBrk="0" hangingPunct="0">
                        <a:spcBef>
                          <a:spcPct val="20000"/>
                        </a:spcBef>
                        <a:buFont typeface="Arial" charset="0"/>
                        <a:defRPr sz="12000">
                          <a:solidFill>
                            <a:schemeClr val="tx1"/>
                          </a:solidFill>
                          <a:latin typeface="Calibri" pitchFamily="34" charset="0"/>
                          <a:ea typeface="ＭＳ Ｐゴシック" pitchFamily="-111" charset="-128"/>
                        </a:defRPr>
                      </a:lvl2pPr>
                      <a:lvl3pPr marL="4283075" indent="-3430588" defTabSz="4283075" eaLnBrk="0" hangingPunct="0">
                        <a:spcBef>
                          <a:spcPct val="20000"/>
                        </a:spcBef>
                        <a:buFont typeface="Arial" charset="0"/>
                        <a:defRPr sz="10200">
                          <a:solidFill>
                            <a:schemeClr val="tx1"/>
                          </a:solidFill>
                          <a:latin typeface="Calibri" pitchFamily="34" charset="0"/>
                          <a:ea typeface="ＭＳ Ｐゴシック" pitchFamily="-111" charset="-128"/>
                        </a:defRPr>
                      </a:lvl3pPr>
                      <a:lvl4pPr marL="6424613" indent="-5146675" defTabSz="4283075" eaLnBrk="0" hangingPunct="0">
                        <a:spcBef>
                          <a:spcPct val="20000"/>
                        </a:spcBef>
                        <a:buFont typeface="Arial" charset="0"/>
                        <a:defRPr sz="8500">
                          <a:solidFill>
                            <a:schemeClr val="tx1"/>
                          </a:solidFill>
                          <a:latin typeface="Calibri" pitchFamily="34" charset="0"/>
                          <a:ea typeface="ＭＳ Ｐゴシック" pitchFamily="-111" charset="-128"/>
                        </a:defRPr>
                      </a:lvl4pPr>
                      <a:lvl5pPr marL="8566150" indent="-6861175" defTabSz="4283075" eaLnBrk="0" hangingPunct="0">
                        <a:spcBef>
                          <a:spcPct val="20000"/>
                        </a:spcBef>
                        <a:buFont typeface="Arial" charset="0"/>
                        <a:defRPr sz="8500">
                          <a:solidFill>
                            <a:schemeClr val="tx1"/>
                          </a:solidFill>
                          <a:latin typeface="Calibri" pitchFamily="34" charset="0"/>
                          <a:ea typeface="ＭＳ Ｐゴシック" pitchFamily="-111" charset="-128"/>
                        </a:defRPr>
                      </a:lvl5pPr>
                      <a:lvl6pPr marL="9023350" indent="-6861175" defTabSz="4283075" eaLnBrk="0" fontAlgn="base" hangingPunct="0">
                        <a:spcBef>
                          <a:spcPct val="20000"/>
                        </a:spcBef>
                        <a:spcAft>
                          <a:spcPct val="0"/>
                        </a:spcAft>
                        <a:buFont typeface="Arial" charset="0"/>
                        <a:defRPr sz="8500">
                          <a:solidFill>
                            <a:schemeClr val="tx1"/>
                          </a:solidFill>
                          <a:latin typeface="Calibri" pitchFamily="34" charset="0"/>
                          <a:ea typeface="ＭＳ Ｐゴシック" pitchFamily="-111" charset="-128"/>
                        </a:defRPr>
                      </a:lvl6pPr>
                      <a:lvl7pPr marL="9480550" indent="-6861175" defTabSz="4283075" eaLnBrk="0" fontAlgn="base" hangingPunct="0">
                        <a:spcBef>
                          <a:spcPct val="20000"/>
                        </a:spcBef>
                        <a:spcAft>
                          <a:spcPct val="0"/>
                        </a:spcAft>
                        <a:buFont typeface="Arial" charset="0"/>
                        <a:defRPr sz="8500">
                          <a:solidFill>
                            <a:schemeClr val="tx1"/>
                          </a:solidFill>
                          <a:latin typeface="Calibri" pitchFamily="34" charset="0"/>
                          <a:ea typeface="ＭＳ Ｐゴシック" pitchFamily="-111" charset="-128"/>
                        </a:defRPr>
                      </a:lvl7pPr>
                      <a:lvl8pPr marL="9937750" indent="-6861175" defTabSz="4283075" eaLnBrk="0" fontAlgn="base" hangingPunct="0">
                        <a:spcBef>
                          <a:spcPct val="20000"/>
                        </a:spcBef>
                        <a:spcAft>
                          <a:spcPct val="0"/>
                        </a:spcAft>
                        <a:buFont typeface="Arial" charset="0"/>
                        <a:defRPr sz="8500">
                          <a:solidFill>
                            <a:schemeClr val="tx1"/>
                          </a:solidFill>
                          <a:latin typeface="Calibri" pitchFamily="34" charset="0"/>
                          <a:ea typeface="ＭＳ Ｐゴシック" pitchFamily="-111" charset="-128"/>
                        </a:defRPr>
                      </a:lvl8pPr>
                      <a:lvl9pPr marL="10394950" indent="-6861175" defTabSz="4283075" eaLnBrk="0" fontAlgn="base" hangingPunct="0">
                        <a:spcBef>
                          <a:spcPct val="20000"/>
                        </a:spcBef>
                        <a:spcAft>
                          <a:spcPct val="0"/>
                        </a:spcAft>
                        <a:buFont typeface="Arial" charset="0"/>
                        <a:defRPr sz="8500">
                          <a:solidFill>
                            <a:schemeClr val="tx1"/>
                          </a:solidFill>
                          <a:latin typeface="Calibri" pitchFamily="34" charset="0"/>
                          <a:ea typeface="ＭＳ Ｐゴシック" pitchFamily="-111" charset="-128"/>
                        </a:defRPr>
                      </a:lvl9pPr>
                    </a:lstStyle>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1"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Parameters                                                           Goals </a:t>
                      </a:r>
                      <a:endPar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endParaRP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Electron Gun-Column Assembly</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                         </a:t>
                      </a:r>
                      <a:r>
                        <a:rPr kumimoji="0" lang="en-US" altLang="en-US" sz="1300" b="1" i="1"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Size </a:t>
                      </a: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                                               2” long, &lt;0.5” diameter</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                         </a:t>
                      </a:r>
                      <a:r>
                        <a:rPr kumimoji="0" lang="en-US" altLang="en-US" sz="1300" b="1" i="1"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Mass </a:t>
                      </a: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                                            &lt; 50g</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Imaging Resolution                                             TBD (&lt;100 nm)</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EDS – Detectable Elements                               C to Fe (k lines)</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Maximum Accelerating Voltage                       10 kV</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Maximum Field of View                                     5-10mm square</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Sample Preparation                                           Minimal – No Coatings</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Overall System Dimensions:                            &lt; 8”x4”x4”</a:t>
                      </a:r>
                    </a:p>
                    <a:p>
                      <a:pPr marL="0" marR="0" lvl="0" indent="0" algn="l" defTabSz="4283075" rtl="0" eaLnBrk="0" fontAlgn="base" latinLnBrk="0" hangingPunct="0">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cs typeface="Times New Roman" pitchFamily="18" charset="0"/>
                        </a:rPr>
                        <a:t>*Total Power                                                      &lt; 20W</a:t>
                      </a:r>
                      <a:endParaRPr kumimoji="0" lang="en-US" altLang="en-US" sz="1300" b="1" i="0" u="none" strike="noStrike" cap="none" normalizeH="0" baseline="0" dirty="0" smtClean="0">
                        <a:ln>
                          <a:noFill/>
                        </a:ln>
                        <a:solidFill>
                          <a:schemeClr val="bg1"/>
                        </a:solidFill>
                        <a:effectLst/>
                        <a:latin typeface="Calibri" pitchFamily="34" charset="0"/>
                        <a:ea typeface="ＭＳ Ｐゴシック" pitchFamily="-111" charset="-128"/>
                      </a:endParaRPr>
                    </a:p>
                  </a:txBody>
                  <a:tcPr marL="56911" marR="56911" marT="28456" marB="2845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50000"/>
                        <a:alpha val="58000"/>
                      </a:schemeClr>
                    </a:solidFill>
                  </a:tcPr>
                </a:tc>
                <a:extLst>
                  <a:ext uri="{0D108BD9-81ED-4DB2-BD59-A6C34878D82A}">
                    <a16:rowId xmlns:a16="http://schemas.microsoft.com/office/drawing/2014/main" val="10000"/>
                  </a:ext>
                </a:extLst>
              </a:tr>
            </a:tbl>
          </a:graphicData>
        </a:graphic>
      </p:graphicFrame>
      <p:sp>
        <p:nvSpPr>
          <p:cNvPr id="25" name="Rectangle 24"/>
          <p:cNvSpPr/>
          <p:nvPr/>
        </p:nvSpPr>
        <p:spPr>
          <a:xfrm>
            <a:off x="154495" y="108867"/>
            <a:ext cx="5670901" cy="830997"/>
          </a:xfrm>
          <a:prstGeom prst="rect">
            <a:avLst/>
          </a:prstGeom>
        </p:spPr>
        <p:txBody>
          <a:bodyPr wrap="square">
            <a:spAutoFit/>
          </a:bodyPr>
          <a:lstStyle/>
          <a:p>
            <a:pPr>
              <a:spcBef>
                <a:spcPct val="0"/>
              </a:spcBef>
            </a:pPr>
            <a:r>
              <a:rPr lang="en-US" altLang="en-US" sz="2400" dirty="0">
                <a:solidFill>
                  <a:schemeClr val="bg1"/>
                </a:solidFill>
              </a:rPr>
              <a:t>Miniature Scanning Electron Microscope </a:t>
            </a:r>
            <a:r>
              <a:rPr lang="en-US" altLang="en-US" sz="2400" dirty="0" smtClean="0">
                <a:solidFill>
                  <a:schemeClr val="bg1"/>
                </a:solidFill>
              </a:rPr>
              <a:t>for </a:t>
            </a:r>
            <a:r>
              <a:rPr lang="en-US" altLang="en-US" sz="2400" i="1" dirty="0">
                <a:solidFill>
                  <a:schemeClr val="bg1"/>
                </a:solidFill>
              </a:rPr>
              <a:t>In-Situ </a:t>
            </a:r>
            <a:r>
              <a:rPr lang="en-US" altLang="en-US" sz="2400" dirty="0" smtClean="0">
                <a:solidFill>
                  <a:schemeClr val="bg1"/>
                </a:solidFill>
              </a:rPr>
              <a:t>Studies on the Moon</a:t>
            </a:r>
            <a:endParaRPr lang="en-US" altLang="en-US" sz="2400" dirty="0">
              <a:solidFill>
                <a:schemeClr val="bg1"/>
              </a:solidFill>
            </a:endParaRPr>
          </a:p>
        </p:txBody>
      </p:sp>
      <p:pic>
        <p:nvPicPr>
          <p:cNvPr id="23" name="Picture 39" descr="gun-column-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6952" y="4106615"/>
            <a:ext cx="2069458" cy="256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08"/>
          <p:cNvGrpSpPr>
            <a:grpSpLocks/>
          </p:cNvGrpSpPr>
          <p:nvPr/>
        </p:nvGrpSpPr>
        <p:grpSpPr bwMode="auto">
          <a:xfrm>
            <a:off x="7774990" y="1852194"/>
            <a:ext cx="4266429" cy="1725649"/>
            <a:chOff x="24395" y="233"/>
            <a:chExt cx="5815" cy="2352"/>
          </a:xfrm>
        </p:grpSpPr>
        <p:pic>
          <p:nvPicPr>
            <p:cNvPr id="15" name="Picture 38" descr="MC-70051-GT125_04b_8000x, spot #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6400"/>
            <a:stretch/>
          </p:blipFill>
          <p:spPr bwMode="auto">
            <a:xfrm>
              <a:off x="24395" y="233"/>
              <a:ext cx="5815" cy="2352"/>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6" descr="MC-70051-GT125_01b_100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18" y="542"/>
              <a:ext cx="1948" cy="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7" descr="MC-70051-GT125_04b_8000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06" y="363"/>
              <a:ext cx="1791" cy="1511"/>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60"/>
            <p:cNvSpPr txBox="1">
              <a:spLocks noChangeArrowheads="1"/>
            </p:cNvSpPr>
            <p:nvPr/>
          </p:nvSpPr>
          <p:spPr bwMode="auto">
            <a:xfrm>
              <a:off x="29538" y="564"/>
              <a:ext cx="181"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193" tIns="42597" rIns="85193" bIns="42597">
              <a:spAutoFit/>
            </a:bodyPr>
            <a:lstStyle>
              <a:lvl1pPr defTabSz="852488" eaLnBrk="0" hangingPunct="0">
                <a:spcBef>
                  <a:spcPct val="20000"/>
                </a:spcBef>
                <a:buFont typeface="Arial" panose="020B0604020202020204" pitchFamily="34" charset="0"/>
                <a:buChar char="•"/>
                <a:defRPr sz="15000">
                  <a:solidFill>
                    <a:schemeClr val="tx1"/>
                  </a:solidFill>
                  <a:latin typeface="Calibri" panose="020F0502020204030204" pitchFamily="34" charset="0"/>
                  <a:ea typeface="ＭＳ Ｐゴシック" panose="020B0600070205080204" pitchFamily="34" charset="-128"/>
                </a:defRPr>
              </a:lvl1pPr>
              <a:lvl2pPr marL="2141538" indent="-1716088" defTabSz="852488" eaLnBrk="0" hangingPunct="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2pPr>
              <a:lvl3pPr marL="4283075" indent="-3430588" defTabSz="852488"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ＭＳ Ｐゴシック" panose="020B0600070205080204" pitchFamily="34" charset="-128"/>
                </a:defRPr>
              </a:lvl3pPr>
              <a:lvl4pPr marL="6424613" indent="-5146675" defTabSz="852488"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4pPr>
              <a:lvl5pPr marL="8566150" indent="-6861175" defTabSz="852488"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5pPr>
              <a:lvl6pPr marL="9023350" indent="-6861175" defTabSz="852488"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6pPr>
              <a:lvl7pPr marL="9480550" indent="-6861175" defTabSz="852488"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7pPr>
              <a:lvl8pPr marL="9937750" indent="-6861175" defTabSz="852488"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8pPr>
              <a:lvl9pPr marL="10394950" indent="-6861175" defTabSz="852488"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9pPr>
            </a:lstStyle>
            <a:p>
              <a:pPr marL="0" marR="0" lvl="0" indent="0" defTabSz="852488" eaLnBrk="1" fontAlgn="base" latinLnBrk="0" hangingPunct="1">
                <a:lnSpc>
                  <a:spcPct val="100000"/>
                </a:lnSpc>
                <a:spcBef>
                  <a:spcPct val="0"/>
                </a:spcBef>
                <a:spcAft>
                  <a:spcPct val="0"/>
                </a:spcAft>
                <a:buClrTx/>
                <a:buSzTx/>
                <a:buFontTx/>
                <a:buNone/>
                <a:tabLst/>
                <a:defRPr/>
              </a:pPr>
              <a:r>
                <a:rPr kumimoji="0" lang="en-US" altLang="en-US" sz="1500" b="1" i="0" u="none" strike="noStrike" kern="0" cap="none" spc="0" normalizeH="0" baseline="0" noProof="0" dirty="0" smtClean="0">
                  <a:ln>
                    <a:noFill/>
                  </a:ln>
                  <a:solidFill>
                    <a:prstClr val="black"/>
                  </a:solidFill>
                  <a:effectLst/>
                  <a:uLnTx/>
                  <a:uFillTx/>
                  <a:latin typeface="Calibri" panose="020F0502020204030204" pitchFamily="34" charset="0"/>
                  <a:ea typeface="ＭＳ Ｐゴシック" panose="020B0600070205080204" pitchFamily="34" charset="-128"/>
                </a:rPr>
                <a:t>A</a:t>
              </a:r>
            </a:p>
          </p:txBody>
        </p:sp>
      </p:grpSp>
      <p:sp>
        <p:nvSpPr>
          <p:cNvPr id="19" name="Rectangle 59"/>
          <p:cNvSpPr>
            <a:spLocks noChangeArrowheads="1"/>
          </p:cNvSpPr>
          <p:nvPr/>
        </p:nvSpPr>
        <p:spPr bwMode="auto">
          <a:xfrm>
            <a:off x="7514313" y="3673223"/>
            <a:ext cx="4677687" cy="3117625"/>
          </a:xfrm>
          <a:prstGeom prst="rect">
            <a:avLst/>
          </a:prstGeom>
          <a:solidFill>
            <a:schemeClr val="tx1">
              <a:lumMod val="75000"/>
              <a:lumOff val="25000"/>
              <a:alpha val="58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5193" tIns="42597" rIns="85193" bIns="42597">
            <a:spAutoFit/>
          </a:bodyPr>
          <a:lstStyle>
            <a:lvl1pPr defTabSz="852488" eaLnBrk="0" hangingPunct="0">
              <a:spcBef>
                <a:spcPct val="20000"/>
              </a:spcBef>
              <a:buFont typeface="Arial" panose="020B0604020202020204" pitchFamily="34" charset="0"/>
              <a:buChar char="•"/>
              <a:defRPr sz="15000">
                <a:solidFill>
                  <a:schemeClr val="tx1"/>
                </a:solidFill>
                <a:latin typeface="Calibri" panose="020F0502020204030204" pitchFamily="34" charset="0"/>
                <a:ea typeface="ＭＳ Ｐゴシック" panose="020B0600070205080204" pitchFamily="34" charset="-128"/>
              </a:defRPr>
            </a:lvl1pPr>
            <a:lvl2pPr marL="2141538" indent="-1716088" defTabSz="852488" eaLnBrk="0" hangingPunct="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2pPr>
            <a:lvl3pPr marL="4283075" indent="-3430588" defTabSz="852488"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ＭＳ Ｐゴシック" panose="020B0600070205080204" pitchFamily="34" charset="-128"/>
              </a:defRPr>
            </a:lvl3pPr>
            <a:lvl4pPr marL="6424613" indent="-5146675" defTabSz="852488"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4pPr>
            <a:lvl5pPr marL="8566150" indent="-6861175" defTabSz="852488" eaLnBrk="0" hangingPunct="0">
              <a:spcBef>
                <a:spcPct val="20000"/>
              </a:spcBef>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5pPr>
            <a:lvl6pPr marL="9023350" indent="-6861175" defTabSz="852488"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6pPr>
            <a:lvl7pPr marL="9480550" indent="-6861175" defTabSz="852488"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7pPr>
            <a:lvl8pPr marL="9937750" indent="-6861175" defTabSz="852488"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8pPr>
            <a:lvl9pPr marL="10394950" indent="-6861175" defTabSz="852488" eaLnBrk="0" fontAlgn="base" hangingPunct="0">
              <a:spcBef>
                <a:spcPct val="20000"/>
              </a:spcBef>
              <a:spcAft>
                <a:spcPct val="0"/>
              </a:spcAft>
              <a:buFont typeface="Arial" panose="020B0604020202020204" pitchFamily="34" charset="0"/>
              <a:buChar char="»"/>
              <a:defRPr sz="94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spcAft>
                <a:spcPts val="600"/>
              </a:spcAft>
              <a:buFontTx/>
              <a:buNone/>
            </a:pPr>
            <a:r>
              <a:rPr lang="en-US" altLang="en-US" sz="1400" dirty="0" smtClean="0">
                <a:solidFill>
                  <a:schemeClr val="bg1"/>
                </a:solidFill>
              </a:rPr>
              <a:t>The above </a:t>
            </a:r>
            <a:r>
              <a:rPr lang="en-US" altLang="en-US" sz="1400" dirty="0">
                <a:solidFill>
                  <a:schemeClr val="bg1"/>
                </a:solidFill>
              </a:rPr>
              <a:t>figure denotes the </a:t>
            </a:r>
            <a:r>
              <a:rPr lang="en-US" altLang="en-US" sz="1400" b="1" i="1" dirty="0">
                <a:solidFill>
                  <a:schemeClr val="bg1"/>
                </a:solidFill>
              </a:rPr>
              <a:t>potential capability </a:t>
            </a:r>
            <a:r>
              <a:rPr lang="en-US" altLang="en-US" sz="1400" dirty="0">
                <a:solidFill>
                  <a:schemeClr val="bg1"/>
                </a:solidFill>
              </a:rPr>
              <a:t>of the </a:t>
            </a:r>
            <a:r>
              <a:rPr lang="en-US" altLang="en-US" sz="1400" dirty="0" err="1">
                <a:solidFill>
                  <a:schemeClr val="bg1"/>
                </a:solidFill>
              </a:rPr>
              <a:t>mESEM</a:t>
            </a:r>
            <a:r>
              <a:rPr lang="en-US" altLang="en-US" sz="1400" dirty="0">
                <a:solidFill>
                  <a:schemeClr val="bg1"/>
                </a:solidFill>
              </a:rPr>
              <a:t>. </a:t>
            </a:r>
            <a:r>
              <a:rPr lang="en-US" altLang="en-US" sz="1400" dirty="0" smtClean="0">
                <a:solidFill>
                  <a:schemeClr val="bg1"/>
                </a:solidFill>
              </a:rPr>
              <a:t>Using </a:t>
            </a:r>
            <a:r>
              <a:rPr lang="en-US" altLang="en-US" sz="1400" dirty="0">
                <a:solidFill>
                  <a:schemeClr val="bg1"/>
                </a:solidFill>
              </a:rPr>
              <a:t>a commercial SEM from FEI, this lunar sample (Apollo 17 sample 70051) was imaged at two different magnifications and point analysis EDS was performed on point “A”. These tests were done </a:t>
            </a:r>
            <a:r>
              <a:rPr lang="en-US" altLang="en-US" sz="1400" dirty="0" smtClean="0">
                <a:solidFill>
                  <a:schemeClr val="bg1"/>
                </a:solidFill>
              </a:rPr>
              <a:t>to determine operation feasibility of testing on an uncoated sample. Testing was done in </a:t>
            </a:r>
            <a:r>
              <a:rPr lang="en-US" altLang="en-US" sz="1400" dirty="0">
                <a:solidFill>
                  <a:schemeClr val="bg1"/>
                </a:solidFill>
              </a:rPr>
              <a:t>collaboration with </a:t>
            </a:r>
            <a:r>
              <a:rPr lang="en-US" altLang="en-US" sz="1400" dirty="0" smtClean="0">
                <a:solidFill>
                  <a:schemeClr val="bg1"/>
                </a:solidFill>
              </a:rPr>
              <a:t>Larry </a:t>
            </a:r>
            <a:r>
              <a:rPr lang="en-US" altLang="en-US" sz="1400" dirty="0">
                <a:solidFill>
                  <a:schemeClr val="bg1"/>
                </a:solidFill>
              </a:rPr>
              <a:t>Taylor and </a:t>
            </a:r>
            <a:r>
              <a:rPr lang="en-US" altLang="en-US" sz="1400" dirty="0" smtClean="0">
                <a:solidFill>
                  <a:schemeClr val="bg1"/>
                </a:solidFill>
              </a:rPr>
              <a:t>Kevin </a:t>
            </a:r>
            <a:r>
              <a:rPr lang="en-US" altLang="en-US" sz="1400" dirty="0" err="1">
                <a:solidFill>
                  <a:schemeClr val="bg1"/>
                </a:solidFill>
              </a:rPr>
              <a:t>Thaisen</a:t>
            </a:r>
            <a:r>
              <a:rPr lang="en-US" altLang="en-US" sz="1400" dirty="0">
                <a:solidFill>
                  <a:schemeClr val="bg1"/>
                </a:solidFill>
              </a:rPr>
              <a:t> (</a:t>
            </a:r>
            <a:r>
              <a:rPr lang="en-US" altLang="en-US" sz="1400" dirty="0" smtClean="0">
                <a:solidFill>
                  <a:schemeClr val="bg1"/>
                </a:solidFill>
              </a:rPr>
              <a:t>UTK, 2009).</a:t>
            </a:r>
            <a:endParaRPr lang="en-US" altLang="en-US" sz="1400" dirty="0">
              <a:solidFill>
                <a:schemeClr val="bg1"/>
              </a:solidFill>
            </a:endParaRPr>
          </a:p>
          <a:p>
            <a:pPr lvl="0" defTabSz="914400" eaLnBrk="1" hangingPunct="1">
              <a:spcBef>
                <a:spcPts val="1200"/>
              </a:spcBef>
              <a:buNone/>
            </a:pPr>
            <a:r>
              <a:rPr lang="en-US" sz="1400" dirty="0" smtClean="0">
                <a:solidFill>
                  <a:prstClr val="white"/>
                </a:solidFill>
                <a:latin typeface="Calibri" panose="020F0502020204030204"/>
                <a:ea typeface="+mn-ea"/>
              </a:rPr>
              <a:t>Forward Work: </a:t>
            </a:r>
          </a:p>
          <a:p>
            <a:pPr marL="285750" lvl="0" indent="-285750" defTabSz="914400" eaLnBrk="1" hangingPunct="1">
              <a:spcBef>
                <a:spcPts val="0"/>
              </a:spcBef>
            </a:pPr>
            <a:r>
              <a:rPr lang="en-US" sz="1400" dirty="0" smtClean="0">
                <a:solidFill>
                  <a:prstClr val="white"/>
                </a:solidFill>
                <a:latin typeface="Calibri" panose="020F0502020204030204"/>
                <a:ea typeface="+mn-ea"/>
              </a:rPr>
              <a:t>Complete </a:t>
            </a:r>
            <a:r>
              <a:rPr lang="en-US" sz="1400" dirty="0">
                <a:solidFill>
                  <a:prstClr val="white"/>
                </a:solidFill>
                <a:latin typeface="Calibri" panose="020F0502020204030204"/>
                <a:ea typeface="+mn-ea"/>
              </a:rPr>
              <a:t>miniaturization of electronics</a:t>
            </a:r>
          </a:p>
          <a:p>
            <a:pPr marL="285750" lvl="0" indent="-285750" defTabSz="914400" eaLnBrk="1" hangingPunct="1">
              <a:spcBef>
                <a:spcPts val="0"/>
              </a:spcBef>
            </a:pPr>
            <a:r>
              <a:rPr lang="en-US" sz="1400" dirty="0" smtClean="0">
                <a:solidFill>
                  <a:prstClr val="white"/>
                </a:solidFill>
                <a:latin typeface="Calibri" panose="020F0502020204030204"/>
                <a:ea typeface="+mn-ea"/>
              </a:rPr>
              <a:t>Integrate EDS Detector</a:t>
            </a:r>
          </a:p>
          <a:p>
            <a:pPr marL="285750" lvl="0" indent="-285750" defTabSz="914400" eaLnBrk="1" hangingPunct="1">
              <a:spcBef>
                <a:spcPts val="0"/>
              </a:spcBef>
            </a:pPr>
            <a:r>
              <a:rPr lang="en-US" sz="1400" dirty="0" smtClean="0">
                <a:solidFill>
                  <a:prstClr val="white"/>
                </a:solidFill>
                <a:latin typeface="Calibri" panose="020F0502020204030204"/>
                <a:ea typeface="+mn-ea"/>
              </a:rPr>
              <a:t>Design </a:t>
            </a:r>
            <a:r>
              <a:rPr lang="en-US" sz="1400" dirty="0">
                <a:solidFill>
                  <a:prstClr val="white"/>
                </a:solidFill>
                <a:latin typeface="Calibri" panose="020F0502020204030204"/>
                <a:ea typeface="+mn-ea"/>
              </a:rPr>
              <a:t>environment-specific housing</a:t>
            </a:r>
          </a:p>
          <a:p>
            <a:pPr marL="285750" lvl="0" indent="-285750" defTabSz="914400" eaLnBrk="1" hangingPunct="1">
              <a:spcBef>
                <a:spcPts val="0"/>
              </a:spcBef>
            </a:pPr>
            <a:r>
              <a:rPr lang="en-US" sz="1400" dirty="0">
                <a:solidFill>
                  <a:prstClr val="white"/>
                </a:solidFill>
                <a:latin typeface="Calibri" panose="020F0502020204030204"/>
                <a:ea typeface="+mn-ea"/>
              </a:rPr>
              <a:t>Design/integrate sampling </a:t>
            </a:r>
            <a:r>
              <a:rPr lang="en-US" sz="1400" dirty="0" smtClean="0">
                <a:solidFill>
                  <a:prstClr val="white"/>
                </a:solidFill>
                <a:latin typeface="Calibri" panose="020F0502020204030204"/>
                <a:ea typeface="+mn-ea"/>
              </a:rPr>
              <a:t>system</a:t>
            </a:r>
          </a:p>
          <a:p>
            <a:pPr marL="285750" lvl="0" indent="-285750" defTabSz="914400" eaLnBrk="1" hangingPunct="1">
              <a:spcBef>
                <a:spcPts val="0"/>
              </a:spcBef>
            </a:pPr>
            <a:r>
              <a:rPr lang="en-US" altLang="en-US" sz="1400" dirty="0" smtClean="0">
                <a:solidFill>
                  <a:prstClr val="white"/>
                </a:solidFill>
                <a:latin typeface="Calibri" panose="020F0502020204030204"/>
                <a:ea typeface="+mn-ea"/>
              </a:rPr>
              <a:t>Need to test in relevant environment</a:t>
            </a:r>
            <a:endParaRPr lang="en-US" altLang="en-US" sz="1400" dirty="0">
              <a:solidFill>
                <a:schemeClr val="bg1"/>
              </a:solidFill>
            </a:endParaRPr>
          </a:p>
        </p:txBody>
      </p:sp>
      <p:sp>
        <p:nvSpPr>
          <p:cNvPr id="13" name="Rectangle 12"/>
          <p:cNvSpPr/>
          <p:nvPr/>
        </p:nvSpPr>
        <p:spPr>
          <a:xfrm>
            <a:off x="0" y="6636960"/>
            <a:ext cx="6096000" cy="246221"/>
          </a:xfrm>
          <a:prstGeom prst="rect">
            <a:avLst/>
          </a:prstGeom>
        </p:spPr>
        <p:txBody>
          <a:bodyPr>
            <a:spAutoFit/>
          </a:bodyPr>
          <a:lstStyle/>
          <a:p>
            <a:pPr>
              <a:spcBef>
                <a:spcPct val="0"/>
              </a:spcBef>
              <a:buFontTx/>
              <a:buNone/>
            </a:pPr>
            <a:r>
              <a:rPr lang="en-US" altLang="en-US" sz="1000" dirty="0" smtClean="0">
                <a:solidFill>
                  <a:schemeClr val="bg1"/>
                </a:solidFill>
                <a:cs typeface="Times New Roman" panose="02020603050405020304" pitchFamily="18" charset="0"/>
              </a:rPr>
              <a:t>*Based on our custom high-voltage power supplies which will account for the majority of the power budget.  </a:t>
            </a:r>
            <a:endParaRPr lang="en-US" altLang="en-US" sz="1000" dirty="0">
              <a:solidFill>
                <a:schemeClr val="bg1"/>
              </a:solidFill>
            </a:endParaRPr>
          </a:p>
        </p:txBody>
      </p:sp>
      <p:sp>
        <p:nvSpPr>
          <p:cNvPr id="20" name="Rectangle 19"/>
          <p:cNvSpPr/>
          <p:nvPr/>
        </p:nvSpPr>
        <p:spPr>
          <a:xfrm>
            <a:off x="83129" y="1773695"/>
            <a:ext cx="6348895" cy="1815882"/>
          </a:xfrm>
          <a:prstGeom prst="rect">
            <a:avLst/>
          </a:prstGeom>
        </p:spPr>
        <p:txBody>
          <a:bodyPr wrap="square">
            <a:spAutoFit/>
          </a:bodyPr>
          <a:lstStyle/>
          <a:p>
            <a:pPr lvl="0" algn="just" defTabSz="4597400" fontAlgn="base">
              <a:spcBef>
                <a:spcPct val="0"/>
              </a:spcBef>
              <a:spcAft>
                <a:spcPct val="0"/>
              </a:spcAft>
            </a:pPr>
            <a:r>
              <a:rPr lang="en-US" altLang="en-US" sz="1400" dirty="0" smtClean="0">
                <a:solidFill>
                  <a:schemeClr val="bg1"/>
                </a:solidFill>
                <a:latin typeface="Arial" panose="020B0604020202020204" pitchFamily="34" charset="0"/>
                <a:ea typeface="ＭＳ Ｐゴシック" panose="020B0600070205080204" pitchFamily="34" charset="-128"/>
              </a:rPr>
              <a:t>NASA’s plan for returning to the Moon will require high precision instrumentation with an emphasis on low mass, low power and miniaturization. Detailed analyses of the lunar regolith that facilitates science and informs </a:t>
            </a:r>
            <a:r>
              <a:rPr lang="en-US" altLang="en-US" sz="1400" i="1" dirty="0" smtClean="0">
                <a:solidFill>
                  <a:schemeClr val="bg1"/>
                </a:solidFill>
                <a:latin typeface="Arial" panose="020B0604020202020204" pitchFamily="34" charset="0"/>
                <a:ea typeface="ＭＳ Ｐゴシック" panose="020B0600070205080204" pitchFamily="34" charset="-128"/>
              </a:rPr>
              <a:t>In-Situ</a:t>
            </a:r>
            <a:r>
              <a:rPr lang="en-US" altLang="en-US" sz="1400" dirty="0" smtClean="0">
                <a:solidFill>
                  <a:schemeClr val="bg1"/>
                </a:solidFill>
                <a:latin typeface="Arial" panose="020B0604020202020204" pitchFamily="34" charset="0"/>
                <a:ea typeface="ＭＳ Ｐゴシック" panose="020B0600070205080204" pitchFamily="34" charset="-128"/>
              </a:rPr>
              <a:t> Resource Utilization will be essential. </a:t>
            </a:r>
          </a:p>
          <a:p>
            <a:pPr lvl="0" algn="just" defTabSz="4597400" fontAlgn="base">
              <a:spcBef>
                <a:spcPct val="0"/>
              </a:spcBef>
              <a:spcAft>
                <a:spcPct val="0"/>
              </a:spcAft>
            </a:pPr>
            <a:endParaRPr lang="en-US" altLang="en-US" sz="1400" dirty="0" smtClean="0">
              <a:solidFill>
                <a:schemeClr val="bg1"/>
              </a:solidFill>
              <a:latin typeface="Arial" panose="020B0604020202020204" pitchFamily="34" charset="0"/>
              <a:ea typeface="ＭＳ Ｐゴシック" panose="020B0600070205080204" pitchFamily="34" charset="-128"/>
            </a:endParaRPr>
          </a:p>
          <a:p>
            <a:pPr lvl="0" algn="just" defTabSz="4597400" fontAlgn="base">
              <a:spcBef>
                <a:spcPct val="0"/>
              </a:spcBef>
              <a:spcAft>
                <a:spcPct val="0"/>
              </a:spcAft>
            </a:pPr>
            <a:r>
              <a:rPr lang="en-US" altLang="en-US" sz="1400" dirty="0" smtClean="0">
                <a:solidFill>
                  <a:schemeClr val="bg1"/>
                </a:solidFill>
                <a:latin typeface="Arial" panose="020B0604020202020204" pitchFamily="34" charset="0"/>
                <a:ea typeface="ＭＳ Ｐゴシック" panose="020B0600070205080204" pitchFamily="34" charset="-128"/>
              </a:rPr>
              <a:t>The miniaturized Scanning Electron Microscope (</a:t>
            </a:r>
            <a:r>
              <a:rPr lang="en-US" altLang="en-US" sz="1400" dirty="0" err="1" smtClean="0">
                <a:solidFill>
                  <a:schemeClr val="bg1"/>
                </a:solidFill>
                <a:latin typeface="Arial" panose="020B0604020202020204" pitchFamily="34" charset="0"/>
                <a:ea typeface="ＭＳ Ｐゴシック" panose="020B0600070205080204" pitchFamily="34" charset="-128"/>
              </a:rPr>
              <a:t>mSEM</a:t>
            </a:r>
            <a:r>
              <a:rPr lang="en-US" altLang="en-US" sz="1400" dirty="0" smtClean="0">
                <a:solidFill>
                  <a:schemeClr val="bg1"/>
                </a:solidFill>
                <a:latin typeface="Arial" panose="020B0604020202020204" pitchFamily="34" charset="0"/>
                <a:ea typeface="ＭＳ Ｐゴシック" panose="020B0600070205080204" pitchFamily="34" charset="-128"/>
              </a:rPr>
              <a:t>) could be operated remotely from Earth or by astronauts on the moon, that would perform detailed </a:t>
            </a:r>
            <a:r>
              <a:rPr lang="en-US" altLang="en-US" sz="1400" i="1" dirty="0" smtClean="0">
                <a:solidFill>
                  <a:schemeClr val="bg1"/>
                </a:solidFill>
                <a:latin typeface="Arial" panose="020B0604020202020204" pitchFamily="34" charset="0"/>
                <a:ea typeface="ＭＳ Ｐゴシック" panose="020B0600070205080204" pitchFamily="34" charset="-128"/>
              </a:rPr>
              <a:t>in-situ </a:t>
            </a:r>
            <a:r>
              <a:rPr lang="en-US" altLang="en-US" sz="1400" dirty="0" smtClean="0">
                <a:solidFill>
                  <a:schemeClr val="bg1"/>
                </a:solidFill>
                <a:latin typeface="Arial" panose="020B0604020202020204" pitchFamily="34" charset="0"/>
                <a:ea typeface="ＭＳ Ｐゴシック" panose="020B0600070205080204" pitchFamily="34" charset="-128"/>
              </a:rPr>
              <a:t>imaging and chemical analysis of lunar regolith.  </a:t>
            </a:r>
            <a:endParaRPr lang="en-US" altLang="en-US" sz="1400" dirty="0">
              <a:solidFill>
                <a:schemeClr val="bg1"/>
              </a:solidFill>
              <a:latin typeface="Arial" panose="020B0604020202020204" pitchFamily="34" charset="0"/>
              <a:ea typeface="ＭＳ Ｐゴシック" panose="020B0600070205080204" pitchFamily="34" charset="-128"/>
            </a:endParaRPr>
          </a:p>
        </p:txBody>
      </p:sp>
      <p:sp>
        <p:nvSpPr>
          <p:cNvPr id="2" name="Rectangle 1"/>
          <p:cNvSpPr/>
          <p:nvPr/>
        </p:nvSpPr>
        <p:spPr>
          <a:xfrm>
            <a:off x="5377315" y="3792974"/>
            <a:ext cx="1928733" cy="369332"/>
          </a:xfrm>
          <a:prstGeom prst="rect">
            <a:avLst/>
          </a:prstGeom>
        </p:spPr>
        <p:txBody>
          <a:bodyPr wrap="none">
            <a:spAutoFit/>
          </a:bodyPr>
          <a:lstStyle/>
          <a:p>
            <a:r>
              <a:rPr lang="en-US" dirty="0" err="1" smtClean="0">
                <a:solidFill>
                  <a:schemeClr val="bg1"/>
                </a:solidFill>
                <a:latin typeface="Arial" panose="020B0604020202020204" pitchFamily="34" charset="0"/>
                <a:ea typeface="ＭＳ Ｐゴシック" panose="020B0600070205080204" pitchFamily="34" charset="-128"/>
              </a:rPr>
              <a:t>mSEM</a:t>
            </a:r>
            <a:r>
              <a:rPr lang="en-US" dirty="0" smtClean="0">
                <a:solidFill>
                  <a:schemeClr val="bg1"/>
                </a:solidFill>
                <a:latin typeface="Arial" panose="020B0604020202020204" pitchFamily="34" charset="0"/>
                <a:ea typeface="ＭＳ Ｐゴシック" panose="020B0600070205080204" pitchFamily="34" charset="-128"/>
              </a:rPr>
              <a:t> Prototype</a:t>
            </a:r>
            <a:endParaRPr lang="en-US" dirty="0"/>
          </a:p>
        </p:txBody>
      </p:sp>
      <p:sp>
        <p:nvSpPr>
          <p:cNvPr id="3" name="Rectangle 2"/>
          <p:cNvSpPr/>
          <p:nvPr/>
        </p:nvSpPr>
        <p:spPr>
          <a:xfrm>
            <a:off x="154495" y="968021"/>
            <a:ext cx="6096000" cy="584775"/>
          </a:xfrm>
          <a:prstGeom prst="rect">
            <a:avLst/>
          </a:prstGeom>
        </p:spPr>
        <p:txBody>
          <a:bodyPr>
            <a:spAutoFit/>
          </a:bodyPr>
          <a:lstStyle/>
          <a:p>
            <a:r>
              <a:rPr lang="en-US" sz="1600" b="1" dirty="0">
                <a:solidFill>
                  <a:schemeClr val="bg1"/>
                </a:solidFill>
                <a:latin typeface="Stellar" panose="02000506040000020004" pitchFamily="50" charset="0"/>
                <a:ea typeface="Century Gothic" panose="020B0502020202020204" pitchFamily="34" charset="0"/>
              </a:rPr>
              <a:t>PI: Jessica Gaskin (NASA MSFC) </a:t>
            </a:r>
            <a:r>
              <a:rPr lang="en-US" sz="1600" b="1" dirty="0" smtClean="0">
                <a:solidFill>
                  <a:schemeClr val="bg1"/>
                </a:solidFill>
                <a:latin typeface="Stellar" panose="02000506040000020004" pitchFamily="50" charset="0"/>
                <a:ea typeface="Century Gothic" panose="020B0502020202020204" pitchFamily="34" charset="0"/>
              </a:rPr>
              <a:t>, </a:t>
            </a:r>
            <a:r>
              <a:rPr lang="en-US" sz="1600" dirty="0" smtClean="0">
                <a:solidFill>
                  <a:schemeClr val="bg1"/>
                </a:solidFill>
                <a:latin typeface="Stellar" panose="02000506040000020004" pitchFamily="50" charset="0"/>
                <a:ea typeface="Century Gothic" panose="020B0502020202020204" pitchFamily="34" charset="0"/>
              </a:rPr>
              <a:t>Jessica.Gaskin@NASA.gov</a:t>
            </a:r>
          </a:p>
          <a:p>
            <a:r>
              <a:rPr lang="en-US" sz="1600" dirty="0" smtClean="0">
                <a:solidFill>
                  <a:schemeClr val="bg1"/>
                </a:solidFill>
                <a:latin typeface="Stellar" panose="02000506040000020004" pitchFamily="50" charset="0"/>
                <a:ea typeface="Century Gothic" panose="020B0502020202020204" pitchFamily="34" charset="0"/>
              </a:rPr>
              <a:t>Or contact Mike Effinger (MSFC</a:t>
            </a:r>
            <a:r>
              <a:rPr lang="en-US" sz="1600" dirty="0">
                <a:solidFill>
                  <a:schemeClr val="bg1"/>
                </a:solidFill>
                <a:latin typeface="Stellar" panose="02000506040000020004" pitchFamily="50" charset="0"/>
                <a:ea typeface="Century Gothic" panose="020B0502020202020204" pitchFamily="34" charset="0"/>
              </a:rPr>
              <a:t>), michael.r.effinger@nasa.gov</a:t>
            </a:r>
          </a:p>
        </p:txBody>
      </p:sp>
    </p:spTree>
    <p:extLst>
      <p:ext uri="{BB962C8B-B14F-4D97-AF65-F5344CB8AC3E}">
        <p14:creationId xmlns:p14="http://schemas.microsoft.com/office/powerpoint/2010/main" val="336225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934</Words>
  <Application>Microsoft Office PowerPoint</Application>
  <PresentationFormat>Widescreen</PresentationFormat>
  <Paragraphs>118</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ＭＳ Ｐゴシック</vt:lpstr>
      <vt:lpstr>Arial</vt:lpstr>
      <vt:lpstr>Calibri</vt:lpstr>
      <vt:lpstr>Calibri Light</vt:lpstr>
      <vt:lpstr>Century Gothic</vt:lpstr>
      <vt:lpstr>Stellar</vt:lpstr>
      <vt:lpstr>Times New Roman</vt:lpstr>
      <vt:lpstr>Office Theme</vt:lpstr>
      <vt:lpstr>Custom Design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Gaskin, Jessica A. (MSFC-ST12)</dc:creator>
  <cp:lastModifiedBy>Gaskin, Jessica A. (MSFC-ST12)</cp:lastModifiedBy>
  <cp:revision>23</cp:revision>
  <dcterms:created xsi:type="dcterms:W3CDTF">2022-12-16T22:48:57Z</dcterms:created>
  <dcterms:modified xsi:type="dcterms:W3CDTF">2022-12-19T16:29:06Z</dcterms:modified>
</cp:coreProperties>
</file>