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43891200" cy="43891200"/>
  <p:notesSz cx="6858000" cy="9144000"/>
  <p:defaultTextStyle>
    <a:defPPr>
      <a:defRPr lang="en-US"/>
    </a:defPPr>
    <a:lvl1pPr marL="0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2pPr>
    <a:lvl3pPr marL="5016033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3pPr>
    <a:lvl4pPr marL="7524049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4pPr>
    <a:lvl5pPr marL="10032065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8pPr>
    <a:lvl9pPr marL="20064131" algn="l" defTabSz="2508016" rtl="0" eaLnBrk="1" latinLnBrk="0" hangingPunct="1">
      <a:defRPr sz="98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6805"/>
  </p:normalViewPr>
  <p:slideViewPr>
    <p:cSldViewPr snapToGrid="0">
      <p:cViewPr varScale="1">
        <p:scale>
          <a:sx n="22" d="100"/>
          <a:sy n="22" d="100"/>
        </p:scale>
        <p:origin x="2920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4EF16-82D9-40A4-82BB-DDA9CC23448B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70F82-CCD9-4090-859A-82F2056768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2pPr>
    <a:lvl3pPr marL="5016033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3pPr>
    <a:lvl4pPr marL="7524049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4pPr>
    <a:lvl5pPr marL="10032065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8pPr>
    <a:lvl9pPr marL="20064131" algn="l" defTabSz="5016033" rtl="0" eaLnBrk="1" latinLnBrk="0" hangingPunct="1">
      <a:defRPr sz="65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70F82-CCD9-4090-859A-82F2056768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70F82-CCD9-4090-859A-82F205676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5080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3"/>
            <a:ext cx="37307520" cy="1528064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3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2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4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1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3"/>
            <a:ext cx="37856160" cy="1825751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3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8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7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3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10759443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6032480"/>
            <a:ext cx="18659477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0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8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1751-9D13-4876-A69F-545BA963E791}" type="datetimeFigureOut">
              <a:rPr lang="en-US" smtClean="0"/>
              <a:t>12/20/22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5FB8-E9DA-4E0E-B1CB-A43C307D1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2.jpe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5" Type="http://schemas.openxmlformats.org/officeDocument/2006/relationships/image" Target="../media/image7.png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image" Target="../media/image29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54498-645B-7108-3A25-146B00813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8847" y="15505880"/>
            <a:ext cx="9402125" cy="7034686"/>
          </a:xfrm>
          <a:prstGeom prst="rect">
            <a:avLst/>
          </a:prstGeom>
        </p:spPr>
      </p:pic>
      <p:sp>
        <p:nvSpPr>
          <p:cNvPr id="4" name="object 75">
            <a:extLst>
              <a:ext uri="{FF2B5EF4-FFF2-40B4-BE49-F238E27FC236}">
                <a16:creationId xmlns:a16="http://schemas.microsoft.com/office/drawing/2014/main" id="{030109A5-D63B-A238-B07C-89163D8896E9}"/>
              </a:ext>
            </a:extLst>
          </p:cNvPr>
          <p:cNvSpPr/>
          <p:nvPr/>
        </p:nvSpPr>
        <p:spPr>
          <a:xfrm>
            <a:off x="29777169" y="26879915"/>
            <a:ext cx="6656791" cy="685759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Content Placeholder 2"/>
          <p:cNvSpPr txBox="1">
            <a:spLocks/>
          </p:cNvSpPr>
          <p:nvPr/>
        </p:nvSpPr>
        <p:spPr bwMode="auto">
          <a:xfrm>
            <a:off x="678048" y="6502733"/>
            <a:ext cx="42535104" cy="5032511"/>
          </a:xfrm>
          <a:prstGeom prst="round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0"/>
          <a:lstStyle>
            <a:lvl1pPr marL="346075" indent="-346075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628650" indent="-168275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marL="2338388" indent="-1403350"/>
            <a:r>
              <a:rPr lang="en-US" altLang="x-none" sz="7200" i="0" dirty="0">
                <a:solidFill>
                  <a:srgbClr val="FF6600"/>
                </a:solidFill>
              </a:rPr>
              <a:t>Science Impact:</a:t>
            </a:r>
            <a:r>
              <a:rPr lang="en-US" altLang="x-none" sz="7200" b="0" i="0" dirty="0">
                <a:solidFill>
                  <a:srgbClr val="FF6600"/>
                </a:solidFill>
              </a:rPr>
              <a:t> </a:t>
            </a:r>
            <a:r>
              <a:rPr lang="en-US" sz="7200" dirty="0">
                <a:solidFill>
                  <a:srgbClr val="00B0F0"/>
                </a:solidFill>
                <a:effectLst/>
                <a:latin typeface="Helvetica" pitchFamily="2" charset="0"/>
              </a:rPr>
              <a:t>Entry, Descent, and Landing (EDL) </a:t>
            </a:r>
            <a:r>
              <a:rPr lang="en-US" sz="7200" dirty="0">
                <a:solidFill>
                  <a:schemeClr val="bg1"/>
                </a:solidFill>
                <a:effectLst/>
                <a:latin typeface="Helvetica" pitchFamily="2" charset="0"/>
              </a:rPr>
              <a:t>comprises a relatively small portion of a mission’s timeline, however, it is typically among the largest risks. Flying through a body’s atmosphere reliably and accurately – from orbit to ground or via aerocapture – is a critical step toward successful in situ exploration.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57242" y="259048"/>
            <a:ext cx="309767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6600"/>
                </a:solidFill>
              </a:rPr>
              <a:t>Entry Systems Modeling and Ground Testing:</a:t>
            </a:r>
          </a:p>
          <a:p>
            <a:pPr algn="ctr"/>
            <a:r>
              <a:rPr lang="en-US" sz="12000" b="1" dirty="0">
                <a:solidFill>
                  <a:srgbClr val="FF6600"/>
                </a:solidFill>
              </a:rPr>
              <a:t> Enabling Flight Performance and Risk Reduction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9834" y="4552483"/>
            <a:ext cx="3611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6600"/>
                </a:solidFill>
              </a:rPr>
              <a:t>Contact: </a:t>
            </a:r>
            <a:r>
              <a:rPr lang="en-US" sz="6000" b="1" dirty="0">
                <a:solidFill>
                  <a:schemeClr val="bg1"/>
                </a:solidFill>
              </a:rPr>
              <a:t>Michael Barnhardt (</a:t>
            </a:r>
            <a:r>
              <a:rPr lang="en-US" sz="6000" b="1" dirty="0" err="1">
                <a:solidFill>
                  <a:schemeClr val="bg1"/>
                </a:solidFill>
              </a:rPr>
              <a:t>Michael.D.Barnhardt@nasa.gov</a:t>
            </a:r>
            <a:r>
              <a:rPr lang="en-US" sz="6000" b="1" dirty="0">
                <a:solidFill>
                  <a:schemeClr val="bg1"/>
                </a:solidFill>
              </a:rPr>
              <a:t>), Aaron Brandis (</a:t>
            </a:r>
            <a:r>
              <a:rPr lang="en-US" sz="6000" b="1" dirty="0" err="1">
                <a:solidFill>
                  <a:schemeClr val="bg1"/>
                </a:solidFill>
              </a:rPr>
              <a:t>Aaron.M.Brandis@nasa.gov</a:t>
            </a:r>
            <a:r>
              <a:rPr lang="en-US" sz="6000" b="1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32" y="327973"/>
            <a:ext cx="3851249" cy="307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B5315-5A54-D6BE-6EB8-EAFC40375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5" y="413039"/>
            <a:ext cx="4216803" cy="33424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816C402-6218-674C-C7F4-8B47D090467D}"/>
              </a:ext>
            </a:extLst>
          </p:cNvPr>
          <p:cNvSpPr/>
          <p:nvPr/>
        </p:nvSpPr>
        <p:spPr>
          <a:xfrm>
            <a:off x="233795" y="12557521"/>
            <a:ext cx="165910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6600"/>
                </a:solidFill>
                <a:ea typeface="MS PGothic" charset="-128"/>
              </a:rPr>
              <a:t>TPS Materials Modeling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chemeClr val="bg1"/>
                </a:solidFill>
                <a:ea typeface="MS PGothic" charset="-128"/>
              </a:rPr>
              <a:t>Advanced material response models for HEEET and other next-gen woven composites; Arc jet testing for TPS performance qualification; Lab capabilities to characterize material properties</a:t>
            </a:r>
          </a:p>
        </p:txBody>
      </p:sp>
      <p:pic>
        <p:nvPicPr>
          <p:cNvPr id="39" name="Picture 2" descr="ttps://people.nas.nasa.gov/~sandstro/Columbia/aborner/dsmc/img/SC16-viz.120000.bigtraces.v2.png">
            <a:extLst>
              <a:ext uri="{FF2B5EF4-FFF2-40B4-BE49-F238E27FC236}">
                <a16:creationId xmlns:a16="http://schemas.microsoft.com/office/drawing/2014/main" id="{FDDA89C6-FD12-D858-8637-FC75B76DD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8035" y="17408770"/>
            <a:ext cx="4858708" cy="3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A15C84C-EFB4-6792-0F74-3E7F817352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242" y="18273223"/>
            <a:ext cx="6253269" cy="72035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C6C6E29-6AF8-EA66-C5E3-A402EFBA4C1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209" y="28376634"/>
            <a:ext cx="5496403" cy="5441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1827B93-3866-936E-8517-1F1CF7B6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0" y="33546760"/>
            <a:ext cx="7620024" cy="529768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0F0774-CF98-C7D6-B619-AFCD65C2545C}"/>
              </a:ext>
            </a:extLst>
          </p:cNvPr>
          <p:cNvSpPr/>
          <p:nvPr/>
        </p:nvSpPr>
        <p:spPr>
          <a:xfrm>
            <a:off x="233795" y="38951089"/>
            <a:ext cx="17173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6600"/>
                </a:solidFill>
                <a:ea typeface="MS PGothic" charset="-128"/>
              </a:rPr>
              <a:t>Aerodynamic Modeling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chemeClr val="bg1"/>
                </a:solidFill>
                <a:ea typeface="MS PGothic" charset="-128"/>
              </a:rPr>
              <a:t>Free-flight CFD for vehicle dynamics and aerocapture; Turbulent heating models; Parachute modeling; Wind tunnels to characterize aerodynamic performance and heating environments</a:t>
            </a:r>
            <a:endParaRPr lang="en-US" sz="6000" b="1" dirty="0">
              <a:solidFill>
                <a:schemeClr val="bg1"/>
              </a:solidFill>
              <a:ea typeface="MS PGothic" charset="-128"/>
            </a:endParaRPr>
          </a:p>
        </p:txBody>
      </p:sp>
      <p:pic>
        <p:nvPicPr>
          <p:cNvPr id="61" name="Picture 60" descr="Screen Shot 2015-01-09 at 1.33.17 PM.png">
            <a:extLst>
              <a:ext uri="{FF2B5EF4-FFF2-40B4-BE49-F238E27FC236}">
                <a16:creationId xmlns:a16="http://schemas.microsoft.com/office/drawing/2014/main" id="{A16DA245-F281-F7EE-F61A-A10060DBE7E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987" y="33830841"/>
            <a:ext cx="10284960" cy="517974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F00EB7D-30F3-A6BC-A7A3-BEBFC8EF2A5F}"/>
              </a:ext>
            </a:extLst>
          </p:cNvPr>
          <p:cNvSpPr/>
          <p:nvPr/>
        </p:nvSpPr>
        <p:spPr>
          <a:xfrm>
            <a:off x="25948256" y="12557521"/>
            <a:ext cx="17763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6600"/>
                </a:solidFill>
                <a:ea typeface="MS PGothic" charset="-128"/>
              </a:rPr>
              <a:t>Guidance, Navigation, and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chemeClr val="bg1"/>
                </a:solidFill>
                <a:ea typeface="MS PGothic" charset="-128"/>
              </a:rPr>
              <a:t>Guidance, Navigation, and Control models enable precision landing and aerocapture for scientific payloads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09DBB3F-60E4-142B-04D5-D654311AA4E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2595" y="26879915"/>
            <a:ext cx="6857595" cy="68575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BC22AF-7495-DF27-8F9F-C59D9AAF4A1C}"/>
              </a:ext>
            </a:extLst>
          </p:cNvPr>
          <p:cNvGrpSpPr/>
          <p:nvPr/>
        </p:nvGrpSpPr>
        <p:grpSpPr>
          <a:xfrm>
            <a:off x="13358731" y="14862460"/>
            <a:ext cx="17173737" cy="21774500"/>
            <a:chOff x="13358731" y="14862460"/>
            <a:chExt cx="17173737" cy="21774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BA07BE-EE31-29C8-C87D-169921A821AD}"/>
                </a:ext>
              </a:extLst>
            </p:cNvPr>
            <p:cNvSpPr/>
            <p:nvPr/>
          </p:nvSpPr>
          <p:spPr>
            <a:xfrm>
              <a:off x="13358731" y="14862460"/>
              <a:ext cx="17173737" cy="217745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F0ED09-0BD4-06EC-7EE9-3C2FFF32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8034" y="29355673"/>
              <a:ext cx="3914277" cy="2934800"/>
            </a:xfrm>
            <a:prstGeom prst="rect">
              <a:avLst/>
            </a:prstGeom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CFF08AAA-BB95-0803-7438-3B0316A59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511" y="24774133"/>
              <a:ext cx="3898436" cy="421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C475A685-C83E-4A2B-AA1A-BDAF6BD02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9885" y="23240772"/>
              <a:ext cx="4056876" cy="405687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A06E496-1AEE-546F-0013-6F3178711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9944933" y="32917724"/>
              <a:ext cx="4001329" cy="2934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978B384-FBA1-A034-3CC5-88576536A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12311" y="23998267"/>
              <a:ext cx="4466575" cy="44665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599D1D3-A194-4F66-99C5-EAC0E182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0818" y="15549941"/>
              <a:ext cx="3995444" cy="39954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6C8C3D-ED53-A8E0-3F17-F8C5C5F6C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10819" y="19421012"/>
              <a:ext cx="6732234" cy="504917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5619CE-6DD4-8C6C-C84E-69A74DA00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46262" y="17904738"/>
              <a:ext cx="4466575" cy="4466575"/>
            </a:xfrm>
            <a:prstGeom prst="rect">
              <a:avLst/>
            </a:prstGeom>
          </p:spPr>
        </p:pic>
        <p:pic>
          <p:nvPicPr>
            <p:cNvPr id="33" name="Picture 2" descr="Uranus: Facts about the sideways ice giant | Live Science">
              <a:extLst>
                <a:ext uri="{FF2B5EF4-FFF2-40B4-BE49-F238E27FC236}">
                  <a16:creationId xmlns:a16="http://schemas.microsoft.com/office/drawing/2014/main" id="{68F7F801-51A1-1AC3-9DAA-56A317992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6" t="12472" r="22450" b="8383"/>
            <a:stretch/>
          </p:blipFill>
          <p:spPr bwMode="auto">
            <a:xfrm>
              <a:off x="23846970" y="28432820"/>
              <a:ext cx="4665157" cy="3847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2610FE-53D9-A08C-31AB-CA57F7586BD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035" y="21444351"/>
            <a:ext cx="4858708" cy="501645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A picture containing person, small, standing, child&#10;&#10;Description automatically generated">
            <a:extLst>
              <a:ext uri="{FF2B5EF4-FFF2-40B4-BE49-F238E27FC236}">
                <a16:creationId xmlns:a16="http://schemas.microsoft.com/office/drawing/2014/main" id="{ED5720CD-0D1B-554E-C952-ACB912667DE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3698" y="33830841"/>
            <a:ext cx="9527158" cy="6377684"/>
          </a:xfrm>
          <a:prstGeom prst="rect">
            <a:avLst/>
          </a:prstGeom>
        </p:spPr>
      </p:pic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19F1D82-A7AE-99C3-44B9-389AB78D558C}"/>
              </a:ext>
            </a:extLst>
          </p:cNvPr>
          <p:cNvSpPr/>
          <p:nvPr/>
        </p:nvSpPr>
        <p:spPr>
          <a:xfrm>
            <a:off x="25948255" y="38951089"/>
            <a:ext cx="177133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6600"/>
                </a:solidFill>
                <a:ea typeface="MS PGothic" charset="-128"/>
              </a:rPr>
              <a:t>Shock Layer Kinetics and Radiation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chemeClr val="bg1"/>
                </a:solidFill>
                <a:ea typeface="MS PGothic" charset="-128"/>
              </a:rPr>
              <a:t>High-fidelity aerothermal simulation for Mars, Gas Giants, Venus, and sample return to Earth; Electric Arc Shock Tube facility measures flight-similar radiative emission</a:t>
            </a:r>
            <a:endParaRPr lang="en-US" sz="6000" b="1" dirty="0">
              <a:solidFill>
                <a:schemeClr val="bg1"/>
              </a:solidFill>
              <a:ea typeface="MS PGothic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DC037-9C18-C89E-9940-9A06DFA8FB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749" y="19244466"/>
            <a:ext cx="8948279" cy="50325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C6488F-8FB9-2A4F-F431-4AF9B178D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8" r="19056" b="12172"/>
          <a:stretch/>
        </p:blipFill>
        <p:spPr bwMode="auto">
          <a:xfrm>
            <a:off x="110820" y="28376634"/>
            <a:ext cx="7631281" cy="54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4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7482111" y="259048"/>
            <a:ext cx="289270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Systems Modeling and Test Capabilities</a:t>
            </a:r>
          </a:p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to Planetary Science Missions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3971" y="9067015"/>
            <a:ext cx="16334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ARRIVAL: Trajectory Analysis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POST2, Genesis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6858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guidance and control algorithms for precision aerocapture and landing</a:t>
            </a:r>
          </a:p>
          <a:p>
            <a:pPr marL="6858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Launch-to-land guidance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364" y="7499029"/>
            <a:ext cx="16280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Elements of Spacecraft Flight: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8225" y="33159627"/>
            <a:ext cx="165317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DESCENT: Aerodynamics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 tunnels, Ballistic range, US3D, LAVA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vehicle dynamics test &amp; simulation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Parachute inflation &amp; descent dynamics 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Ground-to-flight traceability</a:t>
            </a:r>
          </a:p>
        </p:txBody>
      </p:sp>
      <p:sp>
        <p:nvSpPr>
          <p:cNvPr id="61" name="Shape 318">
            <a:extLst>
              <a:ext uri="{FF2B5EF4-FFF2-40B4-BE49-F238E27FC236}">
                <a16:creationId xmlns:a16="http://schemas.microsoft.com/office/drawing/2014/main" id="{D2E49AAE-4A5C-0B45-91E4-0B4251E26805}"/>
              </a:ext>
            </a:extLst>
          </p:cNvPr>
          <p:cNvSpPr/>
          <p:nvPr/>
        </p:nvSpPr>
        <p:spPr>
          <a:xfrm>
            <a:off x="8703061" y="31766849"/>
            <a:ext cx="6227678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Hypersonic Wind Tunnels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72C6709-3B54-824D-B319-0FC8BBDC6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"/>
          <a:stretch/>
        </p:blipFill>
        <p:spPr>
          <a:xfrm>
            <a:off x="21714914" y="33966155"/>
            <a:ext cx="5945048" cy="9282503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D635F2F-5967-DB4C-A956-917CC794F521}"/>
              </a:ext>
            </a:extLst>
          </p:cNvPr>
          <p:cNvSpPr/>
          <p:nvPr/>
        </p:nvSpPr>
        <p:spPr>
          <a:xfrm>
            <a:off x="29200271" y="9390197"/>
            <a:ext cx="1455662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Bodies / Sample Return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models are necessary to meet stringent reliability requirements: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Extreme aeroheating environments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High-fidelity woven TPS modeling 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Quantify TPS failure &amp; reliability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 &amp; testing of entry vehicle dynamics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6C3C85-4477-0048-8287-7EC8DC127E77}"/>
              </a:ext>
            </a:extLst>
          </p:cNvPr>
          <p:cNvSpPr/>
          <p:nvPr/>
        </p:nvSpPr>
        <p:spPr>
          <a:xfrm>
            <a:off x="29015329" y="18037490"/>
            <a:ext cx="1455662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Outer Planets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EDL challenges: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H</a:t>
            </a:r>
            <a:r>
              <a:rPr kumimoji="0" lang="en-US" sz="5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-He-CH</a:t>
            </a:r>
            <a:r>
              <a:rPr kumimoji="0" lang="en-US" sz="5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aerothermochemistry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Aerodynamics, guidance, and control for aerocapture at Ice Giants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High-fidelity woven TPS modeling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7A98CB6-8452-D646-991B-32309637D7FD}"/>
              </a:ext>
            </a:extLst>
          </p:cNvPr>
          <p:cNvSpPr/>
          <p:nvPr/>
        </p:nvSpPr>
        <p:spPr>
          <a:xfrm>
            <a:off x="29015332" y="25892993"/>
            <a:ext cx="1455662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Mars Exploration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Expanding the performance envelope:</a:t>
            </a:r>
          </a:p>
          <a:p>
            <a:pPr marL="914400" marR="0" lvl="1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TPS mass margins to accommodate greater scientific payloads</a:t>
            </a:r>
          </a:p>
          <a:p>
            <a:pPr marL="914400" marR="0" lvl="1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Aero, guidance, and control for precision landing to higher latitude, elevation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C89A97-4BCD-9249-BFB4-93CB4113C88A}"/>
              </a:ext>
            </a:extLst>
          </p:cNvPr>
          <p:cNvSpPr/>
          <p:nvPr/>
        </p:nvSpPr>
        <p:spPr>
          <a:xfrm>
            <a:off x="28924786" y="33748497"/>
            <a:ext cx="14966414" cy="841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Venus Exploration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Extreme conditions:</a:t>
            </a:r>
          </a:p>
          <a:p>
            <a:pPr marL="914400" marR="0" lvl="1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High-speed aerothermodynamics for dense CO</a:t>
            </a:r>
            <a:r>
              <a:rPr kumimoji="0" lang="en-US" sz="5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/N</a:t>
            </a:r>
            <a:r>
              <a:rPr kumimoji="0" lang="en-US" sz="5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5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atmosphere</a:t>
            </a:r>
          </a:p>
          <a:p>
            <a:pPr marL="914400" marR="0" lvl="0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High-fidelity woven TPS modeling</a:t>
            </a:r>
          </a:p>
          <a:p>
            <a:pPr marL="914400" marR="0" lvl="1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 &amp; testing of entry vehicle dynamics</a:t>
            </a:r>
          </a:p>
          <a:p>
            <a:pPr marL="914400" marR="0" lvl="1" indent="-68580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 of parachute &amp; separation dynamics</a:t>
            </a:r>
          </a:p>
        </p:txBody>
      </p:sp>
      <p:pic>
        <p:nvPicPr>
          <p:cNvPr id="81" name="Picture 80" descr="A picture containing person, small, standing, child&#10;&#10;Description automatically generated">
            <a:extLst>
              <a:ext uri="{FF2B5EF4-FFF2-40B4-BE49-F238E27FC236}">
                <a16:creationId xmlns:a16="http://schemas.microsoft.com/office/drawing/2014/main" id="{BE9B945C-9C56-BE49-AA2B-E6A38BB462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35" y="26599057"/>
            <a:ext cx="7723786" cy="517046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61165" y="17451924"/>
            <a:ext cx="19573166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ENTRY: Aerothermodynamics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 tube, Ballistic range, Hypersonic wind tunnels, NEQAIR, HARA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Protection System (TPS) Modeling </a:t>
            </a:r>
          </a:p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Icarus, PATO, PuMA, Hydra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 layer radiation for all destinations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Aeroheating environment test &amp; simulation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protection system sizing</a:t>
            </a:r>
          </a:p>
          <a:p>
            <a:pPr marL="822960" marR="0" lvl="0" indent="-82296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Aeroshell reliability, reduced TPS margins / mission risk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B5561F6-0CD4-2A43-A77C-1827B45E4F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7215" y="33479020"/>
            <a:ext cx="4932856" cy="969868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51AA637-3CCA-EA47-8A67-DA27AC5ECC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186" r="1375" b="3096"/>
          <a:stretch/>
        </p:blipFill>
        <p:spPr>
          <a:xfrm>
            <a:off x="104414" y="38607407"/>
            <a:ext cx="7958336" cy="5227780"/>
          </a:xfrm>
          <a:prstGeom prst="rect">
            <a:avLst/>
          </a:prstGeom>
        </p:spPr>
      </p:pic>
      <p:sp>
        <p:nvSpPr>
          <p:cNvPr id="48" name="Shape 318">
            <a:extLst>
              <a:ext uri="{FF2B5EF4-FFF2-40B4-BE49-F238E27FC236}">
                <a16:creationId xmlns:a16="http://schemas.microsoft.com/office/drawing/2014/main" id="{5309D1AC-C391-5542-A10D-7491D98B9ADA}"/>
              </a:ext>
            </a:extLst>
          </p:cNvPr>
          <p:cNvSpPr/>
          <p:nvPr/>
        </p:nvSpPr>
        <p:spPr>
          <a:xfrm>
            <a:off x="1776111" y="42714486"/>
            <a:ext cx="4378976" cy="78483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ADEPT Concept</a:t>
            </a:r>
          </a:p>
        </p:txBody>
      </p:sp>
      <p:sp>
        <p:nvSpPr>
          <p:cNvPr id="51" name="Shape 318">
            <a:extLst>
              <a:ext uri="{FF2B5EF4-FFF2-40B4-BE49-F238E27FC236}">
                <a16:creationId xmlns:a16="http://schemas.microsoft.com/office/drawing/2014/main" id="{54036B29-2E91-CA4E-BF1E-FD1E26B10B0A}"/>
              </a:ext>
            </a:extLst>
          </p:cNvPr>
          <p:cNvSpPr/>
          <p:nvPr/>
        </p:nvSpPr>
        <p:spPr>
          <a:xfrm>
            <a:off x="16720173" y="42019771"/>
            <a:ext cx="313332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Parachute simulation</a:t>
            </a:r>
          </a:p>
        </p:txBody>
      </p:sp>
      <p:sp>
        <p:nvSpPr>
          <p:cNvPr id="52" name="Shape 318">
            <a:extLst>
              <a:ext uri="{FF2B5EF4-FFF2-40B4-BE49-F238E27FC236}">
                <a16:creationId xmlns:a16="http://schemas.microsoft.com/office/drawing/2014/main" id="{9221A8A0-E6CA-8947-A0EE-F4F36EC0A3CD}"/>
              </a:ext>
            </a:extLst>
          </p:cNvPr>
          <p:cNvSpPr/>
          <p:nvPr/>
        </p:nvSpPr>
        <p:spPr>
          <a:xfrm>
            <a:off x="1376251" y="31799171"/>
            <a:ext cx="54785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 Arc Shock Tube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78711A-5A13-5D46-9D60-09E865E4D51E}"/>
              </a:ext>
            </a:extLst>
          </p:cNvPr>
          <p:cNvSpPr txBox="1"/>
          <p:nvPr/>
        </p:nvSpPr>
        <p:spPr>
          <a:xfrm>
            <a:off x="23274549" y="7505185"/>
            <a:ext cx="18981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Planetary Science Mission Infusion: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017A-17D1-E7B2-4C6D-AF1FD8460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536" y="18095953"/>
            <a:ext cx="7582660" cy="6571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B257F1-D7DD-3E6F-DE4B-00EDCC3429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2750" y="38572978"/>
            <a:ext cx="8149117" cy="5262210"/>
          </a:xfrm>
          <a:prstGeom prst="rect">
            <a:avLst/>
          </a:prstGeom>
        </p:spPr>
      </p:pic>
      <p:sp>
        <p:nvSpPr>
          <p:cNvPr id="5" name="Shape 318">
            <a:extLst>
              <a:ext uri="{FF2B5EF4-FFF2-40B4-BE49-F238E27FC236}">
                <a16:creationId xmlns:a16="http://schemas.microsoft.com/office/drawing/2014/main" id="{CA6C5A08-EB27-B96B-61BA-EB5D0AE4A23B}"/>
              </a:ext>
            </a:extLst>
          </p:cNvPr>
          <p:cNvSpPr/>
          <p:nvPr/>
        </p:nvSpPr>
        <p:spPr>
          <a:xfrm flipH="1">
            <a:off x="9191401" y="42639602"/>
            <a:ext cx="5309048" cy="78483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/ Dragonfly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BCAB2A-0BBB-5F18-5D17-408D919BCEFD}"/>
              </a:ext>
            </a:extLst>
          </p:cNvPr>
          <p:cNvGrpSpPr>
            <a:grpSpLocks noChangeAspect="1"/>
          </p:cNvGrpSpPr>
          <p:nvPr/>
        </p:nvGrpSpPr>
        <p:grpSpPr>
          <a:xfrm>
            <a:off x="10161989" y="12891796"/>
            <a:ext cx="9537499" cy="4777352"/>
            <a:chOff x="12090987" y="13362165"/>
            <a:chExt cx="5913632" cy="29621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5EE305-03B0-C9FA-7BC3-2238DF251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908"/>
            <a:stretch/>
          </p:blipFill>
          <p:spPr>
            <a:xfrm>
              <a:off x="12090987" y="13362165"/>
              <a:ext cx="5913632" cy="29621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95C816-946E-1E1F-9E18-1A26410E35D8}"/>
                </a:ext>
              </a:extLst>
            </p:cNvPr>
            <p:cNvSpPr/>
            <p:nvPr/>
          </p:nvSpPr>
          <p:spPr>
            <a:xfrm>
              <a:off x="12247993" y="15872017"/>
              <a:ext cx="5302079" cy="406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5080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Source: Neptune-Odyssey, OPAG, APL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Shape 318">
            <a:extLst>
              <a:ext uri="{FF2B5EF4-FFF2-40B4-BE49-F238E27FC236}">
                <a16:creationId xmlns:a16="http://schemas.microsoft.com/office/drawing/2014/main" id="{2505D139-4A68-D0B1-ED50-C206C91450BE}"/>
              </a:ext>
            </a:extLst>
          </p:cNvPr>
          <p:cNvSpPr/>
          <p:nvPr/>
        </p:nvSpPr>
        <p:spPr>
          <a:xfrm>
            <a:off x="5744410" y="14848474"/>
            <a:ext cx="485195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Multi-destination mission concepts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E03157-2278-7BB1-FC34-D1491363F2EA}"/>
              </a:ext>
            </a:extLst>
          </p:cNvPr>
          <p:cNvGrpSpPr/>
          <p:nvPr/>
        </p:nvGrpSpPr>
        <p:grpSpPr>
          <a:xfrm>
            <a:off x="20863614" y="9853187"/>
            <a:ext cx="7582662" cy="7555484"/>
            <a:chOff x="19333285" y="9421550"/>
            <a:chExt cx="7582662" cy="755548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F5B3FB45-58F7-4D2E-19D7-38ED30BD9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3285" y="9421550"/>
              <a:ext cx="7582662" cy="75554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4A1D4B65-2E4A-2910-BF31-770A44789C4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08" t="4555" r="1901" b="28930"/>
            <a:stretch/>
          </p:blipFill>
          <p:spPr bwMode="auto">
            <a:xfrm>
              <a:off x="20792785" y="9821970"/>
              <a:ext cx="5845040" cy="493159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75A301F-2137-2F38-C76A-57E6CBB39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5" y="413039"/>
            <a:ext cx="4216803" cy="3342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C6C70-7131-C86E-4A3F-C6B2366E51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32" y="327973"/>
            <a:ext cx="3851249" cy="3074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61A351-A39C-D805-2059-46C1A08FF8F0}"/>
              </a:ext>
            </a:extLst>
          </p:cNvPr>
          <p:cNvCxnSpPr>
            <a:cxnSpLocks/>
          </p:cNvCxnSpPr>
          <p:nvPr/>
        </p:nvCxnSpPr>
        <p:spPr>
          <a:xfrm>
            <a:off x="20347712" y="7499029"/>
            <a:ext cx="0" cy="356786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6AEEF5E-A599-FAC8-9E13-FB83CDCD47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r="28517" b="5771"/>
          <a:stretch/>
        </p:blipFill>
        <p:spPr>
          <a:xfrm>
            <a:off x="20876251" y="25579112"/>
            <a:ext cx="7547945" cy="7875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582FD2-FD27-8486-2DA3-250B41964AB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3060" y="26600978"/>
            <a:ext cx="4488361" cy="51704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C96031-08D3-9412-8220-F9156552016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122" y="26599057"/>
            <a:ext cx="5222237" cy="5170469"/>
          </a:xfrm>
          <a:prstGeom prst="rect">
            <a:avLst/>
          </a:prstGeom>
        </p:spPr>
      </p:pic>
      <p:sp>
        <p:nvSpPr>
          <p:cNvPr id="25" name="Shape 318">
            <a:extLst>
              <a:ext uri="{FF2B5EF4-FFF2-40B4-BE49-F238E27FC236}">
                <a16:creationId xmlns:a16="http://schemas.microsoft.com/office/drawing/2014/main" id="{B8E7B6CE-506E-1CC7-6E2D-6C73E6809AB2}"/>
              </a:ext>
            </a:extLst>
          </p:cNvPr>
          <p:cNvSpPr/>
          <p:nvPr/>
        </p:nvSpPr>
        <p:spPr>
          <a:xfrm>
            <a:off x="16458946" y="31790758"/>
            <a:ext cx="199658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l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 Jets</a:t>
            </a:r>
          </a:p>
        </p:txBody>
      </p:sp>
      <p:sp>
        <p:nvSpPr>
          <p:cNvPr id="59" name="Shape 318">
            <a:extLst>
              <a:ext uri="{FF2B5EF4-FFF2-40B4-BE49-F238E27FC236}">
                <a16:creationId xmlns:a16="http://schemas.microsoft.com/office/drawing/2014/main" id="{DAAAA148-E9E5-5A4B-B4B6-CC8C577BFF99}"/>
              </a:ext>
            </a:extLst>
          </p:cNvPr>
          <p:cNvSpPr/>
          <p:nvPr/>
        </p:nvSpPr>
        <p:spPr>
          <a:xfrm>
            <a:off x="5975947" y="38902599"/>
            <a:ext cx="4035966" cy="7848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0000FF"/>
                </a:solidFill>
              </a:defRPr>
            </a:lvl1pPr>
          </a:lstStyle>
          <a:p>
            <a:pPr marL="0" marR="0" lvl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Free-flight CFD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D7D334-3481-D9C9-3173-DD6C07C582CF}"/>
              </a:ext>
            </a:extLst>
          </p:cNvPr>
          <p:cNvSpPr txBox="1">
            <a:spLocks/>
          </p:cNvSpPr>
          <p:nvPr/>
        </p:nvSpPr>
        <p:spPr bwMode="auto">
          <a:xfrm>
            <a:off x="2377681" y="4634607"/>
            <a:ext cx="39135838" cy="2312426"/>
          </a:xfrm>
          <a:prstGeom prst="round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0"/>
          <a:lstStyle>
            <a:lvl1pPr marL="346075" indent="-346075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628650" indent="-168275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Symbol" charset="2"/>
              <a:buChar char="¨"/>
              <a:defRPr sz="400" b="1" i="1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marL="984250" marR="0" lvl="0" indent="-49213" algn="l" defTabSz="250801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ＭＳ Ｐゴシック" charset="-128"/>
                <a:cs typeface="+mn-cs"/>
              </a:rPr>
              <a:t>Entry, Descent, and Landing (EDL)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ＭＳ Ｐゴシック" charset="-128"/>
                <a:cs typeface="+mn-cs"/>
              </a:rPr>
              <a:t>modeling and testing are critical components of a mission’s lifecycle, from concept through execution.</a:t>
            </a:r>
          </a:p>
        </p:txBody>
      </p:sp>
    </p:spTree>
    <p:extLst>
      <p:ext uri="{BB962C8B-B14F-4D97-AF65-F5344CB8AC3E}">
        <p14:creationId xmlns:p14="http://schemas.microsoft.com/office/powerpoint/2010/main" val="17536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96"/>
    </mc:Choice>
    <mc:Fallback xmlns="">
      <p:transition spd="slow" advTm="22419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11019</TotalTime>
  <Words>508</Words>
  <Application>Microsoft Macintosh PowerPoint</Application>
  <PresentationFormat>Custom</PresentationFormat>
  <Paragraphs>66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Manager/>
  <Company>HPES ACES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Hughes, Monica F. (LARC-E5)</dc:creator>
  <cp:keywords/>
  <dc:description/>
  <cp:lastModifiedBy>Barnhardt, Michael D. (ARC-TSA)</cp:lastModifiedBy>
  <cp:revision>127</cp:revision>
  <dcterms:created xsi:type="dcterms:W3CDTF">2018-02-08T17:44:16Z</dcterms:created>
  <dcterms:modified xsi:type="dcterms:W3CDTF">2022-12-20T17:56:31Z</dcterms:modified>
  <cp:category/>
</cp:coreProperties>
</file>