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359" r:id="rId5"/>
    <p:sldId id="350" r:id="rId6"/>
    <p:sldId id="351" r:id="rId7"/>
    <p:sldId id="353" r:id="rId8"/>
    <p:sldId id="380" r:id="rId9"/>
    <p:sldId id="382" r:id="rId10"/>
    <p:sldId id="354" r:id="rId11"/>
    <p:sldId id="355" r:id="rId12"/>
    <p:sldId id="356" r:id="rId13"/>
    <p:sldId id="370" r:id="rId14"/>
    <p:sldId id="371" r:id="rId15"/>
    <p:sldId id="372" r:id="rId16"/>
    <p:sldId id="378" r:id="rId17"/>
    <p:sldId id="383" r:id="rId18"/>
  </p:sldIdLst>
  <p:sldSz cx="9144000" cy="5715000" type="screen16x10"/>
  <p:notesSz cx="7010400" cy="9296400"/>
  <p:defaultTextStyle>
    <a:defPPr>
      <a:defRPr lang="en-US"/>
    </a:defPPr>
    <a:lvl1pPr algn="l" defTabSz="3429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342900" algn="l" defTabSz="3429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685800" algn="l" defTabSz="3429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028700" algn="l" defTabSz="3429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371600" algn="l" defTabSz="3429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1714500" algn="l" defTabSz="3429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6pPr>
    <a:lvl7pPr marL="2057400" algn="l" defTabSz="3429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7pPr>
    <a:lvl8pPr marL="2400300" algn="l" defTabSz="3429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8pPr>
    <a:lvl9pPr marL="2743200" algn="l" defTabSz="3429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600" userDrawn="1">
          <p15:clr>
            <a:srgbClr val="A4A3A4"/>
          </p15:clr>
        </p15:guide>
        <p15:guide id="2" pos="575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000"/>
    <a:srgbClr val="00DCFF"/>
    <a:srgbClr val="12298B"/>
    <a:srgbClr val="FFFF00"/>
    <a:srgbClr val="D84F15"/>
    <a:srgbClr val="0D2589"/>
    <a:srgbClr val="D74A0D"/>
    <a:srgbClr val="A1A1FF"/>
    <a:srgbClr val="7DAE32"/>
    <a:srgbClr val="223A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11" autoAdjust="0"/>
    <p:restoredTop sz="91539" autoAdjust="0"/>
  </p:normalViewPr>
  <p:slideViewPr>
    <p:cSldViewPr snapToGrid="0" snapToObjects="1" showGuides="1">
      <p:cViewPr>
        <p:scale>
          <a:sx n="125" d="100"/>
          <a:sy n="125" d="100"/>
        </p:scale>
        <p:origin x="1476" y="66"/>
      </p:cViewPr>
      <p:guideLst>
        <p:guide orient="horz" pos="3600"/>
        <p:guide pos="5759"/>
      </p:guideLst>
    </p:cSldViewPr>
  </p:slideViewPr>
  <p:outlineViewPr>
    <p:cViewPr>
      <p:scale>
        <a:sx n="33" d="100"/>
        <a:sy n="33" d="100"/>
      </p:scale>
      <p:origin x="352" y="1811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70" d="100"/>
          <a:sy n="70" d="100"/>
        </p:scale>
        <p:origin x="-2814" y="-9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6670ED98-F843-E94B-8FF2-E0BBA89E7BAC}" type="datetime1">
              <a:rPr lang="en-US"/>
              <a:pPr>
                <a:defRPr/>
              </a:pPr>
              <a:t>12/22/2022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9EE4F82D-E36A-AA48-9C34-081DA6C434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8233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30519612-5960-EC41-B148-7AF3E28F12AD}" type="datetime1">
              <a:rPr lang="en-US"/>
              <a:pPr>
                <a:defRPr/>
              </a:pPr>
              <a:t>12/22/2022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696913"/>
            <a:ext cx="55784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39E70A87-7F9D-8E4D-94CD-1976D965EF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9043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3429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1pPr>
    <a:lvl2pPr marL="342900" algn="l" defTabSz="3429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2pPr>
    <a:lvl3pPr marL="685800" algn="l" defTabSz="3429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3pPr>
    <a:lvl4pPr marL="1028700" algn="l" defTabSz="3429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4pPr>
    <a:lvl5pPr marL="1371600" algn="l" defTabSz="3429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5pPr>
    <a:lvl6pPr marL="17145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7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0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B712FE-92F8-7F43-BC81-5CB501EF27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594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5C6CC-2B85-0E4F-A67D-2F44DFC8C9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450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9"/>
            <a:ext cx="7772400" cy="1135062"/>
          </a:xfrm>
        </p:spPr>
        <p:txBody>
          <a:bodyPr anchor="t"/>
          <a:lstStyle>
            <a:lvl1pPr algn="l">
              <a:defRPr sz="3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1pPr>
            <a:lvl2pPr marL="38099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61992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3pPr>
            <a:lvl4pPr marL="1142989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4pPr>
            <a:lvl5pPr marL="1523985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5pPr>
            <a:lvl6pPr marL="1904981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6pPr>
            <a:lvl7pPr marL="2285977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7pPr>
            <a:lvl8pPr marL="2666973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8pPr>
            <a:lvl9pPr marL="3047970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4158F2-F0A4-B941-9CDD-29A0418098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26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2"/>
            <a:ext cx="4038600" cy="3771636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2"/>
            <a:ext cx="4038600" cy="3771636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AB938-B540-CF4F-912F-1E4438A501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124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96" indent="0">
              <a:buNone/>
              <a:defRPr sz="1667" b="1"/>
            </a:lvl2pPr>
            <a:lvl3pPr marL="761992" indent="0">
              <a:buNone/>
              <a:defRPr sz="1500" b="1"/>
            </a:lvl3pPr>
            <a:lvl4pPr marL="1142989" indent="0">
              <a:buNone/>
              <a:defRPr sz="1333" b="1"/>
            </a:lvl4pPr>
            <a:lvl5pPr marL="1523985" indent="0">
              <a:buNone/>
              <a:defRPr sz="1333" b="1"/>
            </a:lvl5pPr>
            <a:lvl6pPr marL="1904981" indent="0">
              <a:buNone/>
              <a:defRPr sz="1333" b="1"/>
            </a:lvl6pPr>
            <a:lvl7pPr marL="2285977" indent="0">
              <a:buNone/>
              <a:defRPr sz="1333" b="1"/>
            </a:lvl7pPr>
            <a:lvl8pPr marL="2666973" indent="0">
              <a:buNone/>
              <a:defRPr sz="1333" b="1"/>
            </a:lvl8pPr>
            <a:lvl9pPr marL="3047970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79261"/>
            <a:ext cx="4041776" cy="533136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96" indent="0">
              <a:buNone/>
              <a:defRPr sz="1667" b="1"/>
            </a:lvl2pPr>
            <a:lvl3pPr marL="761992" indent="0">
              <a:buNone/>
              <a:defRPr sz="1500" b="1"/>
            </a:lvl3pPr>
            <a:lvl4pPr marL="1142989" indent="0">
              <a:buNone/>
              <a:defRPr sz="1333" b="1"/>
            </a:lvl4pPr>
            <a:lvl5pPr marL="1523985" indent="0">
              <a:buNone/>
              <a:defRPr sz="1333" b="1"/>
            </a:lvl5pPr>
            <a:lvl6pPr marL="1904981" indent="0">
              <a:buNone/>
              <a:defRPr sz="1333" b="1"/>
            </a:lvl6pPr>
            <a:lvl7pPr marL="2285977" indent="0">
              <a:buNone/>
              <a:defRPr sz="1333" b="1"/>
            </a:lvl7pPr>
            <a:lvl8pPr marL="2666973" indent="0">
              <a:buNone/>
              <a:defRPr sz="1333" b="1"/>
            </a:lvl8pPr>
            <a:lvl9pPr marL="3047970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12396"/>
            <a:ext cx="4041776" cy="3292740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430D0-7A81-F244-AAD0-A906AD66CF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660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45553-EA96-8D42-81E2-3836BBCA78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961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99024-A299-C64F-8D8E-0905ED75AF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855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27541"/>
            <a:ext cx="3008313" cy="968376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27544"/>
            <a:ext cx="5111750" cy="4877594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195919"/>
            <a:ext cx="3008313" cy="3909219"/>
          </a:xfrm>
        </p:spPr>
        <p:txBody>
          <a:bodyPr/>
          <a:lstStyle>
            <a:lvl1pPr marL="0" indent="0">
              <a:buNone/>
              <a:defRPr sz="1167"/>
            </a:lvl1pPr>
            <a:lvl2pPr marL="380996" indent="0">
              <a:buNone/>
              <a:defRPr sz="1000"/>
            </a:lvl2pPr>
            <a:lvl3pPr marL="761992" indent="0">
              <a:buNone/>
              <a:defRPr sz="833"/>
            </a:lvl3pPr>
            <a:lvl4pPr marL="1142989" indent="0">
              <a:buNone/>
              <a:defRPr sz="750"/>
            </a:lvl4pPr>
            <a:lvl5pPr marL="1523985" indent="0">
              <a:buNone/>
              <a:defRPr sz="750"/>
            </a:lvl5pPr>
            <a:lvl6pPr marL="1904981" indent="0">
              <a:buNone/>
              <a:defRPr sz="750"/>
            </a:lvl6pPr>
            <a:lvl7pPr marL="2285977" indent="0">
              <a:buNone/>
              <a:defRPr sz="750"/>
            </a:lvl7pPr>
            <a:lvl8pPr marL="2666973" indent="0">
              <a:buNone/>
              <a:defRPr sz="750"/>
            </a:lvl8pPr>
            <a:lvl9pPr marL="304797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5817B-40E2-E54E-88F8-C51A03F600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55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 rtlCol="0">
            <a:normAutofit/>
          </a:bodyPr>
          <a:lstStyle>
            <a:lvl1pPr marL="0" indent="0">
              <a:buNone/>
              <a:defRPr sz="2667"/>
            </a:lvl1pPr>
            <a:lvl2pPr marL="380996" indent="0">
              <a:buNone/>
              <a:defRPr sz="2333"/>
            </a:lvl2pPr>
            <a:lvl3pPr marL="761992" indent="0">
              <a:buNone/>
              <a:defRPr sz="2000"/>
            </a:lvl3pPr>
            <a:lvl4pPr marL="1142989" indent="0">
              <a:buNone/>
              <a:defRPr sz="1667"/>
            </a:lvl4pPr>
            <a:lvl5pPr marL="1523985" indent="0">
              <a:buNone/>
              <a:defRPr sz="1667"/>
            </a:lvl5pPr>
            <a:lvl6pPr marL="1904981" indent="0">
              <a:buNone/>
              <a:defRPr sz="1667"/>
            </a:lvl6pPr>
            <a:lvl7pPr marL="2285977" indent="0">
              <a:buNone/>
              <a:defRPr sz="1667"/>
            </a:lvl7pPr>
            <a:lvl8pPr marL="2666973" indent="0">
              <a:buNone/>
              <a:defRPr sz="1667"/>
            </a:lvl8pPr>
            <a:lvl9pPr marL="3047970" indent="0">
              <a:buNone/>
              <a:defRPr sz="1667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167"/>
            </a:lvl1pPr>
            <a:lvl2pPr marL="380996" indent="0">
              <a:buNone/>
              <a:defRPr sz="1000"/>
            </a:lvl2pPr>
            <a:lvl3pPr marL="761992" indent="0">
              <a:buNone/>
              <a:defRPr sz="833"/>
            </a:lvl3pPr>
            <a:lvl4pPr marL="1142989" indent="0">
              <a:buNone/>
              <a:defRPr sz="750"/>
            </a:lvl4pPr>
            <a:lvl5pPr marL="1523985" indent="0">
              <a:buNone/>
              <a:defRPr sz="750"/>
            </a:lvl5pPr>
            <a:lvl6pPr marL="1904981" indent="0">
              <a:buNone/>
              <a:defRPr sz="750"/>
            </a:lvl6pPr>
            <a:lvl7pPr marL="2285977" indent="0">
              <a:buNone/>
              <a:defRPr sz="750"/>
            </a:lvl7pPr>
            <a:lvl8pPr marL="2666973" indent="0">
              <a:buNone/>
              <a:defRPr sz="750"/>
            </a:lvl8pPr>
            <a:lvl9pPr marL="304797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61A31-D803-7B4C-B746-F6A65DCDDA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797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 March 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730CB-AE41-5541-BB62-2CCD8159FE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595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 March 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E9986-ABB8-DB47-8A1D-0B0A831C7E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208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59531"/>
            <a:ext cx="8229600" cy="55430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28600" y="841378"/>
            <a:ext cx="8686800" cy="4470136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410731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000099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1 March 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410731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000099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410731"/>
            <a:ext cx="2133600" cy="30427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99"/>
                </a:solidFill>
                <a:cs typeface="Arial" charset="0"/>
              </a:defRPr>
            </a:lvl1pPr>
          </a:lstStyle>
          <a:p>
            <a:pPr>
              <a:defRPr/>
            </a:pPr>
            <a:fld id="{CB626CF1-A501-844A-87D6-F3B21DDEDF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3" name="Picture 12" descr="Calipso_FanLogo_sm2.jpg">
            <a:extLst>
              <a:ext uri="{FF2B5EF4-FFF2-40B4-BE49-F238E27FC236}">
                <a16:creationId xmlns:a16="http://schemas.microsoft.com/office/drawing/2014/main" id="{9CDFA757-561B-4021-9510-BFCB97D59B9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22" y="49844"/>
            <a:ext cx="912284" cy="44977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94019D-EA63-4C67-9FEF-B5A34A13176A}"/>
              </a:ext>
            </a:extLst>
          </p:cNvPr>
          <p:cNvCxnSpPr/>
          <p:nvPr userDrawn="1"/>
        </p:nvCxnSpPr>
        <p:spPr>
          <a:xfrm>
            <a:off x="111699" y="578189"/>
            <a:ext cx="8968182" cy="1323"/>
          </a:xfrm>
          <a:prstGeom prst="line">
            <a:avLst/>
          </a:prstGeom>
          <a:ln w="57150" cap="flat" cmpd="thickThin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380996" rtl="0" eaLnBrk="0" fontAlgn="base" hangingPunct="0">
        <a:spcBef>
          <a:spcPct val="0"/>
        </a:spcBef>
        <a:spcAft>
          <a:spcPct val="0"/>
        </a:spcAft>
        <a:defRPr sz="2667" kern="1200">
          <a:solidFill>
            <a:srgbClr val="000099"/>
          </a:solidFill>
          <a:latin typeface="Arial"/>
          <a:ea typeface="ヒラギノ角ゴ Pro W3" charset="-128"/>
          <a:cs typeface="Arial"/>
        </a:defRPr>
      </a:lvl1pPr>
      <a:lvl2pPr algn="ctr" defTabSz="380996" rtl="0" eaLnBrk="0" fontAlgn="base" hangingPunct="0">
        <a:spcBef>
          <a:spcPct val="0"/>
        </a:spcBef>
        <a:spcAft>
          <a:spcPct val="0"/>
        </a:spcAft>
        <a:defRPr sz="2667">
          <a:solidFill>
            <a:srgbClr val="000099"/>
          </a:solidFill>
          <a:latin typeface="Arial" charset="0"/>
          <a:ea typeface="ヒラギノ角ゴ Pro W3" charset="-128"/>
          <a:cs typeface="Arial" pitchFamily="34" charset="0"/>
        </a:defRPr>
      </a:lvl2pPr>
      <a:lvl3pPr algn="ctr" defTabSz="380996" rtl="0" eaLnBrk="0" fontAlgn="base" hangingPunct="0">
        <a:spcBef>
          <a:spcPct val="0"/>
        </a:spcBef>
        <a:spcAft>
          <a:spcPct val="0"/>
        </a:spcAft>
        <a:defRPr sz="2667">
          <a:solidFill>
            <a:srgbClr val="000099"/>
          </a:solidFill>
          <a:latin typeface="Arial" charset="0"/>
          <a:ea typeface="ヒラギノ角ゴ Pro W3" charset="-128"/>
          <a:cs typeface="Arial" pitchFamily="34" charset="0"/>
        </a:defRPr>
      </a:lvl3pPr>
      <a:lvl4pPr algn="ctr" defTabSz="380996" rtl="0" eaLnBrk="0" fontAlgn="base" hangingPunct="0">
        <a:spcBef>
          <a:spcPct val="0"/>
        </a:spcBef>
        <a:spcAft>
          <a:spcPct val="0"/>
        </a:spcAft>
        <a:defRPr sz="2667">
          <a:solidFill>
            <a:srgbClr val="000099"/>
          </a:solidFill>
          <a:latin typeface="Arial" charset="0"/>
          <a:ea typeface="ヒラギノ角ゴ Pro W3" charset="-128"/>
          <a:cs typeface="Arial" pitchFamily="34" charset="0"/>
        </a:defRPr>
      </a:lvl4pPr>
      <a:lvl5pPr algn="ctr" defTabSz="380996" rtl="0" eaLnBrk="0" fontAlgn="base" hangingPunct="0">
        <a:spcBef>
          <a:spcPct val="0"/>
        </a:spcBef>
        <a:spcAft>
          <a:spcPct val="0"/>
        </a:spcAft>
        <a:defRPr sz="2667">
          <a:solidFill>
            <a:srgbClr val="000099"/>
          </a:solidFill>
          <a:latin typeface="Arial" charset="0"/>
          <a:ea typeface="ヒラギノ角ゴ Pro W3" charset="-128"/>
          <a:cs typeface="Arial" pitchFamily="34" charset="0"/>
        </a:defRPr>
      </a:lvl5pPr>
      <a:lvl6pPr marL="380996" algn="ctr" defTabSz="380996" rtl="0" fontAlgn="base">
        <a:spcBef>
          <a:spcPct val="0"/>
        </a:spcBef>
        <a:spcAft>
          <a:spcPct val="0"/>
        </a:spcAft>
        <a:defRPr sz="2667">
          <a:solidFill>
            <a:srgbClr val="000099"/>
          </a:solidFill>
          <a:latin typeface="Arial" charset="0"/>
          <a:ea typeface="ヒラギノ角ゴ Pro W3" charset="-128"/>
        </a:defRPr>
      </a:lvl6pPr>
      <a:lvl7pPr marL="761992" algn="ctr" defTabSz="380996" rtl="0" fontAlgn="base">
        <a:spcBef>
          <a:spcPct val="0"/>
        </a:spcBef>
        <a:spcAft>
          <a:spcPct val="0"/>
        </a:spcAft>
        <a:defRPr sz="2667">
          <a:solidFill>
            <a:srgbClr val="000099"/>
          </a:solidFill>
          <a:latin typeface="Arial" charset="0"/>
          <a:ea typeface="ヒラギノ角ゴ Pro W3" charset="-128"/>
        </a:defRPr>
      </a:lvl7pPr>
      <a:lvl8pPr marL="1142989" algn="ctr" defTabSz="380996" rtl="0" fontAlgn="base">
        <a:spcBef>
          <a:spcPct val="0"/>
        </a:spcBef>
        <a:spcAft>
          <a:spcPct val="0"/>
        </a:spcAft>
        <a:defRPr sz="2667">
          <a:solidFill>
            <a:srgbClr val="000099"/>
          </a:solidFill>
          <a:latin typeface="Arial" charset="0"/>
          <a:ea typeface="ヒラギノ角ゴ Pro W3" charset="-128"/>
        </a:defRPr>
      </a:lvl8pPr>
      <a:lvl9pPr marL="1523985" algn="ctr" defTabSz="380996" rtl="0" fontAlgn="base">
        <a:spcBef>
          <a:spcPct val="0"/>
        </a:spcBef>
        <a:spcAft>
          <a:spcPct val="0"/>
        </a:spcAft>
        <a:defRPr sz="2667">
          <a:solidFill>
            <a:srgbClr val="000099"/>
          </a:solidFill>
          <a:latin typeface="Arial" charset="0"/>
          <a:ea typeface="ヒラギノ角ゴ Pro W3" charset="-128"/>
        </a:defRPr>
      </a:lvl9pPr>
    </p:titleStyle>
    <p:bodyStyle>
      <a:lvl1pPr marL="285747" indent="-285747" algn="l" defTabSz="380996" rtl="0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Arial" charset="0"/>
        <a:buChar char="•"/>
        <a:defRPr sz="2667" kern="1200">
          <a:solidFill>
            <a:srgbClr val="000099"/>
          </a:solidFill>
          <a:latin typeface="Arial"/>
          <a:ea typeface="ヒラギノ角ゴ Pro W3" charset="-128"/>
          <a:cs typeface="Arial"/>
        </a:defRPr>
      </a:lvl1pPr>
      <a:lvl2pPr marL="619119" indent="-238123" algn="l" defTabSz="380996" rtl="0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Arial" charset="0"/>
        <a:buChar char="–"/>
        <a:defRPr sz="2333" kern="1200">
          <a:solidFill>
            <a:srgbClr val="000099"/>
          </a:solidFill>
          <a:latin typeface="Arial"/>
          <a:ea typeface="ヒラギノ角ゴ Pro W3" charset="-128"/>
          <a:cs typeface="Arial"/>
        </a:defRPr>
      </a:lvl2pPr>
      <a:lvl3pPr marL="952490" indent="-190498" algn="l" defTabSz="380996" rtl="0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Arial" charset="0"/>
        <a:buChar char="•"/>
        <a:defRPr sz="2000" kern="1200">
          <a:solidFill>
            <a:srgbClr val="000099"/>
          </a:solidFill>
          <a:latin typeface="Arial"/>
          <a:ea typeface="ヒラギノ角ゴ Pro W3" charset="-128"/>
          <a:cs typeface="Arial"/>
        </a:defRPr>
      </a:lvl3pPr>
      <a:lvl4pPr marL="1333487" indent="-190498" algn="l" defTabSz="380996" rtl="0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Arial" charset="0"/>
        <a:buChar char="–"/>
        <a:defRPr sz="1667" kern="1200">
          <a:solidFill>
            <a:srgbClr val="000099"/>
          </a:solidFill>
          <a:latin typeface="Arial"/>
          <a:ea typeface="ヒラギノ角ゴ Pro W3" charset="-128"/>
          <a:cs typeface="Arial"/>
        </a:defRPr>
      </a:lvl4pPr>
      <a:lvl5pPr marL="1714483" indent="-190498" algn="l" defTabSz="380996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Arial" charset="0"/>
        <a:buChar char="»"/>
        <a:defRPr sz="1667" kern="1200">
          <a:solidFill>
            <a:srgbClr val="000099"/>
          </a:solidFill>
          <a:latin typeface="Arial"/>
          <a:ea typeface="ヒラギノ角ゴ Pro W3" charset="-128"/>
          <a:cs typeface="Arial"/>
        </a:defRPr>
      </a:lvl5pPr>
      <a:lvl6pPr marL="2095479" indent="-190498" algn="l" defTabSz="380996" rtl="0" eaLnBrk="1" latinLnBrk="0" hangingPunct="1">
        <a:spcBef>
          <a:spcPct val="20000"/>
        </a:spcBef>
        <a:buFont typeface="Arial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75" indent="-190498" algn="l" defTabSz="380996" rtl="0" eaLnBrk="1" latinLnBrk="0" hangingPunct="1">
        <a:spcBef>
          <a:spcPct val="20000"/>
        </a:spcBef>
        <a:buFont typeface="Arial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471" indent="-190498" algn="l" defTabSz="380996" rtl="0" eaLnBrk="1" latinLnBrk="0" hangingPunct="1">
        <a:spcBef>
          <a:spcPct val="20000"/>
        </a:spcBef>
        <a:buFont typeface="Arial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468" indent="-190498" algn="l" defTabSz="380996" rtl="0" eaLnBrk="1" latinLnBrk="0" hangingPunct="1">
        <a:spcBef>
          <a:spcPct val="20000"/>
        </a:spcBef>
        <a:buFont typeface="Arial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09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96" algn="l" defTabSz="3809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92" algn="l" defTabSz="3809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89" algn="l" defTabSz="3809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85" algn="l" defTabSz="3809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81" algn="l" defTabSz="3809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77" algn="l" defTabSz="3809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973" algn="l" defTabSz="3809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970" algn="l" defTabSz="3809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, nature, wave, cloud&#10;&#10;Description automatically generated">
            <a:extLst>
              <a:ext uri="{FF2B5EF4-FFF2-40B4-BE49-F238E27FC236}">
                <a16:creationId xmlns:a16="http://schemas.microsoft.com/office/drawing/2014/main" id="{E0D76FC1-8594-41F4-9FB3-06BBFD745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517650" y="-1911350"/>
            <a:ext cx="6101080" cy="915162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D041EA7-BD2A-49AB-B602-0796FEF3315D}"/>
              </a:ext>
            </a:extLst>
          </p:cNvPr>
          <p:cNvSpPr txBox="1">
            <a:spLocks/>
          </p:cNvSpPr>
          <p:nvPr/>
        </p:nvSpPr>
        <p:spPr>
          <a:xfrm>
            <a:off x="685800" y="1257301"/>
            <a:ext cx="7772400" cy="1743078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sz="3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Critical Improvements to CALIOP Boundary Layer Cloud-Clearing in Version 4.5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6CCF6E3-C3C1-4DEE-B303-0AF27E582D62}"/>
              </a:ext>
            </a:extLst>
          </p:cNvPr>
          <p:cNvSpPr txBox="1">
            <a:spLocks/>
          </p:cNvSpPr>
          <p:nvPr/>
        </p:nvSpPr>
        <p:spPr>
          <a:xfrm>
            <a:off x="1459230" y="3238500"/>
            <a:ext cx="6225540" cy="1460500"/>
          </a:xfrm>
          <a:prstGeom prst="rect">
            <a:avLst/>
          </a:prstGeom>
        </p:spPr>
        <p:txBody>
          <a:bodyPr/>
          <a:lstStyle>
            <a:lvl1pPr marL="285747" indent="-285747" algn="l" defTabSz="380996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 charset="0"/>
              <a:buChar char="•"/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marL="619119" indent="-238123" algn="l" defTabSz="380996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 charset="0"/>
              <a:buChar char="–"/>
              <a:defRPr sz="2333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2pPr>
            <a:lvl3pPr marL="952490" indent="-190498" algn="l" defTabSz="380996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 charset="0"/>
              <a:buChar char="•"/>
              <a:defRPr sz="2000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3pPr>
            <a:lvl4pPr marL="1333487" indent="-190498" algn="l" defTabSz="380996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 charset="0"/>
              <a:buChar char="–"/>
              <a:defRPr sz="1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4pPr>
            <a:lvl5pPr marL="1714483" indent="-190498" algn="l" defTabSz="380996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Arial" charset="0"/>
              <a:buChar char="»"/>
              <a:defRPr sz="1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5pPr>
            <a:lvl6pPr marL="2095479" indent="-190498" algn="l" defTabSz="380996" rtl="0" eaLnBrk="1" latinLnBrk="0" hangingPunct="1">
              <a:spcBef>
                <a:spcPct val="20000"/>
              </a:spcBef>
              <a:buFont typeface="Arial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475" indent="-190498" algn="l" defTabSz="380996" rtl="0" eaLnBrk="1" latinLnBrk="0" hangingPunct="1">
              <a:spcBef>
                <a:spcPct val="20000"/>
              </a:spcBef>
              <a:buFont typeface="Arial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471" indent="-190498" algn="l" defTabSz="380996" rtl="0" eaLnBrk="1" latinLnBrk="0" hangingPunct="1">
              <a:spcBef>
                <a:spcPct val="20000"/>
              </a:spcBef>
              <a:buFont typeface="Arial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468" indent="-190498" algn="l" defTabSz="380996" rtl="0" eaLnBrk="1" latinLnBrk="0" hangingPunct="1">
              <a:spcBef>
                <a:spcPct val="20000"/>
              </a:spcBef>
              <a:buFont typeface="Arial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Jason Tackett, Mark Vaughan, James Lambeth, Anne Garnier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63F900-6202-41A0-BD39-CC54E998877B}"/>
              </a:ext>
            </a:extLst>
          </p:cNvPr>
          <p:cNvSpPr txBox="1"/>
          <p:nvPr/>
        </p:nvSpPr>
        <p:spPr>
          <a:xfrm>
            <a:off x="222884" y="4976504"/>
            <a:ext cx="7461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/>
              <a:t>Image courtesy of the Earth Science and Remote Sensing Unit, NASA Johnson Space Center</a:t>
            </a:r>
          </a:p>
          <a:p>
            <a:r>
              <a:rPr lang="en-US" sz="1200" dirty="0"/>
              <a:t>https://eol.jsc.nasa.gov/SearchPhotos/photo.pl?mission=ISS054&amp;roll=E&amp;frame=56983</a:t>
            </a:r>
          </a:p>
        </p:txBody>
      </p:sp>
    </p:spTree>
    <p:extLst>
      <p:ext uri="{BB962C8B-B14F-4D97-AF65-F5344CB8AC3E}">
        <p14:creationId xmlns:p14="http://schemas.microsoft.com/office/powerpoint/2010/main" val="4146193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F11C1E99-530A-4B77-ACC8-84AD26DB8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723417"/>
            <a:ext cx="7863840" cy="26587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6F2CEF9-8349-4C13-89C5-0D13BD69A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043708"/>
            <a:ext cx="7863840" cy="265875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5893D8B-E664-4CFC-B817-4BDE0A4138B3}"/>
              </a:ext>
            </a:extLst>
          </p:cNvPr>
          <p:cNvSpPr txBox="1">
            <a:spLocks/>
          </p:cNvSpPr>
          <p:nvPr/>
        </p:nvSpPr>
        <p:spPr>
          <a:xfrm>
            <a:off x="609600" y="59531"/>
            <a:ext cx="8229600" cy="554302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dirty="0"/>
              <a:t>Boundary Layer Cloud Clearing, Ideal Case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66796E-D933-4D6C-9C15-61CA244460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763" y="1055067"/>
            <a:ext cx="1085850" cy="63817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E0BA96-64EA-405D-8A49-B1F0C5B9DBE4}"/>
              </a:ext>
            </a:extLst>
          </p:cNvPr>
          <p:cNvSpPr txBox="1"/>
          <p:nvPr/>
        </p:nvSpPr>
        <p:spPr>
          <a:xfrm>
            <a:off x="2667000" y="668625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532 nm Attenuated Backscatter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78CF79-685A-4B64-B8E8-D4D0A62CFCF2}"/>
              </a:ext>
            </a:extLst>
          </p:cNvPr>
          <p:cNvSpPr txBox="1"/>
          <p:nvPr/>
        </p:nvSpPr>
        <p:spPr>
          <a:xfrm>
            <a:off x="2602936" y="3018097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Feature Detection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FC46D1-C18B-433B-99F9-144DFB96368E}"/>
              </a:ext>
            </a:extLst>
          </p:cNvPr>
          <p:cNvSpPr txBox="1"/>
          <p:nvPr/>
        </p:nvSpPr>
        <p:spPr>
          <a:xfrm>
            <a:off x="2158012" y="1090166"/>
            <a:ext cx="2490188" cy="584775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Small-scale boundary layer clouds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19F5239-D3CB-41EC-A397-A7043109707E}"/>
              </a:ext>
            </a:extLst>
          </p:cNvPr>
          <p:cNvCxnSpPr>
            <a:cxnSpLocks/>
          </p:cNvCxnSpPr>
          <p:nvPr/>
        </p:nvCxnSpPr>
        <p:spPr>
          <a:xfrm>
            <a:off x="3883948" y="1771792"/>
            <a:ext cx="435068" cy="508071"/>
          </a:xfrm>
          <a:prstGeom prst="straightConnector1">
            <a:avLst/>
          </a:prstGeom>
          <a:ln w="19050">
            <a:solidFill>
              <a:schemeClr val="bg1"/>
            </a:solidFill>
            <a:tailEnd type="arrow" w="lg" len="lg"/>
          </a:ln>
          <a:effectLst>
            <a:outerShdw blurRad="25400" dist="12700" dir="8100000" algn="tr" rotWithShape="0">
              <a:prstClr val="black">
                <a:alpha val="8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17E04EB-BA4D-487F-A2C9-69279191E64C}"/>
              </a:ext>
            </a:extLst>
          </p:cNvPr>
          <p:cNvCxnSpPr>
            <a:cxnSpLocks/>
          </p:cNvCxnSpPr>
          <p:nvPr/>
        </p:nvCxnSpPr>
        <p:spPr>
          <a:xfrm>
            <a:off x="3412976" y="1742170"/>
            <a:ext cx="168424" cy="586112"/>
          </a:xfrm>
          <a:prstGeom prst="straightConnector1">
            <a:avLst/>
          </a:prstGeom>
          <a:ln w="19050">
            <a:solidFill>
              <a:schemeClr val="bg1"/>
            </a:solidFill>
            <a:tailEnd type="arrow" w="lg" len="lg"/>
          </a:ln>
          <a:effectLst>
            <a:outerShdw blurRad="25400" dist="12700" dir="8100000" algn="tr" rotWithShape="0">
              <a:prstClr val="black">
                <a:alpha val="8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ABC9B7A-8A3C-46B9-867A-B8A24E75945F}"/>
              </a:ext>
            </a:extLst>
          </p:cNvPr>
          <p:cNvCxnSpPr>
            <a:cxnSpLocks/>
          </p:cNvCxnSpPr>
          <p:nvPr/>
        </p:nvCxnSpPr>
        <p:spPr>
          <a:xfrm flipH="1">
            <a:off x="2667000" y="1753431"/>
            <a:ext cx="256032" cy="574851"/>
          </a:xfrm>
          <a:prstGeom prst="straightConnector1">
            <a:avLst/>
          </a:prstGeom>
          <a:ln w="19050">
            <a:solidFill>
              <a:schemeClr val="bg1"/>
            </a:solidFill>
            <a:tailEnd type="arrow" w="lg" len="lg"/>
          </a:ln>
          <a:effectLst>
            <a:outerShdw blurRad="25400" dist="12700" dir="8100000" algn="tr" rotWithShape="0">
              <a:prstClr val="black">
                <a:alpha val="8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212B1E6-0C41-4CF8-92F2-EF1AB1CAB1A9}"/>
              </a:ext>
            </a:extLst>
          </p:cNvPr>
          <p:cNvGrpSpPr/>
          <p:nvPr/>
        </p:nvGrpSpPr>
        <p:grpSpPr>
          <a:xfrm>
            <a:off x="2282908" y="3468055"/>
            <a:ext cx="2049040" cy="1210317"/>
            <a:chOff x="2282908" y="3413263"/>
            <a:chExt cx="2049040" cy="121031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5DC989A-E425-40AA-8F00-B1238512437F}"/>
                </a:ext>
              </a:extLst>
            </p:cNvPr>
            <p:cNvSpPr txBox="1"/>
            <p:nvPr/>
          </p:nvSpPr>
          <p:spPr>
            <a:xfrm>
              <a:off x="2282908" y="3413263"/>
              <a:ext cx="20490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Clouds detected at 1/3 km resolution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7BFFDC3-97FB-4DED-8DED-8CADB3C10F52}"/>
                </a:ext>
              </a:extLst>
            </p:cNvPr>
            <p:cNvCxnSpPr>
              <a:cxnSpLocks/>
            </p:cNvCxnSpPr>
            <p:nvPr/>
          </p:nvCxnSpPr>
          <p:spPr>
            <a:xfrm>
              <a:off x="3883948" y="4067090"/>
              <a:ext cx="435068" cy="508071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arrow" w="lg" len="lg"/>
            </a:ln>
            <a:effectLst>
              <a:outerShdw blurRad="25400" dist="12700" dir="8100000" algn="tr" rotWithShape="0">
                <a:prstClr val="black">
                  <a:alpha val="8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7E28B8E1-B430-429D-A6E3-8D21C4664D39}"/>
                </a:ext>
              </a:extLst>
            </p:cNvPr>
            <p:cNvCxnSpPr>
              <a:cxnSpLocks/>
            </p:cNvCxnSpPr>
            <p:nvPr/>
          </p:nvCxnSpPr>
          <p:spPr>
            <a:xfrm>
              <a:off x="3412976" y="4037468"/>
              <a:ext cx="168424" cy="586112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arrow" w="lg" len="lg"/>
            </a:ln>
            <a:effectLst>
              <a:outerShdw blurRad="25400" dist="12700" dir="8100000" algn="tr" rotWithShape="0">
                <a:prstClr val="black">
                  <a:alpha val="8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30A53CC8-0DE5-4BF4-8D71-152ABCACD6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67000" y="4048729"/>
              <a:ext cx="256032" cy="574851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arrow" w="lg" len="lg"/>
            </a:ln>
            <a:effectLst>
              <a:outerShdw blurRad="25400" dist="12700" dir="8100000" algn="tr" rotWithShape="0">
                <a:prstClr val="black">
                  <a:alpha val="8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AF87B6B0-0D38-4D24-A0B2-18C2260E569C}"/>
              </a:ext>
            </a:extLst>
          </p:cNvPr>
          <p:cNvSpPr txBox="1"/>
          <p:nvPr/>
        </p:nvSpPr>
        <p:spPr>
          <a:xfrm>
            <a:off x="100914" y="2797117"/>
            <a:ext cx="1828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Latitude (°)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87486E3-1B28-4EE6-A38C-296DD1E260EA}"/>
              </a:ext>
            </a:extLst>
          </p:cNvPr>
          <p:cNvSpPr txBox="1"/>
          <p:nvPr/>
        </p:nvSpPr>
        <p:spPr>
          <a:xfrm>
            <a:off x="7307580" y="5429032"/>
            <a:ext cx="18364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2014-07-18T06-03-52ZN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70D9621-9C40-4D6A-B998-C695E99213A3}"/>
              </a:ext>
            </a:extLst>
          </p:cNvPr>
          <p:cNvSpPr txBox="1"/>
          <p:nvPr/>
        </p:nvSpPr>
        <p:spPr>
          <a:xfrm>
            <a:off x="131092" y="718068"/>
            <a:ext cx="713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V4.2</a:t>
            </a:r>
          </a:p>
        </p:txBody>
      </p:sp>
    </p:spTree>
    <p:extLst>
      <p:ext uri="{BB962C8B-B14F-4D97-AF65-F5344CB8AC3E}">
        <p14:creationId xmlns:p14="http://schemas.microsoft.com/office/powerpoint/2010/main" val="345915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27CB922-824A-468B-BA90-6BCBA6BC0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722586"/>
            <a:ext cx="7863840" cy="26587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1A545D-7B19-4B96-906E-7CD61E369C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604" y="3048622"/>
            <a:ext cx="7863840" cy="265875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B37576E-346F-4975-97A9-294DC79311E0}"/>
              </a:ext>
            </a:extLst>
          </p:cNvPr>
          <p:cNvSpPr txBox="1">
            <a:spLocks/>
          </p:cNvSpPr>
          <p:nvPr/>
        </p:nvSpPr>
        <p:spPr>
          <a:xfrm>
            <a:off x="609600" y="59531"/>
            <a:ext cx="8229600" cy="554302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dirty="0"/>
              <a:t>Boundary Layer Cloud Clearing, Ideal Case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940FB6-E47B-46FD-BBF3-289E4872F1A9}"/>
              </a:ext>
            </a:extLst>
          </p:cNvPr>
          <p:cNvSpPr txBox="1"/>
          <p:nvPr/>
        </p:nvSpPr>
        <p:spPr>
          <a:xfrm>
            <a:off x="2158012" y="1087400"/>
            <a:ext cx="2490188" cy="584775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Small-scale boundary layer clouds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9DCD45-98D7-4E1F-82F8-BFC87F0FC60F}"/>
              </a:ext>
            </a:extLst>
          </p:cNvPr>
          <p:cNvSpPr txBox="1"/>
          <p:nvPr/>
        </p:nvSpPr>
        <p:spPr>
          <a:xfrm>
            <a:off x="1752600" y="3015331"/>
            <a:ext cx="533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Feature Detection, 5-km and Coarser Resolution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17AE3D4-8BD9-4A9C-AA48-75C8359016F3}"/>
              </a:ext>
            </a:extLst>
          </p:cNvPr>
          <p:cNvCxnSpPr>
            <a:cxnSpLocks/>
          </p:cNvCxnSpPr>
          <p:nvPr/>
        </p:nvCxnSpPr>
        <p:spPr>
          <a:xfrm>
            <a:off x="3883948" y="1769026"/>
            <a:ext cx="435068" cy="508071"/>
          </a:xfrm>
          <a:prstGeom prst="straightConnector1">
            <a:avLst/>
          </a:prstGeom>
          <a:ln w="19050">
            <a:solidFill>
              <a:schemeClr val="bg1"/>
            </a:solidFill>
            <a:tailEnd type="arrow" w="lg" len="lg"/>
          </a:ln>
          <a:effectLst>
            <a:outerShdw blurRad="25400" dist="12700" dir="8100000" algn="tr" rotWithShape="0">
              <a:prstClr val="black">
                <a:alpha val="8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0466CA4-DC56-41EC-90CD-AAD1F135377E}"/>
              </a:ext>
            </a:extLst>
          </p:cNvPr>
          <p:cNvCxnSpPr>
            <a:cxnSpLocks/>
          </p:cNvCxnSpPr>
          <p:nvPr/>
        </p:nvCxnSpPr>
        <p:spPr>
          <a:xfrm>
            <a:off x="3412976" y="1739404"/>
            <a:ext cx="168424" cy="586112"/>
          </a:xfrm>
          <a:prstGeom prst="straightConnector1">
            <a:avLst/>
          </a:prstGeom>
          <a:ln w="19050">
            <a:solidFill>
              <a:schemeClr val="bg1"/>
            </a:solidFill>
            <a:tailEnd type="arrow" w="lg" len="lg"/>
          </a:ln>
          <a:effectLst>
            <a:outerShdw blurRad="25400" dist="12700" dir="8100000" algn="tr" rotWithShape="0">
              <a:prstClr val="black">
                <a:alpha val="8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DE69FC4-EEAE-4115-A8C8-2BDED6554327}"/>
              </a:ext>
            </a:extLst>
          </p:cNvPr>
          <p:cNvCxnSpPr>
            <a:cxnSpLocks/>
          </p:cNvCxnSpPr>
          <p:nvPr/>
        </p:nvCxnSpPr>
        <p:spPr>
          <a:xfrm flipH="1">
            <a:off x="2667000" y="1750665"/>
            <a:ext cx="256032" cy="574851"/>
          </a:xfrm>
          <a:prstGeom prst="straightConnector1">
            <a:avLst/>
          </a:prstGeom>
          <a:ln w="19050">
            <a:solidFill>
              <a:schemeClr val="bg1"/>
            </a:solidFill>
            <a:tailEnd type="arrow" w="lg" len="lg"/>
          </a:ln>
          <a:effectLst>
            <a:outerShdw blurRad="25400" dist="12700" dir="8100000" algn="tr" rotWithShape="0">
              <a:prstClr val="black">
                <a:alpha val="8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523A7CC-9E22-4325-8A67-4BFC28CB480D}"/>
              </a:ext>
            </a:extLst>
          </p:cNvPr>
          <p:cNvSpPr txBox="1"/>
          <p:nvPr/>
        </p:nvSpPr>
        <p:spPr>
          <a:xfrm>
            <a:off x="1927076" y="3428887"/>
            <a:ext cx="2759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 PBL cloud-clearing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EACE886-5771-4064-9B4F-17B0501348EE}"/>
              </a:ext>
            </a:extLst>
          </p:cNvPr>
          <p:cNvSpPr txBox="1"/>
          <p:nvPr/>
        </p:nvSpPr>
        <p:spPr>
          <a:xfrm>
            <a:off x="2667000" y="668625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532 nm Attenuated Backscatter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252CA41-492F-4319-9369-4DA7B04882FB}"/>
              </a:ext>
            </a:extLst>
          </p:cNvPr>
          <p:cNvSpPr txBox="1"/>
          <p:nvPr/>
        </p:nvSpPr>
        <p:spPr>
          <a:xfrm>
            <a:off x="100914" y="2797117"/>
            <a:ext cx="1828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Latitude (°)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CE56BCA-2085-40B1-ACD0-19DA097FB440}"/>
              </a:ext>
            </a:extLst>
          </p:cNvPr>
          <p:cNvSpPr txBox="1"/>
          <p:nvPr/>
        </p:nvSpPr>
        <p:spPr>
          <a:xfrm>
            <a:off x="7307580" y="5429032"/>
            <a:ext cx="18364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2014-07-18T06-03-52ZN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03E8E26-AFA5-42DF-88A8-A40A324691B3}"/>
              </a:ext>
            </a:extLst>
          </p:cNvPr>
          <p:cNvSpPr txBox="1"/>
          <p:nvPr/>
        </p:nvSpPr>
        <p:spPr>
          <a:xfrm>
            <a:off x="131092" y="718068"/>
            <a:ext cx="713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V4.2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B809938-96C2-4D5D-903E-9CDB90DD6A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763" y="1055067"/>
            <a:ext cx="1085850" cy="63817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08359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DC68EA-B9F4-4F6E-A520-BC60A9569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56" y="726842"/>
            <a:ext cx="7863840" cy="26587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1A545D-7B19-4B96-906E-7CD61E369C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052628"/>
            <a:ext cx="7863840" cy="265875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B37576E-346F-4975-97A9-294DC79311E0}"/>
              </a:ext>
            </a:extLst>
          </p:cNvPr>
          <p:cNvSpPr txBox="1">
            <a:spLocks/>
          </p:cNvSpPr>
          <p:nvPr/>
        </p:nvSpPr>
        <p:spPr>
          <a:xfrm>
            <a:off x="609600" y="59531"/>
            <a:ext cx="8229600" cy="554302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dirty="0"/>
              <a:t>Boundary Layer Cloud Clearing, Ideal Case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9E99FA-B2CE-4B98-AEB7-B3338EAE9CE0}"/>
              </a:ext>
            </a:extLst>
          </p:cNvPr>
          <p:cNvSpPr txBox="1"/>
          <p:nvPr/>
        </p:nvSpPr>
        <p:spPr>
          <a:xfrm>
            <a:off x="2667000" y="670560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532 nm Aerosol Extinction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9DCD45-98D7-4E1F-82F8-BFC87F0FC60F}"/>
              </a:ext>
            </a:extLst>
          </p:cNvPr>
          <p:cNvSpPr txBox="1"/>
          <p:nvPr/>
        </p:nvSpPr>
        <p:spPr>
          <a:xfrm>
            <a:off x="1752600" y="3020032"/>
            <a:ext cx="533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Feature Detection, 5-km and Coarser Resolution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60DAA8-F8D3-4EB3-A27F-845EBD34DC02}"/>
              </a:ext>
            </a:extLst>
          </p:cNvPr>
          <p:cNvSpPr txBox="1"/>
          <p:nvPr/>
        </p:nvSpPr>
        <p:spPr>
          <a:xfrm>
            <a:off x="7894320" y="1683087"/>
            <a:ext cx="914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Log10</a:t>
            </a:r>
          </a:p>
          <a:p>
            <a:r>
              <a:rPr lang="en-US" sz="1100" dirty="0"/>
              <a:t>(km</a:t>
            </a:r>
            <a:r>
              <a:rPr lang="en-US" sz="1100" baseline="30000" dirty="0"/>
              <a:t>-1</a:t>
            </a:r>
            <a:r>
              <a:rPr lang="en-US" sz="1100" dirty="0"/>
              <a:t>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C5E5C26-A090-4493-8DCA-FCC65DCDCF29}"/>
              </a:ext>
            </a:extLst>
          </p:cNvPr>
          <p:cNvSpPr txBox="1"/>
          <p:nvPr/>
        </p:nvSpPr>
        <p:spPr>
          <a:xfrm>
            <a:off x="7307580" y="5429032"/>
            <a:ext cx="18364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2014-07-18T06-03-52ZN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EBF3134-9378-4096-9D5B-312EBD8CD318}"/>
              </a:ext>
            </a:extLst>
          </p:cNvPr>
          <p:cNvSpPr txBox="1"/>
          <p:nvPr/>
        </p:nvSpPr>
        <p:spPr>
          <a:xfrm>
            <a:off x="1927076" y="3428887"/>
            <a:ext cx="2759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 PBL cloud-clearing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C32CCDD-64F2-4F90-9AB3-2686C72F3902}"/>
              </a:ext>
            </a:extLst>
          </p:cNvPr>
          <p:cNvSpPr txBox="1"/>
          <p:nvPr/>
        </p:nvSpPr>
        <p:spPr>
          <a:xfrm>
            <a:off x="100914" y="2797117"/>
            <a:ext cx="1828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Latitude (°)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AF463F4-B3FA-44D6-ACFD-BF497EA48455}"/>
              </a:ext>
            </a:extLst>
          </p:cNvPr>
          <p:cNvSpPr txBox="1"/>
          <p:nvPr/>
        </p:nvSpPr>
        <p:spPr>
          <a:xfrm>
            <a:off x="131092" y="718068"/>
            <a:ext cx="713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V4.2</a:t>
            </a:r>
          </a:p>
        </p:txBody>
      </p:sp>
    </p:spTree>
    <p:extLst>
      <p:ext uri="{BB962C8B-B14F-4D97-AF65-F5344CB8AC3E}">
        <p14:creationId xmlns:p14="http://schemas.microsoft.com/office/powerpoint/2010/main" val="56717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6AB6B349-9CCC-4F6D-8B04-4FCA1D474A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305"/>
          <a:stretch/>
        </p:blipFill>
        <p:spPr>
          <a:xfrm>
            <a:off x="436098" y="2987422"/>
            <a:ext cx="8243668" cy="266804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A0EE08B-3F50-41EF-8EE0-C6F466661A27}"/>
              </a:ext>
            </a:extLst>
          </p:cNvPr>
          <p:cNvGrpSpPr/>
          <p:nvPr/>
        </p:nvGrpSpPr>
        <p:grpSpPr>
          <a:xfrm>
            <a:off x="1015314" y="739140"/>
            <a:ext cx="7793406" cy="2319867"/>
            <a:chOff x="1015314" y="728710"/>
            <a:chExt cx="7793406" cy="2319867"/>
          </a:xfrm>
        </p:grpSpPr>
        <p:pic>
          <p:nvPicPr>
            <p:cNvPr id="10" name="Picture 9" descr="Chart&#10;&#10;Description automatically generated">
              <a:extLst>
                <a:ext uri="{FF2B5EF4-FFF2-40B4-BE49-F238E27FC236}">
                  <a16:creationId xmlns:a16="http://schemas.microsoft.com/office/drawing/2014/main" id="{B22BAE47-FBA6-47AF-9687-C1C286571E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036"/>
            <a:stretch/>
          </p:blipFill>
          <p:spPr>
            <a:xfrm>
              <a:off x="1015314" y="728710"/>
              <a:ext cx="6974891" cy="2319867"/>
            </a:xfrm>
            <a:prstGeom prst="rect">
              <a:avLst/>
            </a:prstGeom>
          </p:spPr>
        </p:pic>
        <p:pic>
          <p:nvPicPr>
            <p:cNvPr id="6" name="Picture 5" descr="A picture containing diagram&#10;&#10;Description automatically generated">
              <a:extLst>
                <a:ext uri="{FF2B5EF4-FFF2-40B4-BE49-F238E27FC236}">
                  <a16:creationId xmlns:a16="http://schemas.microsoft.com/office/drawing/2014/main" id="{889A33DC-0B6D-49E2-89E6-3F51022DD8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98" t="26001" r="43601" b="53599"/>
            <a:stretch/>
          </p:blipFill>
          <p:spPr>
            <a:xfrm>
              <a:off x="5867399" y="1011178"/>
              <a:ext cx="1389221" cy="513408"/>
            </a:xfrm>
            <a:prstGeom prst="rect">
              <a:avLst/>
            </a:prstGeom>
            <a:ln w="22225">
              <a:solidFill>
                <a:schemeClr val="tx1"/>
              </a:solidFill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C2365A6-5438-4CEB-A591-E0CCD785F62B}"/>
                </a:ext>
              </a:extLst>
            </p:cNvPr>
            <p:cNvSpPr/>
            <p:nvPr/>
          </p:nvSpPr>
          <p:spPr>
            <a:xfrm>
              <a:off x="2057400" y="743373"/>
              <a:ext cx="4648200" cy="192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D389A1B-AB85-4599-AF2E-88DFA5E62375}"/>
                </a:ext>
              </a:extLst>
            </p:cNvPr>
            <p:cNvSpPr txBox="1"/>
            <p:nvPr/>
          </p:nvSpPr>
          <p:spPr>
            <a:xfrm>
              <a:off x="7894320" y="1813892"/>
              <a:ext cx="9144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(km</a:t>
              </a:r>
              <a:r>
                <a:rPr lang="en-US" sz="1100" baseline="30000" dirty="0"/>
                <a:t>-1</a:t>
              </a:r>
              <a:r>
                <a:rPr lang="en-US" sz="1100" dirty="0"/>
                <a:t>sr</a:t>
              </a:r>
              <a:r>
                <a:rPr lang="en-US" sz="1100" baseline="30000" dirty="0"/>
                <a:t>-1</a:t>
              </a:r>
              <a:r>
                <a:rPr lang="en-US" sz="1100" dirty="0"/>
                <a:t>)</a:t>
              </a:r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E66A728D-B9B2-451D-BA8A-8E73BB0B486B}"/>
              </a:ext>
            </a:extLst>
          </p:cNvPr>
          <p:cNvSpPr txBox="1">
            <a:spLocks/>
          </p:cNvSpPr>
          <p:nvPr/>
        </p:nvSpPr>
        <p:spPr>
          <a:xfrm>
            <a:off x="609600" y="59531"/>
            <a:ext cx="8229600" cy="554302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dirty="0"/>
              <a:t>Incorrect Cloud-Clearing Example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118ABA-8610-4EEA-B49B-A4DB2F69C9EF}"/>
              </a:ext>
            </a:extLst>
          </p:cNvPr>
          <p:cNvSpPr txBox="1"/>
          <p:nvPr/>
        </p:nvSpPr>
        <p:spPr>
          <a:xfrm>
            <a:off x="2667000" y="668625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532 nm Attenuated Backscatter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0BF540-9256-4FE5-9223-15E5CEA3D013}"/>
              </a:ext>
            </a:extLst>
          </p:cNvPr>
          <p:cNvSpPr txBox="1"/>
          <p:nvPr/>
        </p:nvSpPr>
        <p:spPr>
          <a:xfrm>
            <a:off x="4160430" y="1172207"/>
            <a:ext cx="1389221" cy="338554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Dust plume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3EF38B9-7B1C-4611-8BAC-CBF6B4DA0527}"/>
              </a:ext>
            </a:extLst>
          </p:cNvPr>
          <p:cNvCxnSpPr>
            <a:cxnSpLocks/>
          </p:cNvCxnSpPr>
          <p:nvPr/>
        </p:nvCxnSpPr>
        <p:spPr>
          <a:xfrm flipH="1">
            <a:off x="4604865" y="1510802"/>
            <a:ext cx="219695" cy="480030"/>
          </a:xfrm>
          <a:prstGeom prst="straightConnector1">
            <a:avLst/>
          </a:prstGeom>
          <a:ln w="19050">
            <a:solidFill>
              <a:schemeClr val="bg1"/>
            </a:solidFill>
            <a:tailEnd type="oval" w="med" len="med"/>
          </a:ln>
          <a:effectLst>
            <a:outerShdw blurRad="25400" dist="12700" dir="8100000" algn="tr" rotWithShape="0">
              <a:prstClr val="black">
                <a:alpha val="8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91A99FD5-A49A-4E59-BF37-3220ED7EFF64}"/>
              </a:ext>
            </a:extLst>
          </p:cNvPr>
          <p:cNvSpPr txBox="1"/>
          <p:nvPr/>
        </p:nvSpPr>
        <p:spPr>
          <a:xfrm>
            <a:off x="1774062" y="2191442"/>
            <a:ext cx="1212978" cy="215444"/>
          </a:xfrm>
          <a:prstGeom prst="rect">
            <a:avLst/>
          </a:prstGeom>
          <a:solidFill>
            <a:schemeClr val="tx1">
              <a:alpha val="12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Cloud layer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35CC299-E1D9-405E-9862-0EC036FBE34C}"/>
              </a:ext>
            </a:extLst>
          </p:cNvPr>
          <p:cNvSpPr txBox="1"/>
          <p:nvPr/>
        </p:nvSpPr>
        <p:spPr>
          <a:xfrm>
            <a:off x="7307580" y="5429032"/>
            <a:ext cx="18364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2013-06-15T04-13-26ZN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016F2F9-0E00-44C0-AB8F-D06571E094EC}"/>
              </a:ext>
            </a:extLst>
          </p:cNvPr>
          <p:cNvSpPr txBox="1"/>
          <p:nvPr/>
        </p:nvSpPr>
        <p:spPr>
          <a:xfrm>
            <a:off x="131092" y="718068"/>
            <a:ext cx="713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V4.2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771D94D-65D3-40F5-94FD-64CC94727F90}"/>
              </a:ext>
            </a:extLst>
          </p:cNvPr>
          <p:cNvSpPr txBox="1"/>
          <p:nvPr/>
        </p:nvSpPr>
        <p:spPr>
          <a:xfrm>
            <a:off x="10795" y="2854091"/>
            <a:ext cx="182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Latitude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C91B9FC-6DA9-4E68-BA3F-429884006609}"/>
              </a:ext>
            </a:extLst>
          </p:cNvPr>
          <p:cNvGrpSpPr/>
          <p:nvPr/>
        </p:nvGrpSpPr>
        <p:grpSpPr>
          <a:xfrm>
            <a:off x="2321323" y="3298541"/>
            <a:ext cx="2049040" cy="1464962"/>
            <a:chOff x="1881598" y="3424539"/>
            <a:chExt cx="2049040" cy="1464962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6E38015-518F-4D3C-BC79-0B79DC747CB5}"/>
                </a:ext>
              </a:extLst>
            </p:cNvPr>
            <p:cNvSpPr txBox="1"/>
            <p:nvPr/>
          </p:nvSpPr>
          <p:spPr>
            <a:xfrm>
              <a:off x="1881598" y="3424539"/>
              <a:ext cx="20490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Clouds detected at 1/3 km resolution</a:t>
              </a: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41321A97-F1D2-40F4-8E9D-83029F67A4FC}"/>
                </a:ext>
              </a:extLst>
            </p:cNvPr>
            <p:cNvCxnSpPr>
              <a:cxnSpLocks/>
            </p:cNvCxnSpPr>
            <p:nvPr/>
          </p:nvCxnSpPr>
          <p:spPr>
            <a:xfrm>
              <a:off x="2906118" y="4018422"/>
              <a:ext cx="254900" cy="871079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arrow" w="lg" len="lg"/>
            </a:ln>
            <a:effectLst>
              <a:outerShdw blurRad="25400" dist="12700" dir="8100000" algn="tr" rotWithShape="0">
                <a:prstClr val="black">
                  <a:alpha val="8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BBF1A319-CBBC-45F2-B788-AD3B5585C178}"/>
              </a:ext>
            </a:extLst>
          </p:cNvPr>
          <p:cNvSpPr txBox="1"/>
          <p:nvPr/>
        </p:nvSpPr>
        <p:spPr>
          <a:xfrm>
            <a:off x="1752600" y="3020032"/>
            <a:ext cx="533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Feature Detection</a:t>
            </a:r>
          </a:p>
        </p:txBody>
      </p:sp>
    </p:spTree>
    <p:extLst>
      <p:ext uri="{BB962C8B-B14F-4D97-AF65-F5344CB8AC3E}">
        <p14:creationId xmlns:p14="http://schemas.microsoft.com/office/powerpoint/2010/main" val="3899881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6AB6B349-9CCC-4F6D-8B04-4FCA1D474A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305"/>
          <a:stretch/>
        </p:blipFill>
        <p:spPr>
          <a:xfrm>
            <a:off x="436098" y="2987422"/>
            <a:ext cx="8243668" cy="266804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A0EE08B-3F50-41EF-8EE0-C6F466661A27}"/>
              </a:ext>
            </a:extLst>
          </p:cNvPr>
          <p:cNvGrpSpPr/>
          <p:nvPr/>
        </p:nvGrpSpPr>
        <p:grpSpPr>
          <a:xfrm>
            <a:off x="1015314" y="739140"/>
            <a:ext cx="7793406" cy="2319867"/>
            <a:chOff x="1015314" y="728710"/>
            <a:chExt cx="7793406" cy="2319867"/>
          </a:xfrm>
        </p:grpSpPr>
        <p:pic>
          <p:nvPicPr>
            <p:cNvPr id="10" name="Picture 9" descr="Chart&#10;&#10;Description automatically generated">
              <a:extLst>
                <a:ext uri="{FF2B5EF4-FFF2-40B4-BE49-F238E27FC236}">
                  <a16:creationId xmlns:a16="http://schemas.microsoft.com/office/drawing/2014/main" id="{B22BAE47-FBA6-47AF-9687-C1C286571E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036"/>
            <a:stretch/>
          </p:blipFill>
          <p:spPr>
            <a:xfrm>
              <a:off x="1015314" y="728710"/>
              <a:ext cx="6974891" cy="2319867"/>
            </a:xfrm>
            <a:prstGeom prst="rect">
              <a:avLst/>
            </a:prstGeom>
          </p:spPr>
        </p:pic>
        <p:pic>
          <p:nvPicPr>
            <p:cNvPr id="6" name="Picture 5" descr="A picture containing diagram&#10;&#10;Description automatically generated">
              <a:extLst>
                <a:ext uri="{FF2B5EF4-FFF2-40B4-BE49-F238E27FC236}">
                  <a16:creationId xmlns:a16="http://schemas.microsoft.com/office/drawing/2014/main" id="{889A33DC-0B6D-49E2-89E6-3F51022DD8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98" t="26001" r="43601" b="53599"/>
            <a:stretch/>
          </p:blipFill>
          <p:spPr>
            <a:xfrm>
              <a:off x="5867399" y="1011178"/>
              <a:ext cx="1389221" cy="513408"/>
            </a:xfrm>
            <a:prstGeom prst="rect">
              <a:avLst/>
            </a:prstGeom>
            <a:ln w="22225">
              <a:solidFill>
                <a:schemeClr val="tx1"/>
              </a:solidFill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C2365A6-5438-4CEB-A591-E0CCD785F62B}"/>
                </a:ext>
              </a:extLst>
            </p:cNvPr>
            <p:cNvSpPr/>
            <p:nvPr/>
          </p:nvSpPr>
          <p:spPr>
            <a:xfrm>
              <a:off x="2057400" y="743373"/>
              <a:ext cx="4648200" cy="192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D389A1B-AB85-4599-AF2E-88DFA5E62375}"/>
                </a:ext>
              </a:extLst>
            </p:cNvPr>
            <p:cNvSpPr txBox="1"/>
            <p:nvPr/>
          </p:nvSpPr>
          <p:spPr>
            <a:xfrm>
              <a:off x="7894320" y="1813892"/>
              <a:ext cx="9144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(km</a:t>
              </a:r>
              <a:r>
                <a:rPr lang="en-US" sz="1100" baseline="30000" dirty="0"/>
                <a:t>-1</a:t>
              </a:r>
              <a:r>
                <a:rPr lang="en-US" sz="1100" dirty="0"/>
                <a:t>sr</a:t>
              </a:r>
              <a:r>
                <a:rPr lang="en-US" sz="1100" baseline="30000" dirty="0"/>
                <a:t>-1</a:t>
              </a:r>
              <a:r>
                <a:rPr lang="en-US" sz="1100" dirty="0"/>
                <a:t>)</a:t>
              </a:r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E66A728D-B9B2-451D-BA8A-8E73BB0B486B}"/>
              </a:ext>
            </a:extLst>
          </p:cNvPr>
          <p:cNvSpPr txBox="1">
            <a:spLocks/>
          </p:cNvSpPr>
          <p:nvPr/>
        </p:nvSpPr>
        <p:spPr>
          <a:xfrm>
            <a:off x="609600" y="59531"/>
            <a:ext cx="8229600" cy="554302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dirty="0"/>
              <a:t>Incorrect Cloud-Clearing Example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118ABA-8610-4EEA-B49B-A4DB2F69C9EF}"/>
              </a:ext>
            </a:extLst>
          </p:cNvPr>
          <p:cNvSpPr txBox="1"/>
          <p:nvPr/>
        </p:nvSpPr>
        <p:spPr>
          <a:xfrm>
            <a:off x="2667000" y="668625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532 nm Attenuated Backscatter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0BF540-9256-4FE5-9223-15E5CEA3D013}"/>
              </a:ext>
            </a:extLst>
          </p:cNvPr>
          <p:cNvSpPr txBox="1"/>
          <p:nvPr/>
        </p:nvSpPr>
        <p:spPr>
          <a:xfrm>
            <a:off x="4160430" y="1172207"/>
            <a:ext cx="1389221" cy="338554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Dust plume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3EF38B9-7B1C-4611-8BAC-CBF6B4DA0527}"/>
              </a:ext>
            </a:extLst>
          </p:cNvPr>
          <p:cNvCxnSpPr>
            <a:cxnSpLocks/>
          </p:cNvCxnSpPr>
          <p:nvPr/>
        </p:nvCxnSpPr>
        <p:spPr>
          <a:xfrm flipH="1">
            <a:off x="4604865" y="1510802"/>
            <a:ext cx="219695" cy="480030"/>
          </a:xfrm>
          <a:prstGeom prst="straightConnector1">
            <a:avLst/>
          </a:prstGeom>
          <a:ln w="19050">
            <a:solidFill>
              <a:schemeClr val="bg1"/>
            </a:solidFill>
            <a:tailEnd type="oval" w="med" len="med"/>
          </a:ln>
          <a:effectLst>
            <a:outerShdw blurRad="25400" dist="12700" dir="8100000" algn="tr" rotWithShape="0">
              <a:prstClr val="black">
                <a:alpha val="8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91A99FD5-A49A-4E59-BF37-3220ED7EFF64}"/>
              </a:ext>
            </a:extLst>
          </p:cNvPr>
          <p:cNvSpPr txBox="1"/>
          <p:nvPr/>
        </p:nvSpPr>
        <p:spPr>
          <a:xfrm>
            <a:off x="1774062" y="2191442"/>
            <a:ext cx="1212978" cy="215444"/>
          </a:xfrm>
          <a:prstGeom prst="rect">
            <a:avLst/>
          </a:prstGeom>
          <a:solidFill>
            <a:schemeClr val="tx1">
              <a:alpha val="12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Cloud layer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35CC299-E1D9-405E-9862-0EC036FBE34C}"/>
              </a:ext>
            </a:extLst>
          </p:cNvPr>
          <p:cNvSpPr txBox="1"/>
          <p:nvPr/>
        </p:nvSpPr>
        <p:spPr>
          <a:xfrm>
            <a:off x="7307580" y="5429032"/>
            <a:ext cx="18364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2013-06-15T04-13-26ZN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016F2F9-0E00-44C0-AB8F-D06571E094EC}"/>
              </a:ext>
            </a:extLst>
          </p:cNvPr>
          <p:cNvSpPr txBox="1"/>
          <p:nvPr/>
        </p:nvSpPr>
        <p:spPr>
          <a:xfrm>
            <a:off x="131092" y="718068"/>
            <a:ext cx="713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V4.2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771D94D-65D3-40F5-94FD-64CC94727F90}"/>
              </a:ext>
            </a:extLst>
          </p:cNvPr>
          <p:cNvSpPr txBox="1"/>
          <p:nvPr/>
        </p:nvSpPr>
        <p:spPr>
          <a:xfrm>
            <a:off x="10795" y="2854091"/>
            <a:ext cx="182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Latitude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BF1A319-CBBC-45F2-B788-AD3B5585C178}"/>
              </a:ext>
            </a:extLst>
          </p:cNvPr>
          <p:cNvSpPr txBox="1"/>
          <p:nvPr/>
        </p:nvSpPr>
        <p:spPr>
          <a:xfrm>
            <a:off x="1752600" y="3020032"/>
            <a:ext cx="533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Feature Detection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ADCF17-39E5-4BA3-8A1E-25023C0F13CF}"/>
              </a:ext>
            </a:extLst>
          </p:cNvPr>
          <p:cNvSpPr/>
          <p:nvPr/>
        </p:nvSpPr>
        <p:spPr>
          <a:xfrm>
            <a:off x="3794" y="666121"/>
            <a:ext cx="4959073" cy="5046375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5D4A2E1-C1FC-4E63-A10A-76FFF89A60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904" y="1033908"/>
            <a:ext cx="3236393" cy="3972247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41B4116-0461-46FD-8C5D-39568E65FF63}"/>
              </a:ext>
            </a:extLst>
          </p:cNvPr>
          <p:cNvCxnSpPr>
            <a:cxnSpLocks/>
          </p:cNvCxnSpPr>
          <p:nvPr/>
        </p:nvCxnSpPr>
        <p:spPr>
          <a:xfrm>
            <a:off x="3791297" y="3833446"/>
            <a:ext cx="1260128" cy="55440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2BED8B51-E882-469C-9CE3-F4EC3024F5FB}"/>
              </a:ext>
            </a:extLst>
          </p:cNvPr>
          <p:cNvSpPr/>
          <p:nvPr/>
        </p:nvSpPr>
        <p:spPr>
          <a:xfrm>
            <a:off x="5154348" y="609094"/>
            <a:ext cx="3918050" cy="5046375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D63EFEA-AB4E-407F-B734-0F48B55B7812}"/>
              </a:ext>
            </a:extLst>
          </p:cNvPr>
          <p:cNvSpPr/>
          <p:nvPr/>
        </p:nvSpPr>
        <p:spPr>
          <a:xfrm>
            <a:off x="4963795" y="739140"/>
            <a:ext cx="190554" cy="2559401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3FFE3A34-CF22-4BFE-8248-DEAB73B226FC}"/>
              </a:ext>
            </a:extLst>
          </p:cNvPr>
          <p:cNvSpPr/>
          <p:nvPr/>
        </p:nvSpPr>
        <p:spPr>
          <a:xfrm>
            <a:off x="544605" y="-651329"/>
            <a:ext cx="1203086" cy="12361548"/>
          </a:xfrm>
          <a:prstGeom prst="arc">
            <a:avLst>
              <a:gd name="adj1" fmla="val 16560762"/>
              <a:gd name="adj2" fmla="val 17775681"/>
            </a:avLst>
          </a:prstGeom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6662B6-BE0D-4DE0-BB73-CEFBF40AD10A}"/>
              </a:ext>
            </a:extLst>
          </p:cNvPr>
          <p:cNvSpPr txBox="1"/>
          <p:nvPr/>
        </p:nvSpPr>
        <p:spPr>
          <a:xfrm>
            <a:off x="1603632" y="1574068"/>
            <a:ext cx="185267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rgbClr val="FF0000"/>
                </a:solidFill>
              </a:rPr>
              <a:t>Layer detection threshold </a:t>
            </a:r>
            <a:r>
              <a:rPr lang="en-US" sz="1050" dirty="0">
                <a:solidFill>
                  <a:srgbClr val="FF0000"/>
                </a:solidFill>
              </a:rPr>
              <a:t>(hypothetical)</a:t>
            </a:r>
          </a:p>
        </p:txBody>
      </p:sp>
    </p:spTree>
    <p:extLst>
      <p:ext uri="{BB962C8B-B14F-4D97-AF65-F5344CB8AC3E}">
        <p14:creationId xmlns:p14="http://schemas.microsoft.com/office/powerpoint/2010/main" val="550857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E41DA77A-1471-4010-83D9-51E1B2704294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b="3415"/>
          <a:stretch/>
        </p:blipFill>
        <p:spPr>
          <a:xfrm>
            <a:off x="438912" y="2988287"/>
            <a:ext cx="8247888" cy="266718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A0EE08B-3F50-41EF-8EE0-C6F466661A27}"/>
              </a:ext>
            </a:extLst>
          </p:cNvPr>
          <p:cNvGrpSpPr/>
          <p:nvPr/>
        </p:nvGrpSpPr>
        <p:grpSpPr>
          <a:xfrm>
            <a:off x="1015314" y="739140"/>
            <a:ext cx="7793406" cy="2319867"/>
            <a:chOff x="1015314" y="728710"/>
            <a:chExt cx="7793406" cy="2319867"/>
          </a:xfrm>
        </p:grpSpPr>
        <p:pic>
          <p:nvPicPr>
            <p:cNvPr id="10" name="Picture 9" descr="Chart&#10;&#10;Description automatically generated">
              <a:extLst>
                <a:ext uri="{FF2B5EF4-FFF2-40B4-BE49-F238E27FC236}">
                  <a16:creationId xmlns:a16="http://schemas.microsoft.com/office/drawing/2014/main" id="{B22BAE47-FBA6-47AF-9687-C1C286571E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036"/>
            <a:stretch/>
          </p:blipFill>
          <p:spPr>
            <a:xfrm>
              <a:off x="1015314" y="728710"/>
              <a:ext cx="6974891" cy="2319867"/>
            </a:xfrm>
            <a:prstGeom prst="rect">
              <a:avLst/>
            </a:prstGeom>
          </p:spPr>
        </p:pic>
        <p:pic>
          <p:nvPicPr>
            <p:cNvPr id="6" name="Picture 5" descr="A picture containing diagram&#10;&#10;Description automatically generated">
              <a:extLst>
                <a:ext uri="{FF2B5EF4-FFF2-40B4-BE49-F238E27FC236}">
                  <a16:creationId xmlns:a16="http://schemas.microsoft.com/office/drawing/2014/main" id="{889A33DC-0B6D-49E2-89E6-3F51022DD8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98" t="26001" r="43601" b="53599"/>
            <a:stretch/>
          </p:blipFill>
          <p:spPr>
            <a:xfrm>
              <a:off x="5867399" y="1011178"/>
              <a:ext cx="1389221" cy="513408"/>
            </a:xfrm>
            <a:prstGeom prst="rect">
              <a:avLst/>
            </a:prstGeom>
            <a:ln w="22225">
              <a:solidFill>
                <a:schemeClr val="tx1"/>
              </a:solidFill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C2365A6-5438-4CEB-A591-E0CCD785F62B}"/>
                </a:ext>
              </a:extLst>
            </p:cNvPr>
            <p:cNvSpPr/>
            <p:nvPr/>
          </p:nvSpPr>
          <p:spPr>
            <a:xfrm>
              <a:off x="2057400" y="743373"/>
              <a:ext cx="4648200" cy="192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D389A1B-AB85-4599-AF2E-88DFA5E62375}"/>
                </a:ext>
              </a:extLst>
            </p:cNvPr>
            <p:cNvSpPr txBox="1"/>
            <p:nvPr/>
          </p:nvSpPr>
          <p:spPr>
            <a:xfrm>
              <a:off x="7894320" y="1813892"/>
              <a:ext cx="9144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(km</a:t>
              </a:r>
              <a:r>
                <a:rPr lang="en-US" sz="1100" baseline="30000" dirty="0"/>
                <a:t>-1</a:t>
              </a:r>
              <a:r>
                <a:rPr lang="en-US" sz="1100" dirty="0"/>
                <a:t>sr</a:t>
              </a:r>
              <a:r>
                <a:rPr lang="en-US" sz="1100" baseline="30000" dirty="0"/>
                <a:t>-1</a:t>
              </a:r>
              <a:r>
                <a:rPr lang="en-US" sz="1100" dirty="0"/>
                <a:t>)</a:t>
              </a:r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E66A728D-B9B2-451D-BA8A-8E73BB0B486B}"/>
              </a:ext>
            </a:extLst>
          </p:cNvPr>
          <p:cNvSpPr txBox="1">
            <a:spLocks/>
          </p:cNvSpPr>
          <p:nvPr/>
        </p:nvSpPr>
        <p:spPr>
          <a:xfrm>
            <a:off x="609600" y="59531"/>
            <a:ext cx="8229600" cy="554302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dirty="0"/>
              <a:t>Incorrect Cloud-Clearing Example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AD4E14-E0BF-484E-B72D-299EE659AFF0}"/>
              </a:ext>
            </a:extLst>
          </p:cNvPr>
          <p:cNvSpPr/>
          <p:nvPr/>
        </p:nvSpPr>
        <p:spPr>
          <a:xfrm>
            <a:off x="1630680" y="3032760"/>
            <a:ext cx="5539740" cy="2616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AD1B96-93C4-4DF9-919E-0FF543A6FE94}"/>
              </a:ext>
            </a:extLst>
          </p:cNvPr>
          <p:cNvSpPr txBox="1"/>
          <p:nvPr/>
        </p:nvSpPr>
        <p:spPr>
          <a:xfrm>
            <a:off x="1760220" y="3018097"/>
            <a:ext cx="5318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Feature Detection, 5-km and Coarser Resolution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118ABA-8610-4EEA-B49B-A4DB2F69C9EF}"/>
              </a:ext>
            </a:extLst>
          </p:cNvPr>
          <p:cNvSpPr txBox="1"/>
          <p:nvPr/>
        </p:nvSpPr>
        <p:spPr>
          <a:xfrm>
            <a:off x="2667000" y="668625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532 nm Attenuated Backscatter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0BF540-9256-4FE5-9223-15E5CEA3D013}"/>
              </a:ext>
            </a:extLst>
          </p:cNvPr>
          <p:cNvSpPr txBox="1"/>
          <p:nvPr/>
        </p:nvSpPr>
        <p:spPr>
          <a:xfrm>
            <a:off x="4160430" y="1172207"/>
            <a:ext cx="1389221" cy="338554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Dust plume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3EF38B9-7B1C-4611-8BAC-CBF6B4DA0527}"/>
              </a:ext>
            </a:extLst>
          </p:cNvPr>
          <p:cNvCxnSpPr>
            <a:cxnSpLocks/>
          </p:cNvCxnSpPr>
          <p:nvPr/>
        </p:nvCxnSpPr>
        <p:spPr>
          <a:xfrm flipH="1">
            <a:off x="4604865" y="1510802"/>
            <a:ext cx="219695" cy="480030"/>
          </a:xfrm>
          <a:prstGeom prst="straightConnector1">
            <a:avLst/>
          </a:prstGeom>
          <a:ln w="19050">
            <a:solidFill>
              <a:schemeClr val="bg1"/>
            </a:solidFill>
            <a:tailEnd type="oval" w="med" len="med"/>
          </a:ln>
          <a:effectLst>
            <a:outerShdw blurRad="25400" dist="12700" dir="8100000" algn="tr" rotWithShape="0">
              <a:prstClr val="black">
                <a:alpha val="8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33CBC0DA-69B8-405D-9347-C4AE6B3C3D49}"/>
              </a:ext>
            </a:extLst>
          </p:cNvPr>
          <p:cNvSpPr txBox="1"/>
          <p:nvPr/>
        </p:nvSpPr>
        <p:spPr>
          <a:xfrm>
            <a:off x="1774062" y="2191442"/>
            <a:ext cx="1212978" cy="215444"/>
          </a:xfrm>
          <a:prstGeom prst="rect">
            <a:avLst/>
          </a:prstGeom>
          <a:solidFill>
            <a:schemeClr val="tx1">
              <a:alpha val="12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Cloud layer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399BBF5-80CB-4577-8761-20BE6D472536}"/>
              </a:ext>
            </a:extLst>
          </p:cNvPr>
          <p:cNvSpPr txBox="1"/>
          <p:nvPr/>
        </p:nvSpPr>
        <p:spPr>
          <a:xfrm>
            <a:off x="7307580" y="5429032"/>
            <a:ext cx="18364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2013-06-15T04-13-26ZN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0C9C7F3-9B46-4061-A938-99F32FE18A2D}"/>
              </a:ext>
            </a:extLst>
          </p:cNvPr>
          <p:cNvSpPr txBox="1"/>
          <p:nvPr/>
        </p:nvSpPr>
        <p:spPr>
          <a:xfrm>
            <a:off x="131092" y="718068"/>
            <a:ext cx="713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V4.2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470DF7D-5451-484F-A509-F320DC08D39E}"/>
              </a:ext>
            </a:extLst>
          </p:cNvPr>
          <p:cNvSpPr txBox="1"/>
          <p:nvPr/>
        </p:nvSpPr>
        <p:spPr>
          <a:xfrm>
            <a:off x="10795" y="2854091"/>
            <a:ext cx="182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Latitude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D769C0F-91EF-44BF-9FEE-90B59BEA725E}"/>
              </a:ext>
            </a:extLst>
          </p:cNvPr>
          <p:cNvSpPr txBox="1"/>
          <p:nvPr/>
        </p:nvSpPr>
        <p:spPr>
          <a:xfrm>
            <a:off x="2987040" y="3349707"/>
            <a:ext cx="2602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rgbClr val="FFA000"/>
                </a:solidFill>
              </a:rPr>
              <a:t>This is what goes into the aerosol extinction retrieval</a:t>
            </a:r>
          </a:p>
        </p:txBody>
      </p:sp>
    </p:spTree>
    <p:extLst>
      <p:ext uri="{BB962C8B-B14F-4D97-AF65-F5344CB8AC3E}">
        <p14:creationId xmlns:p14="http://schemas.microsoft.com/office/powerpoint/2010/main" val="4058451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>
            <a:extLst>
              <a:ext uri="{FF2B5EF4-FFF2-40B4-BE49-F238E27FC236}">
                <a16:creationId xmlns:a16="http://schemas.microsoft.com/office/drawing/2014/main" id="{6832BE55-7D91-45BA-B90F-7B884A9B51C3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b="3415"/>
          <a:stretch/>
        </p:blipFill>
        <p:spPr>
          <a:xfrm>
            <a:off x="438912" y="2988287"/>
            <a:ext cx="8247888" cy="266718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A0EE08B-3F50-41EF-8EE0-C6F466661A27}"/>
              </a:ext>
            </a:extLst>
          </p:cNvPr>
          <p:cNvGrpSpPr/>
          <p:nvPr/>
        </p:nvGrpSpPr>
        <p:grpSpPr>
          <a:xfrm>
            <a:off x="1015314" y="739140"/>
            <a:ext cx="7793406" cy="2319867"/>
            <a:chOff x="1015314" y="728710"/>
            <a:chExt cx="7793406" cy="2319867"/>
          </a:xfrm>
        </p:grpSpPr>
        <p:pic>
          <p:nvPicPr>
            <p:cNvPr id="10" name="Picture 9" descr="Chart&#10;&#10;Description automatically generated">
              <a:extLst>
                <a:ext uri="{FF2B5EF4-FFF2-40B4-BE49-F238E27FC236}">
                  <a16:creationId xmlns:a16="http://schemas.microsoft.com/office/drawing/2014/main" id="{B22BAE47-FBA6-47AF-9687-C1C286571E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036"/>
            <a:stretch/>
          </p:blipFill>
          <p:spPr>
            <a:xfrm>
              <a:off x="1015314" y="728710"/>
              <a:ext cx="6974891" cy="2319867"/>
            </a:xfrm>
            <a:prstGeom prst="rect">
              <a:avLst/>
            </a:prstGeom>
          </p:spPr>
        </p:pic>
        <p:pic>
          <p:nvPicPr>
            <p:cNvPr id="6" name="Picture 5" descr="A picture containing diagram&#10;&#10;Description automatically generated">
              <a:extLst>
                <a:ext uri="{FF2B5EF4-FFF2-40B4-BE49-F238E27FC236}">
                  <a16:creationId xmlns:a16="http://schemas.microsoft.com/office/drawing/2014/main" id="{889A33DC-0B6D-49E2-89E6-3F51022DD8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98" t="26001" r="43601" b="53599"/>
            <a:stretch/>
          </p:blipFill>
          <p:spPr>
            <a:xfrm>
              <a:off x="5867399" y="1011178"/>
              <a:ext cx="1389221" cy="513408"/>
            </a:xfrm>
            <a:prstGeom prst="rect">
              <a:avLst/>
            </a:prstGeom>
            <a:ln w="22225">
              <a:solidFill>
                <a:schemeClr val="tx1"/>
              </a:solidFill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C2365A6-5438-4CEB-A591-E0CCD785F62B}"/>
                </a:ext>
              </a:extLst>
            </p:cNvPr>
            <p:cNvSpPr/>
            <p:nvPr/>
          </p:nvSpPr>
          <p:spPr>
            <a:xfrm>
              <a:off x="2057400" y="743373"/>
              <a:ext cx="4648200" cy="192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D389A1B-AB85-4599-AF2E-88DFA5E62375}"/>
                </a:ext>
              </a:extLst>
            </p:cNvPr>
            <p:cNvSpPr txBox="1"/>
            <p:nvPr/>
          </p:nvSpPr>
          <p:spPr>
            <a:xfrm>
              <a:off x="7894320" y="1813892"/>
              <a:ext cx="9144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(km</a:t>
              </a:r>
              <a:r>
                <a:rPr lang="en-US" sz="1100" baseline="30000" dirty="0"/>
                <a:t>-1</a:t>
              </a:r>
              <a:r>
                <a:rPr lang="en-US" sz="1100" dirty="0"/>
                <a:t>sr</a:t>
              </a:r>
              <a:r>
                <a:rPr lang="en-US" sz="1100" baseline="30000" dirty="0"/>
                <a:t>-1</a:t>
              </a:r>
              <a:r>
                <a:rPr lang="en-US" sz="1100" dirty="0"/>
                <a:t>)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6E797B70-9496-4013-B52A-0CA7C392193C}"/>
              </a:ext>
            </a:extLst>
          </p:cNvPr>
          <p:cNvSpPr txBox="1"/>
          <p:nvPr/>
        </p:nvSpPr>
        <p:spPr>
          <a:xfrm>
            <a:off x="10795" y="2854091"/>
            <a:ext cx="182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Latitude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79E3EBE-D8EB-4DD6-80AB-62187ACBF780}"/>
              </a:ext>
            </a:extLst>
          </p:cNvPr>
          <p:cNvSpPr txBox="1"/>
          <p:nvPr/>
        </p:nvSpPr>
        <p:spPr>
          <a:xfrm>
            <a:off x="131092" y="718068"/>
            <a:ext cx="713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V4.2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8844FAF-6A18-41FD-9658-B0879A49E714}"/>
              </a:ext>
            </a:extLst>
          </p:cNvPr>
          <p:cNvSpPr txBox="1"/>
          <p:nvPr/>
        </p:nvSpPr>
        <p:spPr>
          <a:xfrm>
            <a:off x="7307580" y="5429032"/>
            <a:ext cx="18364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2013-06-15T04-13-26ZN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6A728D-B9B2-451D-BA8A-8E73BB0B486B}"/>
              </a:ext>
            </a:extLst>
          </p:cNvPr>
          <p:cNvSpPr txBox="1">
            <a:spLocks/>
          </p:cNvSpPr>
          <p:nvPr/>
        </p:nvSpPr>
        <p:spPr>
          <a:xfrm>
            <a:off x="609600" y="59531"/>
            <a:ext cx="8229600" cy="554302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dirty="0"/>
              <a:t>Incorrect Cloud-Clearing Example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AD4E14-E0BF-484E-B72D-299EE659AFF0}"/>
              </a:ext>
            </a:extLst>
          </p:cNvPr>
          <p:cNvSpPr/>
          <p:nvPr/>
        </p:nvSpPr>
        <p:spPr>
          <a:xfrm>
            <a:off x="1630680" y="3032760"/>
            <a:ext cx="5539740" cy="2616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AD1B96-93C4-4DF9-919E-0FF543A6FE94}"/>
              </a:ext>
            </a:extLst>
          </p:cNvPr>
          <p:cNvSpPr txBox="1"/>
          <p:nvPr/>
        </p:nvSpPr>
        <p:spPr>
          <a:xfrm>
            <a:off x="1760220" y="3018097"/>
            <a:ext cx="5318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Feature Detection, 5-km and Coarser Resolution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118ABA-8610-4EEA-B49B-A4DB2F69C9EF}"/>
              </a:ext>
            </a:extLst>
          </p:cNvPr>
          <p:cNvSpPr txBox="1"/>
          <p:nvPr/>
        </p:nvSpPr>
        <p:spPr>
          <a:xfrm>
            <a:off x="2667000" y="668625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532 nm Attenuated Backscatter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0BF540-9256-4FE5-9223-15E5CEA3D013}"/>
              </a:ext>
            </a:extLst>
          </p:cNvPr>
          <p:cNvSpPr txBox="1"/>
          <p:nvPr/>
        </p:nvSpPr>
        <p:spPr>
          <a:xfrm>
            <a:off x="4160430" y="1172207"/>
            <a:ext cx="1389221" cy="338554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Dust plume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3EF38B9-7B1C-4611-8BAC-CBF6B4DA0527}"/>
              </a:ext>
            </a:extLst>
          </p:cNvPr>
          <p:cNvCxnSpPr>
            <a:cxnSpLocks/>
          </p:cNvCxnSpPr>
          <p:nvPr/>
        </p:nvCxnSpPr>
        <p:spPr>
          <a:xfrm flipH="1">
            <a:off x="4604865" y="1510802"/>
            <a:ext cx="219695" cy="480030"/>
          </a:xfrm>
          <a:prstGeom prst="straightConnector1">
            <a:avLst/>
          </a:prstGeom>
          <a:ln w="19050">
            <a:solidFill>
              <a:schemeClr val="bg1"/>
            </a:solidFill>
            <a:tailEnd type="oval" w="med" len="med"/>
          </a:ln>
          <a:effectLst>
            <a:outerShdw blurRad="25400" dist="12700" dir="8100000" algn="tr" rotWithShape="0">
              <a:prstClr val="black">
                <a:alpha val="8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E36EF61-C814-46BF-9DBE-6A3B9F903ACE}"/>
              </a:ext>
            </a:extLst>
          </p:cNvPr>
          <p:cNvSpPr txBox="1"/>
          <p:nvPr/>
        </p:nvSpPr>
        <p:spPr>
          <a:xfrm>
            <a:off x="1774062" y="2191442"/>
            <a:ext cx="1212978" cy="215444"/>
          </a:xfrm>
          <a:prstGeom prst="rect">
            <a:avLst/>
          </a:prstGeom>
          <a:solidFill>
            <a:schemeClr val="tx1">
              <a:alpha val="12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Cloud layer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E88AD2-49FB-4159-977C-834F2E01FA21}"/>
              </a:ext>
            </a:extLst>
          </p:cNvPr>
          <p:cNvSpPr/>
          <p:nvPr/>
        </p:nvSpPr>
        <p:spPr>
          <a:xfrm>
            <a:off x="2987040" y="2400258"/>
            <a:ext cx="2263140" cy="28565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083C2-97D0-47E4-BB28-74E8D795C811}"/>
              </a:ext>
            </a:extLst>
          </p:cNvPr>
          <p:cNvSpPr/>
          <p:nvPr/>
        </p:nvSpPr>
        <p:spPr>
          <a:xfrm>
            <a:off x="2987040" y="4721158"/>
            <a:ext cx="2263140" cy="28565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45DD5FC-E330-4D83-9CA0-D0B5CA63FC24}"/>
              </a:ext>
            </a:extLst>
          </p:cNvPr>
          <p:cNvSpPr/>
          <p:nvPr/>
        </p:nvSpPr>
        <p:spPr>
          <a:xfrm>
            <a:off x="5262187" y="668625"/>
            <a:ext cx="3864531" cy="4816545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56F515-E586-4AA5-A79B-803A3FACCF9B}"/>
              </a:ext>
            </a:extLst>
          </p:cNvPr>
          <p:cNvSpPr txBox="1"/>
          <p:nvPr/>
        </p:nvSpPr>
        <p:spPr>
          <a:xfrm>
            <a:off x="6177638" y="2355506"/>
            <a:ext cx="2731242" cy="1631216"/>
          </a:xfrm>
          <a:prstGeom prst="rect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These range bins are 100% filled with clouds, but are misclassified as aerosol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4FA6AE7-9E46-4475-929D-ED111B510D60}"/>
              </a:ext>
            </a:extLst>
          </p:cNvPr>
          <p:cNvCxnSpPr>
            <a:cxnSpLocks/>
            <a:stCxn id="5" idx="1"/>
          </p:cNvCxnSpPr>
          <p:nvPr/>
        </p:nvCxnSpPr>
        <p:spPr>
          <a:xfrm flipH="1" flipV="1">
            <a:off x="5237122" y="2682240"/>
            <a:ext cx="940516" cy="48887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1C3753E5-7E5C-4C25-9EA6-B0BADBA340E7}"/>
              </a:ext>
            </a:extLst>
          </p:cNvPr>
          <p:cNvSpPr/>
          <p:nvPr/>
        </p:nvSpPr>
        <p:spPr>
          <a:xfrm>
            <a:off x="4721" y="700360"/>
            <a:ext cx="2966363" cy="5046375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A8BA0CE-E775-44E0-BFDA-A0A43C5FA161}"/>
              </a:ext>
            </a:extLst>
          </p:cNvPr>
          <p:cNvSpPr/>
          <p:nvPr/>
        </p:nvSpPr>
        <p:spPr>
          <a:xfrm>
            <a:off x="2966364" y="668625"/>
            <a:ext cx="2300050" cy="1719401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A6B4F7F-2C83-4276-9398-902F40F9F522}"/>
              </a:ext>
            </a:extLst>
          </p:cNvPr>
          <p:cNvSpPr/>
          <p:nvPr/>
        </p:nvSpPr>
        <p:spPr>
          <a:xfrm>
            <a:off x="2966364" y="2707481"/>
            <a:ext cx="2300050" cy="1992535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B2679FB-8C8B-4F08-8937-A59BB0DD8EEB}"/>
              </a:ext>
            </a:extLst>
          </p:cNvPr>
          <p:cNvSpPr/>
          <p:nvPr/>
        </p:nvSpPr>
        <p:spPr>
          <a:xfrm>
            <a:off x="2959338" y="5022264"/>
            <a:ext cx="2300050" cy="439868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7CFAD53-2BA6-4322-91A0-A009269C07DA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4274820" y="3171114"/>
            <a:ext cx="1902818" cy="155004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3646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66A728D-B9B2-451D-BA8A-8E73BB0B486B}"/>
              </a:ext>
            </a:extLst>
          </p:cNvPr>
          <p:cNvSpPr txBox="1">
            <a:spLocks/>
          </p:cNvSpPr>
          <p:nvPr/>
        </p:nvSpPr>
        <p:spPr>
          <a:xfrm>
            <a:off x="609600" y="59531"/>
            <a:ext cx="8229600" cy="554302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dirty="0"/>
              <a:t>Incorrect Cloud-Clearing Example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CC587AC-78B4-465F-8E97-69673C5D58A5}"/>
              </a:ext>
            </a:extLst>
          </p:cNvPr>
          <p:cNvSpPr txBox="1"/>
          <p:nvPr/>
        </p:nvSpPr>
        <p:spPr>
          <a:xfrm>
            <a:off x="3595575" y="3861765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Latitude</a:t>
            </a:r>
          </a:p>
        </p:txBody>
      </p:sp>
      <p:pic>
        <p:nvPicPr>
          <p:cNvPr id="18" name="Picture 17" descr="Chart&#10;&#10;Description automatically generated">
            <a:extLst>
              <a:ext uri="{FF2B5EF4-FFF2-40B4-BE49-F238E27FC236}">
                <a16:creationId xmlns:a16="http://schemas.microsoft.com/office/drawing/2014/main" id="{363786C8-80DA-40AB-A117-B3E9DBAA85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63"/>
          <a:stretch/>
        </p:blipFill>
        <p:spPr>
          <a:xfrm>
            <a:off x="138406" y="868770"/>
            <a:ext cx="8885281" cy="295443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EC46518-AEDA-4BFF-9792-5CEFF93A9363}"/>
              </a:ext>
            </a:extLst>
          </p:cNvPr>
          <p:cNvSpPr/>
          <p:nvPr/>
        </p:nvSpPr>
        <p:spPr>
          <a:xfrm>
            <a:off x="1433378" y="795881"/>
            <a:ext cx="5709022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118ABA-8610-4EEA-B49B-A4DB2F69C9EF}"/>
              </a:ext>
            </a:extLst>
          </p:cNvPr>
          <p:cNvSpPr txBox="1"/>
          <p:nvPr/>
        </p:nvSpPr>
        <p:spPr>
          <a:xfrm>
            <a:off x="2522805" y="762744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532 nm Aerosol Extinction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54453E-FD0E-4E0F-B950-6885485033B9}"/>
              </a:ext>
            </a:extLst>
          </p:cNvPr>
          <p:cNvSpPr txBox="1"/>
          <p:nvPr/>
        </p:nvSpPr>
        <p:spPr>
          <a:xfrm>
            <a:off x="8382000" y="3746443"/>
            <a:ext cx="914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Log10</a:t>
            </a:r>
          </a:p>
          <a:p>
            <a:r>
              <a:rPr lang="en-US" sz="1100" dirty="0"/>
              <a:t>(km</a:t>
            </a:r>
            <a:r>
              <a:rPr lang="en-US" sz="1100" baseline="30000" dirty="0"/>
              <a:t>-1</a:t>
            </a:r>
            <a:r>
              <a:rPr lang="en-US" sz="1100" dirty="0"/>
              <a:t>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EEB12E-537B-4CBF-998E-5398E303253E}"/>
              </a:ext>
            </a:extLst>
          </p:cNvPr>
          <p:cNvSpPr txBox="1"/>
          <p:nvPr/>
        </p:nvSpPr>
        <p:spPr>
          <a:xfrm>
            <a:off x="1462178" y="4264355"/>
            <a:ext cx="628273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Cloud-clearing failures yield </a:t>
            </a:r>
            <a:r>
              <a:rPr lang="en-US" sz="2800" b="1" cap="small" dirty="0">
                <a:solidFill>
                  <a:srgbClr val="C00000"/>
                </a:solidFill>
              </a:rPr>
              <a:t>enormous biases</a:t>
            </a:r>
            <a:r>
              <a:rPr lang="en-US" b="1" dirty="0">
                <a:solidFill>
                  <a:srgbClr val="C00000"/>
                </a:solidFill>
              </a:rPr>
              <a:t> in aerosol extinction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44EA6E4-7BE8-4AA0-AFB5-1B83A371041B}"/>
              </a:ext>
            </a:extLst>
          </p:cNvPr>
          <p:cNvSpPr txBox="1"/>
          <p:nvPr/>
        </p:nvSpPr>
        <p:spPr>
          <a:xfrm>
            <a:off x="7307580" y="5429032"/>
            <a:ext cx="18364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2013-06-15T04-13-26ZN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DC1340D-69FA-49A3-B86E-F453B6E4775C}"/>
              </a:ext>
            </a:extLst>
          </p:cNvPr>
          <p:cNvSpPr txBox="1"/>
          <p:nvPr/>
        </p:nvSpPr>
        <p:spPr>
          <a:xfrm>
            <a:off x="131092" y="718068"/>
            <a:ext cx="713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V4.2</a:t>
            </a:r>
          </a:p>
        </p:txBody>
      </p:sp>
    </p:spTree>
    <p:extLst>
      <p:ext uri="{BB962C8B-B14F-4D97-AF65-F5344CB8AC3E}">
        <p14:creationId xmlns:p14="http://schemas.microsoft.com/office/powerpoint/2010/main" val="1961429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8BA76BF-74F8-443F-B3E4-18ED941E5F42}"/>
              </a:ext>
            </a:extLst>
          </p:cNvPr>
          <p:cNvSpPr txBox="1">
            <a:spLocks/>
          </p:cNvSpPr>
          <p:nvPr/>
        </p:nvSpPr>
        <p:spPr>
          <a:xfrm>
            <a:off x="609600" y="59531"/>
            <a:ext cx="8229600" cy="554302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dirty="0"/>
              <a:t>The Solution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245159-A0E8-479A-A37A-9E550AC937DB}"/>
              </a:ext>
            </a:extLst>
          </p:cNvPr>
          <p:cNvSpPr txBox="1"/>
          <p:nvPr/>
        </p:nvSpPr>
        <p:spPr>
          <a:xfrm>
            <a:off x="418832" y="762134"/>
            <a:ext cx="7772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Modify boundary layer cloud clearing for 5-km resolution layers containing single-shot resolution clouds in every profile.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7997DD-A0ED-4CDA-9027-A1B2B2296A68}"/>
              </a:ext>
            </a:extLst>
          </p:cNvPr>
          <p:cNvSpPr txBox="1"/>
          <p:nvPr/>
        </p:nvSpPr>
        <p:spPr>
          <a:xfrm>
            <a:off x="2777185" y="4473721"/>
            <a:ext cx="19111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</a:rPr>
              <a:t>Detected as a single 5-km “mother layer” in V4.2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38D61EC-12DD-40AA-924A-61B382ABD8FA}"/>
              </a:ext>
            </a:extLst>
          </p:cNvPr>
          <p:cNvGrpSpPr/>
          <p:nvPr/>
        </p:nvGrpSpPr>
        <p:grpSpPr>
          <a:xfrm>
            <a:off x="3100412" y="1635090"/>
            <a:ext cx="3108960" cy="2795461"/>
            <a:chOff x="6088966" y="1557488"/>
            <a:chExt cx="3108960" cy="279546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3BF57FC-172C-4157-B844-74CA93408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88966" y="1563212"/>
              <a:ext cx="3108960" cy="2789737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B201484-5DC6-4077-9E3E-2163997D8039}"/>
                </a:ext>
              </a:extLst>
            </p:cNvPr>
            <p:cNvSpPr/>
            <p:nvPr/>
          </p:nvSpPr>
          <p:spPr>
            <a:xfrm>
              <a:off x="7540868" y="2413186"/>
              <a:ext cx="214532" cy="1176337"/>
            </a:xfrm>
            <a:prstGeom prst="rect">
              <a:avLst/>
            </a:prstGeom>
            <a:noFill/>
            <a:ln w="31750">
              <a:solidFill>
                <a:srgbClr val="C00000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D07674D-61F7-4562-BA5F-406877EB6361}"/>
                </a:ext>
              </a:extLst>
            </p:cNvPr>
            <p:cNvSpPr txBox="1"/>
            <p:nvPr/>
          </p:nvSpPr>
          <p:spPr>
            <a:xfrm>
              <a:off x="6308094" y="1557488"/>
              <a:ext cx="233550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Feature Types, All Resolutions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FA12643-F40E-483A-B260-4A83F6939DE9}"/>
                </a:ext>
              </a:extLst>
            </p:cNvPr>
            <p:cNvSpPr txBox="1"/>
            <p:nvPr/>
          </p:nvSpPr>
          <p:spPr>
            <a:xfrm>
              <a:off x="7948660" y="1852671"/>
              <a:ext cx="74193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50" dirty="0">
                  <a:solidFill>
                    <a:srgbClr val="FFA000"/>
                  </a:solidFill>
                </a:rPr>
                <a:t>aerosol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3E9343B-02CE-404C-96A8-1FE0D413B4EA}"/>
                </a:ext>
              </a:extLst>
            </p:cNvPr>
            <p:cNvSpPr txBox="1"/>
            <p:nvPr/>
          </p:nvSpPr>
          <p:spPr>
            <a:xfrm>
              <a:off x="7948659" y="2005071"/>
              <a:ext cx="74193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50" dirty="0">
                  <a:solidFill>
                    <a:srgbClr val="00DCFF"/>
                  </a:solidFill>
                </a:rPr>
                <a:t>cloud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B6607BA0-8473-4463-A7D3-D81138206BDF}"/>
              </a:ext>
            </a:extLst>
          </p:cNvPr>
          <p:cNvSpPr txBox="1"/>
          <p:nvPr/>
        </p:nvSpPr>
        <p:spPr>
          <a:xfrm>
            <a:off x="3504352" y="1939719"/>
            <a:ext cx="64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V4.2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EBF8147-D3B0-4FD4-BF29-EB85BBF26D29}"/>
              </a:ext>
            </a:extLst>
          </p:cNvPr>
          <p:cNvGrpSpPr/>
          <p:nvPr/>
        </p:nvGrpSpPr>
        <p:grpSpPr>
          <a:xfrm>
            <a:off x="5980772" y="1640814"/>
            <a:ext cx="3108960" cy="2789888"/>
            <a:chOff x="5980772" y="1640814"/>
            <a:chExt cx="3108960" cy="278988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2F025C6-A4BA-495D-9001-E79886F15C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80772" y="1640965"/>
              <a:ext cx="3108960" cy="2789737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49BF63C-94D4-42E5-8F92-E6F1CDBE5B63}"/>
                </a:ext>
              </a:extLst>
            </p:cNvPr>
            <p:cNvSpPr txBox="1"/>
            <p:nvPr/>
          </p:nvSpPr>
          <p:spPr>
            <a:xfrm>
              <a:off x="7859953" y="1922925"/>
              <a:ext cx="74193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50" dirty="0">
                  <a:solidFill>
                    <a:srgbClr val="FFA000"/>
                  </a:solidFill>
                </a:rPr>
                <a:t>aerosol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DBF1A08-0219-4248-AF52-5E9BD54D6FE7}"/>
                </a:ext>
              </a:extLst>
            </p:cNvPr>
            <p:cNvSpPr txBox="1"/>
            <p:nvPr/>
          </p:nvSpPr>
          <p:spPr>
            <a:xfrm>
              <a:off x="7859952" y="2075325"/>
              <a:ext cx="74193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50" dirty="0">
                  <a:solidFill>
                    <a:srgbClr val="00DCFF"/>
                  </a:solidFill>
                </a:rPr>
                <a:t>cloud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0694560-27F1-46EF-A204-12D42ADCC699}"/>
                </a:ext>
              </a:extLst>
            </p:cNvPr>
            <p:cNvSpPr txBox="1"/>
            <p:nvPr/>
          </p:nvSpPr>
          <p:spPr>
            <a:xfrm>
              <a:off x="6192348" y="1640814"/>
              <a:ext cx="233550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Feature Types, ≥ 5 km Resolution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E30CB04-2B8F-45FA-8E9E-52D1C53C6C22}"/>
                </a:ext>
              </a:extLst>
            </p:cNvPr>
            <p:cNvSpPr/>
            <p:nvPr/>
          </p:nvSpPr>
          <p:spPr>
            <a:xfrm>
              <a:off x="7340349" y="2490788"/>
              <a:ext cx="214532" cy="1004887"/>
            </a:xfrm>
            <a:prstGeom prst="rect">
              <a:avLst/>
            </a:prstGeom>
            <a:noFill/>
            <a:ln w="31750">
              <a:solidFill>
                <a:srgbClr val="C00000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906623B-1243-4163-9C56-E686477179A4}"/>
                </a:ext>
              </a:extLst>
            </p:cNvPr>
            <p:cNvSpPr/>
            <p:nvPr/>
          </p:nvSpPr>
          <p:spPr>
            <a:xfrm>
              <a:off x="7342039" y="3500438"/>
              <a:ext cx="214532" cy="171295"/>
            </a:xfrm>
            <a:prstGeom prst="rect">
              <a:avLst/>
            </a:prstGeom>
            <a:noFill/>
            <a:ln w="31750">
              <a:solidFill>
                <a:srgbClr val="C00000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1FA3B97-2199-418C-B633-BE8838E897ED}"/>
                </a:ext>
              </a:extLst>
            </p:cNvPr>
            <p:cNvSpPr txBox="1"/>
            <p:nvPr/>
          </p:nvSpPr>
          <p:spPr>
            <a:xfrm>
              <a:off x="6390528" y="1942518"/>
              <a:ext cx="6441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V4.5</a:t>
              </a:r>
              <a:endPara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CC2F3D0E-D67C-45ED-B441-7B27A67640F5}"/>
              </a:ext>
            </a:extLst>
          </p:cNvPr>
          <p:cNvSpPr txBox="1"/>
          <p:nvPr/>
        </p:nvSpPr>
        <p:spPr>
          <a:xfrm>
            <a:off x="7377267" y="4320307"/>
            <a:ext cx="16740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Overlying aerosol layer severed from mother layer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3DC8FAE-28BB-4060-8946-DEC4D136BB2C}"/>
              </a:ext>
            </a:extLst>
          </p:cNvPr>
          <p:cNvSpPr txBox="1"/>
          <p:nvPr/>
        </p:nvSpPr>
        <p:spPr>
          <a:xfrm>
            <a:off x="4960105" y="4720010"/>
            <a:ext cx="23850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C00000"/>
                </a:solidFill>
              </a:rPr>
              <a:t>Underlying 1/3-km resolution clouds fused into a single 5-km </a:t>
            </a:r>
            <a:r>
              <a:rPr lang="en-US" sz="1400" u="sng" dirty="0">
                <a:solidFill>
                  <a:srgbClr val="C00000"/>
                </a:solidFill>
              </a:rPr>
              <a:t>cloud</a:t>
            </a:r>
            <a:r>
              <a:rPr lang="en-US" sz="1400" dirty="0">
                <a:solidFill>
                  <a:srgbClr val="C00000"/>
                </a:solidFill>
              </a:rPr>
              <a:t> layer</a:t>
            </a:r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8B8440F1-7B82-48B2-B56B-16DA81AA3C5D}"/>
              </a:ext>
            </a:extLst>
          </p:cNvPr>
          <p:cNvCxnSpPr>
            <a:cxnSpLocks/>
            <a:stCxn id="31" idx="0"/>
            <a:endCxn id="24" idx="3"/>
          </p:cNvCxnSpPr>
          <p:nvPr/>
        </p:nvCxnSpPr>
        <p:spPr>
          <a:xfrm rot="16200000" flipV="1">
            <a:off x="7221046" y="3327068"/>
            <a:ext cx="1327075" cy="659403"/>
          </a:xfrm>
          <a:prstGeom prst="bentConnector2">
            <a:avLst/>
          </a:prstGeom>
          <a:ln w="9525">
            <a:solidFill>
              <a:srgbClr val="C00000"/>
            </a:solidFill>
            <a:prstDash val="sysDash"/>
            <a:tailEnd type="arrow"/>
          </a:ln>
          <a:effectLst>
            <a:outerShdw blurRad="25400" dist="12700" dir="2700000" algn="tl" rotWithShape="0">
              <a:prstClr val="black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00FAF4E1-6D93-44EF-8DDB-23267B3F99B9}"/>
              </a:ext>
            </a:extLst>
          </p:cNvPr>
          <p:cNvCxnSpPr>
            <a:cxnSpLocks/>
            <a:endCxn id="26" idx="1"/>
          </p:cNvCxnSpPr>
          <p:nvPr/>
        </p:nvCxnSpPr>
        <p:spPr>
          <a:xfrm rot="5400000" flipH="1" flipV="1">
            <a:off x="6414949" y="3792920"/>
            <a:ext cx="1133924" cy="720256"/>
          </a:xfrm>
          <a:prstGeom prst="bentConnector2">
            <a:avLst/>
          </a:prstGeom>
          <a:ln w="9525">
            <a:solidFill>
              <a:srgbClr val="C00000"/>
            </a:solidFill>
            <a:prstDash val="sysDash"/>
            <a:tailEnd type="arrow"/>
          </a:ln>
          <a:effectLst>
            <a:outerShdw blurRad="25400" dist="12700" dir="2700000" algn="tl" rotWithShape="0">
              <a:prstClr val="black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06B60D57-FCAB-479E-843B-3A8579E480F6}"/>
              </a:ext>
            </a:extLst>
          </p:cNvPr>
          <p:cNvCxnSpPr>
            <a:cxnSpLocks/>
            <a:stCxn id="18" idx="0"/>
            <a:endCxn id="14" idx="1"/>
          </p:cNvCxnSpPr>
          <p:nvPr/>
        </p:nvCxnSpPr>
        <p:spPr>
          <a:xfrm rot="5400000" flipH="1" flipV="1">
            <a:off x="3445147" y="3366554"/>
            <a:ext cx="1394764" cy="819570"/>
          </a:xfrm>
          <a:prstGeom prst="bentConnector2">
            <a:avLst/>
          </a:prstGeom>
          <a:ln w="9525">
            <a:solidFill>
              <a:srgbClr val="C00000"/>
            </a:solidFill>
            <a:prstDash val="sysDash"/>
            <a:tailEnd type="arrow"/>
          </a:ln>
          <a:effectLst>
            <a:outerShdw blurRad="25400" dist="12700" dir="2700000" algn="tl" rotWithShape="0">
              <a:prstClr val="black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012F5D4-6AF0-477A-88CE-1ADF84A4957D}"/>
              </a:ext>
            </a:extLst>
          </p:cNvPr>
          <p:cNvGrpSpPr/>
          <p:nvPr/>
        </p:nvGrpSpPr>
        <p:grpSpPr>
          <a:xfrm>
            <a:off x="231801" y="1632907"/>
            <a:ext cx="3108960" cy="2797795"/>
            <a:chOff x="231801" y="1632907"/>
            <a:chExt cx="3108960" cy="279779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6270C11-9ADB-4C32-8052-547A7C3A86FA}"/>
                </a:ext>
              </a:extLst>
            </p:cNvPr>
            <p:cNvGrpSpPr/>
            <p:nvPr/>
          </p:nvGrpSpPr>
          <p:grpSpPr>
            <a:xfrm>
              <a:off x="231801" y="1632907"/>
              <a:ext cx="3108960" cy="2797795"/>
              <a:chOff x="3494063" y="1555154"/>
              <a:chExt cx="3108960" cy="2797795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F21D7546-3FF8-4B39-AA6C-1DCC9D43B4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94063" y="1563212"/>
                <a:ext cx="3108960" cy="2789737"/>
              </a:xfrm>
              <a:prstGeom prst="rect">
                <a:avLst/>
              </a:prstGeom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C3B8C00-390F-4A78-961E-5FA1209F951E}"/>
                  </a:ext>
                </a:extLst>
              </p:cNvPr>
              <p:cNvSpPr txBox="1"/>
              <p:nvPr/>
            </p:nvSpPr>
            <p:spPr>
              <a:xfrm>
                <a:off x="3704158" y="1555154"/>
                <a:ext cx="2335505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/>
                  <a:t>532 nm Attenuated Backscatter</a:t>
                </a:r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DD9CF004-781C-403E-8970-1567A99C72C2}"/>
                </a:ext>
              </a:extLst>
            </p:cNvPr>
            <p:cNvSpPr/>
            <p:nvPr/>
          </p:nvSpPr>
          <p:spPr>
            <a:xfrm>
              <a:off x="1795046" y="2493015"/>
              <a:ext cx="214532" cy="1176337"/>
            </a:xfrm>
            <a:prstGeom prst="rect">
              <a:avLst/>
            </a:prstGeom>
            <a:noFill/>
            <a:ln w="31750">
              <a:solidFill>
                <a:srgbClr val="C00000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F7D46447-4790-4BAA-8E69-59ED8DCD9A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6712" y="1980562"/>
            <a:ext cx="896125" cy="257597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4FEBB22C-0EE1-4376-880C-E262A69EA267}"/>
              </a:ext>
            </a:extLst>
          </p:cNvPr>
          <p:cNvSpPr txBox="1"/>
          <p:nvPr/>
        </p:nvSpPr>
        <p:spPr>
          <a:xfrm>
            <a:off x="60292" y="5393859"/>
            <a:ext cx="18364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2013-06-15T04-13-26ZN</a:t>
            </a:r>
          </a:p>
        </p:txBody>
      </p:sp>
    </p:spTree>
    <p:extLst>
      <p:ext uri="{BB962C8B-B14F-4D97-AF65-F5344CB8AC3E}">
        <p14:creationId xmlns:p14="http://schemas.microsoft.com/office/powerpoint/2010/main" val="377726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rt&#10;&#10;Description automatically generated">
            <a:extLst>
              <a:ext uri="{FF2B5EF4-FFF2-40B4-BE49-F238E27FC236}">
                <a16:creationId xmlns:a16="http://schemas.microsoft.com/office/drawing/2014/main" id="{ADE9FD6F-F469-40D7-AB40-9E95807AD7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99"/>
          <a:stretch/>
        </p:blipFill>
        <p:spPr>
          <a:xfrm>
            <a:off x="1015314" y="739413"/>
            <a:ext cx="6976872" cy="2296728"/>
          </a:xfrm>
          <a:prstGeom prst="rect">
            <a:avLst/>
          </a:prstGeom>
        </p:spPr>
      </p:pic>
      <p:pic>
        <p:nvPicPr>
          <p:cNvPr id="4" name="Picture 3" descr="Chart, histogram&#10;&#10;Description automatically generated">
            <a:extLst>
              <a:ext uri="{FF2B5EF4-FFF2-40B4-BE49-F238E27FC236}">
                <a16:creationId xmlns:a16="http://schemas.microsoft.com/office/drawing/2014/main" id="{07F5C697-936D-4D02-BA7C-139A51CEF4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52" b="7086"/>
          <a:stretch/>
        </p:blipFill>
        <p:spPr>
          <a:xfrm>
            <a:off x="1015314" y="3095590"/>
            <a:ext cx="6652311" cy="229457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3C93F57-684E-4E6B-900F-3F71723D8529}"/>
              </a:ext>
            </a:extLst>
          </p:cNvPr>
          <p:cNvSpPr/>
          <p:nvPr/>
        </p:nvSpPr>
        <p:spPr>
          <a:xfrm>
            <a:off x="1695450" y="739253"/>
            <a:ext cx="5381625" cy="2132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F65635-0196-4D37-9194-1EDECC8F7B29}"/>
              </a:ext>
            </a:extLst>
          </p:cNvPr>
          <p:cNvSpPr/>
          <p:nvPr/>
        </p:nvSpPr>
        <p:spPr>
          <a:xfrm>
            <a:off x="1643868" y="3088708"/>
            <a:ext cx="5381625" cy="2132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82434D-1266-4B40-91AD-EBC3E5C9F34C}"/>
              </a:ext>
            </a:extLst>
          </p:cNvPr>
          <p:cNvSpPr txBox="1"/>
          <p:nvPr/>
        </p:nvSpPr>
        <p:spPr>
          <a:xfrm>
            <a:off x="7307580" y="5429032"/>
            <a:ext cx="18364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2013-06-15T04-13-26ZN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BF5A6C-C8E6-4293-A2B5-E38E094B851A}"/>
              </a:ext>
            </a:extLst>
          </p:cNvPr>
          <p:cNvSpPr txBox="1"/>
          <p:nvPr/>
        </p:nvSpPr>
        <p:spPr>
          <a:xfrm>
            <a:off x="131092" y="625796"/>
            <a:ext cx="1071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V4.2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DD65AD-EC36-4B0A-BA66-2446276C0D5A}"/>
              </a:ext>
            </a:extLst>
          </p:cNvPr>
          <p:cNvSpPr txBox="1"/>
          <p:nvPr/>
        </p:nvSpPr>
        <p:spPr>
          <a:xfrm>
            <a:off x="1760220" y="3018097"/>
            <a:ext cx="5318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Feature Detection, 5-km and Coarser Resolution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5A4023-8F9A-474D-AEE8-DFB3E80BC974}"/>
              </a:ext>
            </a:extLst>
          </p:cNvPr>
          <p:cNvSpPr txBox="1"/>
          <p:nvPr/>
        </p:nvSpPr>
        <p:spPr>
          <a:xfrm>
            <a:off x="10795" y="5189881"/>
            <a:ext cx="182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Latitude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B77B98-B47D-4AD6-ADB6-BB908ABEF2CC}"/>
              </a:ext>
            </a:extLst>
          </p:cNvPr>
          <p:cNvSpPr txBox="1"/>
          <p:nvPr/>
        </p:nvSpPr>
        <p:spPr>
          <a:xfrm>
            <a:off x="2514600" y="668625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532 nm Aerosol Extinction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174AA6-B490-423A-ADDF-AC63CDBB952E}"/>
              </a:ext>
            </a:extLst>
          </p:cNvPr>
          <p:cNvSpPr txBox="1"/>
          <p:nvPr/>
        </p:nvSpPr>
        <p:spPr>
          <a:xfrm>
            <a:off x="7894320" y="1683087"/>
            <a:ext cx="914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Log10</a:t>
            </a:r>
          </a:p>
          <a:p>
            <a:r>
              <a:rPr lang="en-US" sz="1100" dirty="0"/>
              <a:t>(km</a:t>
            </a:r>
            <a:r>
              <a:rPr lang="en-US" sz="1100" baseline="30000" dirty="0"/>
              <a:t>-1</a:t>
            </a:r>
            <a:r>
              <a:rPr lang="en-US" sz="1100" dirty="0"/>
              <a:t>)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D7B3418-09AD-4F9E-8CAB-8356190490A7}"/>
              </a:ext>
            </a:extLst>
          </p:cNvPr>
          <p:cNvSpPr txBox="1">
            <a:spLocks/>
          </p:cNvSpPr>
          <p:nvPr/>
        </p:nvSpPr>
        <p:spPr>
          <a:xfrm>
            <a:off x="609600" y="59531"/>
            <a:ext cx="8229600" cy="554302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dirty="0"/>
              <a:t>Incorrect Cloud-Clearing Example Again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166FC8-01FC-48E8-A608-C0FDBB4A13A4}"/>
              </a:ext>
            </a:extLst>
          </p:cNvPr>
          <p:cNvSpPr txBox="1"/>
          <p:nvPr/>
        </p:nvSpPr>
        <p:spPr>
          <a:xfrm>
            <a:off x="10795" y="2854091"/>
            <a:ext cx="182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Latitude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EB3177C-ACC0-49C7-B61C-D1E1FEB43A0D}"/>
              </a:ext>
            </a:extLst>
          </p:cNvPr>
          <p:cNvGrpSpPr/>
          <p:nvPr/>
        </p:nvGrpSpPr>
        <p:grpSpPr>
          <a:xfrm>
            <a:off x="7613845" y="3294370"/>
            <a:ext cx="1400105" cy="1887411"/>
            <a:chOff x="7613845" y="3294370"/>
            <a:chExt cx="1400105" cy="188741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26905EA-BF6C-445D-AF82-2C8A970CDCD3}"/>
                </a:ext>
              </a:extLst>
            </p:cNvPr>
            <p:cNvSpPr txBox="1"/>
            <p:nvPr/>
          </p:nvSpPr>
          <p:spPr>
            <a:xfrm>
              <a:off x="7613846" y="4667744"/>
              <a:ext cx="9144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cloud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2D09E72-2E07-44FD-8416-666332B31832}"/>
                </a:ext>
              </a:extLst>
            </p:cNvPr>
            <p:cNvSpPr txBox="1"/>
            <p:nvPr/>
          </p:nvSpPr>
          <p:spPr>
            <a:xfrm>
              <a:off x="7613846" y="4402417"/>
              <a:ext cx="9144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aerosol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6C67D36-A051-47DA-940E-B18569C85ADF}"/>
                </a:ext>
              </a:extLst>
            </p:cNvPr>
            <p:cNvSpPr txBox="1"/>
            <p:nvPr/>
          </p:nvSpPr>
          <p:spPr>
            <a:xfrm>
              <a:off x="7613845" y="4140807"/>
              <a:ext cx="13990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stratospheric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E8E5AFA-D9F1-4A1E-B3BC-8F87967CE7AE}"/>
                </a:ext>
              </a:extLst>
            </p:cNvPr>
            <p:cNvSpPr txBox="1"/>
            <p:nvPr/>
          </p:nvSpPr>
          <p:spPr>
            <a:xfrm>
              <a:off x="7613846" y="3865971"/>
              <a:ext cx="13990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surface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4C1E168-38F0-45D5-ACB0-1F9A0CA6D0BE}"/>
                </a:ext>
              </a:extLst>
            </p:cNvPr>
            <p:cNvSpPr txBox="1"/>
            <p:nvPr/>
          </p:nvSpPr>
          <p:spPr>
            <a:xfrm>
              <a:off x="7613846" y="3591135"/>
              <a:ext cx="13990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subsurface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D870642-C88E-485A-BEC6-22FFEF414424}"/>
                </a:ext>
              </a:extLst>
            </p:cNvPr>
            <p:cNvSpPr txBox="1"/>
            <p:nvPr/>
          </p:nvSpPr>
          <p:spPr>
            <a:xfrm>
              <a:off x="7614859" y="3294370"/>
              <a:ext cx="13990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totally attenuated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B1E5371-A653-4C7D-B5F8-02B15221D52E}"/>
                </a:ext>
              </a:extLst>
            </p:cNvPr>
            <p:cNvSpPr txBox="1"/>
            <p:nvPr/>
          </p:nvSpPr>
          <p:spPr>
            <a:xfrm>
              <a:off x="7613845" y="4950949"/>
              <a:ext cx="9144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clear air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5676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306300-7AA3-47B3-9839-4CDF630F6E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6" b="6864"/>
          <a:stretch/>
        </p:blipFill>
        <p:spPr>
          <a:xfrm>
            <a:off x="1015314" y="3094895"/>
            <a:ext cx="6655486" cy="2300066"/>
          </a:xfrm>
          <a:prstGeom prst="rect">
            <a:avLst/>
          </a:prstGeom>
        </p:spPr>
      </p:pic>
      <p:pic>
        <p:nvPicPr>
          <p:cNvPr id="4" name="Picture 3" descr="Chart, histogram&#10;&#10;Description automatically generated">
            <a:extLst>
              <a:ext uri="{FF2B5EF4-FFF2-40B4-BE49-F238E27FC236}">
                <a16:creationId xmlns:a16="http://schemas.microsoft.com/office/drawing/2014/main" id="{E47375E7-061C-49E4-BF5F-D6A51117F6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4"/>
          <a:stretch/>
        </p:blipFill>
        <p:spPr>
          <a:xfrm>
            <a:off x="1015314" y="740575"/>
            <a:ext cx="6976872" cy="229313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883859A-5463-4EDA-AAFE-77E0FAB0A37E}"/>
              </a:ext>
            </a:extLst>
          </p:cNvPr>
          <p:cNvSpPr/>
          <p:nvPr/>
        </p:nvSpPr>
        <p:spPr>
          <a:xfrm>
            <a:off x="1695450" y="739253"/>
            <a:ext cx="5381625" cy="2132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30E196-C747-431C-ADCD-A0A2942144F5}"/>
              </a:ext>
            </a:extLst>
          </p:cNvPr>
          <p:cNvSpPr/>
          <p:nvPr/>
        </p:nvSpPr>
        <p:spPr>
          <a:xfrm>
            <a:off x="1643868" y="3088708"/>
            <a:ext cx="5381625" cy="2132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12B97B-9200-4291-ADA2-A8BA67A5653E}"/>
              </a:ext>
            </a:extLst>
          </p:cNvPr>
          <p:cNvSpPr txBox="1"/>
          <p:nvPr/>
        </p:nvSpPr>
        <p:spPr>
          <a:xfrm>
            <a:off x="7307580" y="5429032"/>
            <a:ext cx="18364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2013-06-15T04-13-26ZN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F193FB-F20E-4AEF-8C2F-95D86CF9027B}"/>
              </a:ext>
            </a:extLst>
          </p:cNvPr>
          <p:cNvSpPr txBox="1"/>
          <p:nvPr/>
        </p:nvSpPr>
        <p:spPr>
          <a:xfrm>
            <a:off x="1760220" y="3018097"/>
            <a:ext cx="5318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Feature Detection, 5-km and Coarser Resolution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4B4ACD-6E04-4B99-A35A-23E9D5318E54}"/>
              </a:ext>
            </a:extLst>
          </p:cNvPr>
          <p:cNvSpPr txBox="1"/>
          <p:nvPr/>
        </p:nvSpPr>
        <p:spPr>
          <a:xfrm>
            <a:off x="10795" y="5189881"/>
            <a:ext cx="182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Latitude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8D09D9-F895-41FB-A94D-CDEC736481E5}"/>
              </a:ext>
            </a:extLst>
          </p:cNvPr>
          <p:cNvSpPr txBox="1"/>
          <p:nvPr/>
        </p:nvSpPr>
        <p:spPr>
          <a:xfrm>
            <a:off x="7894320" y="1683087"/>
            <a:ext cx="914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Log10</a:t>
            </a:r>
          </a:p>
          <a:p>
            <a:r>
              <a:rPr lang="en-US" sz="1100" dirty="0"/>
              <a:t>(km</a:t>
            </a:r>
            <a:r>
              <a:rPr lang="en-US" sz="1100" baseline="30000" dirty="0"/>
              <a:t>-1</a:t>
            </a:r>
            <a:r>
              <a:rPr lang="en-US" sz="1100" dirty="0"/>
              <a:t>)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600E455-7560-4DB6-B644-64AB79607B9E}"/>
              </a:ext>
            </a:extLst>
          </p:cNvPr>
          <p:cNvSpPr txBox="1">
            <a:spLocks/>
          </p:cNvSpPr>
          <p:nvPr/>
        </p:nvSpPr>
        <p:spPr>
          <a:xfrm>
            <a:off x="609600" y="59531"/>
            <a:ext cx="8229600" cy="554302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dirty="0"/>
              <a:t>Improved Cloud-Clearing in V4.5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B97674-233C-4756-BDC8-EC0C8516C46F}"/>
              </a:ext>
            </a:extLst>
          </p:cNvPr>
          <p:cNvSpPr txBox="1"/>
          <p:nvPr/>
        </p:nvSpPr>
        <p:spPr>
          <a:xfrm>
            <a:off x="2514600" y="668625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532 nm Aerosol Extinction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201A2D-E6DD-49EB-8269-53E76B3A1698}"/>
              </a:ext>
            </a:extLst>
          </p:cNvPr>
          <p:cNvSpPr txBox="1"/>
          <p:nvPr/>
        </p:nvSpPr>
        <p:spPr>
          <a:xfrm>
            <a:off x="10795" y="2854091"/>
            <a:ext cx="182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Latitude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81B6F7A-71C9-4C6E-B8B0-713B7AA2ABD2}"/>
              </a:ext>
            </a:extLst>
          </p:cNvPr>
          <p:cNvGrpSpPr/>
          <p:nvPr/>
        </p:nvGrpSpPr>
        <p:grpSpPr>
          <a:xfrm>
            <a:off x="7613845" y="3294370"/>
            <a:ext cx="1400105" cy="1887411"/>
            <a:chOff x="7613845" y="3294370"/>
            <a:chExt cx="1400105" cy="188741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DE6AA13-0998-49E2-B90D-81A9346E0A39}"/>
                </a:ext>
              </a:extLst>
            </p:cNvPr>
            <p:cNvSpPr txBox="1"/>
            <p:nvPr/>
          </p:nvSpPr>
          <p:spPr>
            <a:xfrm>
              <a:off x="7613846" y="4667744"/>
              <a:ext cx="9144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cloud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27CB231-E7F8-41B1-B720-A61F522A6046}"/>
                </a:ext>
              </a:extLst>
            </p:cNvPr>
            <p:cNvSpPr txBox="1"/>
            <p:nvPr/>
          </p:nvSpPr>
          <p:spPr>
            <a:xfrm>
              <a:off x="7613846" y="4402417"/>
              <a:ext cx="9144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aerosol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6853D1F-37A7-48CC-8A1C-5B7D9926C839}"/>
                </a:ext>
              </a:extLst>
            </p:cNvPr>
            <p:cNvSpPr txBox="1"/>
            <p:nvPr/>
          </p:nvSpPr>
          <p:spPr>
            <a:xfrm>
              <a:off x="7613845" y="4140807"/>
              <a:ext cx="13990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stratospheric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1A6B000-4E06-45CA-9041-4D905C841C12}"/>
                </a:ext>
              </a:extLst>
            </p:cNvPr>
            <p:cNvSpPr txBox="1"/>
            <p:nvPr/>
          </p:nvSpPr>
          <p:spPr>
            <a:xfrm>
              <a:off x="7613846" y="3865971"/>
              <a:ext cx="13990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surface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3F5E331-D8E4-45A6-AEA3-57841D436D19}"/>
                </a:ext>
              </a:extLst>
            </p:cNvPr>
            <p:cNvSpPr txBox="1"/>
            <p:nvPr/>
          </p:nvSpPr>
          <p:spPr>
            <a:xfrm>
              <a:off x="7613846" y="3591135"/>
              <a:ext cx="13990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subsurface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2A543EF-9EC8-4DA7-AF7B-24151348229B}"/>
                </a:ext>
              </a:extLst>
            </p:cNvPr>
            <p:cNvSpPr txBox="1"/>
            <p:nvPr/>
          </p:nvSpPr>
          <p:spPr>
            <a:xfrm>
              <a:off x="7614859" y="3294370"/>
              <a:ext cx="13990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totally attenuated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F15CB40-0824-47D2-AFAC-854046BC1CB1}"/>
                </a:ext>
              </a:extLst>
            </p:cNvPr>
            <p:cNvSpPr txBox="1"/>
            <p:nvPr/>
          </p:nvSpPr>
          <p:spPr>
            <a:xfrm>
              <a:off x="7613845" y="4950949"/>
              <a:ext cx="9144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clear air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D8C777A9-596A-4CCA-9FD5-998451E8BFD3}"/>
              </a:ext>
            </a:extLst>
          </p:cNvPr>
          <p:cNvSpPr txBox="1"/>
          <p:nvPr/>
        </p:nvSpPr>
        <p:spPr>
          <a:xfrm>
            <a:off x="131092" y="625796"/>
            <a:ext cx="1071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V4.5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2C356AE-A78C-416E-96D5-9E72FDEFC2D7}"/>
              </a:ext>
            </a:extLst>
          </p:cNvPr>
          <p:cNvGrpSpPr/>
          <p:nvPr/>
        </p:nvGrpSpPr>
        <p:grpSpPr>
          <a:xfrm>
            <a:off x="2067802" y="1033009"/>
            <a:ext cx="5150001" cy="1577611"/>
            <a:chOff x="2067802" y="1033009"/>
            <a:chExt cx="5150001" cy="1577611"/>
          </a:xfrm>
        </p:grpSpPr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6B28CBB0-12C6-4967-8D5B-25225AD4113E}"/>
                </a:ext>
              </a:extLst>
            </p:cNvPr>
            <p:cNvCxnSpPr>
              <a:cxnSpLocks/>
            </p:cNvCxnSpPr>
            <p:nvPr/>
          </p:nvCxnSpPr>
          <p:spPr>
            <a:xfrm>
              <a:off x="3147499" y="1371563"/>
              <a:ext cx="269542" cy="650949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10CD801-9F57-4A81-96E0-D1B8D6EE08DD}"/>
                </a:ext>
              </a:extLst>
            </p:cNvPr>
            <p:cNvSpPr txBox="1"/>
            <p:nvPr/>
          </p:nvSpPr>
          <p:spPr>
            <a:xfrm>
              <a:off x="2067802" y="1033009"/>
              <a:ext cx="20552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</a:rPr>
                <a:t>Low bias corrected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4655E83-343A-48C6-AEA2-3EC74A71F098}"/>
                </a:ext>
              </a:extLst>
            </p:cNvPr>
            <p:cNvSpPr txBox="1"/>
            <p:nvPr/>
          </p:nvSpPr>
          <p:spPr>
            <a:xfrm>
              <a:off x="5162599" y="1037195"/>
              <a:ext cx="20552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</a:rPr>
                <a:t>Cloud contamination removed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80E48DD4-3303-45E9-8B69-32667D693F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74455" y="1594928"/>
              <a:ext cx="425845" cy="1015692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40760B1D-97DD-4B73-9CC5-F33763CE59B0}"/>
              </a:ext>
            </a:extLst>
          </p:cNvPr>
          <p:cNvSpPr txBox="1"/>
          <p:nvPr/>
        </p:nvSpPr>
        <p:spPr>
          <a:xfrm>
            <a:off x="2287853" y="4009793"/>
            <a:ext cx="20552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Cloud layers correctly identified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668FD0B-A90E-46E3-A580-53988390BF24}"/>
              </a:ext>
            </a:extLst>
          </p:cNvPr>
          <p:cNvCxnSpPr>
            <a:cxnSpLocks/>
          </p:cNvCxnSpPr>
          <p:nvPr/>
        </p:nvCxnSpPr>
        <p:spPr>
          <a:xfrm>
            <a:off x="3611880" y="4549238"/>
            <a:ext cx="190500" cy="233922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508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306300-7AA3-47B3-9839-4CDF630F6E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6" b="6864"/>
          <a:stretch/>
        </p:blipFill>
        <p:spPr>
          <a:xfrm>
            <a:off x="1015314" y="3094895"/>
            <a:ext cx="6655486" cy="2300066"/>
          </a:xfrm>
          <a:prstGeom prst="rect">
            <a:avLst/>
          </a:prstGeom>
        </p:spPr>
      </p:pic>
      <p:pic>
        <p:nvPicPr>
          <p:cNvPr id="4" name="Picture 3" descr="Chart, histogram&#10;&#10;Description automatically generated">
            <a:extLst>
              <a:ext uri="{FF2B5EF4-FFF2-40B4-BE49-F238E27FC236}">
                <a16:creationId xmlns:a16="http://schemas.microsoft.com/office/drawing/2014/main" id="{E47375E7-061C-49E4-BF5F-D6A51117F6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4"/>
          <a:stretch/>
        </p:blipFill>
        <p:spPr>
          <a:xfrm>
            <a:off x="1015314" y="740575"/>
            <a:ext cx="6976872" cy="229313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883859A-5463-4EDA-AAFE-77E0FAB0A37E}"/>
              </a:ext>
            </a:extLst>
          </p:cNvPr>
          <p:cNvSpPr/>
          <p:nvPr/>
        </p:nvSpPr>
        <p:spPr>
          <a:xfrm>
            <a:off x="1695450" y="739253"/>
            <a:ext cx="5381625" cy="2132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30E196-C747-431C-ADCD-A0A2942144F5}"/>
              </a:ext>
            </a:extLst>
          </p:cNvPr>
          <p:cNvSpPr/>
          <p:nvPr/>
        </p:nvSpPr>
        <p:spPr>
          <a:xfrm>
            <a:off x="1643868" y="3088708"/>
            <a:ext cx="5381625" cy="2132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12B97B-9200-4291-ADA2-A8BA67A5653E}"/>
              </a:ext>
            </a:extLst>
          </p:cNvPr>
          <p:cNvSpPr txBox="1"/>
          <p:nvPr/>
        </p:nvSpPr>
        <p:spPr>
          <a:xfrm>
            <a:off x="7307580" y="5429032"/>
            <a:ext cx="18364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2013-06-15T04-13-26ZN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F193FB-F20E-4AEF-8C2F-95D86CF9027B}"/>
              </a:ext>
            </a:extLst>
          </p:cNvPr>
          <p:cNvSpPr txBox="1"/>
          <p:nvPr/>
        </p:nvSpPr>
        <p:spPr>
          <a:xfrm>
            <a:off x="1760220" y="3018097"/>
            <a:ext cx="5318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Feature Detection, 5-km and Coarser Resolution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4B4ACD-6E04-4B99-A35A-23E9D5318E54}"/>
              </a:ext>
            </a:extLst>
          </p:cNvPr>
          <p:cNvSpPr txBox="1"/>
          <p:nvPr/>
        </p:nvSpPr>
        <p:spPr>
          <a:xfrm>
            <a:off x="10795" y="5189881"/>
            <a:ext cx="182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Latitude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8D09D9-F895-41FB-A94D-CDEC736481E5}"/>
              </a:ext>
            </a:extLst>
          </p:cNvPr>
          <p:cNvSpPr txBox="1"/>
          <p:nvPr/>
        </p:nvSpPr>
        <p:spPr>
          <a:xfrm>
            <a:off x="7894320" y="1683087"/>
            <a:ext cx="914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Log10</a:t>
            </a:r>
          </a:p>
          <a:p>
            <a:r>
              <a:rPr lang="en-US" sz="1100" dirty="0"/>
              <a:t>(km</a:t>
            </a:r>
            <a:r>
              <a:rPr lang="en-US" sz="1100" baseline="30000" dirty="0"/>
              <a:t>-1</a:t>
            </a:r>
            <a:r>
              <a:rPr lang="en-US" sz="1100" dirty="0"/>
              <a:t>)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600E455-7560-4DB6-B644-64AB79607B9E}"/>
              </a:ext>
            </a:extLst>
          </p:cNvPr>
          <p:cNvSpPr txBox="1">
            <a:spLocks/>
          </p:cNvSpPr>
          <p:nvPr/>
        </p:nvSpPr>
        <p:spPr>
          <a:xfrm>
            <a:off x="609600" y="59531"/>
            <a:ext cx="8229600" cy="554302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dirty="0"/>
              <a:t>Improved Cloud-Clearing in V4.5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B97674-233C-4756-BDC8-EC0C8516C46F}"/>
              </a:ext>
            </a:extLst>
          </p:cNvPr>
          <p:cNvSpPr txBox="1"/>
          <p:nvPr/>
        </p:nvSpPr>
        <p:spPr>
          <a:xfrm>
            <a:off x="2514600" y="668625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532 nm Aerosol Extinction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201A2D-E6DD-49EB-8269-53E76B3A1698}"/>
              </a:ext>
            </a:extLst>
          </p:cNvPr>
          <p:cNvSpPr txBox="1"/>
          <p:nvPr/>
        </p:nvSpPr>
        <p:spPr>
          <a:xfrm>
            <a:off x="10795" y="2854091"/>
            <a:ext cx="182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Latitude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81B6F7A-71C9-4C6E-B8B0-713B7AA2ABD2}"/>
              </a:ext>
            </a:extLst>
          </p:cNvPr>
          <p:cNvGrpSpPr/>
          <p:nvPr/>
        </p:nvGrpSpPr>
        <p:grpSpPr>
          <a:xfrm>
            <a:off x="7613845" y="3294370"/>
            <a:ext cx="1400105" cy="1887411"/>
            <a:chOff x="7613845" y="3294370"/>
            <a:chExt cx="1400105" cy="188741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DE6AA13-0998-49E2-B90D-81A9346E0A39}"/>
                </a:ext>
              </a:extLst>
            </p:cNvPr>
            <p:cNvSpPr txBox="1"/>
            <p:nvPr/>
          </p:nvSpPr>
          <p:spPr>
            <a:xfrm>
              <a:off x="7613846" y="4667744"/>
              <a:ext cx="9144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cloud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27CB231-E7F8-41B1-B720-A61F522A6046}"/>
                </a:ext>
              </a:extLst>
            </p:cNvPr>
            <p:cNvSpPr txBox="1"/>
            <p:nvPr/>
          </p:nvSpPr>
          <p:spPr>
            <a:xfrm>
              <a:off x="7613846" y="4402417"/>
              <a:ext cx="9144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aerosol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6853D1F-37A7-48CC-8A1C-5B7D9926C839}"/>
                </a:ext>
              </a:extLst>
            </p:cNvPr>
            <p:cNvSpPr txBox="1"/>
            <p:nvPr/>
          </p:nvSpPr>
          <p:spPr>
            <a:xfrm>
              <a:off x="7613845" y="4140807"/>
              <a:ext cx="13990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stratospheric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1A6B000-4E06-45CA-9041-4D905C841C12}"/>
                </a:ext>
              </a:extLst>
            </p:cNvPr>
            <p:cNvSpPr txBox="1"/>
            <p:nvPr/>
          </p:nvSpPr>
          <p:spPr>
            <a:xfrm>
              <a:off x="7613846" y="3865971"/>
              <a:ext cx="13990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surface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3F5E331-D8E4-45A6-AEA3-57841D436D19}"/>
                </a:ext>
              </a:extLst>
            </p:cNvPr>
            <p:cNvSpPr txBox="1"/>
            <p:nvPr/>
          </p:nvSpPr>
          <p:spPr>
            <a:xfrm>
              <a:off x="7613846" y="3591135"/>
              <a:ext cx="13990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subsurface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2A543EF-9EC8-4DA7-AF7B-24151348229B}"/>
                </a:ext>
              </a:extLst>
            </p:cNvPr>
            <p:cNvSpPr txBox="1"/>
            <p:nvPr/>
          </p:nvSpPr>
          <p:spPr>
            <a:xfrm>
              <a:off x="7614859" y="3294370"/>
              <a:ext cx="13990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totally attenuated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F15CB40-0824-47D2-AFAC-854046BC1CB1}"/>
                </a:ext>
              </a:extLst>
            </p:cNvPr>
            <p:cNvSpPr txBox="1"/>
            <p:nvPr/>
          </p:nvSpPr>
          <p:spPr>
            <a:xfrm>
              <a:off x="7613845" y="4950949"/>
              <a:ext cx="9144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clear air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D8C777A9-596A-4CCA-9FD5-998451E8BFD3}"/>
              </a:ext>
            </a:extLst>
          </p:cNvPr>
          <p:cNvSpPr txBox="1"/>
          <p:nvPr/>
        </p:nvSpPr>
        <p:spPr>
          <a:xfrm>
            <a:off x="131092" y="625796"/>
            <a:ext cx="1071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V4.5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B28CBB0-12C6-4967-8D5B-25225AD4113E}"/>
              </a:ext>
            </a:extLst>
          </p:cNvPr>
          <p:cNvCxnSpPr>
            <a:cxnSpLocks/>
          </p:cNvCxnSpPr>
          <p:nvPr/>
        </p:nvCxnSpPr>
        <p:spPr>
          <a:xfrm>
            <a:off x="3147499" y="1371563"/>
            <a:ext cx="269542" cy="650949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10CD801-9F57-4A81-96E0-D1B8D6EE08DD}"/>
              </a:ext>
            </a:extLst>
          </p:cNvPr>
          <p:cNvSpPr txBox="1"/>
          <p:nvPr/>
        </p:nvSpPr>
        <p:spPr>
          <a:xfrm>
            <a:off x="2067802" y="1033009"/>
            <a:ext cx="2055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Low bias corrected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4655E83-343A-48C6-AEA2-3EC74A71F098}"/>
              </a:ext>
            </a:extLst>
          </p:cNvPr>
          <p:cNvSpPr txBox="1"/>
          <p:nvPr/>
        </p:nvSpPr>
        <p:spPr>
          <a:xfrm>
            <a:off x="5162599" y="1037195"/>
            <a:ext cx="20552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Cloud contamination removed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0E48DD4-3303-45E9-8B69-32667D693F48}"/>
              </a:ext>
            </a:extLst>
          </p:cNvPr>
          <p:cNvCxnSpPr>
            <a:cxnSpLocks/>
          </p:cNvCxnSpPr>
          <p:nvPr/>
        </p:nvCxnSpPr>
        <p:spPr>
          <a:xfrm flipH="1">
            <a:off x="4874455" y="1594928"/>
            <a:ext cx="425845" cy="1015692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D5556B40-31F8-4B38-8FC7-552EB06A7C00}"/>
              </a:ext>
            </a:extLst>
          </p:cNvPr>
          <p:cNvSpPr/>
          <p:nvPr/>
        </p:nvSpPr>
        <p:spPr>
          <a:xfrm>
            <a:off x="-271" y="668625"/>
            <a:ext cx="9133476" cy="5046375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5B413B-EEF5-4664-BCB2-9F1085EA42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810" y="1507335"/>
            <a:ext cx="4258788" cy="3194092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6ADE2E94-C91D-4F0E-9970-C05484763ADC}"/>
              </a:ext>
            </a:extLst>
          </p:cNvPr>
          <p:cNvSpPr txBox="1"/>
          <p:nvPr/>
        </p:nvSpPr>
        <p:spPr>
          <a:xfrm>
            <a:off x="2152195" y="1845085"/>
            <a:ext cx="23326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C00000"/>
                </a:solidFill>
              </a:rPr>
              <a:t>Errors of 100-500% are corrected in this scene</a:t>
            </a:r>
          </a:p>
        </p:txBody>
      </p:sp>
    </p:spTree>
    <p:extLst>
      <p:ext uri="{BB962C8B-B14F-4D97-AF65-F5344CB8AC3E}">
        <p14:creationId xmlns:p14="http://schemas.microsoft.com/office/powerpoint/2010/main" val="4023657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4383D4-BF5B-4EE9-BF1E-D2634F1C494A}"/>
              </a:ext>
            </a:extLst>
          </p:cNvPr>
          <p:cNvSpPr txBox="1">
            <a:spLocks/>
          </p:cNvSpPr>
          <p:nvPr/>
        </p:nvSpPr>
        <p:spPr>
          <a:xfrm>
            <a:off x="609600" y="59531"/>
            <a:ext cx="8229600" cy="554302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dirty="0"/>
              <a:t>Impacts and Summary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B5231B-B08A-4F25-B353-6C1C73A0C45F}"/>
              </a:ext>
            </a:extLst>
          </p:cNvPr>
          <p:cNvSpPr txBox="1"/>
          <p:nvPr/>
        </p:nvSpPr>
        <p:spPr>
          <a:xfrm>
            <a:off x="418832" y="853574"/>
            <a:ext cx="800888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Version 4.5 will include a critical improvement to boundary layer cloud-clearing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Around 2.7% of 5-km resolution layers are impacted, preventing substantial biases due to incorrect cloud-clearing.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F89B61-5630-40BA-90DC-50EC08E5E2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614" t="12370" r="13638" b="10139"/>
          <a:stretch/>
        </p:blipFill>
        <p:spPr>
          <a:xfrm>
            <a:off x="1923675" y="2313902"/>
            <a:ext cx="4999201" cy="32503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B559C17-3BCE-4F23-9264-3021B12AACC8}"/>
              </a:ext>
            </a:extLst>
          </p:cNvPr>
          <p:cNvSpPr txBox="1"/>
          <p:nvPr/>
        </p:nvSpPr>
        <p:spPr>
          <a:xfrm>
            <a:off x="2708776" y="5325964"/>
            <a:ext cx="372644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Number of Severed Aerosol Layers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0DD9B8-3B49-4974-A065-FE71EB4DD480}"/>
              </a:ext>
            </a:extLst>
          </p:cNvPr>
          <p:cNvSpPr txBox="1"/>
          <p:nvPr/>
        </p:nvSpPr>
        <p:spPr>
          <a:xfrm>
            <a:off x="5931583" y="4874376"/>
            <a:ext cx="227214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JJA 2007, 2013, 2014</a:t>
            </a:r>
          </a:p>
        </p:txBody>
      </p:sp>
    </p:spTree>
    <p:extLst>
      <p:ext uri="{BB962C8B-B14F-4D97-AF65-F5344CB8AC3E}">
        <p14:creationId xmlns:p14="http://schemas.microsoft.com/office/powerpoint/2010/main" val="4167934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D8A703CA4D7643802140E4BD4CC7E1" ma:contentTypeVersion="0" ma:contentTypeDescription="Create a new document." ma:contentTypeScope="" ma:versionID="d8721e128067e8202143177d7655bb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B406263-CECC-483A-BDC5-0BB5AD4B65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9F115EE-8D8D-4C1D-B12D-0873691665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33F2E7D-003D-4D93-ABF9-E42B48FF9093}">
  <ds:schemaRefs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dcmitype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21641</TotalTime>
  <Words>527</Words>
  <Application>Microsoft Office PowerPoint</Application>
  <PresentationFormat>On-screen Show (16:10)</PresentationFormat>
  <Paragraphs>151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NASA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Chip Trepte</dc:creator>
  <cp:lastModifiedBy>Tackett, Jason L. (LARC-E304)</cp:lastModifiedBy>
  <cp:revision>1485</cp:revision>
  <cp:lastPrinted>2017-05-01T22:02:51Z</cp:lastPrinted>
  <dcterms:created xsi:type="dcterms:W3CDTF">2011-04-29T17:54:49Z</dcterms:created>
  <dcterms:modified xsi:type="dcterms:W3CDTF">2022-12-22T15:11:31Z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0x0101006AD8A703CA4D7643802140E4BD4CC7E1</vt:lpwstr>
  </property>
</Properties>
</file>