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7"/>
  </p:notesMasterIdLst>
  <p:sldIdLst>
    <p:sldId id="256" r:id="rId3"/>
    <p:sldId id="257" r:id="rId4"/>
    <p:sldId id="259" r:id="rId5"/>
    <p:sldId id="261" r:id="rId6"/>
    <p:sldId id="262" r:id="rId7"/>
    <p:sldId id="267" r:id="rId8"/>
    <p:sldId id="279" r:id="rId9"/>
    <p:sldId id="265" r:id="rId10"/>
    <p:sldId id="278" r:id="rId11"/>
    <p:sldId id="277" r:id="rId12"/>
    <p:sldId id="271" r:id="rId13"/>
    <p:sldId id="280" r:id="rId14"/>
    <p:sldId id="269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d995ff064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16d995ff064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4" name="Google Shape;284;g16d995ff064_0_4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56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6d995ff06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6d995ff064_0_4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19" name="Google Shape;319;g16d995ff064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6d995ff06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6d995ff064_0_4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19" name="Google Shape;319;g16d995ff064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2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d995ff0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6d995ff0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3" name="Google Shape;183;g16d995ff06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d995ff064_0_6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6d995ff064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6d995ff064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6d995ff06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26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89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sz="5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t.white@nas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5346441"/>
            <a:ext cx="12192000" cy="13902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F7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ctrTitle"/>
          </p:nvPr>
        </p:nvSpPr>
        <p:spPr>
          <a:xfrm>
            <a:off x="0" y="1429331"/>
            <a:ext cx="12192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Medium-Range River Flood Forecasts Using a Long Short-Term Memory Network</a:t>
            </a:r>
            <a:endParaRPr lang="en-US" sz="199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"/>
          </p:nvPr>
        </p:nvSpPr>
        <p:spPr>
          <a:xfrm>
            <a:off x="0" y="3209735"/>
            <a:ext cx="12192000" cy="147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 b="1" i="1" dirty="0">
                <a:solidFill>
                  <a:schemeClr val="accent5"/>
                </a:solidFill>
              </a:rPr>
              <a:t>Andrew T. White</a:t>
            </a:r>
            <a:r>
              <a:rPr lang="en-US" sz="2000" b="1" i="1" baseline="30000" dirty="0">
                <a:solidFill>
                  <a:schemeClr val="accent5"/>
                </a:solidFill>
              </a:rPr>
              <a:t>1</a:t>
            </a:r>
            <a:r>
              <a:rPr lang="en-US" sz="2000" b="1" i="1" dirty="0">
                <a:solidFill>
                  <a:schemeClr val="accent5"/>
                </a:solidFill>
              </a:rPr>
              <a:t>, Kristopher D. White</a:t>
            </a:r>
            <a:r>
              <a:rPr lang="en-US" sz="2000" b="1" i="1" baseline="30000" dirty="0">
                <a:solidFill>
                  <a:schemeClr val="accent5"/>
                </a:solidFill>
              </a:rPr>
              <a:t>2</a:t>
            </a:r>
            <a:r>
              <a:rPr lang="en-US" sz="2000" b="1" i="1" dirty="0">
                <a:solidFill>
                  <a:schemeClr val="accent5"/>
                </a:solidFill>
              </a:rPr>
              <a:t>, Christopher R. Hain</a:t>
            </a:r>
            <a:r>
              <a:rPr lang="en-US" sz="2000" b="1" i="1" baseline="30000" dirty="0">
                <a:solidFill>
                  <a:schemeClr val="accent5"/>
                </a:solidFill>
              </a:rPr>
              <a:t>3</a:t>
            </a:r>
            <a:r>
              <a:rPr lang="en-US" sz="2000" b="1" i="1" dirty="0">
                <a:solidFill>
                  <a:schemeClr val="accent5"/>
                </a:solidFill>
              </a:rPr>
              <a:t>, Jonathan L. Case</a:t>
            </a:r>
            <a:r>
              <a:rPr lang="en-US" sz="2000" b="1" i="1" baseline="30000" dirty="0">
                <a:solidFill>
                  <a:schemeClr val="accent5"/>
                </a:solidFill>
              </a:rPr>
              <a:t>4</a:t>
            </a:r>
            <a:r>
              <a:rPr lang="en-US" sz="2000" b="1" i="1" dirty="0">
                <a:solidFill>
                  <a:schemeClr val="accent5"/>
                </a:solidFill>
              </a:rPr>
              <a:t>, Kevin K. Fuell</a:t>
            </a:r>
            <a:r>
              <a:rPr lang="en-US" sz="2000" b="1" i="1" baseline="30000" dirty="0">
                <a:solidFill>
                  <a:schemeClr val="accent5"/>
                </a:solidFill>
              </a:rPr>
              <a:t>1</a:t>
            </a:r>
            <a:endParaRPr sz="2000" b="1" i="1" dirty="0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endParaRPr sz="2000" b="1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1600" b="1" i="1" baseline="30000" dirty="0"/>
              <a:t>1</a:t>
            </a:r>
            <a:r>
              <a:rPr lang="en-US" sz="1600" i="1" dirty="0"/>
              <a:t>University of Alabama in Huntsville/NASA </a:t>
            </a:r>
            <a:r>
              <a:rPr lang="en-US" sz="1600" i="1" dirty="0" err="1"/>
              <a:t>SPoRT</a:t>
            </a:r>
            <a:endParaRPr lang="en-US" sz="1600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1600" i="1" baseline="30000" dirty="0"/>
              <a:t>2</a:t>
            </a:r>
            <a:r>
              <a:rPr lang="en-US" sz="1600" i="1" dirty="0"/>
              <a:t>NWS/NASA </a:t>
            </a:r>
            <a:r>
              <a:rPr lang="en-US" sz="1600" i="1" dirty="0" err="1"/>
              <a:t>SPoRT</a:t>
            </a:r>
            <a:endParaRPr lang="en-US" sz="1600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1600" i="1" baseline="30000" dirty="0"/>
              <a:t>3</a:t>
            </a:r>
            <a:r>
              <a:rPr lang="en-US" sz="1600" i="1" dirty="0"/>
              <a:t>NASA MSFC/NASA </a:t>
            </a:r>
            <a:r>
              <a:rPr lang="en-US" sz="1600" i="1" dirty="0" err="1"/>
              <a:t>SPoRT</a:t>
            </a:r>
            <a:endParaRPr lang="en-US" sz="1600" i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1600" i="1" baseline="30000" dirty="0"/>
              <a:t>4</a:t>
            </a:r>
            <a:r>
              <a:rPr lang="en-US" sz="1600" i="1" dirty="0"/>
              <a:t>ENSCO Inc./NASA </a:t>
            </a:r>
            <a:r>
              <a:rPr lang="en-US" sz="1600" i="1" dirty="0" err="1"/>
              <a:t>SPoRT</a:t>
            </a:r>
            <a:r>
              <a:rPr lang="en-US" sz="1600" i="1" dirty="0"/>
              <a:t> </a:t>
            </a:r>
            <a:endParaRPr sz="1800" i="1" dirty="0"/>
          </a:p>
        </p:txBody>
      </p:sp>
      <p:pic>
        <p:nvPicPr>
          <p:cNvPr id="157" name="Google Shape;157;p21" descr="http://www.uah.edu/images/administrative/communications/logo/png/UAH_primary.png"/>
          <p:cNvPicPr preferRelativeResize="0"/>
          <p:nvPr/>
        </p:nvPicPr>
        <p:blipFill rotWithShape="1">
          <a:blip r:embed="rId3">
            <a:alphaModFix/>
          </a:blip>
          <a:srcRect l="10000" t="12104" r="8000" b="6199"/>
          <a:stretch/>
        </p:blipFill>
        <p:spPr>
          <a:xfrm>
            <a:off x="57854" y="5396177"/>
            <a:ext cx="2466280" cy="129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711" y="5617662"/>
            <a:ext cx="3219564" cy="84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5035" y="5536605"/>
            <a:ext cx="2805114" cy="94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3726" y="5438247"/>
            <a:ext cx="1218722" cy="121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29080" y="5459996"/>
            <a:ext cx="1096438" cy="109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/>
          <p:nvPr/>
        </p:nvSpPr>
        <p:spPr>
          <a:xfrm>
            <a:off x="6472234" y="2067602"/>
            <a:ext cx="5450700" cy="809700"/>
          </a:xfrm>
          <a:prstGeom prst="rect">
            <a:avLst/>
          </a:prstGeom>
          <a:solidFill>
            <a:srgbClr val="BEE6EE"/>
          </a:solidFill>
          <a:ln w="12700" cap="flat" cmpd="sng">
            <a:solidFill>
              <a:srgbClr val="2F7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Introduction of Snowfall/Snowmelt Processes</a:t>
            </a:r>
            <a:endParaRPr sz="2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2400" dirty="0">
                <a:latin typeface="+mj-lt"/>
              </a:rPr>
              <a:t>Original model was developed for rainfall dominated basins. </a:t>
            </a:r>
          </a:p>
          <a:p>
            <a:pPr marL="685800" lvl="1" indent="-196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800" dirty="0">
                <a:latin typeface="+mj-lt"/>
              </a:rPr>
              <a:t>Inadequate for expansion into northern climates: NERFC. </a:t>
            </a:r>
          </a:p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endParaRPr lang="en-US" sz="2400" dirty="0">
              <a:latin typeface="+mj-lt"/>
            </a:endParaRPr>
          </a:p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2400" dirty="0">
                <a:latin typeface="+mj-lt"/>
              </a:rPr>
              <a:t>Introduced four additional variables into the model from the </a:t>
            </a:r>
            <a:r>
              <a:rPr lang="en-US" sz="2400" dirty="0" err="1">
                <a:latin typeface="+mj-lt"/>
              </a:rPr>
              <a:t>SPoRT</a:t>
            </a:r>
            <a:r>
              <a:rPr lang="en-US" sz="2400" dirty="0">
                <a:latin typeface="+mj-lt"/>
              </a:rPr>
              <a:t>-LIS.</a:t>
            </a:r>
            <a:endParaRPr sz="3600" dirty="0">
              <a:latin typeface="+mj-lt"/>
            </a:endParaRPr>
          </a:p>
          <a:p>
            <a:pPr marL="6858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>
                <a:latin typeface="+mj-lt"/>
              </a:rPr>
              <a:t>Temperature</a:t>
            </a:r>
          </a:p>
          <a:p>
            <a:pPr marL="6858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>
                <a:latin typeface="+mj-lt"/>
              </a:rPr>
              <a:t>Dew point</a:t>
            </a:r>
          </a:p>
          <a:p>
            <a:pPr marL="6858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>
                <a:solidFill>
                  <a:srgbClr val="EDEDED"/>
                </a:solidFill>
                <a:latin typeface="+mj-lt"/>
              </a:rPr>
              <a:t>Downwelling </a:t>
            </a:r>
            <a:r>
              <a:rPr lang="en-US" sz="2000" dirty="0">
                <a:latin typeface="+mj-lt"/>
              </a:rPr>
              <a:t>shortwave radiation</a:t>
            </a:r>
          </a:p>
          <a:p>
            <a:pPr marL="6858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>
                <a:solidFill>
                  <a:srgbClr val="EDEDED"/>
                </a:solidFill>
                <a:latin typeface="+mj-lt"/>
              </a:rPr>
              <a:t>Snow </a:t>
            </a:r>
            <a:r>
              <a:rPr lang="en-US" sz="2000" dirty="0">
                <a:latin typeface="+mj-lt"/>
              </a:rPr>
              <a:t>w</a:t>
            </a:r>
            <a:r>
              <a:rPr lang="en-US" sz="2000" dirty="0">
                <a:solidFill>
                  <a:srgbClr val="EDEDED"/>
                </a:solidFill>
                <a:latin typeface="+mj-lt"/>
              </a:rPr>
              <a:t>ater </a:t>
            </a:r>
            <a:r>
              <a:rPr lang="en-US" sz="2000" dirty="0">
                <a:latin typeface="+mj-lt"/>
              </a:rPr>
              <a:t>e</a:t>
            </a:r>
            <a:r>
              <a:rPr lang="en-US" sz="2000" dirty="0">
                <a:solidFill>
                  <a:srgbClr val="EDEDED"/>
                </a:solidFill>
                <a:latin typeface="+mj-lt"/>
              </a:rPr>
              <a:t>quivalent (SWE)</a:t>
            </a:r>
            <a:endParaRPr sz="3200" dirty="0">
              <a:latin typeface="+mj-lt"/>
            </a:endParaRPr>
          </a:p>
          <a:p>
            <a:pPr marL="4889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400" dirty="0">
              <a:solidFill>
                <a:srgbClr val="EDEDED"/>
              </a:solidFill>
              <a:latin typeface="+mj-lt"/>
            </a:endParaRPr>
          </a:p>
        </p:txBody>
      </p:sp>
      <p:grpSp>
        <p:nvGrpSpPr>
          <p:cNvPr id="289" name="Google Shape;289;p35"/>
          <p:cNvGrpSpPr/>
          <p:nvPr/>
        </p:nvGrpSpPr>
        <p:grpSpPr>
          <a:xfrm>
            <a:off x="6472266" y="2183149"/>
            <a:ext cx="5371643" cy="3059525"/>
            <a:chOff x="685800" y="571500"/>
            <a:chExt cx="4572000" cy="2857500"/>
          </a:xfrm>
        </p:grpSpPr>
        <p:cxnSp>
          <p:nvCxnSpPr>
            <p:cNvPr id="290" name="Google Shape;290;p35"/>
            <p:cNvCxnSpPr/>
            <p:nvPr/>
          </p:nvCxnSpPr>
          <p:spPr>
            <a:xfrm>
              <a:off x="9144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35"/>
            <p:cNvCxnSpPr/>
            <p:nvPr/>
          </p:nvCxnSpPr>
          <p:spPr>
            <a:xfrm>
              <a:off x="16002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35"/>
            <p:cNvCxnSpPr/>
            <p:nvPr/>
          </p:nvCxnSpPr>
          <p:spPr>
            <a:xfrm>
              <a:off x="914400" y="571500"/>
              <a:ext cx="4114800" cy="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35"/>
            <p:cNvCxnSpPr/>
            <p:nvPr/>
          </p:nvCxnSpPr>
          <p:spPr>
            <a:xfrm>
              <a:off x="22860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35"/>
            <p:cNvCxnSpPr/>
            <p:nvPr/>
          </p:nvCxnSpPr>
          <p:spPr>
            <a:xfrm>
              <a:off x="29718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35"/>
            <p:cNvCxnSpPr/>
            <p:nvPr/>
          </p:nvCxnSpPr>
          <p:spPr>
            <a:xfrm>
              <a:off x="36576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35"/>
            <p:cNvCxnSpPr/>
            <p:nvPr/>
          </p:nvCxnSpPr>
          <p:spPr>
            <a:xfrm>
              <a:off x="43434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35"/>
            <p:cNvCxnSpPr/>
            <p:nvPr/>
          </p:nvCxnSpPr>
          <p:spPr>
            <a:xfrm>
              <a:off x="5029200" y="571500"/>
              <a:ext cx="0" cy="342900"/>
            </a:xfrm>
            <a:prstGeom prst="straightConnector1">
              <a:avLst/>
            </a:prstGeom>
            <a:noFill/>
            <a:ln w="25400" cap="flat" cmpd="sng">
              <a:solidFill>
                <a:srgbClr val="3BABB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8" name="Google Shape;298;p35"/>
            <p:cNvSpPr/>
            <p:nvPr/>
          </p:nvSpPr>
          <p:spPr>
            <a:xfrm>
              <a:off x="914400" y="2286000"/>
              <a:ext cx="1371600" cy="114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rgbClr val="2F7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Gauge Height</a:t>
              </a:r>
              <a:endParaRPr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Soil Moisture</a:t>
              </a:r>
              <a:endParaRPr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6-hr Precipitation</a:t>
              </a:r>
              <a:endParaRPr sz="1600" dirty="0">
                <a:solidFill>
                  <a:schemeClr val="bg1"/>
                </a:solidFill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2628900" y="2286000"/>
              <a:ext cx="2286000" cy="1143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rgbClr val="2F7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Temperature</a:t>
              </a:r>
              <a:endParaRPr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Dew Point</a:t>
              </a:r>
              <a:endParaRPr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Downwelling Shortwave Radiation</a:t>
              </a:r>
              <a:endParaRPr sz="16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Snow Water Equivalent</a:t>
              </a:r>
              <a:endParaRPr sz="1600" dirty="0">
                <a:solidFill>
                  <a:schemeClr val="bg1"/>
                </a:solidFill>
              </a:endParaRPr>
            </a:p>
          </p:txBody>
        </p:sp>
        <p:sp>
          <p:nvSpPr>
            <p:cNvPr id="300" name="Google Shape;300;p35"/>
            <p:cNvSpPr txBox="1"/>
            <p:nvPr/>
          </p:nvSpPr>
          <p:spPr>
            <a:xfrm>
              <a:off x="6858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t-30 h</a:t>
              </a:r>
              <a:endParaRPr/>
            </a:p>
          </p:txBody>
        </p:sp>
        <p:sp>
          <p:nvSpPr>
            <p:cNvPr id="301" name="Google Shape;301;p35"/>
            <p:cNvSpPr txBox="1"/>
            <p:nvPr/>
          </p:nvSpPr>
          <p:spPr>
            <a:xfrm>
              <a:off x="13716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t-24 h</a:t>
              </a:r>
              <a:endParaRPr/>
            </a:p>
          </p:txBody>
        </p:sp>
        <p:sp>
          <p:nvSpPr>
            <p:cNvPr id="302" name="Google Shape;302;p35"/>
            <p:cNvSpPr txBox="1"/>
            <p:nvPr/>
          </p:nvSpPr>
          <p:spPr>
            <a:xfrm>
              <a:off x="2015656" y="914400"/>
              <a:ext cx="521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t-18 h</a:t>
              </a:r>
              <a:endParaRPr/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27432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t-12 h</a:t>
              </a:r>
              <a:endParaRPr/>
            </a:p>
          </p:txBody>
        </p:sp>
        <p:sp>
          <p:nvSpPr>
            <p:cNvPr id="304" name="Google Shape;304;p35"/>
            <p:cNvSpPr txBox="1"/>
            <p:nvPr/>
          </p:nvSpPr>
          <p:spPr>
            <a:xfrm>
              <a:off x="34290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t-6 h</a:t>
              </a:r>
              <a:endParaRPr/>
            </a:p>
          </p:txBody>
        </p:sp>
        <p:sp>
          <p:nvSpPr>
            <p:cNvPr id="305" name="Google Shape;305;p35"/>
            <p:cNvSpPr txBox="1"/>
            <p:nvPr/>
          </p:nvSpPr>
          <p:spPr>
            <a:xfrm>
              <a:off x="41148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06" name="Google Shape;306;p35"/>
            <p:cNvSpPr txBox="1"/>
            <p:nvPr/>
          </p:nvSpPr>
          <p:spPr>
            <a:xfrm>
              <a:off x="4800600" y="914400"/>
              <a:ext cx="457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t+6 h</a:t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857500" y="1714500"/>
              <a:ext cx="228600" cy="228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rgbClr val="2F7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8" name="Google Shape;308;p35"/>
            <p:cNvCxnSpPr>
              <a:stCxn id="308" idx="0"/>
            </p:cNvCxnSpPr>
            <p:nvPr/>
          </p:nvCxnSpPr>
          <p:spPr>
            <a:xfrm rot="10800000" flipH="1">
              <a:off x="1600200" y="1943100"/>
              <a:ext cx="1257300" cy="3429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09" name="Google Shape;309;p35"/>
            <p:cNvCxnSpPr>
              <a:stCxn id="309" idx="0"/>
            </p:cNvCxnSpPr>
            <p:nvPr/>
          </p:nvCxnSpPr>
          <p:spPr>
            <a:xfrm rot="10800000">
              <a:off x="3086100" y="1943100"/>
              <a:ext cx="685800" cy="3429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0" name="Google Shape;310;p35"/>
            <p:cNvCxnSpPr/>
            <p:nvPr/>
          </p:nvCxnSpPr>
          <p:spPr>
            <a:xfrm rot="10800000">
              <a:off x="1028700" y="1097400"/>
              <a:ext cx="19431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1" name="Google Shape;311;p35"/>
            <p:cNvCxnSpPr/>
            <p:nvPr/>
          </p:nvCxnSpPr>
          <p:spPr>
            <a:xfrm rot="10800000">
              <a:off x="2400300" y="1097400"/>
              <a:ext cx="5715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2" name="Google Shape;312;p35"/>
            <p:cNvCxnSpPr/>
            <p:nvPr/>
          </p:nvCxnSpPr>
          <p:spPr>
            <a:xfrm rot="10800000">
              <a:off x="1714500" y="1097400"/>
              <a:ext cx="12573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3" name="Google Shape;313;p35"/>
            <p:cNvCxnSpPr/>
            <p:nvPr/>
          </p:nvCxnSpPr>
          <p:spPr>
            <a:xfrm rot="10800000">
              <a:off x="2961900" y="1097400"/>
              <a:ext cx="99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4" name="Google Shape;314;p35"/>
            <p:cNvCxnSpPr/>
            <p:nvPr/>
          </p:nvCxnSpPr>
          <p:spPr>
            <a:xfrm rot="10800000" flipH="1">
              <a:off x="2971800" y="1097400"/>
              <a:ext cx="5715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5" name="Google Shape;315;p35"/>
            <p:cNvCxnSpPr/>
            <p:nvPr/>
          </p:nvCxnSpPr>
          <p:spPr>
            <a:xfrm rot="10800000" flipH="1">
              <a:off x="2971800" y="1097400"/>
              <a:ext cx="1257300" cy="617100"/>
            </a:xfrm>
            <a:prstGeom prst="straightConnector1">
              <a:avLst/>
            </a:prstGeom>
            <a:noFill/>
            <a:ln w="19050" cap="flat" cmpd="sng">
              <a:solidFill>
                <a:srgbClr val="3BABBB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2024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Snow/Ice Aware Model Improvements</a:t>
            </a:r>
            <a:endParaRPr sz="20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25" name="Google Shape;325;p36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1166" y="965481"/>
            <a:ext cx="5874942" cy="375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D806F8-5BB6-4B36-BCDD-948BE75F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26" y="3429000"/>
            <a:ext cx="2766295" cy="331955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FD57944-2949-4C00-97A5-980EF707E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946" y="3429000"/>
            <a:ext cx="2766295" cy="3319554"/>
          </a:xfrm>
          <a:prstGeom prst="rect">
            <a:avLst/>
          </a:prstGeom>
        </p:spPr>
      </p:pic>
      <p:sp>
        <p:nvSpPr>
          <p:cNvPr id="19" name="Google Shape;246;p30">
            <a:extLst>
              <a:ext uri="{FF2B5EF4-FFF2-40B4-BE49-F238E27FC236}">
                <a16:creationId xmlns:a16="http://schemas.microsoft.com/office/drawing/2014/main" id="{E11F3372-0DCC-476F-9840-5942304CF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8401"/>
            <a:ext cx="4990026" cy="211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snow-aware model prediction is much closer to the observed height. </a:t>
            </a:r>
          </a:p>
          <a:p>
            <a:pPr marL="685800" lvl="1" indent="-196850">
              <a:lnSpc>
                <a:spcPct val="100000"/>
              </a:lnSpc>
              <a:spcBef>
                <a:spcPts val="0"/>
              </a:spcBef>
              <a:buSzPts val="1500"/>
              <a:buChar char="•"/>
            </a:pPr>
            <a:r>
              <a:rPr lang="en-US" b="0" dirty="0">
                <a:latin typeface="+mj-lt"/>
              </a:rPr>
              <a:t>Model realized that the precipitation fell as snow.</a:t>
            </a:r>
          </a:p>
        </p:txBody>
      </p:sp>
      <p:sp>
        <p:nvSpPr>
          <p:cNvPr id="20" name="Google Shape;220;p7">
            <a:extLst>
              <a:ext uri="{FF2B5EF4-FFF2-40B4-BE49-F238E27FC236}">
                <a16:creationId xmlns:a16="http://schemas.microsoft.com/office/drawing/2014/main" id="{CD03B2E2-9990-41EC-B744-6D1B2F2F9B3E}"/>
              </a:ext>
            </a:extLst>
          </p:cNvPr>
          <p:cNvSpPr/>
          <p:nvPr/>
        </p:nvSpPr>
        <p:spPr>
          <a:xfrm>
            <a:off x="2633636" y="5077858"/>
            <a:ext cx="830770" cy="4428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73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Snow/Ice Aware Model Improvements</a:t>
            </a:r>
            <a:endParaRPr sz="20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25" name="Google Shape;325;p36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21166" y="965481"/>
            <a:ext cx="5874941" cy="375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806F8-5BB6-4B36-BCDD-948BE75F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2726" y="3429000"/>
            <a:ext cx="2766294" cy="3319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57944-2949-4C00-97A5-980EF707E6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01946" y="3429000"/>
            <a:ext cx="2766294" cy="3319554"/>
          </a:xfrm>
          <a:prstGeom prst="rect">
            <a:avLst/>
          </a:prstGeom>
        </p:spPr>
      </p:pic>
      <p:sp>
        <p:nvSpPr>
          <p:cNvPr id="6" name="Google Shape;246;p30">
            <a:extLst>
              <a:ext uri="{FF2B5EF4-FFF2-40B4-BE49-F238E27FC236}">
                <a16:creationId xmlns:a16="http://schemas.microsoft.com/office/drawing/2014/main" id="{04CFFEF5-95DB-4821-8471-CA54B7D72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8401"/>
            <a:ext cx="4990026" cy="211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Similarly, for a rain-on-snow event, the snow-aware model accounts for an additional runoff source.</a:t>
            </a:r>
          </a:p>
        </p:txBody>
      </p:sp>
      <p:sp>
        <p:nvSpPr>
          <p:cNvPr id="8" name="Google Shape;220;p7">
            <a:extLst>
              <a:ext uri="{FF2B5EF4-FFF2-40B4-BE49-F238E27FC236}">
                <a16:creationId xmlns:a16="http://schemas.microsoft.com/office/drawing/2014/main" id="{ED8B8F70-5D38-4C22-91CB-237D747773D9}"/>
              </a:ext>
            </a:extLst>
          </p:cNvPr>
          <p:cNvSpPr/>
          <p:nvPr/>
        </p:nvSpPr>
        <p:spPr>
          <a:xfrm>
            <a:off x="2633636" y="5077858"/>
            <a:ext cx="830770" cy="4428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5620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839787" y="4920"/>
            <a:ext cx="10378819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Project R2O/O2R Highlights</a:t>
            </a:r>
            <a:endParaRPr sz="4000" dirty="0">
              <a:latin typeface="+mj-lt"/>
            </a:endParaRPr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2"/>
          </p:nvPr>
        </p:nvSpPr>
        <p:spPr>
          <a:xfrm>
            <a:off x="839787" y="1396180"/>
            <a:ext cx="4717200" cy="504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B87"/>
              </a:buClr>
              <a:buSzPts val="1600"/>
              <a:buNone/>
            </a:pPr>
            <a:r>
              <a:rPr lang="en-US" sz="2800" dirty="0">
                <a:solidFill>
                  <a:srgbClr val="F8EB87"/>
                </a:solidFill>
                <a:latin typeface="+mj-lt"/>
              </a:rPr>
              <a:t>Accomplished</a:t>
            </a:r>
            <a:endParaRPr sz="2800" dirty="0">
              <a:latin typeface="+mj-lt"/>
            </a:endParaRPr>
          </a:p>
          <a:p>
            <a:pPr marL="285750" lvl="0" indent="-2933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Added NBM data QPF scenario</a:t>
            </a:r>
            <a:endParaRPr sz="2000" dirty="0">
              <a:latin typeface="+mj-lt"/>
            </a:endParaRPr>
          </a:p>
          <a:p>
            <a:pPr marL="285750" lvl="0" indent="-2933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Forecasts out to 7 days</a:t>
            </a:r>
          </a:p>
          <a:p>
            <a:pPr marL="285750" lvl="0" indent="-2933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SHEF encoded files available in AWIPS/CHPS and apps such as </a:t>
            </a:r>
            <a:r>
              <a:rPr lang="en-US" sz="2000" dirty="0" err="1">
                <a:solidFill>
                  <a:schemeClr val="lt1"/>
                </a:solidFill>
                <a:latin typeface="+mj-lt"/>
              </a:rPr>
              <a:t>QuickHydroBrief</a:t>
            </a:r>
            <a:endParaRPr lang="en-US" sz="2000" dirty="0">
              <a:solidFill>
                <a:schemeClr val="lt1"/>
              </a:solidFill>
              <a:latin typeface="+mj-lt"/>
            </a:endParaRPr>
          </a:p>
          <a:p>
            <a:pPr marL="285750" lvl="0" indent="-2933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Model improvements for locations with significant amounts of snow and ice</a:t>
            </a:r>
          </a:p>
          <a:p>
            <a:pPr marL="285750" lvl="0" indent="-2933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User driven project expansion</a:t>
            </a:r>
          </a:p>
          <a:p>
            <a:pPr marL="0" indent="0">
              <a:buClr>
                <a:schemeClr val="lt1"/>
              </a:buClr>
            </a:pPr>
            <a:r>
              <a:rPr lang="en-US" sz="2400" dirty="0">
                <a:solidFill>
                  <a:srgbClr val="F8EB87"/>
                </a:solidFill>
                <a:latin typeface="+mj-lt"/>
              </a:rPr>
              <a:t>With more to come…</a:t>
            </a:r>
          </a:p>
          <a:p>
            <a:pPr marL="0" indent="0">
              <a:buClr>
                <a:schemeClr val="lt1"/>
              </a:buClr>
            </a:pPr>
            <a:endParaRPr lang="en-US" sz="24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sz="2000" dirty="0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7" name="Google Shape;223;p28">
            <a:extLst>
              <a:ext uri="{FF2B5EF4-FFF2-40B4-BE49-F238E27FC236}">
                <a16:creationId xmlns:a16="http://schemas.microsoft.com/office/drawing/2014/main" id="{17FCF28D-D4C9-463B-9DAB-7CAE8691EE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987" y="1612491"/>
            <a:ext cx="6338387" cy="43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br>
              <a:rPr lang="en-US" sz="2700" dirty="0">
                <a:solidFill>
                  <a:schemeClr val="lt1"/>
                </a:solidFill>
              </a:rPr>
            </a:br>
            <a:br>
              <a:rPr lang="en-US" sz="2700" dirty="0">
                <a:solidFill>
                  <a:schemeClr val="lt1"/>
                </a:solidFill>
              </a:rPr>
            </a:br>
            <a:br>
              <a:rPr lang="en-US" sz="2700" dirty="0">
                <a:solidFill>
                  <a:schemeClr val="lt1"/>
                </a:solidFill>
              </a:rPr>
            </a:br>
            <a:r>
              <a:rPr lang="en-US" sz="2700" dirty="0">
                <a:solidFill>
                  <a:schemeClr val="lt1"/>
                </a:solidFill>
              </a:rPr>
              <a:t>Thanks for your time!</a:t>
            </a:r>
            <a:br>
              <a:rPr lang="en-US" sz="1400" dirty="0"/>
            </a:br>
            <a:br>
              <a:rPr lang="en-US" sz="5400" dirty="0">
                <a:solidFill>
                  <a:schemeClr val="accent5"/>
                </a:solidFill>
                <a:latin typeface="+mj-lt"/>
              </a:rPr>
            </a:br>
            <a:r>
              <a:rPr lang="en-US" sz="5400" dirty="0">
                <a:solidFill>
                  <a:schemeClr val="accent5"/>
                </a:solidFill>
                <a:latin typeface="+mj-lt"/>
              </a:rPr>
              <a:t>Questions?</a:t>
            </a:r>
            <a:br>
              <a:rPr lang="en-US" sz="5400" dirty="0">
                <a:solidFill>
                  <a:schemeClr val="accent5"/>
                </a:solidFill>
                <a:latin typeface="+mj-lt"/>
              </a:rPr>
            </a:br>
            <a:br>
              <a:rPr lang="en-US" sz="5400" dirty="0">
                <a:solidFill>
                  <a:schemeClr val="accent5"/>
                </a:solidFill>
                <a:latin typeface="+mj-lt"/>
              </a:rPr>
            </a:br>
            <a:r>
              <a:rPr lang="en-US" sz="2700" dirty="0">
                <a:solidFill>
                  <a:schemeClr val="lt1"/>
                </a:solidFill>
              </a:rPr>
              <a:t>Andrew White</a:t>
            </a:r>
            <a:br>
              <a:rPr lang="en-US" sz="2700" dirty="0">
                <a:solidFill>
                  <a:schemeClr val="lt1"/>
                </a:solidFill>
              </a:rPr>
            </a:br>
            <a:r>
              <a:rPr lang="en-US" sz="2700" u="sng" dirty="0">
                <a:solidFill>
                  <a:schemeClr val="hlink"/>
                </a:solidFill>
                <a:hlinkClick r:id="rId3"/>
              </a:rPr>
              <a:t>andrew.t.white@nasa.gov</a:t>
            </a:r>
            <a:br>
              <a:rPr lang="en-US" sz="2700" u="sng" dirty="0">
                <a:solidFill>
                  <a:schemeClr val="hlink"/>
                </a:solidFill>
              </a:rPr>
            </a:br>
            <a:br>
              <a:rPr lang="en-US" sz="2700" u="sng" dirty="0">
                <a:solidFill>
                  <a:schemeClr val="hlink"/>
                </a:solidFill>
              </a:rPr>
            </a:br>
            <a:br>
              <a:rPr lang="en-US" sz="9600" dirty="0">
                <a:solidFill>
                  <a:schemeClr val="lt1"/>
                </a:solidFill>
              </a:rPr>
            </a:b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/>
          <p:nvPr/>
        </p:nvSpPr>
        <p:spPr>
          <a:xfrm>
            <a:off x="0" y="0"/>
            <a:ext cx="4618152" cy="6858000"/>
          </a:xfrm>
          <a:prstGeom prst="rect">
            <a:avLst/>
          </a:prstGeom>
          <a:solidFill>
            <a:srgbClr val="004254"/>
          </a:solidFill>
          <a:ln w="12700" cap="flat" cmpd="sng">
            <a:solidFill>
              <a:srgbClr val="2F7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838202" y="0"/>
            <a:ext cx="34356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Motivation</a:t>
            </a:r>
            <a:endParaRPr dirty="0">
              <a:latin typeface="+mj-lt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666974" y="1325564"/>
            <a:ext cx="3606853" cy="49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Identification of operational gaps:</a:t>
            </a:r>
            <a:endParaRPr sz="1800" dirty="0">
              <a:solidFill>
                <a:srgbClr val="EDEDED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DEDED"/>
              </a:solidFill>
              <a:latin typeface="+mj-lt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During approaching heavy rain events, NWS offices rely on river level or gauge predictions from the RFCs, however…</a:t>
            </a:r>
            <a:endParaRPr sz="3000" dirty="0">
              <a:latin typeface="+mj-lt"/>
            </a:endParaRPr>
          </a:p>
          <a:p>
            <a:pPr marL="3429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gauge height forecasts may only account for only 1-2 days of QPF in the official forecast products</a:t>
            </a:r>
            <a:endParaRPr sz="1800" dirty="0">
              <a:solidFill>
                <a:srgbClr val="EDEDED"/>
              </a:solidFill>
              <a:latin typeface="+mj-lt"/>
            </a:endParaRPr>
          </a:p>
          <a:p>
            <a:pPr marL="3429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forecasts are not available at all gauges, some of which exhibit problematic flooding</a:t>
            </a:r>
            <a:endParaRPr sz="1800" dirty="0">
              <a:solidFill>
                <a:srgbClr val="EDEDED"/>
              </a:solidFill>
              <a:latin typeface="+mj-lt"/>
            </a:endParaRPr>
          </a:p>
        </p:txBody>
      </p:sp>
      <p:pic>
        <p:nvPicPr>
          <p:cNvPr id="170" name="Google Shape;170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5273" t="5570" r="3459"/>
          <a:stretch/>
        </p:blipFill>
        <p:spPr>
          <a:xfrm>
            <a:off x="5274539" y="1518021"/>
            <a:ext cx="6314487" cy="382195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5285079" y="5382742"/>
            <a:ext cx="6314487" cy="382195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RFC forecasts for the Flint River in Northern Alabama.</a:t>
            </a:r>
            <a:endParaRPr/>
          </a:p>
        </p:txBody>
      </p:sp>
      <p:sp>
        <p:nvSpPr>
          <p:cNvPr id="13" name="Google Shape;173;p22">
            <a:extLst>
              <a:ext uri="{FF2B5EF4-FFF2-40B4-BE49-F238E27FC236}">
                <a16:creationId xmlns:a16="http://schemas.microsoft.com/office/drawing/2014/main" id="{57AEC562-6947-495B-8ED8-2A6DC513C82E}"/>
              </a:ext>
            </a:extLst>
          </p:cNvPr>
          <p:cNvSpPr txBox="1"/>
          <p:nvPr/>
        </p:nvSpPr>
        <p:spPr>
          <a:xfrm>
            <a:off x="6385202" y="2063812"/>
            <a:ext cx="1752600" cy="369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+mj-lt"/>
                <a:ea typeface="Corbel"/>
                <a:cs typeface="Corbel"/>
                <a:sym typeface="Corbel"/>
              </a:rPr>
              <a:t>~2-3 inches expected</a:t>
            </a:r>
            <a:endParaRPr sz="1200" b="1" dirty="0">
              <a:latin typeface="+mj-lt"/>
              <a:ea typeface="Corbel"/>
              <a:cs typeface="Corbel"/>
              <a:sym typeface="Corbe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DC931-573C-439C-ADFA-79B8C88899A6}"/>
              </a:ext>
            </a:extLst>
          </p:cNvPr>
          <p:cNvSpPr txBox="1"/>
          <p:nvPr/>
        </p:nvSpPr>
        <p:spPr>
          <a:xfrm>
            <a:off x="8340551" y="1914440"/>
            <a:ext cx="1710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Official Forecast 2 days out is flat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7AB02-ED01-4BD7-BE38-789A9D127F16}"/>
              </a:ext>
            </a:extLst>
          </p:cNvPr>
          <p:cNvSpPr txBox="1"/>
          <p:nvPr/>
        </p:nvSpPr>
        <p:spPr>
          <a:xfrm>
            <a:off x="9195967" y="2824987"/>
            <a:ext cx="18883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Official Forecast with precipitation included</a:t>
            </a:r>
          </a:p>
        </p:txBody>
      </p:sp>
      <p:sp>
        <p:nvSpPr>
          <p:cNvPr id="16" name="Google Shape;172;p22">
            <a:extLst>
              <a:ext uri="{FF2B5EF4-FFF2-40B4-BE49-F238E27FC236}">
                <a16:creationId xmlns:a16="http://schemas.microsoft.com/office/drawing/2014/main" id="{1B965021-6887-4866-8CBC-4B05C71EB6A3}"/>
              </a:ext>
            </a:extLst>
          </p:cNvPr>
          <p:cNvSpPr/>
          <p:nvPr/>
        </p:nvSpPr>
        <p:spPr>
          <a:xfrm>
            <a:off x="6791033" y="3057796"/>
            <a:ext cx="1752600" cy="1657500"/>
          </a:xfrm>
          <a:prstGeom prst="ellipse">
            <a:avLst/>
          </a:prstGeom>
          <a:noFill/>
          <a:ln w="28575" cap="flat" cmpd="sng">
            <a:solidFill>
              <a:srgbClr val="004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9C9376-0273-457D-AA2E-37BC3D0B2EC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261502" y="2433114"/>
            <a:ext cx="233900" cy="6534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203B11-4876-41CE-A4E2-B553A87A48E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8621879" y="2376105"/>
            <a:ext cx="574088" cy="20487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2BA2DA-AAF7-4E61-83FF-EE3C97D36CFD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9665111" y="3286652"/>
            <a:ext cx="475020" cy="4847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 l="9183" t="38351" r="45175" b="14190"/>
          <a:stretch/>
        </p:blipFill>
        <p:spPr>
          <a:xfrm>
            <a:off x="4811571" y="1518037"/>
            <a:ext cx="7261502" cy="42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6519063" y="3624118"/>
            <a:ext cx="5450700" cy="809700"/>
          </a:xfrm>
          <a:prstGeom prst="rect">
            <a:avLst/>
          </a:prstGeom>
          <a:solidFill>
            <a:srgbClr val="BEE6EE"/>
          </a:solidFill>
          <a:ln w="12700" cap="flat" cmpd="sng">
            <a:solidFill>
              <a:srgbClr val="2F7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Machine Learning: Long Short-Term Memory (LSTM)</a:t>
            </a:r>
            <a:endParaRPr sz="4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838200" y="1651819"/>
            <a:ext cx="5284800" cy="490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 sz="1700" dirty="0">
                <a:latin typeface="+mj-lt"/>
              </a:rPr>
              <a:t>LSTM networks used for hydrologic prediction have been around since about the turn of the century (Sivakumar et al., 2002, Nagesh Kumar et al., 2004)</a:t>
            </a:r>
            <a:endParaRPr sz="1700" dirty="0">
              <a:latin typeface="+mj-lt"/>
            </a:endParaRPr>
          </a:p>
          <a:p>
            <a:pPr marL="228600" lvl="0" indent="-196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The </a:t>
            </a:r>
            <a:r>
              <a:rPr lang="en-US" sz="1700" dirty="0" err="1">
                <a:solidFill>
                  <a:srgbClr val="EDEDED"/>
                </a:solidFill>
                <a:latin typeface="+mj-lt"/>
              </a:rPr>
              <a:t>SPoRT</a:t>
            </a:r>
            <a:r>
              <a:rPr lang="en-US" sz="1700" dirty="0">
                <a:solidFill>
                  <a:srgbClr val="EDEDED"/>
                </a:solidFill>
                <a:latin typeface="+mj-lt"/>
              </a:rPr>
              <a:t> LSTM models are trained using available data over the Jan 2010 – Jul 2018 period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228600" lvl="0" indent="-196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Input time-lagged training variables: 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685800" lvl="1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 err="1">
                <a:solidFill>
                  <a:srgbClr val="EDEDED"/>
                </a:solidFill>
                <a:latin typeface="+mj-lt"/>
              </a:rPr>
              <a:t>SPoRT</a:t>
            </a:r>
            <a:r>
              <a:rPr lang="en-US" sz="1700" dirty="0">
                <a:solidFill>
                  <a:srgbClr val="EDEDED"/>
                </a:solidFill>
                <a:latin typeface="+mj-lt"/>
              </a:rPr>
              <a:t> Land Information System (LIS) Relative Soil Moisture (</a:t>
            </a:r>
            <a:r>
              <a:rPr lang="en-US" sz="1700" dirty="0">
                <a:latin typeface="+mj-lt"/>
              </a:rPr>
              <a:t>RMS)</a:t>
            </a:r>
            <a:r>
              <a:rPr lang="en-US" sz="1700" dirty="0">
                <a:solidFill>
                  <a:srgbClr val="EDEDED"/>
                </a:solidFill>
                <a:latin typeface="+mj-lt"/>
              </a:rPr>
              <a:t>: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1143000" lvl="2" indent="-234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0 – 10 cm, 10 – 40 cm, 40 – 100 cm, 100 – 200 cm, 0 – 200 cm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685800" lvl="1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Gauge Height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685800" lvl="1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MRMS 6hr QPE for training (replaced with QPF for forecasting)</a:t>
            </a:r>
            <a:endParaRPr sz="1700" dirty="0">
              <a:solidFill>
                <a:srgbClr val="EDEDED"/>
              </a:solidFill>
              <a:latin typeface="+mj-lt"/>
            </a:endParaRPr>
          </a:p>
          <a:p>
            <a:pPr marL="22860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1700" dirty="0">
                <a:solidFill>
                  <a:srgbClr val="EDEDED"/>
                </a:solidFill>
                <a:latin typeface="+mj-lt"/>
              </a:rPr>
              <a:t>Model validation conducted over the August 2018 to April 2019 period</a:t>
            </a:r>
            <a:endParaRPr sz="1700" dirty="0">
              <a:solidFill>
                <a:srgbClr val="EDEDED"/>
              </a:solidFill>
              <a:latin typeface="+mj-lt"/>
            </a:endParaRPr>
          </a:p>
        </p:txBody>
      </p:sp>
      <p:pic>
        <p:nvPicPr>
          <p:cNvPr id="188" name="Google Shape;188;p24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9131" y="3709537"/>
            <a:ext cx="5450632" cy="304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0;p3">
            <a:extLst>
              <a:ext uri="{FF2B5EF4-FFF2-40B4-BE49-F238E27FC236}">
                <a16:creationId xmlns:a16="http://schemas.microsoft.com/office/drawing/2014/main" id="{81A06DBA-2300-4C68-A8DA-7812E420F4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9062" y="1229590"/>
            <a:ext cx="5450631" cy="219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Operational Forecasts</a:t>
            </a:r>
            <a:endParaRPr sz="4400" dirty="0">
              <a:latin typeface="+mj-lt"/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838200" y="1404845"/>
            <a:ext cx="4702278" cy="504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Gauge height forecasts:</a:t>
            </a:r>
            <a:endParaRPr sz="1800" dirty="0">
              <a:solidFill>
                <a:srgbClr val="EDEDED"/>
              </a:solidFill>
              <a:latin typeface="+mj-lt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6-hour resolution within a 7-day period </a:t>
            </a:r>
            <a:endParaRPr sz="1800" dirty="0">
              <a:solidFill>
                <a:srgbClr val="EDEDED"/>
              </a:solidFill>
              <a:latin typeface="+mj-lt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updated every 6 hours, typically available around </a:t>
            </a:r>
            <a:r>
              <a:rPr lang="en-US" sz="1800" dirty="0">
                <a:latin typeface="+mj-lt"/>
              </a:rPr>
              <a:t>0130Z, 0730Z, 1330Z, and 1930Z</a:t>
            </a:r>
            <a:endParaRPr sz="1800"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solidFill>
                  <a:srgbClr val="EDEDED"/>
                </a:solidFill>
                <a:latin typeface="+mj-lt"/>
              </a:rPr>
              <a:t>Three different model scenarios are run with different QPF forcing (NBM</a:t>
            </a:r>
            <a:r>
              <a:rPr lang="en-US" sz="1800" dirty="0">
                <a:solidFill>
                  <a:schemeClr val="lt1"/>
                </a:solidFill>
                <a:latin typeface="+mj-lt"/>
              </a:rPr>
              <a:t>,</a:t>
            </a:r>
            <a:r>
              <a:rPr lang="en-US" sz="1800" dirty="0">
                <a:latin typeface="+mj-lt"/>
              </a:rPr>
              <a:t> WPC, and GFS). </a:t>
            </a:r>
            <a:endParaRPr sz="1800" dirty="0">
              <a:latin typeface="+mj-lt"/>
            </a:endParaRPr>
          </a:p>
          <a:p>
            <a:pPr marL="685800" lvl="1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</a:pPr>
            <a:r>
              <a:rPr lang="en-US" sz="1800" dirty="0">
                <a:latin typeface="+mj-lt"/>
              </a:rPr>
              <a:t>Basin average precipitation is overlaid on the forecast graphs so that forecasters can see the different QPFs, and to allow them to observe the model response to different forcing.</a:t>
            </a:r>
            <a:endParaRPr sz="1800" dirty="0">
              <a:latin typeface="+mj-lt"/>
            </a:endParaRPr>
          </a:p>
          <a:p>
            <a:pPr marL="685800" lvl="1" indent="-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</a:pPr>
            <a:endParaRPr sz="1800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</a:pPr>
            <a:endParaRPr sz="1800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</a:pPr>
            <a:endParaRPr sz="18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384386C-E411-4BF9-B487-7A80AE88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83" y="1563328"/>
            <a:ext cx="667909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Current Project Domain</a:t>
            </a:r>
            <a:endParaRPr sz="4400" dirty="0">
              <a:latin typeface="+mj-lt"/>
            </a:endParaRPr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582560" y="1075035"/>
            <a:ext cx="11389253" cy="268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Nearly all project expansion has been user driven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RFCs: Lower Mississippi, West Gulf, Arkansas-Red Basin, Northeast, Ohio, Southeast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WFOs: Huntsville, Nashville, Morristown, Sterling, Lake Charles, Melbourne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+mj-lt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Product additions have been focused on meeting user needs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Addition of NBM QPF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Extension of the forecast window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  <a:cs typeface="Calibri" panose="020F0502020204030204"/>
              </a:rPr>
              <a:t>Forecast data available via LDM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6" name="Google Shape;218;p7" descr="Map&#10;&#10;Description automatically generated">
            <a:extLst>
              <a:ext uri="{FF2B5EF4-FFF2-40B4-BE49-F238E27FC236}">
                <a16:creationId xmlns:a16="http://schemas.microsoft.com/office/drawing/2014/main" id="{87F0BDC3-8651-4667-A934-8E443B66F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594" t="9301" r="17930" b="10460"/>
          <a:stretch/>
        </p:blipFill>
        <p:spPr>
          <a:xfrm>
            <a:off x="220187" y="3760973"/>
            <a:ext cx="3348232" cy="259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7;p7" descr="Map&#10;&#10;Description automatically generated">
            <a:extLst>
              <a:ext uri="{FF2B5EF4-FFF2-40B4-BE49-F238E27FC236}">
                <a16:creationId xmlns:a16="http://schemas.microsoft.com/office/drawing/2014/main" id="{076031C7-C97C-49FB-9E41-F31512136E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42" t="10460" r="4684"/>
          <a:stretch/>
        </p:blipFill>
        <p:spPr>
          <a:xfrm>
            <a:off x="3854741" y="3743072"/>
            <a:ext cx="3858425" cy="292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E1DA5E1-35B5-4A51-92E8-57AE4E8423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8721" r="6850" b="5623"/>
          <a:stretch/>
        </p:blipFill>
        <p:spPr>
          <a:xfrm>
            <a:off x="7999488" y="3743072"/>
            <a:ext cx="3972325" cy="2608590"/>
          </a:xfrm>
          <a:prstGeom prst="rect">
            <a:avLst/>
          </a:prstGeom>
        </p:spPr>
      </p:pic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9F4AB32D-7502-44DC-9651-98A8071BA593}"/>
              </a:ext>
            </a:extLst>
          </p:cNvPr>
          <p:cNvSpPr/>
          <p:nvPr/>
        </p:nvSpPr>
        <p:spPr>
          <a:xfrm>
            <a:off x="3222376" y="4948551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220;p7">
            <a:extLst>
              <a:ext uri="{FF2B5EF4-FFF2-40B4-BE49-F238E27FC236}">
                <a16:creationId xmlns:a16="http://schemas.microsoft.com/office/drawing/2014/main" id="{A61D5D65-04E3-4703-A318-7725F152BF28}"/>
              </a:ext>
            </a:extLst>
          </p:cNvPr>
          <p:cNvSpPr/>
          <p:nvPr/>
        </p:nvSpPr>
        <p:spPr>
          <a:xfrm>
            <a:off x="7367123" y="493317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838200" y="-85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Recent Highlight: Hurricane Ian</a:t>
            </a:r>
            <a:endParaRPr sz="4400" dirty="0">
              <a:latin typeface="+mj-lt"/>
            </a:endParaRPr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838200" y="1843225"/>
            <a:ext cx="4347000" cy="42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SzPts val="2000"/>
            </a:pPr>
            <a:r>
              <a:rPr lang="en-US" sz="2400" dirty="0">
                <a:latin typeface="+mj-lt"/>
              </a:rPr>
              <a:t>GFS QPF, as much as 6 days in advance, indicated potential for excessive rainfall over central Florida.</a:t>
            </a:r>
          </a:p>
          <a:p>
            <a:pPr marL="342900">
              <a:spcBef>
                <a:spcPts val="0"/>
              </a:spcBef>
              <a:buSzPts val="2000"/>
            </a:pPr>
            <a:endParaRPr lang="en-US" sz="2400" dirty="0">
              <a:latin typeface="+mj-lt"/>
            </a:endParaRPr>
          </a:p>
          <a:p>
            <a:pPr marL="342900">
              <a:spcBef>
                <a:spcPts val="0"/>
              </a:spcBef>
              <a:buSzPts val="2000"/>
            </a:pPr>
            <a:r>
              <a:rPr lang="en-US" sz="2400" dirty="0" err="1">
                <a:latin typeface="+mj-lt"/>
              </a:rPr>
              <a:t>SPoRT</a:t>
            </a:r>
            <a:r>
              <a:rPr lang="en-US" sz="2400" dirty="0">
                <a:latin typeface="+mj-lt"/>
              </a:rPr>
              <a:t> ML Forecast for the Little Wekiva River indicated the potential of a flood of record 6 days in advance. </a:t>
            </a:r>
          </a:p>
          <a:p>
            <a:pPr marL="800100" lvl="1">
              <a:spcBef>
                <a:spcPts val="0"/>
              </a:spcBef>
              <a:buSzPts val="2000"/>
            </a:pPr>
            <a:r>
              <a:rPr lang="en-US" sz="1800" dirty="0">
                <a:latin typeface="+mj-lt"/>
              </a:rPr>
              <a:t>Consistent flood of record predictions 1-2 days in advance. </a:t>
            </a:r>
          </a:p>
          <a:p>
            <a:pPr marL="342900">
              <a:spcBef>
                <a:spcPts val="0"/>
              </a:spcBef>
              <a:buSzPts val="2000"/>
            </a:pPr>
            <a:endParaRPr lang="en-US" sz="1600" dirty="0">
              <a:latin typeface="+mj-lt"/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950" y="1843225"/>
            <a:ext cx="6689863" cy="42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938" y="1843225"/>
            <a:ext cx="6689875" cy="427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Validation</a:t>
            </a:r>
            <a:endParaRPr sz="4000" dirty="0">
              <a:latin typeface="+mj-lt"/>
            </a:endParaRPr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43746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+mj-lt"/>
              </a:rPr>
              <a:t>Preliminary validation conducted over the October 2020 – April 2021 time period.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FFFFFF"/>
                </a:solidFill>
                <a:effectLst/>
                <a:latin typeface="+mj-lt"/>
              </a:rPr>
              <a:t>SPoRT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+mj-lt"/>
              </a:rPr>
              <a:t> ML Forecasts statistically outperform the equivalent medium-range National Water Model ensemble member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69F26A3-3083-4F6E-B734-D4661601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346" y="473364"/>
            <a:ext cx="6204527" cy="62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Snow/Ice Limitations</a:t>
            </a:r>
            <a:endParaRPr sz="4400" dirty="0">
              <a:latin typeface="+mj-lt"/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838200" y="1208402"/>
            <a:ext cx="4990026" cy="144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2400" dirty="0">
                <a:latin typeface="+mj-lt"/>
              </a:rPr>
              <a:t>Original model was developed for rainfall dominated basins. </a:t>
            </a:r>
          </a:p>
          <a:p>
            <a:pPr marL="685800" lvl="1" indent="-196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800" dirty="0">
                <a:latin typeface="+mj-lt"/>
              </a:rPr>
              <a:t>Inadequate for expansion into northern climates: NERFC. </a:t>
            </a:r>
          </a:p>
        </p:txBody>
      </p:sp>
      <p:pic>
        <p:nvPicPr>
          <p:cNvPr id="21" name="Google Shape;324;p36" descr="Chart, histogram&#10;&#10;Description automatically generated">
            <a:extLst>
              <a:ext uri="{FF2B5EF4-FFF2-40B4-BE49-F238E27FC236}">
                <a16:creationId xmlns:a16="http://schemas.microsoft.com/office/drawing/2014/main" id="{2C780D64-B432-4661-B8BA-B0978E4E34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6187" y="0"/>
            <a:ext cx="5434935" cy="341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CEC93-662E-4C69-8D7E-C0D02729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58" b="5258"/>
          <a:stretch/>
        </p:blipFill>
        <p:spPr>
          <a:xfrm>
            <a:off x="878" y="3155663"/>
            <a:ext cx="3474720" cy="373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BEDFC-8567-47F7-A6C2-FF66F48CC7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58" b="5258"/>
          <a:stretch/>
        </p:blipFill>
        <p:spPr>
          <a:xfrm>
            <a:off x="4360177" y="3158963"/>
            <a:ext cx="3471646" cy="3727912"/>
          </a:xfrm>
          <a:prstGeom prst="rect">
            <a:avLst/>
          </a:prstGeom>
        </p:spPr>
      </p:pic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E2AAEB59-3E9A-4260-9A01-B278E69575EF}"/>
              </a:ext>
            </a:extLst>
          </p:cNvPr>
          <p:cNvSpPr/>
          <p:nvPr/>
        </p:nvSpPr>
        <p:spPr>
          <a:xfrm>
            <a:off x="3222376" y="4948550"/>
            <a:ext cx="1280798" cy="528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E1F09B-D004-4C87-AC1A-74FE96870F44}"/>
              </a:ext>
            </a:extLst>
          </p:cNvPr>
          <p:cNvSpPr/>
          <p:nvPr/>
        </p:nvSpPr>
        <p:spPr>
          <a:xfrm>
            <a:off x="8962376" y="1931556"/>
            <a:ext cx="1022555" cy="1032387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DAD20-71DF-43AB-B1BC-21FA5FAACB20}"/>
              </a:ext>
            </a:extLst>
          </p:cNvPr>
          <p:cNvSpPr txBox="1"/>
          <p:nvPr/>
        </p:nvSpPr>
        <p:spPr>
          <a:xfrm>
            <a:off x="8079794" y="1054513"/>
            <a:ext cx="15754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~ 1.5” – 2.0” QPE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45D5D21-2F93-4A8B-B2A6-F089BAC991F2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16200000" flipH="1">
            <a:off x="8885962" y="1343864"/>
            <a:ext cx="569266" cy="60611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7EB276-60FA-4B65-84EC-10BEDE07515E}"/>
              </a:ext>
            </a:extLst>
          </p:cNvPr>
          <p:cNvSpPr txBox="1"/>
          <p:nvPr/>
        </p:nvSpPr>
        <p:spPr>
          <a:xfrm>
            <a:off x="9399638" y="3651437"/>
            <a:ext cx="20844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Very little change in the observed stage height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606A399-DE1F-42B5-8E74-CD473C556496}"/>
              </a:ext>
            </a:extLst>
          </p:cNvPr>
          <p:cNvCxnSpPr>
            <a:stCxn id="16" idx="0"/>
          </p:cNvCxnSpPr>
          <p:nvPr/>
        </p:nvCxnSpPr>
        <p:spPr>
          <a:xfrm rot="16200000" flipV="1">
            <a:off x="9682940" y="2892519"/>
            <a:ext cx="1281863" cy="23597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FC328E-13ED-419F-961F-70C3EB42E3E3}"/>
              </a:ext>
            </a:extLst>
          </p:cNvPr>
          <p:cNvSpPr txBox="1"/>
          <p:nvPr/>
        </p:nvSpPr>
        <p:spPr>
          <a:xfrm>
            <a:off x="10205883" y="345238"/>
            <a:ext cx="1391537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Original configuration thought the stream should rise.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9766F02-7AA0-436F-8A5F-C1D3C3768383}"/>
              </a:ext>
            </a:extLst>
          </p:cNvPr>
          <p:cNvCxnSpPr>
            <a:stCxn id="19" idx="1"/>
          </p:cNvCxnSpPr>
          <p:nvPr/>
        </p:nvCxnSpPr>
        <p:spPr>
          <a:xfrm rot="10800000" flipV="1">
            <a:off x="10107561" y="930013"/>
            <a:ext cx="98322" cy="87912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orbel"/>
              <a:buNone/>
            </a:pPr>
            <a:r>
              <a:rPr lang="en-US" sz="4000" dirty="0">
                <a:solidFill>
                  <a:schemeClr val="accent5"/>
                </a:solidFill>
                <a:latin typeface="+mj-lt"/>
              </a:rPr>
              <a:t>Snow/Ice Limitations</a:t>
            </a:r>
            <a:endParaRPr sz="4400" dirty="0">
              <a:latin typeface="+mj-lt"/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838200" y="1208402"/>
            <a:ext cx="4990026" cy="144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500"/>
              <a:buChar char="•"/>
            </a:pPr>
            <a:r>
              <a:rPr lang="en-US" sz="2400" dirty="0">
                <a:latin typeface="+mj-lt"/>
              </a:rPr>
              <a:t>Original model was developed for rainfall dominated basins. </a:t>
            </a:r>
          </a:p>
          <a:p>
            <a:pPr marL="685800" lvl="1" indent="-196850">
              <a:lnSpc>
                <a:spcPct val="100000"/>
              </a:lnSpc>
              <a:spcBef>
                <a:spcPts val="0"/>
              </a:spcBef>
              <a:buSzPts val="1500"/>
            </a:pPr>
            <a:r>
              <a:rPr lang="en-US" sz="1800" dirty="0">
                <a:latin typeface="+mj-lt"/>
              </a:rPr>
              <a:t>Inadequate for expansion into northern climates: NERFC. </a:t>
            </a:r>
          </a:p>
        </p:txBody>
      </p:sp>
      <p:pic>
        <p:nvPicPr>
          <p:cNvPr id="21" name="Google Shape;324;p36">
            <a:extLst>
              <a:ext uri="{FF2B5EF4-FFF2-40B4-BE49-F238E27FC236}">
                <a16:creationId xmlns:a16="http://schemas.microsoft.com/office/drawing/2014/main" id="{2C780D64-B432-4661-B8BA-B0978E4E34C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803700" y="0"/>
            <a:ext cx="5339908" cy="341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CEC93-662E-4C69-8D7E-C0D02729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58" b="5258"/>
          <a:stretch/>
        </p:blipFill>
        <p:spPr>
          <a:xfrm>
            <a:off x="878" y="3155663"/>
            <a:ext cx="3474720" cy="373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BEDFC-8567-47F7-A6C2-FF66F48CC7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58" b="5258"/>
          <a:stretch/>
        </p:blipFill>
        <p:spPr>
          <a:xfrm>
            <a:off x="4360177" y="3158963"/>
            <a:ext cx="3471646" cy="3727912"/>
          </a:xfrm>
          <a:prstGeom prst="rect">
            <a:avLst/>
          </a:prstGeom>
        </p:spPr>
      </p:pic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E2AAEB59-3E9A-4260-9A01-B278E69575EF}"/>
              </a:ext>
            </a:extLst>
          </p:cNvPr>
          <p:cNvSpPr/>
          <p:nvPr/>
        </p:nvSpPr>
        <p:spPr>
          <a:xfrm>
            <a:off x="3222376" y="4948550"/>
            <a:ext cx="1280798" cy="5280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E1F09B-D004-4C87-AC1A-74FE96870F44}"/>
              </a:ext>
            </a:extLst>
          </p:cNvPr>
          <p:cNvSpPr/>
          <p:nvPr/>
        </p:nvSpPr>
        <p:spPr>
          <a:xfrm>
            <a:off x="9299872" y="2253053"/>
            <a:ext cx="906011" cy="77752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DAD20-71DF-43AB-B1BC-21FA5FAACB20}"/>
              </a:ext>
            </a:extLst>
          </p:cNvPr>
          <p:cNvSpPr txBox="1"/>
          <p:nvPr/>
        </p:nvSpPr>
        <p:spPr>
          <a:xfrm>
            <a:off x="8079794" y="1054513"/>
            <a:ext cx="15754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&gt; 1.0” QPE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45D5D21-2F93-4A8B-B2A6-F089BAC991F2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16200000" flipH="1">
            <a:off x="8864826" y="1365000"/>
            <a:ext cx="890763" cy="88534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7EB276-60FA-4B65-84EC-10BEDE07515E}"/>
              </a:ext>
            </a:extLst>
          </p:cNvPr>
          <p:cNvSpPr txBox="1"/>
          <p:nvPr/>
        </p:nvSpPr>
        <p:spPr>
          <a:xfrm>
            <a:off x="9895375" y="3645274"/>
            <a:ext cx="20844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Small predicted rise in the stage height. 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606A399-DE1F-42B5-8E74-CD473C556496}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 flipV="1">
            <a:off x="9815401" y="2523080"/>
            <a:ext cx="1492009" cy="75238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FC328E-13ED-419F-961F-70C3EB42E3E3}"/>
              </a:ext>
            </a:extLst>
          </p:cNvPr>
          <p:cNvSpPr txBox="1"/>
          <p:nvPr/>
        </p:nvSpPr>
        <p:spPr>
          <a:xfrm>
            <a:off x="10205883" y="345238"/>
            <a:ext cx="139153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Large change in observed stage height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9766F02-7AA0-436F-8A5F-C1D3C3768383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10001021" y="714569"/>
            <a:ext cx="204863" cy="90258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412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783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Corbel</vt:lpstr>
      <vt:lpstr>Calibri</vt:lpstr>
      <vt:lpstr>Arial</vt:lpstr>
      <vt:lpstr>Depth</vt:lpstr>
      <vt:lpstr>Depth</vt:lpstr>
      <vt:lpstr>Medium-Range River Flood Forecasts Using a Long Short-Term Memory Network</vt:lpstr>
      <vt:lpstr>Motivation</vt:lpstr>
      <vt:lpstr>Machine Learning: Long Short-Term Memory (LSTM)</vt:lpstr>
      <vt:lpstr>Operational Forecasts</vt:lpstr>
      <vt:lpstr>Current Project Domain</vt:lpstr>
      <vt:lpstr>Recent Highlight: Hurricane Ian</vt:lpstr>
      <vt:lpstr>Validation</vt:lpstr>
      <vt:lpstr>Snow/Ice Limitations</vt:lpstr>
      <vt:lpstr>Snow/Ice Limitations</vt:lpstr>
      <vt:lpstr>Introduction of Snowfall/Snowmelt Processes</vt:lpstr>
      <vt:lpstr>Snow/Ice Aware Model Improvements</vt:lpstr>
      <vt:lpstr>Snow/Ice Aware Model Improvements</vt:lpstr>
      <vt:lpstr>Project R2O/O2R Highlights</vt:lpstr>
      <vt:lpstr>   Thanks for your time!  Questions?  Andrew White andrew.t.white@nasa.gov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Machine Learning Hydrologic Forecast Project Overview</dc:title>
  <dc:creator>White, Andrew T. (MSFC-ST11)[UAH]</dc:creator>
  <cp:lastModifiedBy>Andrew</cp:lastModifiedBy>
  <cp:revision>83</cp:revision>
  <dcterms:modified xsi:type="dcterms:W3CDTF">2023-01-09T15:26:53Z</dcterms:modified>
</cp:coreProperties>
</file>