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3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94" r:id="rId15"/>
    <p:sldId id="295" r:id="rId16"/>
    <p:sldId id="272" r:id="rId17"/>
    <p:sldId id="274" r:id="rId18"/>
    <p:sldId id="311" r:id="rId19"/>
    <p:sldId id="277" r:id="rId20"/>
    <p:sldId id="278" r:id="rId21"/>
    <p:sldId id="281" r:id="rId22"/>
    <p:sldId id="282" r:id="rId23"/>
    <p:sldId id="283" r:id="rId24"/>
    <p:sldId id="312" r:id="rId25"/>
    <p:sldId id="284" r:id="rId26"/>
    <p:sldId id="285" r:id="rId27"/>
    <p:sldId id="290" r:id="rId28"/>
    <p:sldId id="286" r:id="rId29"/>
    <p:sldId id="287" r:id="rId30"/>
    <p:sldId id="313" r:id="rId31"/>
    <p:sldId id="273" r:id="rId32"/>
    <p:sldId id="279" r:id="rId33"/>
    <p:sldId id="280" r:id="rId34"/>
    <p:sldId id="292" r:id="rId35"/>
    <p:sldId id="28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ED7D31"/>
    <a:srgbClr val="000000"/>
    <a:srgbClr val="FE9676"/>
    <a:srgbClr val="C73001"/>
    <a:srgbClr val="D62627"/>
    <a:srgbClr val="FF881F"/>
    <a:srgbClr val="2A9F2A"/>
    <a:srgbClr val="1D7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0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0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9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5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41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27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3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02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6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76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7785A-D66B-475F-A4B7-4FBCD1280315}" type="datetimeFigureOut">
              <a:rPr lang="en-US" smtClean="0"/>
              <a:t>12/22/2022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A0443-4D50-4AFB-AAD6-DA850571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4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alag.ucanr.edu/Archive/?article=ca.v059n02p137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1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10" Type="http://schemas.openxmlformats.org/officeDocument/2006/relationships/image" Target="../media/image160.png"/><Relationship Id="rId4" Type="http://schemas.openxmlformats.org/officeDocument/2006/relationships/image" Target="../media/image100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90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20872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" y="2888056"/>
            <a:ext cx="11876182" cy="100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 Modeling and Simulation Study for the GeoXO Atmospheric Composition Instrument (ACX): </a:t>
            </a:r>
          </a:p>
          <a:p>
            <a:pPr algn="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System Level SO</a:t>
            </a:r>
            <a:r>
              <a:rPr lang="en-US" sz="34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</a:t>
            </a:r>
            <a:r>
              <a:rPr lang="en-US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and O</a:t>
            </a:r>
            <a:r>
              <a:rPr lang="en-US" sz="34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3</a:t>
            </a:r>
            <a:r>
              <a:rPr lang="en-US" sz="3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Retrieval Performance as a Function of SNR</a:t>
            </a:r>
            <a:endParaRPr lang="en-US" sz="3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203771" y="4754553"/>
            <a:ext cx="11784458" cy="169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sz="1800" dirty="0">
                <a:latin typeface="+mj-lt"/>
              </a:rPr>
              <a:t>Monica Cook</a:t>
            </a:r>
            <a:r>
              <a:rPr lang="en-US" sz="1800" baseline="30000" dirty="0">
                <a:latin typeface="+mj-lt"/>
              </a:rPr>
              <a:t>1</a:t>
            </a:r>
            <a:r>
              <a:rPr lang="en-US" sz="1800" dirty="0">
                <a:latin typeface="+mj-lt"/>
              </a:rPr>
              <a:t>, Francis Padula</a:t>
            </a:r>
            <a:r>
              <a:rPr lang="en-US" sz="1800" baseline="30000" dirty="0">
                <a:latin typeface="+mj-lt"/>
              </a:rPr>
              <a:t>1</a:t>
            </a:r>
            <a:r>
              <a:rPr lang="en-US" sz="1800" dirty="0">
                <a:latin typeface="+mj-lt"/>
              </a:rPr>
              <a:t>, Aaron Pearlman</a:t>
            </a:r>
            <a:r>
              <a:rPr lang="en-US" sz="1800" baseline="30000" dirty="0">
                <a:latin typeface="+mj-lt"/>
              </a:rPr>
              <a:t>1</a:t>
            </a:r>
            <a:r>
              <a:rPr lang="en-US" sz="1800" dirty="0">
                <a:latin typeface="+mj-lt"/>
              </a:rPr>
              <a:t>, Boryana Efremova</a:t>
            </a:r>
            <a:r>
              <a:rPr lang="en-US" sz="1800" baseline="30000" dirty="0">
                <a:latin typeface="+mj-lt"/>
              </a:rPr>
              <a:t>1</a:t>
            </a:r>
            <a:r>
              <a:rPr lang="en-US" sz="1800" dirty="0" smtClean="0">
                <a:latin typeface="+mj-lt"/>
              </a:rPr>
              <a:t>,</a:t>
            </a:r>
            <a:r>
              <a:rPr lang="en-US" sz="1800" dirty="0">
                <a:latin typeface="+mj-lt"/>
              </a:rPr>
              <a:t> Joel </a:t>
            </a:r>
            <a:r>
              <a:rPr lang="en-US" sz="1800" dirty="0" smtClean="0">
                <a:latin typeface="+mj-lt"/>
              </a:rPr>
              <a:t>McCorkel</a:t>
            </a:r>
            <a:r>
              <a:rPr lang="en-US" sz="1800" baseline="30000" dirty="0" smtClean="0">
                <a:latin typeface="+mj-lt"/>
              </a:rPr>
              <a:t>2</a:t>
            </a:r>
            <a:r>
              <a:rPr lang="en-US" sz="1800" dirty="0" smtClean="0">
                <a:latin typeface="+mj-lt"/>
              </a:rPr>
              <a:t>, Joanna Joiner</a:t>
            </a:r>
            <a:r>
              <a:rPr lang="en-US" sz="1800" baseline="30000" dirty="0" smtClean="0">
                <a:latin typeface="+mj-lt"/>
              </a:rPr>
              <a:t>2</a:t>
            </a:r>
            <a:endParaRPr lang="en-US" sz="1600" baseline="30000" dirty="0" smtClean="0">
              <a:latin typeface="+mj-lt"/>
            </a:endParaRPr>
          </a:p>
          <a:p>
            <a:r>
              <a:rPr lang="en-US" sz="1400" baseline="30000" dirty="0" smtClean="0">
                <a:latin typeface="+mj-lt"/>
              </a:rPr>
              <a:t>1</a:t>
            </a:r>
            <a:r>
              <a:rPr lang="en-US" sz="1400" dirty="0" smtClean="0">
                <a:latin typeface="+mj-lt"/>
              </a:rPr>
              <a:t>GeoThinkTank </a:t>
            </a:r>
            <a:r>
              <a:rPr lang="en-US" sz="1400" dirty="0">
                <a:latin typeface="+mj-lt"/>
              </a:rPr>
              <a:t>LLC</a:t>
            </a:r>
          </a:p>
          <a:p>
            <a:r>
              <a:rPr lang="en-US" sz="1400" baseline="30000" dirty="0" smtClean="0">
                <a:latin typeface="+mj-lt"/>
              </a:rPr>
              <a:t>2</a:t>
            </a:r>
            <a:r>
              <a:rPr lang="en-US" sz="1400" dirty="0" smtClean="0">
                <a:latin typeface="+mj-lt"/>
              </a:rPr>
              <a:t>NASA </a:t>
            </a:r>
            <a:r>
              <a:rPr lang="en-US" sz="1400" dirty="0">
                <a:latin typeface="+mj-lt"/>
              </a:rPr>
              <a:t>Goddard Space Flight Center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sz="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sz="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AMS 103</a:t>
            </a:r>
            <a:r>
              <a:rPr lang="en-US" altLang="en-US" sz="14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rd</a:t>
            </a:r>
            <a:r>
              <a:rPr lang="en-US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Annual Meeting</a:t>
            </a:r>
            <a:endParaRPr lang="en-US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8 – 12 January 2023</a:t>
            </a:r>
            <a:endParaRPr lang="en-US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Denver, Colorado</a:t>
            </a:r>
            <a:endParaRPr lang="en-US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727F181-DB42-4E6B-A583-9C88A5208ECA}" type="slidenum">
              <a:rPr lang="en-US" smtClean="0"/>
              <a:t>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8" t="11604" r="20602" b="10533"/>
          <a:stretch/>
        </p:blipFill>
        <p:spPr>
          <a:xfrm>
            <a:off x="296595" y="196623"/>
            <a:ext cx="1673264" cy="16940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6410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712" y="896112"/>
            <a:ext cx="6135624" cy="3875730"/>
          </a:xfrm>
          <a:prstGeom prst="rect">
            <a:avLst/>
          </a:prstGeom>
        </p:spPr>
      </p:pic>
      <p:sp>
        <p:nvSpPr>
          <p:cNvPr id="109" name="Title 1"/>
          <p:cNvSpPr txBox="1">
            <a:spLocks/>
          </p:cNvSpPr>
          <p:nvPr/>
        </p:nvSpPr>
        <p:spPr>
          <a:xfrm>
            <a:off x="0" y="0"/>
            <a:ext cx="12192000" cy="83295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563"/>
            <a:r>
              <a:rPr lang="en-US" sz="3200" dirty="0">
                <a:latin typeface="+mj-lt"/>
              </a:rPr>
              <a:t>NOAAs Geostationary and Extended Observations (GeoXO)</a:t>
            </a:r>
            <a:r>
              <a:rPr lang="en-US" sz="3200" dirty="0" smtClean="0">
                <a:latin typeface="+mj-lt"/>
              </a:rPr>
              <a:t> ACX Introduction</a:t>
            </a:r>
            <a:endParaRPr lang="en-US" sz="32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5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8517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2</a:t>
            </a:fld>
            <a:endParaRPr lang="en-US" dirty="0">
              <a:latin typeface="+mj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93677" y="1155041"/>
            <a:ext cx="5160581" cy="2932386"/>
            <a:chOff x="301507" y="1155041"/>
            <a:chExt cx="5160581" cy="2932386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/>
            <a:srcRect l="11472" r="11445" b="22132"/>
            <a:stretch/>
          </p:blipFill>
          <p:spPr>
            <a:xfrm>
              <a:off x="301507" y="1155041"/>
              <a:ext cx="5160581" cy="2932386"/>
            </a:xfrm>
            <a:prstGeom prst="roundRect">
              <a:avLst>
                <a:gd name="adj" fmla="val 0"/>
              </a:avLst>
            </a:prstGeom>
          </p:spPr>
        </p:pic>
        <p:sp>
          <p:nvSpPr>
            <p:cNvPr id="20" name="Rounded Rectangle 19"/>
            <p:cNvSpPr/>
            <p:nvPr/>
          </p:nvSpPr>
          <p:spPr>
            <a:xfrm>
              <a:off x="2217667" y="3121034"/>
              <a:ext cx="1317860" cy="12966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951630" y="49541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3677" y="4145947"/>
            <a:ext cx="5160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ACX: observations of air pollutants to improve air quality monitoring and mitigate health impacts from severe pollution and smoke events</a:t>
            </a:r>
          </a:p>
        </p:txBody>
      </p:sp>
      <p:graphicFrame>
        <p:nvGraphicFramePr>
          <p:cNvPr id="61" name="Table 5">
            <a:extLst>
              <a:ext uri="{FF2B5EF4-FFF2-40B4-BE49-F238E27FC236}">
                <a16:creationId xmlns:a16="http://schemas.microsoft.com/office/drawing/2014/main" id="{CB307302-C1B0-E744-8D56-AB7564EC0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956258"/>
              </p:ext>
            </p:extLst>
          </p:nvPr>
        </p:nvGraphicFramePr>
        <p:xfrm>
          <a:off x="5919966" y="4729282"/>
          <a:ext cx="5904172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52086">
                  <a:extLst>
                    <a:ext uri="{9D8B030D-6E8A-4147-A177-3AD203B41FA5}">
                      <a16:colId xmlns:a16="http://schemas.microsoft.com/office/drawing/2014/main" val="3016336415"/>
                    </a:ext>
                  </a:extLst>
                </a:gridCol>
                <a:gridCol w="2952086">
                  <a:extLst>
                    <a:ext uri="{9D8B030D-6E8A-4147-A177-3AD203B41FA5}">
                      <a16:colId xmlns:a16="http://schemas.microsoft.com/office/drawing/2014/main" val="2561447554"/>
                    </a:ext>
                  </a:extLst>
                </a:gridCol>
              </a:tblGrid>
              <a:tr h="18068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 ACX Instrument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0875"/>
                  </a:ext>
                </a:extLst>
              </a:tr>
              <a:tr h="18068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Spectral Resolution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0.6</a:t>
                      </a:r>
                      <a:r>
                        <a:rPr lang="en-US" sz="1400" baseline="0" dirty="0" smtClean="0"/>
                        <a:t> nm</a:t>
                      </a:r>
                      <a:endParaRPr lang="en-US" sz="1400" b="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2000"/>
                  </a:ext>
                </a:extLst>
              </a:tr>
              <a:tr h="18068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Spectral</a:t>
                      </a:r>
                      <a:r>
                        <a:rPr lang="en-US" sz="1400" baseline="0" dirty="0" smtClean="0"/>
                        <a:t> Sampling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 nm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412555"/>
                  </a:ext>
                </a:extLst>
              </a:tr>
              <a:tr h="18068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Spectral Range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300 – 500 nm;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540 – 740 nm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5601086"/>
                  </a:ext>
                </a:extLst>
              </a:tr>
              <a:tr h="18068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Temporal</a:t>
                      </a:r>
                      <a:r>
                        <a:rPr lang="en-US" sz="1400" baseline="0" dirty="0" smtClean="0"/>
                        <a:t> Revisit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60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min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0667876"/>
                  </a:ext>
                </a:extLst>
              </a:tr>
              <a:tr h="18068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Spatial Resolution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25 km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at nadir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181264"/>
                  </a:ext>
                </a:extLst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0" y="6613641"/>
            <a:ext cx="50134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https://www.nesdis.noaa.gov/next-generation/geostationary-extended-observations-geoxo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6532783" y="1055344"/>
            <a:ext cx="483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Atmospheric Composition Spectral Regions of Interest</a:t>
            </a:r>
            <a:endParaRPr lang="en-US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2031" y="5035464"/>
            <a:ext cx="5163872" cy="1477328"/>
          </a:xfrm>
          <a:prstGeom prst="rect">
            <a:avLst/>
          </a:prstGeom>
          <a:solidFill>
            <a:schemeClr val="tx1">
              <a:lumMod val="65000"/>
              <a:lumOff val="35000"/>
              <a:alpha val="74902"/>
            </a:schemeClr>
          </a:solidFill>
        </p:spPr>
        <p:txBody>
          <a:bodyPr wrap="square" rtlCol="0">
            <a:spAutoFit/>
          </a:bodyPr>
          <a:lstStyle/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Enhance NOAA’s current capabilities to monitor hourly variation in pollutants</a:t>
            </a:r>
          </a:p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Enhance NOAA’s air quality forecasting capabilities (pollution alerts, regulatory guidance, reduced health impacts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00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725930"/>
            <a:ext cx="4658062" cy="5132069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  <a:alpha val="73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54480" y="6400800"/>
            <a:ext cx="1554480" cy="4572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" y="6400800"/>
            <a:ext cx="1554480" cy="457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03582" y="6400800"/>
            <a:ext cx="1554480" cy="457200"/>
          </a:xfrm>
          <a:prstGeom prst="rect">
            <a:avLst/>
          </a:prstGeom>
          <a:gradFill flip="none" rotWithShape="1">
            <a:gsLst>
              <a:gs pos="95000">
                <a:schemeClr val="accent1">
                  <a:lumMod val="75000"/>
                  <a:alpha val="67000"/>
                </a:schemeClr>
              </a:gs>
              <a:gs pos="0">
                <a:schemeClr val="accent5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366" y="644473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Urban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1110" y="6444734"/>
            <a:ext cx="1181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Vegetation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3731" y="6444734"/>
            <a:ext cx="754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Water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38072" y="6444734"/>
            <a:ext cx="2245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Surface Reflectance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465725" y="5687120"/>
            <a:ext cx="623028" cy="588758"/>
            <a:chOff x="6176639" y="1522546"/>
            <a:chExt cx="2646380" cy="2500814"/>
          </a:xfrm>
        </p:grpSpPr>
        <p:sp>
          <p:nvSpPr>
            <p:cNvPr id="12" name="Rounded Rectangle 11"/>
            <p:cNvSpPr/>
            <p:nvPr/>
          </p:nvSpPr>
          <p:spPr>
            <a:xfrm>
              <a:off x="6822403" y="1828800"/>
              <a:ext cx="1310378" cy="2194560"/>
            </a:xfrm>
            <a:prstGeom prst="roundRect">
              <a:avLst>
                <a:gd name="adj" fmla="val 9360"/>
              </a:avLst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176639" y="2199764"/>
              <a:ext cx="645764" cy="1823595"/>
            </a:xfrm>
            <a:prstGeom prst="roundRect">
              <a:avLst>
                <a:gd name="adj" fmla="val 9360"/>
              </a:avLst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132780" y="2926080"/>
              <a:ext cx="690239" cy="1097280"/>
            </a:xfrm>
            <a:prstGeom prst="roundRect">
              <a:avLst>
                <a:gd name="adj" fmla="val 9360"/>
              </a:avLst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7135599" y="1522546"/>
              <a:ext cx="683987" cy="306254"/>
            </a:xfrm>
            <a:prstGeom prst="roundRect">
              <a:avLst>
                <a:gd name="adj" fmla="val 9360"/>
              </a:avLst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202074" y="3538587"/>
              <a:ext cx="551037" cy="484771"/>
            </a:xfrm>
            <a:prstGeom prst="roundRect">
              <a:avLst>
                <a:gd name="adj" fmla="val 9360"/>
              </a:avLst>
            </a:pr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7245647" y="3193710"/>
              <a:ext cx="463891" cy="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245647" y="2850996"/>
              <a:ext cx="463891" cy="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245647" y="2199765"/>
              <a:ext cx="463891" cy="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7245647" y="2525381"/>
              <a:ext cx="463891" cy="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392895" y="3302250"/>
              <a:ext cx="170007" cy="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392895" y="3648025"/>
              <a:ext cx="170007" cy="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499521" y="3822638"/>
              <a:ext cx="0" cy="200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499521" y="3274000"/>
              <a:ext cx="0" cy="200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499521" y="2825720"/>
              <a:ext cx="0" cy="200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499521" y="2382604"/>
              <a:ext cx="0" cy="200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2178424" y="5929680"/>
            <a:ext cx="306592" cy="374078"/>
            <a:chOff x="2582051" y="5962176"/>
            <a:chExt cx="306592" cy="374078"/>
          </a:xfrm>
          <a:solidFill>
            <a:schemeClr val="bg1">
              <a:lumMod val="85000"/>
            </a:schemeClr>
          </a:solidFill>
        </p:grpSpPr>
        <p:cxnSp>
          <p:nvCxnSpPr>
            <p:cNvPr id="73" name="Straight Connector 72"/>
            <p:cNvCxnSpPr/>
            <p:nvPr/>
          </p:nvCxnSpPr>
          <p:spPr>
            <a:xfrm>
              <a:off x="2732442" y="6125966"/>
              <a:ext cx="0" cy="210288"/>
            </a:xfrm>
            <a:prstGeom prst="line">
              <a:avLst/>
            </a:prstGeom>
            <a:grpFill/>
            <a:ln w="38100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2582051" y="6043530"/>
              <a:ext cx="204395" cy="204395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612423" y="5962176"/>
              <a:ext cx="204395" cy="204395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2684248" y="6041963"/>
              <a:ext cx="204395" cy="204395"/>
            </a:xfrm>
            <a:prstGeom prst="ellipse">
              <a:avLst/>
            </a:pr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90" name="Flowchart: Extract 80"/>
          <p:cNvSpPr/>
          <p:nvPr/>
        </p:nvSpPr>
        <p:spPr>
          <a:xfrm>
            <a:off x="3783942" y="5998570"/>
            <a:ext cx="193760" cy="305188"/>
          </a:xfrm>
          <a:custGeom>
            <a:avLst/>
            <a:gdLst>
              <a:gd name="connsiteX0" fmla="*/ 0 w 10000"/>
              <a:gd name="connsiteY0" fmla="*/ 10000 h 10000"/>
              <a:gd name="connsiteX1" fmla="*/ 5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0" fmla="*/ 0 w 10108"/>
              <a:gd name="connsiteY0" fmla="*/ 10000 h 10000"/>
              <a:gd name="connsiteX1" fmla="*/ 5000 w 10108"/>
              <a:gd name="connsiteY1" fmla="*/ 0 h 10000"/>
              <a:gd name="connsiteX2" fmla="*/ 10000 w 10108"/>
              <a:gd name="connsiteY2" fmla="*/ 10000 h 10000"/>
              <a:gd name="connsiteX3" fmla="*/ 0 w 10108"/>
              <a:gd name="connsiteY3" fmla="*/ 10000 h 10000"/>
              <a:gd name="connsiteX0" fmla="*/ 108 w 10216"/>
              <a:gd name="connsiteY0" fmla="*/ 10000 h 10000"/>
              <a:gd name="connsiteX1" fmla="*/ 5108 w 10216"/>
              <a:gd name="connsiteY1" fmla="*/ 0 h 10000"/>
              <a:gd name="connsiteX2" fmla="*/ 10108 w 10216"/>
              <a:gd name="connsiteY2" fmla="*/ 10000 h 10000"/>
              <a:gd name="connsiteX3" fmla="*/ 108 w 10216"/>
              <a:gd name="connsiteY3" fmla="*/ 10000 h 10000"/>
              <a:gd name="connsiteX0" fmla="*/ 108 w 11028"/>
              <a:gd name="connsiteY0" fmla="*/ 10000 h 10000"/>
              <a:gd name="connsiteX1" fmla="*/ 5108 w 11028"/>
              <a:gd name="connsiteY1" fmla="*/ 0 h 10000"/>
              <a:gd name="connsiteX2" fmla="*/ 10108 w 11028"/>
              <a:gd name="connsiteY2" fmla="*/ 10000 h 10000"/>
              <a:gd name="connsiteX3" fmla="*/ 108 w 11028"/>
              <a:gd name="connsiteY3" fmla="*/ 10000 h 10000"/>
              <a:gd name="connsiteX0" fmla="*/ 920 w 11840"/>
              <a:gd name="connsiteY0" fmla="*/ 10000 h 10000"/>
              <a:gd name="connsiteX1" fmla="*/ 5920 w 11840"/>
              <a:gd name="connsiteY1" fmla="*/ 0 h 10000"/>
              <a:gd name="connsiteX2" fmla="*/ 10920 w 11840"/>
              <a:gd name="connsiteY2" fmla="*/ 10000 h 10000"/>
              <a:gd name="connsiteX3" fmla="*/ 920 w 11840"/>
              <a:gd name="connsiteY3" fmla="*/ 10000 h 10000"/>
              <a:gd name="connsiteX0" fmla="*/ 1 w 10002"/>
              <a:gd name="connsiteY0" fmla="*/ 10000 h 13184"/>
              <a:gd name="connsiteX1" fmla="*/ 5001 w 10002"/>
              <a:gd name="connsiteY1" fmla="*/ 0 h 13184"/>
              <a:gd name="connsiteX2" fmla="*/ 10001 w 10002"/>
              <a:gd name="connsiteY2" fmla="*/ 10000 h 13184"/>
              <a:gd name="connsiteX3" fmla="*/ 5394 w 10002"/>
              <a:gd name="connsiteY3" fmla="*/ 13184 h 13184"/>
              <a:gd name="connsiteX4" fmla="*/ 1 w 10002"/>
              <a:gd name="connsiteY4" fmla="*/ 10000 h 13184"/>
              <a:gd name="connsiteX0" fmla="*/ 1 w 10002"/>
              <a:gd name="connsiteY0" fmla="*/ 10000 h 13472"/>
              <a:gd name="connsiteX1" fmla="*/ 5001 w 10002"/>
              <a:gd name="connsiteY1" fmla="*/ 0 h 13472"/>
              <a:gd name="connsiteX2" fmla="*/ 10001 w 10002"/>
              <a:gd name="connsiteY2" fmla="*/ 10000 h 13472"/>
              <a:gd name="connsiteX3" fmla="*/ 5394 w 10002"/>
              <a:gd name="connsiteY3" fmla="*/ 13184 h 13472"/>
              <a:gd name="connsiteX4" fmla="*/ 1 w 10002"/>
              <a:gd name="connsiteY4" fmla="*/ 10000 h 13472"/>
              <a:gd name="connsiteX0" fmla="*/ 1 w 10002"/>
              <a:gd name="connsiteY0" fmla="*/ 10000 h 13195"/>
              <a:gd name="connsiteX1" fmla="*/ 5001 w 10002"/>
              <a:gd name="connsiteY1" fmla="*/ 0 h 13195"/>
              <a:gd name="connsiteX2" fmla="*/ 10001 w 10002"/>
              <a:gd name="connsiteY2" fmla="*/ 10000 h 13195"/>
              <a:gd name="connsiteX3" fmla="*/ 5394 w 10002"/>
              <a:gd name="connsiteY3" fmla="*/ 13184 h 13195"/>
              <a:gd name="connsiteX4" fmla="*/ 1 w 10002"/>
              <a:gd name="connsiteY4" fmla="*/ 10000 h 13195"/>
              <a:gd name="connsiteX0" fmla="*/ 1 w 10002"/>
              <a:gd name="connsiteY0" fmla="*/ 10000 h 13195"/>
              <a:gd name="connsiteX1" fmla="*/ 5001 w 10002"/>
              <a:gd name="connsiteY1" fmla="*/ 0 h 13195"/>
              <a:gd name="connsiteX2" fmla="*/ 10001 w 10002"/>
              <a:gd name="connsiteY2" fmla="*/ 10000 h 13195"/>
              <a:gd name="connsiteX3" fmla="*/ 5394 w 10002"/>
              <a:gd name="connsiteY3" fmla="*/ 13184 h 13195"/>
              <a:gd name="connsiteX4" fmla="*/ 1 w 10002"/>
              <a:gd name="connsiteY4" fmla="*/ 10000 h 13195"/>
              <a:gd name="connsiteX0" fmla="*/ 1 w 10002"/>
              <a:gd name="connsiteY0" fmla="*/ 10000 h 13195"/>
              <a:gd name="connsiteX1" fmla="*/ 5001 w 10002"/>
              <a:gd name="connsiteY1" fmla="*/ 0 h 13195"/>
              <a:gd name="connsiteX2" fmla="*/ 10001 w 10002"/>
              <a:gd name="connsiteY2" fmla="*/ 10000 h 13195"/>
              <a:gd name="connsiteX3" fmla="*/ 5394 w 10002"/>
              <a:gd name="connsiteY3" fmla="*/ 13184 h 13195"/>
              <a:gd name="connsiteX4" fmla="*/ 1 w 10002"/>
              <a:gd name="connsiteY4" fmla="*/ 10000 h 13195"/>
              <a:gd name="connsiteX0" fmla="*/ 1 w 10002"/>
              <a:gd name="connsiteY0" fmla="*/ 10000 h 14389"/>
              <a:gd name="connsiteX1" fmla="*/ 5001 w 10002"/>
              <a:gd name="connsiteY1" fmla="*/ 0 h 14389"/>
              <a:gd name="connsiteX2" fmla="*/ 10001 w 10002"/>
              <a:gd name="connsiteY2" fmla="*/ 10000 h 14389"/>
              <a:gd name="connsiteX3" fmla="*/ 5394 w 10002"/>
              <a:gd name="connsiteY3" fmla="*/ 14383 h 14389"/>
              <a:gd name="connsiteX4" fmla="*/ 1 w 10002"/>
              <a:gd name="connsiteY4" fmla="*/ 10000 h 14389"/>
              <a:gd name="connsiteX0" fmla="*/ 1 w 10001"/>
              <a:gd name="connsiteY0" fmla="*/ 10000 h 15436"/>
              <a:gd name="connsiteX1" fmla="*/ 5001 w 10001"/>
              <a:gd name="connsiteY1" fmla="*/ 0 h 15436"/>
              <a:gd name="connsiteX2" fmla="*/ 10001 w 10001"/>
              <a:gd name="connsiteY2" fmla="*/ 10000 h 15436"/>
              <a:gd name="connsiteX3" fmla="*/ 4645 w 10001"/>
              <a:gd name="connsiteY3" fmla="*/ 15432 h 15436"/>
              <a:gd name="connsiteX4" fmla="*/ 1 w 10001"/>
              <a:gd name="connsiteY4" fmla="*/ 10000 h 15436"/>
              <a:gd name="connsiteX0" fmla="*/ 1 w 10001"/>
              <a:gd name="connsiteY0" fmla="*/ 10000 h 15432"/>
              <a:gd name="connsiteX1" fmla="*/ 5001 w 10001"/>
              <a:gd name="connsiteY1" fmla="*/ 0 h 15432"/>
              <a:gd name="connsiteX2" fmla="*/ 10001 w 10001"/>
              <a:gd name="connsiteY2" fmla="*/ 10000 h 15432"/>
              <a:gd name="connsiteX3" fmla="*/ 4645 w 10001"/>
              <a:gd name="connsiteY3" fmla="*/ 15432 h 15432"/>
              <a:gd name="connsiteX4" fmla="*/ 1 w 10001"/>
              <a:gd name="connsiteY4" fmla="*/ 10000 h 15432"/>
              <a:gd name="connsiteX0" fmla="*/ 1 w 10001"/>
              <a:gd name="connsiteY0" fmla="*/ 10000 h 15432"/>
              <a:gd name="connsiteX1" fmla="*/ 5001 w 10001"/>
              <a:gd name="connsiteY1" fmla="*/ 0 h 15432"/>
              <a:gd name="connsiteX2" fmla="*/ 10001 w 10001"/>
              <a:gd name="connsiteY2" fmla="*/ 10000 h 15432"/>
              <a:gd name="connsiteX3" fmla="*/ 4920 w 10001"/>
              <a:gd name="connsiteY3" fmla="*/ 15432 h 15432"/>
              <a:gd name="connsiteX4" fmla="*/ 1 w 10001"/>
              <a:gd name="connsiteY4" fmla="*/ 10000 h 15432"/>
              <a:gd name="connsiteX0" fmla="*/ 1 w 10001"/>
              <a:gd name="connsiteY0" fmla="*/ 10412 h 15844"/>
              <a:gd name="connsiteX1" fmla="*/ 5001 w 10001"/>
              <a:gd name="connsiteY1" fmla="*/ 0 h 15844"/>
              <a:gd name="connsiteX2" fmla="*/ 10001 w 10001"/>
              <a:gd name="connsiteY2" fmla="*/ 10412 h 15844"/>
              <a:gd name="connsiteX3" fmla="*/ 4920 w 10001"/>
              <a:gd name="connsiteY3" fmla="*/ 15844 h 15844"/>
              <a:gd name="connsiteX4" fmla="*/ 1 w 10001"/>
              <a:gd name="connsiteY4" fmla="*/ 10412 h 15844"/>
              <a:gd name="connsiteX0" fmla="*/ 1 w 10001"/>
              <a:gd name="connsiteY0" fmla="*/ 10412 h 16119"/>
              <a:gd name="connsiteX1" fmla="*/ 5001 w 10001"/>
              <a:gd name="connsiteY1" fmla="*/ 0 h 16119"/>
              <a:gd name="connsiteX2" fmla="*/ 10001 w 10001"/>
              <a:gd name="connsiteY2" fmla="*/ 10412 h 16119"/>
              <a:gd name="connsiteX3" fmla="*/ 5012 w 10001"/>
              <a:gd name="connsiteY3" fmla="*/ 16119 h 16119"/>
              <a:gd name="connsiteX4" fmla="*/ 1 w 10001"/>
              <a:gd name="connsiteY4" fmla="*/ 10412 h 16119"/>
              <a:gd name="connsiteX0" fmla="*/ 1 w 10001"/>
              <a:gd name="connsiteY0" fmla="*/ 10412 h 15752"/>
              <a:gd name="connsiteX1" fmla="*/ 5001 w 10001"/>
              <a:gd name="connsiteY1" fmla="*/ 0 h 15752"/>
              <a:gd name="connsiteX2" fmla="*/ 10001 w 10001"/>
              <a:gd name="connsiteY2" fmla="*/ 10412 h 15752"/>
              <a:gd name="connsiteX3" fmla="*/ 4875 w 10001"/>
              <a:gd name="connsiteY3" fmla="*/ 15752 h 15752"/>
              <a:gd name="connsiteX4" fmla="*/ 1 w 10001"/>
              <a:gd name="connsiteY4" fmla="*/ 10412 h 15752"/>
              <a:gd name="connsiteX0" fmla="*/ 1 w 10001"/>
              <a:gd name="connsiteY0" fmla="*/ 10412 h 15889"/>
              <a:gd name="connsiteX1" fmla="*/ 5001 w 10001"/>
              <a:gd name="connsiteY1" fmla="*/ 0 h 15889"/>
              <a:gd name="connsiteX2" fmla="*/ 10001 w 10001"/>
              <a:gd name="connsiteY2" fmla="*/ 10412 h 15889"/>
              <a:gd name="connsiteX3" fmla="*/ 5012 w 10001"/>
              <a:gd name="connsiteY3" fmla="*/ 15889 h 15889"/>
              <a:gd name="connsiteX4" fmla="*/ 1 w 10001"/>
              <a:gd name="connsiteY4" fmla="*/ 10412 h 15889"/>
              <a:gd name="connsiteX0" fmla="*/ 1 w 10001"/>
              <a:gd name="connsiteY0" fmla="*/ 10412 h 15889"/>
              <a:gd name="connsiteX1" fmla="*/ 5001 w 10001"/>
              <a:gd name="connsiteY1" fmla="*/ 0 h 15889"/>
              <a:gd name="connsiteX2" fmla="*/ 10001 w 10001"/>
              <a:gd name="connsiteY2" fmla="*/ 10412 h 15889"/>
              <a:gd name="connsiteX3" fmla="*/ 5012 w 10001"/>
              <a:gd name="connsiteY3" fmla="*/ 15889 h 15889"/>
              <a:gd name="connsiteX4" fmla="*/ 1 w 10001"/>
              <a:gd name="connsiteY4" fmla="*/ 10412 h 15889"/>
              <a:gd name="connsiteX0" fmla="*/ 1 w 10001"/>
              <a:gd name="connsiteY0" fmla="*/ 10412 h 15889"/>
              <a:gd name="connsiteX1" fmla="*/ 5001 w 10001"/>
              <a:gd name="connsiteY1" fmla="*/ 0 h 15889"/>
              <a:gd name="connsiteX2" fmla="*/ 10001 w 10001"/>
              <a:gd name="connsiteY2" fmla="*/ 10412 h 15889"/>
              <a:gd name="connsiteX3" fmla="*/ 5012 w 10001"/>
              <a:gd name="connsiteY3" fmla="*/ 15889 h 15889"/>
              <a:gd name="connsiteX4" fmla="*/ 1 w 10001"/>
              <a:gd name="connsiteY4" fmla="*/ 10412 h 15889"/>
              <a:gd name="connsiteX0" fmla="*/ 1 w 10001"/>
              <a:gd name="connsiteY0" fmla="*/ 10412 h 15889"/>
              <a:gd name="connsiteX1" fmla="*/ 5001 w 10001"/>
              <a:gd name="connsiteY1" fmla="*/ 0 h 15889"/>
              <a:gd name="connsiteX2" fmla="*/ 10001 w 10001"/>
              <a:gd name="connsiteY2" fmla="*/ 10412 h 15889"/>
              <a:gd name="connsiteX3" fmla="*/ 5012 w 10001"/>
              <a:gd name="connsiteY3" fmla="*/ 15889 h 15889"/>
              <a:gd name="connsiteX4" fmla="*/ 1 w 10001"/>
              <a:gd name="connsiteY4" fmla="*/ 10412 h 15889"/>
              <a:gd name="connsiteX0" fmla="*/ 1 w 10001"/>
              <a:gd name="connsiteY0" fmla="*/ 10412 h 15889"/>
              <a:gd name="connsiteX1" fmla="*/ 5001 w 10001"/>
              <a:gd name="connsiteY1" fmla="*/ 0 h 15889"/>
              <a:gd name="connsiteX2" fmla="*/ 10001 w 10001"/>
              <a:gd name="connsiteY2" fmla="*/ 10412 h 15889"/>
              <a:gd name="connsiteX3" fmla="*/ 5012 w 10001"/>
              <a:gd name="connsiteY3" fmla="*/ 15889 h 15889"/>
              <a:gd name="connsiteX4" fmla="*/ 1 w 10001"/>
              <a:gd name="connsiteY4" fmla="*/ 10412 h 1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5889">
                <a:moveTo>
                  <a:pt x="1" y="10412"/>
                </a:moveTo>
                <a:cubicBezTo>
                  <a:pt x="-1" y="7764"/>
                  <a:pt x="1806" y="5125"/>
                  <a:pt x="5001" y="0"/>
                </a:cubicBezTo>
                <a:cubicBezTo>
                  <a:pt x="8238" y="5180"/>
                  <a:pt x="9999" y="7764"/>
                  <a:pt x="10001" y="10412"/>
                </a:cubicBezTo>
                <a:cubicBezTo>
                  <a:pt x="10003" y="13060"/>
                  <a:pt x="7559" y="15901"/>
                  <a:pt x="5012" y="15889"/>
                </a:cubicBezTo>
                <a:cubicBezTo>
                  <a:pt x="2465" y="15877"/>
                  <a:pt x="3" y="13060"/>
                  <a:pt x="1" y="10412"/>
                </a:cubicBezTo>
                <a:close/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>
            <a:off x="0" y="5040630"/>
            <a:ext cx="4658062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0" y="3268733"/>
            <a:ext cx="4620386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4114143" y="4749581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2 km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022772" y="2962699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10 km</a:t>
            </a:r>
          </a:p>
        </p:txBody>
      </p:sp>
      <p:sp>
        <p:nvSpPr>
          <p:cNvPr id="109" name="Title 1"/>
          <p:cNvSpPr txBox="1">
            <a:spLocks/>
          </p:cNvSpPr>
          <p:nvPr/>
        </p:nvSpPr>
        <p:spPr>
          <a:xfrm>
            <a:off x="0" y="0"/>
            <a:ext cx="12192000" cy="83295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563"/>
            <a:r>
              <a:rPr lang="en-US" sz="3200" dirty="0">
                <a:latin typeface="+mj-lt"/>
              </a:rPr>
              <a:t>ACX Performance Assessment</a:t>
            </a:r>
            <a:endParaRPr lang="en-US" sz="32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13804" y="1725931"/>
            <a:ext cx="2123333" cy="14908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Stratospheric +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Composition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813803" y="3302057"/>
            <a:ext cx="2123334" cy="170992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Tropospheric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Composition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813802" y="5104565"/>
            <a:ext cx="2123335" cy="12799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Boundary Layer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Composition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052310" y="5104565"/>
            <a:ext cx="786227" cy="1279989"/>
          </a:xfrm>
          <a:prstGeom prst="rect">
            <a:avLst/>
          </a:prstGeom>
          <a:solidFill>
            <a:srgbClr val="C73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FE9676"/>
                </a:solidFill>
                <a:latin typeface="+mj-lt"/>
              </a:rPr>
              <a:t>NO</a:t>
            </a:r>
            <a:r>
              <a:rPr lang="en-US" baseline="-25000" dirty="0" smtClean="0">
                <a:solidFill>
                  <a:srgbClr val="FE9676"/>
                </a:solidFill>
                <a:latin typeface="+mj-lt"/>
              </a:rPr>
              <a:t>2</a:t>
            </a: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O</a:t>
            </a:r>
            <a:r>
              <a:rPr lang="en-US" baseline="-25000" dirty="0" smtClean="0">
                <a:solidFill>
                  <a:schemeClr val="bg1"/>
                </a:solidFill>
                <a:latin typeface="+mj-lt"/>
              </a:rPr>
              <a:t>3</a:t>
            </a:r>
            <a:endParaRPr lang="en-US" baseline="-25000" dirty="0">
              <a:solidFill>
                <a:schemeClr val="bg1"/>
              </a:solidFill>
              <a:latin typeface="+mj-lt"/>
            </a:endParaRP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" b="7144"/>
          <a:stretch/>
        </p:blipFill>
        <p:spPr>
          <a:xfrm>
            <a:off x="7949690" y="5097085"/>
            <a:ext cx="3937986" cy="127583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1094880" y="6338048"/>
            <a:ext cx="874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  <a:hlinkClick r:id="rId3"/>
              </a:rPr>
              <a:t>[reference]</a:t>
            </a:r>
            <a:endParaRPr lang="en-US" sz="1200" dirty="0">
              <a:latin typeface="+mj-lt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7154457" y="1737767"/>
            <a:ext cx="4733219" cy="3274217"/>
            <a:chOff x="7154457" y="2157917"/>
            <a:chExt cx="4733219" cy="2591664"/>
          </a:xfrm>
        </p:grpSpPr>
        <p:sp>
          <p:nvSpPr>
            <p:cNvPr id="35" name="Rectangle 34"/>
            <p:cNvSpPr/>
            <p:nvPr/>
          </p:nvSpPr>
          <p:spPr>
            <a:xfrm>
              <a:off x="7237562" y="2157917"/>
              <a:ext cx="4650114" cy="25916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900" b="1" dirty="0">
                  <a:latin typeface="+mj-lt"/>
                </a:rPr>
                <a:t>Objective:</a:t>
              </a:r>
            </a:p>
            <a:p>
              <a:pPr marL="114300"/>
              <a:r>
                <a:rPr lang="en-US" sz="1900" dirty="0" smtClean="0">
                  <a:latin typeface="+mj-lt"/>
                </a:rPr>
                <a:t>Assess instrument performance considerations through end-to-end physics based imaging system &amp; scene modeling &amp; simulation to inform decision making.</a:t>
              </a:r>
            </a:p>
            <a:p>
              <a:pPr marL="114300"/>
              <a:endParaRPr lang="en-US" sz="600" dirty="0" smtClean="0">
                <a:latin typeface="+mj-lt"/>
              </a:endParaRPr>
            </a:p>
            <a:p>
              <a:pPr marL="114300"/>
              <a:r>
                <a:rPr lang="en-US" sz="1600" dirty="0" smtClean="0">
                  <a:latin typeface="+mj-lt"/>
                </a:rPr>
                <a:t>Investigate the impacts of simulated ACX SNR specification on trace gas retrieval performance</a:t>
              </a:r>
            </a:p>
            <a:p>
              <a:pPr marL="396875" indent="-231775"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latin typeface="+mj-lt"/>
                </a:rPr>
                <a:t>Previously studied NO</a:t>
              </a:r>
              <a:r>
                <a:rPr lang="en-US" sz="1600" baseline="-25000" dirty="0" smtClean="0">
                  <a:latin typeface="+mj-lt"/>
                </a:rPr>
                <a:t>2</a:t>
              </a:r>
              <a:r>
                <a:rPr lang="en-US" sz="1600" dirty="0" smtClean="0">
                  <a:latin typeface="+mj-lt"/>
                </a:rPr>
                <a:t> (420 – 450 nm)        </a:t>
              </a:r>
              <a:r>
                <a:rPr lang="en-US" sz="1200" dirty="0" smtClean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[EUMETSAT 2021]</a:t>
              </a:r>
            </a:p>
            <a:p>
              <a:pPr marL="396875" indent="-231775">
                <a:buFont typeface="Wingdings" panose="05000000000000000000" pitchFamily="2" charset="2"/>
                <a:buChar char="§"/>
              </a:pPr>
              <a:r>
                <a:rPr lang="en-US" sz="1600" dirty="0" smtClean="0">
                  <a:latin typeface="+mj-lt"/>
                </a:rPr>
                <a:t>This study investigates SO</a:t>
              </a:r>
              <a:r>
                <a:rPr lang="en-US" sz="1600" baseline="-25000" dirty="0" smtClean="0">
                  <a:latin typeface="+mj-lt"/>
                </a:rPr>
                <a:t>2</a:t>
              </a:r>
              <a:r>
                <a:rPr lang="en-US" sz="1600" dirty="0" smtClean="0">
                  <a:latin typeface="+mj-lt"/>
                </a:rPr>
                <a:t> and O</a:t>
              </a:r>
              <a:r>
                <a:rPr lang="en-US" sz="1600" baseline="-25000" dirty="0" smtClean="0">
                  <a:latin typeface="+mj-lt"/>
                </a:rPr>
                <a:t>3</a:t>
              </a:r>
              <a:r>
                <a:rPr lang="en-US" sz="1600" dirty="0" smtClean="0">
                  <a:latin typeface="+mj-lt"/>
                </a:rPr>
                <a:t> retrievals (approx. 300 – 350 nm)</a:t>
              </a:r>
              <a:endParaRPr lang="en-US" sz="1600" dirty="0">
                <a:latin typeface="+mj-lt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 flipH="1">
              <a:off x="7154457" y="2157917"/>
              <a:ext cx="6901" cy="2591664"/>
            </a:xfrm>
            <a:prstGeom prst="line">
              <a:avLst/>
            </a:prstGeom>
            <a:ln w="1778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3931401" y="1332846"/>
            <a:ext cx="72327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100 km</a:t>
            </a:r>
          </a:p>
        </p:txBody>
      </p:sp>
      <p:cxnSp>
        <p:nvCxnSpPr>
          <p:cNvPr id="110" name="Straight Connector 109"/>
          <p:cNvCxnSpPr/>
          <p:nvPr/>
        </p:nvCxnSpPr>
        <p:spPr>
          <a:xfrm>
            <a:off x="-12572" y="1638880"/>
            <a:ext cx="4670634" cy="0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1754505" y="1044560"/>
            <a:ext cx="1149053" cy="360493"/>
          </a:xfrm>
          <a:prstGeom prst="rect">
            <a:avLst/>
          </a:prstGeom>
          <a:solidFill>
            <a:srgbClr val="C73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+mj-lt"/>
              </a:rPr>
              <a:t>ACX</a:t>
            </a:r>
            <a:endParaRPr lang="en-US" dirty="0"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947854" y="6096039"/>
            <a:ext cx="1379352" cy="276999"/>
          </a:xfrm>
          <a:prstGeom prst="rect">
            <a:avLst/>
          </a:prstGeom>
          <a:solidFill>
            <a:srgbClr val="C7300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High Concentration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888840" y="6096039"/>
            <a:ext cx="1349728" cy="276999"/>
          </a:xfrm>
          <a:prstGeom prst="rect">
            <a:avLst/>
          </a:prstGeom>
          <a:solidFill>
            <a:srgbClr val="C7300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Low Concentration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13802" y="1021657"/>
            <a:ext cx="7073874" cy="4829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233363"/>
            <a:r>
              <a:rPr lang="en-US" b="1" dirty="0">
                <a:solidFill>
                  <a:schemeClr val="bg1"/>
                </a:solidFill>
                <a:latin typeface="+mj-lt"/>
              </a:rPr>
              <a:t>Translate instrument specifications to science performance metrics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4899804" y="1021657"/>
            <a:ext cx="370" cy="482940"/>
          </a:xfrm>
          <a:prstGeom prst="line">
            <a:avLst/>
          </a:prstGeom>
          <a:ln w="177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8517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3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999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 flipH="1">
            <a:off x="5275348" y="934403"/>
            <a:ext cx="1" cy="1104077"/>
          </a:xfrm>
          <a:prstGeom prst="line">
            <a:avLst/>
          </a:prstGeom>
          <a:ln w="1778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20654" y="1355075"/>
            <a:ext cx="4836091" cy="3624549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normAutofit/>
          </a:bodyPr>
          <a:lstStyle/>
          <a:p>
            <a:pPr algn="ctr"/>
            <a:r>
              <a:rPr lang="en-US" sz="3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End-To-End Image Chain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608463" y="3874496"/>
            <a:ext cx="2011029" cy="2832805"/>
          </a:xfrm>
          <a:prstGeom prst="roundRect">
            <a:avLst/>
          </a:prstGeom>
          <a:effectLst>
            <a:innerShdw blurRad="114300">
              <a:prstClr val="black"/>
            </a:inn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2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5563"/>
            <a:r>
              <a:rPr lang="en-US" sz="3200" dirty="0">
                <a:latin typeface="+mj-lt"/>
              </a:rPr>
              <a:t>Utility of the Instrument Performance Assessment Simulations  </a:t>
            </a:r>
            <a:endParaRPr lang="en-US" sz="3200" b="1" dirty="0">
              <a:solidFill>
                <a:srgbClr val="537CCB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4</a:t>
            </a:fld>
            <a:endParaRPr lang="en-US" dirty="0">
              <a:latin typeface="+mj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0654" y="1564848"/>
            <a:ext cx="4842934" cy="4572001"/>
          </a:xfrm>
          <a:prstGeom prst="ellipse">
            <a:avLst/>
          </a:prstGeom>
          <a:solidFill>
            <a:srgbClr val="FDFDFD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+mj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783761" y="2290794"/>
            <a:ext cx="3117909" cy="3120107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atin typeface="+mj-lt"/>
              </a:rPr>
              <a:t>A</a:t>
            </a:r>
            <a:r>
              <a:rPr lang="en-US" sz="1900" b="1" dirty="0" smtClean="0">
                <a:latin typeface="+mj-lt"/>
              </a:rPr>
              <a:t>CX </a:t>
            </a:r>
            <a:r>
              <a:rPr lang="en-US" sz="1900" b="1" dirty="0">
                <a:latin typeface="+mj-lt"/>
              </a:rPr>
              <a:t>Quantitative Analysis to Inform Decision Makers</a:t>
            </a:r>
          </a:p>
        </p:txBody>
      </p:sp>
      <p:cxnSp>
        <p:nvCxnSpPr>
          <p:cNvPr id="16" name="Straight Arrow Connector 15"/>
          <p:cNvCxnSpPr>
            <a:stCxn id="5" idx="6"/>
            <a:endCxn id="31" idx="2"/>
          </p:cNvCxnSpPr>
          <p:nvPr/>
        </p:nvCxnSpPr>
        <p:spPr>
          <a:xfrm flipV="1">
            <a:off x="5063588" y="3850848"/>
            <a:ext cx="2720173" cy="1"/>
          </a:xfrm>
          <a:prstGeom prst="straightConnector1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617514" y="2630193"/>
            <a:ext cx="2076972" cy="196077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Scene Phenomenology</a:t>
            </a:r>
          </a:p>
        </p:txBody>
      </p:sp>
      <p:sp>
        <p:nvSpPr>
          <p:cNvPr id="40" name="Oval 39"/>
          <p:cNvSpPr/>
          <p:nvPr/>
        </p:nvSpPr>
        <p:spPr>
          <a:xfrm>
            <a:off x="1211762" y="3968177"/>
            <a:ext cx="2076972" cy="1960778"/>
          </a:xfrm>
          <a:prstGeom prst="ellipse">
            <a:avLst/>
          </a:prstGeom>
          <a:solidFill>
            <a:srgbClr val="BABABA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Instrument Model</a:t>
            </a:r>
          </a:p>
        </p:txBody>
      </p:sp>
      <p:sp>
        <p:nvSpPr>
          <p:cNvPr id="42" name="Oval 41"/>
          <p:cNvSpPr/>
          <p:nvPr/>
        </p:nvSpPr>
        <p:spPr>
          <a:xfrm>
            <a:off x="1953124" y="1733403"/>
            <a:ext cx="2076972" cy="1960778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Simulated At Sensor Radiance</a:t>
            </a:r>
          </a:p>
        </p:txBody>
      </p:sp>
      <p:sp>
        <p:nvSpPr>
          <p:cNvPr id="43" name="Oval 42"/>
          <p:cNvSpPr/>
          <p:nvPr/>
        </p:nvSpPr>
        <p:spPr>
          <a:xfrm>
            <a:off x="2583553" y="3115598"/>
            <a:ext cx="2076972" cy="1960778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Simulated L2 Products</a:t>
            </a:r>
            <a:endParaRPr lang="en-US" sz="1400" dirty="0">
              <a:latin typeface="+mj-l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608462" y="6211601"/>
            <a:ext cx="2011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Technical Trade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365706" y="934403"/>
            <a:ext cx="6609941" cy="1111694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/>
            <a:r>
              <a:rPr lang="en-US" sz="1700" b="1" dirty="0">
                <a:latin typeface="+mj-lt"/>
              </a:rPr>
              <a:t>Objective:</a:t>
            </a:r>
          </a:p>
          <a:p>
            <a:pPr marL="114300"/>
            <a:r>
              <a:rPr lang="en-US" sz="1700" dirty="0">
                <a:latin typeface="+mj-lt"/>
              </a:rPr>
              <a:t>Assess instrument performance considerations through end-to-end physics based imaging </a:t>
            </a:r>
            <a:r>
              <a:rPr lang="en-US" sz="1700" dirty="0" smtClean="0">
                <a:latin typeface="+mj-lt"/>
              </a:rPr>
              <a:t>system &amp; </a:t>
            </a:r>
            <a:r>
              <a:rPr lang="en-US" sz="1700" dirty="0">
                <a:latin typeface="+mj-lt"/>
              </a:rPr>
              <a:t>scene modeling &amp; simulation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275349" y="5671576"/>
            <a:ext cx="6501994" cy="8864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Framework designed to rapidly facilitate various quantitative  instrument performance assessment trade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studies against engineering and science applications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011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5794744" y="5515056"/>
            <a:ext cx="5411972" cy="9356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cxnSp>
        <p:nvCxnSpPr>
          <p:cNvPr id="6" name="Straight Arrow Connector 5"/>
          <p:cNvCxnSpPr>
            <a:stCxn id="3" idx="3"/>
          </p:cNvCxnSpPr>
          <p:nvPr/>
        </p:nvCxnSpPr>
        <p:spPr>
          <a:xfrm>
            <a:off x="3616244" y="3018158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</p:cNvCxnSpPr>
          <p:nvPr/>
        </p:nvCxnSpPr>
        <p:spPr>
          <a:xfrm>
            <a:off x="6337945" y="3034990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3"/>
          </p:cNvCxnSpPr>
          <p:nvPr/>
        </p:nvCxnSpPr>
        <p:spPr>
          <a:xfrm>
            <a:off x="9399564" y="3040911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3" idx="2"/>
          </p:cNvCxnSpPr>
          <p:nvPr/>
        </p:nvCxnSpPr>
        <p:spPr>
          <a:xfrm>
            <a:off x="11164726" y="3508744"/>
            <a:ext cx="0" cy="199654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2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5563"/>
            <a:r>
              <a:rPr lang="en-US" sz="3200" dirty="0">
                <a:latin typeface="+mj-lt"/>
              </a:rPr>
              <a:t>Modeling &amp; Simulation Framework</a:t>
            </a:r>
            <a:endParaRPr lang="en-US" sz="3200" b="1" dirty="0">
              <a:solidFill>
                <a:srgbClr val="537CCB"/>
              </a:solidFill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958008" y="2550325"/>
            <a:ext cx="165823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RTM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8125" y="2567157"/>
            <a:ext cx="2137379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Instrument 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8490" y="2573078"/>
            <a:ext cx="238169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Retrieval Algorithm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80573" y="2573078"/>
            <a:ext cx="1568305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Analysis</a:t>
            </a:r>
          </a:p>
        </p:txBody>
      </p:sp>
      <p:sp>
        <p:nvSpPr>
          <p:cNvPr id="21" name="Flowchart: Off-page Connector 20"/>
          <p:cNvSpPr/>
          <p:nvPr/>
        </p:nvSpPr>
        <p:spPr>
          <a:xfrm>
            <a:off x="2787126" y="1201783"/>
            <a:ext cx="2281263" cy="1237018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At Sensor Radiance </a:t>
            </a:r>
          </a:p>
          <a:p>
            <a:pPr algn="ctr"/>
            <a:r>
              <a:rPr lang="en-US" sz="1400" dirty="0">
                <a:latin typeface="+mj-lt"/>
              </a:rPr>
              <a:t>Known </a:t>
            </a:r>
            <a:r>
              <a:rPr lang="en-US" sz="1400" dirty="0" smtClean="0">
                <a:latin typeface="+mj-lt"/>
              </a:rPr>
              <a:t>Column </a:t>
            </a:r>
            <a:r>
              <a:rPr lang="en-US" sz="1400" dirty="0">
                <a:latin typeface="+mj-lt"/>
              </a:rPr>
              <a:t>Amounts</a:t>
            </a:r>
          </a:p>
        </p:txBody>
      </p:sp>
      <p:sp>
        <p:nvSpPr>
          <p:cNvPr id="26" name="Flowchart: Off-page Connector 25"/>
          <p:cNvSpPr/>
          <p:nvPr/>
        </p:nvSpPr>
        <p:spPr>
          <a:xfrm>
            <a:off x="5804713" y="1201783"/>
            <a:ext cx="2454965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algn="ctr"/>
            <a:r>
              <a:rPr lang="en-US" dirty="0">
                <a:latin typeface="+mj-lt"/>
              </a:rPr>
              <a:t>Distribution of </a:t>
            </a:r>
          </a:p>
          <a:p>
            <a:pPr marL="117475" algn="ctr"/>
            <a:r>
              <a:rPr lang="en-US" dirty="0">
                <a:latin typeface="+mj-lt"/>
              </a:rPr>
              <a:t>At Sensor </a:t>
            </a:r>
          </a:p>
          <a:p>
            <a:pPr marL="117475" algn="ctr"/>
            <a:r>
              <a:rPr lang="en-US" dirty="0">
                <a:latin typeface="+mj-lt"/>
              </a:rPr>
              <a:t>Radiance + Noise</a:t>
            </a:r>
          </a:p>
        </p:txBody>
      </p:sp>
      <p:sp>
        <p:nvSpPr>
          <p:cNvPr id="27" name="Flowchart: Off-page Connector 26"/>
          <p:cNvSpPr/>
          <p:nvPr/>
        </p:nvSpPr>
        <p:spPr>
          <a:xfrm rot="16200000">
            <a:off x="9234621" y="3288342"/>
            <a:ext cx="1021174" cy="2629436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117475" algn="ctr"/>
            <a:r>
              <a:rPr lang="en-US" dirty="0">
                <a:latin typeface="+mj-lt"/>
              </a:rPr>
              <a:t>Error </a:t>
            </a:r>
          </a:p>
          <a:p>
            <a:pPr marL="117475" algn="ctr"/>
            <a:r>
              <a:rPr lang="en-US" dirty="0">
                <a:latin typeface="+mj-lt"/>
              </a:rPr>
              <a:t>(Retrieval – Truth)</a:t>
            </a:r>
          </a:p>
        </p:txBody>
      </p:sp>
      <p:sp>
        <p:nvSpPr>
          <p:cNvPr id="28" name="Flowchart: Off-page Connector 27"/>
          <p:cNvSpPr/>
          <p:nvPr/>
        </p:nvSpPr>
        <p:spPr>
          <a:xfrm>
            <a:off x="8956105" y="1201782"/>
            <a:ext cx="2250611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Retrieved </a:t>
            </a:r>
          </a:p>
          <a:p>
            <a:pPr algn="ctr"/>
            <a:r>
              <a:rPr lang="en-US" sz="1600" dirty="0" smtClean="0">
                <a:latin typeface="+mj-lt"/>
              </a:rPr>
              <a:t>Slant </a:t>
            </a:r>
            <a:r>
              <a:rPr lang="en-US" sz="1600" dirty="0">
                <a:latin typeface="+mj-lt"/>
              </a:rPr>
              <a:t>Column Amount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O</a:t>
            </a:r>
            <a:r>
              <a:rPr lang="en-US" sz="1600" baseline="-25000" dirty="0" smtClean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SO</a:t>
            </a:r>
            <a:r>
              <a:rPr lang="en-US" sz="1600" baseline="-250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57805" y="5515056"/>
            <a:ext cx="2091074" cy="935666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Results</a:t>
            </a:r>
          </a:p>
        </p:txBody>
      </p:sp>
      <p:sp>
        <p:nvSpPr>
          <p:cNvPr id="33" name="Flowchart: Off-page Connector 32"/>
          <p:cNvSpPr/>
          <p:nvPr/>
        </p:nvSpPr>
        <p:spPr>
          <a:xfrm>
            <a:off x="124237" y="6450722"/>
            <a:ext cx="304413" cy="30441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8650" y="6418262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+mj-lt"/>
              </a:rPr>
              <a:t>Inputs/Outputs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84771" y="5721277"/>
            <a:ext cx="3873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Plots illustrating simulated instrument retrieval performance as a function of SNR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963882" y="3750485"/>
            <a:ext cx="1652362" cy="5002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+mj-lt"/>
              </a:rPr>
              <a:t>MODTRAN </a:t>
            </a:r>
            <a:r>
              <a:rPr lang="en-US" sz="2000" dirty="0">
                <a:latin typeface="+mj-lt"/>
              </a:rPr>
              <a:t>6</a:t>
            </a:r>
          </a:p>
        </p:txBody>
      </p:sp>
      <p:sp>
        <p:nvSpPr>
          <p:cNvPr id="22" name="Flowchart: Off-page Connector 21"/>
          <p:cNvSpPr/>
          <p:nvPr/>
        </p:nvSpPr>
        <p:spPr>
          <a:xfrm>
            <a:off x="233414" y="1201783"/>
            <a:ext cx="1601762" cy="1281524"/>
          </a:xfrm>
          <a:prstGeom prst="flowChartOffpage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Atmospheric Scene of Interest</a:t>
            </a:r>
          </a:p>
        </p:txBody>
      </p:sp>
      <p:cxnSp>
        <p:nvCxnSpPr>
          <p:cNvPr id="23" name="Straight Arrow Connector 22"/>
          <p:cNvCxnSpPr>
            <a:stCxn id="22" idx="2"/>
            <a:endCxn id="3" idx="1"/>
          </p:cNvCxnSpPr>
          <p:nvPr/>
        </p:nvCxnSpPr>
        <p:spPr>
          <a:xfrm rot="16200000" flipH="1">
            <a:off x="1228726" y="2288875"/>
            <a:ext cx="534851" cy="923713"/>
          </a:xfrm>
          <a:prstGeom prst="bentConnector2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5397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5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58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5794744" y="5515056"/>
            <a:ext cx="5411972" cy="9356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cxnSp>
        <p:nvCxnSpPr>
          <p:cNvPr id="6" name="Straight Arrow Connector 5"/>
          <p:cNvCxnSpPr>
            <a:stCxn id="3" idx="3"/>
          </p:cNvCxnSpPr>
          <p:nvPr/>
        </p:nvCxnSpPr>
        <p:spPr>
          <a:xfrm>
            <a:off x="3616244" y="3018158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</p:cNvCxnSpPr>
          <p:nvPr/>
        </p:nvCxnSpPr>
        <p:spPr>
          <a:xfrm>
            <a:off x="6337945" y="3034990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3"/>
          </p:cNvCxnSpPr>
          <p:nvPr/>
        </p:nvCxnSpPr>
        <p:spPr>
          <a:xfrm>
            <a:off x="9399564" y="3040911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3" idx="2"/>
          </p:cNvCxnSpPr>
          <p:nvPr/>
        </p:nvCxnSpPr>
        <p:spPr>
          <a:xfrm>
            <a:off x="11164726" y="3508744"/>
            <a:ext cx="0" cy="199654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2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5563"/>
            <a:r>
              <a:rPr lang="en-US" sz="3200" dirty="0">
                <a:latin typeface="+mj-lt"/>
              </a:rPr>
              <a:t>Modeling &amp; Simulation Framework</a:t>
            </a:r>
            <a:endParaRPr lang="en-US" sz="3200" b="1" dirty="0">
              <a:solidFill>
                <a:srgbClr val="537CCB"/>
              </a:solidFill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958008" y="2550325"/>
            <a:ext cx="1658236" cy="935666"/>
          </a:xfrm>
          <a:prstGeom prst="roundRect">
            <a:avLst/>
          </a:prstGeom>
          <a:ln w="57150">
            <a:solidFill>
              <a:schemeClr val="accent4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RTM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8125" y="2567157"/>
            <a:ext cx="2137379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Instrument 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8490" y="2573078"/>
            <a:ext cx="238169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Retrieval Algorithm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80573" y="2573078"/>
            <a:ext cx="1568305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Analysis</a:t>
            </a:r>
          </a:p>
        </p:txBody>
      </p:sp>
      <p:sp>
        <p:nvSpPr>
          <p:cNvPr id="21" name="Flowchart: Off-page Connector 20"/>
          <p:cNvSpPr/>
          <p:nvPr/>
        </p:nvSpPr>
        <p:spPr>
          <a:xfrm>
            <a:off x="2787126" y="1201783"/>
            <a:ext cx="2281263" cy="1237018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At Sensor Radiance </a:t>
            </a:r>
          </a:p>
          <a:p>
            <a:pPr algn="ctr"/>
            <a:r>
              <a:rPr lang="en-US" sz="1400" dirty="0">
                <a:latin typeface="+mj-lt"/>
              </a:rPr>
              <a:t>Known </a:t>
            </a:r>
            <a:r>
              <a:rPr lang="en-US" sz="1400" dirty="0" smtClean="0">
                <a:latin typeface="+mj-lt"/>
              </a:rPr>
              <a:t>Column </a:t>
            </a:r>
            <a:r>
              <a:rPr lang="en-US" sz="1400" dirty="0">
                <a:latin typeface="+mj-lt"/>
              </a:rPr>
              <a:t>Amounts</a:t>
            </a:r>
          </a:p>
        </p:txBody>
      </p:sp>
      <p:sp>
        <p:nvSpPr>
          <p:cNvPr id="26" name="Flowchart: Off-page Connector 25"/>
          <p:cNvSpPr/>
          <p:nvPr/>
        </p:nvSpPr>
        <p:spPr>
          <a:xfrm>
            <a:off x="5804713" y="1201783"/>
            <a:ext cx="2454965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algn="ctr"/>
            <a:r>
              <a:rPr lang="en-US" dirty="0">
                <a:latin typeface="+mj-lt"/>
              </a:rPr>
              <a:t>Distribution of </a:t>
            </a:r>
          </a:p>
          <a:p>
            <a:pPr marL="117475" algn="ctr"/>
            <a:r>
              <a:rPr lang="en-US" dirty="0">
                <a:latin typeface="+mj-lt"/>
              </a:rPr>
              <a:t>At Sensor </a:t>
            </a:r>
          </a:p>
          <a:p>
            <a:pPr marL="117475" algn="ctr"/>
            <a:r>
              <a:rPr lang="en-US" dirty="0">
                <a:latin typeface="+mj-lt"/>
              </a:rPr>
              <a:t>Radiance + Noise</a:t>
            </a:r>
          </a:p>
        </p:txBody>
      </p:sp>
      <p:sp>
        <p:nvSpPr>
          <p:cNvPr id="27" name="Flowchart: Off-page Connector 26"/>
          <p:cNvSpPr/>
          <p:nvPr/>
        </p:nvSpPr>
        <p:spPr>
          <a:xfrm rot="16200000">
            <a:off x="9234621" y="3288342"/>
            <a:ext cx="1021174" cy="2629436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117475" algn="ctr"/>
            <a:r>
              <a:rPr lang="en-US" dirty="0">
                <a:latin typeface="+mj-lt"/>
              </a:rPr>
              <a:t>Error </a:t>
            </a:r>
          </a:p>
          <a:p>
            <a:pPr marL="117475" algn="ctr"/>
            <a:r>
              <a:rPr lang="en-US" dirty="0">
                <a:latin typeface="+mj-lt"/>
              </a:rPr>
              <a:t>(Retrieval – Truth)</a:t>
            </a:r>
          </a:p>
        </p:txBody>
      </p:sp>
      <p:sp>
        <p:nvSpPr>
          <p:cNvPr id="28" name="Flowchart: Off-page Connector 27"/>
          <p:cNvSpPr/>
          <p:nvPr/>
        </p:nvSpPr>
        <p:spPr>
          <a:xfrm>
            <a:off x="8956105" y="1201782"/>
            <a:ext cx="2250611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Retrieved </a:t>
            </a:r>
          </a:p>
          <a:p>
            <a:pPr algn="ctr"/>
            <a:r>
              <a:rPr lang="en-US" sz="1600" dirty="0" smtClean="0">
                <a:latin typeface="+mj-lt"/>
              </a:rPr>
              <a:t>Slant </a:t>
            </a:r>
            <a:r>
              <a:rPr lang="en-US" sz="1600" dirty="0">
                <a:latin typeface="+mj-lt"/>
              </a:rPr>
              <a:t>Column Amount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O</a:t>
            </a:r>
            <a:r>
              <a:rPr lang="en-US" sz="1600" baseline="-25000" dirty="0" smtClean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SO</a:t>
            </a:r>
            <a:r>
              <a:rPr lang="en-US" sz="1600" baseline="-250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57805" y="5515056"/>
            <a:ext cx="2091074" cy="935666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Results</a:t>
            </a:r>
          </a:p>
        </p:txBody>
      </p:sp>
      <p:sp>
        <p:nvSpPr>
          <p:cNvPr id="33" name="Flowchart: Off-page Connector 32"/>
          <p:cNvSpPr/>
          <p:nvPr/>
        </p:nvSpPr>
        <p:spPr>
          <a:xfrm>
            <a:off x="124237" y="6450722"/>
            <a:ext cx="304413" cy="30441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8650" y="6418262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+mj-lt"/>
              </a:rPr>
              <a:t>Inputs/Outputs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84771" y="5721277"/>
            <a:ext cx="3873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Plots illustrating simulated instrument retrieval performance as a function of SNR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963882" y="3750485"/>
            <a:ext cx="1652362" cy="500293"/>
          </a:xfrm>
          <a:prstGeom prst="roundRect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+mj-lt"/>
              </a:rPr>
              <a:t>MODTRAN </a:t>
            </a:r>
            <a:r>
              <a:rPr lang="en-US" sz="2000" dirty="0">
                <a:latin typeface="+mj-lt"/>
              </a:rPr>
              <a:t>6</a:t>
            </a:r>
          </a:p>
        </p:txBody>
      </p:sp>
      <p:sp>
        <p:nvSpPr>
          <p:cNvPr id="22" name="Flowchart: Off-page Connector 21"/>
          <p:cNvSpPr/>
          <p:nvPr/>
        </p:nvSpPr>
        <p:spPr>
          <a:xfrm>
            <a:off x="233414" y="1201783"/>
            <a:ext cx="1601762" cy="1281524"/>
          </a:xfrm>
          <a:prstGeom prst="flowChartOffpageConnector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Atmospheric Scene of Interest</a:t>
            </a:r>
          </a:p>
        </p:txBody>
      </p:sp>
      <p:cxnSp>
        <p:nvCxnSpPr>
          <p:cNvPr id="23" name="Straight Arrow Connector 22"/>
          <p:cNvCxnSpPr>
            <a:stCxn id="22" idx="2"/>
            <a:endCxn id="3" idx="1"/>
          </p:cNvCxnSpPr>
          <p:nvPr/>
        </p:nvCxnSpPr>
        <p:spPr>
          <a:xfrm rot="16200000" flipH="1">
            <a:off x="1228726" y="2288875"/>
            <a:ext cx="534851" cy="923713"/>
          </a:xfrm>
          <a:prstGeom prst="bentConnector2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5397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6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168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Straight Connector 90"/>
          <p:cNvCxnSpPr>
            <a:stCxn id="74" idx="0"/>
            <a:endCxn id="209" idx="2"/>
          </p:cNvCxnSpPr>
          <p:nvPr/>
        </p:nvCxnSpPr>
        <p:spPr>
          <a:xfrm flipV="1">
            <a:off x="7037831" y="2464142"/>
            <a:ext cx="0" cy="56664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210" idx="0"/>
            <a:endCxn id="207" idx="2"/>
          </p:cNvCxnSpPr>
          <p:nvPr/>
        </p:nvCxnSpPr>
        <p:spPr>
          <a:xfrm flipV="1">
            <a:off x="4924385" y="2437929"/>
            <a:ext cx="0" cy="5928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0" name="Title 1"/>
          <p:cNvSpPr txBox="1">
            <a:spLocks/>
          </p:cNvSpPr>
          <p:nvPr/>
        </p:nvSpPr>
        <p:spPr>
          <a:xfrm>
            <a:off x="0" y="0"/>
            <a:ext cx="12192000" cy="83295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563"/>
            <a:r>
              <a:rPr lang="en-US" sz="3000" dirty="0">
                <a:latin typeface="+mj-lt"/>
              </a:rPr>
              <a:t>ACX SNR Performance Assessment </a:t>
            </a:r>
            <a:r>
              <a:rPr lang="en-US" sz="3000" dirty="0" smtClean="0">
                <a:latin typeface="+mj-lt"/>
              </a:rPr>
              <a:t>– Scene Scenarios</a:t>
            </a:r>
            <a:endParaRPr lang="en-US" sz="30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3" name="TextBox 202"/>
          <p:cNvSpPr txBox="1"/>
          <p:nvPr/>
        </p:nvSpPr>
        <p:spPr>
          <a:xfrm flipH="1">
            <a:off x="172706" y="892891"/>
            <a:ext cx="8167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Accounts </a:t>
            </a:r>
            <a:r>
              <a:rPr lang="en-US" dirty="0">
                <a:latin typeface="+mj-lt"/>
              </a:rPr>
              <a:t>for the variability of concentration amount for a given standard atmosphere under typical surface and aerosol </a:t>
            </a:r>
            <a:r>
              <a:rPr lang="en-US" dirty="0" smtClean="0">
                <a:latin typeface="+mj-lt"/>
              </a:rPr>
              <a:t>conditions with varying view geometry and solar conditions from GEO-central orbital location (105</a:t>
            </a:r>
            <a:r>
              <a:rPr lang="en-US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°W)</a:t>
            </a:r>
            <a:endParaRPr lang="en-US" dirty="0">
              <a:latin typeface="+mj-lt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8169852" y="3523283"/>
            <a:ext cx="2560320" cy="27432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MODTRAN default aerosol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8185186" y="4644349"/>
            <a:ext cx="2560320" cy="27432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MODTRAN 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s</a:t>
            </a:r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tandard atmosphere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8169852" y="5765415"/>
            <a:ext cx="2560320" cy="274320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constituent height in profile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185186" y="4083816"/>
            <a:ext cx="2560320" cy="274320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typical surface reflectance</a:t>
            </a:r>
            <a:endParaRPr lang="en-US" sz="1200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4" name="Rounded Rectangle 203"/>
          <p:cNvSpPr/>
          <p:nvPr/>
        </p:nvSpPr>
        <p:spPr>
          <a:xfrm>
            <a:off x="8185186" y="6325949"/>
            <a:ext cx="2560320" cy="27432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trace gas constituent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8185768" y="1889924"/>
            <a:ext cx="2560320" cy="548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l</a:t>
            </a:r>
            <a:r>
              <a:rPr lang="en-US" sz="1400" b="1" dirty="0" smtClean="0">
                <a:solidFill>
                  <a:schemeClr val="tx1"/>
                </a:solidFill>
                <a:latin typeface="+mj-lt"/>
              </a:rPr>
              <a:t>ocation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1" name="Rounded Rectangle 230"/>
          <p:cNvSpPr/>
          <p:nvPr/>
        </p:nvSpPr>
        <p:spPr>
          <a:xfrm>
            <a:off x="8185186" y="2711438"/>
            <a:ext cx="2560320" cy="548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t</a:t>
            </a:r>
            <a:r>
              <a:rPr lang="en-US" sz="1400" b="1" dirty="0" smtClean="0">
                <a:solidFill>
                  <a:schemeClr val="tx1"/>
                </a:solidFill>
                <a:latin typeface="+mj-lt"/>
              </a:rPr>
              <a:t>ime of year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7" name="Rounded Rectangle 306"/>
          <p:cNvSpPr/>
          <p:nvPr/>
        </p:nvSpPr>
        <p:spPr>
          <a:xfrm>
            <a:off x="8185186" y="5204882"/>
            <a:ext cx="2560320" cy="27432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column amount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27995" y="3527716"/>
            <a:ext cx="1761494" cy="27432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+mj-lt"/>
              </a:rPr>
              <a:t>rural: spring/summer</a:t>
            </a:r>
            <a:endParaRPr lang="en-US" sz="1400" b="1" dirty="0">
              <a:latin typeface="+mj-lt"/>
            </a:endParaRPr>
          </a:p>
        </p:txBody>
      </p:sp>
      <p:sp>
        <p:nvSpPr>
          <p:cNvPr id="207" name="Rounded Rectangle 206"/>
          <p:cNvSpPr/>
          <p:nvPr/>
        </p:nvSpPr>
        <p:spPr>
          <a:xfrm>
            <a:off x="4086231" y="1889289"/>
            <a:ext cx="1676307" cy="548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+mj-lt"/>
              </a:rPr>
              <a:t>Norman, OK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+mj-lt"/>
              </a:rPr>
              <a:t>(near nadir)</a:t>
            </a:r>
          </a:p>
        </p:txBody>
      </p:sp>
      <p:sp>
        <p:nvSpPr>
          <p:cNvPr id="209" name="Rounded Rectangle 208"/>
          <p:cNvSpPr/>
          <p:nvPr/>
        </p:nvSpPr>
        <p:spPr>
          <a:xfrm>
            <a:off x="6199677" y="1915502"/>
            <a:ext cx="1676307" cy="548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+mj-lt"/>
              </a:rPr>
              <a:t>Seattle, WA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+mj-lt"/>
              </a:rPr>
              <a:t>(off nadir)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165068" y="2666407"/>
            <a:ext cx="1518632" cy="638702"/>
            <a:chOff x="4267786" y="2668173"/>
            <a:chExt cx="1518632" cy="638702"/>
          </a:xfrm>
        </p:grpSpPr>
        <p:sp>
          <p:nvSpPr>
            <p:cNvPr id="208" name="Rounded Rectangle 207"/>
            <p:cNvSpPr/>
            <p:nvPr/>
          </p:nvSpPr>
          <p:spPr>
            <a:xfrm>
              <a:off x="4267786" y="2668173"/>
              <a:ext cx="1518631" cy="2743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+mj-lt"/>
                </a:rPr>
                <a:t>June 20 @ 1pm</a:t>
              </a:r>
            </a:p>
          </p:txBody>
        </p:sp>
        <p:sp>
          <p:nvSpPr>
            <p:cNvPr id="210" name="Rounded Rectangle 209"/>
            <p:cNvSpPr/>
            <p:nvPr/>
          </p:nvSpPr>
          <p:spPr>
            <a:xfrm>
              <a:off x="4267787" y="3032555"/>
              <a:ext cx="1518631" cy="2743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+mj-lt"/>
                </a:rPr>
                <a:t>March 20 @ 5pm</a:t>
              </a:r>
            </a:p>
          </p:txBody>
        </p:sp>
      </p:grpSp>
      <p:cxnSp>
        <p:nvCxnSpPr>
          <p:cNvPr id="239" name="Straight Connector 238"/>
          <p:cNvCxnSpPr>
            <a:stCxn id="15" idx="2"/>
            <a:endCxn id="11" idx="0"/>
          </p:cNvCxnSpPr>
          <p:nvPr/>
        </p:nvCxnSpPr>
        <p:spPr>
          <a:xfrm flipH="1">
            <a:off x="5027103" y="3802036"/>
            <a:ext cx="981639" cy="29300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>
            <a:stCxn id="15" idx="2"/>
            <a:endCxn id="10" idx="0"/>
          </p:cNvCxnSpPr>
          <p:nvPr/>
        </p:nvCxnSpPr>
        <p:spPr>
          <a:xfrm>
            <a:off x="6008742" y="3802036"/>
            <a:ext cx="0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5" name="Straight Connector 244"/>
          <p:cNvCxnSpPr>
            <a:stCxn id="15" idx="2"/>
            <a:endCxn id="12" idx="0"/>
          </p:cNvCxnSpPr>
          <p:nvPr/>
        </p:nvCxnSpPr>
        <p:spPr>
          <a:xfrm>
            <a:off x="6008742" y="3802036"/>
            <a:ext cx="981639" cy="29300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>
            <a:stCxn id="8" idx="0"/>
            <a:endCxn id="12" idx="2"/>
          </p:cNvCxnSpPr>
          <p:nvPr/>
        </p:nvCxnSpPr>
        <p:spPr>
          <a:xfrm flipV="1">
            <a:off x="6008742" y="4369357"/>
            <a:ext cx="981639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1" name="Straight Connector 250"/>
          <p:cNvCxnSpPr>
            <a:stCxn id="8" idx="0"/>
            <a:endCxn id="10" idx="2"/>
          </p:cNvCxnSpPr>
          <p:nvPr/>
        </p:nvCxnSpPr>
        <p:spPr>
          <a:xfrm flipV="1">
            <a:off x="6008742" y="4355689"/>
            <a:ext cx="0" cy="29300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>
            <a:stCxn id="8" idx="0"/>
            <a:endCxn id="11" idx="2"/>
          </p:cNvCxnSpPr>
          <p:nvPr/>
        </p:nvCxnSpPr>
        <p:spPr>
          <a:xfrm flipH="1" flipV="1">
            <a:off x="5027103" y="4369357"/>
            <a:ext cx="981639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8" name="Straight Connector 287"/>
          <p:cNvCxnSpPr>
            <a:stCxn id="8" idx="2"/>
            <a:endCxn id="19" idx="0"/>
          </p:cNvCxnSpPr>
          <p:nvPr/>
        </p:nvCxnSpPr>
        <p:spPr>
          <a:xfrm flipH="1">
            <a:off x="5034460" y="4923010"/>
            <a:ext cx="974282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9" name="Straight Connector 288"/>
          <p:cNvCxnSpPr>
            <a:stCxn id="8" idx="2"/>
            <a:endCxn id="18" idx="0"/>
          </p:cNvCxnSpPr>
          <p:nvPr/>
        </p:nvCxnSpPr>
        <p:spPr>
          <a:xfrm>
            <a:off x="6008742" y="4923010"/>
            <a:ext cx="0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0" name="Straight Connector 289"/>
          <p:cNvCxnSpPr>
            <a:stCxn id="8" idx="2"/>
            <a:endCxn id="20" idx="0"/>
          </p:cNvCxnSpPr>
          <p:nvPr/>
        </p:nvCxnSpPr>
        <p:spPr>
          <a:xfrm>
            <a:off x="6008742" y="4923010"/>
            <a:ext cx="974283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1" name="Straight Connector 290"/>
          <p:cNvCxnSpPr>
            <a:stCxn id="125" idx="0"/>
            <a:endCxn id="305" idx="2"/>
          </p:cNvCxnSpPr>
          <p:nvPr/>
        </p:nvCxnSpPr>
        <p:spPr>
          <a:xfrm flipV="1">
            <a:off x="6584372" y="6030316"/>
            <a:ext cx="145386" cy="2949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3" name="Straight Connector 292"/>
          <p:cNvCxnSpPr>
            <a:stCxn id="125" idx="0"/>
            <a:endCxn id="306" idx="2"/>
          </p:cNvCxnSpPr>
          <p:nvPr/>
        </p:nvCxnSpPr>
        <p:spPr>
          <a:xfrm flipH="1" flipV="1">
            <a:off x="5310868" y="6045981"/>
            <a:ext cx="1273504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6" name="Straight Connector 295"/>
          <p:cNvCxnSpPr>
            <a:stCxn id="180" idx="0"/>
            <a:endCxn id="306" idx="2"/>
          </p:cNvCxnSpPr>
          <p:nvPr/>
        </p:nvCxnSpPr>
        <p:spPr>
          <a:xfrm flipH="1" flipV="1">
            <a:off x="5310868" y="6045981"/>
            <a:ext cx="180792" cy="2806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9" name="Straight Connector 298"/>
          <p:cNvCxnSpPr>
            <a:stCxn id="180" idx="0"/>
            <a:endCxn id="305" idx="2"/>
          </p:cNvCxnSpPr>
          <p:nvPr/>
        </p:nvCxnSpPr>
        <p:spPr>
          <a:xfrm flipV="1">
            <a:off x="5491660" y="6030316"/>
            <a:ext cx="1238098" cy="29626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36" name="Group 135"/>
          <p:cNvGrpSpPr/>
          <p:nvPr/>
        </p:nvGrpSpPr>
        <p:grpSpPr>
          <a:xfrm>
            <a:off x="4661343" y="4081369"/>
            <a:ext cx="2694798" cy="287988"/>
            <a:chOff x="1951770" y="4194834"/>
            <a:chExt cx="2694798" cy="287988"/>
          </a:xfrm>
        </p:grpSpPr>
        <p:sp>
          <p:nvSpPr>
            <p:cNvPr id="10" name="Rounded Rectangle 9"/>
            <p:cNvSpPr/>
            <p:nvPr/>
          </p:nvSpPr>
          <p:spPr>
            <a:xfrm>
              <a:off x="2933409" y="4194834"/>
              <a:ext cx="731520" cy="27432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+mj-lt"/>
                </a:rPr>
                <a:t>6%</a:t>
              </a:r>
              <a:endParaRPr lang="en-US" sz="1400" b="1" dirty="0">
                <a:latin typeface="+mj-lt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51770" y="4208502"/>
              <a:ext cx="731520" cy="27432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+mj-lt"/>
                </a:rPr>
                <a:t>4%</a:t>
              </a:r>
              <a:endParaRPr lang="en-US" sz="1400" b="1" dirty="0">
                <a:latin typeface="+mj-lt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915048" y="4208502"/>
              <a:ext cx="731520" cy="27432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+mj-lt"/>
                </a:rPr>
                <a:t>8%</a:t>
              </a:r>
              <a:endParaRPr lang="en-US" sz="1400" b="1" dirty="0">
                <a:latin typeface="+mj-lt"/>
              </a:endParaRPr>
            </a:p>
          </p:txBody>
        </p:sp>
      </p:grpSp>
      <p:cxnSp>
        <p:nvCxnSpPr>
          <p:cNvPr id="313" name="Straight Connector 312"/>
          <p:cNvCxnSpPr>
            <a:stCxn id="306" idx="0"/>
            <a:endCxn id="19" idx="2"/>
          </p:cNvCxnSpPr>
          <p:nvPr/>
        </p:nvCxnSpPr>
        <p:spPr>
          <a:xfrm flipH="1" flipV="1">
            <a:off x="5034460" y="5476663"/>
            <a:ext cx="276408" cy="2949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6" name="Straight Connector 315"/>
          <p:cNvCxnSpPr>
            <a:stCxn id="306" idx="0"/>
            <a:endCxn id="18" idx="2"/>
          </p:cNvCxnSpPr>
          <p:nvPr/>
        </p:nvCxnSpPr>
        <p:spPr>
          <a:xfrm flipV="1">
            <a:off x="5310868" y="5476663"/>
            <a:ext cx="697874" cy="2949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9" name="Straight Connector 318"/>
          <p:cNvCxnSpPr>
            <a:stCxn id="306" idx="0"/>
            <a:endCxn id="20" idx="2"/>
          </p:cNvCxnSpPr>
          <p:nvPr/>
        </p:nvCxnSpPr>
        <p:spPr>
          <a:xfrm flipV="1">
            <a:off x="5310868" y="5476663"/>
            <a:ext cx="1672157" cy="2949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2" name="Straight Connector 351"/>
          <p:cNvCxnSpPr>
            <a:stCxn id="305" idx="0"/>
            <a:endCxn id="19" idx="2"/>
          </p:cNvCxnSpPr>
          <p:nvPr/>
        </p:nvCxnSpPr>
        <p:spPr>
          <a:xfrm flipH="1" flipV="1">
            <a:off x="5034460" y="5476663"/>
            <a:ext cx="1695298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3" name="Straight Connector 352"/>
          <p:cNvCxnSpPr>
            <a:stCxn id="305" idx="0"/>
            <a:endCxn id="18" idx="2"/>
          </p:cNvCxnSpPr>
          <p:nvPr/>
        </p:nvCxnSpPr>
        <p:spPr>
          <a:xfrm flipH="1" flipV="1">
            <a:off x="6008742" y="5476663"/>
            <a:ext cx="721016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>
            <a:stCxn id="305" idx="0"/>
            <a:endCxn id="20" idx="2"/>
          </p:cNvCxnSpPr>
          <p:nvPr/>
        </p:nvCxnSpPr>
        <p:spPr>
          <a:xfrm flipV="1">
            <a:off x="6729758" y="5476663"/>
            <a:ext cx="253267" cy="279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303" name="Group 302"/>
          <p:cNvGrpSpPr/>
          <p:nvPr/>
        </p:nvGrpSpPr>
        <p:grpSpPr>
          <a:xfrm>
            <a:off x="4661343" y="5755996"/>
            <a:ext cx="2717940" cy="289985"/>
            <a:chOff x="2847001" y="5263450"/>
            <a:chExt cx="1817498" cy="289985"/>
          </a:xfrm>
        </p:grpSpPr>
        <p:sp>
          <p:nvSpPr>
            <p:cNvPr id="305" name="Rounded Rectangle 304"/>
            <p:cNvSpPr/>
            <p:nvPr/>
          </p:nvSpPr>
          <p:spPr>
            <a:xfrm>
              <a:off x="3795819" y="5263450"/>
              <a:ext cx="868680" cy="2743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+mj-lt"/>
                </a:rPr>
                <a:t>boundary layer</a:t>
              </a:r>
              <a:endParaRPr lang="en-US" sz="1400" b="1" dirty="0">
                <a:latin typeface="+mj-lt"/>
              </a:endParaRPr>
            </a:p>
          </p:txBody>
        </p:sp>
        <p:sp>
          <p:nvSpPr>
            <p:cNvPr id="306" name="Rounded Rectangle 305"/>
            <p:cNvSpPr/>
            <p:nvPr/>
          </p:nvSpPr>
          <p:spPr>
            <a:xfrm>
              <a:off x="2847001" y="5279115"/>
              <a:ext cx="868680" cy="2743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+mj-lt"/>
                </a:rPr>
                <a:t>tropospheric</a:t>
              </a:r>
              <a:endParaRPr lang="en-US" sz="1400" b="1" dirty="0">
                <a:latin typeface="+mj-lt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600120" y="5202343"/>
            <a:ext cx="2817245" cy="274320"/>
            <a:chOff x="1872719" y="5279115"/>
            <a:chExt cx="2817245" cy="274320"/>
          </a:xfrm>
          <a:solidFill>
            <a:schemeClr val="accent2"/>
          </a:solidFill>
        </p:grpSpPr>
        <p:sp>
          <p:nvSpPr>
            <p:cNvPr id="19" name="Rounded Rectangle 18"/>
            <p:cNvSpPr/>
            <p:nvPr/>
          </p:nvSpPr>
          <p:spPr>
            <a:xfrm>
              <a:off x="1872719" y="5279115"/>
              <a:ext cx="868680" cy="274320"/>
            </a:xfrm>
            <a:prstGeom prst="roundRect">
              <a:avLst/>
            </a:prstGeom>
            <a:solidFill>
              <a:srgbClr val="ED7D31">
                <a:alpha val="6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latin typeface="+mj-lt"/>
                </a:rPr>
                <a:t>low</a:t>
              </a:r>
              <a:endParaRPr lang="en-US" sz="1400" b="1" dirty="0">
                <a:latin typeface="+mj-lt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821284" y="5279115"/>
              <a:ext cx="868680" cy="27432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+mj-lt"/>
                </a:rPr>
                <a:t>high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847001" y="5279115"/>
              <a:ext cx="868680" cy="274320"/>
            </a:xfrm>
            <a:prstGeom prst="roundRect">
              <a:avLst/>
            </a:prstGeom>
            <a:solidFill>
              <a:srgbClr val="ED7D31">
                <a:alpha val="8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+mj-lt"/>
                </a:rPr>
                <a:t>medium</a:t>
              </a:r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5304431" y="4648690"/>
            <a:ext cx="1408622" cy="27432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+mj-lt"/>
              </a:rPr>
              <a:t>US Standard</a:t>
            </a:r>
          </a:p>
        </p:txBody>
      </p:sp>
      <p:sp>
        <p:nvSpPr>
          <p:cNvPr id="59" name="TextBox 58"/>
          <p:cNvSpPr txBox="1"/>
          <p:nvPr/>
        </p:nvSpPr>
        <p:spPr>
          <a:xfrm flipH="1">
            <a:off x="961437" y="3660443"/>
            <a:ext cx="3109243" cy="132802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j-lt"/>
              </a:rPr>
              <a:t>72 scene simulations were generated for each trace gas to span the bounding cases of observation conditions</a:t>
            </a:r>
          </a:p>
        </p:txBody>
      </p:sp>
      <p:grpSp>
        <p:nvGrpSpPr>
          <p:cNvPr id="139" name="Group 138"/>
          <p:cNvGrpSpPr/>
          <p:nvPr/>
        </p:nvGrpSpPr>
        <p:grpSpPr>
          <a:xfrm>
            <a:off x="5034460" y="6325314"/>
            <a:ext cx="2007112" cy="275590"/>
            <a:chOff x="2649927" y="6381750"/>
            <a:chExt cx="2007112" cy="275590"/>
          </a:xfrm>
        </p:grpSpPr>
        <p:sp>
          <p:nvSpPr>
            <p:cNvPr id="180" name="Rounded Rectangle 179"/>
            <p:cNvSpPr/>
            <p:nvPr/>
          </p:nvSpPr>
          <p:spPr>
            <a:xfrm>
              <a:off x="2649927" y="6383020"/>
              <a:ext cx="914400" cy="27432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+mj-lt"/>
                </a:rPr>
                <a:t>O</a:t>
              </a:r>
              <a:r>
                <a:rPr lang="en-US" sz="1400" b="1" baseline="-25000" dirty="0" smtClean="0">
                  <a:solidFill>
                    <a:schemeClr val="bg1"/>
                  </a:solidFill>
                  <a:latin typeface="+mj-lt"/>
                </a:rPr>
                <a:t>3</a:t>
              </a:r>
              <a:endParaRPr lang="en-US" sz="14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5" name="Rounded Rectangle 124"/>
            <p:cNvSpPr/>
            <p:nvPr/>
          </p:nvSpPr>
          <p:spPr>
            <a:xfrm>
              <a:off x="3742639" y="6381750"/>
              <a:ext cx="914400" cy="27432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+mj-lt"/>
                </a:rPr>
                <a:t>SO</a:t>
              </a:r>
              <a:r>
                <a:rPr lang="en-US" sz="1400" b="1" baseline="-25000" dirty="0" smtClean="0">
                  <a:solidFill>
                    <a:schemeClr val="bg1"/>
                  </a:solidFill>
                  <a:latin typeface="+mj-lt"/>
                </a:rPr>
                <a:t>2</a:t>
              </a:r>
              <a:endParaRPr lang="en-US" sz="14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78514" y="2666407"/>
            <a:ext cx="1518632" cy="638702"/>
            <a:chOff x="6231064" y="2668173"/>
            <a:chExt cx="1518632" cy="638702"/>
          </a:xfrm>
        </p:grpSpPr>
        <p:sp>
          <p:nvSpPr>
            <p:cNvPr id="73" name="Rounded Rectangle 72"/>
            <p:cNvSpPr/>
            <p:nvPr/>
          </p:nvSpPr>
          <p:spPr>
            <a:xfrm>
              <a:off x="6231064" y="2668173"/>
              <a:ext cx="1518631" cy="2743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+mj-lt"/>
                </a:rPr>
                <a:t>March 20 @ 1pm</a:t>
              </a: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6231065" y="3032555"/>
              <a:ext cx="1518631" cy="2743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+mj-lt"/>
                </a:rPr>
                <a:t>March 20 @ 4pm</a:t>
              </a:r>
            </a:p>
          </p:txBody>
        </p:sp>
      </p:grpSp>
      <p:cxnSp>
        <p:nvCxnSpPr>
          <p:cNvPr id="77" name="Straight Connector 76"/>
          <p:cNvCxnSpPr>
            <a:stCxn id="210" idx="2"/>
            <a:endCxn id="15" idx="0"/>
          </p:cNvCxnSpPr>
          <p:nvPr/>
        </p:nvCxnSpPr>
        <p:spPr>
          <a:xfrm>
            <a:off x="4924385" y="3305109"/>
            <a:ext cx="1084357" cy="22260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74" idx="2"/>
            <a:endCxn id="15" idx="0"/>
          </p:cNvCxnSpPr>
          <p:nvPr/>
        </p:nvCxnSpPr>
        <p:spPr>
          <a:xfrm flipH="1">
            <a:off x="6008742" y="3305109"/>
            <a:ext cx="1029089" cy="22260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3" name="Slide Number Placeholder 3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41076D-D95C-438C-BCC6-F8E5B80CEC41}" type="slidenum">
              <a:rPr lang="en-US" smtClean="0">
                <a:latin typeface="+mj-lt"/>
              </a:rPr>
              <a:pPr/>
              <a:t>7</a:t>
            </a:fld>
            <a:endParaRPr lang="en-US" dirty="0">
              <a:latin typeface="+mj-lt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10499087" y="207370"/>
            <a:ext cx="1274924" cy="41821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RTM</a:t>
            </a:r>
          </a:p>
        </p:txBody>
      </p:sp>
      <p:sp>
        <p:nvSpPr>
          <p:cNvPr id="65" name="Flowchart: Off-page Connector 64"/>
          <p:cNvSpPr/>
          <p:nvPr/>
        </p:nvSpPr>
        <p:spPr>
          <a:xfrm>
            <a:off x="8849594" y="57886"/>
            <a:ext cx="1231504" cy="985291"/>
          </a:xfrm>
          <a:prstGeom prst="flowChartOffpageConnector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Atmospheric Scene of Interest</a:t>
            </a:r>
          </a:p>
        </p:txBody>
      </p:sp>
    </p:spTree>
    <p:extLst>
      <p:ext uri="{BB962C8B-B14F-4D97-AF65-F5344CB8AC3E}">
        <p14:creationId xmlns:p14="http://schemas.microsoft.com/office/powerpoint/2010/main" val="246698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5794744" y="5515056"/>
            <a:ext cx="5411972" cy="9356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cxnSp>
        <p:nvCxnSpPr>
          <p:cNvPr id="6" name="Straight Arrow Connector 5"/>
          <p:cNvCxnSpPr>
            <a:stCxn id="3" idx="3"/>
          </p:cNvCxnSpPr>
          <p:nvPr/>
        </p:nvCxnSpPr>
        <p:spPr>
          <a:xfrm>
            <a:off x="3616244" y="3018158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</p:cNvCxnSpPr>
          <p:nvPr/>
        </p:nvCxnSpPr>
        <p:spPr>
          <a:xfrm>
            <a:off x="6337945" y="3034990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3"/>
          </p:cNvCxnSpPr>
          <p:nvPr/>
        </p:nvCxnSpPr>
        <p:spPr>
          <a:xfrm>
            <a:off x="9399564" y="3040911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3" idx="2"/>
          </p:cNvCxnSpPr>
          <p:nvPr/>
        </p:nvCxnSpPr>
        <p:spPr>
          <a:xfrm>
            <a:off x="11164726" y="3508744"/>
            <a:ext cx="0" cy="199654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2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5563"/>
            <a:r>
              <a:rPr lang="en-US" sz="3200" dirty="0">
                <a:latin typeface="+mj-lt"/>
              </a:rPr>
              <a:t>Modeling &amp; Simulation Framework</a:t>
            </a:r>
            <a:endParaRPr lang="en-US" sz="3200" b="1" dirty="0">
              <a:solidFill>
                <a:srgbClr val="537CCB"/>
              </a:solidFill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958008" y="2550325"/>
            <a:ext cx="165823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RTM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8125" y="2567157"/>
            <a:ext cx="2137379" cy="935666"/>
          </a:xfrm>
          <a:prstGeom prst="roundRect">
            <a:avLst/>
          </a:prstGeom>
          <a:ln w="57150">
            <a:solidFill>
              <a:schemeClr val="accent4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Instrument 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8490" y="2573078"/>
            <a:ext cx="238169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Retrieval Algorithm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80573" y="2573078"/>
            <a:ext cx="1568305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Analysis</a:t>
            </a:r>
          </a:p>
        </p:txBody>
      </p:sp>
      <p:sp>
        <p:nvSpPr>
          <p:cNvPr id="21" name="Flowchart: Off-page Connector 20"/>
          <p:cNvSpPr/>
          <p:nvPr/>
        </p:nvSpPr>
        <p:spPr>
          <a:xfrm>
            <a:off x="2787126" y="1201783"/>
            <a:ext cx="2281263" cy="1237018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At Sensor Radiance </a:t>
            </a:r>
          </a:p>
          <a:p>
            <a:pPr algn="ctr"/>
            <a:r>
              <a:rPr lang="en-US" sz="1400" dirty="0">
                <a:latin typeface="+mj-lt"/>
              </a:rPr>
              <a:t>Known </a:t>
            </a:r>
            <a:r>
              <a:rPr lang="en-US" sz="1400" dirty="0" smtClean="0">
                <a:latin typeface="+mj-lt"/>
              </a:rPr>
              <a:t>Column </a:t>
            </a:r>
            <a:r>
              <a:rPr lang="en-US" sz="1400" dirty="0">
                <a:latin typeface="+mj-lt"/>
              </a:rPr>
              <a:t>Amounts</a:t>
            </a:r>
          </a:p>
        </p:txBody>
      </p:sp>
      <p:sp>
        <p:nvSpPr>
          <p:cNvPr id="26" name="Flowchart: Off-page Connector 25"/>
          <p:cNvSpPr/>
          <p:nvPr/>
        </p:nvSpPr>
        <p:spPr>
          <a:xfrm>
            <a:off x="5804713" y="1201783"/>
            <a:ext cx="2454965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algn="ctr"/>
            <a:r>
              <a:rPr lang="en-US" dirty="0">
                <a:latin typeface="+mj-lt"/>
              </a:rPr>
              <a:t>Distribution of </a:t>
            </a:r>
          </a:p>
          <a:p>
            <a:pPr marL="117475" algn="ctr"/>
            <a:r>
              <a:rPr lang="en-US" dirty="0">
                <a:latin typeface="+mj-lt"/>
              </a:rPr>
              <a:t>At Sensor </a:t>
            </a:r>
          </a:p>
          <a:p>
            <a:pPr marL="117475" algn="ctr"/>
            <a:r>
              <a:rPr lang="en-US" dirty="0">
                <a:latin typeface="+mj-lt"/>
              </a:rPr>
              <a:t>Radiance + Noise</a:t>
            </a:r>
          </a:p>
        </p:txBody>
      </p:sp>
      <p:sp>
        <p:nvSpPr>
          <p:cNvPr id="27" name="Flowchart: Off-page Connector 26"/>
          <p:cNvSpPr/>
          <p:nvPr/>
        </p:nvSpPr>
        <p:spPr>
          <a:xfrm rot="16200000">
            <a:off x="9234621" y="3288342"/>
            <a:ext cx="1021174" cy="2629436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117475" algn="ctr"/>
            <a:r>
              <a:rPr lang="en-US" dirty="0">
                <a:latin typeface="+mj-lt"/>
              </a:rPr>
              <a:t>Error </a:t>
            </a:r>
          </a:p>
          <a:p>
            <a:pPr marL="117475" algn="ctr"/>
            <a:r>
              <a:rPr lang="en-US" dirty="0">
                <a:latin typeface="+mj-lt"/>
              </a:rPr>
              <a:t>(Retrieval – Truth)</a:t>
            </a:r>
          </a:p>
        </p:txBody>
      </p:sp>
      <p:sp>
        <p:nvSpPr>
          <p:cNvPr id="28" name="Flowchart: Off-page Connector 27"/>
          <p:cNvSpPr/>
          <p:nvPr/>
        </p:nvSpPr>
        <p:spPr>
          <a:xfrm>
            <a:off x="8956105" y="1201782"/>
            <a:ext cx="2250611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Retrieved </a:t>
            </a:r>
          </a:p>
          <a:p>
            <a:pPr algn="ctr"/>
            <a:r>
              <a:rPr lang="en-US" sz="1600" dirty="0" smtClean="0">
                <a:latin typeface="+mj-lt"/>
              </a:rPr>
              <a:t>Slant </a:t>
            </a:r>
            <a:r>
              <a:rPr lang="en-US" sz="1600" dirty="0">
                <a:latin typeface="+mj-lt"/>
              </a:rPr>
              <a:t>Column Amount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O</a:t>
            </a:r>
            <a:r>
              <a:rPr lang="en-US" sz="1600" baseline="-25000" dirty="0" smtClean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SO</a:t>
            </a:r>
            <a:r>
              <a:rPr lang="en-US" sz="1600" baseline="-250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57805" y="5515056"/>
            <a:ext cx="2091074" cy="935666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Results</a:t>
            </a:r>
          </a:p>
        </p:txBody>
      </p:sp>
      <p:sp>
        <p:nvSpPr>
          <p:cNvPr id="33" name="Flowchart: Off-page Connector 32"/>
          <p:cNvSpPr/>
          <p:nvPr/>
        </p:nvSpPr>
        <p:spPr>
          <a:xfrm>
            <a:off x="124237" y="6450722"/>
            <a:ext cx="304413" cy="30441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8650" y="6418262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+mj-lt"/>
              </a:rPr>
              <a:t>Inputs/Outputs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84771" y="5721277"/>
            <a:ext cx="3873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Plots illustrating simulated instrument retrieval performance as a function of SNR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963882" y="3750485"/>
            <a:ext cx="1652362" cy="5002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+mj-lt"/>
              </a:rPr>
              <a:t>MODTRAN </a:t>
            </a:r>
            <a:r>
              <a:rPr lang="en-US" sz="2000" dirty="0">
                <a:latin typeface="+mj-lt"/>
              </a:rPr>
              <a:t>6</a:t>
            </a:r>
          </a:p>
        </p:txBody>
      </p:sp>
      <p:sp>
        <p:nvSpPr>
          <p:cNvPr id="22" name="Flowchart: Off-page Connector 21"/>
          <p:cNvSpPr/>
          <p:nvPr/>
        </p:nvSpPr>
        <p:spPr>
          <a:xfrm>
            <a:off x="233414" y="1201783"/>
            <a:ext cx="1601762" cy="1281524"/>
          </a:xfrm>
          <a:prstGeom prst="flowChartOffpage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Atmospheric Scene of Interest</a:t>
            </a:r>
          </a:p>
        </p:txBody>
      </p:sp>
      <p:cxnSp>
        <p:nvCxnSpPr>
          <p:cNvPr id="23" name="Straight Arrow Connector 22"/>
          <p:cNvCxnSpPr>
            <a:stCxn id="22" idx="2"/>
            <a:endCxn id="3" idx="1"/>
          </p:cNvCxnSpPr>
          <p:nvPr/>
        </p:nvCxnSpPr>
        <p:spPr>
          <a:xfrm rot="16200000" flipH="1">
            <a:off x="1228726" y="2288875"/>
            <a:ext cx="534851" cy="923713"/>
          </a:xfrm>
          <a:prstGeom prst="bentConnector2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5397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8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80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7" y="959717"/>
            <a:ext cx="11725219" cy="1770492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+mj-lt"/>
              </a:rPr>
              <a:t>The </a:t>
            </a:r>
            <a:r>
              <a:rPr lang="en-US" b="1" dirty="0" smtClean="0">
                <a:latin typeface="+mj-lt"/>
              </a:rPr>
              <a:t>ACX instrument model </a:t>
            </a:r>
            <a:r>
              <a:rPr lang="en-US" b="1" dirty="0">
                <a:latin typeface="+mj-lt"/>
              </a:rPr>
              <a:t>consists of the following steps: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>
                <a:latin typeface="+mj-lt"/>
              </a:rPr>
              <a:t>The MODTRAN output spectra are convolved with a gaussian simulating the instrument spectral response function, resulting in a 0.6 nm spectral resolution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>
                <a:latin typeface="+mj-lt"/>
              </a:rPr>
              <a:t>The degraded resolution spectrum is resampled to the expected instrument sampling of 0.2 nm/pix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>
                <a:latin typeface="+mj-lt"/>
              </a:rPr>
              <a:t>Noise is added </a:t>
            </a:r>
            <a:r>
              <a:rPr lang="en-US" dirty="0" smtClean="0">
                <a:latin typeface="+mj-lt"/>
              </a:rPr>
              <a:t>to achieve varying SNR as </a:t>
            </a:r>
            <a:r>
              <a:rPr lang="en-US" dirty="0">
                <a:latin typeface="+mj-lt"/>
              </a:rPr>
              <a:t>described </a:t>
            </a:r>
            <a:r>
              <a:rPr lang="en-US" dirty="0" smtClean="0">
                <a:latin typeface="+mj-lt"/>
              </a:rPr>
              <a:t>below</a:t>
            </a:r>
            <a:endParaRPr lang="en-US" dirty="0">
              <a:latin typeface="+mj-lt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9</a:t>
            </a:fld>
            <a:endParaRPr lang="en-US" dirty="0"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Noise Simulation</a:t>
            </a:r>
            <a:endParaRPr lang="en-US" sz="3200" dirty="0"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19232" y="3057368"/>
            <a:ext cx="8199718" cy="3024553"/>
            <a:chOff x="1891376" y="3390483"/>
            <a:chExt cx="8199718" cy="3024553"/>
          </a:xfrm>
        </p:grpSpPr>
        <p:pic>
          <p:nvPicPr>
            <p:cNvPr id="16" name="Picture 15" descr="Chart, line chart, histogram&#10;&#10;Description automatically generated">
              <a:extLst>
                <a:ext uri="{FF2B5EF4-FFF2-40B4-BE49-F238E27FC236}">
                  <a16:creationId xmlns:a16="http://schemas.microsoft.com/office/drawing/2014/main" id="{85C188AC-FC00-5148-AE33-7F54E9E31A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091" b="2749"/>
            <a:stretch/>
          </p:blipFill>
          <p:spPr>
            <a:xfrm>
              <a:off x="5925685" y="3390483"/>
              <a:ext cx="4165409" cy="3004457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BF5F589-FF7E-EF43-8585-858E9EFE36AC}"/>
                </a:ext>
              </a:extLst>
            </p:cNvPr>
            <p:cNvGrpSpPr/>
            <p:nvPr/>
          </p:nvGrpSpPr>
          <p:grpSpPr>
            <a:xfrm>
              <a:off x="1891376" y="3440724"/>
              <a:ext cx="4615124" cy="2974312"/>
              <a:chOff x="102769" y="2208776"/>
              <a:chExt cx="4615124" cy="2974312"/>
            </a:xfrm>
          </p:grpSpPr>
          <p:pic>
            <p:nvPicPr>
              <p:cNvPr id="19" name="Picture 18" descr="Chart, histogram&#10;&#10;Description automatically generated">
                <a:extLst>
                  <a:ext uri="{FF2B5EF4-FFF2-40B4-BE49-F238E27FC236}">
                    <a16:creationId xmlns:a16="http://schemas.microsoft.com/office/drawing/2014/main" id="{8A560B5D-E9EE-4847-98EB-F9B01CC582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8212" b="2533"/>
              <a:stretch/>
            </p:blipFill>
            <p:spPr>
              <a:xfrm>
                <a:off x="102769" y="2208776"/>
                <a:ext cx="4165409" cy="2974312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894265A-0993-9D44-8585-C8CDBE9727DC}"/>
                  </a:ext>
                </a:extLst>
              </p:cNvPr>
              <p:cNvSpPr/>
              <p:nvPr/>
            </p:nvSpPr>
            <p:spPr>
              <a:xfrm>
                <a:off x="2859276" y="4164496"/>
                <a:ext cx="66537" cy="106166"/>
              </a:xfrm>
              <a:prstGeom prst="rect">
                <a:avLst/>
              </a:prstGeom>
              <a:solidFill>
                <a:schemeClr val="accent1">
                  <a:alpha val="3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48A7D89-EA90-A14F-AD58-5306324B59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9276" y="2305507"/>
                <a:ext cx="1858617" cy="18589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DEDAE09-6CCB-434C-A7C5-8B4DB30A8F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9276" y="4270662"/>
                <a:ext cx="1858617" cy="52172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/>
          <p:cNvGrpSpPr/>
          <p:nvPr/>
        </p:nvGrpSpPr>
        <p:grpSpPr>
          <a:xfrm>
            <a:off x="8926522" y="3230065"/>
            <a:ext cx="2529968" cy="369332"/>
            <a:chOff x="8926522" y="3230065"/>
            <a:chExt cx="2529968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926522" y="3414731"/>
              <a:ext cx="703384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9814694" y="3230065"/>
              <a:ext cx="16417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Input Spectrum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926522" y="3653941"/>
            <a:ext cx="2728932" cy="369332"/>
            <a:chOff x="8926522" y="3536170"/>
            <a:chExt cx="2728932" cy="369332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8926522" y="3720836"/>
              <a:ext cx="7033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814694" y="3536170"/>
              <a:ext cx="1840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0.6 nm resolution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926522" y="4077817"/>
            <a:ext cx="3059087" cy="369332"/>
            <a:chOff x="8926522" y="3888321"/>
            <a:chExt cx="3059087" cy="369332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8926522" y="4072987"/>
              <a:ext cx="70338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9814694" y="3888321"/>
              <a:ext cx="217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Resampled to 0.2 nm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926522" y="4501693"/>
            <a:ext cx="2310534" cy="369332"/>
            <a:chOff x="8926522" y="4257653"/>
            <a:chExt cx="2310534" cy="369332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926522" y="4442319"/>
              <a:ext cx="703384" cy="0"/>
            </a:xfrm>
            <a:prstGeom prst="line">
              <a:avLst/>
            </a:prstGeom>
            <a:ln w="19050">
              <a:solidFill>
                <a:srgbClr val="86CDE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9856550" y="4257653"/>
              <a:ext cx="1380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Noise Added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926522" y="4925568"/>
            <a:ext cx="3067055" cy="646331"/>
            <a:chOff x="8926522" y="4696971"/>
            <a:chExt cx="3067055" cy="646331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8926522" y="5020136"/>
              <a:ext cx="703384" cy="0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9850426" y="4696971"/>
              <a:ext cx="21431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Average of 100 noise</a:t>
              </a:r>
            </a:p>
            <a:p>
              <a:r>
                <a:rPr lang="en-US" dirty="0">
                  <a:latin typeface="+mj-lt"/>
                </a:rPr>
                <a:t>added samples</a:t>
              </a:r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9850426" y="137571"/>
            <a:ext cx="2135183" cy="4395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Instrument Model</a:t>
            </a:r>
          </a:p>
        </p:txBody>
      </p:sp>
    </p:spTree>
    <p:extLst>
      <p:ext uri="{BB962C8B-B14F-4D97-AF65-F5344CB8AC3E}">
        <p14:creationId xmlns:p14="http://schemas.microsoft.com/office/powerpoint/2010/main" val="145750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7" y="959718"/>
            <a:ext cx="11725219" cy="1210858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Realistic baseline instrument parameters are used for setting up the </a:t>
            </a:r>
            <a:r>
              <a:rPr lang="en-US" dirty="0" smtClean="0">
                <a:latin typeface="+mj-lt"/>
              </a:rPr>
              <a:t>tool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Follows current GeoXO ACX Performance Operational Requirement Document (PORD) specifications</a:t>
            </a:r>
            <a:endParaRPr lang="en-US" dirty="0">
              <a:latin typeface="+mj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Special thanks to Xiong Lu and Kelly Chance for assistance in this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Can be updated as the ACX instrument evolves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10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>
                <a:latin typeface="+mj-lt"/>
              </a:rPr>
              <a:t>ACX Instrument Response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CB307302-C1B0-E744-8D56-AB7564EC09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9301906"/>
                  </p:ext>
                </p:extLst>
              </p:nvPr>
            </p:nvGraphicFramePr>
            <p:xfrm>
              <a:off x="233868" y="2305746"/>
              <a:ext cx="8910132" cy="404980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77737">
                      <a:extLst>
                        <a:ext uri="{9D8B030D-6E8A-4147-A177-3AD203B41FA5}">
                          <a16:colId xmlns:a16="http://schemas.microsoft.com/office/drawing/2014/main" val="3016336415"/>
                        </a:ext>
                      </a:extLst>
                    </a:gridCol>
                    <a:gridCol w="6732395">
                      <a:extLst>
                        <a:ext uri="{9D8B030D-6E8A-4147-A177-3AD203B41FA5}">
                          <a16:colId xmlns:a16="http://schemas.microsoft.com/office/drawing/2014/main" val="2561447554"/>
                        </a:ext>
                      </a:extLst>
                    </a:gridCol>
                  </a:tblGrid>
                  <a:tr h="293398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Instrument Parameters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450875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L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spectral radiance at instrument resolution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6872000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𝑑𝑒𝑡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detector area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412555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sz="1600" b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oMath>
                          </a14:m>
                          <a:r>
                            <a:rPr lang="en-US" sz="1600" dirty="0"/>
                            <a:t>≈𝜋/(2f#)</a:t>
                          </a:r>
                          <a:r>
                            <a:rPr lang="en-US" sz="1600" baseline="300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solid angle of acceptance of instrument</a:t>
                          </a:r>
                          <a:endParaRPr lang="en-US" sz="1600" baseline="30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5601086"/>
                      </a:ext>
                    </a:extLst>
                  </a:tr>
                  <a:tr h="36172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sz="1600" b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integration time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0667876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wavelength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55181264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sz="1600" b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l-GR" sz="1600" b="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spectral</a:t>
                          </a:r>
                          <a:r>
                            <a:rPr lang="en-US" sz="1600" baseline="0" dirty="0"/>
                            <a:t> interval per pixel</a:t>
                          </a:r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1629079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optical system transmittance, combined with grating efficiency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82262918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detector quantum efficiency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3380014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Bit depth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5673786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Read-out noise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2798025"/>
                      </a:ext>
                    </a:extLst>
                  </a:tr>
                  <a:tr h="29339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Dark current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3984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5">
                <a:extLst>
                  <a:ext uri="{FF2B5EF4-FFF2-40B4-BE49-F238E27FC236}">
                    <a16:creationId xmlns:a16="http://schemas.microsoft.com/office/drawing/2014/main" id="{CB307302-C1B0-E744-8D56-AB7564EC09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9301906"/>
                  </p:ext>
                </p:extLst>
              </p:nvPr>
            </p:nvGraphicFramePr>
            <p:xfrm>
              <a:off x="233868" y="2305746"/>
              <a:ext cx="8910132" cy="404980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77737">
                      <a:extLst>
                        <a:ext uri="{9D8B030D-6E8A-4147-A177-3AD203B41FA5}">
                          <a16:colId xmlns:a16="http://schemas.microsoft.com/office/drawing/2014/main" val="3016336415"/>
                        </a:ext>
                      </a:extLst>
                    </a:gridCol>
                    <a:gridCol w="6732395">
                      <a:extLst>
                        <a:ext uri="{9D8B030D-6E8A-4147-A177-3AD203B41FA5}">
                          <a16:colId xmlns:a16="http://schemas.microsoft.com/office/drawing/2014/main" val="2561447554"/>
                        </a:ext>
                      </a:extLst>
                    </a:gridCol>
                  </a:tblGrid>
                  <a:tr h="33528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Instrument Parameters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445087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105455" r="-310924" b="-103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spectral radiance at instrument resolution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6872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205455" r="-310924" b="-93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detector area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4125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305455" r="-310924" b="-83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solid angle of acceptance of instrument</a:t>
                          </a:r>
                          <a:endParaRPr lang="en-US" sz="1600" baseline="30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5601086"/>
                      </a:ext>
                    </a:extLst>
                  </a:tr>
                  <a:tr h="3617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371667" r="-310924" b="-66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integration time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066787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514545" r="-310924" b="-6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wavelength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5518126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614545" r="-310924" b="-5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spectral</a:t>
                          </a:r>
                          <a:r>
                            <a:rPr lang="en-US" sz="1600" baseline="0" dirty="0"/>
                            <a:t> interval per pixel</a:t>
                          </a:r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162907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714545" r="-310924" b="-4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optical system transmittance, combined with grating efficiency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822629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0" t="-814545" r="-310924" b="-3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detector quantum efficiency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0338001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Bit depth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567378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Read-out noise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279802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Dark current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398407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ounded Rectangle 9"/>
          <p:cNvSpPr/>
          <p:nvPr/>
        </p:nvSpPr>
        <p:spPr>
          <a:xfrm>
            <a:off x="9850426" y="137571"/>
            <a:ext cx="2135183" cy="4395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Instrument Model</a:t>
            </a:r>
          </a:p>
        </p:txBody>
      </p:sp>
    </p:spTree>
    <p:extLst>
      <p:ext uri="{BB962C8B-B14F-4D97-AF65-F5344CB8AC3E}">
        <p14:creationId xmlns:p14="http://schemas.microsoft.com/office/powerpoint/2010/main" val="87987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68" y="3300984"/>
            <a:ext cx="4023360" cy="26822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3300984"/>
            <a:ext cx="4023360" cy="268224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SNR Simulations – 10 Levels Assessed</a:t>
            </a:r>
            <a:endParaRPr lang="en-US" sz="3200" dirty="0">
              <a:latin typeface="+mj-lt"/>
            </a:endParaRPr>
          </a:p>
        </p:txBody>
      </p:sp>
      <p:sp>
        <p:nvSpPr>
          <p:cNvPr id="17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11</a:t>
            </a:fld>
            <a:endParaRPr lang="en-US" dirty="0">
              <a:latin typeface="+mj-lt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7" y="959718"/>
            <a:ext cx="11725219" cy="1636337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+mj-lt"/>
              </a:rPr>
              <a:t>For each spectrum, 1000 implementations for </a:t>
            </a:r>
            <a:r>
              <a:rPr lang="en-US" dirty="0" smtClean="0">
                <a:latin typeface="+mj-lt"/>
              </a:rPr>
              <a:t>10 </a:t>
            </a:r>
            <a:r>
              <a:rPr lang="en-US" dirty="0">
                <a:latin typeface="+mj-lt"/>
              </a:rPr>
              <a:t>different SNR levels are generated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Each increasing SNR level decreases the noise by factors of 1 through </a:t>
            </a:r>
            <a:r>
              <a:rPr lang="en-US" dirty="0" smtClean="0">
                <a:latin typeface="+mj-lt"/>
              </a:rPr>
              <a:t>10, </a:t>
            </a:r>
            <a:r>
              <a:rPr lang="en-US" dirty="0">
                <a:latin typeface="+mj-lt"/>
              </a:rPr>
              <a:t>corresponding to averaging 1 - </a:t>
            </a:r>
            <a:r>
              <a:rPr lang="en-US" dirty="0" smtClean="0">
                <a:latin typeface="+mj-lt"/>
              </a:rPr>
              <a:t>100 </a:t>
            </a:r>
            <a:r>
              <a:rPr lang="en-US" dirty="0">
                <a:latin typeface="+mj-lt"/>
              </a:rPr>
              <a:t>samples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1000 random normally distributed noise implementations </a:t>
            </a:r>
            <a:r>
              <a:rPr lang="en-US" dirty="0" smtClean="0">
                <a:latin typeface="+mj-lt"/>
              </a:rPr>
              <a:t>are generated for </a:t>
            </a:r>
            <a:r>
              <a:rPr lang="en-US" dirty="0">
                <a:latin typeface="+mj-lt"/>
              </a:rPr>
              <a:t>each SNR level</a:t>
            </a:r>
          </a:p>
          <a:p>
            <a:r>
              <a:rPr lang="en-US" dirty="0">
                <a:solidFill>
                  <a:schemeClr val="accent1"/>
                </a:solidFill>
                <a:latin typeface="+mj-lt"/>
              </a:rPr>
              <a:t>Note that the SNR values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are calculated using nominal radiance defined in PORD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1255" y="2947312"/>
            <a:ext cx="2330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ACX Wavelength Range</a:t>
            </a:r>
            <a:endParaRPr lang="en-US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81866" y="2947312"/>
            <a:ext cx="200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SO</a:t>
            </a:r>
            <a:r>
              <a:rPr lang="en-US" baseline="-25000" dirty="0" smtClean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 Retrieval Range</a:t>
            </a:r>
            <a:endParaRPr lang="en-US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92075" y="2947312"/>
            <a:ext cx="190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O</a:t>
            </a:r>
            <a:r>
              <a:rPr lang="en-US" baseline="-25000" dirty="0" smtClean="0">
                <a:latin typeface="+mj-lt"/>
              </a:rPr>
              <a:t>3</a:t>
            </a:r>
            <a:r>
              <a:rPr lang="en-US" dirty="0" smtClean="0">
                <a:latin typeface="+mj-lt"/>
              </a:rPr>
              <a:t> Retrieval Range</a:t>
            </a:r>
            <a:endParaRPr lang="en-US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7828" y="6076076"/>
            <a:ext cx="18947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305 – 330 nm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301453" y="6076076"/>
            <a:ext cx="20836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331.1 </a:t>
            </a:r>
            <a:r>
              <a:rPr lang="en-US" sz="2000" dirty="0">
                <a:latin typeface="+mj-lt"/>
              </a:rPr>
              <a:t>– </a:t>
            </a:r>
            <a:r>
              <a:rPr lang="en-US" sz="2000" dirty="0" smtClean="0">
                <a:latin typeface="+mj-lt"/>
              </a:rPr>
              <a:t>336.1 </a:t>
            </a:r>
            <a:r>
              <a:rPr lang="en-US" sz="2000" dirty="0">
                <a:latin typeface="+mj-lt"/>
              </a:rPr>
              <a:t>nm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49152" y="6076076"/>
            <a:ext cx="18947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300 </a:t>
            </a:r>
            <a:r>
              <a:rPr lang="en-US" sz="2000" dirty="0">
                <a:latin typeface="+mj-lt"/>
              </a:rPr>
              <a:t>– </a:t>
            </a:r>
            <a:r>
              <a:rPr lang="en-US" sz="2000" dirty="0" smtClean="0">
                <a:latin typeface="+mj-lt"/>
              </a:rPr>
              <a:t>740 </a:t>
            </a:r>
            <a:r>
              <a:rPr lang="en-US" sz="2000" dirty="0">
                <a:latin typeface="+mj-lt"/>
              </a:rPr>
              <a:t>nm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50426" y="137571"/>
            <a:ext cx="2135183" cy="4395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Instrument Model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110728" y="3300984"/>
            <a:ext cx="4023360" cy="2682240"/>
            <a:chOff x="8110728" y="3300984"/>
            <a:chExt cx="4023360" cy="268224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0728" y="3300984"/>
              <a:ext cx="4023360" cy="268224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35" t="3698" r="32716" b="87413"/>
            <a:stretch/>
          </p:blipFill>
          <p:spPr>
            <a:xfrm>
              <a:off x="8659580" y="3404087"/>
              <a:ext cx="935420" cy="238406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9923138" y="3412638"/>
              <a:ext cx="897262" cy="2103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451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5794744" y="5515056"/>
            <a:ext cx="5411972" cy="9356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cxnSp>
        <p:nvCxnSpPr>
          <p:cNvPr id="6" name="Straight Arrow Connector 5"/>
          <p:cNvCxnSpPr>
            <a:stCxn id="3" idx="3"/>
          </p:cNvCxnSpPr>
          <p:nvPr/>
        </p:nvCxnSpPr>
        <p:spPr>
          <a:xfrm>
            <a:off x="3616244" y="3018158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</p:cNvCxnSpPr>
          <p:nvPr/>
        </p:nvCxnSpPr>
        <p:spPr>
          <a:xfrm>
            <a:off x="6337945" y="3034990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3"/>
          </p:cNvCxnSpPr>
          <p:nvPr/>
        </p:nvCxnSpPr>
        <p:spPr>
          <a:xfrm>
            <a:off x="9399564" y="3040911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3" idx="2"/>
          </p:cNvCxnSpPr>
          <p:nvPr/>
        </p:nvCxnSpPr>
        <p:spPr>
          <a:xfrm>
            <a:off x="11164726" y="3508744"/>
            <a:ext cx="0" cy="199654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2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5563"/>
            <a:r>
              <a:rPr lang="en-US" sz="3200" dirty="0">
                <a:latin typeface="+mj-lt"/>
              </a:rPr>
              <a:t>Modeling &amp; Simulation Framework</a:t>
            </a:r>
            <a:endParaRPr lang="en-US" sz="3200" b="1" dirty="0">
              <a:solidFill>
                <a:srgbClr val="537CCB"/>
              </a:solidFill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958008" y="2550325"/>
            <a:ext cx="165823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RTM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8125" y="2567157"/>
            <a:ext cx="2137379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Instrument 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8490" y="2573078"/>
            <a:ext cx="2381696" cy="935666"/>
          </a:xfrm>
          <a:prstGeom prst="roundRect">
            <a:avLst/>
          </a:prstGeom>
          <a:ln w="57150">
            <a:solidFill>
              <a:schemeClr val="accent4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Retrieval Algorithm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80573" y="2573078"/>
            <a:ext cx="1568305" cy="935666"/>
          </a:xfrm>
          <a:prstGeom prst="roundRect">
            <a:avLst/>
          </a:prstGeom>
          <a:ln w="57150">
            <a:solidFill>
              <a:schemeClr val="accent4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Analysis</a:t>
            </a:r>
          </a:p>
        </p:txBody>
      </p:sp>
      <p:sp>
        <p:nvSpPr>
          <p:cNvPr id="21" name="Flowchart: Off-page Connector 20"/>
          <p:cNvSpPr/>
          <p:nvPr/>
        </p:nvSpPr>
        <p:spPr>
          <a:xfrm>
            <a:off x="2787126" y="1201783"/>
            <a:ext cx="2281263" cy="1237018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At Sensor Radiance </a:t>
            </a:r>
          </a:p>
          <a:p>
            <a:pPr algn="ctr"/>
            <a:r>
              <a:rPr lang="en-US" sz="1400" dirty="0">
                <a:latin typeface="+mj-lt"/>
              </a:rPr>
              <a:t>Known </a:t>
            </a:r>
            <a:r>
              <a:rPr lang="en-US" sz="1400" dirty="0" smtClean="0">
                <a:latin typeface="+mj-lt"/>
              </a:rPr>
              <a:t>Column </a:t>
            </a:r>
            <a:r>
              <a:rPr lang="en-US" sz="1400" dirty="0">
                <a:latin typeface="+mj-lt"/>
              </a:rPr>
              <a:t>Amounts</a:t>
            </a:r>
          </a:p>
        </p:txBody>
      </p:sp>
      <p:sp>
        <p:nvSpPr>
          <p:cNvPr id="26" name="Flowchart: Off-page Connector 25"/>
          <p:cNvSpPr/>
          <p:nvPr/>
        </p:nvSpPr>
        <p:spPr>
          <a:xfrm>
            <a:off x="5804713" y="1201783"/>
            <a:ext cx="2454965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algn="ctr"/>
            <a:r>
              <a:rPr lang="en-US" dirty="0">
                <a:latin typeface="+mj-lt"/>
              </a:rPr>
              <a:t>Distribution of </a:t>
            </a:r>
          </a:p>
          <a:p>
            <a:pPr marL="117475" algn="ctr"/>
            <a:r>
              <a:rPr lang="en-US" dirty="0">
                <a:latin typeface="+mj-lt"/>
              </a:rPr>
              <a:t>At Sensor </a:t>
            </a:r>
          </a:p>
          <a:p>
            <a:pPr marL="117475" algn="ctr"/>
            <a:r>
              <a:rPr lang="en-US" dirty="0">
                <a:latin typeface="+mj-lt"/>
              </a:rPr>
              <a:t>Radiance + Noise</a:t>
            </a:r>
          </a:p>
        </p:txBody>
      </p:sp>
      <p:sp>
        <p:nvSpPr>
          <p:cNvPr id="27" name="Flowchart: Off-page Connector 26"/>
          <p:cNvSpPr/>
          <p:nvPr/>
        </p:nvSpPr>
        <p:spPr>
          <a:xfrm rot="16200000">
            <a:off x="9234621" y="3288342"/>
            <a:ext cx="1021174" cy="2629436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117475" algn="ctr"/>
            <a:r>
              <a:rPr lang="en-US" dirty="0">
                <a:latin typeface="+mj-lt"/>
              </a:rPr>
              <a:t>Error </a:t>
            </a:r>
          </a:p>
          <a:p>
            <a:pPr marL="117475" algn="ctr"/>
            <a:r>
              <a:rPr lang="en-US" dirty="0">
                <a:latin typeface="+mj-lt"/>
              </a:rPr>
              <a:t>(Retrieval – Truth)</a:t>
            </a:r>
          </a:p>
        </p:txBody>
      </p:sp>
      <p:sp>
        <p:nvSpPr>
          <p:cNvPr id="28" name="Flowchart: Off-page Connector 27"/>
          <p:cNvSpPr/>
          <p:nvPr/>
        </p:nvSpPr>
        <p:spPr>
          <a:xfrm>
            <a:off x="8956105" y="1201782"/>
            <a:ext cx="2250611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Retrieved </a:t>
            </a:r>
          </a:p>
          <a:p>
            <a:pPr algn="ctr"/>
            <a:r>
              <a:rPr lang="en-US" sz="1600" dirty="0" smtClean="0">
                <a:latin typeface="+mj-lt"/>
              </a:rPr>
              <a:t>Slant </a:t>
            </a:r>
            <a:r>
              <a:rPr lang="en-US" sz="1600" dirty="0">
                <a:latin typeface="+mj-lt"/>
              </a:rPr>
              <a:t>Column Amount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O</a:t>
            </a:r>
            <a:r>
              <a:rPr lang="en-US" sz="1600" baseline="-25000" dirty="0" smtClean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SO</a:t>
            </a:r>
            <a:r>
              <a:rPr lang="en-US" sz="1600" baseline="-250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57805" y="5515056"/>
            <a:ext cx="2091074" cy="935666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Results</a:t>
            </a:r>
          </a:p>
        </p:txBody>
      </p:sp>
      <p:sp>
        <p:nvSpPr>
          <p:cNvPr id="33" name="Flowchart: Off-page Connector 32"/>
          <p:cNvSpPr/>
          <p:nvPr/>
        </p:nvSpPr>
        <p:spPr>
          <a:xfrm>
            <a:off x="124237" y="6450722"/>
            <a:ext cx="304413" cy="30441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8650" y="6418262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+mj-lt"/>
              </a:rPr>
              <a:t>Inputs/Outputs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84771" y="5721277"/>
            <a:ext cx="3873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Plots illustrating simulated instrument retrieval performance as a function of SNR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963882" y="3750485"/>
            <a:ext cx="1652362" cy="5002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+mj-lt"/>
              </a:rPr>
              <a:t>MODTRAN </a:t>
            </a:r>
            <a:r>
              <a:rPr lang="en-US" sz="2000" dirty="0">
                <a:latin typeface="+mj-lt"/>
              </a:rPr>
              <a:t>6</a:t>
            </a:r>
          </a:p>
        </p:txBody>
      </p:sp>
      <p:sp>
        <p:nvSpPr>
          <p:cNvPr id="22" name="Flowchart: Off-page Connector 21"/>
          <p:cNvSpPr/>
          <p:nvPr/>
        </p:nvSpPr>
        <p:spPr>
          <a:xfrm>
            <a:off x="233414" y="1201783"/>
            <a:ext cx="1601762" cy="1281524"/>
          </a:xfrm>
          <a:prstGeom prst="flowChartOffpage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Atmospheric Scene of Interest</a:t>
            </a:r>
          </a:p>
        </p:txBody>
      </p:sp>
      <p:cxnSp>
        <p:nvCxnSpPr>
          <p:cNvPr id="23" name="Straight Arrow Connector 22"/>
          <p:cNvCxnSpPr>
            <a:stCxn id="22" idx="2"/>
            <a:endCxn id="3" idx="1"/>
          </p:cNvCxnSpPr>
          <p:nvPr/>
        </p:nvCxnSpPr>
        <p:spPr>
          <a:xfrm rot="16200000" flipH="1">
            <a:off x="1228726" y="2288875"/>
            <a:ext cx="534851" cy="923713"/>
          </a:xfrm>
          <a:prstGeom prst="bentConnector2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5397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12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869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1803" y="6492875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13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Simulated ACX Retrieval Algorithms and Analysis</a:t>
            </a:r>
            <a:endParaRPr lang="en-US" sz="3200" dirty="0">
              <a:latin typeface="+mj-lt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980836"/>
            <a:ext cx="9106778" cy="760881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Physical retrieval of concentration amount derived via comparison to a “Truth” LUT  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33869" y="2152685"/>
            <a:ext cx="5154208" cy="2134180"/>
          </a:xfrm>
          <a:prstGeom prst="roundRect">
            <a:avLst>
              <a:gd name="adj" fmla="val 693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Predicted at sensor radiance distribution as a function of SNR of known atmospheric concentrations</a:t>
            </a:r>
          </a:p>
          <a:p>
            <a:pPr marL="285750" indent="-169863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bg1"/>
                </a:solidFill>
                <a:latin typeface="+mj-lt"/>
              </a:rPr>
              <a:t>Concentration Amount: </a:t>
            </a:r>
            <a:r>
              <a:rPr lang="en-US" sz="1600" dirty="0" smtClean="0">
                <a:latin typeface="+mj-lt"/>
              </a:rPr>
              <a:t>Low, </a:t>
            </a:r>
            <a:r>
              <a:rPr lang="en-US" sz="1600" dirty="0">
                <a:latin typeface="+mj-lt"/>
              </a:rPr>
              <a:t>Medium, High</a:t>
            </a:r>
          </a:p>
          <a:p>
            <a:pPr marL="285750" indent="-169863">
              <a:buFont typeface="Wingdings" panose="05000000000000000000" pitchFamily="2" charset="2"/>
              <a:buChar char="§"/>
            </a:pPr>
            <a:r>
              <a:rPr lang="en-US" sz="1600" dirty="0">
                <a:latin typeface="+mj-lt"/>
              </a:rPr>
              <a:t>Constrained Atmospheric Cases </a:t>
            </a:r>
            <a:r>
              <a:rPr lang="en-US" b="1" i="1" dirty="0">
                <a:solidFill>
                  <a:srgbClr val="FFFF00"/>
                </a:solidFill>
                <a:latin typeface="+mj-lt"/>
              </a:rPr>
              <a:t>at a given SNR level</a:t>
            </a:r>
          </a:p>
          <a:p>
            <a:pPr marL="285750" indent="-169863">
              <a:buFont typeface="Wingdings" panose="05000000000000000000" pitchFamily="2" charset="2"/>
              <a:buChar char="§"/>
            </a:pPr>
            <a:r>
              <a:rPr lang="en-US" sz="1600" b="1" i="1" dirty="0">
                <a:solidFill>
                  <a:schemeClr val="bg1"/>
                </a:solidFill>
                <a:latin typeface="+mj-lt"/>
              </a:rPr>
              <a:t>Fixed at a single view geometry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767485" y="2390537"/>
            <a:ext cx="4192161" cy="1658477"/>
          </a:xfrm>
          <a:prstGeom prst="roundRect">
            <a:avLst>
              <a:gd name="adj" fmla="val 693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Truth LUT</a:t>
            </a:r>
          </a:p>
          <a:p>
            <a:pPr marL="285750" indent="-169863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bg1"/>
                </a:solidFill>
                <a:latin typeface="+mj-lt"/>
              </a:rPr>
              <a:t>Concentration Amount: </a:t>
            </a:r>
            <a:r>
              <a:rPr lang="en-US" sz="1600" dirty="0">
                <a:latin typeface="+mj-lt"/>
              </a:rPr>
              <a:t>none through extreme amount in finite step sizes</a:t>
            </a:r>
          </a:p>
          <a:p>
            <a:pPr marL="285750" indent="-169863">
              <a:buFont typeface="Wingdings" panose="05000000000000000000" pitchFamily="2" charset="2"/>
              <a:buChar char="§"/>
            </a:pPr>
            <a:r>
              <a:rPr lang="en-US" b="1" i="1" dirty="0">
                <a:solidFill>
                  <a:schemeClr val="tx1"/>
                </a:solidFill>
                <a:latin typeface="+mj-lt"/>
              </a:rPr>
              <a:t>NO Noise Included</a:t>
            </a:r>
          </a:p>
          <a:p>
            <a:pPr marL="285750" indent="-169863">
              <a:buFont typeface="Wingdings" panose="05000000000000000000" pitchFamily="2" charset="2"/>
              <a:buChar char="§"/>
            </a:pPr>
            <a:r>
              <a:rPr lang="en-US" sz="1600" b="1" i="1" dirty="0">
                <a:solidFill>
                  <a:schemeClr val="bg1"/>
                </a:solidFill>
                <a:latin typeface="+mj-lt"/>
              </a:rPr>
              <a:t>Fixed at a single view geometry</a:t>
            </a:r>
          </a:p>
        </p:txBody>
      </p:sp>
      <p:sp>
        <p:nvSpPr>
          <p:cNvPr id="2" name="Rectangle 1"/>
          <p:cNvSpPr/>
          <p:nvPr/>
        </p:nvSpPr>
        <p:spPr>
          <a:xfrm>
            <a:off x="233868" y="4643392"/>
            <a:ext cx="118077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+mj-lt"/>
              </a:rPr>
              <a:t>Compute 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retrieval </a:t>
            </a:r>
            <a:r>
              <a:rPr lang="en-US" sz="2400" b="1" dirty="0">
                <a:solidFill>
                  <a:srgbClr val="0070C0"/>
                </a:solidFill>
                <a:latin typeface="+mj-lt"/>
              </a:rPr>
              <a:t>concentration amount error (retrieval – truth):</a:t>
            </a:r>
          </a:p>
          <a:p>
            <a:pPr marL="344488" indent="-344488"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Computation: </a:t>
            </a:r>
            <a:r>
              <a:rPr lang="en-US" sz="2000" dirty="0">
                <a:latin typeface="+mj-lt"/>
              </a:rPr>
              <a:t>determine error as the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standard deviation of (retrieval – truth) for each SNR </a:t>
            </a:r>
          </a:p>
          <a:p>
            <a:pPr marL="344488" indent="-344488">
              <a:buFont typeface="Wingdings" panose="05000000000000000000" pitchFamily="2" charset="2"/>
              <a:buChar char="§"/>
            </a:pPr>
            <a:r>
              <a:rPr lang="en-US" sz="2000" b="1" dirty="0">
                <a:latin typeface="+mj-lt"/>
              </a:rPr>
              <a:t>Output: </a:t>
            </a:r>
            <a:r>
              <a:rPr lang="en-US" sz="2000" dirty="0">
                <a:latin typeface="+mj-lt"/>
              </a:rPr>
              <a:t>Illustrates the simulated instrument retrieval performance as a function of SNR and physical parameters of the scene </a:t>
            </a:r>
            <a:r>
              <a:rPr lang="en-US" sz="2000" dirty="0" smtClean="0">
                <a:latin typeface="+mj-lt"/>
              </a:rPr>
              <a:t>simulated</a:t>
            </a:r>
            <a:endParaRPr lang="en-US" sz="2000" dirty="0"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525729" y="2977459"/>
            <a:ext cx="2123769" cy="484632"/>
            <a:chOff x="5525729" y="2875624"/>
            <a:chExt cx="2123769" cy="484632"/>
          </a:xfrm>
        </p:grpSpPr>
        <p:sp>
          <p:nvSpPr>
            <p:cNvPr id="3" name="Right Arrow 2"/>
            <p:cNvSpPr/>
            <p:nvPr/>
          </p:nvSpPr>
          <p:spPr>
            <a:xfrm>
              <a:off x="5525729" y="2875624"/>
              <a:ext cx="2123769" cy="484632"/>
            </a:xfrm>
            <a:prstGeom prst="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lt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25729" y="2958165"/>
              <a:ext cx="20451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Searched for Best Match</a:t>
              </a: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8629650" y="130913"/>
            <a:ext cx="2065552" cy="4491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Retrieval Algorithm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787124" y="132248"/>
            <a:ext cx="1254510" cy="44777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336333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327" y="1740833"/>
            <a:ext cx="2819464" cy="164609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357" y="2264980"/>
            <a:ext cx="2546290" cy="1909718"/>
          </a:xfrm>
          <a:prstGeom prst="rect">
            <a:avLst/>
          </a:prstGeom>
        </p:spPr>
      </p:pic>
      <p:sp>
        <p:nvSpPr>
          <p:cNvPr id="54" name="AutoShape 4" descr="data:image/jpeg;base64,/9j/4AAQSkZJRgABAQEAYABgAAD/2wBDAAgGBgcGBQgHBwcJCQgKDBQNDAsLDBkSEw8UHRofHh0aHBwgJC4nICIsIxwcKDcpLDAxNDQ0Hyc5PTgyPC4zNDL/2wBDAQkJCQwLDBgNDRgyIRwhMjIyMjIyMjIyMjIyMjIyMjIyMjIyMjIyMjIyMjIyMjIyMjIyMjIyMjIyMjIyMjIyMjL/wAARCAFoAo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+iiigAooooAKKKKACiiigAooooAKKKKACiiigAooooAKKKKACiiigAooooAKKKKACiiigAooooAKKKKACiiigAooooAKKKKACiiigAooooAKKKKACiiigAooooAKKKKACiiigAooooAKKKKACiiigAooooAKKKKACiiigAooooAKKKKACiiigAooooAKKKKACiiigAooooAKKKKACiiigAoorBuvE/kavdabBo2qXktsqNI9ukRT5wSPvOD2PagDe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1Be+Mn0+zlu7rw1riQxDLtsh4H/f2gDp6KKKACiiigAooooAKKKKACiiigAooooAKKKKACiiigAooooAKKKKACiiigAooooAKKKKACiiigAooooAKKKKACiiigAooooAKKKKACuf0v8A5HTxB/1ytP5PXQVz+l/8jp4g/wCuVp/J6AOU0b4gatf+KjYT/YjbLe3kMkS2csTRwQ5HmiZnKSHO0FVXIzninXvxcsbrw/ql34ftXuby1iiljWRonQpI+wOwSXIweqMVfkZA5I6FfAekr5BEt3uh1GbUVbeuS0oYSRn5fuEMRjr05psfga3Xw5J4fl1jVJ9MMcccMMhhzAqMCoVhGGPQD5i3AoWyT8v+D/Xr5WJbtr+tf8v0875I+Iw0htQj8QpEktvdQ2sKReXAXdrdZX3GSXy1wS38eOgBY4zq2Hj3T9Xa3GlWGo33m2qXTmGNAIFckIH3MOSVI+XIGMkheakvPA9jdalNqUd9f2t9JeLeJcQNHuicReVhQyFSpXqGB61Zj8Lxx6wmqf2rqJuTDHFdYaNRdiMsUMm1BggsfubQehBHFGrX9dv8wfl/Wv8Akc+vxSs7fwjYeINU0m5s4rxXZY/tdtnC4yV3yqXzngKN3B+XpnTX4gaUdYNgba9WMXP2U3bInk+YYfOA+9v5Tvt6jnHFUn+GGmtp0Niur6tHDFbTWY2NDk28hUtESY+mV4P3uT8xq+vgLSRcCZpbt/8ATVvSrOu0uIPI2n5fu7fxz37Ud/66/wCX4jdv6/rv+BWn+JWk2ujW2qXNne28F46iz+0GGL7SpUsHVnkCKuFJw7K3TjJGY9c8cNF4U0rxBpQEenXrhp72ezkuFtItjHc8cbBj8wC5BwM5yeM2o/AVrDYWFtFrGrI+nSK1hOHiL2yhGQIoMe0rtYg7lYnjJOBjXu9HuLqxtoV1zU7e4h4N3CYg8oIwd6mMxn14QYxxjnI+thLzMCX4i6dYrClzHLd7YLaa4vLAK9sizOUVwWYEruHQAkD15pg+Kvhn7ffWrTShbSOeRpQY3DCE4cbFcyKc9N6ruxxmqy/DG2/tlgbqaLQ0s7S3S0jkBM5hkaTEu5DxkqflIJ57VsJ4Hs1sdR006jqDaTfCbfp7GLyozKSzFG2eYOSSMsQM9KH/AJ/8AF5+X/BIJfHE0WsaVYN4a1OMX0c0jtM8KtCIwpJwHIYYYE4PHTkggVrn4oaXaeHLPXrnTr+Cxu1Z4fOltondAAdwR5gzdeAoJOOmCpOo/g+KWbT7ibWNUlu7LzAtw7RbpEkCqyMPL2hcKv3Qp75ySTSu/hxplzpdjYJqGpW8dpp7aYXiePdNbttyr7kI/gHKhT1ofl/W/wDwF94Lpf8Ar+tfwL2veIptJn0CeIQtpt/di3uJHRtyB0YxlcHj5gAcg9a5Tw/8R9U161tIvs1rBf3GptCVEbELaeSZllA3feKlevGT0rs9e8L2XiHw0dDuprmKACPZNA4WVChBVlYggHjriqlp4F0mx8SDXIXuhcCyWyERceUFACh8Yzv2gDOcY7UNfFb5f18rfMFey/H+vn+Byq/Eq/h8PSGDT7i9ng0AamNSuVijSVsMMvCj5UErjCk89gPmrtND8SR63bXu20uLW6smEc8NwFyGKBwRtZhghh3z64rIb4a6V9gWyjv9Rjh/ss6VIFeMmWHLEbiUOGBYkFce4Nb2naBa6ZcalPBJMzag6PKHYEKVjWMbcD0Udc80S1Tt5/m/0Dqv66L9bnGaD8Q9QvNP0Z9UisoLi6uQLrYrBBbvbvMkiZYkfc2knIyrVavPiDb3dgpt11PSpS1pcxNLaxSG4t5ZlTKjeQA2cHdhlDZxmtP/AIV9o5/sQNJdsukQG3jUuuJ0KFAJfl5wGbGMY3H1qGL4caWtt5M1/qVxtS3iheaSMtBFDIJEjXCD5dwGS2WIA5p6c3lf8P6t+PkD8u39f16eYp+I2kLpupajJBcJZ2Nz9kMzSQASS79m0DzMpzzmQIMHJwK1NE8V6Zrvh6XW7ZmS1hMiy72Q7DHnd8yMysOM5ViCO9Zlx8PNNu7q+u7i+1CS7ujEUuMxCS38p96bSEG4g45k3nAArWvPD/8AaXhq60S/1S/uUuUMcty3lJKVPUfIgXpx93pU68vmPTm8jl9D+Id02nXcuv2KreB7Z7O1sl+eeK5A8oAO2N2dwJyB8pPFVJPihcx+GtQuf7Llk1WIX0kcCRDbBFA+wNMDJnqQDtJzzgYFbV38MvDk14l1YwNpMqIgX+zUjhXejh0kK7CC4Ixk5GCQQail+F+kyWjwDUtVjaZLiOeZJY986TtvdWymMbuRgAj1xQ9dvP8A4H/B/AF5+X/B/wCB+I5PidoSazBpFzIVuW2pLIrx7EkMfmEbC/mYx/FsK543ZzU3hrxnN4k8R3FqmnzWlgNPgvIDcoFlkEjOA3ysw2kKMDg9c1ctvB1tZXl1Lbajfx2t5g3VjmJoZz5YjJOULglVGdrDpVCz+HsOnOjWeuaqGCW9uzySLuEELlljUoFxnOCTnK5B5OarTm/rz/W1vLzJ15f6/rbc0/GeuzeGvC1zq1ukbvDJCMSIzDa0qo3CnJOGOMd8daxtP8fSzaZa6pcafJNbatdvFpNvZhTK0aozbpC7hQW2MccbeAec10+uaNb6/pUmnXTypC7xuWiIDZR1cdQe6jt0rKTwNpcWoJdQzXcUcd61/HbIy+VHK0bRvtG3IDbixGfvcjGSDOtn/Xb/AIP9PStLf1/X9ffT/wCFlaO0EFzDa6hNavDBPcXCRpttFmbanmZYHOeu0Ngc9KePiPomUV0u42aK6lZXRQY/s5YOrfNwx2MQO4U9Kjh+GmjwQ29vFeaitqkUENxB5ibLtYW3R+Z8meD12Fcjg5p998N9F1Ca/kmmvR9tuVuZFV0wpAcMi5XhXEj7up+Y4IpvfTz/AOB/mL/gf8EfZfEDT73VYbAafqMJluFtfOlSPYsrQiYIcOWztPUAjI69MxeJda1/TPFOk2FldaYlnqImP76xkkki8qPeeRMobPToMe9aB8Gad/ax1HzroTHURqO0Mu3zBD5OMbfu7ecZznv2q7qfh+01XVNO1CeSZZbASiIIwCnzE2NuyD26YxSe11v/AMD/ADBb6/1/SsYEPxK0yXTY799N1SGGXT5tRi82OMGSGIJuIAc4J34GcZwT0wTQ1L4j3sR1JbPQZlFleWcAlleNhMs7R8BQ4KsVfK5yPUjpWnefDjSrvSNP00X2owRWVg+nB4pE3ywOFDKxKEfwg5UA/hxU03gLTprqeU3t+sc8lrNJCrR7DJblNjcpuzhACM4xngHmq05vL/g/5fiLW39dl+tzX0LW4Nf043kEM0GyaSCSGcLvjdGKsDtJU8jqCRXJad8RJvterz6nbRLpUVrNe6c9spMk0MMjRyZy2C3CsMY4YV1Wn6Bb6Zpd7YW09wqXc087SFl3o0rFm2nGOCeMg/jXPy/CrwwbC2trW3axaG2ktXuLRI0luEePy281tnzn+LPrzU67+X42/R/gVpt5/h/wUSL8R7D7U0Euk6tAscsEcsskcQSJZiBE7YkJ2sT0ALDB3AUk/wAS9ItkuJpbLURaxxXMkFz5aFLryDiQR/PnI5xuCg4ODV258D6ZdG7Lz3Y+1G0L7XXj7OQUx8vfHP6Yqq3w30eRLiGa5v5bR4riKG1eRdlqJzmQxkLuye24tjJApvy8/wDgCXS/l/wSS68f6fb3rWcdhqFxci6W1WOJY/ncwecMFnAxt4ySOfbmk0Xxymu+ILews9Ju/slxp0d+l47xgBXJGGTdnquMjPPbHzEtPh/p9rex3j6hqNzcrdi7Mkzx5Z/JMPIVAMbT0AHI/CrOj+C7HQrywubK8vQbOxWw2O0ZWaJSWXf8mcgsTlSvvmmrX/rt/mLp/Xf/ACOkrn/G/wDyJeqf9cv6iugrn/G//Il6p/1y/qKQzoKKKKACiiigAooooAKKKKACiiigAooooAKKKKACiiigAooooAKKKKACiiigAooooAKKKKACiiigAooooAKKKKACiiigAooooAKKKKACuZlsfENp4k1G/wBOh0uW3u44VAuLiRHBQMDwqEfxetdNRQBz/neMP+fHQ/8AwMm/+NUed4w/58dD/wDAyb/41XQVDdXVvZWz3F1MkMKDLO5wBQBi+d4w/wCfHQ//AAMm/wDjVHneMP8Anx0P/wADJv8A41WBqPxPtYpDHp1k9wBx5srbAfoMEkfXFd7HIssSSIcq6hgfY1cqcoJOSIjUjJ2izB87xh/z46H/AOBk3/xqjzvGH/Pjof8A4GTf/Gq6CioLOf8AO8Yf8+Oh/wDgZN/8ao87xh/z46H/AOBk3/xqugooA5/zvGH/AD46H/4GTf8AxqjzvGH/AD46H/4GTf8AxqugooA5/wA7xh/z46H/AOBk3/xqjzvGH/Pjof8A4GTf/Gq6CigDn/O8Yf8APjof/gZN/wDGqPO8Yf8APjof/gZN/wDGq6CigDn/ADvGH/Pjof8A4GTf/GqPO8Yf8+Oh/wDgZN/8aroKKAOf87xh/wA+Oh/+Bk3/AMao87xh/wA+Oh/+Bk3/AMaroKKAOf8AO8Yf8+Oh/wDgZN/8ao87xh/z46H/AOBk3/xqugooA5/zvGH/AD46H/4GTf8AxqjzvGH/AD46H/4GTf8AxqugooA5/wA7xh/z46H/AOBk3/xqjzvGH/Pjof8A4GTf/Gq6CigDn/O8Yf8APjof/gZN/wDGqPO8Yf8APjof/gZN/wDGq6CigDn/ADvGH/Pjof8A4GTf/GqPO8Yf8+Oh/wDgZN/8aroKKAOf87xh/wA+Oh/+Bk3/AMao87xh/wA+Oh/+Bk3/AMaroKKAOf8AO8Yf8+Oh/wDgZN/8ao87xh/z46H/AOBk3/xqugooA5/zvGH/AD46H/4GTf8AxqjzvGH/AD46H/4GTf8AxqugooA5/wA7xh/z46H/AOBk3/xqjzvGH/Pjof8A4GTf/Gq6CigDn/O8Yf8APjof/gZN/wDGqPO8Yf8APjof/gZN/wDGq6CigDn/ADvGH/Pjof8A4GTf/Gqoa3Z+L9Y0a6082uhxidNu4XkpxyD/AM8q6+igAooooAKKKKACiiigAooooAKKKKACiiigAooooAKKKKACiiigAooooAKKKKACiiigAooooAKKKKACiiigAooooAKKKKACiiigAooooAKKKKAIrm5hs7aW5ncJDEpd2PYCvFPE3iW58RXxZi0dnGf3MOen+0f9o/p0rqviZrZHk6LC3BAluMd/7q/1/KqPgnwauphdU1JM2gP7mE/8tSO5/wBn27/Tr20Ixpw9pM460pVJ+zic7pPhnV9aG6ztGMP/AD2f5U/Anr+Ga9q0q3mtNIs7a4KtNDCkblDkEgAZ/SraqqIqIoVVGAAMAClrCtXdTc2pUVT2CiiisTYKKKKACiiigAooooAKKKKACiiigAooooAKKKKACiiigAooooAKKKKACiiigAooooAKKKKACiiigAooooAKKKKACiiigAooooAKKKKACiiigAooooAKKKKACiiigAooooAKKKKACiiigAooooAKKKKACiiigAooooAKKKKACiiigAooooAKKKKACiiigAooooAKKKyvEl2bHw1qNwG2ssDBSOxIwP1IppXdhN2VzyuC3fxh43k5byZ52dm7rCvT/wAdAH1Ir0vUbnUI9QtNE0P7HbOLdpmluYGljjjUhVQIrocknrnACng5Fc58L9O2Wl5qTLzIwhjJHOByfwJI/Kus1XRBqVzb3cOoXmn3kCsi3FoY9xRsbkIkVlIyqnpkEcEc53xMrzUVsjHDxtHme7KcnipLW5ME+n3bpA8cF5eQBGt4JnC/L8zB2HzryqEDdzjBxBJ42jW8+zQ6FrFwzyzQwtHHEFmeJirqpaQYxgnLbQQMAk4FTv4RtnvDJ/aOoC1kkjlnsvMQxTyIFCu5Kl8/ImQGAO3kHJzdi0G1hntpVkmLW808yZIwWmLFs8dBuOP61zvbQ3MyXxxZiFJrbTtSvIjYx6hI0EafuoH3YZtzrkjYflXLegNF3450yx8Q2uj3Ebo90YxDN9ot8Pv+6RH5vmkE8Z8vHU9Bmqn/AAgmLryY9VvbfTV0u307ZBIm+dIzJuEmUOAQ6/Mm1vvYIrRm8IWsuoG4jvr2C3a4iuns4TGInlj27WJKF+iKMBscdKenN5f1+n4hLy/rb9bla98e6bp+nSX11bXMNuLprSF5nhiE8ilwwVnkUADY3LlQeMZJxWfdfEm1n8PXuoaJYXV9Jb2kk8jR+VJFbMNwXzCsnzAlG/1ZbgZ6EGt+Xwzbtp8VtBeXdtLBdSXcNzEU8yN3Zy2NylSMSMMMp4PqAap3fgtL+KZLnXdWf7Vb/ZrxlMKm6T5tu7bEApG9hlNuR1zSXmPS/wDX9bEniK8121OnyaXeadDHcTx27rdWTzEM5+8CsqcD0x+NOs/FCS3UFtNZ3Rjkma1XUVjRbeadc7gq72kUZVwCwxx945BOreadDfJbJKzgW8yTptI5ZemeOlZtv4Wt7fUluft97JbRTvcw2DsnkRSvnLDChzyzEBmIBbgDAwL9fw0/4JOtvl+Ov/AM+PxFqUnjDUtPDKbSykCiCPSp5HlHkLJ/x87xEjZbAVhngeoNP1H4haJp1nHcyM7RyxwyRHfFGr+arMq75HVVO1CTuIHQZJIFaUWgNb67c6nBq9/El1Kss1mFhMLsI1TqYy44RejjkVUi8FWFravFZ3d7bTG8a9iuY3QyQuQV2ruUrsCEqFZTge+DR0/r5/15FaXKln8RdK1C1murSzvZ7e2h8+6liMLpAu51OWEhDYMbfcLcc1f1bXrldM1CTSLZ5p7S5S3dzA0yjOwu6xod0m1W+6MEkECrNroKW/2uS4vLjUZ7q3W3le78sb1UuQCI0UD/AFhHA6Ad85qaP4Zl07wfZ6OdSuYLuJQ8l5bMC5lJ3MfnUhgSSPmU8ds0MX9f1/XyIoPFgFpYRpEdavbpJXQ6SqqjiNlVs+ZIAhG8ZVm4IIyTjNPU/id4f0tLRpXc/aLZboq00MLRxkkAlZZELHKt8qBjx05GZpfBs/8AaNjPa61fW5hjufPu0MXnyyStEckGMx4whH3RjC49auf8InFb/ZzpeqahpjRW6WzNbGJ/NRCSu/zY35BZuRgncc54wf1+Yaf1/XYqXXjcrpkmo6foGo31mJkiiuFeCOOfMgjJTdIGxk8EqAeOcHNW5fFkcUWpSHSr7Zpyj7S7yW8aqxVGK7nlC5CvknO3g85xlP8AhEoxZ3dkNX1EWc7+ZFB+5K2z+Z5gaM+Xu4boGLL2xip5fDFtNY3du91dGS6uI7prj5N6SoECuo27c5jU4KkZzxjij+v6/H8AKdr4ystV8L3Ws2DbVt5PLkB8ufa2V4zHIUbhh91+M88girE/iy3g1aaxOn3zRwXMVrPeBYxDHJIEKA5cMc+Yo+VTgnnA5p0Phe3TS7+xnvr26N/L5088zJ5hbCjjaoUDCDgCppvDtpP9t3STj7XeQXsmGHDxeXtA46fulz35PI7PS6/rtf8AUF5lK98QXdvpviy5SOEvo+/7OCpw2LZJfm55+ZiOMcY+tWdQ1DUP7XstNsZLWF7qznn82eFpQrI0IHyh1yMSN39OfVsnhiKXUtQuH1G9NpqOftenkRGCXMQiPPl+YPlUdHHIp+leHV026W5m1K/1CWKH7PA14Yz5MZIJVdiLnO1clsn5Rz1pLpf+tP8AMbfb+tv+CM8KXer6hpQvdVubGUyswjW1tXh2bWZTndI+7OB6Y963aqabp8Wl2EdnAztGhYguQTyxY9AO5q3QIKKKKACiiigAooooAKKKKACiiigAooooAKKKKACiiigAooooAKKKKACiiigAooooAKKKKACiiigAooooAKKKKACiiigAooooAKKKKACiiigAooooAKKKKACiiigAooooAKKKKACiiigAooooAK5b4hTCLwhcIf8AlrJGn/jwb/2WuprjviZn/hFVx/z8p/Jq0o/xEZ1fgZr+EbUWnhPTYwPvQiQ/Vvm/rW1TIYlggjhQYWNQq/QDFPqJO7bLirJIKKKKQwooooAKa7rGhd2CqOSWOAKdWfeosuo2Ecih0y7bWGRkLwacVdik7Id/bGn5+S5WT/rkC/8A6Dmpre9gunKxGQkDJ3RMv8wKsUU249BLmCiiipKCiiigAooooAKKKKACiiigAooooAKKKKACiiigAooooAKKKKACiiigAooooAKKKKACiiigAooooAKKKKACiiigAooooAKKwNXkv73XbbSLPUZdOQ2z3MlxAkbSNhlUKBIrLj5iTxn7uCOay9MutbuPGWoW891qklnZypFuhjtFtM/Z43O4NmfJZiflJHIGetK+l/600A7OivK18Y64fhy26/A8Q/Z/tS3Pkp/qfJM+/ZjbjAMfTrXca3qFzpraReLLiza6SC8UqMFZBtRs4yMSFOnYmqas7A9Px/A3KK88k8e32mwfa5bWO/tZi92PKMxkgti7CM7Y4HUBkXcGkdcksMgLkb1zr89hqWp7186CKaxhijyF2+c4QnOMnG4HB9McUuwdbHS0VymseM20xruGLTZLi4iv1soUXzHEhMCzFiI43cAAkcK3IHQEkVrTxxe3N3YwzaKunpOQry6jLPbIWLldsReAb2OMhX8tjkYHUgWoPTc7SiiigAooooAKKKKACiiigAooooAKKKKACiiigAooooAKKKKACiiigAooooAKKKKACuW+IEPneGfZbmIn8Wx/WuprC8ZQtN4R1EL1SMS/98MG/pV03aaIqK8GbtFICGUMOhGRS1BYUUUUAFFFFABVG6/5Cth/20/9Bq9VG6/5Cth/20/9Bqob/f8AkTLYvUUUVJQUUUUAFFFHfFABRRRQAUUUUAFFFFABRRRQBna7qUukaRJeQW6XEweONInlMaszuqDLBWwPm9DWfa+Ko0tLptWt/st1a3X2R4bQvd+Y+wSAR7UDv8rZI2ZGG7DNaGu6RFrukSadOU8mV42cPGHVlV1YqVPUHbj8awb7wFa3GmiwhNl9lgvftdna3Vis9vDlCrRmPcNyZZ2ABXaSMcDFC6/12/4I9Cxc+MoDf6PaadazXTajKys0kM8YhVDh92Imw4P8LbcdytWY/FdkNLtby6jnSS5MgS3toJLmQhGKltsalto4ycYG4DPIy3S/DK6edLZf7PgNkJgYtPsvs0LmTHITc23GOeTk+lZmoeAYry005C2m3M1kJlX+0tNF1CyyOGP7vepDAgYYN0zxzwMS8zQuPHGiQW1xPE95dpbwefI1pZTSqBtD4Lqu0NtIO0kEZGcVNB4u0qeW3jK6jAZ9oR7nTLmKPLdAXaMKCegBPJIHWqFn4Ru7KyvtMhvrCHSr2JxJbW+nmMxO0YRjERJhUyNwUqxGSN1UX+H9xc6pb397f6bPPHNDMZ/7LPnqYyuEjkaVjHGQv3QDyzHPOKOodPv/AEt+pu2fjHQb+GWaG9YQxQG5M0tvJFG0Q+86s6gOBkZ2k4zzTm8WaWlrFcMuojzWYRw/2Zc+cwXGW8ry9+0ZHzbccgZ5rPfwUsmk6dYNqDD7FpcmniRYuWLeViTBPGDEDt5znr6x6v4Ou9dWzuNUn0S9vrXzEU3WjmW3KPtP+qaUkOCg+YP0JGKH5f1v/wAAeha1PxWYLrSoNNgtbr+0Y2lhkuLv7OsgG35IztbdIQ2Qp28A5IxVyfxVo9tqLWE1zIs6SpDJi3kZIncKVDyBSiZ3LjcRknAqnqPhu9utDh0m1utKt7M232e5tm0vfC3TmNBIPLxzgEuOnpznp4T1Oa/1W3kvlh0a4u4HMTw+ZLOkcMIyJA42ZaMg5UnjjGc0d/66iNb/AITTQdrsbmdUVdyM1nMFnBYKPJJTE2Sy48vdncMdRUf/AAm2ji8mt5U1GAQ2v2uSa406eJEj+bOSyDaflPXGegyeKw7L4bLpyRizfQ7eW1KNaXcWihbkMjAjzZBJ+8BAIbATOcgiti/8M6jqQuDcapah7zT2srox2TAHlyrIDKduN5yCWzjqKAf9ff8A5FybxXpdukLzDUEilXeJW0y58tFyRl38vag4zliOMHoQa264/wAVeBh4mumla4sgr24g/wBLsPtLwYJO+AlwI2OeTg52r0xXXgYAHpR0DqLRRRQAUUUdBk0AFFFFABRRRQAUUUUAZ2qaHYayYGu0mEkBPlS29zJBIoPUB42VsHAyM4OB6CoIPDGl22pG/t0uoZiVJSK9mSFtqBBmIPsOFVRyvYVsUUAYv/CJaF5ez+z0x/Z/9mZ3tu+zf8892c4985960L/TrTVNOm0+8i8y1mTY6BipI9iCCD7g5q11GRRQ9VZju73MS+8I6JqCRpcWsojSBbfy4bmWJHjX7quqMA4GTjcDjJxVu50TT7xLxZoCftiosxWRlJ2fdIIIKkdQVwc81oUUPXcS0MNfCGipYyWi284WScXLS/a5vO80KF3iXf5gbaMZDcjI7mgeEtL3wtI+pTCEgrHPqt1KjYbcNyNIVfn+8D0HoK3KKACiiigAooooAKKKKACiiigAooooAKKKKACiiigAooooAKKKKACiiigAooooAKKKKACq99bi80+5tT0miaM/iCKsUUAZ2g3f27w/YXJ+88C7/wDeAwf1BrRrnPC8pgudY0huDZ3jPGvpHJ86/wAzXR1U1aRMHeIUUUVJQUUUUAFUbr/kK2H/AG0/9Bq9VG6/5Cth/wBtP/QaqG/3/kTLYvUUUVJQUUUUAFcfdaDo+tfEO/8A7V0mxv8Ay9KtfL+1WyS7cy3GcbgcdB+VdhXP23/JQ9T/AOwVaf8Ao25oAP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rE8YeDPC1p4S1Ge28NaPDMkeUkjsYlZTkdCFyK7uuf8AG/8AyJeqf9cv6igDoKKKKACiiigAooooAKQgMCCAQeCDS0UAcH4M8GeFbrwL4euLjw1o008umWzySSWETM7GJSSSVyST3rc/4QTwf/0Kmh/+C6H/AOJo8Cf8k88M/wDYKtf/AEUtdBQBz/8Awgng/wD6FTQ//BdD/wDE1jeKfCHhmw0P7TZ+HdIt7hLu12Sw2UaOubiMHBC5HBNdzXP+NP8AkWn/AOvu0/8ASiOgDoKKKKACiiigAooooAKKKKACiiigAooooAKKKKACiiigAooooAKKKKACiiigAooooAKKKKACiiigDj9Ul/sPx5ZX5+W21GL7PMf9oEAE/mn4ZrsK53xrph1Lw5MUUmW2PnoB1IAO4f8AfJP44qbwrrI1nRkd2BuYf3c3uccN+I5/P0raS5qakumn+RlF8s3HvqblFFFYmoUUUUAFUbr/AJCth/20/wDQavVRuv8AkK2H/bT/ANBqob/f+RMti9RRRUlBRRRQAVx91q8Wl/EO/wDMtb6fzNKtcfZbV5sYluOu0HHWuwrn7b/koep/9gq0/wDRtzQAf8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WJ4w8UW1x4S1GJdO1lC0eA0mmzKo5HUlcCu7rn/G//ACJeqf8AXL+ooA6CiiigAooooAKKK4qz8YX01rriTw2q3tvdyQaeoDBZVMzQx7uck70O7GOCOlJuwdLna0E4Ga4g/ES10zRNDu9agCPqNnHcPLFPBGgJA3BUklEjYznCqx5HU8VsS+KrX+0LzS4orhb62jklkDRgiNFUMsh+YZVsgDBySGHG1sOXu38r/gCWtjivCXxU8Lad4M0KyuJ7wT22n28MgWzkYBljUHBAweR1rY/4XB4Q/wCfi9/8AZf/AImvna2vFt9NtQ0UjBbdHYoBhRjr19u1WUvFY7WjkRt4TawGQSMg8HpXmSxtRP4T7elw1gpxjeq7tL8fkfQH/C4PCH/Pxe/+AMv/AMTWXr/xM8NazpiafZTXbXE13ahFazkUHE8Z6kY6CvEnvVXhYpZGyw2qB/D16miDUnE9vPbW7tNFNBNEjjiT94CvQ9yO+KqGMqSkk0rEYnhzB0qc5RqtySbStvZX7H17RXI33jeOzkkvEhWfSIrWCR5lmhiIebJX55pEQAKBkZyTIuO9Ol8b2p0vT9YtkMmnTw3M0oG1pAIUZiFKttJypGQSD2OOa9Gx8WtbW6nWUVzWveONJ8OzNDe+YJAkToDJFGr+Z5mAHkdVBAicncQOgBJOK0tA12z8R6THqVi2YXZkI3o21lJBG5CynkdVJHoaANOiiigAooooAKKKKACiiigAooooAKKKKACiiigAooooAKKKKACiiigAooooAKKKKACvMi83gjxVIEVmspOdg/ihJ7f7SnI//XXptYXinQv7b03EWBeQEvCT39VPsf5gelbUJqMrS2e5jWg5K8d0bUM0dxBHPC6vFIoZGU8EHoafXl3hnxNLocptbsSGwLEMhB3W7Z5IHpnqv4jvn023uIbqBJ7eVJYnGVdDkEUVqMqUrPYdKqqiutySimq6uCUYMASCQc8g4I/OnViahVG6/wCQrYf9tP8A0Gr1Ubr/AJCth/20/wDQaqG/3/kTLYvUUUVJQUVkal4gg06eW3+y3NzcosRSGALulMjMqqu5gM/IxOSAAM5q9p97FqWnW19Bu8m4iWVN64bDDIyOx5oAs1z9t/yUPU/+wVaf+jbmugrj7pNYb4h3/wDZU9jF/wASq18z7VC8mf3txjG1lx3oA7Ciuf8AJ8Yf8/2h/wDgHN/8do8nxh/z/aH/AOAc3/x2gDoKK5/yfGH/AD/aH/4Bzf8Ax2jyfGH/AD/aH/4Bzf8Ax2gDoKK5/wAnxh/z/aH/AOAc3/x2jyfGH/P9of8A4Bzf/HaAOgorn/J8Yf8AP9of/gHN/wDHaPJ8Yf8AP9of/gHN/wDHaAOgorn/ACfGH/P9of8A4Bzf/HaPJ8Yf8/2h/wDgHN/8doA6Ciuf8nxh/wA/2h/+Ac3/AMdo8nxh/wA/2h/+Ac3/AMdoA6Ciuf8AJ8Yf8/2h/wDgHN/8do8nxh/z/aH/AOAc3/x2gDoKK5/yfGH/AD/aH/4Bzf8Ax2jyfGH/AD/aH/4Bzf8Ax2gDoKK5/wAnxh/z/aH/AOAc3/x2jyfGH/P9of8A4Bzf/HaAOgorn/J8Yf8AP9of/gHN/wDHaPJ8Yf8AP9of/gHN/wDHaAOgorn/ACfGH/P9of8A4Bzf/HaPJ8Yf8/2h/wDgHN/8doA6Ciuf8nxh/wA/2h/+Ac3/AMdo8nxh/wA/2h/+Ac3/AMdoA6Cuf8b/APIl6p/1y/qKPJ8Yf8/2h/8AgHN/8drE8YReKR4S1E3F5ozQ+X84jtJQxGR0JkP8qAO7ooooAKKKKACsBPCGmLqFlelrhprOe5njzJwWncu24AcgE/Lnp7mt+igOljlZvAdk9jHZw6lqNtB9hjsJlhaLNxEgIUOWQkEbm+7tznmrp8KWJ1O41LzroXdwkkc0m8fPGyhQh4+6uAVHY5PO5s7tBzjjrQ9dwvrc+PLO2SbSoAxYeZaohx6Y/wDr1YktFkLsHdGZgwZcZUgY4yK9A8OfCHVNT8MaTfx65ZxpdWUMyo1oxKhkBAJ384zWl/wpPV/+hgsv/AN//i68eWEr8zaP0Wln+VqlGMm72XR/11Z5bFaJFj53YjdksRkluv8AKrOlWyQ6zpRUsdt1axjPoJVr0n/hSer/APQwWX/gG/8A8XVW++Fep6DHbapJrNpMlveWxMa2rKWzMg67z61UMLXU033IxWe5ZPDzp027uLS0fVWPTLfwNp9jp8dtY3l7ayRXRuoblDG0kTFPLCgMhXaI/kAKnAHXPNTr4P0/+zobGaW6uIoxcBjK43Sefu37iAP7xxjFdBRXrdLH57fW5yw8ExeebuTXNWl1EeWI712h8yIIHACqIwmMSuDlTnOeoBrobG3ltLRIZr2e9kXOZ51QO3PcIqrx04A6VYoouAUUUUAFFFFABRRRQAUUUUAFFFFABRRRQAUUUUAFFFFABRRRQAUUUUAFFFFABRRRQAUUUUAcd4s8KG7L6lpyZucZmhH/AC1A7j/a/n9a4vTdWv8ASJWexuGiy3zxMMox75U9/pg17LWDrfhOw1lmmGba7P8Ay2jH3v8AeH8X8/euyjiUlyVFdHJWw7b56bszhdN8T3+natcXu1WhuZPMntlJ2knqy5+6f8n1Hpum6la6tZrdWcoeM8EdCp7gjsa8q1fQ73Rb6K1m2TtOMwmHJL84xg9+Rxz1rv8Awp4dOiWryztm8uADKFPyoB0UeuM9avFRo8qlHcjDSq8zjLY6GqN1/wAhWw/7af8AoNXqo3X/ACFbD/tp/wCg1xQ3+/8AI7JbF6iiipKOB8SG7tfGaXqXdkWjtNkCjw9dahNCrHBJaF/l3YbnjIBGDgmuv0OBbbQdPgR5JFjto0DyxNEzAKBko3Kn2PI6Vh+JdDvb7U1vLLTlnYQCNpB4gu7Bjgk7dsKFT16k559q2tAuFvPDum3KKVWW2jcAztMQCoP+sb5n/wB48nrRH4bf11B/Ff8ArZGjXP23/JQ9T/7BVp/6Nua6Cuftv+Sh6n/2CrT/ANG3NAHQUUUUAFFFFABRRRQAUUUUAFFFFABRRRQAUUUUAFFFFABRRRQAUUUUAFFFFABRRRQAVz/jf/kS9U/65f1FdBXP+N/+RL1T/rl/UUAdBRRRQAUUUUAFFFFABRRRQBz/AIE/5J54Z/7BVr/6KWugrn/An/JPPDP/AGCrX/0UtdBQAVz/AI0/5Fp/+vu0/wDSiOugrn/Gn/ItP/192n/pRHQB0FFFFABRRRQAUUUUAFFFFABRWfrOp/2VYeekBnneRIYIQ23zJHIVQTg4GTknBwATg9Kpt4iOnW0f9uWrW15I7BLexWW9Mirgl1CR79oyASUGDx3BIBuUVhXHjLQbZog16ziWBLlWgt5JVETEgSMyKQq8H5mwB3xVh/EWnrqMtiv2yWaIHzDBYzSxqQu7aZFQpuxj5c55Axkih6AatFcsfHenf2Hb6ysF4LOWOSQpJayrOQi7vlTZ83HfIXvk840o/E2lyWU900s0UdvaC9mWa2kjeOI78MVZQf8Alm/GM8e4yAa9FZFx4l0q11AWUs03m7lRnS1leKNmxtV5ApRCcrwxB+YeorNm+Ifh+OzF1E99cRtsKeTp858xWYLuT5AHALDJXOCQOpAIB1NFYXiDxIuiaXb3sdnLdNO3yw8xvsCGR2wRkFUVjtIGTgcZp2peLdE0mZYr28ZCY0lZlgkdEjckK7sqlUUkH5mIFAG3RWIvi3Rm09rwT3GxZ/s5iNnMJ/Mxu2iHZ5hO07uF6c9Oas2evabqDW6W1wWe4SR0Ro2VgI2VXDAgFWVmAKtg57cGgDSornU8c+H5WURXc8oYId0VlO6jeodAWCYUsGXAOCScDnitDQtbtfEOkw6lZx3UcMo4W5gaJvyYcj3GR6GgHoaVFFFABRRRQAUUUUAFFFFABRRRQBBJZ28t3DdyRK08CssTkcqGxnH5Cp6KhubqCzi824kEaZxk+tPV6C0WpNVG6/5Cth/20/8AQagk8SaRFjferz0AViT+Qp0U/wDaN7bXEEUggiDkyONobIxgDr+lWoSjq1Yhzi9EzTooorM0OB8bro8msxLqi+FbQrbBo7vX7FZ/P+ZsxxlnTG3qeW/1g4Hfs9Lna50izne1Nq0kCObcjHlEgfL0HTp0Fc34iu9XbX/senSa0Y47VJXTSlswVLM4Bc3QwQdvAQ8YOeorp7Dzf7PtvP8AP87yl3/aNnmZxzu8v5N3rt49OKF8IS+L+vIsVx91o1rq3xDv/tMt8nl6Va7fst/PbZzLcdfKdc9O+a7Cuftv+Sh6n/2CrT/0bc0AH/CG6X/z9a5/4Pr3/wCPUf8ACG6X/wA/Wuf+D69/+PV0FFAHP/8ACG6X/wA/Wuf+D69/+PUf8Ibpf/P1rn/g+vf/AI9XQUUAc/8A8Ibpf/P1rn/g+vf/AI9R/wAIbpf/AD9a5/4Pr3/49XQUUAc//wAIbpf/AD9a5/4Pr3/49R/whul/8/Wuf+D69/8Aj1dBRQBz/wDwhul/8/Wuf+D69/8Aj1H/AAhul/8AP1rn/g+vf/j1dBRQBz//AAhul/8AP1rn/g+vf/j1H/CG6X/z9a5/4Pr3/wCPV0FFAHP/APCG6X/z9a5/4Pr3/wCPUf8ACG6X/wA/Wuf+D69/+PV0FFAHP/8ACG6X/wA/Wuf+D69/+PUf8Ibpf/P1rn/g+vf/AI9XQUUAc/8A8Ibpf/P1rn/g+vf/AI9R/wAIbpf/AD9a5/4Pr3/49XQUUAc//wAIbpf/AD9a5/4Pr3/49R/whul/8/Wuf+D69/8Aj1dBRQBz/wDwhul/8/Wuf+D69/8Aj1H/AAhul/8AP1rn/g+vf/j1dBRQBz//AAhul/8AP1rn/g+vf/j1H/CG6X/z9a5/4Pr3/wCPV0FFAHP/APCG6X/z9a5/4Pr3/wCPVieMPCmnW3hLUZkudZLJHkCTWrx16jqrSkH8RXd1z/jf/kS9U/65f1FAHQUUVyPjXW9Q0mXT47CcQ+cspc7FbO3ZjqP9o1dODnJRRE5qEeZnXUV5R/wl/iD/AKCP/kCP/Cj/AIS/xB/0Ef8AyBH/AIV0/Uavkc/12n5nqrusUbSOcKoLMfQCmwXEV1bxzwSLJFIu5HU5BFeVS+KtemieJ9QyjqVYeSnQ/hUnhrxHJoUohkLSWLH507p/tL/Ud6Hgqii31EsZByS6HqtB5GKZFIk0SSxsGR1DKw7g9KfXGdhwfgzwnp1z4F8PTvc6yHk0y2dhHrV4igmJTwqygKPYAAdq3P8AhDdL/wCfrXP/AAfXv/x6jwJ/yTzwz/2CrX/0UtdBQBz/APwhul/8/Wuf+D69/wDj1Yvirwvp9nof2iK41dnS7tcCbWLuVebiMcq8hB/EV3Vc/wCNP+Raf/r7tP8A0ojoA6CiiigAorzHUPFmux6rexRXwSOK5ljRRChwquQOo9BVb/hL/EH/AEEf/IEf+FdawVRq+hyvGU07anq9Q3N3b2aK9zKsSu4RWY4BY9BXl3/CX+IP+gj/AOQI/wDCquoa7quqWwt72882HcG2+Ui5I+gqlgal9SXjadtD2GiuF8JeKW3xaXfuW3ELBKeT7K39DXdVzVaUqcuWR0U6kakeaJna1pjarp/kRXBtriORJoJwm/y5EYMpK9xxgjIyCeR1rMl0PXXnt9QTW7JdUjSSF5G05jA0TFTtEfmhgQUByXPVuMYAteK9Wu9E8PXF7Y2hurlSqRoApClmChiGdMgE9AwJ9uoqReK/JguEu7C9ee0McEzxxIqyXLhCIkXzGOSZB3KjnL8ZrNb6f10/4H4Gj/r+v67kY8FxppuoWUV84S70lNN3vGCylfNzIcEAkmXOBjp78SDwzdf8JQmri8s4I1bLra2bxTXACbQs0nmlZAO2U47Y604+Lo1jCNo+pi+NyLU2G2IyhzGZB8wk8vBVc5347HBzh2i+LbbW7uG3TT9QtfPheaF7qNFEgRlWQDDEgqzAHIAPVSw5p7sHtr/XT9Cqvg+V9HtdOudRR47WKeCNo7coTHJGUGcucsAck8A+gqPUfCWqX9pNENatYZLzTxYXsi2DHegL7TGDL8hxIwOd+farJ8RXY8Pvf+XB5q6t9hA2nbs+2eRnr97bz6Z7Y4p2rapqw1HVLPTpbKA2djDdq9xbvNu3NMGUhZE/55rg54569k3Zc39aL/glJO/9d1+tinc+BYJfEj6ssOiTedLHLL9v0kXE6lVVf3cu9dgwoIyGwcn2p0/gl30rSbSPUlSXTbH7LHI1vuDsHhcOV3DjMAyued3UYq5DqmpWvg8arqVzaSXDRpMGtrNlVVbb8uxpSSeTzuH09Xz+LLeDVprE6ffNHBcxWs94FjEMckgQoDlwxz5ij5VOCecDmnZp8v8AXb9SIvS6F1LwxFrd5aXGp3VwwtrdowlnNLa5d8b2zG4bBC4CknGTyaqQeDmi0eXT21IybrKCyWRouVWJ3Kk/NycMB/wHPfAq+KPFV9pGuNZWl5paMlmtxFZ3ETNPfOWYeVFiQYbCgD5X5bpUmq/EbRdI1ttJlDyXSMkbqlxbqVkcAqoR5Fds7l5VSvPJ4OEnpp1G1rZ/1sW7vwxcNfXGoWOoxwXrXwvIWltjJGn7hYWRlDqWBAJyCpBI9OYh4Vv7f7Lc2erQx6khuDPcS2ZdJPOZWfagcbcFF25LYA53ZzTtI8YtqkOl79D1CC41CNpli3ROEjUoC5YPjb84/wBo8/LWdd/E3R9Jht1v5N87xtLJteC32IHZQdsswLfcbhC546DIBH/wB6st6d4IGn6E2mDUTIDc2c4kMOD/AKOsAxjP8Xkde27occ7WgaZPo+kQ6fNcx3CwfJE6QmMiMfdDAs2W9SMA+grKuPH2i2umJqEhmELRu53bF2FZRFtYswVSXbAJOOCSQBmo7H4gaZqmnifT7W5u7g3P2VbO2lt5ZGfZv4dZTFjaCSd/GMdeKd2/6+Qr6HWUVj+GtXm1vSGvZ4DA/wBpuIhEV2soSV0AYZPzYUZwcZzitikAUUUUAFFFFABRRRQAUUUUAFFFFACEAjBGQexrOkght9XtGgiSIyhxJsXG/AyM461pVRuv+QrYf9tP/QauD1JlsXqKKKgo848S6vpt/wCIZLezsryfVrcx2z41yTT1VWkVRlI380jdIp3GLaQchjxnvtOgltdNtbedxJNFEqO4Z2DMBgnLlmP1Yk+pNZHiS78PSbNN1vTn1EYEwgXS5b0J1AYhEbafvAE46HHetiw8r+zrb7OJxD5S7PtG/wAzbjjd5nz59d3PrzRH4bA9yxXH3Wt6do/xDv8A7fceT5mlWuz5GbOJbjPQH1rsK5+2/wCSh6n/ANgq0/8ARtzQAf8ACb+Hf+gh/wCQZP8A4mj/AITfw7/0EP8AyDJ/8TXQUUAc/wD8Jv4d/wCgh/5Bk/8AiaP+E38O/wDQQ/8AIMn/AMTXQUUAc/8A8Jv4d/6CH/kGT/4mj/hN/Dv/AEEP/IMn/wATXQUUAc//AMJv4d/6CH/kGT/4mj/hN/Dv/QQ/8gyf/E10FFAHP/8ACb+Hf+gh/wCQZP8A4mj/AITfw7/0EP8AyDJ/8TXQUUAc/wD8Jv4d/wCgh/5Bk/8AiaP+E38O/wDQQ/8AIMn/AMTXQUUAc/8A8Jv4d/6CH/kGT/4mj/hN/Dv/AEEP/IMn/wATXQUUAc//AMJv4d/6CH/kGT/4mj/hN/Dv/QQ/8gyf/E10FFAHP/8ACb+Hf+gh/wCQZP8A4mj/AITfw7/0EP8AyDJ/8TXQUUAc/wD8Jv4d/wCgh/5Bk/8AiaP+E38O/wDQQ/8AIMn/AMTXQUUAc/8A8Jv4d/6CH/kGT/4mj/hN/Dv/AEEP/IMn/wATXQUUAc//AMJv4d/6CH/kGT/4mj/hN/Dv/QQ/8gyf/E10FFAHP/8ACb+Hf+gh/wCQZP8A4msPxh4v0K68JajBDfbpHjwo8lxnkeq13lc/43/5EvVP+uX9RQB0FYHiTw1/wkD2ri8Nu1uHH+r37t233H92t+iqjJwfNHcmUVJWZwn/AArlv+gv/wCS3/2VH/CuW/6C/wD5Lf8A2Vd3RW31qt/MZfVqXY4C5+H7wWs0w1bcY0ZsfZuuBn+9TfCXhU3SxalqcWIsBoYGH3/9ph6eg7/Tr6DRQ8VVcXFvcSw1NSUkgoJwMntRRXOdBwfgzxhoNt4F8PW819tli0y2R18lzgiJQRwtbn/Cb+Hf+gh/5Bk/+Jo8Cf8AJPPDP/YKtf8A0UtdBQBz/wDwm/h3/oIf+QZP/iaxfFXizRL3Q/s9ve75Xu7XavlOM4uIz1I9q7quf8af8i0//X3af+lEdAHQUUUUAcVd+ADc31zcrqhQTzPLt+z527mLYzu96h/4Vy3/AEF//Jb/AOyru6K3WJqpWTMHhqTd2jhP+Fct/wBBf/yW/wDsqzdb8GzaRZJcRXjXTtKsYiW3wTu9OTXptFUsXVTu2J4Wk1ZI5rwv4XTSIxd3YV79x9RED2Hv6n8Pr0tFFYTnKcuaRtCCguWJU1LT4tUsXs52dY3ZWJQgH5WDDqD3FUrnw5aXNvfxGa4ja8uUuvNjYB4ZUCBWTIxx5anBBB5zkHFJ4r1N9J8M3tzDv+0FBFB5cbSN5rkImFUEtgkHAGeK5vRte1F9LttM0+4Z7uPUnsTcatbTCTyvKeWN2Rtjs20KMkjdgnPepW7t/X9aFP8Ar+vvOjs/DcFrLFPLeXd3drc/aXuZym+VvLMYBCqqhQrcBQOmepOZLLw9aWFxZTRSTlrSKaKMMwwRK6u2eOuUGPx61y9v4x1u2svtmpw6fNG+nXV0kVsjxlXt2RDuZmbKtu3dBtHGW61dl8Q61pk01peS6beTKbOQTW0DxoqTTiJgymRjnGWDbgD6cctatf15B5/1/Wpe/wCEPhMF9ay6rqMtldySTC1byQsEjyebvRljD5V+RliPY1bs/D8dsl6bi/vL65vIxDLc3Hlh/LAO1QERVAG5j93qxzmsi78SanLqc2n6abBZP7XGnpLNGzqi/ZPOYsFYZYNkYyOOOOtRWGs69qGtaRH9ssooSbyK8jFox81oJhGWQmTKZ6gfNjJzu4wrXVu43dO/9f1ozo59Gt7jQhpDvKLcRJFuBG/C4xzjGePSoZvDtpP9t3STj7XeQXsmGHDxeXtA46fulz35PI7a9FO7vcS00Rk6j4estUkvHuGmzdWy2zbGA2BWZlZeOGBbIPsKYfD7Jqr31rrGoWqzOklxbxCFo52UBctvjZhlVUHaV6Z4PNbNFIDF0rw1b6TLbSJd3c/2WGSCBZimEjdkO35VGcbBgnJ5OSarL4RS2ZH03WNS0+QR+XI8HksZV3s4DCSNhwXbBAB55zgV0dFAHPP4O055tUnEt0k2oSRSl1cZgeM7laPjA+f5yDkEk5GOKfL4bluLWFJ9f1SS7t5zNBelbcSxEqVKgCIIVILfeU9evAxvUUdLAUNI0qHRrD7HBLNKvmySl5m3OzO5diTgd2NX6KKACiiigAooooAKKKKACiiigAooooAKo3X/ACFbD/tp/wCg1eqjdf8AIVsP+2n/AKDVQ3+/8iZbF6iiipKOD8aXelWGtwz3sNzPO9sESDTNckt72XDMQEt1eMSDk8hi2TgKa7LTGjfSrRokuUjaFCqXW/zVGBgPvJbd67jnPWuN8a6YmsaxDCtjdXU0FuJPM020tftdtlm2sJ7hsKDg4Ea7wUzuHGex0p7eTSLN7SWWW2aFDFJMzM7LgYLFvmJx1J59aI/CEviLdc/bf8lD1P8A7BVp/wCjbmugrj7qbWIviHf/ANlWFjdZ0q13/ar14Nv724xjbE+e/pQB2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c/43/5EvVP+uX9RR9s8Yf9ALQ//BzN/wDItYnjC68Ut4S1EXOjaPHCY/nePVpXYDI6KbcA/mKAO7ooooAKKKKACiiigAoopDnBwAT2yaAMDwJ/yTzwz/2CrX/0UtdBXB+DLrxUvgXw8tvo2jSQDTLYRvJq0qMy+UuCVFsQDjtk49TW59s8Yf8AQC0P/wAHM3/yLQB0Fc/40/5Fp/8Ar7tP/SiOj7Z4w/6AWh/+Dmb/AORaxvFNz4mfQ9t5pGkQ25u7Xe8OqSSMP9IjxhTbqDzjuKAO5ooooAKKKKACiiigAooooAjkgimMZliSQxsHTcoO1h3HoeTzTPsVobn7SbWH7RkHzfLG7IBAOevAZh9CfWp6KAK6WFnGUKWkC+WrImIwNqsQWA9ASASO+BVW28P6LZafPp9ro+nwWVxnzreK2RY5MjB3KBg8cc1pUUAUrXRtLsIoorPTbO3jifzI0hgVAjbSu4ADg7SRn0OKV9J02QwmTT7RzBMZ4i0Kny5SSS68cMSSSRzyauUUAFFFFABRRRQAUUUUAFFFFABRRRQAUUUUAFFFFABRRRQAUUUUAFFFFABVG6/5Cth/20/9Bq9VG6/5Cth/20/9Bqob/f8AkTLYvUUUVJRyniRLS51VIBo2tX12kAZ30u+FoRGWIAc+fFvGQ2B82OemeejsVVLC3VLQ2iCNQtuQuYhj7vykrx04JHoa858RXdvc6zcW194Wh1iUOY7fUrvw7czLbICcowEJ80AklSjAN0JX7zeg6RFFDo1lFACIkgRUDW/kEAAY/d4Gz/dwMdMUR+EHuXa5+2/5KHqf/YKtP/RtzXQVz9t/yUPU/wDsFWn/AKNuaAOgooooAKKKKACiiigAooooAKKKKACiiigAooooAKKKKACiiigAooooAKKKKACiiigArn/G/wDyJeqf9cv6iugrn/G//Il6p/1y/qKAOgooooAKKKKACiiigAooooA5/wACf8k88M/9gq1/9FLXQVz/AIE/5J54Z/7BVr/6KWugoAK5/wAaf8i0/wD192n/AKUR10Fc/wCNP+Raf/r7tP8A0ojoA6CiiigAooooAKKKKACiiigAooooAKKKKACiiigAooooAKKKKACiiigAooooAKKKKACiiigAooooAKKKKACiiigAooooAKo3X/IVsP8Atp/6DV6qN1/yFbD/ALaf+g1UN/v/ACJlsXqKKKkoKKKKACuPutMl1D4h3/l6rfWOzSrXP2UoN2ZbjruVv8muwrn7b/koep/9gq0/9G3NAB/wjN1/0NGuf99wf/GqP+EZuv8AoaNc/wC+4P8A41XQUUAc/wD8Izdf9DRrn/fcH/xqj/hGbr/oaNc/77g/+NV0FFAHP/8ACM3X/Q0a5/33B/8AGqP+EZuv+ho1z/vuD/41XQUUAc//AMIzdf8AQ0a5/wB9wf8Axqj/AIRm6/6GjXP++4P/AI1XQUUAc/8A8Izdf9DRrn/fcH/xqj/hGbr/AKGjXP8AvuD/AONV0FFAHP8A/CM3X/Q0a5/33B/8ao/4Rm6/6GjXP++4P/jVdBRQBz//AAjN1/0NGuf99wf/ABqj/hGbr/oaNc/77g/+NV0FFAHP/wDCM3X/AENGuf8AfcH/AMao/wCEZuv+ho1z/vuD/wCNV0FFAHP/APCM3X/Q0a5/33B/8ao/4Rm6/wCho1z/AL7g/wDjVdBRQBz/APwjN1/0NGuf99wf/GqP+EZuv+ho1z/vuD/41XQUUAc//wAIzdf9DRrn/fcH/wAao/4Rm6/6GjXP++4P/jVdBRQBz/8AwjN1/wBDRrn/AH3B/wDGqP8AhGbr/oaNc/77g/8AjVdBRQBz/wDwjN1/0NGuf99wf/GqxPGHh+5g8JajK3iPWJgseTHI8O1uR1xGD+td3XP+N/8AkS9U/wCuX9RQB0FFFFABRRRQAUUUUAFIeQRnHuKWigDg/Bnh65m8C+HpV8R6zEH0y2YRxvDtTMS8DMZOB7k1uf8ACM3X/Q0a5/33B/8AGqPAn/JPPDP/AGCrX/0UtdBQBz//AAjN1/0NGuf99wf/ABqsbxToNxbaH5zeIdXuFW7tf3UzRFW/0iPriMH9a7muf8af8i0//X3af+lEdAHQUUUUAFFFFABRRRQAUUUUAFFFFABRRRQAUUUUAFFFFABRRRQAUUUUAFFFFABRRRQAUUUUAFFFFABRRRQAUUUUAFFFFABVG6/5Cth/20/9Bq9VG6/5Cth/20/9Bqob/f8AkTLYvUUUVJQUUUUAFcnLq2m6Z8Q9Q/tDULS036VabPtEyx7sS3GcZPPUV1lc3HBDN8Q9S82KOTGlWmN6g4/e3FAFz/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1heMvE2gXHhHUoodc02SRosKiXcZJOR0ANdb9gs/8An0g/79isDxtZWqeDdTZbaFWEXBEY9RQB09FFFABRRRQAUUUUAFISACScAdSaWigDivBXifQLfwH4dhm1zTI5Y9MtkdHu4wysIlBBBPBFbv8Awlnhv/oYNK/8DY/8aoeBrK1b4feG2a2hLHSrUkmMZP7pa3/sFn/z6Qf9+xQBn/8ACWeG/wDoYNK/8DY/8axPFniPQrvQTBba1p00z3drtjjukZj/AKRGeADXV/YLP/n0g/79isHxjZ2sfhxmS2hVhd2mCEAP/HxHQB01FFFABRRRQAUUUUAFFFFABRRRQAUUUUAFFFFABRRRQAUUUUAFFFFABRRRQAUUUUAFFFFABRRRQAUUUUAFFFFABRRRQAVRuv8AkK2H/bT/ANBq9VG6/wCQrYf9tP8A0Gqhv9/5Ey2L1FFFSUFFFFABXP23/JQ9T/7BVp/6Nua6CuXvJNS07xndX8Gg3+o20+n28IktZLddrpJMSCJJUPR16ZoA6iiuf/4SHVP+hM1z/v8AWX/yRR/wkOqf9CZrn/f6y/8AkigDoKK5/wD4SHVP+hM1z/v9Zf8AyRR/wkOqf9CZrn/f6y/+SKAOgorn/wDhIdU/6EzXP+/1l/8AJFH/AAkOqf8AQma5/wB/rL/5IoA6Ciuf/wCEh1T/AKEzXP8Av9Zf/JFH/CQ6p/0Jmuf9/rL/AOSKAOgorn/+Eh1T/oTNc/7/AFl/8kUf8JDqn/Qma5/3+sv/AJIoA6Ciuf8A+Eh1T/oTNc/7/WX/AMkUf8JDqn/Qma5/3+sv/kigDoKK5/8A4SHVP+hM1z/v9Zf/ACRR/wAJDqn/AEJmuf8Af6y/+SKAOgorn/8AhIdU/wChM1z/AL/WX/yRR/wkOqf9CZrn/f6y/wDkigDoKK5//hIdU/6EzXP+/wBZf/JFH/CQ6p/0Jmuf9/rL/wCSKAOgorn/APhIdU/6EzXP+/1l/wDJFH/CQ6p/0Jmuf9/rL/5IoA6Ciuf/AOEh1T/oTNc/7/WX/wAkUf8ACQ6p/wBCZrn/AH+sv/kigDoKK5//AISHVP8AoTNc/wC/1l/8kUf8JDqn/Qma5/3+sv8A5IoA6Cuf8b/8iXqn/XL+oo/4SHVP+hM1z/v9Zf8AyRWX4j1DWdX8P3lhB4P1lJZ02q0k1ntHIPOLgn9KAO0ooooAKKKKACiiigAoopDwCcZ9hQBgeBP+SeeGf+wVa/8Aopa6CuL8NahrOj+FdH0y48H6y01nYw28jRzWe0siBSRm4BxkdwK1P+Eh1T/oTNc/7/WX/wAkUAdBXP8AjT/kWn/6+7T/ANKI6P8AhIdU/wChM1z/AL/WX/yRWbrt9rGsaYLGLwlq8LPcW7mSaaz2qEmRyTtnJ6KegNAHZUUUUAFFFFABRRRQAUUUUAFFFFABRRRQAUUUUAFFFFABRRRQAUUUUAFFFFABRRRQAUUUUAFFFFABRRRQAUUUUAFFFFABVG+3R3VpciN3jiLB/LXcRkdcDk/hV6imnZiauij/AGzpw+/dxxf9dsx/+hYqa3v7O7cpbXcEzAZIjkDED8KsUU249EJcwUUUVJ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61194" y="654027"/>
            <a:ext cx="8856465" cy="594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Step 1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 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 Build Look Up Table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 (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LUT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baseline="0" dirty="0">
                <a:solidFill>
                  <a:schemeClr val="tx1"/>
                </a:solidFill>
                <a:latin typeface="+mj-lt"/>
              </a:rPr>
              <a:t>Result: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Observed reflectance for a realistic range of known constituent amounts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22523" y="1554681"/>
            <a:ext cx="1915743" cy="459723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RTM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9112" y="2058960"/>
            <a:ext cx="1313394" cy="374571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Solar Model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258075" y="2208382"/>
            <a:ext cx="519482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860673" y="1439901"/>
                <a:ext cx="5249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673" y="1439901"/>
                <a:ext cx="524934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8692451" y="1456316"/>
            <a:ext cx="1399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Reflectance Spectra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480853" y="2208382"/>
            <a:ext cx="519482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6670488" y="2017579"/>
            <a:ext cx="1044357" cy="190803"/>
          </a:xfrm>
          <a:prstGeom prst="straightConnector1">
            <a:avLst/>
          </a:prstGeom>
          <a:ln w="127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 rot="5400000">
            <a:off x="7291990" y="2485857"/>
            <a:ext cx="718998" cy="34198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…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44204" y="2494099"/>
                <a:ext cx="2363147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+mj-lt"/>
                  </a:rPr>
                  <a:t>Scene Inputs</a:t>
                </a:r>
              </a:p>
              <a:p>
                <a:pPr indent="-13716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+mj-lt"/>
                  </a:rPr>
                  <a:t>Aerosol</a:t>
                </a:r>
              </a:p>
              <a:p>
                <a:pPr indent="-13716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+mj-lt"/>
                  </a:rPr>
                  <a:t>Surface Type</a:t>
                </a:r>
              </a:p>
              <a:p>
                <a:pPr indent="-13716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+mj-lt"/>
                  </a:rPr>
                  <a:t>Time of Day</a:t>
                </a:r>
              </a:p>
              <a:p>
                <a:pPr indent="-13716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+mj-lt"/>
                  </a:rPr>
                  <a:t>Location</a:t>
                </a:r>
              </a:p>
              <a:p>
                <a:pPr indent="-13716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+mj-lt"/>
                  </a:rPr>
                  <a:t>Atm. Profiles</a:t>
                </a:r>
              </a:p>
              <a:p>
                <a:r>
                  <a:rPr lang="en-US" sz="1200" dirty="0">
                    <a:latin typeface="+mj-lt"/>
                  </a:rPr>
                  <a:t>   (Known Total Column Amount,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200" dirty="0">
                    <a:latin typeface="+mj-lt"/>
                  </a:rPr>
                  <a:t>)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04" y="2494099"/>
                <a:ext cx="2363147" cy="1384995"/>
              </a:xfrm>
              <a:prstGeom prst="rect">
                <a:avLst/>
              </a:prstGeom>
              <a:blipFill>
                <a:blip r:embed="rId5"/>
                <a:stretch>
                  <a:fillRect b="-2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>
              <a:xfrm>
                <a:off x="2915353" y="1989714"/>
                <a:ext cx="1508880" cy="443817"/>
              </a:xfrm>
              <a:prstGeom prst="roundRect">
                <a:avLst/>
              </a:prstGeom>
              <a:solidFill>
                <a:schemeClr val="accent4"/>
              </a:solidFill>
              <a:ln w="38100">
                <a:noFill/>
              </a:ln>
              <a:effectLst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Radiance</a:t>
                </a:r>
              </a:p>
              <a:p>
                <a:pPr lvl="0" algn="ctr">
                  <a:defRPr/>
                </a:pPr>
                <a14:m>
                  <m:oMath xmlns:m="http://schemas.openxmlformats.org/officeDocument/2006/math">
                    <m:r>
                      <a:rPr lang="en-US" sz="1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000" dirty="0">
                    <a:solidFill>
                      <a:prstClr val="black"/>
                    </a:solidFill>
                    <a:latin typeface="+mj-lt"/>
                  </a:rPr>
                  <a:t> NO</a:t>
                </a:r>
                <a:r>
                  <a:rPr lang="en-US" sz="1000" baseline="-25000" dirty="0">
                    <a:solidFill>
                      <a:prstClr val="black"/>
                    </a:solidFill>
                    <a:latin typeface="+mj-lt"/>
                  </a:rPr>
                  <a:t>2,</a:t>
                </a:r>
                <a:r>
                  <a:rPr lang="en-US" sz="1000" dirty="0">
                    <a:solidFill>
                      <a:prstClr val="black"/>
                    </a:solidFill>
                    <a:latin typeface="+mj-lt"/>
                  </a:rPr>
                  <a:t>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No Noise</a:t>
                </a:r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353" y="1989714"/>
                <a:ext cx="1508880" cy="443817"/>
              </a:xfrm>
              <a:prstGeom prst="roundRect">
                <a:avLst/>
              </a:prstGeom>
              <a:blipFill>
                <a:blip r:embed="rId6"/>
                <a:stretch>
                  <a:fillRect t="-8219" b="-13699"/>
                </a:stretch>
              </a:blipFill>
              <a:ln w="38100"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>
              <a:xfrm>
                <a:off x="5031480" y="1989714"/>
                <a:ext cx="1508880" cy="443817"/>
              </a:xfrm>
              <a:prstGeom prst="roundRect">
                <a:avLst/>
              </a:prstGeom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Reflectance</a:t>
                </a:r>
              </a:p>
              <a:p>
                <a:pPr lvl="0" algn="ctr">
                  <a:defRPr/>
                </a:pPr>
                <a14:m>
                  <m:oMath xmlns:m="http://schemas.openxmlformats.org/officeDocument/2006/math">
                    <m:r>
                      <a:rPr lang="en-US" sz="1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000" dirty="0">
                    <a:solidFill>
                      <a:prstClr val="black"/>
                    </a:solidFill>
                    <a:latin typeface="+mj-lt"/>
                  </a:rPr>
                  <a:t> NO</a:t>
                </a:r>
                <a:r>
                  <a:rPr lang="en-US" sz="1000" baseline="-25000" dirty="0">
                    <a:solidFill>
                      <a:prstClr val="black"/>
                    </a:solidFill>
                    <a:latin typeface="+mj-lt"/>
                  </a:rPr>
                  <a:t>2,</a:t>
                </a:r>
                <a:r>
                  <a:rPr lang="en-US" sz="1000" dirty="0">
                    <a:solidFill>
                      <a:prstClr val="black"/>
                    </a:solidFill>
                    <a:latin typeface="+mj-lt"/>
                  </a:rPr>
                  <a:t>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No Noise</a:t>
                </a:r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480" y="1989714"/>
                <a:ext cx="1508880" cy="443817"/>
              </a:xfrm>
              <a:prstGeom prst="roundRect">
                <a:avLst/>
              </a:prstGeom>
              <a:blipFill>
                <a:blip r:embed="rId7"/>
                <a:stretch>
                  <a:fillRect t="-8219" b="-136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10833" r="8774" b="6667"/>
          <a:stretch/>
        </p:blipFill>
        <p:spPr>
          <a:xfrm>
            <a:off x="4775271" y="2502876"/>
            <a:ext cx="1976692" cy="1401139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2324601" y="4285844"/>
            <a:ext cx="8920573" cy="594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Step 2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– Calculate mean and inverse covariance matrix of spectra from noise model</a:t>
            </a:r>
          </a:p>
          <a:p>
            <a:pPr lvl="0">
              <a:defRPr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Result: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m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en-US" sz="1600" baseline="30000" dirty="0">
                <a:solidFill>
                  <a:schemeClr val="tx1"/>
                </a:solidFill>
                <a:latin typeface="+mj-lt"/>
              </a:rPr>
              <a:t>-1</a:t>
            </a:r>
          </a:p>
        </p:txBody>
      </p:sp>
      <p:sp>
        <p:nvSpPr>
          <p:cNvPr id="29" name="Right Brace 28"/>
          <p:cNvSpPr/>
          <p:nvPr/>
        </p:nvSpPr>
        <p:spPr>
          <a:xfrm rot="19128410">
            <a:off x="2017401" y="5823547"/>
            <a:ext cx="177592" cy="524459"/>
          </a:xfrm>
          <a:prstGeom prst="rightBrace">
            <a:avLst>
              <a:gd name="adj1" fmla="val 56401"/>
              <a:gd name="adj2" fmla="val 5151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89979" y="5853855"/>
            <a:ext cx="1551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1000 implementations</a:t>
            </a:r>
            <a:endParaRPr lang="en-US" sz="1200" dirty="0">
              <a:latin typeface="+mj-lt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035889" y="5647157"/>
            <a:ext cx="4242" cy="342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7681" y="5651617"/>
            <a:ext cx="1291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10 </a:t>
            </a:r>
            <a:r>
              <a:rPr lang="en-US" sz="1200" b="1" dirty="0">
                <a:latin typeface="+mj-lt"/>
              </a:rPr>
              <a:t>SNR Levels</a:t>
            </a:r>
            <a:endParaRPr lang="en-US" sz="1200" dirty="0">
              <a:latin typeface="+mj-lt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97881" y="4269495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74832" y="4336040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61210" y="4410349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1270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72824" y="6056545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49775" y="6123090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36153" y="6197399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3820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97881" y="4944977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74832" y="5011522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61210" y="5085831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1530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6" t="5921" r="22984" b="11805"/>
          <a:stretch/>
        </p:blipFill>
        <p:spPr>
          <a:xfrm>
            <a:off x="9086788" y="4491403"/>
            <a:ext cx="1980814" cy="2129038"/>
          </a:xfrm>
          <a:prstGeom prst="roundRect">
            <a:avLst>
              <a:gd name="adj" fmla="val 2241"/>
            </a:avLst>
          </a:prstGeom>
        </p:spPr>
      </p:pic>
      <p:sp>
        <p:nvSpPr>
          <p:cNvPr id="51" name="TextBox 50"/>
          <p:cNvSpPr txBox="1"/>
          <p:nvPr/>
        </p:nvSpPr>
        <p:spPr>
          <a:xfrm>
            <a:off x="9687117" y="3748659"/>
            <a:ext cx="4379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+mj-lt"/>
              </a:rPr>
              <a:t>LOW</a:t>
            </a:r>
            <a:endParaRPr lang="en-US" sz="1000" dirty="0"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687117" y="3331432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j-lt"/>
              </a:rPr>
              <a:t>MED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052528" y="2841960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j-lt"/>
              </a:rPr>
              <a:t>HIGH</a:t>
            </a:r>
          </a:p>
        </p:txBody>
      </p:sp>
      <p:sp>
        <p:nvSpPr>
          <p:cNvPr id="59" name="Rectangle 58"/>
          <p:cNvSpPr/>
          <p:nvPr/>
        </p:nvSpPr>
        <p:spPr>
          <a:xfrm>
            <a:off x="0" y="0"/>
            <a:ext cx="12192000" cy="4833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Retrieval Algorithm: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Constrained Energy Minimization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75842" y="1359590"/>
                <a:ext cx="1574342" cy="475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𝑠𝑢𝑛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𝑠𝑢𝑛</m:t>
                              </m:r>
                            </m:sub>
                          </m:sSub>
                          <m: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𝑧𝑒𝑛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842" y="1359590"/>
                <a:ext cx="1574342" cy="4759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3407070" y="1647162"/>
            <a:ext cx="787531" cy="263366"/>
          </a:xfrm>
          <a:prstGeom prst="roundRect">
            <a:avLst>
              <a:gd name="adj" fmla="val 31968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+mj-lt"/>
              </a:rPr>
              <a:t>Solar Model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199176" y="1752869"/>
            <a:ext cx="390250" cy="2532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7827" y="6479435"/>
            <a:ext cx="460029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pPr/>
              <a:t>14</a:t>
            </a:fld>
            <a:endParaRPr lang="en-US" dirty="0">
              <a:latin typeface="+mj-lt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8629650" y="130913"/>
            <a:ext cx="2065552" cy="4491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Retrieval Algorithm</a:t>
            </a:r>
          </a:p>
        </p:txBody>
      </p:sp>
    </p:spTree>
    <p:extLst>
      <p:ext uri="{BB962C8B-B14F-4D97-AF65-F5344CB8AC3E}">
        <p14:creationId xmlns:p14="http://schemas.microsoft.com/office/powerpoint/2010/main" val="84566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AutoShape 4" descr="data:image/jpeg;base64,/9j/4AAQSkZJRgABAQEAYABgAAD/2wBDAAgGBgcGBQgHBwcJCQgKDBQNDAsLDBkSEw8UHRofHh0aHBwgJC4nICIsIxwcKDcpLDAxNDQ0Hyc5PTgyPC4zNDL/2wBDAQkJCQwLDBgNDRgyIRwhMjIyMjIyMjIyMjIyMjIyMjIyMjIyMjIyMjIyMjIyMjIyMjIyMjIyMjIyMjIyMjIyMjL/wAARCAFoAo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+iiigAooooAKKKKACiiigAooooAKKKKACiiigAooooAKKKKACiiigAooooAKKKKACiiigAooooAKKKKACiiigAooooAKKKKACiiigAooooAKKKKACiiigAooooAKKKKACiiigAooooAKKKKACiiigAooooAKKKKACiiigAooooAKKKKACiiigAooooAKKKKACiiigAooooAKKKKACiiigAoorBuvE/kavdabBo2qXktsqNI9ukRT5wSPvOD2PagDe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0f8ACS3X/Qr65/3xB/8AHaAOgorn/wDhJbr/AKFfXP8AviD/AOO0f8JLdf8AQr65/wB8Qf8Ax2gDoKK5/wD4SW6/6FfXP++IP/jtH/CS3X/Qr65/3xB/8doA6Ciuf/4SW6/6FfXP++IP/jtH/CS3X/Qr65/3xB/8doA6Ciuf/wCEluv+hX1z/viD/wCO1Be+Mn0+zlu7rw1riQxDLtsh4H/f2gDp6KKKACiiigAooooAKKKKACiiigAooooAKKKKACiiigAooooAKKKKACiiigAooooAKKKKACiiigAooooAKKKKACiiigAooooAKKKKACuf0v8A5HTxB/1ytP5PXQVz+l/8jp4g/wCuVp/J6AOU0b4gatf+KjYT/YjbLe3kMkS2csTRwQ5HmiZnKSHO0FVXIzninXvxcsbrw/ql34ftXuby1iiljWRonQpI+wOwSXIweqMVfkZA5I6FfAekr5BEt3uh1GbUVbeuS0oYSRn5fuEMRjr05psfga3Xw5J4fl1jVJ9MMcccMMhhzAqMCoVhGGPQD5i3AoWyT8v+D/Xr5WJbtr+tf8v0875I+Iw0htQj8QpEktvdQ2sKReXAXdrdZX3GSXy1wS38eOgBY4zq2Hj3T9Xa3GlWGo33m2qXTmGNAIFckIH3MOSVI+XIGMkheakvPA9jdalNqUd9f2t9JeLeJcQNHuicReVhQyFSpXqGB61Zj8Lxx6wmqf2rqJuTDHFdYaNRdiMsUMm1BggsfubQehBHFGrX9dv8wfl/Wv8Akc+vxSs7fwjYeINU0m5s4rxXZY/tdtnC4yV3yqXzngKN3B+XpnTX4gaUdYNgba9WMXP2U3bInk+YYfOA+9v5Tvt6jnHFUn+GGmtp0Niur6tHDFbTWY2NDk28hUtESY+mV4P3uT8xq+vgLSRcCZpbt/8ATVvSrOu0uIPI2n5fu7fxz37Ud/66/wCX4jdv6/rv+BWn+JWk2ujW2qXNne28F46iz+0GGL7SpUsHVnkCKuFJw7K3TjJGY9c8cNF4U0rxBpQEenXrhp72ezkuFtItjHc8cbBj8wC5BwM5yeM2o/AVrDYWFtFrGrI+nSK1hOHiL2yhGQIoMe0rtYg7lYnjJOBjXu9HuLqxtoV1zU7e4h4N3CYg8oIwd6mMxn14QYxxjnI+thLzMCX4i6dYrClzHLd7YLaa4vLAK9sizOUVwWYEruHQAkD15pg+Kvhn7ffWrTShbSOeRpQY3DCE4cbFcyKc9N6ruxxmqy/DG2/tlgbqaLQ0s7S3S0jkBM5hkaTEu5DxkqflIJ57VsJ4Hs1sdR006jqDaTfCbfp7GLyozKSzFG2eYOSSMsQM9KH/AJ/8AF5+X/BIJfHE0WsaVYN4a1OMX0c0jtM8KtCIwpJwHIYYYE4PHTkggVrn4oaXaeHLPXrnTr+Cxu1Z4fOltondAAdwR5gzdeAoJOOmCpOo/g+KWbT7ibWNUlu7LzAtw7RbpEkCqyMPL2hcKv3Qp75ySTSu/hxplzpdjYJqGpW8dpp7aYXiePdNbttyr7kI/gHKhT1ofl/W/wDwF94Lpf8Ar+tfwL2veIptJn0CeIQtpt/di3uJHRtyB0YxlcHj5gAcg9a5Tw/8R9U161tIvs1rBf3GptCVEbELaeSZllA3feKlevGT0rs9e8L2XiHw0dDuprmKACPZNA4WVChBVlYggHjriqlp4F0mx8SDXIXuhcCyWyERceUFACh8Yzv2gDOcY7UNfFb5f18rfMFey/H+vn+Byq/Eq/h8PSGDT7i9ng0AamNSuVijSVsMMvCj5UErjCk89gPmrtND8SR63bXu20uLW6smEc8NwFyGKBwRtZhghh3z64rIb4a6V9gWyjv9Rjh/ss6VIFeMmWHLEbiUOGBYkFce4Nb2naBa6ZcalPBJMzag6PKHYEKVjWMbcD0Udc80S1Tt5/m/0Dqv66L9bnGaD8Q9QvNP0Z9UisoLi6uQLrYrBBbvbvMkiZYkfc2knIyrVavPiDb3dgpt11PSpS1pcxNLaxSG4t5ZlTKjeQA2cHdhlDZxmtP/AIV9o5/sQNJdsukQG3jUuuJ0KFAJfl5wGbGMY3H1qGL4caWtt5M1/qVxtS3iheaSMtBFDIJEjXCD5dwGS2WIA5p6c3lf8P6t+PkD8u39f16eYp+I2kLpupajJBcJZ2Nz9kMzSQASS79m0DzMpzzmQIMHJwK1NE8V6Zrvh6XW7ZmS1hMiy72Q7DHnd8yMysOM5ViCO9Zlx8PNNu7q+u7i+1CS7ujEUuMxCS38p96bSEG4g45k3nAArWvPD/8AaXhq60S/1S/uUuUMcty3lJKVPUfIgXpx93pU68vmPTm8jl9D+Id02nXcuv2KreB7Z7O1sl+eeK5A8oAO2N2dwJyB8pPFVJPihcx+GtQuf7Llk1WIX0kcCRDbBFA+wNMDJnqQDtJzzgYFbV38MvDk14l1YwNpMqIgX+zUjhXejh0kK7CC4Ixk5GCQQail+F+kyWjwDUtVjaZLiOeZJY986TtvdWymMbuRgAj1xQ9dvP8A4H/B/AF5+X/B/wCB+I5PidoSazBpFzIVuW2pLIrx7EkMfmEbC/mYx/FsK543ZzU3hrxnN4k8R3FqmnzWlgNPgvIDcoFlkEjOA3ysw2kKMDg9c1ctvB1tZXl1Lbajfx2t5g3VjmJoZz5YjJOULglVGdrDpVCz+HsOnOjWeuaqGCW9uzySLuEELlljUoFxnOCTnK5B5OarTm/rz/W1vLzJ15f6/rbc0/GeuzeGvC1zq1ukbvDJCMSIzDa0qo3CnJOGOMd8daxtP8fSzaZa6pcafJNbatdvFpNvZhTK0aozbpC7hQW2MccbeAec10+uaNb6/pUmnXTypC7xuWiIDZR1cdQe6jt0rKTwNpcWoJdQzXcUcd61/HbIy+VHK0bRvtG3IDbixGfvcjGSDOtn/Xb/AIP9PStLf1/X9ffT/wCFlaO0EFzDa6hNavDBPcXCRpttFmbanmZYHOeu0Ngc9KePiPomUV0u42aK6lZXRQY/s5YOrfNwx2MQO4U9Kjh+GmjwQ29vFeaitqkUENxB5ibLtYW3R+Z8meD12Fcjg5p998N9F1Ca/kmmvR9tuVuZFV0wpAcMi5XhXEj7up+Y4IpvfTz/AOB/mL/gf8EfZfEDT73VYbAafqMJluFtfOlSPYsrQiYIcOWztPUAjI69MxeJda1/TPFOk2FldaYlnqImP76xkkki8qPeeRMobPToMe9aB8Gad/ax1HzroTHURqO0Mu3zBD5OMbfu7ecZznv2q7qfh+01XVNO1CeSZZbASiIIwCnzE2NuyD26YxSe11v/AMD/ADBb6/1/SsYEPxK0yXTY799N1SGGXT5tRi82OMGSGIJuIAc4J34GcZwT0wTQ1L4j3sR1JbPQZlFleWcAlleNhMs7R8BQ4KsVfK5yPUjpWnefDjSrvSNP00X2owRWVg+nB4pE3ywOFDKxKEfwg5UA/hxU03gLTprqeU3t+sc8lrNJCrR7DJblNjcpuzhACM4xngHmq05vL/g/5fiLW39dl+tzX0LW4Nf043kEM0GyaSCSGcLvjdGKsDtJU8jqCRXJad8RJvterz6nbRLpUVrNe6c9spMk0MMjRyZy2C3CsMY4YV1Wn6Bb6Zpd7YW09wqXc087SFl3o0rFm2nGOCeMg/jXPy/CrwwbC2trW3axaG2ktXuLRI0luEePy281tnzn+LPrzU67+X42/R/gVpt5/h/wUSL8R7D7U0Euk6tAscsEcsskcQSJZiBE7YkJ2sT0ALDB3AUk/wAS9ItkuJpbLURaxxXMkFz5aFLryDiQR/PnI5xuCg4ODV258D6ZdG7Lz3Y+1G0L7XXj7OQUx8vfHP6Yqq3w30eRLiGa5v5bR4riKG1eRdlqJzmQxkLuye24tjJApvy8/wDgCXS/l/wSS68f6fb3rWcdhqFxci6W1WOJY/ncwecMFnAxt4ySOfbmk0Xxymu+ILews9Ju/slxp0d+l47xgBXJGGTdnquMjPPbHzEtPh/p9rex3j6hqNzcrdi7Mkzx5Z/JMPIVAMbT0AHI/CrOj+C7HQrywubK8vQbOxWw2O0ZWaJSWXf8mcgsTlSvvmmrX/rt/mLp/Xf/ACOkrn/G/wDyJeqf9cv6iugrn/G//Il6p/1y/qKQzoKKKKACiiigAooooAKKKKACiiigAooooAKKKKACiiigAooooAKKKKACiiigAooooAKKKKACiiigAooooAKKKKACiiigAooooAKKKKACuZlsfENp4k1G/wBOh0uW3u44VAuLiRHBQMDwqEfxetdNRQBz/neMP+fHQ/8AwMm/+NUed4w/58dD/wDAyb/41XQVDdXVvZWz3F1MkMKDLO5wBQBi+d4w/wCfHQ//AAMm/wDjVHneMP8Anx0P/wADJv8A41WBqPxPtYpDHp1k9wBx5srbAfoMEkfXFd7HIssSSIcq6hgfY1cqcoJOSIjUjJ2izB87xh/z46H/AOBk3/xqjzvGH/Pjof8A4GTf/Gq6CioLOf8AO8Yf8+Oh/wDgZN/8ao87xh/z46H/AOBk3/xqugooA5/zvGH/AD46H/4GTf8AxqjzvGH/AD46H/4GTf8AxqugooA5/wA7xh/z46H/AOBk3/xqjzvGH/Pjof8A4GTf/Gq6CigDn/O8Yf8APjof/gZN/wDGqPO8Yf8APjof/gZN/wDGq6CigDn/ADvGH/Pjof8A4GTf/GqPO8Yf8+Oh/wDgZN/8aroKKAOf87xh/wA+Oh/+Bk3/AMao87xh/wA+Oh/+Bk3/AMaroKKAOf8AO8Yf8+Oh/wDgZN/8ao87xh/z46H/AOBk3/xqugooA5/zvGH/AD46H/4GTf8AxqjzvGH/AD46H/4GTf8AxqugooA5/wA7xh/z46H/AOBk3/xqjzvGH/Pjof8A4GTf/Gq6CigDn/O8Yf8APjof/gZN/wDGqPO8Yf8APjof/gZN/wDGq6CigDn/ADvGH/Pjof8A4GTf/GqPO8Yf8+Oh/wDgZN/8aroKKAOf87xh/wA+Oh/+Bk3/AMao87xh/wA+Oh/+Bk3/AMaroKKAOf8AO8Yf8+Oh/wDgZN/8ao87xh/z46H/AOBk3/xqugooA5/zvGH/AD46H/4GTf8AxqjzvGH/AD46H/4GTf8AxqugooA5/wA7xh/z46H/AOBk3/xqjzvGH/Pjof8A4GTf/Gq6CigDn/O8Yf8APjof/gZN/wDGqPO8Yf8APjof/gZN/wDGq6CigDn/ADvGH/Pjof8A4GTf/Gqoa3Z+L9Y0a6082uhxidNu4XkpxyD/AM8q6+igAooooAKKKKACiiigAooooAKKKKACiiigAooooAKKKKACiiigAooooAKKKKACiiigAooooAKKKKACiiigAooooAKKKKACiiigAooooAKKKKAIrm5hs7aW5ncJDEpd2PYCvFPE3iW58RXxZi0dnGf3MOen+0f9o/p0rqviZrZHk6LC3BAluMd/7q/1/KqPgnwauphdU1JM2gP7mE/8tSO5/wBn27/Tr20Ixpw9pM460pVJ+zic7pPhnV9aG6ztGMP/AD2f5U/Anr+Ga9q0q3mtNIs7a4KtNDCkblDkEgAZ/SraqqIqIoVVGAAMAClrCtXdTc2pUVT2CiiisTYKKKKACiiigAooooAKKKKACiiigAooooAKKKKACiiigAooooAKKKKACiiigAooooAKKKKACiiigAooooAKKKKACiiigAooooAKKKKACiiigAooooAKKKKACiiigAooooAKKKKACiiigAooooAKKKKACiiigAooooAKKKKACiiigAooooAKKKKACiiigAooooAKKKyvEl2bHw1qNwG2ssDBSOxIwP1IppXdhN2VzyuC3fxh43k5byZ52dm7rCvT/wAdAH1Ir0vUbnUI9QtNE0P7HbOLdpmluYGljjjUhVQIrocknrnACng5Fc58L9O2Wl5qTLzIwhjJHOByfwJI/Kus1XRBqVzb3cOoXmn3kCsi3FoY9xRsbkIkVlIyqnpkEcEc53xMrzUVsjHDxtHme7KcnipLW5ME+n3bpA8cF5eQBGt4JnC/L8zB2HzryqEDdzjBxBJ42jW8+zQ6FrFwzyzQwtHHEFmeJirqpaQYxgnLbQQMAk4FTv4RtnvDJ/aOoC1kkjlnsvMQxTyIFCu5Kl8/ImQGAO3kHJzdi0G1hntpVkmLW808yZIwWmLFs8dBuOP61zvbQ3MyXxxZiFJrbTtSvIjYx6hI0EafuoH3YZtzrkjYflXLegNF3450yx8Q2uj3Ebo90YxDN9ot8Pv+6RH5vmkE8Z8vHU9Bmqn/AAgmLryY9VvbfTV0u307ZBIm+dIzJuEmUOAQ6/Mm1vvYIrRm8IWsuoG4jvr2C3a4iuns4TGInlj27WJKF+iKMBscdKenN5f1+n4hLy/rb9bla98e6bp+nSX11bXMNuLprSF5nhiE8ilwwVnkUADY3LlQeMZJxWfdfEm1n8PXuoaJYXV9Jb2kk8jR+VJFbMNwXzCsnzAlG/1ZbgZ6EGt+Xwzbtp8VtBeXdtLBdSXcNzEU8yN3Zy2NylSMSMMMp4PqAap3fgtL+KZLnXdWf7Vb/ZrxlMKm6T5tu7bEApG9hlNuR1zSXmPS/wDX9bEniK8121OnyaXeadDHcTx27rdWTzEM5+8CsqcD0x+NOs/FCS3UFtNZ3Rjkma1XUVjRbeadc7gq72kUZVwCwxx945BOreadDfJbJKzgW8yTptI5ZemeOlZtv4Wt7fUluft97JbRTvcw2DsnkRSvnLDChzyzEBmIBbgDAwL9fw0/4JOtvl+Ov/AM+PxFqUnjDUtPDKbSykCiCPSp5HlHkLJ/x87xEjZbAVhngeoNP1H4haJp1nHcyM7RyxwyRHfFGr+arMq75HVVO1CTuIHQZJIFaUWgNb67c6nBq9/El1Kss1mFhMLsI1TqYy44RejjkVUi8FWFravFZ3d7bTG8a9iuY3QyQuQV2ruUrsCEqFZTge+DR0/r5/15FaXKln8RdK1C1murSzvZ7e2h8+6liMLpAu51OWEhDYMbfcLcc1f1bXrldM1CTSLZ5p7S5S3dzA0yjOwu6xod0m1W+6MEkECrNroKW/2uS4vLjUZ7q3W3le78sb1UuQCI0UD/AFhHA6Ad85qaP4Zl07wfZ6OdSuYLuJQ8l5bMC5lJ3MfnUhgSSPmU8ds0MX9f1/XyIoPFgFpYRpEdavbpJXQ6SqqjiNlVs+ZIAhG8ZVm4IIyTjNPU/id4f0tLRpXc/aLZboq00MLRxkkAlZZELHKt8qBjx05GZpfBs/8AaNjPa61fW5hjufPu0MXnyyStEckGMx4whH3RjC49auf8InFb/ZzpeqahpjRW6WzNbGJ/NRCSu/zY35BZuRgncc54wf1+Yaf1/XYqXXjcrpkmo6foGo31mJkiiuFeCOOfMgjJTdIGxk8EqAeOcHNW5fFkcUWpSHSr7Zpyj7S7yW8aqxVGK7nlC5CvknO3g85xlP8AhEoxZ3dkNX1EWc7+ZFB+5K2z+Z5gaM+Xu4boGLL2xip5fDFtNY3du91dGS6uI7prj5N6SoECuo27c5jU4KkZzxjij+v6/H8AKdr4ystV8L3Ws2DbVt5PLkB8ufa2V4zHIUbhh91+M88girE/iy3g1aaxOn3zRwXMVrPeBYxDHJIEKA5cMc+Yo+VTgnnA5p0Phe3TS7+xnvr26N/L5088zJ5hbCjjaoUDCDgCppvDtpP9t3STj7XeQXsmGHDxeXtA46fulz35PI7PS6/rtf8AUF5lK98QXdvpviy5SOEvo+/7OCpw2LZJfm55+ZiOMcY+tWdQ1DUP7XstNsZLWF7qznn82eFpQrI0IHyh1yMSN39OfVsnhiKXUtQuH1G9NpqOftenkRGCXMQiPPl+YPlUdHHIp+leHV026W5m1K/1CWKH7PA14Yz5MZIJVdiLnO1clsn5Rz1pLpf+tP8AMbfb+tv+CM8KXer6hpQvdVubGUyswjW1tXh2bWZTndI+7OB6Y963aqabp8Wl2EdnAztGhYguQTyxY9AO5q3QIKKKKACiiigAooooAKKKKACiiigAooooAKKKKACiiigAooooAKKKKACiiigAooooAKKKKACiiigAooooAKKKKACiiigAooooAKKKKACiiigAooooAKKKKACiiigAooooAKKKKACiiigAooooAK5b4hTCLwhcIf8AlrJGn/jwb/2WuprjviZn/hFVx/z8p/Jq0o/xEZ1fgZr+EbUWnhPTYwPvQiQ/Vvm/rW1TIYlggjhQYWNQq/QDFPqJO7bLirJIKKKKQwooooAKa7rGhd2CqOSWOAKdWfeosuo2Ecih0y7bWGRkLwacVdik7Id/bGn5+S5WT/rkC/8A6Dmpre9gunKxGQkDJ3RMv8wKsUU249BLmCiiipKCiiigAooooAKKKKACiiigAooooAKKKKACiiigAooooAKKKKACiiigAooooAKKKKACiiigAooooAKKKKACiiigAooooAKKwNXkv73XbbSLPUZdOQ2z3MlxAkbSNhlUKBIrLj5iTxn7uCOay9MutbuPGWoW891qklnZypFuhjtFtM/Z43O4NmfJZiflJHIGetK+l/600A7OivK18Y64fhy26/A8Q/Z/tS3Pkp/qfJM+/ZjbjAMfTrXca3qFzpraReLLiza6SC8UqMFZBtRs4yMSFOnYmqas7A9Px/A3KK88k8e32mwfa5bWO/tZi92PKMxkgti7CM7Y4HUBkXcGkdcksMgLkb1zr89hqWp7186CKaxhijyF2+c4QnOMnG4HB9McUuwdbHS0VymseM20xruGLTZLi4iv1soUXzHEhMCzFiI43cAAkcK3IHQEkVrTxxe3N3YwzaKunpOQry6jLPbIWLldsReAb2OMhX8tjkYHUgWoPTc7SiiigAooooAKKKKACiiigAooooAKKKKACiiigAooooAKKKKACiiigAooooAKKKKACuW+IEPneGfZbmIn8Wx/WuprC8ZQtN4R1EL1SMS/98MG/pV03aaIqK8GbtFICGUMOhGRS1BYUUUUAFFFFABVG6/5Cth/20/9Bq9VG6/5Cth/20/9Bqob/f8AkTLYvUUUVJQUUUUAFFFHfFABRRRQAUUUUAFFFFABRRRQBna7qUukaRJeQW6XEweONInlMaszuqDLBWwPm9DWfa+Ko0tLptWt/st1a3X2R4bQvd+Y+wSAR7UDv8rZI2ZGG7DNaGu6RFrukSadOU8mV42cPGHVlV1YqVPUHbj8awb7wFa3GmiwhNl9lgvftdna3Vis9vDlCrRmPcNyZZ2ABXaSMcDFC6/12/4I9Cxc+MoDf6PaadazXTajKys0kM8YhVDh92Imw4P8LbcdytWY/FdkNLtby6jnSS5MgS3toJLmQhGKltsalto4ycYG4DPIy3S/DK6edLZf7PgNkJgYtPsvs0LmTHITc23GOeTk+lZmoeAYry005C2m3M1kJlX+0tNF1CyyOGP7vepDAgYYN0zxzwMS8zQuPHGiQW1xPE95dpbwefI1pZTSqBtD4Lqu0NtIO0kEZGcVNB4u0qeW3jK6jAZ9oR7nTLmKPLdAXaMKCegBPJIHWqFn4Ru7KyvtMhvrCHSr2JxJbW+nmMxO0YRjERJhUyNwUqxGSN1UX+H9xc6pb397f6bPPHNDMZ/7LPnqYyuEjkaVjHGQv3QDyzHPOKOodPv/AEt+pu2fjHQb+GWaG9YQxQG5M0tvJFG0Q+86s6gOBkZ2k4zzTm8WaWlrFcMuojzWYRw/2Zc+cwXGW8ry9+0ZHzbccgZ5rPfwUsmk6dYNqDD7FpcmniRYuWLeViTBPGDEDt5znr6x6v4Ou9dWzuNUn0S9vrXzEU3WjmW3KPtP+qaUkOCg+YP0JGKH5f1v/wAAeha1PxWYLrSoNNgtbr+0Y2lhkuLv7OsgG35IztbdIQ2Qp28A5IxVyfxVo9tqLWE1zIs6SpDJi3kZIncKVDyBSiZ3LjcRknAqnqPhu9utDh0m1utKt7M232e5tm0vfC3TmNBIPLxzgEuOnpznp4T1Oa/1W3kvlh0a4u4HMTw+ZLOkcMIyJA42ZaMg5UnjjGc0d/66iNb/AITTQdrsbmdUVdyM1nMFnBYKPJJTE2Sy48vdncMdRUf/AAm2ji8mt5U1GAQ2v2uSa406eJEj+bOSyDaflPXGegyeKw7L4bLpyRizfQ7eW1KNaXcWihbkMjAjzZBJ+8BAIbATOcgiti/8M6jqQuDcapah7zT2srox2TAHlyrIDKduN5yCWzjqKAf9ff8A5FybxXpdukLzDUEilXeJW0y58tFyRl38vag4zliOMHoQa264/wAVeBh4mumla4sgr24g/wBLsPtLwYJO+AlwI2OeTg52r0xXXgYAHpR0DqLRRRQAUUUdBk0AFFFFABRRRQAUUUUAZ2qaHYayYGu0mEkBPlS29zJBIoPUB42VsHAyM4OB6CoIPDGl22pG/t0uoZiVJSK9mSFtqBBmIPsOFVRyvYVsUUAYv/CJaF5ez+z0x/Z/9mZ3tu+zf8892c4985960L/TrTVNOm0+8i8y1mTY6BipI9iCCD7g5q11GRRQ9VZju73MS+8I6JqCRpcWsojSBbfy4bmWJHjX7quqMA4GTjcDjJxVu50TT7xLxZoCftiosxWRlJ2fdIIIKkdQVwc81oUUPXcS0MNfCGipYyWi284WScXLS/a5vO80KF3iXf5gbaMZDcjI7mgeEtL3wtI+pTCEgrHPqt1KjYbcNyNIVfn+8D0HoK3KKACiiigAooooAKKKKACiiigAooooAKKKKACiiigAooooAKKKKACiiigAooooAKKKKACq99bi80+5tT0miaM/iCKsUUAZ2g3f27w/YXJ+88C7/wDeAwf1BrRrnPC8pgudY0huDZ3jPGvpHJ86/wAzXR1U1aRMHeIUUUVJQUUUUAFUbr/kK2H/AG0/9Bq9VG6/5Cth/wBtP/QaqG/3/kTLYvUUUVJQUUUUAFcfdaDo+tfEO/8A7V0mxv8Ay9KtfL+1WyS7cy3GcbgcdB+VdhXP23/JQ9T/AOwVaf8Ao25oAP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o/4QTwf/ANCpof8A4Lof/ia6CigDn/8AhBPB/wD0Kmh/+C6H/wCJrE8YeDPC1p4S1Ge28NaPDMkeUkjsYlZTkdCFyK7uuf8AG/8AyJeqf9cv6igDoKKKKACiiigAooooAKQgMCCAQeCDS0UAcH4M8GeFbrwL4euLjw1o008umWzySSWETM7GJSSSVyST3rc/4QTwf/0Kmh/+C6H/AOJo8Cf8k88M/wDYKtf/AEUtdBQBz/8Awgng/wD6FTQ//BdD/wDE1jeKfCHhmw0P7TZ+HdIt7hLu12Sw2UaOubiMHBC5HBNdzXP+NP8AkWn/AOvu0/8ASiOgDoKKKKACiiigAooooAKKKKACiiigAooooAKKKKACiiigAooooAKKKKACiiigAooooAKKKKACiiigDj9Ul/sPx5ZX5+W21GL7PMf9oEAE/mn4ZrsK53xrph1Lw5MUUmW2PnoB1IAO4f8AfJP44qbwrrI1nRkd2BuYf3c3uccN+I5/P0raS5qakumn+RlF8s3HvqblFFFYmoUUUUAFUbr/AJCth/20/wDQavVRuv8AkK2H/bT/ANBqob/f+RMti9RRRUlBRRRQAVx91q8Wl/EO/wDMtb6fzNKtcfZbV5sYluOu0HHWuwrn7b/koep/9gq0/wDRtzQAf8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R/wl1r/wBAvXP/AAVT/wDxNdBRQBz/APwl1r/0C9c/8FU//wATR/wl1r/0C9c/8FU//wATXQUUAc//AMJda/8AQL1z/wAFU/8A8TWJ4w8UW1x4S1GJdO1lC0eA0mmzKo5HUlcCu7rn/G//ACJeqf8AXL+ooA6CiiigAooooAKKK4qz8YX01rriTw2q3tvdyQaeoDBZVMzQx7uck70O7GOCOlJuwdLna0E4Ga4g/ES10zRNDu9agCPqNnHcPLFPBGgJA3BUklEjYznCqx5HU8VsS+KrX+0LzS4orhb62jklkDRgiNFUMsh+YZVsgDBySGHG1sOXu38r/gCWtjivCXxU8Lad4M0KyuJ7wT22n28MgWzkYBljUHBAweR1rY/4XB4Q/wCfi9/8AZf/AImvna2vFt9NtQ0UjBbdHYoBhRjr19u1WUvFY7WjkRt4TawGQSMg8HpXmSxtRP4T7elw1gpxjeq7tL8fkfQH/C4PCH/Pxe/+AMv/AMTWXr/xM8NazpiafZTXbXE13ahFazkUHE8Z6kY6CvEnvVXhYpZGyw2qB/D16miDUnE9vPbW7tNFNBNEjjiT94CvQ9yO+KqGMqSkk0rEYnhzB0qc5RqtySbStvZX7H17RXI33jeOzkkvEhWfSIrWCR5lmhiIebJX55pEQAKBkZyTIuO9Ol8b2p0vT9YtkMmnTw3M0oG1pAIUZiFKttJypGQSD2OOa9Gx8WtbW6nWUVzWveONJ8OzNDe+YJAkToDJFGr+Z5mAHkdVBAicncQOgBJOK0tA12z8R6THqVi2YXZkI3o21lJBG5CynkdVJHoaANOiiigAooooAKKKKACiiigAooooAKKKKACiiigAooooAKKKKACiiigAooooAKKKKACvMi83gjxVIEVmspOdg/ihJ7f7SnI//XXptYXinQv7b03EWBeQEvCT39VPsf5gelbUJqMrS2e5jWg5K8d0bUM0dxBHPC6vFIoZGU8EHoafXl3hnxNLocptbsSGwLEMhB3W7Z5IHpnqv4jvn023uIbqBJ7eVJYnGVdDkEUVqMqUrPYdKqqiutySimq6uCUYMASCQc8g4I/OnViahVG6/wCQrYf9tP8A0Gr1Ubr/AJCth/20/wDQaqG/3/kTLYvUUUVJQUVkal4gg06eW3+y3NzcosRSGALulMjMqqu5gM/IxOSAAM5q9p97FqWnW19Bu8m4iWVN64bDDIyOx5oAs1z9t/yUPU/+wVaf+jbmugrj7pNYb4h3/wDZU9jF/wASq18z7VC8mf3txjG1lx3oA7Ciuf8AJ8Yf8/2h/wDgHN/8do8nxh/z/aH/AOAc3/x2gDoKK5/yfGH/AD/aH/4Bzf8Ax2jyfGH/AD/aH/4Bzf8Ax2gDoKK5/wAnxh/z/aH/AOAc3/x2jyfGH/P9of8A4Bzf/HaAOgorn/J8Yf8AP9of/gHN/wDHaPJ8Yf8AP9of/gHN/wDHaAOgorn/ACfGH/P9of8A4Bzf/HaPJ8Yf8/2h/wDgHN/8doA6Ciuf8nxh/wA/2h/+Ac3/AMdo8nxh/wA/2h/+Ac3/AMdoA6Ciuf8AJ8Yf8/2h/wDgHN/8do8nxh/z/aH/AOAc3/x2gDoKK5/yfGH/AD/aH/4Bzf8Ax2jyfGH/AD/aH/4Bzf8Ax2gDoKK5/wAnxh/z/aH/AOAc3/x2jyfGH/P9of8A4Bzf/HaAOgorn/J8Yf8AP9of/gHN/wDHaPJ8Yf8AP9of/gHN/wDHaAOgorn/ACfGH/P9of8A4Bzf/HaPJ8Yf8/2h/wDgHN/8doA6Ciuf8nxh/wA/2h/+Ac3/AMdo8nxh/wA/2h/+Ac3/AMdoA6Cuf8b/APIl6p/1y/qKPJ8Yf8/2h/8AgHN/8drE8YReKR4S1E3F5ozQ+X84jtJQxGR0JkP8qAO7ooooAKKKKACsBPCGmLqFlelrhprOe5njzJwWncu24AcgE/Lnp7mt+igOljlZvAdk9jHZw6lqNtB9hjsJlhaLNxEgIUOWQkEbm+7tznmrp8KWJ1O41LzroXdwkkc0m8fPGyhQh4+6uAVHY5PO5s7tBzjjrQ9dwvrc+PLO2SbSoAxYeZaohx6Y/wDr1YktFkLsHdGZgwZcZUgY4yK9A8OfCHVNT8MaTfx65ZxpdWUMyo1oxKhkBAJ384zWl/wpPV/+hgsv/AN//i68eWEr8zaP0Wln+VqlGMm72XR/11Z5bFaJFj53YjdksRkluv8AKrOlWyQ6zpRUsdt1axjPoJVr0n/hSer/APQwWX/gG/8A8XVW++Fep6DHbapJrNpMlveWxMa2rKWzMg67z61UMLXU033IxWe5ZPDzp027uLS0fVWPTLfwNp9jp8dtY3l7ayRXRuoblDG0kTFPLCgMhXaI/kAKnAHXPNTr4P0/+zobGaW6uIoxcBjK43Sefu37iAP7xxjFdBRXrdLH57fW5yw8ExeebuTXNWl1EeWI712h8yIIHACqIwmMSuDlTnOeoBrobG3ltLRIZr2e9kXOZ51QO3PcIqrx04A6VYoouAUUUUAFFFFABRRRQAUUUUAFFFFABRRRQAUUUUAFFFFABRRRQAUUUUAFFFFABRRRQAUUUUAcd4s8KG7L6lpyZucZmhH/AC1A7j/a/n9a4vTdWv8ASJWexuGiy3zxMMox75U9/pg17LWDrfhOw1lmmGba7P8Ay2jH3v8AeH8X8/euyjiUlyVFdHJWw7b56bszhdN8T3+natcXu1WhuZPMntlJ2knqy5+6f8n1Hpum6la6tZrdWcoeM8EdCp7gjsa8q1fQ73Rb6K1m2TtOMwmHJL84xg9+Rxz1rv8Awp4dOiWryztm8uADKFPyoB0UeuM9avFRo8qlHcjDSq8zjLY6GqN1/wAhWw/7af8AoNXqo3X/ACFbD/tp/wCg1xQ3+/8AI7JbF6iiipKOB8SG7tfGaXqXdkWjtNkCjw9dahNCrHBJaF/l3YbnjIBGDgmuv0OBbbQdPgR5JFjto0DyxNEzAKBko3Kn2PI6Vh+JdDvb7U1vLLTlnYQCNpB4gu7Bjgk7dsKFT16k559q2tAuFvPDum3KKVWW2jcAztMQCoP+sb5n/wB48nrRH4bf11B/Ff8ArZGjXP23/JQ9T/7BVp/6Nua6Cuftv+Sh6n/2CrT/ANG3NAHQUUUUAFFFFABRRRQAUUUUAFFFFABRRRQAUUUUAFFFFABRRRQAUUUUAFFFFABRRRQAVz/jf/kS9U/65f1FdBXP+N/+RL1T/rl/UUAdBRRRQAUUUUAFFFFABRRRQBz/AIE/5J54Z/7BVr/6KWugrn/An/JPPDP/AGCrX/0UtdBQAVz/AI0/5Fp/+vu0/wDSiOugrn/Gn/ItP/192n/pRHQB0FFFFABRRRQAUUUUAFFFFABRWfrOp/2VYeekBnneRIYIQ23zJHIVQTg4GTknBwATg9Kpt4iOnW0f9uWrW15I7BLexWW9Mirgl1CR79oyASUGDx3BIBuUVhXHjLQbZog16ziWBLlWgt5JVETEgSMyKQq8H5mwB3xVh/EWnrqMtiv2yWaIHzDBYzSxqQu7aZFQpuxj5c55Axkih6AatFcsfHenf2Hb6ysF4LOWOSQpJayrOQi7vlTZ83HfIXvk840o/E2lyWU900s0UdvaC9mWa2kjeOI78MVZQf8Alm/GM8e4yAa9FZFx4l0q11AWUs03m7lRnS1leKNmxtV5ApRCcrwxB+YeorNm+Ifh+OzF1E99cRtsKeTp858xWYLuT5AHALDJXOCQOpAIB1NFYXiDxIuiaXb3sdnLdNO3yw8xvsCGR2wRkFUVjtIGTgcZp2peLdE0mZYr28ZCY0lZlgkdEjckK7sqlUUkH5mIFAG3RWIvi3Rm09rwT3GxZ/s5iNnMJ/Mxu2iHZ5hO07uF6c9Oas2evabqDW6W1wWe4SR0Ro2VgI2VXDAgFWVmAKtg57cGgDSornU8c+H5WURXc8oYId0VlO6jeodAWCYUsGXAOCScDnitDQtbtfEOkw6lZx3UcMo4W5gaJvyYcj3GR6GgHoaVFFFABRRRQAUUUUAFFFFABRRRQBBJZ28t3DdyRK08CssTkcqGxnH5Cp6KhubqCzi824kEaZxk+tPV6C0WpNVG6/5Cth/20/8AQagk8SaRFjferz0AViT+Qp0U/wDaN7bXEEUggiDkyONobIxgDr+lWoSjq1Yhzi9EzTooorM0OB8bro8msxLqi+FbQrbBo7vX7FZ/P+ZsxxlnTG3qeW/1g4Hfs9Lna50izne1Nq0kCObcjHlEgfL0HTp0Fc34iu9XbX/senSa0Y47VJXTSlswVLM4Bc3QwQdvAQ8YOeorp7Dzf7PtvP8AP87yl3/aNnmZxzu8v5N3rt49OKF8IS+L+vIsVx91o1rq3xDv/tMt8nl6Va7fst/PbZzLcdfKdc9O+a7Cuftv+Sh6n/2CrT/0bc0AH/CG6X/z9a5/4Pr3/wCPUf8ACG6X/wA/Wuf+D69/+PV0FFAHP/8ACG6X/wA/Wuf+D69/+PUf8Ibpf/P1rn/g+vf/AI9XQUUAc/8A8Ibpf/P1rn/g+vf/AI9R/wAIbpf/AD9a5/4Pr3/49XQUUAc//wAIbpf/AD9a5/4Pr3/49R/whul/8/Wuf+D69/8Aj1dBRQBz/wDwhul/8/Wuf+D69/8Aj1H/AAhul/8AP1rn/g+vf/j1dBRQBz//AAhul/8AP1rn/g+vf/j1H/CG6X/z9a5/4Pr3/wCPV0FFAHP/APCG6X/z9a5/4Pr3/wCPUf8ACG6X/wA/Wuf+D69/+PV0FFAHP/8ACG6X/wA/Wuf+D69/+PUf8Ibpf/P1rn/g+vf/AI9XQUUAc/8A8Ibpf/P1rn/g+vf/AI9R/wAIbpf/AD9a5/4Pr3/49XQUUAc//wAIbpf/AD9a5/4Pr3/49R/whul/8/Wuf+D69/8Aj1dBRQBz/wDwhul/8/Wuf+D69/8Aj1H/AAhul/8AP1rn/g+vf/j1dBRQBz//AAhul/8AP1rn/g+vf/j1H/CG6X/z9a5/4Pr3/wCPV0FFAHP/APCG6X/z9a5/4Pr3/wCPVieMPCmnW3hLUZkudZLJHkCTWrx16jqrSkH8RXd1z/jf/kS9U/65f1FAHQUUVyPjXW9Q0mXT47CcQ+cspc7FbO3ZjqP9o1dODnJRRE5qEeZnXUV5R/wl/iD/AKCP/kCP/Cj/AIS/xB/0Ef8AyBH/AIV0/Uavkc/12n5nqrusUbSOcKoLMfQCmwXEV1bxzwSLJFIu5HU5BFeVS+KtemieJ9QyjqVYeSnQ/hUnhrxHJoUohkLSWLH507p/tL/Ud6Hgqii31EsZByS6HqtB5GKZFIk0SSxsGR1DKw7g9KfXGdhwfgzwnp1z4F8PTvc6yHk0y2dhHrV4igmJTwqygKPYAAdq3P8AhDdL/wCfrXP/AAfXv/x6jwJ/yTzwz/2CrX/0UtdBQBz/APwhul/8/Wuf+D69/wDj1Yvirwvp9nof2iK41dnS7tcCbWLuVebiMcq8hB/EV3Vc/wCNP+Raf/r7tP8A0ojoA6CiiigAorzHUPFmux6rexRXwSOK5ljRRChwquQOo9BVb/hL/EH/AEEf/IEf+FdawVRq+hyvGU07anq9Q3N3b2aK9zKsSu4RWY4BY9BXl3/CX+IP+gj/AOQI/wDCquoa7quqWwt72882HcG2+Ui5I+gqlgal9SXjadtD2GiuF8JeKW3xaXfuW3ELBKeT7K39DXdVzVaUqcuWR0U6kakeaJna1pjarp/kRXBtriORJoJwm/y5EYMpK9xxgjIyCeR1rMl0PXXnt9QTW7JdUjSSF5G05jA0TFTtEfmhgQUByXPVuMYAteK9Wu9E8PXF7Y2hurlSqRoApClmChiGdMgE9AwJ9uoqReK/JguEu7C9ee0McEzxxIqyXLhCIkXzGOSZB3KjnL8ZrNb6f10/4H4Gj/r+v67kY8FxppuoWUV84S70lNN3vGCylfNzIcEAkmXOBjp78SDwzdf8JQmri8s4I1bLra2bxTXACbQs0nmlZAO2U47Y604+Lo1jCNo+pi+NyLU2G2IyhzGZB8wk8vBVc5347HBzh2i+LbbW7uG3TT9QtfPheaF7qNFEgRlWQDDEgqzAHIAPVSw5p7sHtr/XT9Cqvg+V9HtdOudRR47WKeCNo7coTHJGUGcucsAck8A+gqPUfCWqX9pNENatYZLzTxYXsi2DHegL7TGDL8hxIwOd+farJ8RXY8Pvf+XB5q6t9hA2nbs+2eRnr97bz6Z7Y4p2rapqw1HVLPTpbKA2djDdq9xbvNu3NMGUhZE/55rg54569k3Zc39aL/glJO/9d1+tinc+BYJfEj6ssOiTedLHLL9v0kXE6lVVf3cu9dgwoIyGwcn2p0/gl30rSbSPUlSXTbH7LHI1vuDsHhcOV3DjMAyued3UYq5DqmpWvg8arqVzaSXDRpMGtrNlVVbb8uxpSSeTzuH09Xz+LLeDVprE6ffNHBcxWs94FjEMckgQoDlwxz5ij5VOCecDmnZp8v8AXb9SIvS6F1LwxFrd5aXGp3VwwtrdowlnNLa5d8b2zG4bBC4CknGTyaqQeDmi0eXT21IybrKCyWRouVWJ3Kk/NycMB/wHPfAq+KPFV9pGuNZWl5paMlmtxFZ3ETNPfOWYeVFiQYbCgD5X5bpUmq/EbRdI1ttJlDyXSMkbqlxbqVkcAqoR5Fds7l5VSvPJ4OEnpp1G1rZ/1sW7vwxcNfXGoWOoxwXrXwvIWltjJGn7hYWRlDqWBAJyCpBI9OYh4Vv7f7Lc2erQx6khuDPcS2ZdJPOZWfagcbcFF25LYA53ZzTtI8YtqkOl79D1CC41CNpli3ROEjUoC5YPjb84/wBo8/LWdd/E3R9Jht1v5N87xtLJteC32IHZQdsswLfcbhC546DIBH/wB6st6d4IGn6E2mDUTIDc2c4kMOD/AKOsAxjP8Xkde27occ7WgaZPo+kQ6fNcx3CwfJE6QmMiMfdDAs2W9SMA+grKuPH2i2umJqEhmELRu53bF2FZRFtYswVSXbAJOOCSQBmo7H4gaZqmnifT7W5u7g3P2VbO2lt5ZGfZv4dZTFjaCSd/GMdeKd2/6+Qr6HWUVj+GtXm1vSGvZ4DA/wBpuIhEV2soSV0AYZPzYUZwcZzitikAUUUUAFFFFABRRRQAUUUUAFFFFACEAjBGQexrOkght9XtGgiSIyhxJsXG/AyM461pVRuv+QrYf9tP/QauD1JlsXqKKKgo848S6vpt/wCIZLezsryfVrcx2z41yTT1VWkVRlI380jdIp3GLaQchjxnvtOgltdNtbedxJNFEqO4Z2DMBgnLlmP1Yk+pNZHiS78PSbNN1vTn1EYEwgXS5b0J1AYhEbafvAE46HHetiw8r+zrb7OJxD5S7PtG/wAzbjjd5nz59d3PrzRH4bA9yxXH3Wt6do/xDv8A7fceT5mlWuz5GbOJbjPQH1rsK5+2/wCSh6n/ANgq0/8ARtzQAf8ACb+Hf+gh/wCQZP8A4mj/AITfw7/0EP8AyDJ/8TXQUUAc/wD8Jv4d/wCgh/5Bk/8AiaP+E38O/wDQQ/8AIMn/AMTXQUUAc/8A8Jv4d/6CH/kGT/4mj/hN/Dv/AEEP/IMn/wATXQUUAc//AMJv4d/6CH/kGT/4mj/hN/Dv/QQ/8gyf/E10FFAHP/8ACb+Hf+gh/wCQZP8A4mj/AITfw7/0EP8AyDJ/8TXQUUAc/wD8Jv4d/wCgh/5Bk/8AiaP+E38O/wDQQ/8AIMn/AMTXQUUAc/8A8Jv4d/6CH/kGT/4mj/hN/Dv/AEEP/IMn/wATXQUUAc//AMJv4d/6CH/kGT/4mj/hN/Dv/QQ/8gyf/E10FFAHP/8ACb+Hf+gh/wCQZP8A4mj/AITfw7/0EP8AyDJ/8TXQUUAc/wD8Jv4d/wCgh/5Bk/8AiaP+E38O/wDQQ/8AIMn/AMTXQUUAc/8A8Jv4d/6CH/kGT/4mj/hN/Dv/AEEP/IMn/wATXQUUAc//AMJv4d/6CH/kGT/4mj/hN/Dv/QQ/8gyf/E10FFAHP/8ACb+Hf+gh/wCQZP8A4msPxh4v0K68JajBDfbpHjwo8lxnkeq13lc/43/5EvVP+uX9RQB0FYHiTw1/wkD2ri8Nu1uHH+r37t233H92t+iqjJwfNHcmUVJWZwn/AArlv+gv/wCS3/2VH/CuW/6C/wD5Lf8A2Vd3RW31qt/MZfVqXY4C5+H7wWs0w1bcY0ZsfZuuBn+9TfCXhU3SxalqcWIsBoYGH3/9ph6eg7/Tr6DRQ8VVcXFvcSw1NSUkgoJwMntRRXOdBwfgzxhoNt4F8PW819tli0y2R18lzgiJQRwtbn/Cb+Hf+gh/5Bk/+Jo8Cf8AJPPDP/YKtf8A0UtdBQBz/wDwm/h3/oIf+QZP/iaxfFXizRL3Q/s9ve75Xu7XavlOM4uIz1I9q7quf8af8i0//X3af+lEdAHQUUUUAcVd+ADc31zcrqhQTzPLt+z527mLYzu96h/4Vy3/AEF//Jb/AOyru6K3WJqpWTMHhqTd2jhP+Fct/wBBf/yW/wDsqzdb8GzaRZJcRXjXTtKsYiW3wTu9OTXptFUsXVTu2J4Wk1ZI5rwv4XTSIxd3YV79x9RED2Hv6n8Pr0tFFYTnKcuaRtCCguWJU1LT4tUsXs52dY3ZWJQgH5WDDqD3FUrnw5aXNvfxGa4ja8uUuvNjYB4ZUCBWTIxx5anBBB5zkHFJ4r1N9J8M3tzDv+0FBFB5cbSN5rkImFUEtgkHAGeK5vRte1F9LttM0+4Z7uPUnsTcatbTCTyvKeWN2Rtjs20KMkjdgnPepW7t/X9aFP8Ar+vvOjs/DcFrLFPLeXd3drc/aXuZym+VvLMYBCqqhQrcBQOmepOZLLw9aWFxZTRSTlrSKaKMMwwRK6u2eOuUGPx61y9v4x1u2svtmpw6fNG+nXV0kVsjxlXt2RDuZmbKtu3dBtHGW61dl8Q61pk01peS6beTKbOQTW0DxoqTTiJgymRjnGWDbgD6cctatf15B5/1/Wpe/wCEPhMF9ay6rqMtldySTC1byQsEjyebvRljD5V+RliPY1bs/D8dsl6bi/vL65vIxDLc3Hlh/LAO1QERVAG5j93qxzmsi78SanLqc2n6abBZP7XGnpLNGzqi/ZPOYsFYZYNkYyOOOOtRWGs69qGtaRH9ssooSbyK8jFox81oJhGWQmTKZ6gfNjJzu4wrXVu43dO/9f1ozo59Gt7jQhpDvKLcRJFuBG/C4xzjGePSoZvDtpP9t3STj7XeQXsmGHDxeXtA46fulz35PI7a9FO7vcS00Rk6j4estUkvHuGmzdWy2zbGA2BWZlZeOGBbIPsKYfD7Jqr31rrGoWqzOklxbxCFo52UBctvjZhlVUHaV6Z4PNbNFIDF0rw1b6TLbSJd3c/2WGSCBZimEjdkO35VGcbBgnJ5OSarL4RS2ZH03WNS0+QR+XI8HksZV3s4DCSNhwXbBAB55zgV0dFAHPP4O055tUnEt0k2oSRSl1cZgeM7laPjA+f5yDkEk5GOKfL4bluLWFJ9f1SS7t5zNBelbcSxEqVKgCIIVILfeU9evAxvUUdLAUNI0qHRrD7HBLNKvmySl5m3OzO5diTgd2NX6KKACiiigAooooAKKKKACiiigAooooAKo3X/ACFbD/tp/wCg1eqjdf8AIVsP+2n/AKDVQ3+/8iZbF6iiipKOD8aXelWGtwz3sNzPO9sESDTNckt72XDMQEt1eMSDk8hi2TgKa7LTGjfSrRokuUjaFCqXW/zVGBgPvJbd67jnPWuN8a6YmsaxDCtjdXU0FuJPM020tftdtlm2sJ7hsKDg4Ea7wUzuHGex0p7eTSLN7SWWW2aFDFJMzM7LgYLFvmJx1J59aI/CEviLdc/bf8lD1P8A7BVp/wCjbmugrj7qbWIviHf/ANlWFjdZ0q13/ar14Nv724xjbE+e/pQB2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Fc/wDbPGH/AEAtD/8ABzN/8i0fbPGH/QC0P/wczf8AyLQB0Fc/43/5EvVP+uX9RR9s8Yf9ALQ//BzN/wDItYnjC68Ut4S1EXOjaPHCY/nePVpXYDI6KbcA/mKAO7ooooAKKKKACiiigAoopDnBwAT2yaAMDwJ/yTzwz/2CrX/0UtdBXB+DLrxUvgXw8tvo2jSQDTLYRvJq0qMy+UuCVFsQDjtk49TW59s8Yf8AQC0P/wAHM3/yLQB0Fc/40/5Fp/8Ar7tP/SiOj7Z4w/6AWh/+Dmb/AORaxvFNz4mfQ9t5pGkQ25u7Xe8OqSSMP9IjxhTbqDzjuKAO5ooooAKKKKACiiigAooooAjkgimMZliSQxsHTcoO1h3HoeTzTPsVobn7SbWH7RkHzfLG7IBAOevAZh9CfWp6KAK6WFnGUKWkC+WrImIwNqsQWA9ASASO+BVW28P6LZafPp9ro+nwWVxnzreK2RY5MjB3KBg8cc1pUUAUrXRtLsIoorPTbO3jifzI0hgVAjbSu4ADg7SRn0OKV9J02QwmTT7RzBMZ4i0Kny5SSS68cMSSSRzyauUUAFFFFABRRRQAUUUUAFFFFABRRRQAUUUUAFFFFABRRRQAUUUUAFFFFABVG6/5Cth/20/9Bq9VG6/5Cth/20/9Bqob/f8AkTLYvUUUVJRyniRLS51VIBo2tX12kAZ30u+FoRGWIAc+fFvGQ2B82OemeejsVVLC3VLQ2iCNQtuQuYhj7vykrx04JHoa858RXdvc6zcW194Wh1iUOY7fUrvw7czLbICcowEJ80AklSjAN0JX7zeg6RFFDo1lFACIkgRUDW/kEAAY/d4Gz/dwMdMUR+EHuXa5+2/5KHqf/YKtP/RtzXQVz9t/yUPU/wDsFWn/AKNuaAOgooooAKKKKACiiigAooooAKKKKACiiigAooooAKKKKACiiigAooooAKKKKACiiigArn/G/wDyJeqf9cv6iugrn/G//Il6p/1y/qKAOgooooAKKKKACiiigAooooA5/wACf8k88M/9gq1/9FLXQVz/AIE/5J54Z/7BVr/6KWugoAK5/wAaf8i0/wD192n/AKUR10Fc/wCNP+Raf/r7tP8A0ojoA6CiiigAooooAKKKKACiiigAooooAKKKKACiiigAooooAKKKKACiiigAooooAKKKKACiiigAooooAKKKKACiiigAooooAKo3X/IVsP8Atp/6DV6qN1/yFbD/ALaf+g1UN/v/ACJlsXqKKKkoKKKKACuPutMl1D4h3/l6rfWOzSrXP2UoN2ZbjruVv8muwrn7b/koep/9gq0/9G3NAB/wjN1/0NGuf99wf/GqP+EZuv8AoaNc/wC+4P8A41XQUUAc/wD8Izdf9DRrn/fcH/xqj/hGbr/oaNc/77g/+NV0FFAHP/8ACM3X/Q0a5/33B/8AGqP+EZuv+ho1z/vuD/41XQUUAc//AMIzdf8AQ0a5/wB9wf8Axqj/AIRm6/6GjXP++4P/AI1XQUUAc/8A8Izdf9DRrn/fcH/xqj/hGbr/AKGjXP8AvuD/AONV0FFAHP8A/CM3X/Q0a5/33B/8ao/4Rm6/6GjXP++4P/jVdBRQBz//AAjN1/0NGuf99wf/ABqj/hGbr/oaNc/77g/+NV0FFAHP/wDCM3X/AENGuf8AfcH/AMao/wCEZuv+ho1z/vuD/wCNV0FFAHP/APCM3X/Q0a5/33B/8ao/4Rm6/wCho1z/AL7g/wDjVdBRQBz/APwjN1/0NGuf99wf/GqP+EZuv+ho1z/vuD/41XQUUAc//wAIzdf9DRrn/fcH/wAao/4Rm6/6GjXP++4P/jVdBRQBz/8AwjN1/wBDRrn/AH3B/wDGqP8AhGbr/oaNc/77g/8AjVdBRQBz/wDwjN1/0NGuf99wf/GqxPGHh+5g8JajK3iPWJgseTHI8O1uR1xGD+td3XP+N/8AkS9U/wCuX9RQB0FFFFABRRRQAUUUUAFIeQRnHuKWigDg/Bnh65m8C+HpV8R6zEH0y2YRxvDtTMS8DMZOB7k1uf8ACM3X/Q0a5/33B/8AGqPAn/JPPDP/AGCrX/0UtdBQBz//AAjN1/0NGuf99wf/ABqsbxToNxbaH5zeIdXuFW7tf3UzRFW/0iPriMH9a7muf8af8i0//X3af+lEdAHQUUUUAFFFFABRRRQAUUUUAFFFFABRRRQAUUUUAFFFFABRRRQAUUUUAFFFFABRRRQAUUUUAFFFFABRRRQAUUUUAFFFFABVG6/5Cth/20/9Bq9VG6/5Cth/20/9Bqob/f8AkTLYvUUUVJQUUUUAFcnLq2m6Z8Q9Q/tDULS036VabPtEyx7sS3GcZPPUV1lc3HBDN8Q9S82KOTGlWmN6g4/e3FAFz/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0f8JZ4b/6GDSv/AANj/wAa0PsFn/z6Qf8AfsUfYLP/AJ9IP+/YoAz/APhLPDf/AEMGlf8AgbH/AI1heMvE2gXHhHUoodc02SRosKiXcZJOR0ANdb9gs/8An0g/79isDxtZWqeDdTZbaFWEXBEY9RQB09FFFABRRRQAUUUUAFISACScAdSaWigDivBXifQLfwH4dhm1zTI5Y9MtkdHu4wysIlBBBPBFbv8Awlnhv/oYNK/8DY/8aoeBrK1b4feG2a2hLHSrUkmMZP7pa3/sFn/z6Qf9+xQBn/8ACWeG/wDoYNK/8DY/8axPFniPQrvQTBba1p00z3drtjjukZj/AKRGeADXV/YLP/n0g/79isHxjZ2sfhxmS2hVhd2mCEAP/HxHQB01FFFABRRRQAUUUUAFFFFABRRRQAUUUUAFFFFABRRRQAUUUUAFFFFABRRRQAUUUUAFFFFABRRRQAUUUUAFFFFABRRRQAVRuv8AkK2H/bT/ANBq9VG6/wCQrYf9tP8A0Gqhv9/5Ey2L1FFFSUFFFFABXP23/JQ9T/7BVp/6Nua6CuXvJNS07xndX8Gg3+o20+n28IktZLddrpJMSCJJUPR16ZoA6iiuf/4SHVP+hM1z/v8AWX/yRR/wkOqf9CZrn/f6y/8AkigDoKK5/wD4SHVP+hM1z/v9Zf8AyRR/wkOqf9CZrn/f6y/+SKAOgorn/wDhIdU/6EzXP+/1l/8AJFH/AAkOqf8AQma5/wB/rL/5IoA6Ciuf/wCEh1T/AKEzXP8Av9Zf/JFH/CQ6p/0Jmuf9/rL/AOSKAOgorn/+Eh1T/oTNc/7/AFl/8kUf8JDqn/Qma5/3+sv/AJIoA6Ciuf8A+Eh1T/oTNc/7/WX/AMkUf8JDqn/Qma5/3+sv/kigDoKK5/8A4SHVP+hM1z/v9Zf/ACRR/wAJDqn/AEJmuf8Af6y/+SKAOgorn/8AhIdU/wChM1z/AL/WX/yRR/wkOqf9CZrn/f6y/wDkigDoKK5//hIdU/6EzXP+/wBZf/JFH/CQ6p/0Jmuf9/rL/wCSKAOgorn/APhIdU/6EzXP+/1l/wDJFH/CQ6p/0Jmuf9/rL/5IoA6Ciuf/AOEh1T/oTNc/7/WX/wAkUf8ACQ6p/wBCZrn/AH+sv/kigDoKK5//AISHVP8AoTNc/wC/1l/8kUf8JDqn/Qma5/3+sv8A5IoA6Cuf8b/8iXqn/XL+oo/4SHVP+hM1z/v9Zf8AyRWX4j1DWdX8P3lhB4P1lJZ02q0k1ntHIPOLgn9KAO0ooooAKKKKACiiigAoopDwCcZ9hQBgeBP+SeeGf+wVa/8Aopa6CuL8NahrOj+FdH0y48H6y01nYw28jRzWe0siBSRm4BxkdwK1P+Eh1T/oTNc/7/WX/wAkUAdBXP8AjT/kWn/6+7T/ANKI6P8AhIdU/wChM1z/AL/WX/yRWbrt9rGsaYLGLwlq8LPcW7mSaaz2qEmRyTtnJ6KegNAHZUUUUAFFFFABRRRQAUUUUAFFFFABRRRQAUUUUAFFFFABRRRQAUUUUAFFFFABRRRQAUUUUAFFFFABRRRQAUUUUAFFFFABVG+3R3VpciN3jiLB/LXcRkdcDk/hV6imnZiauij/AGzpw+/dxxf9dsx/+hYqa3v7O7cpbXcEzAZIjkDED8KsUU249EJcwUUUVJ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946267" y="1107149"/>
                <a:ext cx="5249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267" y="1107149"/>
                <a:ext cx="524934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6394331" y="1107149"/>
            <a:ext cx="251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t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818640" y="2710132"/>
            <a:ext cx="4242" cy="342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0432" y="2714592"/>
            <a:ext cx="1291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10 </a:t>
            </a:r>
            <a:r>
              <a:rPr lang="en-US" sz="1200" b="1" dirty="0">
                <a:latin typeface="+mj-lt"/>
              </a:rPr>
              <a:t>SNR Levels</a:t>
            </a:r>
            <a:endParaRPr lang="en-US" sz="1200" dirty="0">
              <a:latin typeface="+mj-lt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80632" y="1332470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57583" y="1399015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3961" y="1473324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1100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55575" y="3119520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32526" y="3186065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18904" y="3260374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4500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180632" y="2007952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57583" y="2074497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43961" y="2148806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1400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3668292" y="3290021"/>
                <a:ext cx="3273385" cy="6136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+mj-lt"/>
                  </a:rPr>
                  <a:t>CEM(</a:t>
                </a:r>
                <a:r>
                  <a:rPr lang="en-US" sz="2000" b="1" dirty="0">
                    <a:latin typeface="+mj-lt"/>
                  </a:rPr>
                  <a:t>x</a:t>
                </a:r>
                <a:r>
                  <a:rPr lang="en-US" sz="2000" dirty="0">
                    <a:latin typeface="+mj-lt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000" dirty="0">
                            <a:latin typeface="+mj-lt"/>
                          </a:rPr>
                          <m:t> 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000" dirty="0">
                            <a:latin typeface="+mj-lt"/>
                          </a:rPr>
                          <m:t> </m:t>
                        </m:r>
                      </m:den>
                    </m:f>
                  </m:oMath>
                </a14:m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292" y="3290021"/>
                <a:ext cx="3273385" cy="613630"/>
              </a:xfrm>
              <a:prstGeom prst="rect">
                <a:avLst/>
              </a:prstGeom>
              <a:blipFill>
                <a:blip r:embed="rId3"/>
                <a:stretch>
                  <a:fillRect l="-2048" b="-3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3714869" y="3095134"/>
            <a:ext cx="3024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Calculate CEM value for every spectra, t, in LUT</a:t>
            </a:r>
            <a:endParaRPr lang="en-US" sz="1200" dirty="0">
              <a:latin typeface="+mj-lt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222742" y="2161764"/>
            <a:ext cx="1508880" cy="443817"/>
          </a:xfrm>
          <a:prstGeom prst="roundRect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Reflectance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1800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222742" y="2602170"/>
            <a:ext cx="1428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x = observed spectra</a:t>
            </a:r>
            <a:endParaRPr lang="en-US" sz="1200" dirty="0">
              <a:latin typeface="+mj-lt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746" y="1431578"/>
            <a:ext cx="2819464" cy="1646094"/>
          </a:xfrm>
          <a:prstGeom prst="rect">
            <a:avLst/>
          </a:prstGeom>
        </p:spPr>
      </p:pic>
      <p:cxnSp>
        <p:nvCxnSpPr>
          <p:cNvPr id="57" name="Straight Arrow Connector 56"/>
          <p:cNvCxnSpPr/>
          <p:nvPr/>
        </p:nvCxnSpPr>
        <p:spPr>
          <a:xfrm flipV="1">
            <a:off x="2017383" y="2424715"/>
            <a:ext cx="1068717" cy="1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127094" y="2441262"/>
            <a:ext cx="944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j-lt"/>
              </a:rPr>
              <a:t>For each spectra…</a:t>
            </a:r>
            <a:endParaRPr lang="en-US" sz="1200" dirty="0">
              <a:latin typeface="+mj-lt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7934862" y="2229756"/>
            <a:ext cx="466188" cy="795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aphicFrame>
        <p:nvGraphicFramePr>
          <p:cNvPr id="62" name="Table 61"/>
          <p:cNvGraphicFramePr>
            <a:graphicFrameLocks noGrp="1"/>
          </p:cNvGraphicFramePr>
          <p:nvPr>
            <p:extLst/>
          </p:nvPr>
        </p:nvGraphicFramePr>
        <p:xfrm>
          <a:off x="8507975" y="1431578"/>
          <a:ext cx="563034" cy="167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63034">
                  <a:extLst>
                    <a:ext uri="{9D8B030D-6E8A-4147-A177-3AD203B41FA5}">
                      <a16:colId xmlns:a16="http://schemas.microsoft.com/office/drawing/2014/main" val="561174670"/>
                    </a:ext>
                  </a:extLst>
                </a:gridCol>
              </a:tblGrid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0.24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141663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04236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--0.5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96746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88987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0.74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349216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4048253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775440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1.001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02515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213049"/>
                  </a:ext>
                </a:extLst>
              </a:tr>
              <a:tr h="162224">
                <a:tc>
                  <a:txBody>
                    <a:bodyPr/>
                    <a:lstStyle/>
                    <a:p>
                      <a:pPr algn="ctr"/>
                      <a:r>
                        <a:rPr lang="en-US" sz="500" b="0" dirty="0">
                          <a:solidFill>
                            <a:schemeClr val="tx1"/>
                          </a:solidFill>
                        </a:rPr>
                        <a:t>0.664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7204067"/>
                  </a:ext>
                </a:extLst>
              </a:tr>
            </a:tbl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8324685" y="1155789"/>
            <a:ext cx="8909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CEM Values</a:t>
            </a:r>
            <a:endParaRPr lang="en-US" sz="1200" dirty="0">
              <a:latin typeface="+mj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177481" y="3204487"/>
            <a:ext cx="120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Search LUT for CEM Value closest to 1</a:t>
            </a:r>
            <a:endParaRPr lang="en-US" sz="1200" dirty="0">
              <a:latin typeface="+mj-lt"/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9212019" y="2730453"/>
            <a:ext cx="1027356" cy="1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0344326" y="2591158"/>
            <a:ext cx="776175" cy="276999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0.000360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9906243" y="3204487"/>
                <a:ext cx="16523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1200" b="1" dirty="0">
                    <a:latin typeface="+mj-lt"/>
                  </a:rPr>
                  <a:t> from that LUT entry is retrieved value</a:t>
                </a: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243" y="3204487"/>
                <a:ext cx="1652339" cy="461665"/>
              </a:xfrm>
              <a:prstGeom prst="rect">
                <a:avLst/>
              </a:prstGeom>
              <a:blipFill>
                <a:blip r:embed="rId5"/>
                <a:stretch>
                  <a:fillRect t="-1333" r="-1476"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ounded Rectangle 72"/>
          <p:cNvSpPr/>
          <p:nvPr/>
        </p:nvSpPr>
        <p:spPr>
          <a:xfrm>
            <a:off x="155575" y="4002241"/>
            <a:ext cx="11644076" cy="5971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Step 4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– For each SNR level, calculate bias and standard deviation (predicted error) from 1000 implementations</a:t>
            </a:r>
            <a:endParaRPr lang="en-US" sz="1600" i="1" dirty="0">
              <a:solidFill>
                <a:schemeClr val="tx1"/>
              </a:solidFill>
              <a:latin typeface="+mj-lt"/>
            </a:endParaRPr>
          </a:p>
          <a:p>
            <a:pPr lvl="0">
              <a:defRPr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Result: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Expected error for this SNR</a:t>
            </a:r>
            <a:endParaRPr lang="en-US" sz="1600" baseline="30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158003" y="5089814"/>
            <a:ext cx="2821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Bias and standard deviation of 1000 implementations gives retrieval error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Repeat for each SNR level to plot as a function of SNR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Repeat with a new scene to plot as a function of constituent amount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0"/>
            <a:ext cx="12192000" cy="4833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Retrieval Algorithm: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Constrained Energy Minimization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55575" y="567579"/>
            <a:ext cx="9074150" cy="5943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Step 3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 –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 For each </a:t>
            </a:r>
            <a:r>
              <a: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spectra, x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 … 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use constrained energy minimization (CEM) to determine 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slant 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column amount</a:t>
            </a:r>
            <a:endParaRPr kumimoji="0" lang="en-US" sz="1400" b="0" i="1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>
                <a:solidFill>
                  <a:schemeClr val="tx1"/>
                </a:solidFill>
                <a:latin typeface="+mj-lt"/>
              </a:rPr>
              <a:t>Result: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 Retrieved amount for each observed spectra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179480" y="1776217"/>
            <a:ext cx="810990" cy="263366"/>
          </a:xfrm>
          <a:prstGeom prst="roundRect">
            <a:avLst>
              <a:gd name="adj" fmla="val 31968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+mj-lt"/>
              </a:rPr>
              <a:t>Solar Model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3205773" y="1710326"/>
            <a:ext cx="756122" cy="95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294880" y="1474178"/>
            <a:ext cx="1654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j-lt"/>
              </a:rPr>
              <a:t>Reflectance =  Radiance</a:t>
            </a:r>
          </a:p>
        </p:txBody>
      </p:sp>
      <p:sp>
        <p:nvSpPr>
          <p:cNvPr id="2" name="Oval 1"/>
          <p:cNvSpPr/>
          <p:nvPr/>
        </p:nvSpPr>
        <p:spPr>
          <a:xfrm>
            <a:off x="8809703" y="5089814"/>
            <a:ext cx="2005781" cy="141914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END RESULT</a:t>
            </a:r>
          </a:p>
        </p:txBody>
      </p:sp>
      <p:sp>
        <p:nvSpPr>
          <p:cNvPr id="6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7827" y="6479435"/>
            <a:ext cx="460029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pPr/>
              <a:t>15</a:t>
            </a:fld>
            <a:endParaRPr lang="en-US" dirty="0">
              <a:latin typeface="+mj-lt"/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60" y="4659477"/>
            <a:ext cx="2779299" cy="2084475"/>
          </a:xfrm>
          <a:prstGeom prst="rect">
            <a:avLst/>
          </a:prstGeom>
        </p:spPr>
      </p:pic>
      <p:sp>
        <p:nvSpPr>
          <p:cNvPr id="71" name="Rounded Rectangle 70"/>
          <p:cNvSpPr/>
          <p:nvPr/>
        </p:nvSpPr>
        <p:spPr>
          <a:xfrm>
            <a:off x="8629650" y="130913"/>
            <a:ext cx="2065552" cy="4491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Retrieval Algorithm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0787124" y="132248"/>
            <a:ext cx="1254510" cy="44777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2188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Arrow Connector 52"/>
          <p:cNvCxnSpPr>
            <a:endCxn id="11" idx="1"/>
          </p:cNvCxnSpPr>
          <p:nvPr/>
        </p:nvCxnSpPr>
        <p:spPr>
          <a:xfrm flipV="1">
            <a:off x="1614479" y="1497994"/>
            <a:ext cx="1008252" cy="233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  <a:endCxn id="12" idx="1"/>
          </p:cNvCxnSpPr>
          <p:nvPr/>
        </p:nvCxnSpPr>
        <p:spPr>
          <a:xfrm>
            <a:off x="4760110" y="1497994"/>
            <a:ext cx="583450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3"/>
          </p:cNvCxnSpPr>
          <p:nvPr/>
        </p:nvCxnSpPr>
        <p:spPr>
          <a:xfrm>
            <a:off x="7725256" y="1497994"/>
            <a:ext cx="690387" cy="493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2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14300"/>
            <a:r>
              <a:rPr lang="en-US" sz="3200" dirty="0" smtClean="0">
                <a:latin typeface="+mj-lt"/>
              </a:rPr>
              <a:t>Baseline Retrieval </a:t>
            </a:r>
            <a:r>
              <a:rPr lang="en-US" sz="3200" dirty="0">
                <a:latin typeface="+mj-lt"/>
              </a:rPr>
              <a:t>and Analysis </a:t>
            </a:r>
            <a:r>
              <a:rPr lang="en-US" sz="3200" dirty="0" smtClean="0">
                <a:latin typeface="+mj-lt"/>
              </a:rPr>
              <a:t>Framework For This Effort</a:t>
            </a:r>
            <a:endParaRPr lang="en-US" sz="3200" b="1" dirty="0">
              <a:solidFill>
                <a:srgbClr val="537CCB"/>
              </a:solidFill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23548" y="1030161"/>
            <a:ext cx="165823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RTM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22731" y="1030161"/>
            <a:ext cx="2137379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Instrument Noise 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43560" y="1030161"/>
            <a:ext cx="238169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Retrieval Algorithm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5643" y="1030161"/>
            <a:ext cx="1568305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48" y="2152340"/>
            <a:ext cx="1658236" cy="408623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Solar Model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3548" y="2594777"/>
            <a:ext cx="22085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Scene Inputs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Aerosol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Surface Type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Time of Day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Location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Atm. Profiles</a:t>
            </a:r>
          </a:p>
          <a:p>
            <a:r>
              <a:rPr lang="en-US" sz="1200" dirty="0">
                <a:latin typeface="+mj-lt"/>
              </a:rPr>
              <a:t>   (Known Total Column Amount)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9764" y="4140325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noFill/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No Noise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32414" y="2148612"/>
            <a:ext cx="216527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Instrument Inputs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Detector Specs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Optical System Transmittance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Detector Quantum Efficiency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Bit-Depth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Read-out Noise</a:t>
            </a:r>
          </a:p>
          <a:p>
            <a:pPr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Dark Current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95339" y="6069029"/>
            <a:ext cx="1551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1000 implementations</a:t>
            </a:r>
            <a:endParaRPr lang="en-US" sz="1200" dirty="0">
              <a:latin typeface="+mj-lt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538834" y="5117125"/>
            <a:ext cx="4242" cy="342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564884" y="5137179"/>
            <a:ext cx="1291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10 </a:t>
            </a:r>
            <a:r>
              <a:rPr lang="en-US" sz="1200" b="1" dirty="0">
                <a:latin typeface="+mj-lt"/>
              </a:rPr>
              <a:t>SNR Levels</a:t>
            </a:r>
            <a:endParaRPr lang="en-US" sz="1200" dirty="0">
              <a:latin typeface="+mj-lt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0826" y="3739463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977777" y="3806008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064155" y="3880317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1270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2875769" y="5526513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952720" y="5593058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3039098" y="5667367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3820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2900826" y="4414945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977777" y="4481490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01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064155" y="4555799"/>
            <a:ext cx="1508880" cy="443817"/>
          </a:xfrm>
          <a:prstGeom prst="roundRect">
            <a:avLst/>
          </a:prstGeom>
          <a:solidFill>
            <a:schemeClr val="accent4"/>
          </a:solidFill>
          <a:ln w="38100">
            <a:solidFill>
              <a:srgbClr val="C00000"/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Radiance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prstClr val="black"/>
                </a:solidFill>
                <a:latin typeface="+mj-lt"/>
              </a:rPr>
              <a:t>HIGH NO</a:t>
            </a:r>
            <a:r>
              <a:rPr lang="en-US" sz="1000" baseline="-25000" dirty="0">
                <a:solidFill>
                  <a:prstClr val="black"/>
                </a:solidFill>
                <a:latin typeface="+mj-lt"/>
              </a:rPr>
              <a:t>2,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SNR 1530</a:t>
            </a:r>
          </a:p>
        </p:txBody>
      </p:sp>
      <p:sp>
        <p:nvSpPr>
          <p:cNvPr id="16" name="Right Brace 15"/>
          <p:cNvSpPr/>
          <p:nvPr/>
        </p:nvSpPr>
        <p:spPr>
          <a:xfrm rot="7922066">
            <a:off x="2791177" y="5841191"/>
            <a:ext cx="159326" cy="524459"/>
          </a:xfrm>
          <a:prstGeom prst="rightBrace">
            <a:avLst>
              <a:gd name="adj1" fmla="val 56401"/>
              <a:gd name="adj2" fmla="val 4959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24375" y="2086945"/>
            <a:ext cx="24587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Predicted </a:t>
            </a:r>
            <a:r>
              <a:rPr lang="en-US" sz="1200" b="1" dirty="0" smtClean="0">
                <a:latin typeface="+mj-lt"/>
              </a:rPr>
              <a:t>Slant </a:t>
            </a:r>
            <a:r>
              <a:rPr lang="en-US" sz="1200" b="1" dirty="0">
                <a:latin typeface="+mj-lt"/>
              </a:rPr>
              <a:t>Column Amount </a:t>
            </a:r>
            <a:r>
              <a:rPr lang="en-US" sz="1200" dirty="0">
                <a:latin typeface="+mj-lt"/>
              </a:rPr>
              <a:t>for each spectra output from instrument noise model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+mj-lt"/>
              </a:rPr>
              <a:t>10 </a:t>
            </a:r>
            <a:r>
              <a:rPr lang="en-US" sz="1200" dirty="0">
                <a:latin typeface="+mj-lt"/>
              </a:rPr>
              <a:t>SNR levels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1000 implementations per SNR </a:t>
            </a:r>
            <a:r>
              <a:rPr lang="en-US" sz="1200" dirty="0" smtClean="0">
                <a:latin typeface="+mj-lt"/>
              </a:rPr>
              <a:t>level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+mj-lt"/>
              </a:rPr>
              <a:t>Constrained Energy Minimization (CEM) compares each observed spectra to a LUT with known constituent amounts</a:t>
            </a:r>
            <a:endParaRPr lang="en-US" sz="12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209808" y="2086944"/>
            <a:ext cx="373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Calculate bias and standard deviation of 1000 implementations to determine retrieval error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Repeat for each SNR level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Repeat for each constituent amount</a:t>
            </a:r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89051" y="6487832"/>
            <a:ext cx="1098206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pPr/>
              <a:t>16</a:t>
            </a:fld>
            <a:endParaRPr lang="en-US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5129557" y="4110432"/>
                <a:ext cx="2848381" cy="6136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+mj-lt"/>
                  </a:rPr>
                  <a:t>CEM(x)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000" dirty="0">
                            <a:latin typeface="+mj-lt"/>
                          </a:rPr>
                          <m:t> 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000" dirty="0">
                            <a:latin typeface="+mj-lt"/>
                          </a:rPr>
                          <m:t> </m:t>
                        </m:r>
                      </m:den>
                    </m:f>
                  </m:oMath>
                </a14:m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557" y="4110432"/>
                <a:ext cx="2848381" cy="613630"/>
              </a:xfrm>
              <a:prstGeom prst="rect">
                <a:avLst/>
              </a:prstGeom>
              <a:blipFill>
                <a:blip r:embed="rId2"/>
                <a:stretch>
                  <a:fillRect l="-2137" b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913" y="3021284"/>
            <a:ext cx="2701581" cy="20261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4769" y="4946473"/>
            <a:ext cx="2915039" cy="788670"/>
          </a:xfrm>
          <a:prstGeom prst="roundRect">
            <a:avLst>
              <a:gd name="adj" fmla="val 11190"/>
            </a:avLst>
          </a:prstGeom>
          <a:noFill/>
          <a:ln>
            <a:solidFill>
              <a:schemeClr val="bg2">
                <a:lumMod val="90000"/>
              </a:schemeClr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r>
              <a:rPr lang="en-US" sz="1400" dirty="0" smtClean="0"/>
              <a:t>Note: Analysis based on a DOAS-like approach; results may vary with other operational approaches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0277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5794744" y="5515056"/>
            <a:ext cx="5411972" cy="9356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cxnSp>
        <p:nvCxnSpPr>
          <p:cNvPr id="6" name="Straight Arrow Connector 5"/>
          <p:cNvCxnSpPr>
            <a:stCxn id="3" idx="3"/>
          </p:cNvCxnSpPr>
          <p:nvPr/>
        </p:nvCxnSpPr>
        <p:spPr>
          <a:xfrm>
            <a:off x="3616244" y="3018158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</p:cNvCxnSpPr>
          <p:nvPr/>
        </p:nvCxnSpPr>
        <p:spPr>
          <a:xfrm>
            <a:off x="6337945" y="3034990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3"/>
          </p:cNvCxnSpPr>
          <p:nvPr/>
        </p:nvCxnSpPr>
        <p:spPr>
          <a:xfrm>
            <a:off x="9399564" y="3040911"/>
            <a:ext cx="981009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3" idx="2"/>
          </p:cNvCxnSpPr>
          <p:nvPr/>
        </p:nvCxnSpPr>
        <p:spPr>
          <a:xfrm>
            <a:off x="11164726" y="3508744"/>
            <a:ext cx="0" cy="1996548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122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5563"/>
            <a:r>
              <a:rPr lang="en-US" sz="3200" dirty="0">
                <a:latin typeface="+mj-lt"/>
              </a:rPr>
              <a:t>Modeling &amp; Simulation Framework</a:t>
            </a:r>
            <a:endParaRPr lang="en-US" sz="3200" b="1" dirty="0">
              <a:solidFill>
                <a:srgbClr val="537CCB"/>
              </a:solidFill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958008" y="2550325"/>
            <a:ext cx="165823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RTM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8125" y="2567157"/>
            <a:ext cx="2137379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Instrument 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8490" y="2573078"/>
            <a:ext cx="2381696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Retrieval Algorithm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80573" y="2573078"/>
            <a:ext cx="1568305" cy="9356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Analysis</a:t>
            </a:r>
          </a:p>
        </p:txBody>
      </p:sp>
      <p:sp>
        <p:nvSpPr>
          <p:cNvPr id="21" name="Flowchart: Off-page Connector 20"/>
          <p:cNvSpPr/>
          <p:nvPr/>
        </p:nvSpPr>
        <p:spPr>
          <a:xfrm>
            <a:off x="2787126" y="1201783"/>
            <a:ext cx="2281263" cy="1237018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At Sensor Radiance </a:t>
            </a:r>
          </a:p>
          <a:p>
            <a:pPr algn="ctr"/>
            <a:r>
              <a:rPr lang="en-US" sz="1400" dirty="0">
                <a:latin typeface="+mj-lt"/>
              </a:rPr>
              <a:t>Known </a:t>
            </a:r>
            <a:r>
              <a:rPr lang="en-US" sz="1400" dirty="0" smtClean="0">
                <a:latin typeface="+mj-lt"/>
              </a:rPr>
              <a:t>Column </a:t>
            </a:r>
            <a:r>
              <a:rPr lang="en-US" sz="1400" dirty="0">
                <a:latin typeface="+mj-lt"/>
              </a:rPr>
              <a:t>Amounts</a:t>
            </a:r>
          </a:p>
        </p:txBody>
      </p:sp>
      <p:sp>
        <p:nvSpPr>
          <p:cNvPr id="26" name="Flowchart: Off-page Connector 25"/>
          <p:cNvSpPr/>
          <p:nvPr/>
        </p:nvSpPr>
        <p:spPr>
          <a:xfrm>
            <a:off x="5804713" y="1201783"/>
            <a:ext cx="2454965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algn="ctr"/>
            <a:r>
              <a:rPr lang="en-US" dirty="0">
                <a:latin typeface="+mj-lt"/>
              </a:rPr>
              <a:t>Distribution of </a:t>
            </a:r>
          </a:p>
          <a:p>
            <a:pPr marL="117475" algn="ctr"/>
            <a:r>
              <a:rPr lang="en-US" dirty="0">
                <a:latin typeface="+mj-lt"/>
              </a:rPr>
              <a:t>At Sensor </a:t>
            </a:r>
          </a:p>
          <a:p>
            <a:pPr marL="117475" algn="ctr"/>
            <a:r>
              <a:rPr lang="en-US" dirty="0">
                <a:latin typeface="+mj-lt"/>
              </a:rPr>
              <a:t>Radiance + Noise</a:t>
            </a:r>
          </a:p>
        </p:txBody>
      </p:sp>
      <p:sp>
        <p:nvSpPr>
          <p:cNvPr id="27" name="Flowchart: Off-page Connector 26"/>
          <p:cNvSpPr/>
          <p:nvPr/>
        </p:nvSpPr>
        <p:spPr>
          <a:xfrm rot="16200000">
            <a:off x="9234621" y="3288342"/>
            <a:ext cx="1021174" cy="2629436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117475" algn="ctr"/>
            <a:r>
              <a:rPr lang="en-US" dirty="0">
                <a:latin typeface="+mj-lt"/>
              </a:rPr>
              <a:t>Error </a:t>
            </a:r>
          </a:p>
          <a:p>
            <a:pPr marL="117475" algn="ctr"/>
            <a:r>
              <a:rPr lang="en-US" dirty="0">
                <a:latin typeface="+mj-lt"/>
              </a:rPr>
              <a:t>(Retrieval – Truth)</a:t>
            </a:r>
          </a:p>
        </p:txBody>
      </p:sp>
      <p:sp>
        <p:nvSpPr>
          <p:cNvPr id="28" name="Flowchart: Off-page Connector 27"/>
          <p:cNvSpPr/>
          <p:nvPr/>
        </p:nvSpPr>
        <p:spPr>
          <a:xfrm>
            <a:off x="8956105" y="1201782"/>
            <a:ext cx="2250611" cy="124364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Retrieved </a:t>
            </a:r>
          </a:p>
          <a:p>
            <a:pPr algn="ctr"/>
            <a:r>
              <a:rPr lang="en-US" sz="1600" dirty="0" smtClean="0">
                <a:latin typeface="+mj-lt"/>
              </a:rPr>
              <a:t>Slant </a:t>
            </a:r>
            <a:r>
              <a:rPr lang="en-US" sz="1600" dirty="0">
                <a:latin typeface="+mj-lt"/>
              </a:rPr>
              <a:t>Column Amount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O</a:t>
            </a:r>
            <a:r>
              <a:rPr lang="en-US" sz="1600" baseline="-25000" dirty="0" smtClean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chemeClr val="bg1"/>
                </a:solidFill>
                <a:latin typeface="+mj-lt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SO</a:t>
            </a:r>
            <a:r>
              <a:rPr lang="en-US" sz="1600" baseline="-250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57805" y="5515056"/>
            <a:ext cx="2091074" cy="935666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57150">
            <a:solidFill>
              <a:schemeClr val="accent4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+mj-lt"/>
              </a:rPr>
              <a:t>Results</a:t>
            </a:r>
          </a:p>
        </p:txBody>
      </p:sp>
      <p:sp>
        <p:nvSpPr>
          <p:cNvPr id="33" name="Flowchart: Off-page Connector 32"/>
          <p:cNvSpPr/>
          <p:nvPr/>
        </p:nvSpPr>
        <p:spPr>
          <a:xfrm>
            <a:off x="124237" y="6450722"/>
            <a:ext cx="304413" cy="304413"/>
          </a:xfrm>
          <a:prstGeom prst="flowChartOffpage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8650" y="6418262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+mj-lt"/>
              </a:rPr>
              <a:t>Inputs/Outputs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84771" y="5721277"/>
            <a:ext cx="3873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Plots illustrating simulated instrument retrieval performance as a function of SNR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963882" y="3750485"/>
            <a:ext cx="1652362" cy="5002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+mj-lt"/>
              </a:rPr>
              <a:t>MODTRAN </a:t>
            </a:r>
            <a:r>
              <a:rPr lang="en-US" sz="2000" dirty="0">
                <a:latin typeface="+mj-lt"/>
              </a:rPr>
              <a:t>6</a:t>
            </a:r>
          </a:p>
        </p:txBody>
      </p:sp>
      <p:sp>
        <p:nvSpPr>
          <p:cNvPr id="22" name="Flowchart: Off-page Connector 21"/>
          <p:cNvSpPr/>
          <p:nvPr/>
        </p:nvSpPr>
        <p:spPr>
          <a:xfrm>
            <a:off x="233414" y="1201783"/>
            <a:ext cx="1601762" cy="1281524"/>
          </a:xfrm>
          <a:prstGeom prst="flowChartOffpage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Atmospheric Scene of Interest</a:t>
            </a:r>
          </a:p>
        </p:txBody>
      </p:sp>
      <p:cxnSp>
        <p:nvCxnSpPr>
          <p:cNvPr id="23" name="Straight Arrow Connector 22"/>
          <p:cNvCxnSpPr>
            <a:stCxn id="22" idx="2"/>
            <a:endCxn id="3" idx="1"/>
          </p:cNvCxnSpPr>
          <p:nvPr/>
        </p:nvCxnSpPr>
        <p:spPr>
          <a:xfrm rot="16200000" flipH="1">
            <a:off x="1228726" y="2288875"/>
            <a:ext cx="534851" cy="923713"/>
          </a:xfrm>
          <a:prstGeom prst="bentConnector2">
            <a:avLst/>
          </a:prstGeom>
          <a:ln w="38100">
            <a:solidFill>
              <a:schemeClr val="bg2">
                <a:lumMod val="75000"/>
              </a:schemeClr>
            </a:solidFill>
            <a:tailEnd type="triangle" w="lg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5397"/>
            <a:ext cx="2743200" cy="365125"/>
          </a:xfrm>
        </p:spPr>
        <p:txBody>
          <a:bodyPr/>
          <a:lstStyle/>
          <a:p>
            <a:fld id="{C041076D-D95C-438C-BCC6-F8E5B80CEC41}" type="slidenum">
              <a:rPr lang="en-US" smtClean="0">
                <a:latin typeface="+mj-lt"/>
              </a:rPr>
              <a:t>17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826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5601629" y="3420141"/>
            <a:ext cx="2887104" cy="330134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  <a:alpha val="73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99936" y="6435863"/>
            <a:ext cx="2890490" cy="28561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25407" y="6413679"/>
            <a:ext cx="64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+mj-lt"/>
              </a:rPr>
              <a:t>Surface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5599936" y="5450428"/>
            <a:ext cx="289049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599936" y="4554721"/>
            <a:ext cx="289049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934765" y="5125051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5</a:t>
            </a:r>
            <a:r>
              <a:rPr lang="en-US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km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40188" y="4232982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10 km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48817" y="3099315"/>
            <a:ext cx="72327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100 km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5599936" y="3420141"/>
            <a:ext cx="2890490" cy="0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8808264" y="3420141"/>
            <a:ext cx="2887104" cy="330134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  <a:alpha val="73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806571" y="6435863"/>
            <a:ext cx="2890490" cy="28561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32042" y="6413679"/>
            <a:ext cx="64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+mj-lt"/>
              </a:rPr>
              <a:t>Surface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8806571" y="4554721"/>
            <a:ext cx="289049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1046823" y="4232982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10 km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55452" y="3099315"/>
            <a:ext cx="72327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100 km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8806571" y="3420141"/>
            <a:ext cx="2890490" cy="0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18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SO</a:t>
            </a:r>
            <a:r>
              <a:rPr lang="en-US" sz="3200" baseline="-25000" dirty="0" smtClean="0">
                <a:latin typeface="+mj-lt"/>
              </a:rPr>
              <a:t>2</a:t>
            </a:r>
            <a:r>
              <a:rPr lang="en-US" sz="3200" dirty="0" smtClean="0">
                <a:latin typeface="+mj-lt"/>
              </a:rPr>
              <a:t> Modeling Scenarios</a:t>
            </a:r>
            <a:endParaRPr lang="en-US" sz="3200" dirty="0">
              <a:latin typeface="+mj-lt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310635" y="3404984"/>
          <a:ext cx="4899540" cy="1859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84403">
                  <a:extLst>
                    <a:ext uri="{9D8B030D-6E8A-4147-A177-3AD203B41FA5}">
                      <a16:colId xmlns:a16="http://schemas.microsoft.com/office/drawing/2014/main" val="3577622802"/>
                    </a:ext>
                  </a:extLst>
                </a:gridCol>
                <a:gridCol w="1276623">
                  <a:extLst>
                    <a:ext uri="{9D8B030D-6E8A-4147-A177-3AD203B41FA5}">
                      <a16:colId xmlns:a16="http://schemas.microsoft.com/office/drawing/2014/main" val="400911238"/>
                    </a:ext>
                  </a:extLst>
                </a:gridCol>
                <a:gridCol w="1305500">
                  <a:extLst>
                    <a:ext uri="{9D8B030D-6E8A-4147-A177-3AD203B41FA5}">
                      <a16:colId xmlns:a16="http://schemas.microsoft.com/office/drawing/2014/main" val="433666836"/>
                    </a:ext>
                  </a:extLst>
                </a:gridCol>
                <a:gridCol w="1333014">
                  <a:extLst>
                    <a:ext uri="{9D8B030D-6E8A-4147-A177-3AD203B41FA5}">
                      <a16:colId xmlns:a16="http://schemas.microsoft.com/office/drawing/2014/main" val="3563564537"/>
                    </a:ext>
                  </a:extLst>
                </a:gridCol>
              </a:tblGrid>
              <a:tr h="2985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Norman, OK</a:t>
                      </a:r>
                    </a:p>
                    <a:p>
                      <a:pPr algn="ctr"/>
                      <a:r>
                        <a:rPr lang="en-US" sz="1200" b="0" dirty="0" smtClean="0"/>
                        <a:t>(near-nadir)</a:t>
                      </a:r>
                      <a:endParaRPr lang="en-US" sz="1200" b="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Seattle, WA</a:t>
                      </a:r>
                    </a:p>
                    <a:p>
                      <a:pPr algn="ctr"/>
                      <a:r>
                        <a:rPr lang="en-US" sz="1200" b="0" dirty="0" smtClean="0"/>
                        <a:t>(oblique)</a:t>
                      </a:r>
                      <a:endParaRPr lang="en-US" sz="1200" b="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328433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SO</a:t>
                      </a:r>
                      <a:r>
                        <a:rPr lang="en-US" sz="1400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Injected*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Slant Column Amount (SCA)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579661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Low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0.27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0.37 DU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48916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Medium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0.5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0.68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0.94 DU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5560032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High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2.0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2.68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3.70 DU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3173200"/>
                  </a:ext>
                </a:extLst>
              </a:tr>
            </a:tbl>
          </a:graphicData>
        </a:graphic>
      </p:graphicFrame>
      <p:sp>
        <p:nvSpPr>
          <p:cNvPr id="23" name="Rounded Rectangle 22"/>
          <p:cNvSpPr/>
          <p:nvPr/>
        </p:nvSpPr>
        <p:spPr>
          <a:xfrm>
            <a:off x="5889527" y="5782414"/>
            <a:ext cx="1998958" cy="657019"/>
          </a:xfrm>
          <a:prstGeom prst="roundRect">
            <a:avLst>
              <a:gd name="adj" fmla="val 651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+mj-lt"/>
              </a:rPr>
              <a:t>Boundary Layer Case</a:t>
            </a:r>
            <a:endParaRPr lang="en-US" sz="1200" b="1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Two modeling scenarios: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Boundary layer case: SO</a:t>
            </a:r>
            <a:r>
              <a:rPr lang="en-US" baseline="-25000" dirty="0" smtClean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injected into the atmosphere from 0 – 3 km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(anthropogenic pollution)</a:t>
            </a:r>
          </a:p>
          <a:p>
            <a:pPr marL="971550" lvl="2" indent="-285750">
              <a:buFont typeface="Symbol" panose="05050102010706020507" pitchFamily="18" charset="2"/>
              <a:buChar char="-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Three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amounts of 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(Low, Medium and High) 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5 km tropospheric plume: SO</a:t>
            </a:r>
            <a:r>
              <a:rPr lang="en-US" baseline="-25000" dirty="0" smtClean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injected into 1 km of the atmosphere at 5 km altitude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(outgassing volcano)</a:t>
            </a:r>
          </a:p>
          <a:p>
            <a:pPr marL="976313" lvl="2" indent="-285750">
              <a:buFont typeface="Symbol" panose="05050102010706020507" pitchFamily="18" charset="2"/>
              <a:buChar char="-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Three amounts of SO</a:t>
            </a:r>
            <a:r>
              <a:rPr lang="en-US" baseline="-25000" dirty="0" smtClean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(Low, Medium and High) </a:t>
            </a: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Different viewing geometries result in different slant column amounts for the same amount of SO</a:t>
            </a:r>
            <a:r>
              <a:rPr lang="en-US" baseline="-25000" dirty="0" smtClean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injected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10635" y="5350560"/>
            <a:ext cx="4899540" cy="3559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* SO</a:t>
            </a:r>
            <a:r>
              <a:rPr lang="en-US" sz="1200" baseline="-25000" dirty="0" smtClean="0">
                <a:solidFill>
                  <a:schemeClr val="tx1"/>
                </a:solidFill>
                <a:latin typeface="+mj-lt"/>
              </a:rPr>
              <a:t>2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 was injected to US standard atmospheric profile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Oblique viewing results in larger SCAs than near-nadir viewing</a:t>
            </a:r>
            <a:endParaRPr lang="en-US" sz="1200" baseline="-250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8830820" y="5479249"/>
            <a:ext cx="289049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1175174" y="5153872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5</a:t>
            </a:r>
            <a:r>
              <a:rPr lang="en-US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km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94137" y="5347172"/>
            <a:ext cx="2002536" cy="256032"/>
          </a:xfrm>
          <a:prstGeom prst="roundRect">
            <a:avLst>
              <a:gd name="adj" fmla="val 922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5km Tropospheric Plume</a:t>
            </a:r>
            <a:endParaRPr lang="en-US" sz="1200" b="1" baseline="-25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764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84" y="3319272"/>
            <a:ext cx="4023360" cy="301752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796" y="3319272"/>
            <a:ext cx="4023360" cy="30175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3319272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19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Boundary Layer Case vs Tropospheric Plume</a:t>
            </a:r>
            <a:endParaRPr lang="en-US" sz="3200" dirty="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189624" y="3409122"/>
            <a:ext cx="10886" cy="2564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211809" y="3409122"/>
            <a:ext cx="0" cy="2574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0220591" y="3409122"/>
            <a:ext cx="0" cy="2574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02929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9522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231116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Norman, OK: June 20, 2021 @ 1 pm (closer to nadir viewing</a:t>
            </a:r>
            <a:r>
              <a:rPr lang="en-US" dirty="0" smtClean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Retrieval results improve for greater amounts of 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in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Retrieval performance with a tropospheric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plume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outperforms retrieval performance for the boundary layer case</a:t>
            </a:r>
            <a:endParaRPr lang="en-US" baseline="-250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03314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0.27 DU 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432865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0.68 DU 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9434158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2.68 DU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84" y="3319272"/>
            <a:ext cx="4023360" cy="3017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319272"/>
            <a:ext cx="4023360" cy="301752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3319272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20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Norman, OK: June 20, 2021 @ 1 pm (closer to nadir viewing</a:t>
            </a:r>
            <a:r>
              <a:rPr lang="en-US" dirty="0" smtClean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Retrieval results improve for greater amounts of 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in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Retrieval performance with a tropospheric plume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outperforms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retrieval performance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for the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boundary layer case</a:t>
            </a:r>
            <a:endParaRPr lang="en-US" baseline="-250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Results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as a percentage of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slant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column amount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show that boundary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layer cases have extremely high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error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65684" y="3587359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257777" y="3748416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244508" y="3501196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0" y="2829674"/>
            <a:ext cx="1835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sz="1200" dirty="0" smtClean="0">
                <a:solidFill>
                  <a:srgbClr val="FF0000"/>
                </a:solidFill>
                <a:latin typeface="+mj-lt"/>
              </a:rPr>
              <a:t>ote difference in axes</a:t>
            </a:r>
            <a:endParaRPr lang="en-US" sz="1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6568307"/>
            <a:ext cx="6702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j-lt"/>
              </a:rPr>
              <a:t>Similar results were found for the Seattle, WA: March 20, 2021 @ 1pm (backup slides)</a:t>
            </a:r>
            <a:endParaRPr lang="en-US" sz="12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03314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0.27 DU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432865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0.68 DU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9434158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2.68 DU 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189624" y="3409122"/>
            <a:ext cx="10886" cy="2564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211809" y="3409122"/>
            <a:ext cx="0" cy="2574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0220591" y="3409122"/>
            <a:ext cx="0" cy="2574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02929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29522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231116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759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84" y="3557016"/>
            <a:ext cx="4023360" cy="3017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68" y="3557016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3557016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21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View Geometries and Solar Zenith Angle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All location, date and time combinations with SO</a:t>
            </a:r>
            <a:r>
              <a:rPr lang="en-US" baseline="-25000" dirty="0" smtClean="0">
                <a:latin typeface="+mj-lt"/>
              </a:rPr>
              <a:t>2 </a:t>
            </a:r>
            <a:r>
              <a:rPr lang="en-US" dirty="0" smtClean="0">
                <a:latin typeface="+mj-lt"/>
              </a:rPr>
              <a:t>added to the boundary layer</a:t>
            </a:r>
            <a:endParaRPr lang="en-US" baseline="-250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Retrieval results improve for greater amounts of 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in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Retrievals errors decrease as solar zenith angle decreases in most cases</a:t>
            </a:r>
            <a:endParaRPr lang="en-US" dirty="0">
              <a:latin typeface="+mj-lt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2199034" y="3650178"/>
            <a:ext cx="0" cy="2565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231852" y="3650178"/>
            <a:ext cx="0" cy="2565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10272533" y="3650178"/>
            <a:ext cx="0" cy="2565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455575" y="3682830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85856" y="3682830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36790" y="3682830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69486" y="3745830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271873" y="3805987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235073" y="3604590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-26384" y="3373179"/>
            <a:ext cx="1680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sz="1200" dirty="0" smtClean="0">
                <a:solidFill>
                  <a:srgbClr val="FF0000"/>
                </a:solidFill>
                <a:latin typeface="+mj-lt"/>
              </a:rPr>
              <a:t>ote difference in axes</a:t>
            </a:r>
            <a:endParaRPr lang="en-US" sz="1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Boundary Layer Case</a:t>
            </a:r>
            <a:endParaRPr lang="en-US" sz="1600" baseline="-25000" dirty="0">
              <a:latin typeface="+mj-lt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39855"/>
              </p:ext>
            </p:extLst>
          </p:nvPr>
        </p:nvGraphicFramePr>
        <p:xfrm>
          <a:off x="8120978" y="1200600"/>
          <a:ext cx="3432984" cy="97853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099687">
                  <a:extLst>
                    <a:ext uri="{9D8B030D-6E8A-4147-A177-3AD203B41FA5}">
                      <a16:colId xmlns:a16="http://schemas.microsoft.com/office/drawing/2014/main" val="3774934817"/>
                    </a:ext>
                  </a:extLst>
                </a:gridCol>
                <a:gridCol w="767255">
                  <a:extLst>
                    <a:ext uri="{9D8B030D-6E8A-4147-A177-3AD203B41FA5}">
                      <a16:colId xmlns:a16="http://schemas.microsoft.com/office/drawing/2014/main" val="31046613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8536101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41497812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Local Time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SZA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598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6B3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June 20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13.63°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432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2A9F2A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 pm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58.72°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649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881F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47.55°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0734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D62627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4 pm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59.12°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897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91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84" y="3557016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68" y="3557016"/>
            <a:ext cx="4023360" cy="30175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3557016"/>
            <a:ext cx="4023360" cy="3017520"/>
          </a:xfrm>
          <a:prstGeom prst="rect">
            <a:avLst/>
          </a:prstGeom>
        </p:spPr>
      </p:pic>
      <p:sp>
        <p:nvSpPr>
          <p:cNvPr id="42" name="Oval 41"/>
          <p:cNvSpPr/>
          <p:nvPr/>
        </p:nvSpPr>
        <p:spPr>
          <a:xfrm>
            <a:off x="223279" y="3648056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249731" y="3780405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261058" y="3530880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22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View Geometries and Solar Zenith Angle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All location, date and time combinations with SO</a:t>
            </a:r>
            <a:r>
              <a:rPr lang="en-US" baseline="-25000" dirty="0" smtClean="0">
                <a:latin typeface="+mj-lt"/>
              </a:rPr>
              <a:t>2 </a:t>
            </a:r>
            <a:r>
              <a:rPr lang="en-US" dirty="0" smtClean="0">
                <a:latin typeface="+mj-lt"/>
              </a:rPr>
              <a:t>added @ 5km altitude</a:t>
            </a:r>
            <a:endParaRPr lang="en-US" baseline="-250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Retrieval results improve for greater amounts of 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in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Retrievals </a:t>
            </a:r>
            <a:r>
              <a:rPr lang="en-US" dirty="0">
                <a:latin typeface="+mj-lt"/>
              </a:rPr>
              <a:t>errors decrease as solar zenith </a:t>
            </a:r>
            <a:r>
              <a:rPr lang="en-US" dirty="0" smtClean="0">
                <a:latin typeface="+mj-lt"/>
              </a:rPr>
              <a:t>angle decreases in most cases</a:t>
            </a:r>
            <a:endParaRPr lang="en-US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5 km Tropospheric Plume</a:t>
            </a:r>
            <a:endParaRPr lang="en-US" sz="1600" baseline="-2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26384" y="3373179"/>
            <a:ext cx="1680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sz="1200" dirty="0" smtClean="0">
                <a:solidFill>
                  <a:srgbClr val="FF0000"/>
                </a:solidFill>
                <a:latin typeface="+mj-lt"/>
              </a:rPr>
              <a:t>ote difference in axes</a:t>
            </a:r>
            <a:endParaRPr lang="en-US" sz="120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83449"/>
              </p:ext>
            </p:extLst>
          </p:nvPr>
        </p:nvGraphicFramePr>
        <p:xfrm>
          <a:off x="8120978" y="1200600"/>
          <a:ext cx="3432984" cy="97853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099687">
                  <a:extLst>
                    <a:ext uri="{9D8B030D-6E8A-4147-A177-3AD203B41FA5}">
                      <a16:colId xmlns:a16="http://schemas.microsoft.com/office/drawing/2014/main" val="3774934817"/>
                    </a:ext>
                  </a:extLst>
                </a:gridCol>
                <a:gridCol w="767255">
                  <a:extLst>
                    <a:ext uri="{9D8B030D-6E8A-4147-A177-3AD203B41FA5}">
                      <a16:colId xmlns:a16="http://schemas.microsoft.com/office/drawing/2014/main" val="31046613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8536101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41497812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Local Time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SZA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598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6B3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June 20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13.63°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432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2A9F2A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 pm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58.72°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649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881F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47.55°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0734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D62627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4 pm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59.12°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897425"/>
                  </a:ext>
                </a:extLst>
              </a:tr>
            </a:tbl>
          </a:graphicData>
        </a:graphic>
      </p:graphicFrame>
      <p:cxnSp>
        <p:nvCxnSpPr>
          <p:cNvPr id="24" name="Straight Connector 23"/>
          <p:cNvCxnSpPr/>
          <p:nvPr/>
        </p:nvCxnSpPr>
        <p:spPr>
          <a:xfrm flipV="1">
            <a:off x="2199034" y="3650178"/>
            <a:ext cx="0" cy="2565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231852" y="3650178"/>
            <a:ext cx="0" cy="2565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0272533" y="3650178"/>
            <a:ext cx="0" cy="2565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455575" y="3682830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85856" y="3682830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536790" y="3682830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278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3685032"/>
            <a:ext cx="4023360" cy="3017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2" y="3685032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23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 View Geometries and Solar Zenith Angle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See variation in retrieval performance with changes in solar zenith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Same location and SCA but different date and time – different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Different locations and SCA with similar SZA – similar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/>
                </a:solidFill>
                <a:latin typeface="+mj-lt"/>
              </a:rPr>
              <a:t>This illustrates the SZA impact on simulated retrieval performance</a:t>
            </a:r>
            <a:endParaRPr lang="en-US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8244254" y="3787399"/>
            <a:ext cx="0" cy="25652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493681" y="3787399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255247" y="3651308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958140" y="3182614"/>
            <a:ext cx="3393679" cy="40862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13.63</a:t>
            </a:r>
            <a:r>
              <a:rPr lang="en-US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° vs 58.72° SZA</a:t>
            </a:r>
            <a:endParaRPr lang="en-US" baseline="-25000" dirty="0"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69122" y="3182614"/>
            <a:ext cx="3392424" cy="408623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58.72° vs 59.12</a:t>
            </a:r>
            <a:r>
              <a:rPr lang="en-US" dirty="0">
                <a:ea typeface="Ebrima" panose="02000000000000000000" pitchFamily="2" charset="0"/>
                <a:cs typeface="Ebrima" panose="02000000000000000000" pitchFamily="2" charset="0"/>
              </a:rPr>
              <a:t> °</a:t>
            </a:r>
            <a:r>
              <a:rPr lang="en-US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 SZA</a:t>
            </a:r>
            <a:endParaRPr lang="en-US" baseline="-25000" dirty="0"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3656211" y="3787399"/>
            <a:ext cx="0" cy="25652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905638" y="3787399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627934" y="3660318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240656"/>
              </p:ext>
            </p:extLst>
          </p:nvPr>
        </p:nvGraphicFramePr>
        <p:xfrm>
          <a:off x="8120978" y="1200600"/>
          <a:ext cx="3432984" cy="97853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099687">
                  <a:extLst>
                    <a:ext uri="{9D8B030D-6E8A-4147-A177-3AD203B41FA5}">
                      <a16:colId xmlns:a16="http://schemas.microsoft.com/office/drawing/2014/main" val="3774934817"/>
                    </a:ext>
                  </a:extLst>
                </a:gridCol>
                <a:gridCol w="767255">
                  <a:extLst>
                    <a:ext uri="{9D8B030D-6E8A-4147-A177-3AD203B41FA5}">
                      <a16:colId xmlns:a16="http://schemas.microsoft.com/office/drawing/2014/main" val="31046613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8536101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41497812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Local Time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SZA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598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6B3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June 20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13.63°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432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2A9F2A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 pm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58.72°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649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881F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47.55°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0734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D62627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4 pm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59.12°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897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708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5601629" y="3420141"/>
            <a:ext cx="2887104" cy="330134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  <a:alpha val="73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99936" y="6435863"/>
            <a:ext cx="2890490" cy="28561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25407" y="6413679"/>
            <a:ext cx="64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+mj-lt"/>
              </a:rPr>
              <a:t>Surface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5599936" y="5450428"/>
            <a:ext cx="289049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599936" y="4554721"/>
            <a:ext cx="289049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934765" y="5125051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5</a:t>
            </a:r>
            <a:r>
              <a:rPr lang="en-US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km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40188" y="4232982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10 km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48817" y="3099315"/>
            <a:ext cx="72327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100 km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5599936" y="3420141"/>
            <a:ext cx="2890490" cy="0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8808264" y="3420141"/>
            <a:ext cx="2887104" cy="330134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  <a:alpha val="73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806571" y="6435863"/>
            <a:ext cx="2890490" cy="28561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32042" y="6413679"/>
            <a:ext cx="64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+mj-lt"/>
              </a:rPr>
              <a:t>Surface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8806571" y="4554721"/>
            <a:ext cx="2890490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1046823" y="4232982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10 km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55452" y="3099315"/>
            <a:ext cx="72327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100 km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8806571" y="3420141"/>
            <a:ext cx="2890490" cy="0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24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O</a:t>
            </a:r>
            <a:r>
              <a:rPr lang="en-US" sz="3200" baseline="-25000" dirty="0" smtClean="0">
                <a:latin typeface="+mj-lt"/>
              </a:rPr>
              <a:t>3</a:t>
            </a:r>
            <a:r>
              <a:rPr lang="en-US" sz="3200" dirty="0" smtClean="0">
                <a:latin typeface="+mj-lt"/>
              </a:rPr>
              <a:t> Modeling Scenarios</a:t>
            </a:r>
            <a:endParaRPr lang="en-US" sz="3200" dirty="0">
              <a:latin typeface="+mj-lt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503772"/>
              </p:ext>
            </p:extLst>
          </p:nvPr>
        </p:nvGraphicFramePr>
        <p:xfrm>
          <a:off x="310635" y="3404984"/>
          <a:ext cx="4899540" cy="1859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84403">
                  <a:extLst>
                    <a:ext uri="{9D8B030D-6E8A-4147-A177-3AD203B41FA5}">
                      <a16:colId xmlns:a16="http://schemas.microsoft.com/office/drawing/2014/main" val="3577622802"/>
                    </a:ext>
                  </a:extLst>
                </a:gridCol>
                <a:gridCol w="1276623">
                  <a:extLst>
                    <a:ext uri="{9D8B030D-6E8A-4147-A177-3AD203B41FA5}">
                      <a16:colId xmlns:a16="http://schemas.microsoft.com/office/drawing/2014/main" val="400911238"/>
                    </a:ext>
                  </a:extLst>
                </a:gridCol>
                <a:gridCol w="1305500">
                  <a:extLst>
                    <a:ext uri="{9D8B030D-6E8A-4147-A177-3AD203B41FA5}">
                      <a16:colId xmlns:a16="http://schemas.microsoft.com/office/drawing/2014/main" val="433666836"/>
                    </a:ext>
                  </a:extLst>
                </a:gridCol>
                <a:gridCol w="1333014">
                  <a:extLst>
                    <a:ext uri="{9D8B030D-6E8A-4147-A177-3AD203B41FA5}">
                      <a16:colId xmlns:a16="http://schemas.microsoft.com/office/drawing/2014/main" val="3563564537"/>
                    </a:ext>
                  </a:extLst>
                </a:gridCol>
              </a:tblGrid>
              <a:tr h="2985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Norman, OK</a:t>
                      </a:r>
                    </a:p>
                    <a:p>
                      <a:pPr algn="ctr"/>
                      <a:r>
                        <a:rPr lang="en-US" sz="1200" b="0" dirty="0" smtClean="0"/>
                        <a:t>(near-nadir)</a:t>
                      </a:r>
                      <a:endParaRPr lang="en-US" sz="1200" b="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Seattle, WA</a:t>
                      </a:r>
                    </a:p>
                    <a:p>
                      <a:pPr algn="ctr"/>
                      <a:r>
                        <a:rPr lang="en-US" sz="1200" b="0" dirty="0" smtClean="0"/>
                        <a:t>(oblique)</a:t>
                      </a:r>
                      <a:endParaRPr lang="en-US" sz="1200" b="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328433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US" sz="1400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Injected*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Slant Column Amount (SCA)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579661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Low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50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476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653 DU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48916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Medium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60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489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671 DU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5560032"/>
                  </a:ext>
                </a:extLst>
              </a:tr>
              <a:tr h="298563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High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70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503 DU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690 DU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3173200"/>
                  </a:ext>
                </a:extLst>
              </a:tr>
            </a:tbl>
          </a:graphicData>
        </a:graphic>
      </p:graphicFrame>
      <p:sp>
        <p:nvSpPr>
          <p:cNvPr id="23" name="Rounded Rectangle 22"/>
          <p:cNvSpPr/>
          <p:nvPr/>
        </p:nvSpPr>
        <p:spPr>
          <a:xfrm>
            <a:off x="5889527" y="5782414"/>
            <a:ext cx="1998958" cy="657019"/>
          </a:xfrm>
          <a:prstGeom prst="roundRect">
            <a:avLst>
              <a:gd name="adj" fmla="val 651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+mj-lt"/>
              </a:rPr>
              <a:t>Boundary Layer Case</a:t>
            </a:r>
            <a:endParaRPr lang="en-US" sz="1200" b="1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Two modeling scenarios: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Boundary layer case: 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injected into the atmosphere from 0 – 3 km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(smog)</a:t>
            </a:r>
          </a:p>
          <a:p>
            <a:pPr marL="971550" lvl="2" indent="-285750">
              <a:buFont typeface="Symbol" panose="05050102010706020507" pitchFamily="18" charset="2"/>
              <a:buChar char="-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Three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amounts of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(Low, Medium and High) 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5 km tropospheric plume: 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injected into 2 km of the atmosphere at 5 km altitude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(photochemical reactions)</a:t>
            </a:r>
          </a:p>
          <a:p>
            <a:pPr marL="976313" lvl="2" indent="-285750">
              <a:buFont typeface="Symbol" panose="05050102010706020507" pitchFamily="18" charset="2"/>
              <a:buChar char="-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Three amounts of 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(Low, Medium and High) </a:t>
            </a: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Different viewing geometries result in different slant column amounts for the same amount of 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injected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10635" y="5350560"/>
            <a:ext cx="4899540" cy="3559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* O</a:t>
            </a:r>
            <a:r>
              <a:rPr lang="en-US" sz="1200" baseline="-25000" dirty="0" smtClean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 was injected to US standard atmospheric profile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Oblique viewing results in larger SCAs than near-nadir viewing</a:t>
            </a:r>
            <a:endParaRPr lang="en-US" sz="1200" baseline="-250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8830820" y="5479249"/>
            <a:ext cx="289049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1175174" y="5153872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5</a:t>
            </a:r>
            <a:r>
              <a:rPr lang="en-US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km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94137" y="5235030"/>
            <a:ext cx="2002536" cy="457200"/>
          </a:xfrm>
          <a:prstGeom prst="roundRect">
            <a:avLst>
              <a:gd name="adj" fmla="val 922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5km Tropospheric Plume</a:t>
            </a:r>
            <a:endParaRPr lang="en-US" sz="1200" b="1" baseline="-2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868" y="2677407"/>
            <a:ext cx="7478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j-lt"/>
              </a:rPr>
              <a:t>Note: There are multiple O</a:t>
            </a:r>
            <a:r>
              <a:rPr lang="en-US" sz="1200" baseline="-25000" dirty="0" smtClean="0">
                <a:latin typeface="+mj-lt"/>
              </a:rPr>
              <a:t>3</a:t>
            </a:r>
            <a:r>
              <a:rPr lang="en-US" sz="1200" dirty="0" smtClean="0">
                <a:latin typeface="+mj-lt"/>
              </a:rPr>
              <a:t> operational retrieval algorithms; this study utilizes a DOAS-like approach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781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3474720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474720"/>
            <a:ext cx="4023360" cy="3017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474720"/>
            <a:ext cx="4023360" cy="3017520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V="1">
            <a:off x="1825687" y="3571103"/>
            <a:ext cx="0" cy="2569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869640" y="3571103"/>
            <a:ext cx="6833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9878423" y="3571103"/>
            <a:ext cx="21410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25687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7647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89983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25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data point and error bars: 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At near-nadir viewing and small SZA, </a:t>
            </a:r>
            <a:r>
              <a:rPr lang="en-US" dirty="0">
                <a:latin typeface="+mj-lt"/>
              </a:rPr>
              <a:t>retrieval performance is comparable for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into the boundary layer and at 5 km in the troposphere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Norman, OK: June 20, 2021 @ 1pm (near-nadir viewing, SZA = 13.63</a:t>
            </a:r>
            <a:r>
              <a:rPr lang="en-US" sz="16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sz="1600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)</a:t>
            </a:r>
            <a:r>
              <a:rPr lang="en-US" sz="1600" dirty="0" smtClean="0">
                <a:latin typeface="+mj-lt"/>
              </a:rPr>
              <a:t> </a:t>
            </a:r>
            <a:endParaRPr lang="en-US" sz="1600" baseline="-25000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07754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476 DU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747671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489 DU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10782260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503 DU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6394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3474720"/>
            <a:ext cx="4023360" cy="3017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474720"/>
            <a:ext cx="4023360" cy="30175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474720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26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At near-nadir viewing and small SZA, </a:t>
            </a:r>
            <a:r>
              <a:rPr lang="en-US" dirty="0">
                <a:latin typeface="+mj-lt"/>
              </a:rPr>
              <a:t>retrieval performance is comparable for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into the boundary layer and at 5 km in the troposphere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+mj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Norman, OK: June 20, 2021 @ 1pm (near-nadir viewing, SZA = 13.63</a:t>
            </a:r>
            <a:r>
              <a:rPr lang="en-US" sz="16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sz="1600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)</a:t>
            </a:r>
            <a:r>
              <a:rPr lang="en-US" sz="1600" dirty="0" smtClean="0">
                <a:latin typeface="+mj-lt"/>
              </a:rPr>
              <a:t> </a:t>
            </a:r>
            <a:endParaRPr lang="en-US" sz="1600" baseline="-25000" dirty="0"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0" y="6568307"/>
            <a:ext cx="10003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/>
              <a:t>Note that retrieval bias as a percentage is small because O</a:t>
            </a:r>
            <a:r>
              <a:rPr lang="en-US" sz="1200" baseline="-25000" dirty="0"/>
              <a:t>3</a:t>
            </a:r>
            <a:r>
              <a:rPr lang="en-US" sz="1200" dirty="0"/>
              <a:t> slant column amounts are large due to an increased amount of O</a:t>
            </a:r>
            <a:r>
              <a:rPr lang="en-US" sz="1200" baseline="-25000" dirty="0"/>
              <a:t>3</a:t>
            </a:r>
            <a:r>
              <a:rPr lang="en-US" sz="1200" dirty="0"/>
              <a:t> in the stratosphere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1825687" y="3571103"/>
            <a:ext cx="0" cy="2569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869640" y="3571103"/>
            <a:ext cx="6833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9878423" y="3571103"/>
            <a:ext cx="21410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25687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647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9983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07754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476 DU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6747671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489 DU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10782260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503 DU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89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474720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474720"/>
            <a:ext cx="4023360" cy="3017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3474720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27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data point and error bars: 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At near-nadir viewing and small SZA, </a:t>
            </a:r>
            <a:r>
              <a:rPr lang="en-US" dirty="0">
                <a:latin typeface="+mj-lt"/>
              </a:rPr>
              <a:t>retrieval performance is comparable for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into the boundary layer and at 5 km in the </a:t>
            </a:r>
            <a:r>
              <a:rPr lang="en-US" dirty="0" smtClean="0">
                <a:latin typeface="+mj-lt"/>
              </a:rPr>
              <a:t>troposphere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At </a:t>
            </a:r>
            <a:r>
              <a:rPr lang="en-US" dirty="0" smtClean="0">
                <a:latin typeface="+mj-lt"/>
              </a:rPr>
              <a:t>oblique </a:t>
            </a:r>
            <a:r>
              <a:rPr lang="en-US" dirty="0">
                <a:latin typeface="+mj-lt"/>
              </a:rPr>
              <a:t>viewing </a:t>
            </a:r>
            <a:r>
              <a:rPr lang="en-US" dirty="0" smtClean="0">
                <a:latin typeface="+mj-lt"/>
              </a:rPr>
              <a:t>and larger SZA</a:t>
            </a:r>
            <a:r>
              <a:rPr lang="en-US" dirty="0">
                <a:latin typeface="+mj-lt"/>
              </a:rPr>
              <a:t>,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retrieval performance is better for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at 5 km in the troposphere compared to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in the boundary layer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Seattle, WA: March 20, 2021 @ 1pm (oblique viewing, SZA = 47.55</a:t>
            </a:r>
            <a:r>
              <a:rPr lang="en-US" sz="16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sz="1600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)</a:t>
            </a:r>
            <a:r>
              <a:rPr lang="en-US" sz="1600" dirty="0" smtClean="0">
                <a:latin typeface="+mj-lt"/>
              </a:rPr>
              <a:t> </a:t>
            </a:r>
            <a:endParaRPr lang="en-US" sz="1600" baseline="-25000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568307"/>
            <a:ext cx="10003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/>
              <a:t>Note that retrieval bias as a percentage is small because O</a:t>
            </a:r>
            <a:r>
              <a:rPr lang="en-US" sz="1200" baseline="-25000" dirty="0"/>
              <a:t>3</a:t>
            </a:r>
            <a:r>
              <a:rPr lang="en-US" sz="1200" dirty="0"/>
              <a:t> slant column amounts are large due to an increased amount of O</a:t>
            </a:r>
            <a:r>
              <a:rPr lang="en-US" sz="1200" baseline="-25000" dirty="0"/>
              <a:t>3</a:t>
            </a:r>
            <a:r>
              <a:rPr lang="en-US" sz="1200" dirty="0"/>
              <a:t> in the stratosphere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1825687" y="3571103"/>
            <a:ext cx="0" cy="2569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5869640" y="3571103"/>
            <a:ext cx="6833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9878423" y="3571103"/>
            <a:ext cx="21410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825687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7647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89983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47829" y="5821527"/>
            <a:ext cx="1176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653 DU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6787746" y="5821527"/>
            <a:ext cx="1176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670 DU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10822335" y="5821527"/>
            <a:ext cx="1176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690 DU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8527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474720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474720"/>
            <a:ext cx="4023360" cy="3017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3474720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28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View Geometries and Solar Zenith Angle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All location, date and time combinations with O</a:t>
            </a:r>
            <a:r>
              <a:rPr lang="en-US" baseline="-25000" dirty="0">
                <a:latin typeface="+mj-lt"/>
              </a:rPr>
              <a:t>3</a:t>
            </a:r>
            <a:r>
              <a:rPr lang="en-US" baseline="-25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added to the boundary layer</a:t>
            </a:r>
            <a:endParaRPr lang="en-US" baseline="-25000" dirty="0" smtClean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Retrieval performance is comparable for all view geometries and solar zenith </a:t>
            </a:r>
            <a:r>
              <a:rPr lang="en-US" dirty="0" smtClean="0">
                <a:latin typeface="+mj-lt"/>
              </a:rPr>
              <a:t>angles </a:t>
            </a:r>
            <a:r>
              <a:rPr lang="en-US" dirty="0">
                <a:latin typeface="+mj-lt"/>
              </a:rPr>
              <a:t>simulated when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is injected into the boundary layer, with the exception of near-nadir viewing on the summer solstice near solar noon (improved retrieval performance)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Boundary Layer Case</a:t>
            </a:r>
            <a:endParaRPr lang="en-US" sz="1600" baseline="-25000" dirty="0">
              <a:latin typeface="+mj-lt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1825687" y="3571103"/>
            <a:ext cx="0" cy="2569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869640" y="3571103"/>
            <a:ext cx="6833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9878423" y="3571103"/>
            <a:ext cx="21410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25687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647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9983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958588"/>
              </p:ext>
            </p:extLst>
          </p:nvPr>
        </p:nvGraphicFramePr>
        <p:xfrm>
          <a:off x="8105538" y="2246903"/>
          <a:ext cx="3432984" cy="97853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099687">
                  <a:extLst>
                    <a:ext uri="{9D8B030D-6E8A-4147-A177-3AD203B41FA5}">
                      <a16:colId xmlns:a16="http://schemas.microsoft.com/office/drawing/2014/main" val="3774934817"/>
                    </a:ext>
                  </a:extLst>
                </a:gridCol>
                <a:gridCol w="767255">
                  <a:extLst>
                    <a:ext uri="{9D8B030D-6E8A-4147-A177-3AD203B41FA5}">
                      <a16:colId xmlns:a16="http://schemas.microsoft.com/office/drawing/2014/main" val="31046613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8536101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41497812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Local Time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SZA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598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6B3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June 20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13.63°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432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2A9F2A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 pm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58.72°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649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881F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47.55°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0734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D62627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4 pm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59.12°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897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83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474720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474720"/>
            <a:ext cx="4023360" cy="3017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3474720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29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ACX Simulated View Geometries and Solar Zenith Angle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Each data point and error bars: 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All location, date and time combinations with O</a:t>
            </a:r>
            <a:r>
              <a:rPr lang="en-US" baseline="-25000" dirty="0">
                <a:latin typeface="+mj-lt"/>
              </a:rPr>
              <a:t>3 </a:t>
            </a:r>
            <a:r>
              <a:rPr lang="en-US" dirty="0">
                <a:latin typeface="+mj-lt"/>
              </a:rPr>
              <a:t>added </a:t>
            </a:r>
            <a:r>
              <a:rPr lang="en-US" dirty="0" smtClean="0">
                <a:latin typeface="+mj-lt"/>
              </a:rPr>
              <a:t>@ 5 km altitude</a:t>
            </a:r>
            <a:endParaRPr lang="en-US" baseline="-25000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Retrieval </a:t>
            </a:r>
            <a:r>
              <a:rPr lang="en-US" dirty="0">
                <a:latin typeface="+mj-lt"/>
              </a:rPr>
              <a:t>performance is comparable for all view geometries and solar zenith angles simulated with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at 5 km in the troposphere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j-lt"/>
              </a:rPr>
              <a:t>5 km Tropospheric Plume</a:t>
            </a:r>
            <a:endParaRPr lang="en-US" sz="1600" baseline="-25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1825687" y="3571103"/>
            <a:ext cx="0" cy="2569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869640" y="3571103"/>
            <a:ext cx="6833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9878423" y="3571103"/>
            <a:ext cx="21410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5687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7647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89983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239914"/>
              </p:ext>
            </p:extLst>
          </p:nvPr>
        </p:nvGraphicFramePr>
        <p:xfrm>
          <a:off x="8105538" y="2246903"/>
          <a:ext cx="3432984" cy="97853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099687">
                  <a:extLst>
                    <a:ext uri="{9D8B030D-6E8A-4147-A177-3AD203B41FA5}">
                      <a16:colId xmlns:a16="http://schemas.microsoft.com/office/drawing/2014/main" val="3774934817"/>
                    </a:ext>
                  </a:extLst>
                </a:gridCol>
                <a:gridCol w="767255">
                  <a:extLst>
                    <a:ext uri="{9D8B030D-6E8A-4147-A177-3AD203B41FA5}">
                      <a16:colId xmlns:a16="http://schemas.microsoft.com/office/drawing/2014/main" val="31046613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8536101"/>
                    </a:ext>
                  </a:extLst>
                </a:gridCol>
                <a:gridCol w="651642">
                  <a:extLst>
                    <a:ext uri="{9D8B030D-6E8A-4147-A177-3AD203B41FA5}">
                      <a16:colId xmlns:a16="http://schemas.microsoft.com/office/drawing/2014/main" val="41497812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Local Time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SZA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598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D76B3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June 20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1D76B3"/>
                          </a:solidFill>
                          <a:effectLst/>
                        </a:rPr>
                        <a:t>13.63°</a:t>
                      </a:r>
                      <a:endParaRPr lang="en-US" sz="1100" dirty="0">
                        <a:solidFill>
                          <a:srgbClr val="1D76B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432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2A9F2A"/>
                          </a:solidFill>
                          <a:effectLst/>
                        </a:rPr>
                        <a:t>Norman, OK</a:t>
                      </a:r>
                      <a:endParaRPr lang="en-US" sz="1100" b="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 pm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2A9F2A"/>
                          </a:solidFill>
                          <a:effectLst/>
                        </a:rPr>
                        <a:t>58.72°</a:t>
                      </a:r>
                      <a:endParaRPr lang="en-US" sz="1100" dirty="0">
                        <a:solidFill>
                          <a:srgbClr val="2A9F2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649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881F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1 pm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881F"/>
                          </a:solidFill>
                          <a:effectLst/>
                        </a:rPr>
                        <a:t>47.55°</a:t>
                      </a:r>
                      <a:endParaRPr lang="en-US" sz="1100" dirty="0">
                        <a:solidFill>
                          <a:srgbClr val="FF88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0734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D62627"/>
                          </a:solidFill>
                          <a:effectLst/>
                        </a:rPr>
                        <a:t>Seattle, WA</a:t>
                      </a:r>
                      <a:endParaRPr lang="en-US" sz="1100" b="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March 20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4 pm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62627"/>
                          </a:solidFill>
                          <a:effectLst/>
                        </a:rPr>
                        <a:t>59.12°</a:t>
                      </a:r>
                      <a:endParaRPr lang="en-US" sz="1100" dirty="0">
                        <a:solidFill>
                          <a:srgbClr val="D6262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897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29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30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Summary and Conclusions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104477" y="733610"/>
            <a:ext cx="12077584" cy="6077191"/>
          </a:xfrm>
          <a:prstGeom prst="roundRect">
            <a:avLst>
              <a:gd name="adj" fmla="val 2793"/>
            </a:avLst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An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end-to-end physics based imaging system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and scene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modeling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&amp;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simulation capability has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been further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developed in support of the GeoXO program to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conduct quantitative instrument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performance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assessments and trade studies of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the ACX system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This work investigated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the impacts of simulated ACX SNR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specifications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on trace gas retrieval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performance: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  <a:p>
            <a:pPr marL="461963" indent="-179388">
              <a:buFont typeface="Calibri" panose="020F0502020204030204" pitchFamily="34" charset="0"/>
              <a:buChar char="»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Previously studied NO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2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(420 – 450 nm) [EUMETSAT 2021]</a:t>
            </a:r>
          </a:p>
          <a:p>
            <a:pPr marL="461963" indent="-179388">
              <a:buFont typeface="Calibri" panose="020F0502020204030204" pitchFamily="34" charset="0"/>
              <a:buChar char="»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This study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investigated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SO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2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and O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retrievals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(approx. 300 – 350 nm)</a:t>
            </a:r>
            <a:endParaRPr lang="en-US" sz="1600" b="1" dirty="0" smtClean="0">
              <a:solidFill>
                <a:schemeClr val="tx1"/>
              </a:solidFill>
              <a:latin typeface="+mj-lt"/>
            </a:endParaRPr>
          </a:p>
          <a:p>
            <a:endParaRPr lang="en-US" sz="1000" b="1" dirty="0">
              <a:solidFill>
                <a:schemeClr val="tx1"/>
              </a:solidFill>
              <a:latin typeface="+mj-lt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</a:rPr>
              <a:t>Simulated ACX SO</a:t>
            </a:r>
            <a:r>
              <a:rPr lang="en-US" b="1" baseline="-25000" dirty="0" smtClean="0">
                <a:solidFill>
                  <a:schemeClr val="tx1"/>
                </a:solidFill>
                <a:latin typeface="+mj-lt"/>
              </a:rPr>
              <a:t>2</a:t>
            </a:r>
            <a:r>
              <a:rPr lang="en-US" b="1" dirty="0" smtClean="0">
                <a:solidFill>
                  <a:schemeClr val="tx1"/>
                </a:solidFill>
                <a:latin typeface="+mj-lt"/>
              </a:rPr>
              <a:t> Retrievals Summary</a:t>
            </a:r>
            <a:endParaRPr lang="en-US" b="1" baseline="-25000" dirty="0" smtClean="0">
              <a:solidFill>
                <a:schemeClr val="tx1"/>
              </a:solidFill>
              <a:latin typeface="+mj-lt"/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Retrieval uncertainty decreased as the slant column amount of SO</a:t>
            </a:r>
            <a:r>
              <a:rPr lang="en-US" sz="1600" baseline="-25000" dirty="0" smtClean="0">
                <a:solidFill>
                  <a:schemeClr val="tx1"/>
                </a:solidFill>
                <a:latin typeface="+mj-lt"/>
              </a:rPr>
              <a:t>2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increased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Retrieval performance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for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a tropospheric plume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outperforms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retrieval performance for the boundary layer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case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Retrievals errors decrease as solar zenith angle decreases in most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cases</a:t>
            </a:r>
          </a:p>
          <a:p>
            <a:endParaRPr lang="en-US" sz="1000" dirty="0">
              <a:solidFill>
                <a:schemeClr val="tx1"/>
              </a:solidFill>
              <a:latin typeface="+mj-lt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</a:rPr>
              <a:t>Simulated ACX O</a:t>
            </a:r>
            <a:r>
              <a:rPr lang="en-US" b="1" baseline="-25000" dirty="0" smtClean="0">
                <a:solidFill>
                  <a:schemeClr val="tx1"/>
                </a:solidFill>
                <a:latin typeface="+mj-lt"/>
              </a:rPr>
              <a:t>3</a:t>
            </a:r>
            <a:r>
              <a:rPr lang="en-US" b="1" dirty="0" smtClean="0">
                <a:solidFill>
                  <a:schemeClr val="tx1"/>
                </a:solidFill>
                <a:latin typeface="+mj-lt"/>
              </a:rPr>
              <a:t> Retrievals Summary</a:t>
            </a:r>
            <a:endParaRPr lang="en-US" b="1" baseline="-25000" dirty="0" smtClean="0">
              <a:solidFill>
                <a:schemeClr val="tx1"/>
              </a:solidFill>
              <a:latin typeface="+mj-lt"/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Retrieval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performance is better for O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injected at 5 km in the troposphere compared to O</a:t>
            </a:r>
            <a:r>
              <a:rPr lang="en-US" sz="1600" baseline="-25000" dirty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 injected in the boundary layer </a:t>
            </a:r>
            <a:endParaRPr lang="en-US" sz="1600" dirty="0" smtClean="0">
              <a:solidFill>
                <a:schemeClr val="tx1"/>
              </a:solidFill>
              <a:latin typeface="+mj-lt"/>
            </a:endParaRPr>
          </a:p>
          <a:p>
            <a:pPr marL="461963" lvl="1" indent="-174625">
              <a:buFont typeface="Calibri" panose="020F0502020204030204" pitchFamily="34" charset="0"/>
              <a:buChar char="»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Exception is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near-nadir viewing on the summer solstice near solar noon </a:t>
            </a:r>
            <a:endParaRPr lang="en-US" sz="1600" dirty="0" smtClean="0">
              <a:solidFill>
                <a:schemeClr val="tx1"/>
              </a:solidFill>
              <a:latin typeface="+mj-lt"/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Retrieval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performance is comparable for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most view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geometries and solar zenith angles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simulated</a:t>
            </a:r>
          </a:p>
          <a:p>
            <a:pPr marL="461963" lvl="1" indent="-174625">
              <a:buFont typeface="Calibri" panose="020F0502020204030204" pitchFamily="34" charset="0"/>
              <a:buChar char="»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Exception is boundary layer O</a:t>
            </a:r>
            <a:r>
              <a:rPr lang="en-US" sz="1600" baseline="-25000" dirty="0" smtClean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injection with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near-nadir viewing on the summer solstice near solar noon (improved retrieval performance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)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  <a:p>
            <a:pPr marL="6350"/>
            <a:endParaRPr lang="en-US" sz="1000" b="1" dirty="0" smtClean="0">
              <a:solidFill>
                <a:schemeClr val="tx1"/>
              </a:solidFill>
              <a:latin typeface="+mj-lt"/>
            </a:endParaRPr>
          </a:p>
          <a:p>
            <a:pPr marL="6350"/>
            <a:r>
              <a:rPr lang="en-US" b="1" dirty="0" smtClean="0">
                <a:solidFill>
                  <a:schemeClr val="tx1"/>
                </a:solidFill>
                <a:latin typeface="+mj-lt"/>
              </a:rPr>
              <a:t>Conclusions: </a:t>
            </a:r>
            <a:endParaRPr lang="en-US" b="1" dirty="0" smtClean="0">
              <a:solidFill>
                <a:schemeClr val="tx1"/>
              </a:solidFill>
              <a:latin typeface="+mj-lt"/>
            </a:endParaRPr>
          </a:p>
          <a:p>
            <a:pPr marL="168275" indent="-16192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Retrieval of SO</a:t>
            </a:r>
            <a:r>
              <a:rPr lang="en-US" sz="1600" baseline="-25000" dirty="0" smtClean="0">
                <a:solidFill>
                  <a:schemeClr val="tx1"/>
                </a:solidFill>
                <a:latin typeface="+mj-lt"/>
              </a:rPr>
              <a:t>2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and low amounts of O</a:t>
            </a:r>
            <a:r>
              <a:rPr lang="en-US" sz="1600" baseline="-25000" dirty="0" smtClean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in the boundary layer were found to be challenging regardless of SNR </a:t>
            </a:r>
          </a:p>
          <a:p>
            <a:pPr marL="168275" indent="-16192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Retrieval </a:t>
            </a: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errors did not vary greatly with changes in SNR (up to 50%) for O</a:t>
            </a:r>
            <a:r>
              <a:rPr lang="en-US" sz="1600" baseline="-25000" dirty="0" smtClean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 and large amounts of SO</a:t>
            </a:r>
            <a:r>
              <a:rPr lang="en-US" sz="1600" baseline="-250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 at higher altitudes in the troposphere; performance for these scenarios was acceptable within this range of SNR values</a:t>
            </a:r>
          </a:p>
          <a:p>
            <a:pPr marL="168275" indent="-16192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Retrieval performance for O</a:t>
            </a:r>
            <a:r>
              <a:rPr lang="en-US" sz="1600" baseline="-25000" dirty="0" smtClean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 and larger amounts of SO</a:t>
            </a:r>
            <a:r>
              <a:rPr lang="en-US" sz="1600" baseline="-25000" dirty="0" smtClean="0">
                <a:solidFill>
                  <a:srgbClr val="FF0000"/>
                </a:solidFill>
                <a:latin typeface="+mj-lt"/>
              </a:rPr>
              <a:t>2 </a:t>
            </a:r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at higher altitudes in the troposphere were shown to be sufficient with most SNRs modelled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+mj-lt"/>
              </a:rPr>
              <a:t>Path Forward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Investigating variability in retrieval performance for different times throughout the day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  <a:p>
            <a:endParaRPr lang="en-US" b="1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573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F181-DB42-4E6B-A583-9C88A5208ECA}" type="slidenum">
              <a:rPr lang="en-US" smtClean="0">
                <a:latin typeface="+mj-lt"/>
              </a:rPr>
              <a:t>31</a:t>
            </a:fld>
            <a:endParaRPr lang="en-US">
              <a:latin typeface="+mj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994660"/>
            <a:ext cx="12192000" cy="86868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Backup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790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68" y="3319272"/>
            <a:ext cx="4023360" cy="3017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84" y="3319272"/>
            <a:ext cx="4023360" cy="3017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3319272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32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68946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Seattle, WA: March </a:t>
            </a:r>
            <a:r>
              <a:rPr lang="en-US" dirty="0">
                <a:latin typeface="+mj-lt"/>
              </a:rPr>
              <a:t>20, 2021 @ 1 pm </a:t>
            </a:r>
            <a:r>
              <a:rPr lang="en-US" dirty="0" smtClean="0">
                <a:latin typeface="+mj-lt"/>
              </a:rPr>
              <a:t>(off-nadir </a:t>
            </a:r>
            <a:r>
              <a:rPr lang="en-US" dirty="0">
                <a:latin typeface="+mj-lt"/>
              </a:rPr>
              <a:t>viewing</a:t>
            </a:r>
            <a:r>
              <a:rPr lang="en-US" dirty="0" smtClean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Retrieval results improve for greater amounts of 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in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Retrieval performance with a tropospheric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plume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outperforms retrieval performance for the boundary layer case</a:t>
            </a:r>
            <a:endParaRPr lang="en-US" baseline="-25000" dirty="0">
              <a:latin typeface="+mj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2189624" y="3409122"/>
            <a:ext cx="10886" cy="2564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211809" y="3409122"/>
            <a:ext cx="0" cy="2574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202929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29522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231116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03314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0.37 DU 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432865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0.94 DU 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9434158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3.70 DU 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10220591" y="3409122"/>
            <a:ext cx="0" cy="2574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02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3319272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68" y="3319272"/>
            <a:ext cx="4023360" cy="3017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84" y="3319272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33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data point and error bars: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Seattle, WA: March 20, 2021 @ 1 pm (off-nadir viewing)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Retrieval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results improve for greater amounts of SO</a:t>
            </a:r>
            <a:r>
              <a:rPr lang="en-US" baseline="-25000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in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+mj-lt"/>
              </a:rPr>
              <a:t>Retrieval performance with a tropospheric plume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outperforms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retrieval performance for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the boundary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layer case</a:t>
            </a:r>
            <a:endParaRPr lang="en-US" baseline="-250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Results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as a percentage of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slant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column amount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show that boundary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layer cases have extremely high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error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58582" y="3448226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281942" y="3465393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246730" y="3322330"/>
            <a:ext cx="340242" cy="2712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2189624" y="3409122"/>
            <a:ext cx="10886" cy="2564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202929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29522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231116" y="3416375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03314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0.37 DU 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432865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0.94 DU 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9434158" y="304914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 = 3.70 DU </a:t>
            </a:r>
            <a:endParaRPr lang="en-US" dirty="0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10220591" y="3409122"/>
            <a:ext cx="0" cy="2574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0" y="2829674"/>
            <a:ext cx="1835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sz="1200" dirty="0" smtClean="0">
                <a:solidFill>
                  <a:srgbClr val="FF0000"/>
                </a:solidFill>
                <a:latin typeface="+mj-lt"/>
              </a:rPr>
              <a:t>ote difference in axes</a:t>
            </a:r>
            <a:endParaRPr lang="en-US" sz="12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09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3474720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474720"/>
            <a:ext cx="4023360" cy="3017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474720"/>
            <a:ext cx="4023360" cy="3017520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V="1">
            <a:off x="1825687" y="3571103"/>
            <a:ext cx="0" cy="2569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869640" y="3571103"/>
            <a:ext cx="6833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9878423" y="3571103"/>
            <a:ext cx="21410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25687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7647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89983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34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data point and error bars: 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At </a:t>
            </a:r>
            <a:r>
              <a:rPr lang="en-US" dirty="0">
                <a:latin typeface="+mj-lt"/>
              </a:rPr>
              <a:t>near nadir </a:t>
            </a:r>
            <a:r>
              <a:rPr lang="en-US" dirty="0" smtClean="0">
                <a:latin typeface="+mj-lt"/>
              </a:rPr>
              <a:t>viewing and small SZA, </a:t>
            </a:r>
            <a:r>
              <a:rPr lang="en-US" dirty="0">
                <a:latin typeface="+mj-lt"/>
              </a:rPr>
              <a:t>retrieval performance is comparable for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into the boundary layer and at 5 km in the troposphere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Norman, OK: June 20, 2021 @ 1pm (closer to nadir viewing, SZA = 13.63</a:t>
            </a:r>
            <a:r>
              <a:rPr lang="en-US" sz="16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sz="1600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)</a:t>
            </a:r>
            <a:r>
              <a:rPr lang="en-US" sz="1600" dirty="0" smtClean="0">
                <a:latin typeface="+mj-lt"/>
              </a:rPr>
              <a:t> </a:t>
            </a:r>
            <a:endParaRPr lang="en-US" sz="1600" baseline="-25000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07754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476 DU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747671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489 DU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10782260" y="5821527"/>
            <a:ext cx="1217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503 DU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7427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" y="3474720"/>
            <a:ext cx="4023360" cy="3017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80" y="3474720"/>
            <a:ext cx="4023360" cy="3017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3474720"/>
            <a:ext cx="4023360" cy="301752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2ECC1D8-68CC-F14C-8D0F-D3F597DD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861" y="6480181"/>
            <a:ext cx="2743200" cy="365125"/>
          </a:xfrm>
        </p:spPr>
        <p:txBody>
          <a:bodyPr/>
          <a:lstStyle/>
          <a:p>
            <a:fld id="{61BF7CED-F117-E644-A3BC-15703D4A823B}" type="slidenum">
              <a:rPr lang="en-US" smtClean="0">
                <a:latin typeface="+mj-lt"/>
              </a:rPr>
              <a:t>35</a:t>
            </a:fld>
            <a:endParaRPr lang="en-US" dirty="0">
              <a:latin typeface="+mj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12192000" cy="7122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5"/>
            <a:r>
              <a:rPr lang="en-US" sz="3200" dirty="0" smtClean="0">
                <a:latin typeface="+mj-lt"/>
              </a:rPr>
              <a:t>Boundary Layer Case vs Tropospheric Plume</a:t>
            </a:r>
            <a:endParaRPr lang="en-US" sz="3200" dirty="0">
              <a:latin typeface="+mj-lt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292F732-DDD8-EC49-8C65-29F6291EB350}"/>
              </a:ext>
            </a:extLst>
          </p:cNvPr>
          <p:cNvSpPr/>
          <p:nvPr/>
        </p:nvSpPr>
        <p:spPr>
          <a:xfrm>
            <a:off x="233868" y="865128"/>
            <a:ext cx="11725219" cy="1804114"/>
          </a:xfrm>
          <a:prstGeom prst="roundRect">
            <a:avLst>
              <a:gd name="adj" fmla="val 279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Each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data point and error bars: (mean ± 1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σ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) of 1000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At </a:t>
            </a:r>
            <a:r>
              <a:rPr lang="en-US" dirty="0">
                <a:latin typeface="+mj-lt"/>
              </a:rPr>
              <a:t>near nadir </a:t>
            </a:r>
            <a:r>
              <a:rPr lang="en-US" dirty="0" smtClean="0">
                <a:latin typeface="+mj-lt"/>
              </a:rPr>
              <a:t>viewing and small SZA, </a:t>
            </a:r>
            <a:r>
              <a:rPr lang="en-US" dirty="0">
                <a:latin typeface="+mj-lt"/>
              </a:rPr>
              <a:t>retrieval performance is comparable for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into the boundary layer and at 5 km in the </a:t>
            </a:r>
            <a:r>
              <a:rPr lang="en-US" dirty="0" smtClean="0">
                <a:latin typeface="+mj-lt"/>
              </a:rPr>
              <a:t>troposphere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At off-nadir viewing </a:t>
            </a:r>
            <a:r>
              <a:rPr lang="en-US" dirty="0" smtClean="0">
                <a:latin typeface="+mj-lt"/>
              </a:rPr>
              <a:t>and larger SZA, </a:t>
            </a:r>
            <a:r>
              <a:rPr lang="en-US" dirty="0">
                <a:latin typeface="+mj-lt"/>
              </a:rPr>
              <a:t>retrieval performance is better for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at 5 km in the troposphere compared to O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injected in the boundary layer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2967078"/>
            <a:ext cx="12192000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j-lt"/>
              </a:rPr>
              <a:t>Seattle, WA: March 20, 2021 @ 1pm (off-nadir viewing, SZA = 47.55</a:t>
            </a:r>
            <a:r>
              <a:rPr lang="en-US" sz="1600" dirty="0" smtClean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sz="1600" dirty="0" smtClean="0"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)</a:t>
            </a:r>
            <a:r>
              <a:rPr lang="en-US" sz="1600" dirty="0" smtClean="0">
                <a:latin typeface="+mj-lt"/>
              </a:rPr>
              <a:t> </a:t>
            </a:r>
            <a:endParaRPr lang="en-US" sz="1600" baseline="-25000" dirty="0"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1825687" y="3571103"/>
            <a:ext cx="0" cy="25695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869640" y="3571103"/>
            <a:ext cx="6833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9878423" y="3571103"/>
            <a:ext cx="21410" cy="256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825687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7647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899833" y="3598571"/>
            <a:ext cx="742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accent1"/>
                </a:solidFill>
                <a:latin typeface="+mj-lt"/>
              </a:rPr>
              <a:t>approximate PORD value</a:t>
            </a:r>
            <a:endParaRPr lang="en-US" sz="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7829" y="5821527"/>
            <a:ext cx="1176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653 DU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6787746" y="5821527"/>
            <a:ext cx="1176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670 DU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10822335" y="5821527"/>
            <a:ext cx="1176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SCA = 690 DU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8573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4062</Words>
  <Application>Microsoft Office PowerPoint</Application>
  <PresentationFormat>Widescreen</PresentationFormat>
  <Paragraphs>814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MS PGothic</vt:lpstr>
      <vt:lpstr>Arial</vt:lpstr>
      <vt:lpstr>Calibri</vt:lpstr>
      <vt:lpstr>Calibri Light</vt:lpstr>
      <vt:lpstr>Cambria Math</vt:lpstr>
      <vt:lpstr>Ebrima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Utility of the Instrument Performance Assessment Simulations  </vt:lpstr>
      <vt:lpstr>Modeling &amp; Simulation Framework</vt:lpstr>
      <vt:lpstr>Modeling &amp; Simulation Framework</vt:lpstr>
      <vt:lpstr>PowerPoint Presentation</vt:lpstr>
      <vt:lpstr>Modeling &amp; Simulation Framework</vt:lpstr>
      <vt:lpstr>PowerPoint Presentation</vt:lpstr>
      <vt:lpstr>PowerPoint Presentation</vt:lpstr>
      <vt:lpstr>PowerPoint Presentation</vt:lpstr>
      <vt:lpstr>Modeling &amp; Simulation Framework</vt:lpstr>
      <vt:lpstr>PowerPoint Presentation</vt:lpstr>
      <vt:lpstr>PowerPoint Presentation</vt:lpstr>
      <vt:lpstr>PowerPoint Presentation</vt:lpstr>
      <vt:lpstr>Baseline Retrieval and Analysis Framework For This Effort</vt:lpstr>
      <vt:lpstr>Modeling &amp; Simulation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Cook, Monica J. (GSFC-410.0)[GEOTHINKTANK, LLC]</dc:creator>
  <cp:lastModifiedBy>Cook, Monica J. (GSFC-410.0)[GEOTHINKTANK, LLC]</cp:lastModifiedBy>
  <cp:revision>111</cp:revision>
  <dcterms:created xsi:type="dcterms:W3CDTF">2022-11-25T18:17:12Z</dcterms:created>
  <dcterms:modified xsi:type="dcterms:W3CDTF">2022-12-22T18:16:57Z</dcterms:modified>
</cp:coreProperties>
</file>