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5"/>
  </p:sldMasterIdLst>
  <p:notesMasterIdLst>
    <p:notesMasterId r:id="rId12"/>
  </p:notesMasterIdLst>
  <p:handoutMasterIdLst>
    <p:handoutMasterId r:id="rId13"/>
  </p:handoutMasterIdLst>
  <p:sldIdLst>
    <p:sldId id="1063" r:id="rId6"/>
    <p:sldId id="1177" r:id="rId7"/>
    <p:sldId id="1197" r:id="rId8"/>
    <p:sldId id="744" r:id="rId9"/>
    <p:sldId id="665" r:id="rId10"/>
    <p:sldId id="379" r:id="rId11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 Munk" initials="MMM" lastIdx="1" clrIdx="0"/>
  <p:cmAuthor id="1" name="Alicia Cianciolo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AEAE"/>
    <a:srgbClr val="66FFFF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8" autoAdjust="0"/>
    <p:restoredTop sz="95701" autoAdjust="0"/>
  </p:normalViewPr>
  <p:slideViewPr>
    <p:cSldViewPr snapToGrid="0" snapToObjects="1">
      <p:cViewPr varScale="1">
        <p:scale>
          <a:sx n="143" d="100"/>
          <a:sy n="143" d="100"/>
        </p:scale>
        <p:origin x="896" y="192"/>
      </p:cViewPr>
      <p:guideLst>
        <p:guide orient="horz" pos="180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55" d="100"/>
        <a:sy n="5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B89EC-E2DB-1D44-8FC4-A34157F02E47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B3529-2712-D44D-92B8-F099BD412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3454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248D9-5A64-5540-B09B-5D72F84D25A2}" type="datetimeFigureOut">
              <a:rPr lang="en-US" smtClean="0"/>
              <a:t>12/16/22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98B74-21AB-D149-A437-F433EE3FE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975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230FD3-E5C9-594A-B2D9-08B568D402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4215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30FD3-E5C9-594A-B2D9-08B568D4020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37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2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30FD3-E5C9-594A-B2D9-08B568D4020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29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4"/>
          <p:cNvSpPr txBox="1">
            <a:spLocks noChangeArrowheads="1"/>
          </p:cNvSpPr>
          <p:nvPr userDrawn="1"/>
        </p:nvSpPr>
        <p:spPr bwMode="auto">
          <a:xfrm>
            <a:off x="-29932" y="594491"/>
            <a:ext cx="244344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457200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prstClr val="white"/>
                </a:solidFill>
                <a:latin typeface="Arial"/>
                <a:ea typeface="ヒラギノ角ゴ Pro W3" charset="-128"/>
                <a:cs typeface="Arial"/>
              </a:rPr>
              <a:t>National Aeronautics and Space Administration</a:t>
            </a:r>
          </a:p>
        </p:txBody>
      </p:sp>
      <p:sp>
        <p:nvSpPr>
          <p:cNvPr id="9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458792" y="1139827"/>
            <a:ext cx="4867275" cy="1090613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eaLnBrk="1" hangingPunct="1"/>
            <a:r>
              <a:rPr lang="en-US" sz="3600" dirty="0"/>
              <a:t>[Title]</a:t>
            </a:r>
          </a:p>
        </p:txBody>
      </p:sp>
      <p:sp>
        <p:nvSpPr>
          <p:cNvPr id="10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458788" y="2479487"/>
            <a:ext cx="7313612" cy="191728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pPr eaLnBrk="1" hangingPunct="1"/>
            <a:r>
              <a:rPr lang="en-US" sz="1800" dirty="0">
                <a:solidFill>
                  <a:schemeClr val="bg1"/>
                </a:solidFill>
              </a:rPr>
              <a:t>[Presenter]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</a:rPr>
              <a:t>[Date]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5000"/>
                    </a14:imgEffect>
                    <a14:imgEffect>
                      <a14:colorTemperature colorTemp="8800"/>
                    </a14:imgEffect>
                    <a14:imgEffect>
                      <a14:saturation sat="111000"/>
                    </a14:imgEffect>
                    <a14:imgEffect>
                      <a14:brightnessContrast bright="10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12768" r="45419" b="43791"/>
          <a:stretch/>
        </p:blipFill>
        <p:spPr>
          <a:xfrm>
            <a:off x="0" y="847632"/>
            <a:ext cx="9147457" cy="485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13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idx="1"/>
          </p:nvPr>
        </p:nvSpPr>
        <p:spPr bwMode="auto">
          <a:xfrm>
            <a:off x="234771" y="1021837"/>
            <a:ext cx="8449470" cy="428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11799" y="531125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fld id="{A26BEA9D-585B-4D4D-9321-5B86E97EB13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274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"/>
            <a:ext cx="9144000" cy="846139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457200">
              <a:spcBef>
                <a:spcPct val="20000"/>
              </a:spcBef>
              <a:defRPr/>
            </a:pPr>
            <a:endParaRPr lang="en-US" dirty="0">
              <a:solidFill>
                <a:prstClr val="black"/>
              </a:solidFill>
              <a:ea typeface="ＭＳ Ｐゴシック" pitchFamily="-80" charset="-128"/>
              <a:cs typeface="ＭＳ Ｐゴシック" pitchFamily="-80" charset="-128"/>
            </a:endParaRP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auto">
          <a:xfrm>
            <a:off x="237330" y="46053"/>
            <a:ext cx="8076408" cy="7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idx="1"/>
          </p:nvPr>
        </p:nvSpPr>
        <p:spPr bwMode="auto">
          <a:xfrm>
            <a:off x="234771" y="1021837"/>
            <a:ext cx="8449470" cy="428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11799" y="531125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fld id="{A26BEA9D-585B-4D4D-9321-5B86E97EB13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1" name="Picture 67" descr="NASA insignia RGB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13738" y="158752"/>
            <a:ext cx="71755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5036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BCF7C54C-9DC9-CF4C-AEA7-11A0F1C94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57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BCF7C54C-9DC9-CF4C-AEA7-11A0F1C94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380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BCF7C54C-9DC9-CF4C-AEA7-11A0F1C94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539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BCF7C54C-9DC9-CF4C-AEA7-11A0F1C94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33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BCF7C54C-9DC9-CF4C-AEA7-11A0F1C94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705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BCF7C54C-9DC9-CF4C-AEA7-11A0F1C94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325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BCF7C54C-9DC9-CF4C-AEA7-11A0F1C94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660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BCF7C54C-9DC9-CF4C-AEA7-11A0F1C94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104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/>
          <a:lstStyle/>
          <a:p>
            <a:fld id="{BCF7C54C-9DC9-CF4C-AEA7-11A0F1C94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37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"/>
            <a:ext cx="9144000" cy="846139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defTabSz="457200">
              <a:spcBef>
                <a:spcPct val="20000"/>
              </a:spcBef>
              <a:defRPr/>
            </a:pPr>
            <a:endParaRPr lang="en-US" dirty="0">
              <a:solidFill>
                <a:prstClr val="black"/>
              </a:solidFill>
              <a:latin typeface="Arial"/>
              <a:ea typeface="ＭＳ Ｐゴシック" pitchFamily="-80" charset="-128"/>
              <a:cs typeface="Arial"/>
            </a:endParaRPr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auto">
          <a:xfrm>
            <a:off x="237330" y="46053"/>
            <a:ext cx="8076408" cy="7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34771" y="1021837"/>
            <a:ext cx="8449470" cy="428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11799" y="531125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fld id="{A26BEA9D-585B-4D4D-9321-5B86E97EB13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59A830-B15D-8941-9626-8D1B286DCA30}"/>
              </a:ext>
            </a:extLst>
          </p:cNvPr>
          <p:cNvSpPr/>
          <p:nvPr userDrawn="1"/>
        </p:nvSpPr>
        <p:spPr>
          <a:xfrm>
            <a:off x="0" y="0"/>
            <a:ext cx="9144000" cy="9217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2" descr="Related image">
            <a:extLst>
              <a:ext uri="{FF2B5EF4-FFF2-40B4-BE49-F238E27FC236}">
                <a16:creationId xmlns:a16="http://schemas.microsoft.com/office/drawing/2014/main" id="{B9A46C26-97C9-0A44-994C-FDFEC5877F1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4">
            <a:lum brigh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1" t="30545" r="14924" b="33269"/>
          <a:stretch/>
        </p:blipFill>
        <p:spPr bwMode="auto">
          <a:xfrm>
            <a:off x="7613776" y="54516"/>
            <a:ext cx="1470220" cy="735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882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b="1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mailto:Paul.Wercinski@nasa.gov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video" Target="../media/media1.mov"/><Relationship Id="rId16" Type="http://schemas.openxmlformats.org/officeDocument/2006/relationships/image" Target="../media/image14.jpeg"/><Relationship Id="rId1" Type="http://schemas.microsoft.com/office/2007/relationships/media" Target="../media/media1.mov"/><Relationship Id="rId6" Type="http://schemas.microsoft.com/office/2007/relationships/hdphoto" Target="../media/hdphoto2.wdp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5" Type="http://schemas.openxmlformats.org/officeDocument/2006/relationships/hyperlink" Target="mailto:Paul.Wercinski@nasa.gov" TargetMode="External"/><Relationship Id="rId10" Type="http://schemas.microsoft.com/office/2007/relationships/hdphoto" Target="../media/hdphoto3.wdp"/><Relationship Id="rId4" Type="http://schemas.openxmlformats.org/officeDocument/2006/relationships/image" Target="../media/image5.jpe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png"/><Relationship Id="rId3" Type="http://schemas.microsoft.com/office/2007/relationships/media" Target="../media/media3.mp4"/><Relationship Id="rId7" Type="http://schemas.openxmlformats.org/officeDocument/2006/relationships/image" Target="../media/image15.jpeg"/><Relationship Id="rId12" Type="http://schemas.openxmlformats.org/officeDocument/2006/relationships/image" Target="../media/image19.jpeg"/><Relationship Id="rId17" Type="http://schemas.openxmlformats.org/officeDocument/2006/relationships/hyperlink" Target="mailto:Paul.Wercinski@nasa.gov" TargetMode="External"/><Relationship Id="rId2" Type="http://schemas.openxmlformats.org/officeDocument/2006/relationships/video" Target="../media/media2.mov"/><Relationship Id="rId16" Type="http://schemas.openxmlformats.org/officeDocument/2006/relationships/image" Target="../media/image23.jpeg"/><Relationship Id="rId1" Type="http://schemas.microsoft.com/office/2007/relationships/media" Target="../media/media2.mov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18.png"/><Relationship Id="rId5" Type="http://schemas.openxmlformats.org/officeDocument/2006/relationships/slideLayout" Target="../slideLayouts/slideLayout3.xml"/><Relationship Id="rId15" Type="http://schemas.openxmlformats.org/officeDocument/2006/relationships/image" Target="../media/image22.png"/><Relationship Id="rId10" Type="http://schemas.microsoft.com/office/2007/relationships/hdphoto" Target="../media/hdphoto4.wdp"/><Relationship Id="rId4" Type="http://schemas.openxmlformats.org/officeDocument/2006/relationships/video" Target="../media/media3.mp4"/><Relationship Id="rId9" Type="http://schemas.openxmlformats.org/officeDocument/2006/relationships/image" Target="../media/image17.png"/><Relationship Id="rId1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image" Target="../media/image27.gif"/><Relationship Id="rId11" Type="http://schemas.openxmlformats.org/officeDocument/2006/relationships/image" Target="../media/image32.png"/><Relationship Id="rId5" Type="http://schemas.openxmlformats.org/officeDocument/2006/relationships/image" Target="../media/image26.jpe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C70CA9-6CF0-CF4F-8C06-8EAF5B466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7C54C-9DC9-CF4C-AEA7-11A0F1C94BD6}" type="slidenum">
              <a:rPr lang="en-US" smtClean="0"/>
              <a:t>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551BB9-40DA-9743-8205-65F6B7BCB812}"/>
              </a:ext>
            </a:extLst>
          </p:cNvPr>
          <p:cNvSpPr txBox="1"/>
          <p:nvPr/>
        </p:nvSpPr>
        <p:spPr>
          <a:xfrm>
            <a:off x="2772600" y="5438001"/>
            <a:ext cx="30529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POC: </a:t>
            </a:r>
            <a:r>
              <a:rPr lang="en-US" sz="1200">
                <a:hlinkClick r:id="rId2"/>
              </a:rPr>
              <a:t>Paul.Wercinski@nasa.gov</a:t>
            </a:r>
            <a:r>
              <a:rPr lang="en-US" sz="1200"/>
              <a:t>. 650-776-9984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699087-C1FC-A649-A45F-5EC8C2001DA9}"/>
              </a:ext>
            </a:extLst>
          </p:cNvPr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F4E952-02D1-1045-AF77-4C1310221A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" r="2127"/>
          <a:stretch/>
        </p:blipFill>
        <p:spPr>
          <a:xfrm>
            <a:off x="526800" y="0"/>
            <a:ext cx="8154867" cy="5715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C3051FB-E582-8345-BD7B-93FD644CF257}"/>
              </a:ext>
            </a:extLst>
          </p:cNvPr>
          <p:cNvSpPr/>
          <p:nvPr/>
        </p:nvSpPr>
        <p:spPr>
          <a:xfrm>
            <a:off x="550845" y="3476734"/>
            <a:ext cx="680842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Heavy"/>
                <a:cs typeface="Avenir Heavy"/>
              </a:rPr>
              <a:t>Adaptable, Deployable, Entry and Placement Technology (ADEPT) Enabling Future Science Missions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6467CF-9810-7348-A6A9-90D47995F2F3}"/>
              </a:ext>
            </a:extLst>
          </p:cNvPr>
          <p:cNvSpPr txBox="1"/>
          <p:nvPr/>
        </p:nvSpPr>
        <p:spPr>
          <a:xfrm>
            <a:off x="1271065" y="5113875"/>
            <a:ext cx="5257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Medium"/>
                <a:cs typeface="Avenir Medium"/>
              </a:rPr>
              <a:t>January 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BA6582-D57D-F443-9933-2FD04ED4BBC9}"/>
              </a:ext>
            </a:extLst>
          </p:cNvPr>
          <p:cNvSpPr txBox="1"/>
          <p:nvPr/>
        </p:nvSpPr>
        <p:spPr>
          <a:xfrm>
            <a:off x="2087040" y="4582960"/>
            <a:ext cx="37889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Medium"/>
                <a:cs typeface="Avenir Medium"/>
              </a:rPr>
              <a:t>Paul Wercinski and the ADEPT Team</a:t>
            </a:r>
          </a:p>
          <a:p>
            <a:pPr algn="ctr"/>
            <a:r>
              <a:rPr lang="en-US" sz="15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Avenir Medium"/>
                <a:cs typeface="Avenir Medium"/>
              </a:rPr>
              <a:t>NASA Ames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1790068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9ACAA-95E6-1444-A309-340BF9255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/>
              <a:t>Adaptable, Deployable Entry and Placement Technology (ADEPT)</a:t>
            </a:r>
          </a:p>
        </p:txBody>
      </p:sp>
      <p:sp>
        <p:nvSpPr>
          <p:cNvPr id="36" name="Slide Number Placeholder 3">
            <a:extLst>
              <a:ext uri="{FF2B5EF4-FFF2-40B4-BE49-F238E27FC236}">
                <a16:creationId xmlns:a16="http://schemas.microsoft.com/office/drawing/2014/main" id="{93D34E10-E316-7540-B18C-45D2FD7B7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3C1606-AAA8-8245-9BCF-CC76FD2DF09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BAEBEE0-CF33-184B-8317-999A6B43476D}"/>
              </a:ext>
            </a:extLst>
          </p:cNvPr>
          <p:cNvSpPr txBox="1"/>
          <p:nvPr/>
        </p:nvSpPr>
        <p:spPr>
          <a:xfrm>
            <a:off x="2260284" y="1156249"/>
            <a:ext cx="3856041" cy="2223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50"/>
              </a:spcAft>
            </a:pPr>
            <a:r>
              <a:rPr lang="en-US" dirty="0"/>
              <a:t>ADEPT’s Major Benefits:</a:t>
            </a:r>
          </a:p>
          <a:p>
            <a:pPr marL="285750" indent="-28575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50" dirty="0"/>
              <a:t>Overcomes entry vehicle packaging and volume constraints in LV shroud or as secondary payload</a:t>
            </a:r>
          </a:p>
          <a:p>
            <a:pPr marL="285750" indent="-28575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50" dirty="0"/>
              <a:t>Deployed configuration achieves low ballistic coefficient (M/CdA), reducing peak heating and dynamic pressure loads; </a:t>
            </a:r>
          </a:p>
          <a:p>
            <a:pPr marL="285750" indent="-28575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50" dirty="0"/>
              <a:t>Woven carbon fabric, tested up to 250 W/cm</a:t>
            </a:r>
            <a:r>
              <a:rPr lang="en-US" sz="1350" baseline="30000" dirty="0"/>
              <a:t>2</a:t>
            </a:r>
            <a:r>
              <a:rPr lang="en-US" sz="1350" dirty="0"/>
              <a:t>, is suitable for extreme heating conditions including Venus science missions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224C0AE-2B7B-7843-9F92-1FB9F1A7A2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942" b="1"/>
          <a:stretch/>
        </p:blipFill>
        <p:spPr bwMode="auto">
          <a:xfrm>
            <a:off x="2830" y="897763"/>
            <a:ext cx="2089442" cy="1702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0AE45B67-14F0-FF47-A519-E9EB3BD96A1F}"/>
              </a:ext>
            </a:extLst>
          </p:cNvPr>
          <p:cNvGrpSpPr/>
          <p:nvPr/>
        </p:nvGrpSpPr>
        <p:grpSpPr>
          <a:xfrm>
            <a:off x="252755" y="2721024"/>
            <a:ext cx="1920240" cy="1117029"/>
            <a:chOff x="305699" y="3465616"/>
            <a:chExt cx="2560320" cy="148937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FB7D496-39E4-8144-B55A-8835C49E07E3}"/>
                </a:ext>
              </a:extLst>
            </p:cNvPr>
            <p:cNvSpPr/>
            <p:nvPr/>
          </p:nvSpPr>
          <p:spPr>
            <a:xfrm>
              <a:off x="329894" y="3491948"/>
              <a:ext cx="2468880" cy="1463040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8C7C1B-1329-4146-8CBC-97F5DA44DBE7}"/>
                </a:ext>
              </a:extLst>
            </p:cNvPr>
            <p:cNvSpPr txBox="1"/>
            <p:nvPr/>
          </p:nvSpPr>
          <p:spPr>
            <a:xfrm>
              <a:off x="305699" y="3465616"/>
              <a:ext cx="256032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/>
                </a:rPr>
                <a:t>3D Woven Carbon Fabric</a:t>
              </a: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17A39E44-D418-534C-B3F2-BB021B7C7C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556" b="94444" l="3412" r="96588">
                          <a14:foregroundMark x1="10448" y1="41358" x2="7463" y2="10185"/>
                          <a14:foregroundMark x1="3412" y1="10185" x2="3412" y2="10185"/>
                          <a14:foregroundMark x1="43497" y1="5556" x2="43497" y2="5556"/>
                          <a14:foregroundMark x1="93817" y1="50926" x2="93817" y2="50926"/>
                          <a14:foregroundMark x1="21322" y1="90741" x2="21322" y2="90741"/>
                          <a14:foregroundMark x1="23667" y1="94753" x2="23667" y2="94753"/>
                          <a14:foregroundMark x1="96588" y1="46914" x2="96588" y2="46914"/>
                          <a14:backgroundMark x1="91045" y1="4630" x2="91045" y2="5556"/>
                          <a14:backgroundMark x1="89979" y1="69753" x2="91684" y2="6944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9139" y="4080624"/>
              <a:ext cx="1190707" cy="822960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BB1482A8-ED76-1147-ACCA-531BCF026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6658" y="4018358"/>
              <a:ext cx="1071878" cy="914400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3032385-AE6C-614C-83C7-D3368F5BDE41}"/>
                </a:ext>
              </a:extLst>
            </p:cNvPr>
            <p:cNvSpPr txBox="1"/>
            <p:nvPr/>
          </p:nvSpPr>
          <p:spPr>
            <a:xfrm>
              <a:off x="1765255" y="3790815"/>
              <a:ext cx="1054135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Aft Surface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2E759F4-BD77-644C-84E3-9B0EE71AE1CF}"/>
                </a:ext>
              </a:extLst>
            </p:cNvPr>
            <p:cNvSpPr txBox="1"/>
            <p:nvPr/>
          </p:nvSpPr>
          <p:spPr>
            <a:xfrm>
              <a:off x="324286" y="3790815"/>
              <a:ext cx="1227260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Front Surface</a:t>
              </a:r>
            </a:p>
          </p:txBody>
        </p: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B923696-1199-4249-A001-7B1689349E51}"/>
              </a:ext>
            </a:extLst>
          </p:cNvPr>
          <p:cNvCxnSpPr>
            <a:cxnSpLocks/>
          </p:cNvCxnSpPr>
          <p:nvPr/>
        </p:nvCxnSpPr>
        <p:spPr>
          <a:xfrm flipV="1">
            <a:off x="1347422" y="1974500"/>
            <a:ext cx="47295" cy="766273"/>
          </a:xfrm>
          <a:prstGeom prst="line">
            <a:avLst/>
          </a:prstGeom>
          <a:ln w="9525"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D4287DB-0BF7-4849-80A2-D272CB7D77DA}"/>
              </a:ext>
            </a:extLst>
          </p:cNvPr>
          <p:cNvSpPr txBox="1"/>
          <p:nvPr/>
        </p:nvSpPr>
        <p:spPr>
          <a:xfrm>
            <a:off x="241641" y="2526358"/>
            <a:ext cx="51472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Struts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8D9EFF-022E-4A4E-A608-3E661F27A6EA}"/>
              </a:ext>
            </a:extLst>
          </p:cNvPr>
          <p:cNvSpPr txBox="1"/>
          <p:nvPr/>
        </p:nvSpPr>
        <p:spPr>
          <a:xfrm>
            <a:off x="828621" y="2268244"/>
            <a:ext cx="5045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Ribs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C332EF7-5E29-F549-BF1F-5E8F5E068A9F}"/>
              </a:ext>
            </a:extLst>
          </p:cNvPr>
          <p:cNvCxnSpPr/>
          <p:nvPr/>
        </p:nvCxnSpPr>
        <p:spPr>
          <a:xfrm flipH="1" flipV="1">
            <a:off x="945857" y="2037095"/>
            <a:ext cx="63880" cy="231149"/>
          </a:xfrm>
          <a:prstGeom prst="line">
            <a:avLst/>
          </a:prstGeom>
          <a:ln w="9525"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28FE4B7-ABFC-AD44-8577-055A777D7F0A}"/>
              </a:ext>
            </a:extLst>
          </p:cNvPr>
          <p:cNvCxnSpPr>
            <a:stCxn id="15" idx="0"/>
          </p:cNvCxnSpPr>
          <p:nvPr/>
        </p:nvCxnSpPr>
        <p:spPr>
          <a:xfrm flipV="1">
            <a:off x="499002" y="2262783"/>
            <a:ext cx="173266" cy="263575"/>
          </a:xfrm>
          <a:prstGeom prst="line">
            <a:avLst/>
          </a:prstGeom>
          <a:ln w="12700"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18E4F01-EE94-AC4A-B1D7-FEF5C369A951}"/>
              </a:ext>
            </a:extLst>
          </p:cNvPr>
          <p:cNvCxnSpPr>
            <a:stCxn id="15" idx="0"/>
          </p:cNvCxnSpPr>
          <p:nvPr/>
        </p:nvCxnSpPr>
        <p:spPr>
          <a:xfrm flipH="1" flipV="1">
            <a:off x="416116" y="2235641"/>
            <a:ext cx="82886" cy="290717"/>
          </a:xfrm>
          <a:prstGeom prst="line">
            <a:avLst/>
          </a:prstGeom>
          <a:ln w="12700"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F1BF87A-74CA-7247-8F27-C06EF3B6FBDA}"/>
              </a:ext>
            </a:extLst>
          </p:cNvPr>
          <p:cNvSpPr txBox="1"/>
          <p:nvPr/>
        </p:nvSpPr>
        <p:spPr>
          <a:xfrm>
            <a:off x="-58033" y="953529"/>
            <a:ext cx="940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Arial"/>
                <a:cs typeface="Arial"/>
              </a:rPr>
              <a:t>Rigid Nose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0D4449-5B77-1E43-85BD-341F0BF58D1F}"/>
              </a:ext>
            </a:extLst>
          </p:cNvPr>
          <p:cNvSpPr txBox="1"/>
          <p:nvPr/>
        </p:nvSpPr>
        <p:spPr>
          <a:xfrm>
            <a:off x="14951" y="1742875"/>
            <a:ext cx="49131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Arial"/>
                <a:cs typeface="Arial"/>
              </a:rPr>
              <a:t>Main Body</a:t>
            </a:r>
          </a:p>
        </p:txBody>
      </p:sp>
      <p:pic>
        <p:nvPicPr>
          <p:cNvPr id="3" name="ADEPT intro and deploy_no audio.mov" descr="ADEPT intro and deploy_no audio.mov">
            <a:hlinkClick r:id="" action="ppaction://media"/>
            <a:extLst>
              <a:ext uri="{FF2B5EF4-FFF2-40B4-BE49-F238E27FC236}">
                <a16:creationId xmlns:a16="http://schemas.microsoft.com/office/drawing/2014/main" id="{C67D8D37-33A4-2B4A-A29F-80F1DBD2F3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41630" y="985911"/>
            <a:ext cx="2390287" cy="1344537"/>
          </a:xfrm>
          <a:prstGeom prst="rect">
            <a:avLst/>
          </a:prstGeom>
        </p:spPr>
      </p:pic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6E919A9E-6D05-9C4D-AEA3-1B399DDE39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325595"/>
              </p:ext>
            </p:extLst>
          </p:nvPr>
        </p:nvGraphicFramePr>
        <p:xfrm>
          <a:off x="351453" y="3862143"/>
          <a:ext cx="8447313" cy="165045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69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5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0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26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4298">
                <a:tc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 marL="76200" marR="76200" marT="38100" marB="381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err="1"/>
                        <a:t>SmallSat</a:t>
                      </a:r>
                      <a:r>
                        <a:rPr lang="en-US" sz="900" b="0" dirty="0"/>
                        <a:t> Class (1-3m Diameter)</a:t>
                      </a:r>
                    </a:p>
                    <a:p>
                      <a:pPr algn="ctr"/>
                      <a:r>
                        <a:rPr lang="en-US" sz="900" b="0" dirty="0"/>
                        <a:t>(Tech Demo or Secondary Payload)</a:t>
                      </a:r>
                    </a:p>
                  </a:txBody>
                  <a:tcPr marL="76200" marR="76200" marT="38100" marB="381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Robotic</a:t>
                      </a:r>
                      <a:r>
                        <a:rPr lang="en-US" sz="900" b="0" baseline="0" dirty="0"/>
                        <a:t> Class (4-12m Diameter)</a:t>
                      </a:r>
                    </a:p>
                    <a:p>
                      <a:pPr algn="ctr"/>
                      <a:r>
                        <a:rPr lang="en-US" sz="900" b="0" baseline="0" dirty="0"/>
                        <a:t>(Discovery, New Frontier, </a:t>
                      </a:r>
                      <a:r>
                        <a:rPr lang="en-US" sz="900" b="0" dirty="0"/>
                        <a:t>Flagship</a:t>
                      </a:r>
                      <a:r>
                        <a:rPr lang="en-US" sz="900" b="0" baseline="0" dirty="0"/>
                        <a:t>)</a:t>
                      </a:r>
                    </a:p>
                  </a:txBody>
                  <a:tcPr marL="76200" marR="76200" marT="38100" marB="381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</a:txBody>
                  <a:tcPr marL="76200" marR="76200" marT="38100" marB="381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/>
                        <a:t>Exploration Class</a:t>
                      </a:r>
                    </a:p>
                    <a:p>
                      <a:pPr algn="ctr"/>
                      <a:r>
                        <a:rPr lang="en-US" sz="900" b="0" dirty="0"/>
                        <a:t>(Human Mars)</a:t>
                      </a:r>
                    </a:p>
                  </a:txBody>
                  <a:tcPr marL="76200" marR="76200" marT="38100" marB="381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9931">
                <a:tc>
                  <a:txBody>
                    <a:bodyPr/>
                    <a:lstStyle/>
                    <a:p>
                      <a:r>
                        <a:rPr lang="en-US" sz="900" b="1" dirty="0"/>
                        <a:t>Ballistic and Lifting Entry Vehicle Concepts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/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marL="76200" marR="76200" marT="38100" marB="381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1" name="Picture 40">
            <a:extLst>
              <a:ext uri="{FF2B5EF4-FFF2-40B4-BE49-F238E27FC236}">
                <a16:creationId xmlns:a16="http://schemas.microsoft.com/office/drawing/2014/main" id="{BE003590-0BAB-5D4B-A4CB-9736EF71494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126" b="89908" l="9962" r="95238">
                        <a14:backgroundMark x1="52882" y1="75098" x2="52882" y2="75098"/>
                        <a14:backgroundMark x1="55138" y1="75098" x2="55138" y2="75098"/>
                        <a14:backgroundMark x1="59398" y1="75623" x2="59398" y2="75623"/>
                        <a14:backgroundMark x1="62155" y1="75098" x2="62155" y2="750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93" t="14437" r="2994" b="10640"/>
          <a:stretch/>
        </p:blipFill>
        <p:spPr>
          <a:xfrm>
            <a:off x="3888594" y="4301904"/>
            <a:ext cx="1405978" cy="61816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A2A18FE-5557-AF42-8EAF-8FFA4B3BF1B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4137" t="17171" r="26206" b="25256"/>
          <a:stretch/>
        </p:blipFill>
        <p:spPr>
          <a:xfrm>
            <a:off x="1703287" y="4286833"/>
            <a:ext cx="1163413" cy="586415"/>
          </a:xfrm>
          <a:prstGeom prst="rect">
            <a:avLst/>
          </a:prstGeom>
        </p:spPr>
      </p:pic>
      <p:pic>
        <p:nvPicPr>
          <p:cNvPr id="54" name="Picture 3">
            <a:extLst>
              <a:ext uri="{FF2B5EF4-FFF2-40B4-BE49-F238E27FC236}">
                <a16:creationId xmlns:a16="http://schemas.microsoft.com/office/drawing/2014/main" id="{4EA03926-C496-0D41-A127-5AF622ECD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53949" y="4322625"/>
            <a:ext cx="1408963" cy="853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8F45EAA-883A-0C4A-B5FE-096E29044538}"/>
              </a:ext>
            </a:extLst>
          </p:cNvPr>
          <p:cNvSpPr txBox="1"/>
          <p:nvPr/>
        </p:nvSpPr>
        <p:spPr>
          <a:xfrm>
            <a:off x="1765240" y="4957931"/>
            <a:ext cx="934871" cy="3486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33" dirty="0"/>
              <a:t>SR-1</a:t>
            </a:r>
          </a:p>
          <a:p>
            <a:r>
              <a:rPr lang="en-US" sz="833" dirty="0"/>
              <a:t>(2018 Flight Test)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C950EE9-FC81-D144-9837-C1F260AA7612}"/>
              </a:ext>
            </a:extLst>
          </p:cNvPr>
          <p:cNvSpPr txBox="1"/>
          <p:nvPr/>
        </p:nvSpPr>
        <p:spPr>
          <a:xfrm>
            <a:off x="4210913" y="4950427"/>
            <a:ext cx="838691" cy="3486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33" dirty="0"/>
              <a:t>ADEPT </a:t>
            </a:r>
            <a:r>
              <a:rPr lang="en-US" sz="833" dirty="0" err="1"/>
              <a:t>VITaL</a:t>
            </a:r>
          </a:p>
          <a:p>
            <a:r>
              <a:rPr lang="en-US" sz="833" dirty="0" err="1"/>
              <a:t>(Venus Lander)</a:t>
            </a:r>
            <a:endParaRPr lang="en-US" sz="833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26E6084-21DC-564A-9B94-CDA53EC5DF71}"/>
              </a:ext>
            </a:extLst>
          </p:cNvPr>
          <p:cNvSpPr txBox="1"/>
          <p:nvPr/>
        </p:nvSpPr>
        <p:spPr>
          <a:xfrm>
            <a:off x="402215" y="3942562"/>
            <a:ext cx="1107996" cy="271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67" b="1" dirty="0">
                <a:solidFill>
                  <a:schemeClr val="bg1"/>
                </a:solidFill>
              </a:rPr>
              <a:t>ADEPT Designs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56A09BE-662B-6047-A019-48E36DA61473}"/>
              </a:ext>
            </a:extLst>
          </p:cNvPr>
          <p:cNvSpPr txBox="1"/>
          <p:nvPr/>
        </p:nvSpPr>
        <p:spPr>
          <a:xfrm>
            <a:off x="2819731" y="5167708"/>
            <a:ext cx="1010213" cy="220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33" dirty="0"/>
              <a:t>Project Pterodactyl</a:t>
            </a:r>
          </a:p>
        </p:txBody>
      </p:sp>
      <p:pic>
        <p:nvPicPr>
          <p:cNvPr id="59" name="Picture 2" descr="https://lh4.googleusercontent.com/76WylbN4nfuGXxnAyVESy5foqOufErspwoNYFuJDVZ01creFFM-Eu3Voce7ROjrNFZWtF5ib8xukHxT7i0F_0BYARa9Y-5zMfskzu652xCLYv8rNhQi90nS1smJZhyreg3kgVgtoODjOft5DYw">
            <a:extLst>
              <a:ext uri="{FF2B5EF4-FFF2-40B4-BE49-F238E27FC236}">
                <a16:creationId xmlns:a16="http://schemas.microsoft.com/office/drawing/2014/main" id="{F950A3AB-3E0B-1243-BD9A-116901B32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47176">
            <a:off x="2971858" y="4183342"/>
            <a:ext cx="828736" cy="1016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A23B6F9D-A637-5242-A932-AE9CFC66A9E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7927820">
            <a:off x="5280009" y="4615595"/>
            <a:ext cx="1253741" cy="447362"/>
          </a:xfrm>
          <a:prstGeom prst="rect">
            <a:avLst/>
          </a:prstGeom>
          <a:solidFill>
            <a:schemeClr val="tx1">
              <a:alpha val="0"/>
            </a:schemeClr>
          </a:solidFill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A79F2782-EA4A-9E4F-926D-5E752EBA655D}"/>
              </a:ext>
            </a:extLst>
          </p:cNvPr>
          <p:cNvSpPr txBox="1"/>
          <p:nvPr/>
        </p:nvSpPr>
        <p:spPr>
          <a:xfrm>
            <a:off x="5733553" y="5149965"/>
            <a:ext cx="12747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Ice Giant DMA Concept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0AC54BA-176C-154A-BACF-484A9FC54714}"/>
              </a:ext>
            </a:extLst>
          </p:cNvPr>
          <p:cNvSpPr txBox="1"/>
          <p:nvPr/>
        </p:nvSpPr>
        <p:spPr>
          <a:xfrm>
            <a:off x="7106366" y="5110800"/>
            <a:ext cx="1656223" cy="220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33" dirty="0"/>
              <a:t>Human Exploration 20mt Concept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354CE5E-C475-CE48-B60C-8BD0833AC7E5}"/>
              </a:ext>
            </a:extLst>
          </p:cNvPr>
          <p:cNvSpPr txBox="1"/>
          <p:nvPr/>
        </p:nvSpPr>
        <p:spPr>
          <a:xfrm>
            <a:off x="1545118" y="5281697"/>
            <a:ext cx="61702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1-3m Diameter                                              6m Dia.                              12m Dia. 		            18m Dia.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4EB759-21AF-E941-976D-561D1728798C}"/>
              </a:ext>
            </a:extLst>
          </p:cNvPr>
          <p:cNvSpPr txBox="1"/>
          <p:nvPr/>
        </p:nvSpPr>
        <p:spPr>
          <a:xfrm>
            <a:off x="6272233" y="2329716"/>
            <a:ext cx="237276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/>
              <a:t>“Umbrella-like” mechanical deployment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F1EFDC6-422F-1544-96C3-19FADBA8638B}"/>
              </a:ext>
            </a:extLst>
          </p:cNvPr>
          <p:cNvSpPr txBox="1"/>
          <p:nvPr/>
        </p:nvSpPr>
        <p:spPr>
          <a:xfrm>
            <a:off x="2772600" y="5493086"/>
            <a:ext cx="30529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POC: </a:t>
            </a:r>
            <a:r>
              <a:rPr lang="en-US" sz="1200">
                <a:hlinkClick r:id="rId15"/>
              </a:rPr>
              <a:t>Paul.Wercinski@nasa.gov</a:t>
            </a:r>
            <a:r>
              <a:rPr lang="en-US" sz="1200"/>
              <a:t>. 650-776-9984</a:t>
            </a:r>
          </a:p>
        </p:txBody>
      </p:sp>
      <p:sp>
        <p:nvSpPr>
          <p:cNvPr id="69" name="Slide Number Placeholder 3">
            <a:extLst>
              <a:ext uri="{FF2B5EF4-FFF2-40B4-BE49-F238E27FC236}">
                <a16:creationId xmlns:a16="http://schemas.microsoft.com/office/drawing/2014/main" id="{233E300F-43FB-1142-A1AE-7B0D472EA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1799" y="5366342"/>
            <a:ext cx="2133600" cy="365125"/>
          </a:xfrm>
        </p:spPr>
        <p:txBody>
          <a:bodyPr/>
          <a:lstStyle/>
          <a:p>
            <a:pPr>
              <a:defRPr/>
            </a:pPr>
            <a:fld id="{A26BEA9D-585B-4D4D-9321-5B86E97EB13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FE1D028-4856-E241-957D-5F247658EABB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6731" y="2583633"/>
            <a:ext cx="1527684" cy="118133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22FEEBF-01B8-EB44-BF9C-B95AF1DCD6AB}"/>
              </a:ext>
            </a:extLst>
          </p:cNvPr>
          <p:cNvSpPr txBox="1"/>
          <p:nvPr/>
        </p:nvSpPr>
        <p:spPr>
          <a:xfrm>
            <a:off x="6063915" y="3624350"/>
            <a:ext cx="27286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ADEPT stowed in ESPA as secondary payload</a:t>
            </a:r>
          </a:p>
        </p:txBody>
      </p:sp>
    </p:spTree>
    <p:extLst>
      <p:ext uri="{BB962C8B-B14F-4D97-AF65-F5344CB8AC3E}">
        <p14:creationId xmlns:p14="http://schemas.microsoft.com/office/powerpoint/2010/main" val="129436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rrow: Up 7">
            <a:extLst>
              <a:ext uri="{FF2B5EF4-FFF2-40B4-BE49-F238E27FC236}">
                <a16:creationId xmlns:a16="http://schemas.microsoft.com/office/drawing/2014/main" id="{EF034A16-9177-814E-92BF-558905F8746A}"/>
              </a:ext>
            </a:extLst>
          </p:cNvPr>
          <p:cNvSpPr/>
          <p:nvPr/>
        </p:nvSpPr>
        <p:spPr>
          <a:xfrm rot="3909386">
            <a:off x="3334315" y="-188603"/>
            <a:ext cx="522095" cy="5925679"/>
          </a:xfrm>
          <a:prstGeom prst="upArrow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38000">
                <a:schemeClr val="accent6">
                  <a:lumMod val="40000"/>
                  <a:lumOff val="60000"/>
                </a:schemeClr>
              </a:gs>
              <a:gs pos="72000">
                <a:schemeClr val="bg1">
                  <a:lumMod val="6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64417EE-7ABB-3944-A702-339FC921B855}"/>
              </a:ext>
            </a:extLst>
          </p:cNvPr>
          <p:cNvSpPr txBox="1"/>
          <p:nvPr/>
        </p:nvSpPr>
        <p:spPr>
          <a:xfrm>
            <a:off x="2465817" y="2938816"/>
            <a:ext cx="5131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</a:rPr>
              <a:t>TRL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DB5EF54-2EE9-4F27-98E4-61F4D22937A7}"/>
              </a:ext>
            </a:extLst>
          </p:cNvPr>
          <p:cNvSpPr>
            <a:spLocks noChangeAspect="1"/>
          </p:cNvSpPr>
          <p:nvPr/>
        </p:nvSpPr>
        <p:spPr>
          <a:xfrm>
            <a:off x="4822" y="2432956"/>
            <a:ext cx="1419782" cy="1419782"/>
          </a:xfrm>
          <a:prstGeom prst="ellipse">
            <a:avLst/>
          </a:prstGeom>
          <a:solidFill>
            <a:schemeClr val="accent5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7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90D98-BDAC-4CD6-AB83-C8C11CD3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85800">
              <a:defRPr/>
            </a:pPr>
            <a:fld id="{FE3C1606-AAA8-8245-9BCF-CC76FD2DF09A}" type="slidenum">
              <a:rPr lang="en-US" smtClean="0"/>
              <a:pPr algn="r" defTabSz="685800">
                <a:defRPr/>
              </a:pPr>
              <a:t>3</a:t>
            </a:fld>
            <a:endParaRPr lang="en-US" sz="9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EB9BECF-DB79-8E4E-9F3B-79744464EFF6}"/>
              </a:ext>
            </a:extLst>
          </p:cNvPr>
          <p:cNvSpPr txBox="1">
            <a:spLocks/>
          </p:cNvSpPr>
          <p:nvPr/>
        </p:nvSpPr>
        <p:spPr>
          <a:xfrm>
            <a:off x="575870" y="264862"/>
            <a:ext cx="7620569" cy="36810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3200">
                <a:solidFill>
                  <a:schemeClr val="bg1"/>
                </a:solidFill>
                <a:latin typeface="Helvetica Neue Ligh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ADEPT Technology Maturation FY12-FY19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13DE194-C509-3A42-88A3-C776136A5F34}"/>
              </a:ext>
            </a:extLst>
          </p:cNvPr>
          <p:cNvSpPr>
            <a:spLocks noChangeAspect="1"/>
          </p:cNvSpPr>
          <p:nvPr/>
        </p:nvSpPr>
        <p:spPr>
          <a:xfrm>
            <a:off x="713875" y="889308"/>
            <a:ext cx="2649998" cy="2649998"/>
          </a:xfrm>
          <a:prstGeom prst="ellipse">
            <a:avLst/>
          </a:prstGeom>
          <a:solidFill>
            <a:schemeClr val="accent3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75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D412788-4A08-5849-BC43-2AB7BA36EB2E}"/>
              </a:ext>
            </a:extLst>
          </p:cNvPr>
          <p:cNvSpPr>
            <a:spLocks noChangeAspect="1"/>
          </p:cNvSpPr>
          <p:nvPr/>
        </p:nvSpPr>
        <p:spPr>
          <a:xfrm>
            <a:off x="4737092" y="917819"/>
            <a:ext cx="3657450" cy="3657450"/>
          </a:xfrm>
          <a:prstGeom prst="ellipse">
            <a:avLst/>
          </a:prstGeom>
          <a:solidFill>
            <a:schemeClr val="accent6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75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3" name="Picture 22" descr="ADEPT_arcjet_pretest.jpg">
            <a:extLst>
              <a:ext uri="{FF2B5EF4-FFF2-40B4-BE49-F238E27FC236}">
                <a16:creationId xmlns:a16="http://schemas.microsoft.com/office/drawing/2014/main" id="{86F2D51F-7A69-4F4A-8F48-3BC518C689C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26" y="3136570"/>
            <a:ext cx="1132865" cy="815127"/>
          </a:xfrm>
          <a:prstGeom prst="rect">
            <a:avLst/>
          </a:prstGeom>
        </p:spPr>
      </p:pic>
      <p:pic>
        <p:nvPicPr>
          <p:cNvPr id="1026" name="Object 49">
            <a:extLst>
              <a:ext uri="{FF2B5EF4-FFF2-40B4-BE49-F238E27FC236}">
                <a16:creationId xmlns:a16="http://schemas.microsoft.com/office/drawing/2014/main" id="{1EE38CED-D36E-4F8C-8D20-CF068E2BC5FF}"/>
              </a:ext>
            </a:extLst>
          </p:cNvPr>
          <p:cNvPicPr>
            <a:picLocks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1" r="-125" b="-398"/>
          <a:stretch>
            <a:fillRect/>
          </a:stretch>
        </p:blipFill>
        <p:spPr bwMode="auto">
          <a:xfrm>
            <a:off x="98798" y="2355358"/>
            <a:ext cx="678060" cy="91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Arrow: Up 31">
            <a:extLst>
              <a:ext uri="{FF2B5EF4-FFF2-40B4-BE49-F238E27FC236}">
                <a16:creationId xmlns:a16="http://schemas.microsoft.com/office/drawing/2014/main" id="{DC77B1E6-334C-4571-B62D-2D0F5327C355}"/>
              </a:ext>
            </a:extLst>
          </p:cNvPr>
          <p:cNvSpPr/>
          <p:nvPr/>
        </p:nvSpPr>
        <p:spPr>
          <a:xfrm rot="5400000">
            <a:off x="3998291" y="1409404"/>
            <a:ext cx="305640" cy="8005665"/>
          </a:xfrm>
          <a:prstGeom prst="upArrow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38000">
                <a:schemeClr val="accent6">
                  <a:lumMod val="40000"/>
                  <a:lumOff val="60000"/>
                </a:schemeClr>
              </a:gs>
              <a:gs pos="72000">
                <a:schemeClr val="bg1">
                  <a:lumMod val="6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0A90D0-E154-46F5-99C0-5A52DB5E55C7}"/>
              </a:ext>
            </a:extLst>
          </p:cNvPr>
          <p:cNvSpPr txBox="1"/>
          <p:nvPr/>
        </p:nvSpPr>
        <p:spPr>
          <a:xfrm>
            <a:off x="260251" y="5268870"/>
            <a:ext cx="930065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800">
              <a:defRPr/>
            </a:pP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Component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1DECC51-6C07-4F4C-9B86-8839E79FEFFC}"/>
              </a:ext>
            </a:extLst>
          </p:cNvPr>
          <p:cNvSpPr txBox="1"/>
          <p:nvPr/>
        </p:nvSpPr>
        <p:spPr>
          <a:xfrm>
            <a:off x="2330113" y="5268869"/>
            <a:ext cx="1344057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800">
              <a:defRPr/>
            </a:pP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Subsystems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05DBF3F-D4E3-4DCF-86F4-3AF85464590B}"/>
              </a:ext>
            </a:extLst>
          </p:cNvPr>
          <p:cNvSpPr txBox="1"/>
          <p:nvPr/>
        </p:nvSpPr>
        <p:spPr>
          <a:xfrm>
            <a:off x="5628469" y="5268869"/>
            <a:ext cx="152609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685800">
              <a:defRPr/>
            </a:pP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Integrated Systems</a:t>
            </a:r>
          </a:p>
        </p:txBody>
      </p:sp>
      <p:graphicFrame>
        <p:nvGraphicFramePr>
          <p:cNvPr id="33" name="Table 4">
            <a:extLst>
              <a:ext uri="{FF2B5EF4-FFF2-40B4-BE49-F238E27FC236}">
                <a16:creationId xmlns:a16="http://schemas.microsoft.com/office/drawing/2014/main" id="{E0DA8988-7252-1947-A7BE-CB0CB7F54129}"/>
              </a:ext>
            </a:extLst>
          </p:cNvPr>
          <p:cNvGraphicFramePr>
            <a:graphicFrameLocks noGrp="1"/>
          </p:cNvGraphicFramePr>
          <p:nvPr/>
        </p:nvGraphicFramePr>
        <p:xfrm>
          <a:off x="647" y="4160123"/>
          <a:ext cx="9143845" cy="899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42981">
                  <a:extLst>
                    <a:ext uri="{9D8B030D-6E8A-4147-A177-3AD203B41FA5}">
                      <a16:colId xmlns:a16="http://schemas.microsoft.com/office/drawing/2014/main" val="3085203861"/>
                    </a:ext>
                  </a:extLst>
                </a:gridCol>
                <a:gridCol w="6857883">
                  <a:extLst>
                    <a:ext uri="{9D8B030D-6E8A-4147-A177-3AD203B41FA5}">
                      <a16:colId xmlns:a16="http://schemas.microsoft.com/office/drawing/2014/main" val="710095205"/>
                    </a:ext>
                  </a:extLst>
                </a:gridCol>
                <a:gridCol w="1142981">
                  <a:extLst>
                    <a:ext uri="{9D8B030D-6E8A-4147-A177-3AD203B41FA5}">
                      <a16:colId xmlns:a16="http://schemas.microsoft.com/office/drawing/2014/main" val="4140256195"/>
                    </a:ext>
                  </a:extLst>
                </a:gridCol>
              </a:tblGrid>
              <a:tr h="27542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/>
                        <a:t>2012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/>
                        <a:t>…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2019...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89453689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u="sng" dirty="0"/>
                        <a:t>Fabric-level</a:t>
                      </a:r>
                      <a:r>
                        <a:rPr lang="en-US" sz="1200" dirty="0"/>
                        <a:t> arc jet test to 250 W/cm</a:t>
                      </a:r>
                      <a:r>
                        <a:rPr lang="en-US" sz="1200" baseline="300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sz="1200" b="1" u="sng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9610206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AE2EDF78-15F9-7F41-88D4-22A4FA73C9EC}"/>
              </a:ext>
            </a:extLst>
          </p:cNvPr>
          <p:cNvGraphicFramePr>
            <a:graphicFrameLocks noGrp="1"/>
          </p:cNvGraphicFramePr>
          <p:nvPr/>
        </p:nvGraphicFramePr>
        <p:xfrm>
          <a:off x="1874" y="4161370"/>
          <a:ext cx="2285962" cy="899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42981">
                  <a:extLst>
                    <a:ext uri="{9D8B030D-6E8A-4147-A177-3AD203B41FA5}">
                      <a16:colId xmlns:a16="http://schemas.microsoft.com/office/drawing/2014/main" val="2892221700"/>
                    </a:ext>
                  </a:extLst>
                </a:gridCol>
                <a:gridCol w="1142981">
                  <a:extLst>
                    <a:ext uri="{9D8B030D-6E8A-4147-A177-3AD203B41FA5}">
                      <a16:colId xmlns:a16="http://schemas.microsoft.com/office/drawing/2014/main" val="3263143289"/>
                    </a:ext>
                  </a:extLst>
                </a:gridCol>
              </a:tblGrid>
              <a:tr h="27542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/>
                        <a:t>2012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/>
                        <a:t>2013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33760995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u="sng" dirty="0"/>
                        <a:t>Fabric-level</a:t>
                      </a:r>
                      <a:r>
                        <a:rPr lang="en-US" sz="1200" dirty="0"/>
                        <a:t> arc jet test to 250 W/cm</a:t>
                      </a:r>
                      <a:r>
                        <a:rPr lang="en-US" sz="1200" baseline="300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/>
                        <a:t>Aeroshell </a:t>
                      </a:r>
                      <a:r>
                        <a:rPr lang="en-US" sz="1200" b="1" u="sng" dirty="0"/>
                        <a:t>deployment</a:t>
                      </a:r>
                      <a:r>
                        <a:rPr lang="en-US" sz="1200" dirty="0"/>
                        <a:t> demonstration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62175920"/>
                  </a:ext>
                </a:extLst>
              </a:tr>
            </a:tbl>
          </a:graphicData>
        </a:graphic>
      </p:graphicFrame>
      <p:sp>
        <p:nvSpPr>
          <p:cNvPr id="19" name="Oval 18">
            <a:extLst>
              <a:ext uri="{FF2B5EF4-FFF2-40B4-BE49-F238E27FC236}">
                <a16:creationId xmlns:a16="http://schemas.microsoft.com/office/drawing/2014/main" id="{6007A666-E2BB-1C4C-A43E-7E315CD7DBFF}"/>
              </a:ext>
            </a:extLst>
          </p:cNvPr>
          <p:cNvSpPr>
            <a:spLocks noChangeAspect="1"/>
          </p:cNvSpPr>
          <p:nvPr/>
        </p:nvSpPr>
        <p:spPr>
          <a:xfrm>
            <a:off x="2123462" y="2690524"/>
            <a:ext cx="1920240" cy="1920240"/>
          </a:xfrm>
          <a:prstGeom prst="ellipse">
            <a:avLst/>
          </a:prstGeom>
          <a:solidFill>
            <a:schemeClr val="accent4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7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0728723-CDA8-6D45-8CBB-0D4F0038E19C}"/>
              </a:ext>
            </a:extLst>
          </p:cNvPr>
          <p:cNvSpPr>
            <a:spLocks noChangeAspect="1"/>
          </p:cNvSpPr>
          <p:nvPr/>
        </p:nvSpPr>
        <p:spPr>
          <a:xfrm>
            <a:off x="2937373" y="1294741"/>
            <a:ext cx="2037752" cy="2037752"/>
          </a:xfrm>
          <a:prstGeom prst="ellipse">
            <a:avLst/>
          </a:prstGeom>
          <a:solidFill>
            <a:schemeClr val="accent5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75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CEF5FC49-996D-2B4E-8694-7840F1D94D3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6230" y="3093221"/>
            <a:ext cx="1518791" cy="1032777"/>
          </a:xfrm>
          <a:prstGeom prst="rect">
            <a:avLst/>
          </a:prstGeom>
        </p:spPr>
      </p:pic>
      <p:pic>
        <p:nvPicPr>
          <p:cNvPr id="7" name="SPRITE-C test video_short2.mov" descr="SPRITE-C test video_short2.mov">
            <a:hlinkClick r:id="" action="ppaction://media"/>
            <a:extLst>
              <a:ext uri="{FF2B5EF4-FFF2-40B4-BE49-F238E27FC236}">
                <a16:creationId xmlns:a16="http://schemas.microsoft.com/office/drawing/2014/main" id="{91393438-7382-C342-AA47-B84179A6F9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1"/>
          <a:srcRect l="29091" r="12945"/>
          <a:stretch/>
        </p:blipFill>
        <p:spPr>
          <a:xfrm>
            <a:off x="3186132" y="1566254"/>
            <a:ext cx="1514236" cy="1469468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F8F73CD1-87B4-2049-8071-401CA6C34DCF}"/>
              </a:ext>
            </a:extLst>
          </p:cNvPr>
          <p:cNvGraphicFramePr>
            <a:graphicFrameLocks noGrp="1"/>
          </p:cNvGraphicFramePr>
          <p:nvPr/>
        </p:nvGraphicFramePr>
        <p:xfrm>
          <a:off x="2705" y="4161427"/>
          <a:ext cx="4571924" cy="899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42981">
                  <a:extLst>
                    <a:ext uri="{9D8B030D-6E8A-4147-A177-3AD203B41FA5}">
                      <a16:colId xmlns:a16="http://schemas.microsoft.com/office/drawing/2014/main" val="1405489100"/>
                    </a:ext>
                  </a:extLst>
                </a:gridCol>
                <a:gridCol w="1142981">
                  <a:extLst>
                    <a:ext uri="{9D8B030D-6E8A-4147-A177-3AD203B41FA5}">
                      <a16:colId xmlns:a16="http://schemas.microsoft.com/office/drawing/2014/main" val="2173518746"/>
                    </a:ext>
                  </a:extLst>
                </a:gridCol>
                <a:gridCol w="1142981">
                  <a:extLst>
                    <a:ext uri="{9D8B030D-6E8A-4147-A177-3AD203B41FA5}">
                      <a16:colId xmlns:a16="http://schemas.microsoft.com/office/drawing/2014/main" val="4242338316"/>
                    </a:ext>
                  </a:extLst>
                </a:gridCol>
                <a:gridCol w="1142981">
                  <a:extLst>
                    <a:ext uri="{9D8B030D-6E8A-4147-A177-3AD203B41FA5}">
                      <a16:colId xmlns:a16="http://schemas.microsoft.com/office/drawing/2014/main" val="4272895773"/>
                    </a:ext>
                  </a:extLst>
                </a:gridCol>
              </a:tblGrid>
              <a:tr h="27542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/>
                        <a:t>2012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/>
                        <a:t>2013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/>
                        <a:t>2014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/>
                        <a:t>2015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2066241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u="sng" dirty="0"/>
                        <a:t>Fabric-level</a:t>
                      </a:r>
                      <a:r>
                        <a:rPr lang="en-US" sz="1200" dirty="0"/>
                        <a:t> arc jet test to 250 W/cm</a:t>
                      </a:r>
                      <a:r>
                        <a:rPr lang="en-US" sz="1200" baseline="300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/>
                        <a:t>Aeroshell </a:t>
                      </a:r>
                      <a:r>
                        <a:rPr lang="en-US" sz="1200" b="1" u="sng" dirty="0"/>
                        <a:t>deployment</a:t>
                      </a:r>
                      <a:r>
                        <a:rPr lang="en-US" sz="1200" dirty="0"/>
                        <a:t> demonstration</a:t>
                      </a:r>
                    </a:p>
                  </a:txBody>
                  <a:tcPr marL="68580" marR="68580" marT="34290" marB="34290"/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u="sng" dirty="0"/>
                        <a:t>Distributed pressure loads</a:t>
                      </a:r>
                      <a:r>
                        <a:rPr lang="en-US" sz="1200" u="none" dirty="0"/>
                        <a:t> (wind tunnel) &amp; SPRITE-C </a:t>
                      </a:r>
                      <a:r>
                        <a:rPr lang="en-US" sz="1200" b="1" u="sng" dirty="0"/>
                        <a:t>system level aerothermal</a:t>
                      </a:r>
                      <a:r>
                        <a:rPr lang="en-US" sz="1200" b="1" u="none" dirty="0"/>
                        <a:t> </a:t>
                      </a:r>
                      <a:r>
                        <a:rPr lang="en-US" sz="1200" b="0" u="none" dirty="0"/>
                        <a:t>tests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127438"/>
                  </a:ext>
                </a:extLst>
              </a:tr>
            </a:tbl>
          </a:graphicData>
        </a:graphic>
      </p:graphicFrame>
      <p:graphicFrame>
        <p:nvGraphicFramePr>
          <p:cNvPr id="39" name="Table 4">
            <a:extLst>
              <a:ext uri="{FF2B5EF4-FFF2-40B4-BE49-F238E27FC236}">
                <a16:creationId xmlns:a16="http://schemas.microsoft.com/office/drawing/2014/main" id="{5DBEED3E-5204-8C4E-9D98-12CBC6E15E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810660"/>
              </p:ext>
            </p:extLst>
          </p:nvPr>
        </p:nvGraphicFramePr>
        <p:xfrm>
          <a:off x="1615" y="4163579"/>
          <a:ext cx="9143848" cy="1082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42981">
                  <a:extLst>
                    <a:ext uri="{9D8B030D-6E8A-4147-A177-3AD203B41FA5}">
                      <a16:colId xmlns:a16="http://schemas.microsoft.com/office/drawing/2014/main" val="3085203861"/>
                    </a:ext>
                  </a:extLst>
                </a:gridCol>
                <a:gridCol w="1142981">
                  <a:extLst>
                    <a:ext uri="{9D8B030D-6E8A-4147-A177-3AD203B41FA5}">
                      <a16:colId xmlns:a16="http://schemas.microsoft.com/office/drawing/2014/main" val="710095205"/>
                    </a:ext>
                  </a:extLst>
                </a:gridCol>
                <a:gridCol w="1142981">
                  <a:extLst>
                    <a:ext uri="{9D8B030D-6E8A-4147-A177-3AD203B41FA5}">
                      <a16:colId xmlns:a16="http://schemas.microsoft.com/office/drawing/2014/main" val="3137391428"/>
                    </a:ext>
                  </a:extLst>
                </a:gridCol>
                <a:gridCol w="1142981">
                  <a:extLst>
                    <a:ext uri="{9D8B030D-6E8A-4147-A177-3AD203B41FA5}">
                      <a16:colId xmlns:a16="http://schemas.microsoft.com/office/drawing/2014/main" val="1197993864"/>
                    </a:ext>
                  </a:extLst>
                </a:gridCol>
                <a:gridCol w="1142981">
                  <a:extLst>
                    <a:ext uri="{9D8B030D-6E8A-4147-A177-3AD203B41FA5}">
                      <a16:colId xmlns:a16="http://schemas.microsoft.com/office/drawing/2014/main" val="1500086850"/>
                    </a:ext>
                  </a:extLst>
                </a:gridCol>
                <a:gridCol w="1142981">
                  <a:extLst>
                    <a:ext uri="{9D8B030D-6E8A-4147-A177-3AD203B41FA5}">
                      <a16:colId xmlns:a16="http://schemas.microsoft.com/office/drawing/2014/main" val="1508074741"/>
                    </a:ext>
                  </a:extLst>
                </a:gridCol>
                <a:gridCol w="1142981">
                  <a:extLst>
                    <a:ext uri="{9D8B030D-6E8A-4147-A177-3AD203B41FA5}">
                      <a16:colId xmlns:a16="http://schemas.microsoft.com/office/drawing/2014/main" val="847920318"/>
                    </a:ext>
                  </a:extLst>
                </a:gridCol>
                <a:gridCol w="1142981">
                  <a:extLst>
                    <a:ext uri="{9D8B030D-6E8A-4147-A177-3AD203B41FA5}">
                      <a16:colId xmlns:a16="http://schemas.microsoft.com/office/drawing/2014/main" val="4140256195"/>
                    </a:ext>
                  </a:extLst>
                </a:gridCol>
              </a:tblGrid>
              <a:tr h="275421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/>
                        <a:t>2012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/>
                        <a:t>2013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/>
                        <a:t>2014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2015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/>
                        <a:t>2016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/>
                        <a:t>2017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dirty="0"/>
                        <a:t>2018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/>
                        <a:t>2019...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489453689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u="sng" dirty="0"/>
                        <a:t>Fabric-level</a:t>
                      </a:r>
                      <a:r>
                        <a:rPr lang="en-US" sz="1200" dirty="0"/>
                        <a:t> arc jet test to 250 W/cm</a:t>
                      </a:r>
                      <a:r>
                        <a:rPr lang="en-US" sz="1200" baseline="300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/>
                        <a:t>Aeroshell </a:t>
                      </a:r>
                      <a:r>
                        <a:rPr lang="en-US" sz="1200" b="1" u="sng" dirty="0"/>
                        <a:t>deployment</a:t>
                      </a:r>
                      <a:r>
                        <a:rPr lang="en-US" sz="1200" dirty="0"/>
                        <a:t> demonstration</a:t>
                      </a:r>
                    </a:p>
                  </a:txBody>
                  <a:tcPr marL="68580" marR="68580" marT="34290" marB="34290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sng" dirty="0"/>
                        <a:t>Distributed pressure loads</a:t>
                      </a:r>
                      <a:r>
                        <a:rPr lang="en-US" sz="1200" u="none" dirty="0"/>
                        <a:t> (wind tunnel) &amp; SPRITE-C </a:t>
                      </a:r>
                      <a:r>
                        <a:rPr lang="en-US" sz="1200" b="1" u="sng" dirty="0"/>
                        <a:t>system level aerothermal</a:t>
                      </a:r>
                      <a:r>
                        <a:rPr lang="en-US" sz="1200" b="1" u="none" dirty="0"/>
                        <a:t> </a:t>
                      </a:r>
                      <a:r>
                        <a:rPr lang="en-US" sz="1200" b="0" u="none" dirty="0"/>
                        <a:t>tests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sz="1200" u="sng" dirty="0"/>
                        <a:t>Develop 0.7m </a:t>
                      </a:r>
                      <a:r>
                        <a:rPr lang="en-US" sz="1200" b="1" u="sng" dirty="0"/>
                        <a:t>flight system</a:t>
                      </a:r>
                    </a:p>
                    <a:p>
                      <a:pPr marL="285750" lvl="0" indent="-285750" algn="ctr">
                        <a:buFont typeface="Wingdings"/>
                        <a:buChar char="Ø"/>
                      </a:pPr>
                      <a:r>
                        <a:rPr lang="en-US" sz="1200" b="1" u="sng" dirty="0"/>
                        <a:t>SR-1 Flight Experiment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dirty="0"/>
                        <a:t>Mission concept development </a:t>
                      </a:r>
                      <a:r>
                        <a:rPr lang="en-US" sz="1200" dirty="0"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US" sz="1200" b="1" u="sng" dirty="0"/>
                        <a:t>Applications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96102063"/>
                  </a:ext>
                </a:extLst>
              </a:tr>
            </a:tbl>
          </a:graphicData>
        </a:graphic>
      </p:graphicFrame>
      <p:pic>
        <p:nvPicPr>
          <p:cNvPr id="40" name="Picture 39" descr="IMG_2429.JPG">
            <a:extLst>
              <a:ext uri="{FF2B5EF4-FFF2-40B4-BE49-F238E27FC236}">
                <a16:creationId xmlns:a16="http://schemas.microsoft.com/office/drawing/2014/main" id="{D610D9C5-1136-064F-9753-978FA14CEF2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1610" y="3458855"/>
            <a:ext cx="1604585" cy="66159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96D3072-705A-8149-894B-3C497A8F2DCA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7285" y="1855632"/>
            <a:ext cx="1901579" cy="152126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2AB4FA0-CB05-4B45-8E9D-D8044362F8EF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5817" y="1251171"/>
            <a:ext cx="2107016" cy="1280762"/>
          </a:xfrm>
          <a:prstGeom prst="rect">
            <a:avLst/>
          </a:prstGeom>
        </p:spPr>
      </p:pic>
      <p:pic>
        <p:nvPicPr>
          <p:cNvPr id="2" name="ADEPT-GTA-PAO_Deploy copy (MP4)">
            <a:hlinkClick r:id="" action="ppaction://media"/>
            <a:extLst>
              <a:ext uri="{FF2B5EF4-FFF2-40B4-BE49-F238E27FC236}">
                <a16:creationId xmlns:a16="http://schemas.microsoft.com/office/drawing/2014/main" id="{9F0A2F83-B579-415C-86CC-508A67A797A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5"/>
          <a:srcRect l="20151" r="5177"/>
          <a:stretch/>
        </p:blipFill>
        <p:spPr>
          <a:xfrm>
            <a:off x="883955" y="1300293"/>
            <a:ext cx="2198597" cy="1656193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6C3CD20-8E87-41CF-B2CC-521B19D3169F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4" b="11816"/>
          <a:stretch/>
        </p:blipFill>
        <p:spPr>
          <a:xfrm>
            <a:off x="6683926" y="2735074"/>
            <a:ext cx="2296345" cy="122190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C27D717-67B7-CE4A-B009-3CC3E73576DA}"/>
              </a:ext>
            </a:extLst>
          </p:cNvPr>
          <p:cNvSpPr txBox="1"/>
          <p:nvPr/>
        </p:nvSpPr>
        <p:spPr>
          <a:xfrm>
            <a:off x="2772600" y="5493086"/>
            <a:ext cx="30529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POC: </a:t>
            </a:r>
            <a:r>
              <a:rPr lang="en-US" sz="1200">
                <a:hlinkClick r:id="rId17"/>
              </a:rPr>
              <a:t>Paul.Wercinski@nasa.gov</a:t>
            </a:r>
            <a:r>
              <a:rPr lang="en-US" sz="1200"/>
              <a:t>. 650-776-9984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E2D1DE5-3BE1-114F-8B27-AC03D956197A}"/>
              </a:ext>
            </a:extLst>
          </p:cNvPr>
          <p:cNvSpPr txBox="1"/>
          <p:nvPr/>
        </p:nvSpPr>
        <p:spPr>
          <a:xfrm>
            <a:off x="-4986" y="3090021"/>
            <a:ext cx="1311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BLAM arc jet tests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643DADC-2579-AF4D-A69D-C159FC5F7650}"/>
              </a:ext>
            </a:extLst>
          </p:cNvPr>
          <p:cNvSpPr txBox="1"/>
          <p:nvPr/>
        </p:nvSpPr>
        <p:spPr>
          <a:xfrm>
            <a:off x="2730712" y="3040264"/>
            <a:ext cx="12280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Wind tunnel test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D30A26-499C-564D-8098-19711301780F}"/>
              </a:ext>
            </a:extLst>
          </p:cNvPr>
          <p:cNvSpPr txBox="1"/>
          <p:nvPr/>
        </p:nvSpPr>
        <p:spPr>
          <a:xfrm>
            <a:off x="847231" y="1251171"/>
            <a:ext cx="2056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Video: 2m Ground Test Article</a:t>
            </a:r>
          </a:p>
          <a:p>
            <a:r>
              <a:rPr lang="en-US" sz="1200" dirty="0">
                <a:solidFill>
                  <a:schemeClr val="bg1"/>
                </a:solidFill>
              </a:rPr>
              <a:t> deployment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5BC215E-4A35-B24C-BA22-7B80971A30AA}"/>
              </a:ext>
            </a:extLst>
          </p:cNvPr>
          <p:cNvSpPr txBox="1"/>
          <p:nvPr/>
        </p:nvSpPr>
        <p:spPr>
          <a:xfrm>
            <a:off x="3170540" y="1566303"/>
            <a:ext cx="1442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Video: 35cm diameter sub-scale arcjet test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4C2A965-AB38-0148-93A5-EEEA4B31191B}"/>
              </a:ext>
            </a:extLst>
          </p:cNvPr>
          <p:cNvSpPr txBox="1"/>
          <p:nvPr/>
        </p:nvSpPr>
        <p:spPr>
          <a:xfrm>
            <a:off x="6749683" y="1228482"/>
            <a:ext cx="18021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</a:rPr>
              <a:t>In-space deploy of Sounding Rocket 1 Test</a:t>
            </a:r>
          </a:p>
        </p:txBody>
      </p:sp>
    </p:spTree>
    <p:extLst>
      <p:ext uri="{BB962C8B-B14F-4D97-AF65-F5344CB8AC3E}">
        <p14:creationId xmlns:p14="http://schemas.microsoft.com/office/powerpoint/2010/main" val="399439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6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5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45"/>
            </p:par>
            <p:video fullScrn="1">
              <p:cMediaNode vol="0" mute="1">
                <p:cTn id="46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 fullScrn="1">
              <p:cMediaNode vol="80000">
                <p:cTn id="4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SmallSat Drag Modulation Aerocapture (DMA) for SMD Planetary Orbiter Missions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582743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3C1606-AAA8-8245-9BCF-CC76FD2DF09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1523" y="3822874"/>
            <a:ext cx="4317755" cy="63017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defPPr>
              <a:defRPr lang="en-US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b="1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Helvetica Neue Light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Helvetica Neue Light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Helvetica Neue Light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Helvetica Neue Ligh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350" dirty="0"/>
              <a:t>By modulating the time that a drag skirt is jettisoned from the spacecraft, the system can receive more or less delta-V and target a specific orbit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61A858-3416-428A-988F-6570939C2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27" y="1648689"/>
            <a:ext cx="4168951" cy="2022532"/>
          </a:xfrm>
          <a:prstGeom prst="rect">
            <a:avLst/>
          </a:prstGeom>
        </p:spPr>
      </p:pic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205573EC-5DB2-4E90-8884-826FE30AE277}"/>
              </a:ext>
            </a:extLst>
          </p:cNvPr>
          <p:cNvSpPr txBox="1">
            <a:spLocks/>
          </p:cNvSpPr>
          <p:nvPr/>
        </p:nvSpPr>
        <p:spPr>
          <a:xfrm>
            <a:off x="21523" y="1009103"/>
            <a:ext cx="4352682" cy="67749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 Neue Ligh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 dirty="0">
                <a:latin typeface="+mn-lt"/>
              </a:rPr>
              <a:t>To overcome navigation and atmospheric uncertainties, a form of flight control is needed during the aerocapture pass through the atmosphere</a:t>
            </a:r>
            <a:endParaRPr lang="en-US" sz="900" b="1" dirty="0"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CAE8A0-A11C-2D5E-CA96-A5F491F12B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5813"/>
          <a:stretch/>
        </p:blipFill>
        <p:spPr>
          <a:xfrm>
            <a:off x="4217895" y="1101492"/>
            <a:ext cx="4988859" cy="41754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D07930-C050-F6DD-9CBF-32B23787DA4A}"/>
              </a:ext>
            </a:extLst>
          </p:cNvPr>
          <p:cNvSpPr txBox="1"/>
          <p:nvPr/>
        </p:nvSpPr>
        <p:spPr>
          <a:xfrm>
            <a:off x="1395949" y="4542694"/>
            <a:ext cx="6537817" cy="1018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NASA Ames partnered with JPL (Alex Austin PI) on developing mission concepts and technology development plans (eg. ADEPT Technology Readiness Assessment)</a:t>
            </a:r>
          </a:p>
          <a:p>
            <a:pPr marL="285750" indent="-28575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DMA science mission concepts and potential Earth Technology Demonstration mission recently presented to STMD TDM leadership and SMD sponsored ADRAT</a:t>
            </a:r>
          </a:p>
        </p:txBody>
      </p:sp>
    </p:spTree>
    <p:extLst>
      <p:ext uri="{BB962C8B-B14F-4D97-AF65-F5344CB8AC3E}">
        <p14:creationId xmlns:p14="http://schemas.microsoft.com/office/powerpoint/2010/main" val="1433253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Aerocapture Tech Development Progress</a:t>
            </a:r>
            <a:endParaRPr lang="en-US" sz="2700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EFF7183-5BC6-44E3-8B2F-751F78AE23B1}"/>
              </a:ext>
            </a:extLst>
          </p:cNvPr>
          <p:cNvGrpSpPr/>
          <p:nvPr/>
        </p:nvGrpSpPr>
        <p:grpSpPr>
          <a:xfrm>
            <a:off x="6751737" y="3498813"/>
            <a:ext cx="2438096" cy="1802320"/>
            <a:chOff x="8740847" y="4309040"/>
            <a:chExt cx="3250794" cy="240309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1AEE8D1-70CB-4BAF-BF4D-1FB6DC2E2DE2}"/>
                </a:ext>
              </a:extLst>
            </p:cNvPr>
            <p:cNvSpPr txBox="1"/>
            <p:nvPr/>
          </p:nvSpPr>
          <p:spPr>
            <a:xfrm>
              <a:off x="8740847" y="6219690"/>
              <a:ext cx="325079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defRPr>
              </a:lvl1pPr>
            </a:lstStyle>
            <a:p>
              <a:r>
                <a:rPr lang="en-US" sz="900" dirty="0"/>
                <a:t>ARC successfully flew a 70 cm diameter ADEPT skirt on a suborbital sounding rocket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8E5B714-CCD9-44B5-8C35-C9C33DC5F3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183" r="2600"/>
            <a:stretch/>
          </p:blipFill>
          <p:spPr>
            <a:xfrm>
              <a:off x="8819420" y="4309040"/>
              <a:ext cx="2930421" cy="1974399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65EFCD4-37BE-4E00-B2BB-D8B439303CD1}"/>
              </a:ext>
            </a:extLst>
          </p:cNvPr>
          <p:cNvSpPr txBox="1"/>
          <p:nvPr/>
        </p:nvSpPr>
        <p:spPr>
          <a:xfrm>
            <a:off x="5890382" y="1882804"/>
            <a:ext cx="2896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ARC performed </a:t>
            </a:r>
            <a:r>
              <a:rPr lang="en-US" sz="900" dirty="0" err="1">
                <a:solidFill>
                  <a:prstClr val="black"/>
                </a:solidFill>
                <a:latin typeface="Calibri" panose="020F0502020204030204"/>
              </a:rPr>
              <a:t>arcjet</a:t>
            </a:r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 testing of flexible carbon fabric TPS at Mars relevant conditions. </a:t>
            </a:r>
            <a:endParaRPr lang="en-US" sz="900" baseline="30000" dirty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11B4CB2-3E3F-4E15-9A20-BD28115C1324}"/>
              </a:ext>
            </a:extLst>
          </p:cNvPr>
          <p:cNvGrpSpPr/>
          <p:nvPr/>
        </p:nvGrpSpPr>
        <p:grpSpPr>
          <a:xfrm>
            <a:off x="2178651" y="3538302"/>
            <a:ext cx="2580726" cy="1682491"/>
            <a:chOff x="-1015443" y="4448043"/>
            <a:chExt cx="3440968" cy="224332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22D9C1F-E8A9-4722-8B3D-FC7567366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15443" y="4448043"/>
              <a:ext cx="3440968" cy="193554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73AD39C-A396-4AA2-9818-248101CDBBB7}"/>
                </a:ext>
              </a:extLst>
            </p:cNvPr>
            <p:cNvSpPr txBox="1"/>
            <p:nvPr/>
          </p:nvSpPr>
          <p:spPr>
            <a:xfrm>
              <a:off x="-1015443" y="6383588"/>
              <a:ext cx="3406088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defRPr>
              </a:lvl1pPr>
            </a:lstStyle>
            <a:p>
              <a:r>
                <a:rPr lang="en-US" sz="900" dirty="0"/>
                <a:t>Cart3D CFD simulations at Venus flight conditions</a:t>
              </a:r>
            </a:p>
          </p:txBody>
        </p:sp>
      </p:grp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2A232862-B65E-44B4-985F-34175A57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E3C1606-AAA8-8245-9BCF-CC76FD2DF09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F4C271-D007-4199-86BA-FBD80AF644A6}"/>
              </a:ext>
            </a:extLst>
          </p:cNvPr>
          <p:cNvSpPr txBox="1"/>
          <p:nvPr/>
        </p:nvSpPr>
        <p:spPr>
          <a:xfrm>
            <a:off x="168174" y="2929262"/>
            <a:ext cx="2500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900" b="1" dirty="0">
                <a:solidFill>
                  <a:prstClr val="black"/>
                </a:solidFill>
                <a:latin typeface="Calibri" panose="020F0502020204030204"/>
              </a:rPr>
              <a:t>DSENDS 6-DOF simulation toolset provides capability to model the aerocapture maneuver</a:t>
            </a:r>
          </a:p>
        </p:txBody>
      </p:sp>
      <p:pic>
        <p:nvPicPr>
          <p:cNvPr id="16" name="DSENDS_movie">
            <a:hlinkClick r:id="" action="ppaction://media"/>
            <a:extLst>
              <a:ext uri="{FF2B5EF4-FFF2-40B4-BE49-F238E27FC236}">
                <a16:creationId xmlns:a16="http://schemas.microsoft.com/office/drawing/2014/main" id="{26C565E6-7682-4C35-848E-32B8D82F007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2429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608" y="1344905"/>
            <a:ext cx="2787194" cy="1567797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6D4A7EB9-DC64-4F17-A995-9B679B0EA813}"/>
              </a:ext>
            </a:extLst>
          </p:cNvPr>
          <p:cNvGrpSpPr/>
          <p:nvPr/>
        </p:nvGrpSpPr>
        <p:grpSpPr>
          <a:xfrm>
            <a:off x="5825211" y="2438477"/>
            <a:ext cx="3221372" cy="1015014"/>
            <a:chOff x="7879582" y="2896535"/>
            <a:chExt cx="4295163" cy="1353352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61B0E4E-F976-4EA9-AF58-E00D8A96BE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79582" y="2896535"/>
              <a:ext cx="2318308" cy="135335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44A161-2743-4301-BEF1-126932201F0F}"/>
                </a:ext>
              </a:extLst>
            </p:cNvPr>
            <p:cNvSpPr txBox="1"/>
            <p:nvPr/>
          </p:nvSpPr>
          <p:spPr>
            <a:xfrm>
              <a:off x="10234109" y="3135416"/>
              <a:ext cx="1940636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defRPr>
              </a:lvl1pPr>
            </a:lstStyle>
            <a:p>
              <a:r>
                <a:rPr lang="en-US" sz="900" dirty="0"/>
                <a:t>ADEPT vacuum bag and subsonic wind tunnel tests to assess shape change and possibility of flutter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C2212E1-F186-44F5-9938-ED5F33F833D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0396"/>
          <a:stretch/>
        </p:blipFill>
        <p:spPr>
          <a:xfrm>
            <a:off x="4881899" y="3538792"/>
            <a:ext cx="1886622" cy="1518384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DC4873A1-6275-495B-AFD6-D7724EDF25A8}"/>
              </a:ext>
            </a:extLst>
          </p:cNvPr>
          <p:cNvGrpSpPr/>
          <p:nvPr/>
        </p:nvGrpSpPr>
        <p:grpSpPr>
          <a:xfrm>
            <a:off x="2735886" y="1300715"/>
            <a:ext cx="2841063" cy="2298810"/>
            <a:chOff x="3647848" y="1446684"/>
            <a:chExt cx="3788084" cy="306508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0688218-9794-40F9-B4E4-FD457E0A4C39}"/>
                </a:ext>
              </a:extLst>
            </p:cNvPr>
            <p:cNvSpPr txBox="1"/>
            <p:nvPr/>
          </p:nvSpPr>
          <p:spPr>
            <a:xfrm>
              <a:off x="3647848" y="3834656"/>
              <a:ext cx="378808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defRPr>
              </a:lvl1pPr>
            </a:lstStyle>
            <a:p>
              <a:r>
                <a:rPr lang="en-US" sz="900" dirty="0"/>
                <a:t>JPL and ARC performed 8 sub-scale ballistic range shots at, giving valuable test data to inform DSENDS modeling</a:t>
              </a: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27CCF286-0550-44D8-BB26-43B816618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156997" y="1446684"/>
              <a:ext cx="2603413" cy="2486305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46CED3F-0E1E-43A8-AF5F-96E68C6D1CBD}"/>
              </a:ext>
            </a:extLst>
          </p:cNvPr>
          <p:cNvGrpSpPr/>
          <p:nvPr/>
        </p:nvGrpSpPr>
        <p:grpSpPr>
          <a:xfrm>
            <a:off x="-7408" y="3350698"/>
            <a:ext cx="2295991" cy="2043220"/>
            <a:chOff x="5929869" y="3788767"/>
            <a:chExt cx="3061321" cy="2724293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BDA1086B-B2EC-4A29-9287-B890126A0B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-1" t="4775" r="2547"/>
            <a:stretch/>
          </p:blipFill>
          <p:spPr>
            <a:xfrm>
              <a:off x="6134429" y="3788767"/>
              <a:ext cx="2367601" cy="2275303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333FCE3-9BF0-4699-A3CB-FD4A169B12D1}"/>
                </a:ext>
              </a:extLst>
            </p:cNvPr>
            <p:cNvSpPr txBox="1"/>
            <p:nvPr/>
          </p:nvSpPr>
          <p:spPr>
            <a:xfrm>
              <a:off x="5929869" y="6020617"/>
              <a:ext cx="306132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defRPr>
              </a:lvl1pPr>
            </a:lstStyle>
            <a:p>
              <a:r>
                <a:rPr lang="en-US" sz="900" dirty="0"/>
                <a:t>Investigated post-aerocapture PRM delta-v and operations requirements</a:t>
              </a:r>
            </a:p>
          </p:txBody>
        </p:sp>
      </p:grpSp>
      <p:sp>
        <p:nvSpPr>
          <p:cNvPr id="39" name="Content Placeholder 1">
            <a:extLst>
              <a:ext uri="{FF2B5EF4-FFF2-40B4-BE49-F238E27FC236}">
                <a16:creationId xmlns:a16="http://schemas.microsoft.com/office/drawing/2014/main" id="{C94B5B2B-CBB9-45CE-B243-F9CF2CF05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138" y="966399"/>
            <a:ext cx="7771724" cy="323165"/>
          </a:xfrm>
          <a:noFill/>
          <a:ln w="19050">
            <a:solidFill>
              <a:schemeClr val="tx1"/>
            </a:solidFill>
          </a:ln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en-US" sz="1650" dirty="0">
                <a:latin typeface="+mn-lt"/>
              </a:rPr>
              <a:t>Many years of development progress make drag modulated aerocapture ready for TDM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4DBABEF-6E7B-4FA5-ACC6-AD06F3799A5F}"/>
              </a:ext>
            </a:extLst>
          </p:cNvPr>
          <p:cNvGrpSpPr/>
          <p:nvPr/>
        </p:nvGrpSpPr>
        <p:grpSpPr>
          <a:xfrm>
            <a:off x="5088801" y="1357940"/>
            <a:ext cx="4047077" cy="1226599"/>
            <a:chOff x="6691436" y="1464111"/>
            <a:chExt cx="5396102" cy="163546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2B0C8F4-8E31-4B8A-9F51-1A6DC90BE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56067" y="1464111"/>
              <a:ext cx="4866840" cy="1182179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D263A6E-D467-468A-9135-0469823C2170}"/>
                </a:ext>
              </a:extLst>
            </p:cNvPr>
            <p:cNvSpPr txBox="1"/>
            <p:nvPr/>
          </p:nvSpPr>
          <p:spPr>
            <a:xfrm>
              <a:off x="6691436" y="2607134"/>
              <a:ext cx="539610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defRPr>
              </a:lvl1pPr>
            </a:lstStyle>
            <a:p>
              <a:r>
                <a:rPr lang="en-US" sz="900" dirty="0"/>
                <a:t>ARC performed </a:t>
              </a:r>
              <a:r>
                <a:rPr lang="en-US" sz="900" dirty="0" err="1"/>
                <a:t>arcjet</a:t>
              </a:r>
              <a:r>
                <a:rPr lang="en-US" sz="900" dirty="0"/>
                <a:t> testing of flexible carbon fabric at Mars relevant conditions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74C85D66-204A-4895-B081-FBE20AA01830}"/>
              </a:ext>
            </a:extLst>
          </p:cNvPr>
          <p:cNvSpPr txBox="1"/>
          <p:nvPr/>
        </p:nvSpPr>
        <p:spPr>
          <a:xfrm>
            <a:off x="4880178" y="5009988"/>
            <a:ext cx="18715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sz="900" dirty="0"/>
              <a:t>Extensive trade studies have yielded an integrated flight system design</a:t>
            </a:r>
          </a:p>
        </p:txBody>
      </p:sp>
    </p:spTree>
    <p:extLst>
      <p:ext uri="{BB962C8B-B14F-4D97-AF65-F5344CB8AC3E}">
        <p14:creationId xmlns:p14="http://schemas.microsoft.com/office/powerpoint/2010/main" val="70189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9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12589-40F3-A64E-822C-F937C4685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26BEA9D-585B-4D4D-9321-5B86E97EB13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DF7D96-5718-C945-9EB6-238816C285FB}"/>
              </a:ext>
            </a:extLst>
          </p:cNvPr>
          <p:cNvSpPr txBox="1"/>
          <p:nvPr/>
        </p:nvSpPr>
        <p:spPr>
          <a:xfrm>
            <a:off x="1" y="-1740"/>
            <a:ext cx="9144000" cy="5749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860"/>
              </a:lnSpc>
            </a:pPr>
            <a:r>
              <a:rPr lang="en-US" sz="1600" b="1"/>
              <a:t>ADEPT Bibliography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Venkatapathy, E., et al, “Adaptive Deployable Entry and Placement Technology (ADEPT): A Feasibility Study for Human Missions to Mars” AIAA Aerodynamic Decelerator Systems Technology Conference, May 23-26, 2011, Dublin, Ireland. AIAA 2011-2608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Arnold, J., et al., “Thermal and Structural Performance of Woven Carbon Cloth for Adaptive Deployable Entry and Placement Technology,” AIAA Aerodynamic Decelerator Systems Technology Conference, March 25-28, 2013, Daytona Beach, FL.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Arnold, J., et al. “Arcjet Testing of Woven Carbon Cloth for Use on Adaptive Deployable Entry Placement Technology.” IEEE Aerospace Conference, March, 2013, Big Sky, MT.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Yount, Bryan, C., et al. “Structures and Mechanisms Design Concepts for Adaptive Deployable Entry Placement Technology” AIAA Aerodynamic Decelerator Systems Technology Conference, March 25-28, 2013, Daytona Beach, FL.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Kazemba, C., et al, “A Versatile 3D-Woven Carbon Fabric for Broad Mission Application of ADEPT” International Planetary Probe Workshop, June 16-20, 2014, Pasadena, CA.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Smith, B., et al, “ADEPT for Secondary Payloads” International Planetary Probe Workshop, June 16-20, 2014, Pasadena, CA.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Yount, Bryan, C., Kruger, Carl, E., Cassell, Alan, M., Kazemba, Cole, D. “Deployment Testing of the ADEPT Ground Test Article. International Planetary Probe Workshop, June 16-20, 2014, Pasadena, CA.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Smith, B. P., Cassell, A. M., Kruger, C. E., Venkatapathy, E., Kazemba, C. D., Simonis, K. R., “Nano-ADEPT: An Entry System for Secondary Payloads,” IEEE Aerospace Conference, Big Sky, MT, March 2015.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Smith, B., et al “Nano-ADEPT Aeroloads Wind Tunnel Test” IEEE Aerospace Conference, 2016.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Cassell, Alan, M., et al. “System Level Aerothermal Ground Testing for the Adaptive Deployable Entry and Placement Technology.” International Planetary Probe Workshop, June 13-17, 2016, Laurel, MD.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Cassell, A. M., et al “Human Mars Mission Design Study Utilizing the Adaptive Deployable Entry and Placement Technology” IEEE Aerospace Conference, Big Sky, MT, March 2017.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Wercinski, P. F. et al., “ADEPT Sounding Rocket One (SR-1) Flight Experiment Overview,” IEEE Aerospace Conference, Big Sky, MT, March 2017.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Cassell, A. M., et al “ADEPT, a Mechanically Deployabe Re-Entry Vehicle System, Enabling Interplanetary CubeSat and Small Satellite Missions” SmallSat 2018, Logan, UT, August 2018.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Cassell, A., et al “ADEPT for Interplanetary Small Satellite Missions” Interplanetary Small Satellite Conference, 29-30 April, 2019, San Luis Obispo, CA.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Cassell, A. M., et al “ADEPT Sounding Rocket One Test Overview” AIAA Aviation Conference, Dallas, TX, 17-21 June 2019.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Korzun, A. M., Dutta, S., McDaniel, R. D., Karlgaard, C., Tynis, J. A., “Aerodynamics for the ADEPT SR-1 Flight Experiment,” AIAA Aviation Conference, Dallas, TX, 17-21 June 2019.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Cruz, J. R., Green, J. S., “Subsonic Dynamic Testing of a Subscale ADEPT Entry Vehicle,” AIAA Aviation Conference, Dallas, TX, 17-21 June 2019.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Tynis, J. A., Karlgaard, C., “Reconstruction of the Adaptable Deployable Entry and Placement Technology Sounding Rocket One Flight Test,” AIAA Aviation Conference, Dallas, TX, 17-21 June 2019.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Dutta, S., Green, J. S., “Flight Mechanics Modeling and Post Flight Analysis of ADEPT SR-1,” AIAA Aviation Conference, Dallas, TX, 17-21 June 2019.</a:t>
            </a:r>
          </a:p>
          <a:p>
            <a:pPr>
              <a:lnSpc>
                <a:spcPts val="860"/>
              </a:lnSpc>
            </a:pPr>
            <a:endParaRPr lang="en-US" sz="900"/>
          </a:p>
          <a:p>
            <a:pPr>
              <a:lnSpc>
                <a:spcPts val="860"/>
              </a:lnSpc>
            </a:pPr>
            <a:r>
              <a:rPr lang="en-US" sz="900"/>
              <a:t>D’Souza, S. D., Johnson, B. J., Okolo, W. A., Nikaido, B. E., Smith, B. P., “Pterodactyl: Developing a Design, Build and Test Capability for Non-propulsive Control Systems for Lifting Nano-ADEPT,” AIAA Aviation Conference, Dallas, TX, 17-21 June 2019.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4EAFCDE4-F3B8-0F42-B1C6-E28316E787E5}"/>
              </a:ext>
            </a:extLst>
          </p:cNvPr>
          <p:cNvSpPr txBox="1">
            <a:spLocks/>
          </p:cNvSpPr>
          <p:nvPr/>
        </p:nvSpPr>
        <p:spPr>
          <a:xfrm>
            <a:off x="6911799" y="53663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defRPr sz="11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26BEA9D-585B-4D4D-9321-5B86E97EB13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919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f3ec2f79-f415-450d-a94e-47d8ad81a929">ADY5CRWUJY4X-111359490-11</_dlc_DocId>
    <_dlc_DocIdUrl xmlns="f3ec2f79-f415-450d-a94e-47d8ad81a929">
      <Url>https://sharepoint.msfc.nasa.gov/sites/fppo/FP30/AES/HEMC/EDLA17/_layouts/15/DocIdRedir.aspx?ID=ADY5CRWUJY4X-111359490-11</Url>
      <Description>ADY5CRWUJY4X-111359490-11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B6172E26FA2B4896001F8C90E0F7EE" ma:contentTypeVersion="0" ma:contentTypeDescription="Create a new document." ma:contentTypeScope="" ma:versionID="db14f9a2386136d0de22a659a0fc4363">
  <xsd:schema xmlns:xsd="http://www.w3.org/2001/XMLSchema" xmlns:xs="http://www.w3.org/2001/XMLSchema" xmlns:p="http://schemas.microsoft.com/office/2006/metadata/properties" xmlns:ns2="f3ec2f79-f415-450d-a94e-47d8ad81a929" targetNamespace="http://schemas.microsoft.com/office/2006/metadata/properties" ma:root="true" ma:fieldsID="ae6465398b5cc908f4fb494968910495" ns2:_="">
    <xsd:import namespace="f3ec2f79-f415-450d-a94e-47d8ad81a92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ec2f79-f415-450d-a94e-47d8ad81a92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685942-427E-4C1D-A6AF-68ADC765668E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F9808070-9CF9-4727-8CDE-157A241AF50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f3ec2f79-f415-450d-a94e-47d8ad81a929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5D9233D-0C1C-4281-ACB2-1FBF91C71A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ec2f79-f415-450d-a94e-47d8ad81a9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9F46B8BF-AB1E-456A-B97B-3BAF041B5A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36701</TotalTime>
  <Words>1376</Words>
  <Application>Microsoft Macintosh PowerPoint</Application>
  <PresentationFormat>On-screen Show (16:10)</PresentationFormat>
  <Paragraphs>145</Paragraphs>
  <Slides>6</Slides>
  <Notes>3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 Heavy</vt:lpstr>
      <vt:lpstr>Avenir Medium</vt:lpstr>
      <vt:lpstr>Calibri</vt:lpstr>
      <vt:lpstr>Wingdings</vt:lpstr>
      <vt:lpstr>Office Theme</vt:lpstr>
      <vt:lpstr>PowerPoint Presentation</vt:lpstr>
      <vt:lpstr>Adaptable, Deployable Entry and Placement Technology (ADEPT)</vt:lpstr>
      <vt:lpstr>PowerPoint Presentation</vt:lpstr>
      <vt:lpstr>SmallSat Drag Modulation Aerocapture (DMA) for SMD Planetary Orbiter Missions</vt:lpstr>
      <vt:lpstr>Aerocapture Tech Development Progress</vt:lpstr>
      <vt:lpstr>PowerPoint Presentation</vt:lpstr>
    </vt:vector>
  </TitlesOfParts>
  <Company>NASA LaRC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Cianciolo</dc:creator>
  <cp:lastModifiedBy>Wercinski, Paul F. (ARC-TSS)</cp:lastModifiedBy>
  <cp:revision>675</cp:revision>
  <dcterms:created xsi:type="dcterms:W3CDTF">2015-10-31T03:28:11Z</dcterms:created>
  <dcterms:modified xsi:type="dcterms:W3CDTF">2022-12-16T17:24:07Z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0x0101001FB6172E26FA2B4896001F8C90E0F7EE</vt:lpwstr>
  </property>
  <property fmtid="{D5CDD505-2E9C-101B-9397-08002B2CF9AE}" pid="3" name="_dlc_DocIdItemGuid">
    <vt:lpwstr>7c365ce2-bea1-47ff-8b03-9487437ba820</vt:lpwstr>
  </property>
</Properties>
</file>