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66" r:id="rId5"/>
    <p:sldId id="267" r:id="rId6"/>
    <p:sldId id="268" r:id="rId7"/>
    <p:sldId id="261" r:id="rId8"/>
    <p:sldId id="269" r:id="rId9"/>
    <p:sldId id="262" r:id="rId10"/>
    <p:sldId id="271" r:id="rId11"/>
    <p:sldId id="270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7A1A9B-38C8-18D4-902C-0E780B935DBF}" name="Fremaux, Charles M. (LARC-D3)" initials="FCM(D" userId="S::cfremaux@ndc.nasa.gov::4d903755-f632-435b-97e5-300760ba19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491"/>
    <p:restoredTop sz="96327"/>
  </p:normalViewPr>
  <p:slideViewPr>
    <p:cSldViewPr snapToGrid="0">
      <p:cViewPr varScale="1">
        <p:scale>
          <a:sx n="128" d="100"/>
          <a:sy n="128" d="100"/>
        </p:scale>
        <p:origin x="2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4B084-536E-AA48-AA2D-A71A23633B82}" type="datetimeFigureOut">
              <a:rPr lang="en-US"/>
              <a:t>1/4/23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D492A-7B62-C343-ADB4-612E44BF8957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847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D492A-7B62-C343-ADB4-612E44BF8957}" type="slidenum">
              <a:r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60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C7899-D350-1080-86AE-21B904519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979586-F5EA-D686-0377-7774DEE059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E1759-F65E-F186-3245-57144AC56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A9330-6DDD-6D4D-B3CD-D99343203361}" type="datetime1">
              <a:rPr lang="en-US"/>
              <a:t>1/4/23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82DAB-F110-1CE2-1A41-414EF90B5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C5FD8-FFB6-4C95-1AD9-74FC4666F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96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0E409-F760-9B52-B737-FFCECB9CE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FFBA9-7A11-595E-5A0A-EC6704915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75F67-F9D3-A0A2-CE08-FE7305922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664B-D5BF-D343-9532-8EEE0A547A5B}" type="datetime1">
              <a:rPr lang="en-US"/>
              <a:t>1/4/23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D86D8-B548-5747-78F7-1705A3A43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9CEB7-755B-4294-B0FE-A0EF51BBD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92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0F8CA-F661-B1C1-AC14-D2D06E8CF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A94672-E698-F9C4-B87F-1065E30DA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8E936-FAC8-788B-A39E-761B02EB2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28512-9014-1E43-BD79-1B560054FF8B}" type="datetime1">
              <a:rPr lang="en-US"/>
              <a:t>1/4/23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1FA6D-67A5-CEB7-56EF-A22E8B61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B38EE-5ED3-DB38-2564-DA0954F16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61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74E17-EA06-9BA9-ABC8-0196423F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3C50B-171D-BE02-4EAD-F98527B5A2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05090F-B436-0DA0-111D-580357A94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FA130-D4B2-7088-23FB-7426EB02A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DC94C-5FBA-3D44-A963-1CDBBC46C508}" type="datetime1">
              <a:rPr lang="en-US"/>
              <a:t>1/4/23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0570E-B53C-5CF8-1319-A19860CB4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93D590-282B-7D62-36DD-8B73D787D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33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4FDDA-161F-302B-EDD6-703DDEBA1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3C7E26-647D-5902-34EA-DDF7A869F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0C8F73-DA1D-6415-B7A6-44AE9B9A0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E04CB8-8F66-E4CE-8E5D-0F391B3353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FA3D09-41B0-E386-A653-3B062BCBC9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87FD3C-CBBB-221D-B2A6-36BA8E44A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2B7F8-72F1-FE4A-A5C5-FF90694EB301}" type="datetime1">
              <a:rPr lang="en-US"/>
              <a:t>1/4/23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BE1CC4-9256-4EED-4BBB-0E8397700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A50C56-E069-4733-3037-B5003B62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01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8E56F-B7EC-39F6-3747-A5996470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33F073-EB7E-E005-30C4-9BFB15FE6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B65EE-EB6D-1249-A840-4812E4902383}" type="datetime1">
              <a:rPr lang="en-US"/>
              <a:t>1/4/23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0517B9-AA32-8A1E-BBAF-92CC49F3D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BE210-AC2C-E5B4-4A2F-2F3F850EC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88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D7C393-1385-75D1-C148-04D1BB2AB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DC98-DDA6-EB40-BF9D-0646BAE61AC8}" type="datetime1">
              <a:rPr lang="en-US"/>
              <a:t>1/4/23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3DC01F-DDA2-D7AC-735D-F62013462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22C2A-0F26-9B72-20A7-59C33CF8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9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EF4CD-5666-2755-F297-5ABC0669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5DCA4-F026-D674-A1ED-0EE2B6800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BAFDC-08EF-C43A-8AA8-B4F5F48BF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51168-ABCA-4A96-9486-60F721A14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AF2CC-93AA-3B4D-BA4D-9F23143BA6AD}" type="datetime1">
              <a:rPr lang="en-US"/>
              <a:t>1/4/23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1A81D-2CAA-42DF-0538-70634D415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3CCF4-2143-1C18-E119-3EB9D5709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09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93BBB-B1C8-26E6-D62F-D7B52DE8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173147-59AD-4A50-E400-9C6699E777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3742C-117C-9B3B-B48F-B2D4C3247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DA28B-F0E9-4B5F-2E14-2B4016320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8C5D9-EBE3-404A-9653-01A4C7E831D0}" type="datetime1">
              <a:rPr lang="en-US"/>
              <a:t>1/4/23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3B000E-3862-B6C9-3953-6B8E9F0EC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9E9FC-C011-48EF-67A6-CE218CCBD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93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02B72-479F-751C-9343-8F616848D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B5E52-BCD1-464B-2B6D-492056586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2DD2D-4382-E7C3-E9A1-3515398BB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1027-F700-364A-B1AA-381CD874177A}" type="datetime1">
              <a:rPr lang="en-US"/>
              <a:t>1/4/23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DAC8B-C5DD-833F-2F94-E9D6EC09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0E539-D218-B373-B742-D53531C64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4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BD43F2-42DB-7586-B890-1AB648B03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364E2-E152-7AF3-5154-900183D59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D1CA-4A20-24BC-8E74-504D1064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8B34D-3280-8E44-A316-AE9933B4DDF8}" type="datetime1">
              <a:rPr lang="en-US"/>
              <a:t>1/4/23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E651E-728F-9E79-9A69-342612C4C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E9CA4-22DD-F220-35D2-07F58337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7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69607E-C23F-F08B-7699-A945ABF9B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205EC-F436-F339-D1C8-6E3362C15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FB906-8365-06F4-C565-98152B37AC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00603-37F7-9549-BDA6-8268BCE2BFDD}" type="datetime1">
              <a:rPr lang="en-US"/>
              <a:t>1/4/23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D4185-6B0C-11E7-9FA2-12C4D5DD5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F5391-1D4A-11F3-836F-88B91C652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773DD-0F32-3846-B180-413C41E7113A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260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13F5-F6B6-C456-2FED-1B67165C1C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Integrated Rigorous Analysis of CPS: Examples from the Aerospace Domain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3F1927-DD1B-2CA7-098F-501041FB67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Paolo Masci</a:t>
            </a:r>
          </a:p>
          <a:p>
            <a:r>
              <a:rPr lang="en-US" sz="2000" dirty="0"/>
              <a:t>paolo.masci@nianet.org</a:t>
            </a:r>
          </a:p>
          <a:p>
            <a:r>
              <a:rPr lang="en-US" sz="2000" dirty="0"/>
              <a:t>National Institute of Aerospace (NIA)</a:t>
            </a:r>
          </a:p>
          <a:p>
            <a:r>
              <a:rPr lang="en-US" sz="2000" dirty="0"/>
              <a:t>NASA Langley Research Center</a:t>
            </a:r>
          </a:p>
          <a:p>
            <a:endParaRPr lang="en-US" dirty="0"/>
          </a:p>
          <a:p>
            <a:r>
              <a:rPr lang="en-US" sz="1400" dirty="0"/>
              <a:t>Dagstuhl Seminar 23041 - </a:t>
            </a:r>
            <a:r>
              <a:rPr lang="en-US" sz="1400" dirty="0">
                <a:solidFill>
                  <a:srgbClr val="000000"/>
                </a:solidFill>
                <a:latin typeface="Segoe UI" panose="020B0502040204020203" pitchFamily="34" charset="0"/>
              </a:rPr>
              <a:t>Integrated Rigorous Analysis in Cyber-Physical Systems Engineering</a:t>
            </a:r>
            <a:r>
              <a:rPr lang="en-US" sz="1400" dirty="0"/>
              <a:t>, Jan 2023</a:t>
            </a:r>
          </a:p>
        </p:txBody>
      </p:sp>
    </p:spTree>
    <p:extLst>
      <p:ext uri="{BB962C8B-B14F-4D97-AF65-F5344CB8AC3E}">
        <p14:creationId xmlns:p14="http://schemas.microsoft.com/office/powerpoint/2010/main" val="175219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everal&#10;&#10;Description automatically generated">
            <a:extLst>
              <a:ext uri="{FF2B5EF4-FFF2-40B4-BE49-F238E27FC236}">
                <a16:creationId xmlns:a16="http://schemas.microsoft.com/office/drawing/2014/main" id="{87AF78E6-8795-09C7-288E-563561BA0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680" y="1905137"/>
            <a:ext cx="6560259" cy="42618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5D77C2-2EF6-6336-015B-F86C2D6D3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ATM-X: Future Airspace Operations and Services</a:t>
            </a:r>
            <a:br>
              <a:rPr lang="en-US" sz="4000" dirty="0"/>
            </a:br>
            <a:r>
              <a:rPr lang="en-US" sz="2000" dirty="0"/>
              <a:t>https://www.nasa.gov/aeroresearch/programs/aosp/atm-x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2B37C-5115-BB01-8D0C-76EB64487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5686"/>
            <a:ext cx="4846983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Our future airspace will be safer, greener and quieter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New airspace services and new types of vehicles, from passenger carriers to package delivery aircraft, will need to be safely integrated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Automated navigation systems will be used to improve coordination and information sharing and help pilots fly in a more crowded airspace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9FF044-5A87-478A-EB9C-68FC9354C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69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9C40F-2674-AE76-D829-684DF70E9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21" y="365127"/>
            <a:ext cx="11267661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Detect and Avoid (DAA)</a:t>
            </a:r>
            <a:br>
              <a:rPr lang="en-US" sz="4000" dirty="0"/>
            </a:br>
            <a:r>
              <a:rPr lang="en-US" sz="2000" dirty="0"/>
              <a:t>https://shemesh.larc.nasa.gov/fm/DAIDALUS/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5F890-0A41-7244-58E0-4F7C15B7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5"/>
            <a:ext cx="11024287" cy="4351338"/>
          </a:xfrm>
        </p:spPr>
        <p:txBody>
          <a:bodyPr/>
          <a:lstStyle/>
          <a:p>
            <a:r>
              <a:rPr lang="en-US" dirty="0"/>
              <a:t>Detect and Avoid (DAA) is the capability </a:t>
            </a:r>
            <a:br>
              <a:rPr lang="en-US" dirty="0"/>
            </a:br>
            <a:r>
              <a:rPr lang="en-US" dirty="0"/>
              <a:t>of an aircraft to remain well clear and </a:t>
            </a:r>
            <a:br>
              <a:rPr lang="en-US" dirty="0"/>
            </a:br>
            <a:r>
              <a:rPr lang="en-US" dirty="0"/>
              <a:t>avoid collisions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concept was originally created for </a:t>
            </a:r>
            <a:br>
              <a:rPr lang="en-US" dirty="0"/>
            </a:br>
            <a:r>
              <a:rPr lang="en-US" dirty="0"/>
              <a:t>Unmanned Aircraft (UAS) and is now being adapted to manned vehicles</a:t>
            </a:r>
          </a:p>
          <a:p>
            <a:endParaRPr lang="en-US" dirty="0"/>
          </a:p>
          <a:p>
            <a:r>
              <a:rPr lang="en-US" dirty="0"/>
              <a:t>DAIDALUS is a NASA-developed version of DAA</a:t>
            </a:r>
          </a:p>
          <a:p>
            <a:pPr lvl="1"/>
            <a:r>
              <a:rPr lang="en-US" dirty="0"/>
              <a:t>Ownship-centric alerting and guidance</a:t>
            </a:r>
          </a:p>
          <a:p>
            <a:pPr lvl="1"/>
            <a:r>
              <a:rPr lang="en-US" dirty="0"/>
              <a:t>Computations performed pair-wise using position and velocity vectors</a:t>
            </a:r>
          </a:p>
          <a:p>
            <a:pPr lvl="1"/>
            <a:r>
              <a:rPr lang="en-US" dirty="0"/>
              <a:t>Sensor-agnostic</a:t>
            </a:r>
          </a:p>
          <a:p>
            <a:pPr lvl="1"/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1E1D98B-9981-F649-0715-50E53EF4AFC5}"/>
              </a:ext>
            </a:extLst>
          </p:cNvPr>
          <p:cNvGrpSpPr/>
          <p:nvPr/>
        </p:nvGrpSpPr>
        <p:grpSpPr>
          <a:xfrm>
            <a:off x="7607471" y="1893483"/>
            <a:ext cx="4255014" cy="1858245"/>
            <a:chOff x="7142210" y="1756220"/>
            <a:chExt cx="4636728" cy="202494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25BD7F5-E2ED-BED6-C6D0-2E6A1089BD15}"/>
                </a:ext>
              </a:extLst>
            </p:cNvPr>
            <p:cNvGrpSpPr/>
            <p:nvPr/>
          </p:nvGrpSpPr>
          <p:grpSpPr>
            <a:xfrm>
              <a:off x="7142210" y="1756220"/>
              <a:ext cx="4636728" cy="2024947"/>
              <a:chOff x="7894003" y="2026508"/>
              <a:chExt cx="4193853" cy="1675728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89262C1-C3DE-21E9-7311-909260C41097}"/>
                  </a:ext>
                </a:extLst>
              </p:cNvPr>
              <p:cNvSpPr/>
              <p:nvPr/>
            </p:nvSpPr>
            <p:spPr>
              <a:xfrm>
                <a:off x="7894003" y="2026508"/>
                <a:ext cx="4130858" cy="1675728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E0A4704-6704-3D86-A300-F9764C345C38}"/>
                  </a:ext>
                </a:extLst>
              </p:cNvPr>
              <p:cNvSpPr/>
              <p:nvPr/>
            </p:nvSpPr>
            <p:spPr>
              <a:xfrm rot="21426116">
                <a:off x="8081092" y="2547949"/>
                <a:ext cx="973329" cy="766119"/>
              </a:xfrm>
              <a:prstGeom prst="ellips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5" name="Picture 4" descr="A black cross with a white background&#10;&#10;Description automatically generated with low confidence">
                <a:extLst>
                  <a:ext uri="{FF2B5EF4-FFF2-40B4-BE49-F238E27FC236}">
                    <a16:creationId xmlns:a16="http://schemas.microsoft.com/office/drawing/2014/main" id="{05D74D5C-4202-834A-AFEE-009D09D992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64000"/>
                        </a14:imgEffect>
                        <a14:imgEffect>
                          <a14:saturation sat="80000"/>
                        </a14:imgEffect>
                        <a14:imgEffect>
                          <a14:brightnessContrast bright="67000" contrast="5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308991" y="2728149"/>
                <a:ext cx="393700" cy="444500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B6E70CB3-DECC-1E90-5D0F-9DB2AF212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9692999">
                <a:off x="11273485" y="2201369"/>
                <a:ext cx="381000" cy="482600"/>
              </a:xfrm>
              <a:prstGeom prst="rect">
                <a:avLst/>
              </a:prstGeom>
            </p:spPr>
          </p:pic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784C2A1-F28F-2568-FFB4-8B308A41DB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39762" y="2925685"/>
                <a:ext cx="1593432" cy="0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CCB059D-4E51-5124-0071-CBC5A1DE3C83}"/>
                  </a:ext>
                </a:extLst>
              </p:cNvPr>
              <p:cNvSpPr txBox="1"/>
              <p:nvPr/>
            </p:nvSpPr>
            <p:spPr>
              <a:xfrm>
                <a:off x="10526946" y="2657655"/>
                <a:ext cx="6422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WCV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6731BE5-ABA2-DEE5-2381-8FD91858B77D}"/>
                  </a:ext>
                </a:extLst>
              </p:cNvPr>
              <p:cNvSpPr txBox="1"/>
              <p:nvPr/>
            </p:nvSpPr>
            <p:spPr>
              <a:xfrm>
                <a:off x="9011614" y="2511347"/>
                <a:ext cx="14446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Alerting Time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0BB242A-040B-9B64-9AFB-EF57BD3D0A50}"/>
                  </a:ext>
                </a:extLst>
              </p:cNvPr>
              <p:cNvSpPr txBox="1"/>
              <p:nvPr/>
            </p:nvSpPr>
            <p:spPr>
              <a:xfrm>
                <a:off x="7999352" y="3288452"/>
                <a:ext cx="10102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Ownship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397749-1753-CEB1-D2E3-A648574C1998}"/>
                  </a:ext>
                </a:extLst>
              </p:cNvPr>
              <p:cNvSpPr txBox="1"/>
              <p:nvPr/>
            </p:nvSpPr>
            <p:spPr>
              <a:xfrm>
                <a:off x="11331110" y="2859640"/>
                <a:ext cx="756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Traffic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6F9C6CF-BC7E-DE39-EBC1-A6CC4E5592B6}"/>
                  </a:ext>
                </a:extLst>
              </p:cNvPr>
              <p:cNvSpPr/>
              <p:nvPr/>
            </p:nvSpPr>
            <p:spPr>
              <a:xfrm rot="20011835">
                <a:off x="10320232" y="2241234"/>
                <a:ext cx="1618735" cy="766119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0AB17C2-59B2-8B37-7D22-B3803A9E0092}"/>
                </a:ext>
              </a:extLst>
            </p:cNvPr>
            <p:cNvCxnSpPr>
              <a:cxnSpLocks/>
              <a:stCxn id="7" idx="1"/>
            </p:cNvCxnSpPr>
            <p:nvPr/>
          </p:nvCxnSpPr>
          <p:spPr>
            <a:xfrm flipH="1">
              <a:off x="10603376" y="2370043"/>
              <a:ext cx="306776" cy="178841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5CE3C-6E04-58F9-3CFC-08FFE804F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54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5BBAC-29BA-9835-6CDE-47B6F438C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Rigorous analysis of DAIDALUS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BDFF6-CA26-A56F-3A1C-2C2F40D7A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9126"/>
            <a:ext cx="10515600" cy="4351338"/>
          </a:xfrm>
        </p:spPr>
        <p:txBody>
          <a:bodyPr/>
          <a:lstStyle/>
          <a:p>
            <a:r>
              <a:rPr lang="en-US" b="1" dirty="0"/>
              <a:t>Formal verification </a:t>
            </a:r>
            <a:r>
              <a:rPr lang="en-US" dirty="0"/>
              <a:t>was carried out to ensure correctness of the DAA algorithm specified in DAIDALUS</a:t>
            </a:r>
          </a:p>
          <a:p>
            <a:endParaRPr lang="en-US" dirty="0"/>
          </a:p>
          <a:p>
            <a:r>
              <a:rPr lang="en-US" dirty="0"/>
              <a:t>The Code of Federal Regulations requires that </a:t>
            </a:r>
            <a:r>
              <a:rPr lang="en-US" i="1" dirty="0"/>
              <a:t>"vigilance is maintained by each person operating an aircraft to see and avoid other aircraft, maintaining well clear regardless of the type of operation"</a:t>
            </a:r>
          </a:p>
          <a:p>
            <a:endParaRPr lang="en-US" i="1" dirty="0"/>
          </a:p>
          <a:p>
            <a:r>
              <a:rPr lang="en-US" dirty="0"/>
              <a:t>A mathematical definition [1] of "well clear" was developed by the RTCA Special Committee SC-228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1600" dirty="0"/>
              <a:t>[1] "A Family of Well-Clear Boundary Models for the Integration of UAS in the NAS", Cesar A. Munoz et al., 14th AIAA Aviation Technology, Integration, and Operations Conference. 2014.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47CD6-86B6-E44E-CD15-EA50EDBEA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96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CC40-7A6F-5D06-4F51-10CED44C5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Rigorous analysis of DAIDALUS (cont'd)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443C5-2BA6-46A9-C5DB-A65CB797E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The formal proof is for a real-valued version of the DAA algorithm</a:t>
            </a:r>
          </a:p>
          <a:p>
            <a:endParaRPr lang="en-US" dirty="0"/>
          </a:p>
          <a:p>
            <a:r>
              <a:rPr lang="en-US" dirty="0"/>
              <a:t>An implementation of DAIDALUS was created to assess the impact of numeric errors due to floating point computations</a:t>
            </a:r>
          </a:p>
          <a:p>
            <a:endParaRPr lang="en-US" b="1" dirty="0"/>
          </a:p>
          <a:p>
            <a:r>
              <a:rPr lang="en-US" b="1" dirty="0"/>
              <a:t>Testing</a:t>
            </a:r>
            <a:r>
              <a:rPr lang="en-US" dirty="0"/>
              <a:t> was used to check the equivalence between the specification and the implementation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1600" dirty="0"/>
              <a:t>[1] "Software validation via model animation", A. Dutle et al., Intl. Conference on Tests and Proofs, Springer LNCS, 2015</a:t>
            </a:r>
            <a:br>
              <a:rPr lang="en-US" sz="1600" dirty="0"/>
            </a:br>
            <a:r>
              <a:rPr lang="en-US" sz="1600" dirty="0"/>
              <a:t>[2] "The MINERVA software development process.", A. Narkawicz et al. NASA Formal Methods Symposium (NFM) 2017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43961-56B0-6534-A890-18308A54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343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1532B-1287-01A1-2EB8-528EC6F4B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Rigorous analysis of DAIDALUS (cont'd)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C85EE-694F-433E-B2EF-B1936D8B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5</a:t>
            </a:fld>
            <a:endParaRPr lang="en-US" dirty="0"/>
          </a:p>
        </p:txBody>
      </p:sp>
      <p:pic>
        <p:nvPicPr>
          <p:cNvPr id="6" name="Picture 5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4207BF60-96AD-8E12-4148-FB95E72BE5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255" b="41975"/>
          <a:stretch/>
        </p:blipFill>
        <p:spPr>
          <a:xfrm>
            <a:off x="6616558" y="3046808"/>
            <a:ext cx="5524928" cy="178204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51F2A-063B-6316-63CD-42520781E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734" y="1722885"/>
            <a:ext cx="10515600" cy="4351338"/>
          </a:xfrm>
        </p:spPr>
        <p:txBody>
          <a:bodyPr/>
          <a:lstStyle/>
          <a:p>
            <a:r>
              <a:rPr lang="en-US" b="1" dirty="0"/>
              <a:t>Simulation </a:t>
            </a:r>
            <a:r>
              <a:rPr lang="en-US" dirty="0"/>
              <a:t>was used to better support testing and explore ways to further improve the DAA algorithm of DAIDALUS</a:t>
            </a:r>
            <a:br>
              <a:rPr lang="en-US" dirty="0"/>
            </a:br>
            <a:endParaRPr lang="en-US" dirty="0"/>
          </a:p>
          <a:p>
            <a:r>
              <a:rPr lang="en-US" dirty="0"/>
              <a:t>DAA-Display simulation toolkit</a:t>
            </a:r>
          </a:p>
          <a:p>
            <a:pPr lvl="1"/>
            <a:r>
              <a:rPr lang="en-US" dirty="0"/>
              <a:t>Dedicated "views"</a:t>
            </a:r>
          </a:p>
          <a:p>
            <a:pPr lvl="1"/>
            <a:r>
              <a:rPr lang="en-US" dirty="0"/>
              <a:t>Fast-time simulation</a:t>
            </a:r>
          </a:p>
          <a:p>
            <a:pPr lvl="1"/>
            <a:r>
              <a:rPr lang="en-US" dirty="0"/>
              <a:t>Comparative analysis</a:t>
            </a:r>
          </a:p>
          <a:p>
            <a:pPr lvl="1"/>
            <a:r>
              <a:rPr lang="en-US" dirty="0"/>
              <a:t>Analysis over time</a:t>
            </a:r>
          </a:p>
          <a:p>
            <a:pPr lvl="1"/>
            <a:r>
              <a:rPr lang="en-US" dirty="0"/>
              <a:t>Modular architecture based on </a:t>
            </a:r>
            <a:br>
              <a:rPr lang="en-US" dirty="0"/>
            </a:br>
            <a:r>
              <a:rPr lang="en-US" dirty="0"/>
              <a:t>micro-servers, supports the execution </a:t>
            </a:r>
            <a:br>
              <a:rPr lang="en-US" dirty="0"/>
            </a:br>
            <a:r>
              <a:rPr lang="en-US" dirty="0"/>
              <a:t>of different DAIDALUS implementations (C++, Java) and specifications (PVS)</a:t>
            </a:r>
            <a:endParaRPr lang="en-US" sz="1600" dirty="0"/>
          </a:p>
          <a:p>
            <a:pPr marL="0" indent="0">
              <a:buNone/>
            </a:pPr>
            <a:br>
              <a:rPr lang="en-US" sz="1600" dirty="0"/>
            </a:br>
            <a:r>
              <a:rPr lang="en-US" sz="1600" dirty="0"/>
              <a:t>[1] A Graphical Toolkit for the Validation of Requirements for Detect and Avoid Systems", P. Masci et al, International Conference on Tests and Proofs, Springer LNCS, 2020</a:t>
            </a:r>
          </a:p>
        </p:txBody>
      </p:sp>
    </p:spTree>
    <p:extLst>
      <p:ext uri="{BB962C8B-B14F-4D97-AF65-F5344CB8AC3E}">
        <p14:creationId xmlns:p14="http://schemas.microsoft.com/office/powerpoint/2010/main" val="266605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54CE-DAA0-8BC6-F9E4-95C6764C8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Rigorous analysis of DAIDALUS (cont'd)</a:t>
            </a:r>
            <a:br>
              <a:rPr lang="en-US" dirty="0"/>
            </a:br>
            <a:r>
              <a:rPr lang="en-US" sz="2000" dirty="0"/>
              <a:t>https://shemesh.larc.nasa.gov/fm/DANTi/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B0D15B-ADC3-60B1-597B-66A841082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199" y="3453708"/>
            <a:ext cx="4458767" cy="31262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566746-6DA6-25A9-79BA-442260E78F46}"/>
              </a:ext>
            </a:extLst>
          </p:cNvPr>
          <p:cNvSpPr txBox="1"/>
          <p:nvPr/>
        </p:nvSpPr>
        <p:spPr>
          <a:xfrm>
            <a:off x="852621" y="1605507"/>
            <a:ext cx="109480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Components of the simulation environment were re-used to create </a:t>
            </a:r>
            <a:r>
              <a:rPr lang="en-US" sz="2800" b="1" dirty="0"/>
              <a:t>Prototypes</a:t>
            </a:r>
            <a:r>
              <a:rPr lang="en-US" sz="2800" dirty="0"/>
              <a:t> that could be used to explore design solutions for introducing the DAA technology in the cockpit</a:t>
            </a:r>
          </a:p>
          <a:p>
            <a:endParaRPr lang="en-US" sz="2800" dirty="0"/>
          </a:p>
          <a:p>
            <a:r>
              <a:rPr lang="en-US" sz="2800" dirty="0"/>
              <a:t>DANTi: DAA in an Electronic Flight Bag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Moving map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Compass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Tape indicators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Guidance shown as color-coded bands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Aural Annunciations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Resolution "Wedge"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Will soon be released as open source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2C18FD-ED28-3D9A-7932-CA506C969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010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25D1-9AFC-6E48-2CC4-8AE4B292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Rigorous analysis of DAIDALUS (remarks)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8000B4-F6B5-097C-52FF-02C9FCF8F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7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576F13-3E57-DD61-60DC-4B8918DCE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Several technical concepts were needed to perform a rigorous analysis</a:t>
            </a:r>
          </a:p>
          <a:p>
            <a:pPr lvl="1"/>
            <a:r>
              <a:rPr lang="en-US" b="1" dirty="0"/>
              <a:t>Formal analysis </a:t>
            </a:r>
            <a:r>
              <a:rPr lang="en-US" dirty="0"/>
              <a:t>was key to check functional correctness</a:t>
            </a:r>
          </a:p>
          <a:p>
            <a:pPr lvl="1"/>
            <a:r>
              <a:rPr lang="en-US" b="1" dirty="0"/>
              <a:t>Simulation and testing</a:t>
            </a:r>
            <a:r>
              <a:rPr lang="en-US" dirty="0"/>
              <a:t> provided additional important insights that could not be gained with pure formal verification</a:t>
            </a:r>
          </a:p>
          <a:p>
            <a:pPr lvl="1"/>
            <a:r>
              <a:rPr lang="en-US" b="1" dirty="0"/>
              <a:t>Rapid prototyping </a:t>
            </a:r>
            <a:r>
              <a:rPr lang="en-US" dirty="0"/>
              <a:t>greatly simplified engagement with domain experts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Simulation was central to the verification and validation of DAIDALUS</a:t>
            </a:r>
          </a:p>
          <a:p>
            <a:pPr lvl="1"/>
            <a:r>
              <a:rPr lang="en-US" dirty="0"/>
              <a:t>Natural bridge between formal analysis, testing and rapid prototyping</a:t>
            </a:r>
          </a:p>
          <a:p>
            <a:pPr lvl="1"/>
            <a:r>
              <a:rPr lang="en-US" dirty="0"/>
              <a:t>Graphical analysis front-end was key to discover latent design anomalies</a:t>
            </a:r>
          </a:p>
        </p:txBody>
      </p:sp>
    </p:spTree>
    <p:extLst>
      <p:ext uri="{BB962C8B-B14F-4D97-AF65-F5344CB8AC3E}">
        <p14:creationId xmlns:p14="http://schemas.microsoft.com/office/powerpoint/2010/main" val="3795540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F25D1-9AFC-6E48-2CC4-8AE4B292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Example integrated development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8000B4-F6B5-097C-52FF-02C9FCF8F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8</a:t>
            </a:fld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B1A39E-E1D1-56CE-6E67-E152C6B3D2D0}"/>
              </a:ext>
            </a:extLst>
          </p:cNvPr>
          <p:cNvGrpSpPr/>
          <p:nvPr/>
        </p:nvGrpSpPr>
        <p:grpSpPr>
          <a:xfrm>
            <a:off x="848360" y="1780841"/>
            <a:ext cx="10963458" cy="4541519"/>
            <a:chOff x="848360" y="1780841"/>
            <a:chExt cx="10963458" cy="454151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CE3BBA5-3351-3384-B66A-D60F1A97C7D1}"/>
                </a:ext>
              </a:extLst>
            </p:cNvPr>
            <p:cNvGrpSpPr/>
            <p:nvPr/>
          </p:nvGrpSpPr>
          <p:grpSpPr>
            <a:xfrm>
              <a:off x="848360" y="1780841"/>
              <a:ext cx="10963458" cy="4541519"/>
              <a:chOff x="848360" y="1780841"/>
              <a:chExt cx="10963458" cy="4541519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BA753177-BDB0-CE13-85B0-3028D97A0F97}"/>
                  </a:ext>
                </a:extLst>
              </p:cNvPr>
              <p:cNvGrpSpPr/>
              <p:nvPr/>
            </p:nvGrpSpPr>
            <p:grpSpPr>
              <a:xfrm>
                <a:off x="848360" y="1780841"/>
                <a:ext cx="10963458" cy="4541519"/>
                <a:chOff x="838200" y="1780841"/>
                <a:chExt cx="10963458" cy="4541519"/>
              </a:xfrm>
            </p:grpSpPr>
            <p:sp>
              <p:nvSpPr>
                <p:cNvPr id="5" name="Rounded Rectangle 4">
                  <a:extLst>
                    <a:ext uri="{FF2B5EF4-FFF2-40B4-BE49-F238E27FC236}">
                      <a16:creationId xmlns:a16="http://schemas.microsoft.com/office/drawing/2014/main" id="{D45ED271-005E-4855-201F-4664619FCAD4}"/>
                    </a:ext>
                  </a:extLst>
                </p:cNvPr>
                <p:cNvSpPr/>
                <p:nvPr/>
              </p:nvSpPr>
              <p:spPr>
                <a:xfrm>
                  <a:off x="838200" y="3115611"/>
                  <a:ext cx="2347784" cy="559229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Formal Model</a:t>
                  </a:r>
                </a:p>
              </p:txBody>
            </p:sp>
            <p:sp>
              <p:nvSpPr>
                <p:cNvPr id="6" name="Rounded Rectangle 5">
                  <a:extLst>
                    <a:ext uri="{FF2B5EF4-FFF2-40B4-BE49-F238E27FC236}">
                      <a16:creationId xmlns:a16="http://schemas.microsoft.com/office/drawing/2014/main" id="{CC6D544A-7E46-13E1-65C7-B37D6413682B}"/>
                    </a:ext>
                  </a:extLst>
                </p:cNvPr>
                <p:cNvSpPr/>
                <p:nvPr/>
              </p:nvSpPr>
              <p:spPr>
                <a:xfrm>
                  <a:off x="838200" y="4439371"/>
                  <a:ext cx="2347784" cy="559229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Verification</a:t>
                  </a:r>
                </a:p>
              </p:txBody>
            </p:sp>
            <p:sp>
              <p:nvSpPr>
                <p:cNvPr id="7" name="Rounded Rectangle 6">
                  <a:extLst>
                    <a:ext uri="{FF2B5EF4-FFF2-40B4-BE49-F238E27FC236}">
                      <a16:creationId xmlns:a16="http://schemas.microsoft.com/office/drawing/2014/main" id="{8DC8853D-04FC-04E2-ED9E-8460EE6D523D}"/>
                    </a:ext>
                  </a:extLst>
                </p:cNvPr>
                <p:cNvSpPr/>
                <p:nvPr/>
              </p:nvSpPr>
              <p:spPr>
                <a:xfrm>
                  <a:off x="838200" y="5763131"/>
                  <a:ext cx="2347784" cy="559229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Verification </a:t>
                  </a:r>
                </a:p>
                <a:p>
                  <a:pPr algn="ctr"/>
                  <a:r>
                    <a:rPr lang="en-US" dirty="0"/>
                    <a:t>Results</a:t>
                  </a:r>
                </a:p>
              </p:txBody>
            </p:sp>
            <p:sp>
              <p:nvSpPr>
                <p:cNvPr id="9" name="Down Arrow 8">
                  <a:extLst>
                    <a:ext uri="{FF2B5EF4-FFF2-40B4-BE49-F238E27FC236}">
                      <a16:creationId xmlns:a16="http://schemas.microsoft.com/office/drawing/2014/main" id="{978067D2-83E9-F913-14DF-070FF1D2401A}"/>
                    </a:ext>
                  </a:extLst>
                </p:cNvPr>
                <p:cNvSpPr/>
                <p:nvPr/>
              </p:nvSpPr>
              <p:spPr>
                <a:xfrm>
                  <a:off x="1839097" y="3809775"/>
                  <a:ext cx="345989" cy="518984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" name="Down Arrow 9">
                  <a:extLst>
                    <a:ext uri="{FF2B5EF4-FFF2-40B4-BE49-F238E27FC236}">
                      <a16:creationId xmlns:a16="http://schemas.microsoft.com/office/drawing/2014/main" id="{51894ED4-3CC5-F50F-9488-90A6CF992923}"/>
                    </a:ext>
                  </a:extLst>
                </p:cNvPr>
                <p:cNvSpPr/>
                <p:nvPr/>
              </p:nvSpPr>
              <p:spPr>
                <a:xfrm>
                  <a:off x="1839096" y="5135829"/>
                  <a:ext cx="345989" cy="518984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" name="Down Arrow 10">
                  <a:extLst>
                    <a:ext uri="{FF2B5EF4-FFF2-40B4-BE49-F238E27FC236}">
                      <a16:creationId xmlns:a16="http://schemas.microsoft.com/office/drawing/2014/main" id="{6118E58E-9868-F290-D3C3-4BF450ED94D9}"/>
                    </a:ext>
                  </a:extLst>
                </p:cNvPr>
                <p:cNvSpPr/>
                <p:nvPr/>
              </p:nvSpPr>
              <p:spPr>
                <a:xfrm>
                  <a:off x="6096000" y="3809775"/>
                  <a:ext cx="345989" cy="518984"/>
                </a:xfrm>
                <a:prstGeom prst="downArrow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" name="Rounded Rectangle 11">
                  <a:extLst>
                    <a:ext uri="{FF2B5EF4-FFF2-40B4-BE49-F238E27FC236}">
                      <a16:creationId xmlns:a16="http://schemas.microsoft.com/office/drawing/2014/main" id="{50509E45-35B8-E15A-22C3-3817FD3D95C4}"/>
                    </a:ext>
                  </a:extLst>
                </p:cNvPr>
                <p:cNvSpPr/>
                <p:nvPr/>
              </p:nvSpPr>
              <p:spPr>
                <a:xfrm>
                  <a:off x="838200" y="1789557"/>
                  <a:ext cx="2347784" cy="559229"/>
                </a:xfrm>
                <a:prstGeom prst="roundRect">
                  <a:avLst/>
                </a:prstGeom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Design Documents</a:t>
                  </a:r>
                </a:p>
              </p:txBody>
            </p:sp>
            <p:sp>
              <p:nvSpPr>
                <p:cNvPr id="13" name="Down Arrow 12">
                  <a:extLst>
                    <a:ext uri="{FF2B5EF4-FFF2-40B4-BE49-F238E27FC236}">
                      <a16:creationId xmlns:a16="http://schemas.microsoft.com/office/drawing/2014/main" id="{C426C6B7-BC31-A694-91D4-C8A49D6A0F0F}"/>
                    </a:ext>
                  </a:extLst>
                </p:cNvPr>
                <p:cNvSpPr/>
                <p:nvPr/>
              </p:nvSpPr>
              <p:spPr>
                <a:xfrm>
                  <a:off x="1839096" y="2486015"/>
                  <a:ext cx="345989" cy="518984"/>
                </a:xfrm>
                <a:prstGeom prst="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Rounded Rectangle 13">
                  <a:extLst>
                    <a:ext uri="{FF2B5EF4-FFF2-40B4-BE49-F238E27FC236}">
                      <a16:creationId xmlns:a16="http://schemas.microsoft.com/office/drawing/2014/main" id="{2614CAE4-8C3E-1B80-9F1F-E8BF5B22DD54}"/>
                    </a:ext>
                  </a:extLst>
                </p:cNvPr>
                <p:cNvSpPr/>
                <p:nvPr/>
              </p:nvSpPr>
              <p:spPr>
                <a:xfrm>
                  <a:off x="5146037" y="3115610"/>
                  <a:ext cx="2347784" cy="559229"/>
                </a:xfrm>
                <a:prstGeom prst="round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Simulation/Testing</a:t>
                  </a:r>
                </a:p>
              </p:txBody>
            </p:sp>
            <p:sp>
              <p:nvSpPr>
                <p:cNvPr id="15" name="Down Arrow 14">
                  <a:extLst>
                    <a:ext uri="{FF2B5EF4-FFF2-40B4-BE49-F238E27FC236}">
                      <a16:creationId xmlns:a16="http://schemas.microsoft.com/office/drawing/2014/main" id="{B1529ACA-0372-3D00-616A-06DF8EC139F0}"/>
                    </a:ext>
                  </a:extLst>
                </p:cNvPr>
                <p:cNvSpPr/>
                <p:nvPr/>
              </p:nvSpPr>
              <p:spPr>
                <a:xfrm rot="16200000">
                  <a:off x="4030294" y="2582491"/>
                  <a:ext cx="345989" cy="1631508"/>
                </a:xfrm>
                <a:prstGeom prst="downArrow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ED1FF94-00E9-69F2-5E8C-CAEF94AF17B9}"/>
                    </a:ext>
                  </a:extLst>
                </p:cNvPr>
                <p:cNvSpPr txBox="1"/>
                <p:nvPr/>
              </p:nvSpPr>
              <p:spPr>
                <a:xfrm>
                  <a:off x="3234728" y="2869100"/>
                  <a:ext cx="182081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Model Animation</a:t>
                  </a:r>
                </a:p>
              </p:txBody>
            </p:sp>
            <p:sp>
              <p:nvSpPr>
                <p:cNvPr id="17" name="Rounded Rectangle 16">
                  <a:extLst>
                    <a:ext uri="{FF2B5EF4-FFF2-40B4-BE49-F238E27FC236}">
                      <a16:creationId xmlns:a16="http://schemas.microsoft.com/office/drawing/2014/main" id="{A803634A-C266-9C3A-A2CE-A3C201CE3A29}"/>
                    </a:ext>
                  </a:extLst>
                </p:cNvPr>
                <p:cNvSpPr/>
                <p:nvPr/>
              </p:nvSpPr>
              <p:spPr>
                <a:xfrm>
                  <a:off x="9453874" y="3115609"/>
                  <a:ext cx="2347784" cy="559229"/>
                </a:xfrm>
                <a:prstGeom prst="roundRect">
                  <a:avLst/>
                </a:prstGeom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Interactive Prototype</a:t>
                  </a:r>
                </a:p>
              </p:txBody>
            </p:sp>
            <p:sp>
              <p:nvSpPr>
                <p:cNvPr id="18" name="Down Arrow 17">
                  <a:extLst>
                    <a:ext uri="{FF2B5EF4-FFF2-40B4-BE49-F238E27FC236}">
                      <a16:creationId xmlns:a16="http://schemas.microsoft.com/office/drawing/2014/main" id="{C834EC54-BB3A-5E06-60EC-4AD4EB4239CC}"/>
                    </a:ext>
                  </a:extLst>
                </p:cNvPr>
                <p:cNvSpPr/>
                <p:nvPr/>
              </p:nvSpPr>
              <p:spPr>
                <a:xfrm rot="16200000">
                  <a:off x="8324205" y="2569309"/>
                  <a:ext cx="345989" cy="1631508"/>
                </a:xfrm>
                <a:prstGeom prst="downArrow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7869EA2-7DFD-EA5F-1338-C3A0E860F7FB}"/>
                    </a:ext>
                  </a:extLst>
                </p:cNvPr>
                <p:cNvSpPr txBox="1"/>
                <p:nvPr/>
              </p:nvSpPr>
              <p:spPr>
                <a:xfrm>
                  <a:off x="7528639" y="2855918"/>
                  <a:ext cx="186987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Rapid Prototyping</a:t>
                  </a:r>
                </a:p>
              </p:txBody>
            </p:sp>
            <p:sp>
              <p:nvSpPr>
                <p:cNvPr id="25" name="Striped Right Arrow 24">
                  <a:extLst>
                    <a:ext uri="{FF2B5EF4-FFF2-40B4-BE49-F238E27FC236}">
                      <a16:creationId xmlns:a16="http://schemas.microsoft.com/office/drawing/2014/main" id="{E295F94C-5885-C3D0-D5BB-A2DE274DCFCF}"/>
                    </a:ext>
                  </a:extLst>
                </p:cNvPr>
                <p:cNvSpPr/>
                <p:nvPr/>
              </p:nvSpPr>
              <p:spPr>
                <a:xfrm rot="10800000">
                  <a:off x="3398440" y="1948631"/>
                  <a:ext cx="3896440" cy="345989"/>
                </a:xfrm>
                <a:prstGeom prst="stripedRightArrow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9A14F3B-3D6F-8821-A3BF-EDECB4E3EDB7}"/>
                    </a:ext>
                  </a:extLst>
                </p:cNvPr>
                <p:cNvSpPr txBox="1"/>
                <p:nvPr/>
              </p:nvSpPr>
              <p:spPr>
                <a:xfrm>
                  <a:off x="9589233" y="2225659"/>
                  <a:ext cx="1123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Validation</a:t>
                  </a:r>
                </a:p>
              </p:txBody>
            </p:sp>
            <p:sp>
              <p:nvSpPr>
                <p:cNvPr id="27" name="Curved Up Arrow 26">
                  <a:extLst>
                    <a:ext uri="{FF2B5EF4-FFF2-40B4-BE49-F238E27FC236}">
                      <a16:creationId xmlns:a16="http://schemas.microsoft.com/office/drawing/2014/main" id="{F011D2C7-30C4-92CF-842D-05EB917835F7}"/>
                    </a:ext>
                  </a:extLst>
                </p:cNvPr>
                <p:cNvSpPr/>
                <p:nvPr/>
              </p:nvSpPr>
              <p:spPr>
                <a:xfrm rot="13380802">
                  <a:off x="5026892" y="1794023"/>
                  <a:ext cx="1906833" cy="774392"/>
                </a:xfrm>
                <a:prstGeom prst="curvedUpArrow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129400D-67E6-FA91-8EBF-7DFB8462A542}"/>
                    </a:ext>
                  </a:extLst>
                </p:cNvPr>
                <p:cNvSpPr txBox="1"/>
                <p:nvPr/>
              </p:nvSpPr>
              <p:spPr>
                <a:xfrm>
                  <a:off x="5333854" y="2225659"/>
                  <a:ext cx="1123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Validation</a:t>
                  </a:r>
                </a:p>
              </p:txBody>
            </p:sp>
            <p:sp>
              <p:nvSpPr>
                <p:cNvPr id="31" name="Curved Left Arrow 30">
                  <a:extLst>
                    <a:ext uri="{FF2B5EF4-FFF2-40B4-BE49-F238E27FC236}">
                      <a16:creationId xmlns:a16="http://schemas.microsoft.com/office/drawing/2014/main" id="{6E06B015-8A35-4C78-E65A-FACB5E7F56BF}"/>
                    </a:ext>
                  </a:extLst>
                </p:cNvPr>
                <p:cNvSpPr/>
                <p:nvPr/>
              </p:nvSpPr>
              <p:spPr>
                <a:xfrm rot="7150849">
                  <a:off x="3521949" y="3452986"/>
                  <a:ext cx="807273" cy="2137618"/>
                </a:xfrm>
                <a:prstGeom prst="curvedLeftArrow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D587D03-208A-48AE-3792-BF644A17907E}"/>
                    </a:ext>
                  </a:extLst>
                </p:cNvPr>
                <p:cNvSpPr txBox="1"/>
                <p:nvPr/>
              </p:nvSpPr>
              <p:spPr>
                <a:xfrm>
                  <a:off x="3868454" y="5147240"/>
                  <a:ext cx="112351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Validation</a:t>
                  </a:r>
                </a:p>
              </p:txBody>
            </p:sp>
            <p:sp>
              <p:nvSpPr>
                <p:cNvPr id="33" name="Rounded Rectangle 32">
                  <a:extLst>
                    <a:ext uri="{FF2B5EF4-FFF2-40B4-BE49-F238E27FC236}">
                      <a16:creationId xmlns:a16="http://schemas.microsoft.com/office/drawing/2014/main" id="{72F587E6-B309-7FFC-7ADC-7C9B7BB93E87}"/>
                    </a:ext>
                  </a:extLst>
                </p:cNvPr>
                <p:cNvSpPr/>
                <p:nvPr/>
              </p:nvSpPr>
              <p:spPr>
                <a:xfrm>
                  <a:off x="9398510" y="4438465"/>
                  <a:ext cx="2347784" cy="559229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Implementation</a:t>
                  </a:r>
                </a:p>
              </p:txBody>
            </p:sp>
            <p:sp>
              <p:nvSpPr>
                <p:cNvPr id="34" name="Striped Right Arrow 33">
                  <a:extLst>
                    <a:ext uri="{FF2B5EF4-FFF2-40B4-BE49-F238E27FC236}">
                      <a16:creationId xmlns:a16="http://schemas.microsoft.com/office/drawing/2014/main" id="{433AD3B8-0B83-C699-76EE-3EF11EFB9161}"/>
                    </a:ext>
                  </a:extLst>
                </p:cNvPr>
                <p:cNvSpPr/>
                <p:nvPr/>
              </p:nvSpPr>
              <p:spPr>
                <a:xfrm rot="10800000">
                  <a:off x="7366826" y="1939919"/>
                  <a:ext cx="3896440" cy="345989"/>
                </a:xfrm>
                <a:prstGeom prst="stripedRightArrow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" name="Curved Up Arrow 27">
                  <a:extLst>
                    <a:ext uri="{FF2B5EF4-FFF2-40B4-BE49-F238E27FC236}">
                      <a16:creationId xmlns:a16="http://schemas.microsoft.com/office/drawing/2014/main" id="{0E5F873B-883C-0424-8377-CFAC5A35A990}"/>
                    </a:ext>
                  </a:extLst>
                </p:cNvPr>
                <p:cNvSpPr/>
                <p:nvPr/>
              </p:nvSpPr>
              <p:spPr>
                <a:xfrm rot="13380802">
                  <a:off x="9238214" y="1780841"/>
                  <a:ext cx="1906833" cy="774392"/>
                </a:xfrm>
                <a:prstGeom prst="curvedUpArrow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Rounded Rectangle 34">
                  <a:extLst>
                    <a:ext uri="{FF2B5EF4-FFF2-40B4-BE49-F238E27FC236}">
                      <a16:creationId xmlns:a16="http://schemas.microsoft.com/office/drawing/2014/main" id="{6D2B99CF-16FF-02B7-8125-499EC0E9DBA6}"/>
                    </a:ext>
                  </a:extLst>
                </p:cNvPr>
                <p:cNvSpPr/>
                <p:nvPr/>
              </p:nvSpPr>
              <p:spPr>
                <a:xfrm>
                  <a:off x="5143967" y="4498447"/>
                  <a:ext cx="2347784" cy="559229"/>
                </a:xfrm>
                <a:prstGeom prst="roundRect">
                  <a:avLst/>
                </a:pr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Simulation/Testing Results</a:t>
                  </a:r>
                </a:p>
              </p:txBody>
            </p:sp>
            <p:sp>
              <p:nvSpPr>
                <p:cNvPr id="36" name="Down Arrow 35">
                  <a:extLst>
                    <a:ext uri="{FF2B5EF4-FFF2-40B4-BE49-F238E27FC236}">
                      <a16:creationId xmlns:a16="http://schemas.microsoft.com/office/drawing/2014/main" id="{DF2D04FD-3463-94D4-0020-8DCF9177AE63}"/>
                    </a:ext>
                  </a:extLst>
                </p:cNvPr>
                <p:cNvSpPr/>
                <p:nvPr/>
              </p:nvSpPr>
              <p:spPr>
                <a:xfrm>
                  <a:off x="10454771" y="3786807"/>
                  <a:ext cx="345989" cy="518984"/>
                </a:xfrm>
                <a:prstGeom prst="downArrow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Down Arrow 36">
                  <a:extLst>
                    <a:ext uri="{FF2B5EF4-FFF2-40B4-BE49-F238E27FC236}">
                      <a16:creationId xmlns:a16="http://schemas.microsoft.com/office/drawing/2014/main" id="{C9444237-08A6-0649-456C-E1E135AC7861}"/>
                    </a:ext>
                  </a:extLst>
                </p:cNvPr>
                <p:cNvSpPr/>
                <p:nvPr/>
              </p:nvSpPr>
              <p:spPr>
                <a:xfrm rot="16200000">
                  <a:off x="8282910" y="4003599"/>
                  <a:ext cx="345989" cy="1548921"/>
                </a:xfrm>
                <a:prstGeom prst="downArrow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D1F627B4-BF97-92FA-DD53-A97A1A40CBFF}"/>
                    </a:ext>
                  </a:extLst>
                </p:cNvPr>
                <p:cNvSpPr txBox="1"/>
                <p:nvPr/>
              </p:nvSpPr>
              <p:spPr>
                <a:xfrm>
                  <a:off x="7792900" y="4298878"/>
                  <a:ext cx="13044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Test Vectors</a:t>
                  </a:r>
                </a:p>
              </p:txBody>
            </p:sp>
          </p:grpSp>
          <p:sp>
            <p:nvSpPr>
              <p:cNvPr id="39" name="Curved Left Arrow 38">
                <a:extLst>
                  <a:ext uri="{FF2B5EF4-FFF2-40B4-BE49-F238E27FC236}">
                    <a16:creationId xmlns:a16="http://schemas.microsoft.com/office/drawing/2014/main" id="{F608ED02-B9A9-009B-DBFC-1CC4B8B73F9A}"/>
                  </a:ext>
                </a:extLst>
              </p:cNvPr>
              <p:cNvSpPr/>
              <p:nvPr/>
            </p:nvSpPr>
            <p:spPr>
              <a:xfrm rot="3695828">
                <a:off x="3955421" y="4819959"/>
                <a:ext cx="807273" cy="2137618"/>
              </a:xfrm>
              <a:prstGeom prst="curvedLeftArrow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B6359627-951E-E0AB-A4BE-265601705A06}"/>
                </a:ext>
              </a:extLst>
            </p:cNvPr>
            <p:cNvSpPr/>
            <p:nvPr/>
          </p:nvSpPr>
          <p:spPr>
            <a:xfrm>
              <a:off x="9408670" y="5605734"/>
              <a:ext cx="2347784" cy="559229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Training Material</a:t>
              </a:r>
            </a:p>
          </p:txBody>
        </p:sp>
        <p:sp>
          <p:nvSpPr>
            <p:cNvPr id="43" name="Down Arrow 42">
              <a:extLst>
                <a:ext uri="{FF2B5EF4-FFF2-40B4-BE49-F238E27FC236}">
                  <a16:creationId xmlns:a16="http://schemas.microsoft.com/office/drawing/2014/main" id="{7C7450A9-DE55-5018-CBE5-A48FEA8691F8}"/>
                </a:ext>
              </a:extLst>
            </p:cNvPr>
            <p:cNvSpPr/>
            <p:nvPr/>
          </p:nvSpPr>
          <p:spPr>
            <a:xfrm>
              <a:off x="11356097" y="3786807"/>
              <a:ext cx="345989" cy="1726896"/>
            </a:xfrm>
            <a:prstGeom prst="down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B88A312-8AF6-0B22-AEEA-48DAFFF8FDF8}"/>
              </a:ext>
            </a:extLst>
          </p:cNvPr>
          <p:cNvSpPr/>
          <p:nvPr/>
        </p:nvSpPr>
        <p:spPr>
          <a:xfrm>
            <a:off x="5160478" y="6259299"/>
            <a:ext cx="2341433" cy="55922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Corner Cases</a:t>
            </a: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F75CD2F6-AB3A-0846-C868-E4C8F16093F2}"/>
              </a:ext>
            </a:extLst>
          </p:cNvPr>
          <p:cNvCxnSpPr>
            <a:cxnSpLocks/>
            <a:stCxn id="7" idx="2"/>
            <a:endCxn id="4" idx="1"/>
          </p:cNvCxnSpPr>
          <p:nvPr/>
        </p:nvCxnSpPr>
        <p:spPr>
          <a:xfrm rot="16200000" flipH="1">
            <a:off x="3483088" y="4861524"/>
            <a:ext cx="216554" cy="3138226"/>
          </a:xfrm>
          <a:prstGeom prst="bentConnector2">
            <a:avLst/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55D0963E-7550-4926-73D9-379D434B66AD}"/>
              </a:ext>
            </a:extLst>
          </p:cNvPr>
          <p:cNvCxnSpPr>
            <a:cxnSpLocks/>
            <a:stCxn id="4" idx="0"/>
            <a:endCxn id="35" idx="2"/>
          </p:cNvCxnSpPr>
          <p:nvPr/>
        </p:nvCxnSpPr>
        <p:spPr>
          <a:xfrm rot="16200000" flipV="1">
            <a:off x="5728796" y="5656900"/>
            <a:ext cx="1201623" cy="3176"/>
          </a:xfrm>
          <a:prstGeom prst="bentConnector3">
            <a:avLst>
              <a:gd name="adj1" fmla="val 50000"/>
            </a:avLst>
          </a:prstGeom>
          <a:ln w="666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555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5DD8B-0CB2-0107-576E-CDC1FA3D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Remarks on formal methods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FC21B-A033-ECEA-F5E1-A99ACEB3F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quality of the front-end</a:t>
            </a:r>
            <a:r>
              <a:rPr lang="en-US" dirty="0"/>
              <a:t> is key when using the tool in a multi-disciplinary team</a:t>
            </a:r>
          </a:p>
          <a:p>
            <a:endParaRPr lang="en-US" b="1" dirty="0"/>
          </a:p>
          <a:p>
            <a:r>
              <a:rPr lang="en-US" b="1" dirty="0"/>
              <a:t>The flexibility of the architecture</a:t>
            </a:r>
            <a:r>
              <a:rPr lang="en-US" dirty="0"/>
              <a:t> should not be overlooked if the tool is to be used in conjunction with other analysis tools</a:t>
            </a:r>
          </a:p>
          <a:p>
            <a:endParaRPr lang="en-US" dirty="0"/>
          </a:p>
          <a:p>
            <a:r>
              <a:rPr lang="en-US" b="1" dirty="0"/>
              <a:t>Model animation </a:t>
            </a:r>
            <a:r>
              <a:rPr lang="en-US" dirty="0"/>
              <a:t>is a convenient way to bridge verification with simulation and testing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C7C36-5F11-458A-E693-011B4901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39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5DD8B-0CB2-0107-576E-CDC1FA3D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Remarks on simulation/testing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FC21B-A033-ECEA-F5E1-A99ACEB3F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17485" cy="4351338"/>
          </a:xfrm>
        </p:spPr>
        <p:txBody>
          <a:bodyPr/>
          <a:lstStyle/>
          <a:p>
            <a:r>
              <a:rPr lang="en-US" b="1" dirty="0"/>
              <a:t>The tool architecture </a:t>
            </a:r>
            <a:r>
              <a:rPr lang="en-US" dirty="0"/>
              <a:t>should build on a clear separation of concerns between simulation engine and rendering front-end, so the tool can be easily integrated with other analysis tools</a:t>
            </a:r>
          </a:p>
          <a:p>
            <a:endParaRPr lang="en-US" dirty="0"/>
          </a:p>
          <a:p>
            <a:r>
              <a:rPr lang="en-US" b="1" dirty="0"/>
              <a:t>APIs for executing simulation runs </a:t>
            </a:r>
            <a:r>
              <a:rPr lang="en-US" dirty="0"/>
              <a:t>with a classic read-eval-print loop is a simple but effective way to enable integration with external tools</a:t>
            </a:r>
          </a:p>
          <a:p>
            <a:endParaRPr lang="en-US" dirty="0"/>
          </a:p>
          <a:p>
            <a:r>
              <a:rPr lang="en-US" b="1" dirty="0"/>
              <a:t>Exporting simulation results in open formats </a:t>
            </a:r>
            <a:r>
              <a:rPr lang="en-US" dirty="0"/>
              <a:t>(e.g., JSON) is desirable because complex simulation results usually need to be post-processed and further analyzed with external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C7C36-5F11-458A-E693-011B4901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32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59476-28A8-CF0C-B7C4-E09F18E5F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Gaps and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B9476-C760-370C-C5D1-B8584CFC4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93400" cy="4351338"/>
          </a:xfrm>
        </p:spPr>
        <p:txBody>
          <a:bodyPr/>
          <a:lstStyle/>
          <a:p>
            <a:r>
              <a:rPr lang="en-US" b="1" dirty="0"/>
              <a:t>Usable front-ends</a:t>
            </a:r>
            <a:r>
              <a:rPr lang="en-US" dirty="0"/>
              <a:t> should be a key design aspect of all tools</a:t>
            </a:r>
          </a:p>
          <a:p>
            <a:endParaRPr lang="en-US" dirty="0"/>
          </a:p>
          <a:p>
            <a:r>
              <a:rPr lang="en-US" b="1" dirty="0"/>
              <a:t>Graphical modeling languages</a:t>
            </a:r>
            <a:r>
              <a:rPr lang="en-US" dirty="0"/>
              <a:t> should be further explored</a:t>
            </a:r>
          </a:p>
          <a:p>
            <a:pPr lvl="1"/>
            <a:r>
              <a:rPr lang="en-US" dirty="0"/>
              <a:t>To reduce the learning curve for novice users</a:t>
            </a:r>
          </a:p>
          <a:p>
            <a:pPr lvl="1"/>
            <a:r>
              <a:rPr lang="en-US" dirty="0"/>
              <a:t>To promote best modeling practices (e.g., through patterns/templates)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Code generation </a:t>
            </a:r>
            <a:r>
              <a:rPr lang="en-US" dirty="0"/>
              <a:t>from executable formal models should become a standard feature in formal methods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6BB41-F989-7401-6A5A-E93D8C7BE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214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7835-13D6-C845-A268-8BA0B29D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39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Gaps and Opportunities (cont'd)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F3405-2946-EE32-720D-1FE3A3393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43517" cy="4351338"/>
          </a:xfrm>
        </p:spPr>
        <p:txBody>
          <a:bodyPr/>
          <a:lstStyle/>
          <a:p>
            <a:r>
              <a:rPr lang="en-US" b="1" dirty="0"/>
              <a:t>Open source protocols and APIs</a:t>
            </a:r>
            <a:r>
              <a:rPr lang="en-US" dirty="0"/>
              <a:t> are needed to facilitate tool integration</a:t>
            </a:r>
          </a:p>
          <a:p>
            <a:pPr lvl="1"/>
            <a:r>
              <a:rPr lang="en-US" dirty="0"/>
              <a:t>Language Server Protocol (LSP) for rapid integration of a tool in existing Integrated Development Environments (IDEs)</a:t>
            </a:r>
          </a:p>
          <a:p>
            <a:pPr lvl="1"/>
            <a:r>
              <a:rPr lang="en-US" dirty="0"/>
              <a:t>Functional Mockup Interface (FMI) for model exchange and co-simulation</a:t>
            </a:r>
          </a:p>
          <a:p>
            <a:pPr lvl="1"/>
            <a:endParaRPr lang="en-US" b="1" dirty="0"/>
          </a:p>
          <a:p>
            <a:r>
              <a:rPr lang="en-US" b="1" dirty="0"/>
              <a:t>Realistic case studies and challenge problems</a:t>
            </a:r>
            <a:r>
              <a:rPr lang="en-US" dirty="0"/>
              <a:t> are needed to speed up the development/improvement of rigorous analysis methods and tools</a:t>
            </a:r>
          </a:p>
          <a:p>
            <a:pPr lvl="1"/>
            <a:r>
              <a:rPr lang="en-US" dirty="0"/>
              <a:t>Generic Infusion Pump (GIP) prototype created by the FDA to promote research and collaboration on infusion pump safety</a:t>
            </a:r>
          </a:p>
          <a:p>
            <a:pPr lvl="1"/>
            <a:r>
              <a:rPr lang="en-US" dirty="0"/>
              <a:t>Integrated Clinical Environment (ICE) scenarios and prototype created by MGH to promote research on medical device interoperability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78F60-539E-A1D8-B814-E495290D1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773DD-0F32-3846-B180-413C41E7113A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441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6779</TotalTime>
  <Words>1041</Words>
  <Application>Microsoft Macintosh PowerPoint</Application>
  <PresentationFormat>Widescreen</PresentationFormat>
  <Paragraphs>127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Office Theme</vt:lpstr>
      <vt:lpstr>Integrated Rigorous Analysis of CPS: Examples from the Aerospace Domain </vt:lpstr>
      <vt:lpstr>ATM-X: Future Airspace Operations and Services https://www.nasa.gov/aeroresearch/programs/aosp/atm-x</vt:lpstr>
      <vt:lpstr>Detect and Avoid (DAA) https://shemesh.larc.nasa.gov/fm/DAIDALUS/</vt:lpstr>
      <vt:lpstr>Rigorous analysis of DAIDALUS</vt:lpstr>
      <vt:lpstr>Rigorous analysis of DAIDALUS (cont'd)</vt:lpstr>
      <vt:lpstr>Rigorous analysis of DAIDALUS (cont'd)</vt:lpstr>
      <vt:lpstr>Rigorous analysis of DAIDALUS (cont'd) https://shemesh.larc.nasa.gov/fm/DANTi/</vt:lpstr>
      <vt:lpstr>Rigorous analysis of DAIDALUS (remarks)</vt:lpstr>
      <vt:lpstr>Example integrated development process</vt:lpstr>
      <vt:lpstr>Remarks on formal methods tools</vt:lpstr>
      <vt:lpstr>Remarks on simulation/testing tools</vt:lpstr>
      <vt:lpstr>Gaps and Opportunities</vt:lpstr>
      <vt:lpstr>Gaps and Opportunities (cont'd)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reliable CPS: practical approaches, open challenges and opportunities</dc:title>
  <dc:creator>Masci, Paolo M. (LARC-D320)[NATIONAL INSTITUTE OF AEROSPACE]</dc:creator>
  <cp:lastModifiedBy>Masci, Paolo M. (LARC-D320)[NATIONAL INSTITUTE OF AEROSPACE]</cp:lastModifiedBy>
  <cp:revision>251</cp:revision>
  <dcterms:created xsi:type="dcterms:W3CDTF">2022-12-24T14:28:21Z</dcterms:created>
  <dcterms:modified xsi:type="dcterms:W3CDTF">2023-01-05T02:02:41Z</dcterms:modified>
</cp:coreProperties>
</file>