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455" r:id="rId3"/>
    <p:sldId id="258" r:id="rId4"/>
    <p:sldId id="458" r:id="rId5"/>
    <p:sldId id="437" r:id="rId6"/>
    <p:sldId id="457" r:id="rId7"/>
    <p:sldId id="456" r:id="rId8"/>
    <p:sldId id="460" r:id="rId9"/>
    <p:sldId id="260" r:id="rId10"/>
    <p:sldId id="435" r:id="rId11"/>
    <p:sldId id="262" r:id="rId12"/>
    <p:sldId id="403" r:id="rId13"/>
    <p:sldId id="273" r:id="rId14"/>
    <p:sldId id="436" r:id="rId15"/>
    <p:sldId id="422" r:id="rId16"/>
    <p:sldId id="434" r:id="rId17"/>
    <p:sldId id="438" r:id="rId18"/>
    <p:sldId id="441" r:id="rId19"/>
    <p:sldId id="447" r:id="rId20"/>
    <p:sldId id="443" r:id="rId21"/>
    <p:sldId id="450" r:id="rId22"/>
    <p:sldId id="451" r:id="rId23"/>
    <p:sldId id="452" r:id="rId24"/>
    <p:sldId id="440" r:id="rId25"/>
    <p:sldId id="462" r:id="rId26"/>
    <p:sldId id="464" r:id="rId27"/>
    <p:sldId id="461" r:id="rId28"/>
    <p:sldId id="463" r:id="rId29"/>
    <p:sldId id="432" r:id="rId30"/>
    <p:sldId id="267" r:id="rId31"/>
    <p:sldId id="271" r:id="rId32"/>
    <p:sldId id="272" r:id="rId33"/>
    <p:sldId id="445" r:id="rId34"/>
    <p:sldId id="453" r:id="rId35"/>
    <p:sldId id="454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F25781E-A556-55A2-5DCA-490D0790C09D}" name="May, Zachary D. (LARC-E401)" initials="M(" userId="S::zmay@ndc.nasa.gov::4bb4699a-f960-4257-99ae-76d186ed3823" providerId="AD"/>
  <p188:author id="{B0748DC0-90F6-439A-0B90-D9AF2E75F53D}" name="Williams, R. Anthony (LARC-D205)" initials="W(" userId="S::rawill21@ndc.nasa.gov::ef216bc1-ff3f-4b40-b101-5201a206eb7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0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5.wdp"/><Relationship Id="rId18" Type="http://schemas.openxmlformats.org/officeDocument/2006/relationships/image" Target="../media/image15.png"/><Relationship Id="rId3" Type="http://schemas.openxmlformats.org/officeDocument/2006/relationships/image" Target="../media/image6.png"/><Relationship Id="rId21" Type="http://schemas.openxmlformats.org/officeDocument/2006/relationships/image" Target="../media/image17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17" Type="http://schemas.microsoft.com/office/2007/relationships/hdphoto" Target="../media/hdphoto7.wdp"/><Relationship Id="rId2" Type="http://schemas.microsoft.com/office/2007/relationships/hdphoto" Target="../media/hdphoto1.wdp"/><Relationship Id="rId16" Type="http://schemas.openxmlformats.org/officeDocument/2006/relationships/image" Target="../media/image14.png"/><Relationship Id="rId20" Type="http://schemas.microsoft.com/office/2007/relationships/hdphoto" Target="../media/hdphoto8.wdp"/><Relationship Id="rId1" Type="http://schemas.openxmlformats.org/officeDocument/2006/relationships/image" Target="../media/image5.png"/><Relationship Id="rId6" Type="http://schemas.microsoft.com/office/2007/relationships/hdphoto" Target="../media/hdphoto3.wdp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5" Type="http://schemas.microsoft.com/office/2007/relationships/hdphoto" Target="../media/hdphoto6.wdp"/><Relationship Id="rId10" Type="http://schemas.openxmlformats.org/officeDocument/2006/relationships/image" Target="../media/image10.jpeg"/><Relationship Id="rId19" Type="http://schemas.openxmlformats.org/officeDocument/2006/relationships/image" Target="../media/image16.png"/><Relationship Id="rId4" Type="http://schemas.microsoft.com/office/2007/relationships/hdphoto" Target="../media/hdphoto2.wdp"/><Relationship Id="rId9" Type="http://schemas.openxmlformats.org/officeDocument/2006/relationships/image" Target="../media/image9.jpeg"/><Relationship Id="rId14" Type="http://schemas.openxmlformats.org/officeDocument/2006/relationships/image" Target="../media/image13.png"/><Relationship Id="rId22" Type="http://schemas.microsoft.com/office/2007/relationships/hdphoto" Target="../media/hdphoto9.wdp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nasa.gov/post2" TargetMode="External"/></Relationships>
</file>

<file path=ppt/diagrams/_rels/drawing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2.png"/><Relationship Id="rId18" Type="http://schemas.openxmlformats.org/officeDocument/2006/relationships/image" Target="../media/image7.png"/><Relationship Id="rId3" Type="http://schemas.openxmlformats.org/officeDocument/2006/relationships/image" Target="../media/image17.png"/><Relationship Id="rId21" Type="http://schemas.microsoft.com/office/2007/relationships/hdphoto" Target="../media/hdphoto4.wdp"/><Relationship Id="rId7" Type="http://schemas.openxmlformats.org/officeDocument/2006/relationships/image" Target="../media/image6.png"/><Relationship Id="rId12" Type="http://schemas.microsoft.com/office/2007/relationships/hdphoto" Target="../media/hdphoto7.wdp"/><Relationship Id="rId17" Type="http://schemas.microsoft.com/office/2007/relationships/hdphoto" Target="../media/hdphoto6.wdp"/><Relationship Id="rId2" Type="http://schemas.microsoft.com/office/2007/relationships/hdphoto" Target="../media/hdphoto1.wdp"/><Relationship Id="rId16" Type="http://schemas.openxmlformats.org/officeDocument/2006/relationships/image" Target="../media/image13.png"/><Relationship Id="rId20" Type="http://schemas.openxmlformats.org/officeDocument/2006/relationships/image" Target="../media/image8.png"/><Relationship Id="rId1" Type="http://schemas.openxmlformats.org/officeDocument/2006/relationships/image" Target="../media/image5.png"/><Relationship Id="rId6" Type="http://schemas.microsoft.com/office/2007/relationships/hdphoto" Target="../media/hdphoto8.wdp"/><Relationship Id="rId11" Type="http://schemas.openxmlformats.org/officeDocument/2006/relationships/image" Target="../media/image14.png"/><Relationship Id="rId5" Type="http://schemas.openxmlformats.org/officeDocument/2006/relationships/image" Target="../media/image16.png"/><Relationship Id="rId15" Type="http://schemas.openxmlformats.org/officeDocument/2006/relationships/image" Target="../media/image10.jpeg"/><Relationship Id="rId10" Type="http://schemas.openxmlformats.org/officeDocument/2006/relationships/image" Target="../media/image11.png"/><Relationship Id="rId19" Type="http://schemas.microsoft.com/office/2007/relationships/hdphoto" Target="../media/hdphoto3.wdp"/><Relationship Id="rId4" Type="http://schemas.microsoft.com/office/2007/relationships/hdphoto" Target="../media/hdphoto9.wdp"/><Relationship Id="rId9" Type="http://schemas.openxmlformats.org/officeDocument/2006/relationships/image" Target="../media/image15.png"/><Relationship Id="rId14" Type="http://schemas.microsoft.com/office/2007/relationships/hdphoto" Target="../media/hdphoto5.wdp"/><Relationship Id="rId22" Type="http://schemas.openxmlformats.org/officeDocument/2006/relationships/image" Target="../media/image9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nasa.gov/post2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46E58C-E42D-4F29-A867-95E9771B91B2}" type="doc">
      <dgm:prSet loTypeId="urn:microsoft.com/office/officeart/2005/8/layout/radial1" loCatId="relationship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D2BDE5B6-63D8-4955-BD78-EB365B739257}">
      <dgm:prSet phldrT="[Text]" custT="1"/>
      <dgm:spPr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4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POST2</a:t>
          </a:r>
          <a:endParaRPr lang="en-US" sz="2000" b="1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r>
            <a:rPr lang="en-US" sz="1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Integrated Performance Simulation</a:t>
          </a:r>
        </a:p>
      </dgm:t>
    </dgm:pt>
    <dgm:pt modelId="{5EDBB54E-6A89-451B-BE5A-0FD3EBEDF465}" type="parTrans" cxnId="{915E320F-EC1E-42DD-8332-040466A286AA}">
      <dgm:prSet/>
      <dgm:spPr/>
      <dgm:t>
        <a:bodyPr/>
        <a:lstStyle/>
        <a:p>
          <a:endParaRPr lang="en-US" sz="4000" b="1" cap="none" spc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4A888A8A-50C6-4386-B018-13BA010BA6B5}" type="sibTrans" cxnId="{915E320F-EC1E-42DD-8332-040466A286AA}">
      <dgm:prSet/>
      <dgm:spPr/>
      <dgm:t>
        <a:bodyPr/>
        <a:lstStyle/>
        <a:p>
          <a:endParaRPr lang="en-US" sz="4000" b="1" cap="none" spc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AC2A00D-5543-4D86-9752-CA69BBFF98D9}">
      <dgm:prSet phldrT="[Text]" custT="1"/>
      <dgm:spPr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 l="-11000" r="-1100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800" b="1" cap="none" spc="0" dirty="0">
              <a:ln w="0"/>
              <a:effectLst>
                <a:outerShdw blurRad="38100" dist="19050" dir="2700000" algn="tl" rotWithShape="0">
                  <a:schemeClr val="dk1"/>
                </a:outerShdw>
              </a:effectLst>
            </a:rPr>
            <a:t>Vehicle</a:t>
          </a:r>
        </a:p>
      </dgm:t>
    </dgm:pt>
    <dgm:pt modelId="{306F19C9-2739-4527-A1C5-9E8AFE9C128E}" type="parTrans" cxnId="{5E9266D5-AC78-49CD-8D88-777569A384B2}">
      <dgm:prSet custT="1"/>
      <dgm:spPr/>
      <dgm:t>
        <a:bodyPr/>
        <a:lstStyle/>
        <a:p>
          <a:endParaRPr lang="en-US" sz="1050" b="1" cap="none" spc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8740DD2-3B05-4A17-9738-35414536C114}" type="sibTrans" cxnId="{5E9266D5-AC78-49CD-8D88-777569A384B2}">
      <dgm:prSet/>
      <dgm:spPr/>
      <dgm:t>
        <a:bodyPr/>
        <a:lstStyle/>
        <a:p>
          <a:endParaRPr lang="en-US" sz="4000" b="1" cap="none" spc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44124B06-29E2-4F9B-B1F4-76D3B2B98D0C}">
      <dgm:prSet phldrT="[Text]" custT="1"/>
      <dgm:spPr>
        <a:blipFill rotWithShape="0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200" b="1" cap="none" spc="0" dirty="0">
              <a:ln w="0"/>
              <a:effectLst>
                <a:outerShdw blurRad="38100" dist="19050" dir="2700000" algn="tl" rotWithShape="0">
                  <a:schemeClr val="dk1"/>
                </a:outerShdw>
              </a:effectLst>
            </a:rPr>
            <a:t>Propulsion</a:t>
          </a:r>
          <a:endParaRPr lang="en-US" sz="1800" b="1" cap="none" spc="0" dirty="0">
            <a:ln w="0"/>
            <a:effectLst>
              <a:outerShdw blurRad="38100" dist="19050" dir="2700000" algn="tl" rotWithShape="0">
                <a:schemeClr val="dk1"/>
              </a:outerShdw>
            </a:effectLst>
          </a:endParaRPr>
        </a:p>
      </dgm:t>
    </dgm:pt>
    <dgm:pt modelId="{B257E8AE-FE60-4720-9B0A-55ACA33E10BB}" type="parTrans" cxnId="{84E78396-EE49-40B2-A2F9-A505B887FAD3}">
      <dgm:prSet custT="1"/>
      <dgm:spPr/>
      <dgm:t>
        <a:bodyPr/>
        <a:lstStyle/>
        <a:p>
          <a:endParaRPr lang="en-US" sz="1050" b="1" cap="none" spc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8BEAB694-971A-4660-9B1B-3E84C7649348}" type="sibTrans" cxnId="{84E78396-EE49-40B2-A2F9-A505B887FAD3}">
      <dgm:prSet/>
      <dgm:spPr/>
      <dgm:t>
        <a:bodyPr/>
        <a:lstStyle/>
        <a:p>
          <a:endParaRPr lang="en-US" sz="4000" b="1" cap="none" spc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2BEB1292-8237-48BC-9A92-01E0D87648FB}">
      <dgm:prSet phldrT="[Text]" custT="1"/>
      <dgm:spPr>
        <a:blipFill dpi="0" rotWithShape="0">
          <a:blip xmlns:r="http://schemas.openxmlformats.org/officeDocument/2006/relationships"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800" b="1" cap="none" spc="0" dirty="0">
              <a:ln w="0"/>
              <a:effectLst>
                <a:outerShdw blurRad="38100" dist="19050" dir="2700000" algn="tl" rotWithShape="0">
                  <a:schemeClr val="dk1"/>
                </a:outerShdw>
              </a:effectLst>
            </a:rPr>
            <a:t>Terrain</a:t>
          </a:r>
        </a:p>
      </dgm:t>
    </dgm:pt>
    <dgm:pt modelId="{54652574-4A82-408D-962A-B02398EB7D26}" type="parTrans" cxnId="{454F88E3-1A82-40F9-B386-5B2C301FE966}">
      <dgm:prSet custT="1"/>
      <dgm:spPr/>
      <dgm:t>
        <a:bodyPr/>
        <a:lstStyle/>
        <a:p>
          <a:endParaRPr lang="en-US" sz="1050" b="1" cap="none" spc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8204DE1F-D8B3-4A5A-A4E7-6DAB51B485C9}" type="sibTrans" cxnId="{454F88E3-1A82-40F9-B386-5B2C301FE966}">
      <dgm:prSet/>
      <dgm:spPr/>
      <dgm:t>
        <a:bodyPr/>
        <a:lstStyle/>
        <a:p>
          <a:endParaRPr lang="en-US" sz="4000" b="1" cap="none" spc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2ADCEC13-DC87-464A-B62B-29AD74FD2275}">
      <dgm:prSet phldrT="[Text]" custT="1"/>
      <dgm:spPr>
        <a:blipFill dpi="0" rotWithShape="0">
          <a:blip xmlns:r="http://schemas.openxmlformats.org/officeDocument/2006/relationships"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800" b="1" cap="none" spc="0" dirty="0">
              <a:ln w="0"/>
              <a:effectLst>
                <a:outerShdw blurRad="38100" dist="19050" dir="2700000" algn="tl" rotWithShape="0">
                  <a:schemeClr val="dk1"/>
                </a:outerShdw>
              </a:effectLst>
            </a:rPr>
            <a:t>Gravity</a:t>
          </a:r>
        </a:p>
      </dgm:t>
    </dgm:pt>
    <dgm:pt modelId="{33564759-34D6-49C0-877F-74DF0F3AC49E}" type="parTrans" cxnId="{60D61BB1-3ECE-4D1E-B67F-22952F055D43}">
      <dgm:prSet custT="1"/>
      <dgm:spPr/>
      <dgm:t>
        <a:bodyPr/>
        <a:lstStyle/>
        <a:p>
          <a:endParaRPr lang="en-US" sz="1050" b="1" cap="none" spc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9C29123-7BA6-46A8-BD1C-A28AEB869139}" type="sibTrans" cxnId="{60D61BB1-3ECE-4D1E-B67F-22952F055D43}">
      <dgm:prSet/>
      <dgm:spPr/>
      <dgm:t>
        <a:bodyPr/>
        <a:lstStyle/>
        <a:p>
          <a:endParaRPr lang="en-US" sz="4000" b="1" cap="none" spc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80A110B3-7648-4F1E-ABDE-255DA1E45D6A}">
      <dgm:prSet phldrT="[Text]" custT="1"/>
      <dgm:spPr>
        <a:blipFill dpi="0" rotWithShape="0"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050" b="1" cap="none" spc="0" dirty="0">
              <a:ln w="0"/>
              <a:effectLst>
                <a:outerShdw blurRad="38100" dist="19050" dir="2700000" algn="tl" rotWithShape="0">
                  <a:schemeClr val="dk1"/>
                </a:outerShdw>
              </a:effectLst>
            </a:rPr>
            <a:t>Ephemerides</a:t>
          </a:r>
        </a:p>
      </dgm:t>
    </dgm:pt>
    <dgm:pt modelId="{F87964E5-13A9-4479-ADD1-897AF9B78BAE}" type="parTrans" cxnId="{9707609A-32BF-474C-B178-C416F11558C9}">
      <dgm:prSet custT="1"/>
      <dgm:spPr/>
      <dgm:t>
        <a:bodyPr/>
        <a:lstStyle/>
        <a:p>
          <a:endParaRPr lang="en-US" sz="1050" b="1" cap="none" spc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CF558623-ECF4-428A-BD80-586181A1E7B9}" type="sibTrans" cxnId="{9707609A-32BF-474C-B178-C416F11558C9}">
      <dgm:prSet/>
      <dgm:spPr/>
      <dgm:t>
        <a:bodyPr/>
        <a:lstStyle/>
        <a:p>
          <a:endParaRPr lang="en-US" sz="4000" b="1" cap="none" spc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1C105167-778B-4539-B08B-D9A5DA6E4615}">
      <dgm:prSet phldrT="[Text]" custT="1"/>
      <dgm:spPr>
        <a:blipFill dpi="0" rotWithShape="0"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800" b="1" cap="none" spc="0" dirty="0">
              <a:ln w="0"/>
              <a:effectLst>
                <a:outerShdw blurRad="38100" dist="19050" dir="2700000" algn="tl" rotWithShape="0">
                  <a:schemeClr val="dk1"/>
                </a:outerShdw>
              </a:effectLst>
            </a:rPr>
            <a:t>Comms</a:t>
          </a:r>
        </a:p>
      </dgm:t>
    </dgm:pt>
    <dgm:pt modelId="{9929EE49-333E-4D1F-972F-BA43272A2593}" type="parTrans" cxnId="{632D9944-DA04-45CA-A14C-AC7376763B08}">
      <dgm:prSet custT="1"/>
      <dgm:spPr/>
      <dgm:t>
        <a:bodyPr/>
        <a:lstStyle/>
        <a:p>
          <a:endParaRPr lang="en-US" sz="1050" b="1" cap="none" spc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2515A9A3-5D8A-452D-9F56-785837134F20}" type="sibTrans" cxnId="{632D9944-DA04-45CA-A14C-AC7376763B08}">
      <dgm:prSet/>
      <dgm:spPr/>
      <dgm:t>
        <a:bodyPr/>
        <a:lstStyle/>
        <a:p>
          <a:endParaRPr lang="en-US" sz="4000" b="1" cap="none" spc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9EEA0DA-35CC-4935-B126-84B9A56C7D04}">
      <dgm:prSet phldrT="[Text]" custT="1"/>
      <dgm:spPr>
        <a:blipFill dpi="0" rotWithShape="0"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/>
                </a:outerShdw>
              </a:effectLst>
            </a:rPr>
            <a:t>Actuators</a:t>
          </a:r>
          <a:endParaRPr lang="en-US" sz="1800" b="1" cap="none" spc="0" dirty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/>
              </a:outerShdw>
            </a:effectLst>
          </a:endParaRPr>
        </a:p>
      </dgm:t>
    </dgm:pt>
    <dgm:pt modelId="{8E14A2B8-57C9-41E4-B401-2C3C7D5911F6}" type="parTrans" cxnId="{B9728CF7-7587-40CA-863B-857408FCABF6}">
      <dgm:prSet custT="1"/>
      <dgm:spPr/>
      <dgm:t>
        <a:bodyPr/>
        <a:lstStyle/>
        <a:p>
          <a:endParaRPr lang="en-US" sz="1050" b="1" cap="none" spc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22C937C7-452B-43B2-A8DC-56184B232497}" type="sibTrans" cxnId="{B9728CF7-7587-40CA-863B-857408FCABF6}">
      <dgm:prSet/>
      <dgm:spPr/>
      <dgm:t>
        <a:bodyPr/>
        <a:lstStyle/>
        <a:p>
          <a:endParaRPr lang="en-US" sz="4000" b="1" cap="none" spc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72D5A03E-6F9D-4AE6-80EE-0BE23F871C2D}">
      <dgm:prSet phldrT="[Text]" custT="1"/>
      <dgm:spPr>
        <a:blipFill rotWithShape="0">
          <a:blip xmlns:r="http://schemas.openxmlformats.org/officeDocument/2006/relationships"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600" b="1" cap="none" spc="0" dirty="0">
              <a:ln w="0"/>
              <a:effectLst>
                <a:outerShdw blurRad="50800" dist="38100" dir="2700000" algn="tl" rotWithShape="0">
                  <a:prstClr val="black"/>
                </a:outerShdw>
              </a:effectLst>
            </a:rPr>
            <a:t>Sensors</a:t>
          </a:r>
        </a:p>
      </dgm:t>
    </dgm:pt>
    <dgm:pt modelId="{764EF0C5-1128-4801-90FF-0C652F61471B}" type="parTrans" cxnId="{15D1241F-449E-4536-ADB5-7928A713C4DB}">
      <dgm:prSet custT="1"/>
      <dgm:spPr/>
      <dgm:t>
        <a:bodyPr/>
        <a:lstStyle/>
        <a:p>
          <a:endParaRPr lang="en-US" sz="1050" b="1" cap="none" spc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CB38FE9A-5B63-4EED-8F99-8FBFBECBC9D6}" type="sibTrans" cxnId="{15D1241F-449E-4536-ADB5-7928A713C4DB}">
      <dgm:prSet/>
      <dgm:spPr/>
      <dgm:t>
        <a:bodyPr/>
        <a:lstStyle/>
        <a:p>
          <a:endParaRPr lang="en-US" sz="4000" b="1" cap="none" spc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2537EAAD-B369-4B34-B91E-EE86824D68AA}">
      <dgm:prSet phldrT="[Text]" custT="1"/>
      <dgm:spPr>
        <a:blipFill dpi="0" rotWithShape="0">
          <a:blip xmlns:r="http://schemas.openxmlformats.org/officeDocument/2006/relationships"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200" b="1" cap="none" spc="0" dirty="0">
              <a:ln w="0"/>
              <a:effectLst>
                <a:outerShdw blurRad="38100" dist="19050" dir="2700000" algn="tl" rotWithShape="0">
                  <a:schemeClr val="dk1"/>
                </a:outerShdw>
              </a:effectLst>
            </a:rPr>
            <a:t>Surface Interaction</a:t>
          </a:r>
        </a:p>
      </dgm:t>
    </dgm:pt>
    <dgm:pt modelId="{2F9B655B-8CB6-470A-B271-89361BFD3CA5}" type="parTrans" cxnId="{9F47A9D6-5C48-41EC-9FBF-D5F08211C4C6}">
      <dgm:prSet custT="1"/>
      <dgm:spPr/>
      <dgm:t>
        <a:bodyPr/>
        <a:lstStyle/>
        <a:p>
          <a:endParaRPr lang="en-US" sz="1050" b="1" cap="none" spc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404BAD83-F564-407D-9D15-9129F30F390D}" type="sibTrans" cxnId="{9F47A9D6-5C48-41EC-9FBF-D5F08211C4C6}">
      <dgm:prSet/>
      <dgm:spPr/>
      <dgm:t>
        <a:bodyPr/>
        <a:lstStyle/>
        <a:p>
          <a:endParaRPr lang="en-US" sz="4000" b="1" cap="none" spc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5CCC9CD1-6D34-4FDE-864C-F0882FF084F5}">
      <dgm:prSet phldrT="[Text]" custT="1"/>
      <dgm:spPr>
        <a:blipFill rotWithShape="0">
          <a:blip xmlns:r="http://schemas.openxmlformats.org/officeDocument/2006/relationships"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 l="-16000" r="-1600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8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/>
                </a:outerShdw>
              </a:effectLst>
            </a:rPr>
            <a:t>GN&amp;C / FSW</a:t>
          </a:r>
        </a:p>
      </dgm:t>
    </dgm:pt>
    <dgm:pt modelId="{B998FE56-2CD1-470A-9F31-D5A988F82E78}" type="sibTrans" cxnId="{476E64D4-F655-4D80-BDB9-F2641A72EA24}">
      <dgm:prSet/>
      <dgm:spPr/>
      <dgm:t>
        <a:bodyPr/>
        <a:lstStyle/>
        <a:p>
          <a:endParaRPr lang="en-US" sz="4000" b="1" cap="none" spc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E6633F40-BB7F-4A55-8B3F-602BDDD22F2D}" type="parTrans" cxnId="{476E64D4-F655-4D80-BDB9-F2641A72EA24}">
      <dgm:prSet custT="1"/>
      <dgm:spPr/>
      <dgm:t>
        <a:bodyPr/>
        <a:lstStyle/>
        <a:p>
          <a:endParaRPr lang="en-US" sz="1050" b="1" cap="none" spc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1F8F616-397F-4D6D-AEA2-B4E132C48483}">
      <dgm:prSet phldrT="[Text]" custT="1"/>
      <dgm:spPr>
        <a:blipFill rotWithShape="0">
          <a:blip xmlns:r="http://schemas.openxmlformats.org/officeDocument/2006/relationships" r:embed="rId18"/>
          <a:srcRect/>
          <a:stretch>
            <a:fillRect t="-4000" b="-400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050" b="1" cap="none" spc="0" dirty="0">
              <a:ln w="0"/>
              <a:effectLst>
                <a:outerShdw blurRad="38100" dist="19050" dir="2700000" algn="tl" rotWithShape="0">
                  <a:schemeClr val="dk1"/>
                </a:outerShdw>
              </a:effectLst>
            </a:rPr>
            <a:t>Aero &amp; Aerothermal</a:t>
          </a:r>
        </a:p>
      </dgm:t>
    </dgm:pt>
    <dgm:pt modelId="{BB0E6ED7-A221-4024-873B-0241490942F7}" type="parTrans" cxnId="{2E760F28-BDE8-4DAE-9941-4411224EFA38}">
      <dgm:prSet/>
      <dgm:spPr/>
      <dgm:t>
        <a:bodyPr/>
        <a:lstStyle/>
        <a:p>
          <a:endParaRPr lang="en-US"/>
        </a:p>
      </dgm:t>
    </dgm:pt>
    <dgm:pt modelId="{4F07042E-F0A7-4192-8101-A44268B53D74}" type="sibTrans" cxnId="{2E760F28-BDE8-4DAE-9941-4411224EFA38}">
      <dgm:prSet/>
      <dgm:spPr/>
      <dgm:t>
        <a:bodyPr/>
        <a:lstStyle/>
        <a:p>
          <a:endParaRPr lang="en-US"/>
        </a:p>
      </dgm:t>
    </dgm:pt>
    <dgm:pt modelId="{404915E7-B323-4D5C-9C56-57C227C81AF6}">
      <dgm:prSet phldrT="[Text]" custT="1"/>
      <dgm:spPr>
        <a:blipFill rotWithShape="0">
          <a:blip xmlns:r="http://schemas.openxmlformats.org/officeDocument/2006/relationships"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 l="-11000" r="-1100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100" b="1" cap="none" spc="0" dirty="0">
              <a:ln w="0"/>
              <a:effectLst>
                <a:outerShdw blurRad="38100" dist="19050" dir="2700000" algn="tl" rotWithShape="0">
                  <a:schemeClr val="dk1"/>
                </a:outerShdw>
              </a:effectLst>
            </a:rPr>
            <a:t>Atmosphere</a:t>
          </a:r>
        </a:p>
      </dgm:t>
    </dgm:pt>
    <dgm:pt modelId="{1BF9EB43-DCC4-44F7-AA5C-181B55F3313B}" type="parTrans" cxnId="{8508CC77-AD44-4937-A5C0-4E465006FA6C}">
      <dgm:prSet/>
      <dgm:spPr/>
      <dgm:t>
        <a:bodyPr/>
        <a:lstStyle/>
        <a:p>
          <a:endParaRPr lang="en-US"/>
        </a:p>
      </dgm:t>
    </dgm:pt>
    <dgm:pt modelId="{9E936DC8-4086-4A4A-BD6B-293C8650CF2B}" type="sibTrans" cxnId="{8508CC77-AD44-4937-A5C0-4E465006FA6C}">
      <dgm:prSet/>
      <dgm:spPr/>
      <dgm:t>
        <a:bodyPr/>
        <a:lstStyle/>
        <a:p>
          <a:endParaRPr lang="en-US"/>
        </a:p>
      </dgm:t>
    </dgm:pt>
    <dgm:pt modelId="{ED58CBF4-5C21-448A-8984-B4D42398A2D0}">
      <dgm:prSet phldrT="[Text]" custT="1"/>
      <dgm:spPr>
        <a:blipFill rotWithShape="0">
          <a:blip xmlns:r="http://schemas.openxmlformats.org/officeDocument/2006/relationships"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050" b="1" cap="none" spc="0" dirty="0">
              <a:ln w="0"/>
              <a:effectLst>
                <a:outerShdw blurRad="38100" dist="19050" dir="2700000" algn="tl" rotWithShape="0">
                  <a:schemeClr val="dk1"/>
                </a:outerShdw>
              </a:effectLst>
            </a:rPr>
            <a:t>Multibody Dynamics</a:t>
          </a:r>
        </a:p>
      </dgm:t>
    </dgm:pt>
    <dgm:pt modelId="{10BAFF78-192D-4195-B3E6-3E9873C7A59C}" type="parTrans" cxnId="{C02457BA-F194-47A2-B1D0-A578BD2C810A}">
      <dgm:prSet/>
      <dgm:spPr/>
      <dgm:t>
        <a:bodyPr/>
        <a:lstStyle/>
        <a:p>
          <a:endParaRPr lang="en-US"/>
        </a:p>
      </dgm:t>
    </dgm:pt>
    <dgm:pt modelId="{F1CF8312-F026-4FEB-A0B6-F3D269DDB6E2}" type="sibTrans" cxnId="{C02457BA-F194-47A2-B1D0-A578BD2C810A}">
      <dgm:prSet/>
      <dgm:spPr/>
      <dgm:t>
        <a:bodyPr/>
        <a:lstStyle/>
        <a:p>
          <a:endParaRPr lang="en-US"/>
        </a:p>
      </dgm:t>
    </dgm:pt>
    <dgm:pt modelId="{D2B1EB98-D1D2-4471-92B2-3142FC24800D}" type="pres">
      <dgm:prSet presAssocID="{4C46E58C-E42D-4F29-A867-95E9771B91B2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D068B20-5ED8-418F-A6FF-9D79D51D5E8C}" type="pres">
      <dgm:prSet presAssocID="{D2BDE5B6-63D8-4955-BD78-EB365B739257}" presName="centerShape" presStyleLbl="node0" presStyleIdx="0" presStyleCnt="1" custScaleX="215257" custScaleY="215257"/>
      <dgm:spPr/>
    </dgm:pt>
    <dgm:pt modelId="{60BD87D6-07D0-42E5-80BD-E8699AB09F07}" type="pres">
      <dgm:prSet presAssocID="{306F19C9-2739-4527-A1C5-9E8AFE9C128E}" presName="Name9" presStyleLbl="parChTrans1D2" presStyleIdx="0" presStyleCnt="13"/>
      <dgm:spPr/>
    </dgm:pt>
    <dgm:pt modelId="{5FC3DC88-A9E8-4292-9759-CC0BFE3959F7}" type="pres">
      <dgm:prSet presAssocID="{306F19C9-2739-4527-A1C5-9E8AFE9C128E}" presName="connTx" presStyleLbl="parChTrans1D2" presStyleIdx="0" presStyleCnt="13"/>
      <dgm:spPr/>
    </dgm:pt>
    <dgm:pt modelId="{FFF89276-74EF-4D16-A154-84D326EEAF79}" type="pres">
      <dgm:prSet presAssocID="{AAC2A00D-5543-4D86-9752-CA69BBFF98D9}" presName="node" presStyleLbl="node1" presStyleIdx="0" presStyleCnt="13" custScaleX="120934" custScaleY="120934">
        <dgm:presLayoutVars>
          <dgm:bulletEnabled val="1"/>
        </dgm:presLayoutVars>
      </dgm:prSet>
      <dgm:spPr/>
    </dgm:pt>
    <dgm:pt modelId="{3D3458D8-5A25-454D-8B2C-97D20309B7C6}" type="pres">
      <dgm:prSet presAssocID="{10BAFF78-192D-4195-B3E6-3E9873C7A59C}" presName="Name9" presStyleLbl="parChTrans1D2" presStyleIdx="1" presStyleCnt="13"/>
      <dgm:spPr/>
    </dgm:pt>
    <dgm:pt modelId="{06B3C34C-B470-4F53-A875-8D98EB1F775F}" type="pres">
      <dgm:prSet presAssocID="{10BAFF78-192D-4195-B3E6-3E9873C7A59C}" presName="connTx" presStyleLbl="parChTrans1D2" presStyleIdx="1" presStyleCnt="13"/>
      <dgm:spPr/>
    </dgm:pt>
    <dgm:pt modelId="{09531472-EF72-4647-8D40-EC159BBA9337}" type="pres">
      <dgm:prSet presAssocID="{ED58CBF4-5C21-448A-8984-B4D42398A2D0}" presName="node" presStyleLbl="node1" presStyleIdx="1" presStyleCnt="13" custScaleX="121208" custScaleY="121208">
        <dgm:presLayoutVars>
          <dgm:bulletEnabled val="1"/>
        </dgm:presLayoutVars>
      </dgm:prSet>
      <dgm:spPr/>
    </dgm:pt>
    <dgm:pt modelId="{206ED7D0-0487-4001-8A48-6FE862E76D0E}" type="pres">
      <dgm:prSet presAssocID="{1BF9EB43-DCC4-44F7-AA5C-181B55F3313B}" presName="Name9" presStyleLbl="parChTrans1D2" presStyleIdx="2" presStyleCnt="13"/>
      <dgm:spPr/>
    </dgm:pt>
    <dgm:pt modelId="{863F3B24-1497-4239-B4A7-B855375BB45D}" type="pres">
      <dgm:prSet presAssocID="{1BF9EB43-DCC4-44F7-AA5C-181B55F3313B}" presName="connTx" presStyleLbl="parChTrans1D2" presStyleIdx="2" presStyleCnt="13"/>
      <dgm:spPr/>
    </dgm:pt>
    <dgm:pt modelId="{C643F975-1D42-4700-8916-9718BD3339B0}" type="pres">
      <dgm:prSet presAssocID="{404915E7-B323-4D5C-9C56-57C227C81AF6}" presName="node" presStyleLbl="node1" presStyleIdx="2" presStyleCnt="13" custScaleX="121208" custScaleY="121208">
        <dgm:presLayoutVars>
          <dgm:bulletEnabled val="1"/>
        </dgm:presLayoutVars>
      </dgm:prSet>
      <dgm:spPr/>
    </dgm:pt>
    <dgm:pt modelId="{D21A40FC-1B9A-4C50-921E-A6FAE3341F25}" type="pres">
      <dgm:prSet presAssocID="{B257E8AE-FE60-4720-9B0A-55ACA33E10BB}" presName="Name9" presStyleLbl="parChTrans1D2" presStyleIdx="3" presStyleCnt="13"/>
      <dgm:spPr/>
    </dgm:pt>
    <dgm:pt modelId="{1C0F0EAD-9F29-4857-8D19-53C969F2353A}" type="pres">
      <dgm:prSet presAssocID="{B257E8AE-FE60-4720-9B0A-55ACA33E10BB}" presName="connTx" presStyleLbl="parChTrans1D2" presStyleIdx="3" presStyleCnt="13"/>
      <dgm:spPr/>
    </dgm:pt>
    <dgm:pt modelId="{F5578FC8-AD65-401F-84DB-8E94A871A1C7}" type="pres">
      <dgm:prSet presAssocID="{44124B06-29E2-4F9B-B1F4-76D3B2B98D0C}" presName="node" presStyleLbl="node1" presStyleIdx="3" presStyleCnt="13" custScaleX="120934" custScaleY="120934">
        <dgm:presLayoutVars>
          <dgm:bulletEnabled val="1"/>
        </dgm:presLayoutVars>
      </dgm:prSet>
      <dgm:spPr/>
    </dgm:pt>
    <dgm:pt modelId="{2BFEF622-85BC-4B3A-B003-C24625C7BC63}" type="pres">
      <dgm:prSet presAssocID="{BB0E6ED7-A221-4024-873B-0241490942F7}" presName="Name9" presStyleLbl="parChTrans1D2" presStyleIdx="4" presStyleCnt="13"/>
      <dgm:spPr/>
    </dgm:pt>
    <dgm:pt modelId="{3DFFC0D0-8C39-445B-8DC0-34B249AE502E}" type="pres">
      <dgm:prSet presAssocID="{BB0E6ED7-A221-4024-873B-0241490942F7}" presName="connTx" presStyleLbl="parChTrans1D2" presStyleIdx="4" presStyleCnt="13"/>
      <dgm:spPr/>
    </dgm:pt>
    <dgm:pt modelId="{DCF5C443-3D23-433D-BD0A-C8442CE387B4}" type="pres">
      <dgm:prSet presAssocID="{D1F8F616-397F-4D6D-AEA2-B4E132C48483}" presName="node" presStyleLbl="node1" presStyleIdx="4" presStyleCnt="13" custScaleX="121208" custScaleY="121208">
        <dgm:presLayoutVars>
          <dgm:bulletEnabled val="1"/>
        </dgm:presLayoutVars>
      </dgm:prSet>
      <dgm:spPr/>
    </dgm:pt>
    <dgm:pt modelId="{AA0BB18B-E514-43B1-ABED-5E98A4EAE56F}" type="pres">
      <dgm:prSet presAssocID="{8E14A2B8-57C9-41E4-B401-2C3C7D5911F6}" presName="Name9" presStyleLbl="parChTrans1D2" presStyleIdx="5" presStyleCnt="13"/>
      <dgm:spPr/>
    </dgm:pt>
    <dgm:pt modelId="{77D12699-15D8-4E28-B7BB-0FECAD4DEA1D}" type="pres">
      <dgm:prSet presAssocID="{8E14A2B8-57C9-41E4-B401-2C3C7D5911F6}" presName="connTx" presStyleLbl="parChTrans1D2" presStyleIdx="5" presStyleCnt="13"/>
      <dgm:spPr/>
    </dgm:pt>
    <dgm:pt modelId="{89356187-EF00-4C60-8D09-90D94626E03B}" type="pres">
      <dgm:prSet presAssocID="{B9EEA0DA-35CC-4935-B126-84B9A56C7D04}" presName="node" presStyleLbl="node1" presStyleIdx="5" presStyleCnt="13" custScaleX="120934" custScaleY="120934">
        <dgm:presLayoutVars>
          <dgm:bulletEnabled val="1"/>
        </dgm:presLayoutVars>
      </dgm:prSet>
      <dgm:spPr/>
    </dgm:pt>
    <dgm:pt modelId="{16F0934F-B6CE-4E31-B9F7-8CABB98563D5}" type="pres">
      <dgm:prSet presAssocID="{E6633F40-BB7F-4A55-8B3F-602BDDD22F2D}" presName="Name9" presStyleLbl="parChTrans1D2" presStyleIdx="6" presStyleCnt="13"/>
      <dgm:spPr/>
    </dgm:pt>
    <dgm:pt modelId="{4AE5E2A6-713D-48E9-BD5F-AB574AAF47BD}" type="pres">
      <dgm:prSet presAssocID="{E6633F40-BB7F-4A55-8B3F-602BDDD22F2D}" presName="connTx" presStyleLbl="parChTrans1D2" presStyleIdx="6" presStyleCnt="13"/>
      <dgm:spPr/>
    </dgm:pt>
    <dgm:pt modelId="{4D00E9FB-AA4D-458D-82D2-AE4540307E8F}" type="pres">
      <dgm:prSet presAssocID="{5CCC9CD1-6D34-4FDE-864C-F0882FF084F5}" presName="node" presStyleLbl="node1" presStyleIdx="6" presStyleCnt="13" custScaleX="120934" custScaleY="120934">
        <dgm:presLayoutVars>
          <dgm:bulletEnabled val="1"/>
        </dgm:presLayoutVars>
      </dgm:prSet>
      <dgm:spPr/>
    </dgm:pt>
    <dgm:pt modelId="{0D4E576C-7F0F-419C-AD47-332DC1C78585}" type="pres">
      <dgm:prSet presAssocID="{764EF0C5-1128-4801-90FF-0C652F61471B}" presName="Name9" presStyleLbl="parChTrans1D2" presStyleIdx="7" presStyleCnt="13"/>
      <dgm:spPr/>
    </dgm:pt>
    <dgm:pt modelId="{94AFA36F-CB0D-4F28-B85A-FEA73BA143D9}" type="pres">
      <dgm:prSet presAssocID="{764EF0C5-1128-4801-90FF-0C652F61471B}" presName="connTx" presStyleLbl="parChTrans1D2" presStyleIdx="7" presStyleCnt="13"/>
      <dgm:spPr/>
    </dgm:pt>
    <dgm:pt modelId="{1668FCFB-7ABE-4C01-9BD7-BC0DDDE46BF6}" type="pres">
      <dgm:prSet presAssocID="{72D5A03E-6F9D-4AE6-80EE-0BE23F871C2D}" presName="node" presStyleLbl="node1" presStyleIdx="7" presStyleCnt="13" custScaleX="120934" custScaleY="120934">
        <dgm:presLayoutVars>
          <dgm:bulletEnabled val="1"/>
        </dgm:presLayoutVars>
      </dgm:prSet>
      <dgm:spPr/>
    </dgm:pt>
    <dgm:pt modelId="{D8FF7A59-A0D8-4B03-91B6-CC1ACA85C1EC}" type="pres">
      <dgm:prSet presAssocID="{9929EE49-333E-4D1F-972F-BA43272A2593}" presName="Name9" presStyleLbl="parChTrans1D2" presStyleIdx="8" presStyleCnt="13"/>
      <dgm:spPr/>
    </dgm:pt>
    <dgm:pt modelId="{3735E8EC-3334-4680-A621-94DB9D1704A0}" type="pres">
      <dgm:prSet presAssocID="{9929EE49-333E-4D1F-972F-BA43272A2593}" presName="connTx" presStyleLbl="parChTrans1D2" presStyleIdx="8" presStyleCnt="13"/>
      <dgm:spPr/>
    </dgm:pt>
    <dgm:pt modelId="{654031B9-43DD-4549-ABFC-1D6B53FD4374}" type="pres">
      <dgm:prSet presAssocID="{1C105167-778B-4539-B08B-D9A5DA6E4615}" presName="node" presStyleLbl="node1" presStyleIdx="8" presStyleCnt="13" custScaleX="120934" custScaleY="120934">
        <dgm:presLayoutVars>
          <dgm:bulletEnabled val="1"/>
        </dgm:presLayoutVars>
      </dgm:prSet>
      <dgm:spPr/>
    </dgm:pt>
    <dgm:pt modelId="{D6411968-8361-418D-AAAC-FD7024319CCD}" type="pres">
      <dgm:prSet presAssocID="{2F9B655B-8CB6-470A-B271-89361BFD3CA5}" presName="Name9" presStyleLbl="parChTrans1D2" presStyleIdx="9" presStyleCnt="13"/>
      <dgm:spPr/>
    </dgm:pt>
    <dgm:pt modelId="{7AFA6A09-59A4-44D4-A3A7-DF5A50E51D56}" type="pres">
      <dgm:prSet presAssocID="{2F9B655B-8CB6-470A-B271-89361BFD3CA5}" presName="connTx" presStyleLbl="parChTrans1D2" presStyleIdx="9" presStyleCnt="13"/>
      <dgm:spPr/>
    </dgm:pt>
    <dgm:pt modelId="{2EF7092F-9F93-4F8B-ADE1-BAFF6C9B88C6}" type="pres">
      <dgm:prSet presAssocID="{2537EAAD-B369-4B34-B91E-EE86824D68AA}" presName="node" presStyleLbl="node1" presStyleIdx="9" presStyleCnt="13" custScaleX="120934" custScaleY="120934">
        <dgm:presLayoutVars>
          <dgm:bulletEnabled val="1"/>
        </dgm:presLayoutVars>
      </dgm:prSet>
      <dgm:spPr/>
    </dgm:pt>
    <dgm:pt modelId="{4FC5EFBD-3CE8-4E1B-BEB2-337A4F5D4925}" type="pres">
      <dgm:prSet presAssocID="{54652574-4A82-408D-962A-B02398EB7D26}" presName="Name9" presStyleLbl="parChTrans1D2" presStyleIdx="10" presStyleCnt="13"/>
      <dgm:spPr/>
    </dgm:pt>
    <dgm:pt modelId="{680468C2-F6CB-4E8A-88BD-01C3BAE62050}" type="pres">
      <dgm:prSet presAssocID="{54652574-4A82-408D-962A-B02398EB7D26}" presName="connTx" presStyleLbl="parChTrans1D2" presStyleIdx="10" presStyleCnt="13"/>
      <dgm:spPr/>
    </dgm:pt>
    <dgm:pt modelId="{4D7065F3-55C8-4C95-B165-03C05D25DE91}" type="pres">
      <dgm:prSet presAssocID="{2BEB1292-8237-48BC-9A92-01E0D87648FB}" presName="node" presStyleLbl="node1" presStyleIdx="10" presStyleCnt="13" custScaleX="120934" custScaleY="120934">
        <dgm:presLayoutVars>
          <dgm:bulletEnabled val="1"/>
        </dgm:presLayoutVars>
      </dgm:prSet>
      <dgm:spPr/>
    </dgm:pt>
    <dgm:pt modelId="{1BCD9DB1-C77E-4834-A2EB-44F3ACCABFD6}" type="pres">
      <dgm:prSet presAssocID="{33564759-34D6-49C0-877F-74DF0F3AC49E}" presName="Name9" presStyleLbl="parChTrans1D2" presStyleIdx="11" presStyleCnt="13"/>
      <dgm:spPr/>
    </dgm:pt>
    <dgm:pt modelId="{BDE6C977-6FAA-47CC-879A-83EA89A83424}" type="pres">
      <dgm:prSet presAssocID="{33564759-34D6-49C0-877F-74DF0F3AC49E}" presName="connTx" presStyleLbl="parChTrans1D2" presStyleIdx="11" presStyleCnt="13"/>
      <dgm:spPr/>
    </dgm:pt>
    <dgm:pt modelId="{67409D88-5ED1-4E2B-8469-CF1CB5F8DCBF}" type="pres">
      <dgm:prSet presAssocID="{2ADCEC13-DC87-464A-B62B-29AD74FD2275}" presName="node" presStyleLbl="node1" presStyleIdx="11" presStyleCnt="13" custScaleX="120934" custScaleY="120934">
        <dgm:presLayoutVars>
          <dgm:bulletEnabled val="1"/>
        </dgm:presLayoutVars>
      </dgm:prSet>
      <dgm:spPr/>
    </dgm:pt>
    <dgm:pt modelId="{44384E05-C719-4CF0-8EB2-ABB5E09D5299}" type="pres">
      <dgm:prSet presAssocID="{F87964E5-13A9-4479-ADD1-897AF9B78BAE}" presName="Name9" presStyleLbl="parChTrans1D2" presStyleIdx="12" presStyleCnt="13"/>
      <dgm:spPr/>
    </dgm:pt>
    <dgm:pt modelId="{D3EF3E1E-167A-40D8-B68D-639463CB349F}" type="pres">
      <dgm:prSet presAssocID="{F87964E5-13A9-4479-ADD1-897AF9B78BAE}" presName="connTx" presStyleLbl="parChTrans1D2" presStyleIdx="12" presStyleCnt="13"/>
      <dgm:spPr/>
    </dgm:pt>
    <dgm:pt modelId="{1A130C79-5E48-4C18-9D10-1AFF458E05FB}" type="pres">
      <dgm:prSet presAssocID="{80A110B3-7648-4F1E-ABDE-255DA1E45D6A}" presName="node" presStyleLbl="node1" presStyleIdx="12" presStyleCnt="13" custScaleX="120934" custScaleY="120934">
        <dgm:presLayoutVars>
          <dgm:bulletEnabled val="1"/>
        </dgm:presLayoutVars>
      </dgm:prSet>
      <dgm:spPr/>
    </dgm:pt>
  </dgm:ptLst>
  <dgm:cxnLst>
    <dgm:cxn modelId="{4096160C-B95C-4BBA-B962-288950B30BB9}" type="presOf" srcId="{4C46E58C-E42D-4F29-A867-95E9771B91B2}" destId="{D2B1EB98-D1D2-4471-92B2-3142FC24800D}" srcOrd="0" destOrd="0" presId="urn:microsoft.com/office/officeart/2005/8/layout/radial1"/>
    <dgm:cxn modelId="{3FBD5F0E-9F85-4791-B14B-4466BCC865DF}" type="presOf" srcId="{72D5A03E-6F9D-4AE6-80EE-0BE23F871C2D}" destId="{1668FCFB-7ABE-4C01-9BD7-BC0DDDE46BF6}" srcOrd="0" destOrd="0" presId="urn:microsoft.com/office/officeart/2005/8/layout/radial1"/>
    <dgm:cxn modelId="{915E320F-EC1E-42DD-8332-040466A286AA}" srcId="{4C46E58C-E42D-4F29-A867-95E9771B91B2}" destId="{D2BDE5B6-63D8-4955-BD78-EB365B739257}" srcOrd="0" destOrd="0" parTransId="{5EDBB54E-6A89-451B-BE5A-0FD3EBEDF465}" sibTransId="{4A888A8A-50C6-4386-B018-13BA010BA6B5}"/>
    <dgm:cxn modelId="{8294BF13-0032-45B9-868A-F73137C0E094}" type="presOf" srcId="{9929EE49-333E-4D1F-972F-BA43272A2593}" destId="{3735E8EC-3334-4680-A621-94DB9D1704A0}" srcOrd="1" destOrd="0" presId="urn:microsoft.com/office/officeart/2005/8/layout/radial1"/>
    <dgm:cxn modelId="{3F869E14-EADF-4C68-9C7C-AF87109B8CCC}" type="presOf" srcId="{54652574-4A82-408D-962A-B02398EB7D26}" destId="{4FC5EFBD-3CE8-4E1B-BEB2-337A4F5D4925}" srcOrd="0" destOrd="0" presId="urn:microsoft.com/office/officeart/2005/8/layout/radial1"/>
    <dgm:cxn modelId="{8CB8051C-64D8-4B7A-9690-A3674DAB0D75}" type="presOf" srcId="{8E14A2B8-57C9-41E4-B401-2C3C7D5911F6}" destId="{AA0BB18B-E514-43B1-ABED-5E98A4EAE56F}" srcOrd="0" destOrd="0" presId="urn:microsoft.com/office/officeart/2005/8/layout/radial1"/>
    <dgm:cxn modelId="{6D36F31D-B0DE-4BF6-B83E-B6C1609A40D9}" type="presOf" srcId="{B257E8AE-FE60-4720-9B0A-55ACA33E10BB}" destId="{1C0F0EAD-9F29-4857-8D19-53C969F2353A}" srcOrd="1" destOrd="0" presId="urn:microsoft.com/office/officeart/2005/8/layout/radial1"/>
    <dgm:cxn modelId="{15D1241F-449E-4536-ADB5-7928A713C4DB}" srcId="{D2BDE5B6-63D8-4955-BD78-EB365B739257}" destId="{72D5A03E-6F9D-4AE6-80EE-0BE23F871C2D}" srcOrd="7" destOrd="0" parTransId="{764EF0C5-1128-4801-90FF-0C652F61471B}" sibTransId="{CB38FE9A-5B63-4EED-8F99-8FBFBECBC9D6}"/>
    <dgm:cxn modelId="{2E760F28-BDE8-4DAE-9941-4411224EFA38}" srcId="{D2BDE5B6-63D8-4955-BD78-EB365B739257}" destId="{D1F8F616-397F-4D6D-AEA2-B4E132C48483}" srcOrd="4" destOrd="0" parTransId="{BB0E6ED7-A221-4024-873B-0241490942F7}" sibTransId="{4F07042E-F0A7-4192-8101-A44268B53D74}"/>
    <dgm:cxn modelId="{DE0BFA2D-BC64-4295-860D-4D022B5F69FD}" type="presOf" srcId="{2ADCEC13-DC87-464A-B62B-29AD74FD2275}" destId="{67409D88-5ED1-4E2B-8469-CF1CB5F8DCBF}" srcOrd="0" destOrd="0" presId="urn:microsoft.com/office/officeart/2005/8/layout/radial1"/>
    <dgm:cxn modelId="{896E3B2E-B8DA-483C-A01B-1911B8F23026}" type="presOf" srcId="{2537EAAD-B369-4B34-B91E-EE86824D68AA}" destId="{2EF7092F-9F93-4F8B-ADE1-BAFF6C9B88C6}" srcOrd="0" destOrd="0" presId="urn:microsoft.com/office/officeart/2005/8/layout/radial1"/>
    <dgm:cxn modelId="{3717A830-D0E9-4628-84B3-D59D8B5E1B80}" type="presOf" srcId="{404915E7-B323-4D5C-9C56-57C227C81AF6}" destId="{C643F975-1D42-4700-8916-9718BD3339B0}" srcOrd="0" destOrd="0" presId="urn:microsoft.com/office/officeart/2005/8/layout/radial1"/>
    <dgm:cxn modelId="{CECAA933-0B12-43BF-9F4F-429FC74A4B89}" type="presOf" srcId="{F87964E5-13A9-4479-ADD1-897AF9B78BAE}" destId="{44384E05-C719-4CF0-8EB2-ABB5E09D5299}" srcOrd="0" destOrd="0" presId="urn:microsoft.com/office/officeart/2005/8/layout/radial1"/>
    <dgm:cxn modelId="{B1246135-DCFB-4749-86E4-74790665EC47}" type="presOf" srcId="{B257E8AE-FE60-4720-9B0A-55ACA33E10BB}" destId="{D21A40FC-1B9A-4C50-921E-A6FAE3341F25}" srcOrd="0" destOrd="0" presId="urn:microsoft.com/office/officeart/2005/8/layout/radial1"/>
    <dgm:cxn modelId="{D8095A39-F9E9-4A3C-A2DA-CAAAD882E8FE}" type="presOf" srcId="{D1F8F616-397F-4D6D-AEA2-B4E132C48483}" destId="{DCF5C443-3D23-433D-BD0A-C8442CE387B4}" srcOrd="0" destOrd="0" presId="urn:microsoft.com/office/officeart/2005/8/layout/radial1"/>
    <dgm:cxn modelId="{85722E3B-DB0C-44CD-A197-CF8A12887F9C}" type="presOf" srcId="{10BAFF78-192D-4195-B3E6-3E9873C7A59C}" destId="{06B3C34C-B470-4F53-A875-8D98EB1F775F}" srcOrd="1" destOrd="0" presId="urn:microsoft.com/office/officeart/2005/8/layout/radial1"/>
    <dgm:cxn modelId="{3026B93C-A8EC-45B1-8305-B83F9A4ABA73}" type="presOf" srcId="{306F19C9-2739-4527-A1C5-9E8AFE9C128E}" destId="{60BD87D6-07D0-42E5-80BD-E8699AB09F07}" srcOrd="0" destOrd="0" presId="urn:microsoft.com/office/officeart/2005/8/layout/radial1"/>
    <dgm:cxn modelId="{8239AC3D-9C08-4B99-A478-DAE8A274EB53}" type="presOf" srcId="{F87964E5-13A9-4479-ADD1-897AF9B78BAE}" destId="{D3EF3E1E-167A-40D8-B68D-639463CB349F}" srcOrd="1" destOrd="0" presId="urn:microsoft.com/office/officeart/2005/8/layout/radial1"/>
    <dgm:cxn modelId="{F602AD5B-D8F0-4280-A0DF-63CF13A878F5}" type="presOf" srcId="{33564759-34D6-49C0-877F-74DF0F3AC49E}" destId="{1BCD9DB1-C77E-4834-A2EB-44F3ACCABFD6}" srcOrd="0" destOrd="0" presId="urn:microsoft.com/office/officeart/2005/8/layout/radial1"/>
    <dgm:cxn modelId="{9C8AA242-25FB-4DDD-9AB4-61E5AE4D32B2}" type="presOf" srcId="{AAC2A00D-5543-4D86-9752-CA69BBFF98D9}" destId="{FFF89276-74EF-4D16-A154-84D326EEAF79}" srcOrd="0" destOrd="0" presId="urn:microsoft.com/office/officeart/2005/8/layout/radial1"/>
    <dgm:cxn modelId="{632D9944-DA04-45CA-A14C-AC7376763B08}" srcId="{D2BDE5B6-63D8-4955-BD78-EB365B739257}" destId="{1C105167-778B-4539-B08B-D9A5DA6E4615}" srcOrd="8" destOrd="0" parTransId="{9929EE49-333E-4D1F-972F-BA43272A2593}" sibTransId="{2515A9A3-5D8A-452D-9F56-785837134F20}"/>
    <dgm:cxn modelId="{8508CC77-AD44-4937-A5C0-4E465006FA6C}" srcId="{D2BDE5B6-63D8-4955-BD78-EB365B739257}" destId="{404915E7-B323-4D5C-9C56-57C227C81AF6}" srcOrd="2" destOrd="0" parTransId="{1BF9EB43-DCC4-44F7-AA5C-181B55F3313B}" sibTransId="{9E936DC8-4086-4A4A-BD6B-293C8650CF2B}"/>
    <dgm:cxn modelId="{CACEF784-F310-4F1F-B870-B4A3EC14A736}" type="presOf" srcId="{D2BDE5B6-63D8-4955-BD78-EB365B739257}" destId="{5D068B20-5ED8-418F-A6FF-9D79D51D5E8C}" srcOrd="0" destOrd="0" presId="urn:microsoft.com/office/officeart/2005/8/layout/radial1"/>
    <dgm:cxn modelId="{FB0FA089-D032-417B-A859-A63EC032285A}" type="presOf" srcId="{764EF0C5-1128-4801-90FF-0C652F61471B}" destId="{94AFA36F-CB0D-4F28-B85A-FEA73BA143D9}" srcOrd="1" destOrd="0" presId="urn:microsoft.com/office/officeart/2005/8/layout/radial1"/>
    <dgm:cxn modelId="{DBD6AA8D-B186-47B0-8080-F2806232F0F8}" type="presOf" srcId="{BB0E6ED7-A221-4024-873B-0241490942F7}" destId="{3DFFC0D0-8C39-445B-8DC0-34B249AE502E}" srcOrd="1" destOrd="0" presId="urn:microsoft.com/office/officeart/2005/8/layout/radial1"/>
    <dgm:cxn modelId="{77FCD68E-AFD3-4A74-9D0B-D383C604030E}" type="presOf" srcId="{1BF9EB43-DCC4-44F7-AA5C-181B55F3313B}" destId="{863F3B24-1497-4239-B4A7-B855375BB45D}" srcOrd="1" destOrd="0" presId="urn:microsoft.com/office/officeart/2005/8/layout/radial1"/>
    <dgm:cxn modelId="{84E78396-EE49-40B2-A2F9-A505B887FAD3}" srcId="{D2BDE5B6-63D8-4955-BD78-EB365B739257}" destId="{44124B06-29E2-4F9B-B1F4-76D3B2B98D0C}" srcOrd="3" destOrd="0" parTransId="{B257E8AE-FE60-4720-9B0A-55ACA33E10BB}" sibTransId="{8BEAB694-971A-4660-9B1B-3E84C7649348}"/>
    <dgm:cxn modelId="{A0CBC296-4C8E-4D89-91F2-B46FB88A468A}" type="presOf" srcId="{80A110B3-7648-4F1E-ABDE-255DA1E45D6A}" destId="{1A130C79-5E48-4C18-9D10-1AFF458E05FB}" srcOrd="0" destOrd="0" presId="urn:microsoft.com/office/officeart/2005/8/layout/radial1"/>
    <dgm:cxn modelId="{9594ED96-2111-4E41-9627-BE5154030818}" type="presOf" srcId="{E6633F40-BB7F-4A55-8B3F-602BDDD22F2D}" destId="{4AE5E2A6-713D-48E9-BD5F-AB574AAF47BD}" srcOrd="1" destOrd="0" presId="urn:microsoft.com/office/officeart/2005/8/layout/radial1"/>
    <dgm:cxn modelId="{BAB8F197-0787-4634-8F1B-50E215F161A5}" type="presOf" srcId="{8E14A2B8-57C9-41E4-B401-2C3C7D5911F6}" destId="{77D12699-15D8-4E28-B7BB-0FECAD4DEA1D}" srcOrd="1" destOrd="0" presId="urn:microsoft.com/office/officeart/2005/8/layout/radial1"/>
    <dgm:cxn modelId="{9707609A-32BF-474C-B178-C416F11558C9}" srcId="{D2BDE5B6-63D8-4955-BD78-EB365B739257}" destId="{80A110B3-7648-4F1E-ABDE-255DA1E45D6A}" srcOrd="12" destOrd="0" parTransId="{F87964E5-13A9-4479-ADD1-897AF9B78BAE}" sibTransId="{CF558623-ECF4-428A-BD80-586181A1E7B9}"/>
    <dgm:cxn modelId="{14BD269D-9C53-43F3-B397-D7146AB6824B}" type="presOf" srcId="{2F9B655B-8CB6-470A-B271-89361BFD3CA5}" destId="{D6411968-8361-418D-AAAC-FD7024319CCD}" srcOrd="0" destOrd="0" presId="urn:microsoft.com/office/officeart/2005/8/layout/radial1"/>
    <dgm:cxn modelId="{F7A4A39E-B71F-4EA5-A5D0-441D7C613E0B}" type="presOf" srcId="{BB0E6ED7-A221-4024-873B-0241490942F7}" destId="{2BFEF622-85BC-4B3A-B003-C24625C7BC63}" srcOrd="0" destOrd="0" presId="urn:microsoft.com/office/officeart/2005/8/layout/radial1"/>
    <dgm:cxn modelId="{F91FB8AC-894F-4413-89F1-5F351F973FDE}" type="presOf" srcId="{33564759-34D6-49C0-877F-74DF0F3AC49E}" destId="{BDE6C977-6FAA-47CC-879A-83EA89A83424}" srcOrd="1" destOrd="0" presId="urn:microsoft.com/office/officeart/2005/8/layout/radial1"/>
    <dgm:cxn modelId="{60D61BB1-3ECE-4D1E-B67F-22952F055D43}" srcId="{D2BDE5B6-63D8-4955-BD78-EB365B739257}" destId="{2ADCEC13-DC87-464A-B62B-29AD74FD2275}" srcOrd="11" destOrd="0" parTransId="{33564759-34D6-49C0-877F-74DF0F3AC49E}" sibTransId="{99C29123-7BA6-46A8-BD1C-A28AEB869139}"/>
    <dgm:cxn modelId="{87AE01BA-6E68-4605-9566-D27BBA733422}" type="presOf" srcId="{9929EE49-333E-4D1F-972F-BA43272A2593}" destId="{D8FF7A59-A0D8-4B03-91B6-CC1ACA85C1EC}" srcOrd="0" destOrd="0" presId="urn:microsoft.com/office/officeart/2005/8/layout/radial1"/>
    <dgm:cxn modelId="{C02457BA-F194-47A2-B1D0-A578BD2C810A}" srcId="{D2BDE5B6-63D8-4955-BD78-EB365B739257}" destId="{ED58CBF4-5C21-448A-8984-B4D42398A2D0}" srcOrd="1" destOrd="0" parTransId="{10BAFF78-192D-4195-B3E6-3E9873C7A59C}" sibTransId="{F1CF8312-F026-4FEB-A0B6-F3D269DDB6E2}"/>
    <dgm:cxn modelId="{94C0A7BA-DA61-49CA-9191-DAA971EA5745}" type="presOf" srcId="{764EF0C5-1128-4801-90FF-0C652F61471B}" destId="{0D4E576C-7F0F-419C-AD47-332DC1C78585}" srcOrd="0" destOrd="0" presId="urn:microsoft.com/office/officeart/2005/8/layout/radial1"/>
    <dgm:cxn modelId="{2DF8B4C9-10E4-46C1-93CD-B5E2A1AF78B5}" type="presOf" srcId="{B9EEA0DA-35CC-4935-B126-84B9A56C7D04}" destId="{89356187-EF00-4C60-8D09-90D94626E03B}" srcOrd="0" destOrd="0" presId="urn:microsoft.com/office/officeart/2005/8/layout/radial1"/>
    <dgm:cxn modelId="{476E64D4-F655-4D80-BDB9-F2641A72EA24}" srcId="{D2BDE5B6-63D8-4955-BD78-EB365B739257}" destId="{5CCC9CD1-6D34-4FDE-864C-F0882FF084F5}" srcOrd="6" destOrd="0" parTransId="{E6633F40-BB7F-4A55-8B3F-602BDDD22F2D}" sibTransId="{B998FE56-2CD1-470A-9F31-D5A988F82E78}"/>
    <dgm:cxn modelId="{5E9266D5-AC78-49CD-8D88-777569A384B2}" srcId="{D2BDE5B6-63D8-4955-BD78-EB365B739257}" destId="{AAC2A00D-5543-4D86-9752-CA69BBFF98D9}" srcOrd="0" destOrd="0" parTransId="{306F19C9-2739-4527-A1C5-9E8AFE9C128E}" sibTransId="{98740DD2-3B05-4A17-9738-35414536C114}"/>
    <dgm:cxn modelId="{9F47A9D6-5C48-41EC-9FBF-D5F08211C4C6}" srcId="{D2BDE5B6-63D8-4955-BD78-EB365B739257}" destId="{2537EAAD-B369-4B34-B91E-EE86824D68AA}" srcOrd="9" destOrd="0" parTransId="{2F9B655B-8CB6-470A-B271-89361BFD3CA5}" sibTransId="{404BAD83-F564-407D-9D15-9129F30F390D}"/>
    <dgm:cxn modelId="{CEAA29E1-9262-443E-9A9B-7561099C23FE}" type="presOf" srcId="{10BAFF78-192D-4195-B3E6-3E9873C7A59C}" destId="{3D3458D8-5A25-454D-8B2C-97D20309B7C6}" srcOrd="0" destOrd="0" presId="urn:microsoft.com/office/officeart/2005/8/layout/radial1"/>
    <dgm:cxn modelId="{454F88E3-1A82-40F9-B386-5B2C301FE966}" srcId="{D2BDE5B6-63D8-4955-BD78-EB365B739257}" destId="{2BEB1292-8237-48BC-9A92-01E0D87648FB}" srcOrd="10" destOrd="0" parTransId="{54652574-4A82-408D-962A-B02398EB7D26}" sibTransId="{8204DE1F-D8B3-4A5A-A4E7-6DAB51B485C9}"/>
    <dgm:cxn modelId="{3F7251E7-A787-4664-81E9-71622F812D9E}" type="presOf" srcId="{44124B06-29E2-4F9B-B1F4-76D3B2B98D0C}" destId="{F5578FC8-AD65-401F-84DB-8E94A871A1C7}" srcOrd="0" destOrd="0" presId="urn:microsoft.com/office/officeart/2005/8/layout/radial1"/>
    <dgm:cxn modelId="{D6E1A4EB-F112-463C-805C-6D8B04EB53C7}" type="presOf" srcId="{5CCC9CD1-6D34-4FDE-864C-F0882FF084F5}" destId="{4D00E9FB-AA4D-458D-82D2-AE4540307E8F}" srcOrd="0" destOrd="0" presId="urn:microsoft.com/office/officeart/2005/8/layout/radial1"/>
    <dgm:cxn modelId="{8735D5EF-CD33-4BB8-90FC-FC003A352B45}" type="presOf" srcId="{2BEB1292-8237-48BC-9A92-01E0D87648FB}" destId="{4D7065F3-55C8-4C95-B165-03C05D25DE91}" srcOrd="0" destOrd="0" presId="urn:microsoft.com/office/officeart/2005/8/layout/radial1"/>
    <dgm:cxn modelId="{7BFE73F0-EAC0-4DD4-BBDA-F8DDC5B42163}" type="presOf" srcId="{ED58CBF4-5C21-448A-8984-B4D42398A2D0}" destId="{09531472-EF72-4647-8D40-EC159BBA9337}" srcOrd="0" destOrd="0" presId="urn:microsoft.com/office/officeart/2005/8/layout/radial1"/>
    <dgm:cxn modelId="{3547D3F1-901E-49A7-82CF-06BD01DEEC81}" type="presOf" srcId="{1BF9EB43-DCC4-44F7-AA5C-181B55F3313B}" destId="{206ED7D0-0487-4001-8A48-6FE862E76D0E}" srcOrd="0" destOrd="0" presId="urn:microsoft.com/office/officeart/2005/8/layout/radial1"/>
    <dgm:cxn modelId="{04DCC3F3-CA53-4348-89D4-85B738F8BB64}" type="presOf" srcId="{306F19C9-2739-4527-A1C5-9E8AFE9C128E}" destId="{5FC3DC88-A9E8-4292-9759-CC0BFE3959F7}" srcOrd="1" destOrd="0" presId="urn:microsoft.com/office/officeart/2005/8/layout/radial1"/>
    <dgm:cxn modelId="{B9728CF7-7587-40CA-863B-857408FCABF6}" srcId="{D2BDE5B6-63D8-4955-BD78-EB365B739257}" destId="{B9EEA0DA-35CC-4935-B126-84B9A56C7D04}" srcOrd="5" destOrd="0" parTransId="{8E14A2B8-57C9-41E4-B401-2C3C7D5911F6}" sibTransId="{22C937C7-452B-43B2-A8DC-56184B232497}"/>
    <dgm:cxn modelId="{3F655AFA-F19E-45E6-92B5-37D442368711}" type="presOf" srcId="{2F9B655B-8CB6-470A-B271-89361BFD3CA5}" destId="{7AFA6A09-59A4-44D4-A3A7-DF5A50E51D56}" srcOrd="1" destOrd="0" presId="urn:microsoft.com/office/officeart/2005/8/layout/radial1"/>
    <dgm:cxn modelId="{A1EF83FC-F759-4DF9-B91B-2D3647FE67A3}" type="presOf" srcId="{1C105167-778B-4539-B08B-D9A5DA6E4615}" destId="{654031B9-43DD-4549-ABFC-1D6B53FD4374}" srcOrd="0" destOrd="0" presId="urn:microsoft.com/office/officeart/2005/8/layout/radial1"/>
    <dgm:cxn modelId="{1ED4ABFD-21F2-451C-8B63-1711E5A65408}" type="presOf" srcId="{E6633F40-BB7F-4A55-8B3F-602BDDD22F2D}" destId="{16F0934F-B6CE-4E31-B9F7-8CABB98563D5}" srcOrd="0" destOrd="0" presId="urn:microsoft.com/office/officeart/2005/8/layout/radial1"/>
    <dgm:cxn modelId="{78051DFE-58CB-4D69-8A0F-6982C347FC1D}" type="presOf" srcId="{54652574-4A82-408D-962A-B02398EB7D26}" destId="{680468C2-F6CB-4E8A-88BD-01C3BAE62050}" srcOrd="1" destOrd="0" presId="urn:microsoft.com/office/officeart/2005/8/layout/radial1"/>
    <dgm:cxn modelId="{6A072DA7-8A98-42E2-8E02-586DCD1AAE37}" type="presParOf" srcId="{D2B1EB98-D1D2-4471-92B2-3142FC24800D}" destId="{5D068B20-5ED8-418F-A6FF-9D79D51D5E8C}" srcOrd="0" destOrd="0" presId="urn:microsoft.com/office/officeart/2005/8/layout/radial1"/>
    <dgm:cxn modelId="{E91F1F9D-6ADD-4D9D-8786-0882EB01013B}" type="presParOf" srcId="{D2B1EB98-D1D2-4471-92B2-3142FC24800D}" destId="{60BD87D6-07D0-42E5-80BD-E8699AB09F07}" srcOrd="1" destOrd="0" presId="urn:microsoft.com/office/officeart/2005/8/layout/radial1"/>
    <dgm:cxn modelId="{F2D54F22-938A-42AD-BE36-16E3C20A6F52}" type="presParOf" srcId="{60BD87D6-07D0-42E5-80BD-E8699AB09F07}" destId="{5FC3DC88-A9E8-4292-9759-CC0BFE3959F7}" srcOrd="0" destOrd="0" presId="urn:microsoft.com/office/officeart/2005/8/layout/radial1"/>
    <dgm:cxn modelId="{42E611D5-9B2C-4EBD-A2B9-E1057332A3F1}" type="presParOf" srcId="{D2B1EB98-D1D2-4471-92B2-3142FC24800D}" destId="{FFF89276-74EF-4D16-A154-84D326EEAF79}" srcOrd="2" destOrd="0" presId="urn:microsoft.com/office/officeart/2005/8/layout/radial1"/>
    <dgm:cxn modelId="{16FDE182-A792-4854-8356-30FE3FD2E557}" type="presParOf" srcId="{D2B1EB98-D1D2-4471-92B2-3142FC24800D}" destId="{3D3458D8-5A25-454D-8B2C-97D20309B7C6}" srcOrd="3" destOrd="0" presId="urn:microsoft.com/office/officeart/2005/8/layout/radial1"/>
    <dgm:cxn modelId="{70C6EE51-3CF2-40FD-BF63-7746614CEB7E}" type="presParOf" srcId="{3D3458D8-5A25-454D-8B2C-97D20309B7C6}" destId="{06B3C34C-B470-4F53-A875-8D98EB1F775F}" srcOrd="0" destOrd="0" presId="urn:microsoft.com/office/officeart/2005/8/layout/radial1"/>
    <dgm:cxn modelId="{7489EE86-5A27-46AA-983E-D21BF0667784}" type="presParOf" srcId="{D2B1EB98-D1D2-4471-92B2-3142FC24800D}" destId="{09531472-EF72-4647-8D40-EC159BBA9337}" srcOrd="4" destOrd="0" presId="urn:microsoft.com/office/officeart/2005/8/layout/radial1"/>
    <dgm:cxn modelId="{BAA936AB-5EB9-4782-861C-AF226E03FB90}" type="presParOf" srcId="{D2B1EB98-D1D2-4471-92B2-3142FC24800D}" destId="{206ED7D0-0487-4001-8A48-6FE862E76D0E}" srcOrd="5" destOrd="0" presId="urn:microsoft.com/office/officeart/2005/8/layout/radial1"/>
    <dgm:cxn modelId="{1C102929-6AF7-47A7-B197-FF8C98E1CA7C}" type="presParOf" srcId="{206ED7D0-0487-4001-8A48-6FE862E76D0E}" destId="{863F3B24-1497-4239-B4A7-B855375BB45D}" srcOrd="0" destOrd="0" presId="urn:microsoft.com/office/officeart/2005/8/layout/radial1"/>
    <dgm:cxn modelId="{2C7498CA-CE1D-4DF1-B6FD-53122D1BBF20}" type="presParOf" srcId="{D2B1EB98-D1D2-4471-92B2-3142FC24800D}" destId="{C643F975-1D42-4700-8916-9718BD3339B0}" srcOrd="6" destOrd="0" presId="urn:microsoft.com/office/officeart/2005/8/layout/radial1"/>
    <dgm:cxn modelId="{45F9BDEB-43DB-4B95-BC60-B7A27CDE4A7B}" type="presParOf" srcId="{D2B1EB98-D1D2-4471-92B2-3142FC24800D}" destId="{D21A40FC-1B9A-4C50-921E-A6FAE3341F25}" srcOrd="7" destOrd="0" presId="urn:microsoft.com/office/officeart/2005/8/layout/radial1"/>
    <dgm:cxn modelId="{5F9A3AFB-A359-42AF-8CDF-F9B431F5A5AA}" type="presParOf" srcId="{D21A40FC-1B9A-4C50-921E-A6FAE3341F25}" destId="{1C0F0EAD-9F29-4857-8D19-53C969F2353A}" srcOrd="0" destOrd="0" presId="urn:microsoft.com/office/officeart/2005/8/layout/radial1"/>
    <dgm:cxn modelId="{7DFAB560-1468-421C-B71B-13BCA3CA7804}" type="presParOf" srcId="{D2B1EB98-D1D2-4471-92B2-3142FC24800D}" destId="{F5578FC8-AD65-401F-84DB-8E94A871A1C7}" srcOrd="8" destOrd="0" presId="urn:microsoft.com/office/officeart/2005/8/layout/radial1"/>
    <dgm:cxn modelId="{0F419F20-B179-4D3A-AB1E-75E5E363D21C}" type="presParOf" srcId="{D2B1EB98-D1D2-4471-92B2-3142FC24800D}" destId="{2BFEF622-85BC-4B3A-B003-C24625C7BC63}" srcOrd="9" destOrd="0" presId="urn:microsoft.com/office/officeart/2005/8/layout/radial1"/>
    <dgm:cxn modelId="{4322A3E3-B3BA-4FBF-9290-A4EC9EA563B1}" type="presParOf" srcId="{2BFEF622-85BC-4B3A-B003-C24625C7BC63}" destId="{3DFFC0D0-8C39-445B-8DC0-34B249AE502E}" srcOrd="0" destOrd="0" presId="urn:microsoft.com/office/officeart/2005/8/layout/radial1"/>
    <dgm:cxn modelId="{B27187F3-974C-4656-B151-AA029A7773B8}" type="presParOf" srcId="{D2B1EB98-D1D2-4471-92B2-3142FC24800D}" destId="{DCF5C443-3D23-433D-BD0A-C8442CE387B4}" srcOrd="10" destOrd="0" presId="urn:microsoft.com/office/officeart/2005/8/layout/radial1"/>
    <dgm:cxn modelId="{1966D67F-5C3D-4A94-8A41-7866FD680DA7}" type="presParOf" srcId="{D2B1EB98-D1D2-4471-92B2-3142FC24800D}" destId="{AA0BB18B-E514-43B1-ABED-5E98A4EAE56F}" srcOrd="11" destOrd="0" presId="urn:microsoft.com/office/officeart/2005/8/layout/radial1"/>
    <dgm:cxn modelId="{AB78F19A-3115-4F96-B362-0C2B32A03A91}" type="presParOf" srcId="{AA0BB18B-E514-43B1-ABED-5E98A4EAE56F}" destId="{77D12699-15D8-4E28-B7BB-0FECAD4DEA1D}" srcOrd="0" destOrd="0" presId="urn:microsoft.com/office/officeart/2005/8/layout/radial1"/>
    <dgm:cxn modelId="{5B17E513-02C6-4CA3-85E6-EBC59870F52D}" type="presParOf" srcId="{D2B1EB98-D1D2-4471-92B2-3142FC24800D}" destId="{89356187-EF00-4C60-8D09-90D94626E03B}" srcOrd="12" destOrd="0" presId="urn:microsoft.com/office/officeart/2005/8/layout/radial1"/>
    <dgm:cxn modelId="{4D43CFEC-4C11-4A90-80DD-6305039F0985}" type="presParOf" srcId="{D2B1EB98-D1D2-4471-92B2-3142FC24800D}" destId="{16F0934F-B6CE-4E31-B9F7-8CABB98563D5}" srcOrd="13" destOrd="0" presId="urn:microsoft.com/office/officeart/2005/8/layout/radial1"/>
    <dgm:cxn modelId="{EC8455C5-1153-4C35-A361-65727525404F}" type="presParOf" srcId="{16F0934F-B6CE-4E31-B9F7-8CABB98563D5}" destId="{4AE5E2A6-713D-48E9-BD5F-AB574AAF47BD}" srcOrd="0" destOrd="0" presId="urn:microsoft.com/office/officeart/2005/8/layout/radial1"/>
    <dgm:cxn modelId="{19EB18EB-1603-4D67-86FE-0CB94B5D688B}" type="presParOf" srcId="{D2B1EB98-D1D2-4471-92B2-3142FC24800D}" destId="{4D00E9FB-AA4D-458D-82D2-AE4540307E8F}" srcOrd="14" destOrd="0" presId="urn:microsoft.com/office/officeart/2005/8/layout/radial1"/>
    <dgm:cxn modelId="{A031E521-0A8C-4637-B802-5DE48F497474}" type="presParOf" srcId="{D2B1EB98-D1D2-4471-92B2-3142FC24800D}" destId="{0D4E576C-7F0F-419C-AD47-332DC1C78585}" srcOrd="15" destOrd="0" presId="urn:microsoft.com/office/officeart/2005/8/layout/radial1"/>
    <dgm:cxn modelId="{ABE5A717-7E59-4F5F-86D0-435DF9D84D13}" type="presParOf" srcId="{0D4E576C-7F0F-419C-AD47-332DC1C78585}" destId="{94AFA36F-CB0D-4F28-B85A-FEA73BA143D9}" srcOrd="0" destOrd="0" presId="urn:microsoft.com/office/officeart/2005/8/layout/radial1"/>
    <dgm:cxn modelId="{96F78BA4-691A-46D0-B964-EEADB2AF9902}" type="presParOf" srcId="{D2B1EB98-D1D2-4471-92B2-3142FC24800D}" destId="{1668FCFB-7ABE-4C01-9BD7-BC0DDDE46BF6}" srcOrd="16" destOrd="0" presId="urn:microsoft.com/office/officeart/2005/8/layout/radial1"/>
    <dgm:cxn modelId="{3C49263B-2D82-4661-A2E0-1CFAA5776BA3}" type="presParOf" srcId="{D2B1EB98-D1D2-4471-92B2-3142FC24800D}" destId="{D8FF7A59-A0D8-4B03-91B6-CC1ACA85C1EC}" srcOrd="17" destOrd="0" presId="urn:microsoft.com/office/officeart/2005/8/layout/radial1"/>
    <dgm:cxn modelId="{0D0BC737-0BA0-4F17-9286-797B631D99F5}" type="presParOf" srcId="{D8FF7A59-A0D8-4B03-91B6-CC1ACA85C1EC}" destId="{3735E8EC-3334-4680-A621-94DB9D1704A0}" srcOrd="0" destOrd="0" presId="urn:microsoft.com/office/officeart/2005/8/layout/radial1"/>
    <dgm:cxn modelId="{B2C83CAC-3359-4171-AA64-7083D28EC835}" type="presParOf" srcId="{D2B1EB98-D1D2-4471-92B2-3142FC24800D}" destId="{654031B9-43DD-4549-ABFC-1D6B53FD4374}" srcOrd="18" destOrd="0" presId="urn:microsoft.com/office/officeart/2005/8/layout/radial1"/>
    <dgm:cxn modelId="{1F3CF34C-E623-4866-AE9D-8AD43FD54C90}" type="presParOf" srcId="{D2B1EB98-D1D2-4471-92B2-3142FC24800D}" destId="{D6411968-8361-418D-AAAC-FD7024319CCD}" srcOrd="19" destOrd="0" presId="urn:microsoft.com/office/officeart/2005/8/layout/radial1"/>
    <dgm:cxn modelId="{2CAA53FB-B8B7-4AD0-BB46-3E016BC70ED9}" type="presParOf" srcId="{D6411968-8361-418D-AAAC-FD7024319CCD}" destId="{7AFA6A09-59A4-44D4-A3A7-DF5A50E51D56}" srcOrd="0" destOrd="0" presId="urn:microsoft.com/office/officeart/2005/8/layout/radial1"/>
    <dgm:cxn modelId="{2D551606-4B2F-4E59-8DBE-183CA43B36A0}" type="presParOf" srcId="{D2B1EB98-D1D2-4471-92B2-3142FC24800D}" destId="{2EF7092F-9F93-4F8B-ADE1-BAFF6C9B88C6}" srcOrd="20" destOrd="0" presId="urn:microsoft.com/office/officeart/2005/8/layout/radial1"/>
    <dgm:cxn modelId="{22F43227-AECF-42A0-94EB-DCBAECB39E96}" type="presParOf" srcId="{D2B1EB98-D1D2-4471-92B2-3142FC24800D}" destId="{4FC5EFBD-3CE8-4E1B-BEB2-337A4F5D4925}" srcOrd="21" destOrd="0" presId="urn:microsoft.com/office/officeart/2005/8/layout/radial1"/>
    <dgm:cxn modelId="{6FCE0ACE-9DE1-4A4D-9B5B-91943943A57A}" type="presParOf" srcId="{4FC5EFBD-3CE8-4E1B-BEB2-337A4F5D4925}" destId="{680468C2-F6CB-4E8A-88BD-01C3BAE62050}" srcOrd="0" destOrd="0" presId="urn:microsoft.com/office/officeart/2005/8/layout/radial1"/>
    <dgm:cxn modelId="{B2826777-DBA8-419E-BF63-236D01E34EBB}" type="presParOf" srcId="{D2B1EB98-D1D2-4471-92B2-3142FC24800D}" destId="{4D7065F3-55C8-4C95-B165-03C05D25DE91}" srcOrd="22" destOrd="0" presId="urn:microsoft.com/office/officeart/2005/8/layout/radial1"/>
    <dgm:cxn modelId="{5995BF24-4A70-4FDA-8F0F-6E75B24FEE7B}" type="presParOf" srcId="{D2B1EB98-D1D2-4471-92B2-3142FC24800D}" destId="{1BCD9DB1-C77E-4834-A2EB-44F3ACCABFD6}" srcOrd="23" destOrd="0" presId="urn:microsoft.com/office/officeart/2005/8/layout/radial1"/>
    <dgm:cxn modelId="{01E0348D-1F99-42F3-9C77-E0DB49DACECE}" type="presParOf" srcId="{1BCD9DB1-C77E-4834-A2EB-44F3ACCABFD6}" destId="{BDE6C977-6FAA-47CC-879A-83EA89A83424}" srcOrd="0" destOrd="0" presId="urn:microsoft.com/office/officeart/2005/8/layout/radial1"/>
    <dgm:cxn modelId="{581C429E-FB22-4388-9D82-7EDAB8C27E7B}" type="presParOf" srcId="{D2B1EB98-D1D2-4471-92B2-3142FC24800D}" destId="{67409D88-5ED1-4E2B-8469-CF1CB5F8DCBF}" srcOrd="24" destOrd="0" presId="urn:microsoft.com/office/officeart/2005/8/layout/radial1"/>
    <dgm:cxn modelId="{1B835C0B-3333-457D-A0BD-2F47DEE118F9}" type="presParOf" srcId="{D2B1EB98-D1D2-4471-92B2-3142FC24800D}" destId="{44384E05-C719-4CF0-8EB2-ABB5E09D5299}" srcOrd="25" destOrd="0" presId="urn:microsoft.com/office/officeart/2005/8/layout/radial1"/>
    <dgm:cxn modelId="{AF3BBAD7-0298-4E86-80A4-16D69CE51C2F}" type="presParOf" srcId="{44384E05-C719-4CF0-8EB2-ABB5E09D5299}" destId="{D3EF3E1E-167A-40D8-B68D-639463CB349F}" srcOrd="0" destOrd="0" presId="urn:microsoft.com/office/officeart/2005/8/layout/radial1"/>
    <dgm:cxn modelId="{5EB701C7-961F-4985-A0D4-DE32444B500F}" type="presParOf" srcId="{D2B1EB98-D1D2-4471-92B2-3142FC24800D}" destId="{1A130C79-5E48-4C18-9D10-1AFF458E05FB}" srcOrd="26" destOrd="0" presId="urn:microsoft.com/office/officeart/2005/8/layout/radial1"/>
  </dgm:cxnLst>
  <dgm:bg/>
  <dgm:whole>
    <a:ln w="57150"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B1EC32-3898-4F0B-900F-A9414EB63E29}" type="doc">
      <dgm:prSet loTypeId="urn:microsoft.com/office/officeart/2005/8/layout/chevron2" loCatId="process" qsTypeId="urn:microsoft.com/office/officeart/2005/8/quickstyle/3d5" qsCatId="3D" csTypeId="urn:microsoft.com/office/officeart/2005/8/colors/accent5_3" csCatId="accent5" phldr="1"/>
      <dgm:spPr/>
      <dgm:t>
        <a:bodyPr/>
        <a:lstStyle/>
        <a:p>
          <a:endParaRPr lang="en-US"/>
        </a:p>
      </dgm:t>
    </dgm:pt>
    <dgm:pt modelId="{88E7473C-11BD-44EA-BF93-C2F555CFC0F4}">
      <dgm:prSet phldrT="[Text]"/>
      <dgm:spPr/>
      <dgm:t>
        <a:bodyPr/>
        <a:lstStyle/>
        <a:p>
          <a:r>
            <a:rPr lang="en-US" b="1" dirty="0"/>
            <a:t>Design</a:t>
          </a:r>
        </a:p>
      </dgm:t>
    </dgm:pt>
    <dgm:pt modelId="{D0AF1966-144A-4A7A-9905-57CF7634DBC7}" type="parTrans" cxnId="{AE366093-6AA0-4A88-8D20-28202DB4CDD3}">
      <dgm:prSet/>
      <dgm:spPr/>
      <dgm:t>
        <a:bodyPr/>
        <a:lstStyle/>
        <a:p>
          <a:endParaRPr lang="en-US"/>
        </a:p>
      </dgm:t>
    </dgm:pt>
    <dgm:pt modelId="{FCAE4786-AA6F-4DF9-9C25-3C0E9D46EE92}" type="sibTrans" cxnId="{AE366093-6AA0-4A88-8D20-28202DB4CDD3}">
      <dgm:prSet/>
      <dgm:spPr/>
      <dgm:t>
        <a:bodyPr/>
        <a:lstStyle/>
        <a:p>
          <a:endParaRPr lang="en-US"/>
        </a:p>
      </dgm:t>
    </dgm:pt>
    <dgm:pt modelId="{DF75AEFA-9B99-4E8F-A0C0-222FCC54924A}">
      <dgm:prSet phldrT="[Text]"/>
      <dgm:spPr/>
      <dgm:t>
        <a:bodyPr/>
        <a:lstStyle/>
        <a:p>
          <a:r>
            <a:rPr lang="en-US" dirty="0"/>
            <a:t>New features proposed and discussed at Development Team meetings</a:t>
          </a:r>
        </a:p>
      </dgm:t>
    </dgm:pt>
    <dgm:pt modelId="{6E48B803-BCAB-48EB-8E47-72A510ED54D2}" type="parTrans" cxnId="{AFA24709-829F-4FB7-B123-0A1A07D79E1C}">
      <dgm:prSet/>
      <dgm:spPr/>
      <dgm:t>
        <a:bodyPr/>
        <a:lstStyle/>
        <a:p>
          <a:endParaRPr lang="en-US"/>
        </a:p>
      </dgm:t>
    </dgm:pt>
    <dgm:pt modelId="{E77699C5-1A10-4CF9-88D2-5537839B38AC}" type="sibTrans" cxnId="{AFA24709-829F-4FB7-B123-0A1A07D79E1C}">
      <dgm:prSet/>
      <dgm:spPr/>
      <dgm:t>
        <a:bodyPr/>
        <a:lstStyle/>
        <a:p>
          <a:endParaRPr lang="en-US"/>
        </a:p>
      </dgm:t>
    </dgm:pt>
    <dgm:pt modelId="{2AEE49F0-C9A3-4AA1-9EFE-392771268416}">
      <dgm:prSet phldrT="[Text]"/>
      <dgm:spPr/>
      <dgm:t>
        <a:bodyPr/>
        <a:lstStyle/>
        <a:p>
          <a:r>
            <a:rPr lang="en-US" b="1" dirty="0"/>
            <a:t>Implementation</a:t>
          </a:r>
        </a:p>
      </dgm:t>
    </dgm:pt>
    <dgm:pt modelId="{366314AA-56C3-4F44-82B6-72214AD64046}" type="parTrans" cxnId="{91FA1BD8-1FD9-474F-872C-E9834E88BF2C}">
      <dgm:prSet/>
      <dgm:spPr/>
      <dgm:t>
        <a:bodyPr/>
        <a:lstStyle/>
        <a:p>
          <a:endParaRPr lang="en-US"/>
        </a:p>
      </dgm:t>
    </dgm:pt>
    <dgm:pt modelId="{6409E768-F486-4C8E-8BAB-7E4C24D87918}" type="sibTrans" cxnId="{91FA1BD8-1FD9-474F-872C-E9834E88BF2C}">
      <dgm:prSet/>
      <dgm:spPr/>
      <dgm:t>
        <a:bodyPr/>
        <a:lstStyle/>
        <a:p>
          <a:endParaRPr lang="en-US"/>
        </a:p>
      </dgm:t>
    </dgm:pt>
    <dgm:pt modelId="{2721CBC7-A153-4CE2-961C-19A1197CEDEE}">
      <dgm:prSet phldrT="[Text]"/>
      <dgm:spPr/>
      <dgm:t>
        <a:bodyPr/>
        <a:lstStyle/>
        <a:p>
          <a:r>
            <a:rPr lang="en-US" dirty="0"/>
            <a:t>Prototypes developed by aerospace engineers</a:t>
          </a:r>
        </a:p>
      </dgm:t>
    </dgm:pt>
    <dgm:pt modelId="{42B82E9B-0DF5-4A8B-8511-2A4C3D79B50D}" type="parTrans" cxnId="{97224C0F-E37A-4F2C-AF48-6353331295DE}">
      <dgm:prSet/>
      <dgm:spPr/>
      <dgm:t>
        <a:bodyPr/>
        <a:lstStyle/>
        <a:p>
          <a:endParaRPr lang="en-US"/>
        </a:p>
      </dgm:t>
    </dgm:pt>
    <dgm:pt modelId="{B20BBE5F-7B4F-47E0-9075-6C489DC5BCC7}" type="sibTrans" cxnId="{97224C0F-E37A-4F2C-AF48-6353331295DE}">
      <dgm:prSet/>
      <dgm:spPr/>
      <dgm:t>
        <a:bodyPr/>
        <a:lstStyle/>
        <a:p>
          <a:endParaRPr lang="en-US"/>
        </a:p>
      </dgm:t>
    </dgm:pt>
    <dgm:pt modelId="{FC1E6AF0-DF50-446C-9877-6FC17DA2F5AB}">
      <dgm:prSet phldrT="[Text]"/>
      <dgm:spPr/>
      <dgm:t>
        <a:bodyPr/>
        <a:lstStyle/>
        <a:p>
          <a:r>
            <a:rPr lang="en-US" dirty="0"/>
            <a:t>Production versions implemented by software engineers</a:t>
          </a:r>
        </a:p>
      </dgm:t>
    </dgm:pt>
    <dgm:pt modelId="{519E7A7D-A877-4306-9D6E-B8E303198A14}" type="parTrans" cxnId="{2FFC7931-5025-4B53-8212-0171305BBEFC}">
      <dgm:prSet/>
      <dgm:spPr/>
      <dgm:t>
        <a:bodyPr/>
        <a:lstStyle/>
        <a:p>
          <a:endParaRPr lang="en-US"/>
        </a:p>
      </dgm:t>
    </dgm:pt>
    <dgm:pt modelId="{79EE4DE5-9469-469B-9BA8-1931B3C3056E}" type="sibTrans" cxnId="{2FFC7931-5025-4B53-8212-0171305BBEFC}">
      <dgm:prSet/>
      <dgm:spPr/>
      <dgm:t>
        <a:bodyPr/>
        <a:lstStyle/>
        <a:p>
          <a:endParaRPr lang="en-US"/>
        </a:p>
      </dgm:t>
    </dgm:pt>
    <dgm:pt modelId="{8005FA38-A2E2-478E-942D-5A8056EDB163}">
      <dgm:prSet phldrT="[Text]"/>
      <dgm:spPr/>
      <dgm:t>
        <a:bodyPr/>
        <a:lstStyle/>
        <a:p>
          <a:r>
            <a:rPr lang="en-US" b="1" dirty="0"/>
            <a:t>Testing</a:t>
          </a:r>
        </a:p>
      </dgm:t>
    </dgm:pt>
    <dgm:pt modelId="{21DDCD26-D846-414A-B7BE-45D8A2FABBAA}" type="parTrans" cxnId="{84577F9A-49FF-4627-86D8-9D11901A96FE}">
      <dgm:prSet/>
      <dgm:spPr/>
      <dgm:t>
        <a:bodyPr/>
        <a:lstStyle/>
        <a:p>
          <a:endParaRPr lang="en-US"/>
        </a:p>
      </dgm:t>
    </dgm:pt>
    <dgm:pt modelId="{B61432E0-CF95-4616-AD34-F699D9A59B2C}" type="sibTrans" cxnId="{84577F9A-49FF-4627-86D8-9D11901A96FE}">
      <dgm:prSet/>
      <dgm:spPr/>
      <dgm:t>
        <a:bodyPr/>
        <a:lstStyle/>
        <a:p>
          <a:endParaRPr lang="en-US"/>
        </a:p>
      </dgm:t>
    </dgm:pt>
    <dgm:pt modelId="{2F0F88C2-392D-425E-A445-6A99C042B7E6}">
      <dgm:prSet phldrT="[Text]"/>
      <dgm:spPr/>
      <dgm:t>
        <a:bodyPr/>
        <a:lstStyle/>
        <a:p>
          <a:r>
            <a:rPr lang="en-US" dirty="0"/>
            <a:t>Continuous unit &amp; regression testing</a:t>
          </a:r>
        </a:p>
      </dgm:t>
    </dgm:pt>
    <dgm:pt modelId="{E7C7FCAC-106C-4505-90A8-54F3C9D114CF}" type="parTrans" cxnId="{1D84B72A-2211-4524-8FBD-E683CE0EB82C}">
      <dgm:prSet/>
      <dgm:spPr/>
      <dgm:t>
        <a:bodyPr/>
        <a:lstStyle/>
        <a:p>
          <a:endParaRPr lang="en-US"/>
        </a:p>
      </dgm:t>
    </dgm:pt>
    <dgm:pt modelId="{527EE273-CA5A-4CA6-84A2-950343CE5EB2}" type="sibTrans" cxnId="{1D84B72A-2211-4524-8FBD-E683CE0EB82C}">
      <dgm:prSet/>
      <dgm:spPr/>
      <dgm:t>
        <a:bodyPr/>
        <a:lstStyle/>
        <a:p>
          <a:endParaRPr lang="en-US"/>
        </a:p>
      </dgm:t>
    </dgm:pt>
    <dgm:pt modelId="{BF385787-DA93-4A63-AD2A-41E17A3CC9DB}">
      <dgm:prSet phldrT="[Text]"/>
      <dgm:spPr/>
      <dgm:t>
        <a:bodyPr/>
        <a:lstStyle/>
        <a:p>
          <a:r>
            <a:rPr lang="en-US" dirty="0"/>
            <a:t>Project-level testing (changes regressed against all active POST2-driven flight projects)</a:t>
          </a:r>
        </a:p>
      </dgm:t>
    </dgm:pt>
    <dgm:pt modelId="{2C30B294-3924-49FA-8571-659569A3969C}" type="parTrans" cxnId="{1D8F77F0-E59F-442A-BA10-3DD0C3B392B0}">
      <dgm:prSet/>
      <dgm:spPr/>
      <dgm:t>
        <a:bodyPr/>
        <a:lstStyle/>
        <a:p>
          <a:endParaRPr lang="en-US"/>
        </a:p>
      </dgm:t>
    </dgm:pt>
    <dgm:pt modelId="{6281F840-42B3-4094-A9A5-B28666755940}" type="sibTrans" cxnId="{1D8F77F0-E59F-442A-BA10-3DD0C3B392B0}">
      <dgm:prSet/>
      <dgm:spPr/>
      <dgm:t>
        <a:bodyPr/>
        <a:lstStyle/>
        <a:p>
          <a:endParaRPr lang="en-US"/>
        </a:p>
      </dgm:t>
    </dgm:pt>
    <dgm:pt modelId="{5B2BDB0C-4AD9-425D-8609-73A424379177}">
      <dgm:prSet phldrT="[Text]"/>
      <dgm:spPr/>
      <dgm:t>
        <a:bodyPr/>
        <a:lstStyle/>
        <a:p>
          <a:r>
            <a:rPr lang="en-US" b="1" dirty="0"/>
            <a:t>Distribution</a:t>
          </a:r>
        </a:p>
      </dgm:t>
    </dgm:pt>
    <dgm:pt modelId="{C79FA5B1-8729-4BB7-9C6F-156AADB77EF8}" type="parTrans" cxnId="{3C4FF10F-DFE0-42E7-B6D6-413F5857FF0B}">
      <dgm:prSet/>
      <dgm:spPr/>
      <dgm:t>
        <a:bodyPr/>
        <a:lstStyle/>
        <a:p>
          <a:endParaRPr lang="en-US"/>
        </a:p>
      </dgm:t>
    </dgm:pt>
    <dgm:pt modelId="{C99926E1-ED11-4069-AC9C-32CD4877A1F8}" type="sibTrans" cxnId="{3C4FF10F-DFE0-42E7-B6D6-413F5857FF0B}">
      <dgm:prSet/>
      <dgm:spPr/>
      <dgm:t>
        <a:bodyPr/>
        <a:lstStyle/>
        <a:p>
          <a:endParaRPr lang="en-US"/>
        </a:p>
      </dgm:t>
    </dgm:pt>
    <dgm:pt modelId="{715A6D27-64B3-4FE9-BCCB-2403A5CFA028}">
      <dgm:prSet phldrT="[Text]"/>
      <dgm:spPr/>
      <dgm:t>
        <a:bodyPr/>
        <a:lstStyle/>
        <a:p>
          <a:r>
            <a:rPr lang="en-US" b="1" dirty="0"/>
            <a:t>Analysis</a:t>
          </a:r>
        </a:p>
      </dgm:t>
    </dgm:pt>
    <dgm:pt modelId="{1DBA573F-7324-43F4-A408-869C6942F1CD}" type="parTrans" cxnId="{D34DA091-73F5-4D77-A3E8-447C19AE3B41}">
      <dgm:prSet/>
      <dgm:spPr/>
      <dgm:t>
        <a:bodyPr/>
        <a:lstStyle/>
        <a:p>
          <a:endParaRPr lang="en-US"/>
        </a:p>
      </dgm:t>
    </dgm:pt>
    <dgm:pt modelId="{276C2BE9-4FAC-480B-A3E0-7764364252EF}" type="sibTrans" cxnId="{D34DA091-73F5-4D77-A3E8-447C19AE3B41}">
      <dgm:prSet/>
      <dgm:spPr/>
      <dgm:t>
        <a:bodyPr/>
        <a:lstStyle/>
        <a:p>
          <a:endParaRPr lang="en-US"/>
        </a:p>
      </dgm:t>
    </dgm:pt>
    <dgm:pt modelId="{42361D42-FEB8-427A-9CCB-0E5E41638102}">
      <dgm:prSet phldrT="[Text]"/>
      <dgm:spPr/>
      <dgm:t>
        <a:bodyPr/>
        <a:lstStyle/>
        <a:p>
          <a:r>
            <a:rPr lang="en-US" b="0" dirty="0"/>
            <a:t>Internal versions include in-development engineering models</a:t>
          </a:r>
        </a:p>
      </dgm:t>
    </dgm:pt>
    <dgm:pt modelId="{7390AC92-3401-47CB-B42C-9FF0DCB8A414}" type="parTrans" cxnId="{16B0BC87-1897-40C5-BCDA-551D5592AE05}">
      <dgm:prSet/>
      <dgm:spPr/>
      <dgm:t>
        <a:bodyPr/>
        <a:lstStyle/>
        <a:p>
          <a:endParaRPr lang="en-US"/>
        </a:p>
      </dgm:t>
    </dgm:pt>
    <dgm:pt modelId="{22A17E1A-0E55-4E37-AAF6-B54FE57B8D12}" type="sibTrans" cxnId="{16B0BC87-1897-40C5-BCDA-551D5592AE05}">
      <dgm:prSet/>
      <dgm:spPr/>
      <dgm:t>
        <a:bodyPr/>
        <a:lstStyle/>
        <a:p>
          <a:endParaRPr lang="en-US"/>
        </a:p>
      </dgm:t>
    </dgm:pt>
    <dgm:pt modelId="{5CB92373-EC11-4333-85B5-08C6A82CDB85}">
      <dgm:prSet phldrT="[Text]"/>
      <dgm:spPr/>
      <dgm:t>
        <a:bodyPr/>
        <a:lstStyle/>
        <a:p>
          <a:r>
            <a:rPr lang="en-US" b="0" dirty="0"/>
            <a:t>Flight projects, flight tests, ground tests, proposals, research, …</a:t>
          </a:r>
        </a:p>
      </dgm:t>
    </dgm:pt>
    <dgm:pt modelId="{930C44D8-2BE8-4BFA-93DA-39C966440A34}" type="parTrans" cxnId="{154ECC0D-4CAA-4E9D-B2B9-E772AD897617}">
      <dgm:prSet/>
      <dgm:spPr/>
      <dgm:t>
        <a:bodyPr/>
        <a:lstStyle/>
        <a:p>
          <a:endParaRPr lang="en-US"/>
        </a:p>
      </dgm:t>
    </dgm:pt>
    <dgm:pt modelId="{3B59CD80-A276-4685-A941-353AAD3AD5CF}" type="sibTrans" cxnId="{154ECC0D-4CAA-4E9D-B2B9-E772AD897617}">
      <dgm:prSet/>
      <dgm:spPr/>
      <dgm:t>
        <a:bodyPr/>
        <a:lstStyle/>
        <a:p>
          <a:endParaRPr lang="en-US"/>
        </a:p>
      </dgm:t>
    </dgm:pt>
    <dgm:pt modelId="{60AC8B50-5636-41EB-8575-C5339434FEA8}">
      <dgm:prSet phldrT="[Text]"/>
      <dgm:spPr/>
      <dgm:t>
        <a:bodyPr/>
        <a:lstStyle/>
        <a:p>
          <a:r>
            <a:rPr lang="en-US" b="0" dirty="0"/>
            <a:t>External versions are packaged for release </a:t>
          </a:r>
          <a:r>
            <a:rPr lang="en-US" b="0" dirty="0">
              <a:hlinkClick xmlns:r="http://schemas.openxmlformats.org/officeDocument/2006/relationships" r:id="rId1"/>
            </a:rPr>
            <a:t>nasa.gov/post2</a:t>
          </a:r>
          <a:endParaRPr lang="en-US" b="0" dirty="0"/>
        </a:p>
      </dgm:t>
    </dgm:pt>
    <dgm:pt modelId="{4B9169D0-E6CD-4664-B704-22A8C6ADE147}" type="sibTrans" cxnId="{5E77101B-E8DB-4A61-9747-28E7557F6AFA}">
      <dgm:prSet/>
      <dgm:spPr/>
      <dgm:t>
        <a:bodyPr/>
        <a:lstStyle/>
        <a:p>
          <a:endParaRPr lang="en-US"/>
        </a:p>
      </dgm:t>
    </dgm:pt>
    <dgm:pt modelId="{F66D348B-7AC4-4D4A-8D34-50E349A00E4B}" type="parTrans" cxnId="{5E77101B-E8DB-4A61-9747-28E7557F6AFA}">
      <dgm:prSet/>
      <dgm:spPr/>
      <dgm:t>
        <a:bodyPr/>
        <a:lstStyle/>
        <a:p>
          <a:endParaRPr lang="en-US"/>
        </a:p>
      </dgm:t>
    </dgm:pt>
    <dgm:pt modelId="{DED2BCFC-B86F-4B50-B91B-7C91AC530462}">
      <dgm:prSet phldrT="[Text]"/>
      <dgm:spPr/>
      <dgm:t>
        <a:bodyPr/>
        <a:lstStyle/>
        <a:p>
          <a:r>
            <a:rPr lang="en-US" dirty="0"/>
            <a:t>Address bug fixes, maintenance issues, etc.</a:t>
          </a:r>
        </a:p>
      </dgm:t>
    </dgm:pt>
    <dgm:pt modelId="{1417F7FD-775A-46E8-B6CC-A9726C3B073B}" type="parTrans" cxnId="{1F0CF2E7-E58B-421C-89D0-81E66D13B444}">
      <dgm:prSet/>
      <dgm:spPr/>
      <dgm:t>
        <a:bodyPr/>
        <a:lstStyle/>
        <a:p>
          <a:endParaRPr lang="en-US"/>
        </a:p>
      </dgm:t>
    </dgm:pt>
    <dgm:pt modelId="{AF50652B-4C3F-465E-9825-A0DA00A5C5FC}" type="sibTrans" cxnId="{1F0CF2E7-E58B-421C-89D0-81E66D13B444}">
      <dgm:prSet/>
      <dgm:spPr/>
      <dgm:t>
        <a:bodyPr/>
        <a:lstStyle/>
        <a:p>
          <a:endParaRPr lang="en-US"/>
        </a:p>
      </dgm:t>
    </dgm:pt>
    <dgm:pt modelId="{B43FBD2B-24E6-453C-80F2-842A15CBBF06}" type="pres">
      <dgm:prSet presAssocID="{2AB1EC32-3898-4F0B-900F-A9414EB63E29}" presName="linearFlow" presStyleCnt="0">
        <dgm:presLayoutVars>
          <dgm:dir/>
          <dgm:animLvl val="lvl"/>
          <dgm:resizeHandles val="exact"/>
        </dgm:presLayoutVars>
      </dgm:prSet>
      <dgm:spPr/>
    </dgm:pt>
    <dgm:pt modelId="{CB096050-B53E-446F-952E-6A906DCE2AEE}" type="pres">
      <dgm:prSet presAssocID="{88E7473C-11BD-44EA-BF93-C2F555CFC0F4}" presName="composite" presStyleCnt="0"/>
      <dgm:spPr/>
    </dgm:pt>
    <dgm:pt modelId="{931665F3-A5D1-41E5-8B75-82077674CAF6}" type="pres">
      <dgm:prSet presAssocID="{88E7473C-11BD-44EA-BF93-C2F555CFC0F4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D2FA3931-27CB-49A1-A753-00DB07594E83}" type="pres">
      <dgm:prSet presAssocID="{88E7473C-11BD-44EA-BF93-C2F555CFC0F4}" presName="descendantText" presStyleLbl="alignAcc1" presStyleIdx="0" presStyleCnt="5">
        <dgm:presLayoutVars>
          <dgm:bulletEnabled val="1"/>
        </dgm:presLayoutVars>
      </dgm:prSet>
      <dgm:spPr/>
    </dgm:pt>
    <dgm:pt modelId="{2B11C403-AE13-481B-B42B-715BFC6E86C9}" type="pres">
      <dgm:prSet presAssocID="{FCAE4786-AA6F-4DF9-9C25-3C0E9D46EE92}" presName="sp" presStyleCnt="0"/>
      <dgm:spPr/>
    </dgm:pt>
    <dgm:pt modelId="{1AE44F0F-7D5F-4E5E-B9B2-8A5F620FFD2E}" type="pres">
      <dgm:prSet presAssocID="{2AEE49F0-C9A3-4AA1-9EFE-392771268416}" presName="composite" presStyleCnt="0"/>
      <dgm:spPr/>
    </dgm:pt>
    <dgm:pt modelId="{1CC2AA9C-C1CD-4FF4-B37B-8D05C3663FA8}" type="pres">
      <dgm:prSet presAssocID="{2AEE49F0-C9A3-4AA1-9EFE-392771268416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333A3E9D-C811-438F-B025-334E3ACD064E}" type="pres">
      <dgm:prSet presAssocID="{2AEE49F0-C9A3-4AA1-9EFE-392771268416}" presName="descendantText" presStyleLbl="alignAcc1" presStyleIdx="1" presStyleCnt="5">
        <dgm:presLayoutVars>
          <dgm:bulletEnabled val="1"/>
        </dgm:presLayoutVars>
      </dgm:prSet>
      <dgm:spPr/>
    </dgm:pt>
    <dgm:pt modelId="{2252EE48-3C77-45B5-BAA2-BB2623D984DE}" type="pres">
      <dgm:prSet presAssocID="{6409E768-F486-4C8E-8BAB-7E4C24D87918}" presName="sp" presStyleCnt="0"/>
      <dgm:spPr/>
    </dgm:pt>
    <dgm:pt modelId="{71D3F74C-2078-42B4-B6DF-8F729AA0A446}" type="pres">
      <dgm:prSet presAssocID="{8005FA38-A2E2-478E-942D-5A8056EDB163}" presName="composite" presStyleCnt="0"/>
      <dgm:spPr/>
    </dgm:pt>
    <dgm:pt modelId="{A2F936B7-F878-4D5E-AA6B-09A1A4DAC71D}" type="pres">
      <dgm:prSet presAssocID="{8005FA38-A2E2-478E-942D-5A8056EDB163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62D78476-411E-4DA0-ABC5-7A2060419F03}" type="pres">
      <dgm:prSet presAssocID="{8005FA38-A2E2-478E-942D-5A8056EDB163}" presName="descendantText" presStyleLbl="alignAcc1" presStyleIdx="2" presStyleCnt="5">
        <dgm:presLayoutVars>
          <dgm:bulletEnabled val="1"/>
        </dgm:presLayoutVars>
      </dgm:prSet>
      <dgm:spPr/>
    </dgm:pt>
    <dgm:pt modelId="{E6167E37-EB2E-454D-8E4C-15E80F90C423}" type="pres">
      <dgm:prSet presAssocID="{B61432E0-CF95-4616-AD34-F699D9A59B2C}" presName="sp" presStyleCnt="0"/>
      <dgm:spPr/>
    </dgm:pt>
    <dgm:pt modelId="{4C935927-E0A5-4D78-9445-D7D575A68654}" type="pres">
      <dgm:prSet presAssocID="{5B2BDB0C-4AD9-425D-8609-73A424379177}" presName="composite" presStyleCnt="0"/>
      <dgm:spPr/>
    </dgm:pt>
    <dgm:pt modelId="{BF117D4C-B64C-472E-9881-9F1918D1D514}" type="pres">
      <dgm:prSet presAssocID="{5B2BDB0C-4AD9-425D-8609-73A424379177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5F3FF8C3-568B-47C4-80D4-A4C758D9DB9F}" type="pres">
      <dgm:prSet presAssocID="{5B2BDB0C-4AD9-425D-8609-73A424379177}" presName="descendantText" presStyleLbl="alignAcc1" presStyleIdx="3" presStyleCnt="5">
        <dgm:presLayoutVars>
          <dgm:bulletEnabled val="1"/>
        </dgm:presLayoutVars>
      </dgm:prSet>
      <dgm:spPr/>
    </dgm:pt>
    <dgm:pt modelId="{34826E1F-534C-4D8E-8233-CA09DE731550}" type="pres">
      <dgm:prSet presAssocID="{C99926E1-ED11-4069-AC9C-32CD4877A1F8}" presName="sp" presStyleCnt="0"/>
      <dgm:spPr/>
    </dgm:pt>
    <dgm:pt modelId="{4AFC57E6-E03C-4757-A691-877E60FF5FDD}" type="pres">
      <dgm:prSet presAssocID="{715A6D27-64B3-4FE9-BCCB-2403A5CFA028}" presName="composite" presStyleCnt="0"/>
      <dgm:spPr/>
    </dgm:pt>
    <dgm:pt modelId="{234230B2-BABA-4AA4-8B60-AB71346C30B8}" type="pres">
      <dgm:prSet presAssocID="{715A6D27-64B3-4FE9-BCCB-2403A5CFA028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0348FAE6-AFFE-4B34-B4B9-DA0C44F76542}" type="pres">
      <dgm:prSet presAssocID="{715A6D27-64B3-4FE9-BCCB-2403A5CFA028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F36BBC03-4945-4602-AECD-050803A0A81A}" type="presOf" srcId="{60AC8B50-5636-41EB-8575-C5339434FEA8}" destId="{5F3FF8C3-568B-47C4-80D4-A4C758D9DB9F}" srcOrd="0" destOrd="1" presId="urn:microsoft.com/office/officeart/2005/8/layout/chevron2"/>
    <dgm:cxn modelId="{AFA24709-829F-4FB7-B123-0A1A07D79E1C}" srcId="{88E7473C-11BD-44EA-BF93-C2F555CFC0F4}" destId="{DF75AEFA-9B99-4E8F-A0C0-222FCC54924A}" srcOrd="0" destOrd="0" parTransId="{6E48B803-BCAB-48EB-8E47-72A510ED54D2}" sibTransId="{E77699C5-1A10-4CF9-88D2-5537839B38AC}"/>
    <dgm:cxn modelId="{FE85370A-4382-4426-A7C0-705EC2C5E9D4}" type="presOf" srcId="{42361D42-FEB8-427A-9CCB-0E5E41638102}" destId="{5F3FF8C3-568B-47C4-80D4-A4C758D9DB9F}" srcOrd="0" destOrd="0" presId="urn:microsoft.com/office/officeart/2005/8/layout/chevron2"/>
    <dgm:cxn modelId="{154ECC0D-4CAA-4E9D-B2B9-E772AD897617}" srcId="{715A6D27-64B3-4FE9-BCCB-2403A5CFA028}" destId="{5CB92373-EC11-4333-85B5-08C6A82CDB85}" srcOrd="0" destOrd="0" parTransId="{930C44D8-2BE8-4BFA-93DA-39C966440A34}" sibTransId="{3B59CD80-A276-4685-A941-353AAD3AD5CF}"/>
    <dgm:cxn modelId="{97224C0F-E37A-4F2C-AF48-6353331295DE}" srcId="{2AEE49F0-C9A3-4AA1-9EFE-392771268416}" destId="{2721CBC7-A153-4CE2-961C-19A1197CEDEE}" srcOrd="0" destOrd="0" parTransId="{42B82E9B-0DF5-4A8B-8511-2A4C3D79B50D}" sibTransId="{B20BBE5F-7B4F-47E0-9075-6C489DC5BCC7}"/>
    <dgm:cxn modelId="{3C4FF10F-DFE0-42E7-B6D6-413F5857FF0B}" srcId="{2AB1EC32-3898-4F0B-900F-A9414EB63E29}" destId="{5B2BDB0C-4AD9-425D-8609-73A424379177}" srcOrd="3" destOrd="0" parTransId="{C79FA5B1-8729-4BB7-9C6F-156AADB77EF8}" sibTransId="{C99926E1-ED11-4069-AC9C-32CD4877A1F8}"/>
    <dgm:cxn modelId="{5CC81D14-64E8-4B88-B356-27A23DDB5C7E}" type="presOf" srcId="{2AB1EC32-3898-4F0B-900F-A9414EB63E29}" destId="{B43FBD2B-24E6-453C-80F2-842A15CBBF06}" srcOrd="0" destOrd="0" presId="urn:microsoft.com/office/officeart/2005/8/layout/chevron2"/>
    <dgm:cxn modelId="{A226C31A-DFCF-4128-88B2-3CA4E8815CD1}" type="presOf" srcId="{2AEE49F0-C9A3-4AA1-9EFE-392771268416}" destId="{1CC2AA9C-C1CD-4FF4-B37B-8D05C3663FA8}" srcOrd="0" destOrd="0" presId="urn:microsoft.com/office/officeart/2005/8/layout/chevron2"/>
    <dgm:cxn modelId="{5E77101B-E8DB-4A61-9747-28E7557F6AFA}" srcId="{5B2BDB0C-4AD9-425D-8609-73A424379177}" destId="{60AC8B50-5636-41EB-8575-C5339434FEA8}" srcOrd="1" destOrd="0" parTransId="{F66D348B-7AC4-4D4A-8D34-50E349A00E4B}" sibTransId="{4B9169D0-E6CD-4664-B704-22A8C6ADE147}"/>
    <dgm:cxn modelId="{DC816F1B-54EE-4712-B974-8AEACD4534E8}" type="presOf" srcId="{BF385787-DA93-4A63-AD2A-41E17A3CC9DB}" destId="{62D78476-411E-4DA0-ABC5-7A2060419F03}" srcOrd="0" destOrd="1" presId="urn:microsoft.com/office/officeart/2005/8/layout/chevron2"/>
    <dgm:cxn modelId="{DAC50B1F-585D-4B6E-A927-F95CB1968270}" type="presOf" srcId="{8005FA38-A2E2-478E-942D-5A8056EDB163}" destId="{A2F936B7-F878-4D5E-AA6B-09A1A4DAC71D}" srcOrd="0" destOrd="0" presId="urn:microsoft.com/office/officeart/2005/8/layout/chevron2"/>
    <dgm:cxn modelId="{70207224-9D62-40B9-9884-113DD179B079}" type="presOf" srcId="{DF75AEFA-9B99-4E8F-A0C0-222FCC54924A}" destId="{D2FA3931-27CB-49A1-A753-00DB07594E83}" srcOrd="0" destOrd="0" presId="urn:microsoft.com/office/officeart/2005/8/layout/chevron2"/>
    <dgm:cxn modelId="{1D84B72A-2211-4524-8FBD-E683CE0EB82C}" srcId="{8005FA38-A2E2-478E-942D-5A8056EDB163}" destId="{2F0F88C2-392D-425E-A445-6A99C042B7E6}" srcOrd="0" destOrd="0" parTransId="{E7C7FCAC-106C-4505-90A8-54F3C9D114CF}" sibTransId="{527EE273-CA5A-4CA6-84A2-950343CE5EB2}"/>
    <dgm:cxn modelId="{2FFC7931-5025-4B53-8212-0171305BBEFC}" srcId="{2AEE49F0-C9A3-4AA1-9EFE-392771268416}" destId="{FC1E6AF0-DF50-446C-9877-6FC17DA2F5AB}" srcOrd="1" destOrd="0" parTransId="{519E7A7D-A877-4306-9D6E-B8E303198A14}" sibTransId="{79EE4DE5-9469-469B-9BA8-1931B3C3056E}"/>
    <dgm:cxn modelId="{14DE6149-F51D-4CD4-AA76-FAD79D16083B}" type="presOf" srcId="{715A6D27-64B3-4FE9-BCCB-2403A5CFA028}" destId="{234230B2-BABA-4AA4-8B60-AB71346C30B8}" srcOrd="0" destOrd="0" presId="urn:microsoft.com/office/officeart/2005/8/layout/chevron2"/>
    <dgm:cxn modelId="{57B00351-A913-49B6-9C2E-095A797757A5}" type="presOf" srcId="{5B2BDB0C-4AD9-425D-8609-73A424379177}" destId="{BF117D4C-B64C-472E-9881-9F1918D1D514}" srcOrd="0" destOrd="0" presId="urn:microsoft.com/office/officeart/2005/8/layout/chevron2"/>
    <dgm:cxn modelId="{16B0BC87-1897-40C5-BCDA-551D5592AE05}" srcId="{5B2BDB0C-4AD9-425D-8609-73A424379177}" destId="{42361D42-FEB8-427A-9CCB-0E5E41638102}" srcOrd="0" destOrd="0" parTransId="{7390AC92-3401-47CB-B42C-9FF0DCB8A414}" sibTransId="{22A17E1A-0E55-4E37-AAF6-B54FE57B8D12}"/>
    <dgm:cxn modelId="{D34DA091-73F5-4D77-A3E8-447C19AE3B41}" srcId="{2AB1EC32-3898-4F0B-900F-A9414EB63E29}" destId="{715A6D27-64B3-4FE9-BCCB-2403A5CFA028}" srcOrd="4" destOrd="0" parTransId="{1DBA573F-7324-43F4-A408-869C6942F1CD}" sibTransId="{276C2BE9-4FAC-480B-A3E0-7764364252EF}"/>
    <dgm:cxn modelId="{AE366093-6AA0-4A88-8D20-28202DB4CDD3}" srcId="{2AB1EC32-3898-4F0B-900F-A9414EB63E29}" destId="{88E7473C-11BD-44EA-BF93-C2F555CFC0F4}" srcOrd="0" destOrd="0" parTransId="{D0AF1966-144A-4A7A-9905-57CF7634DBC7}" sibTransId="{FCAE4786-AA6F-4DF9-9C25-3C0E9D46EE92}"/>
    <dgm:cxn modelId="{84577F9A-49FF-4627-86D8-9D11901A96FE}" srcId="{2AB1EC32-3898-4F0B-900F-A9414EB63E29}" destId="{8005FA38-A2E2-478E-942D-5A8056EDB163}" srcOrd="2" destOrd="0" parTransId="{21DDCD26-D846-414A-B7BE-45D8A2FABBAA}" sibTransId="{B61432E0-CF95-4616-AD34-F699D9A59B2C}"/>
    <dgm:cxn modelId="{A1A75FAB-CB5B-4286-8AA7-E8DD852ACBEF}" type="presOf" srcId="{5CB92373-EC11-4333-85B5-08C6A82CDB85}" destId="{0348FAE6-AFFE-4B34-B4B9-DA0C44F76542}" srcOrd="0" destOrd="0" presId="urn:microsoft.com/office/officeart/2005/8/layout/chevron2"/>
    <dgm:cxn modelId="{3B06B6D3-D03E-43AB-A8F4-273E74C93A0B}" type="presOf" srcId="{2F0F88C2-392D-425E-A445-6A99C042B7E6}" destId="{62D78476-411E-4DA0-ABC5-7A2060419F03}" srcOrd="0" destOrd="0" presId="urn:microsoft.com/office/officeart/2005/8/layout/chevron2"/>
    <dgm:cxn modelId="{91FA1BD8-1FD9-474F-872C-E9834E88BF2C}" srcId="{2AB1EC32-3898-4F0B-900F-A9414EB63E29}" destId="{2AEE49F0-C9A3-4AA1-9EFE-392771268416}" srcOrd="1" destOrd="0" parTransId="{366314AA-56C3-4F44-82B6-72214AD64046}" sibTransId="{6409E768-F486-4C8E-8BAB-7E4C24D87918}"/>
    <dgm:cxn modelId="{D2A508E3-C56C-4BAC-A610-D2DE75171E77}" type="presOf" srcId="{88E7473C-11BD-44EA-BF93-C2F555CFC0F4}" destId="{931665F3-A5D1-41E5-8B75-82077674CAF6}" srcOrd="0" destOrd="0" presId="urn:microsoft.com/office/officeart/2005/8/layout/chevron2"/>
    <dgm:cxn modelId="{B38AC1E6-5270-4463-BE94-3DB3DABECC0F}" type="presOf" srcId="{FC1E6AF0-DF50-446C-9877-6FC17DA2F5AB}" destId="{333A3E9D-C811-438F-B025-334E3ACD064E}" srcOrd="0" destOrd="1" presId="urn:microsoft.com/office/officeart/2005/8/layout/chevron2"/>
    <dgm:cxn modelId="{1F0CF2E7-E58B-421C-89D0-81E66D13B444}" srcId="{88E7473C-11BD-44EA-BF93-C2F555CFC0F4}" destId="{DED2BCFC-B86F-4B50-B91B-7C91AC530462}" srcOrd="1" destOrd="0" parTransId="{1417F7FD-775A-46E8-B6CC-A9726C3B073B}" sibTransId="{AF50652B-4C3F-465E-9825-A0DA00A5C5FC}"/>
    <dgm:cxn modelId="{1D8F77F0-E59F-442A-BA10-3DD0C3B392B0}" srcId="{8005FA38-A2E2-478E-942D-5A8056EDB163}" destId="{BF385787-DA93-4A63-AD2A-41E17A3CC9DB}" srcOrd="1" destOrd="0" parTransId="{2C30B294-3924-49FA-8571-659569A3969C}" sibTransId="{6281F840-42B3-4094-A9A5-B28666755940}"/>
    <dgm:cxn modelId="{375F45F3-BE99-4C2F-920C-9A7ABF347AB0}" type="presOf" srcId="{2721CBC7-A153-4CE2-961C-19A1197CEDEE}" destId="{333A3E9D-C811-438F-B025-334E3ACD064E}" srcOrd="0" destOrd="0" presId="urn:microsoft.com/office/officeart/2005/8/layout/chevron2"/>
    <dgm:cxn modelId="{D48AF2FF-A650-4A19-B7D0-D69F45B4F389}" type="presOf" srcId="{DED2BCFC-B86F-4B50-B91B-7C91AC530462}" destId="{D2FA3931-27CB-49A1-A753-00DB07594E83}" srcOrd="0" destOrd="1" presId="urn:microsoft.com/office/officeart/2005/8/layout/chevron2"/>
    <dgm:cxn modelId="{DDB0FB81-131E-4FFB-8DFC-814B2E1B9DE2}" type="presParOf" srcId="{B43FBD2B-24E6-453C-80F2-842A15CBBF06}" destId="{CB096050-B53E-446F-952E-6A906DCE2AEE}" srcOrd="0" destOrd="0" presId="urn:microsoft.com/office/officeart/2005/8/layout/chevron2"/>
    <dgm:cxn modelId="{A895411B-6F00-4758-ABAA-F51F09122484}" type="presParOf" srcId="{CB096050-B53E-446F-952E-6A906DCE2AEE}" destId="{931665F3-A5D1-41E5-8B75-82077674CAF6}" srcOrd="0" destOrd="0" presId="urn:microsoft.com/office/officeart/2005/8/layout/chevron2"/>
    <dgm:cxn modelId="{957FD473-F35A-49FE-8291-EE4AB5859944}" type="presParOf" srcId="{CB096050-B53E-446F-952E-6A906DCE2AEE}" destId="{D2FA3931-27CB-49A1-A753-00DB07594E83}" srcOrd="1" destOrd="0" presId="urn:microsoft.com/office/officeart/2005/8/layout/chevron2"/>
    <dgm:cxn modelId="{6FA5FB87-42CE-47F8-9861-FDBB42E2033F}" type="presParOf" srcId="{B43FBD2B-24E6-453C-80F2-842A15CBBF06}" destId="{2B11C403-AE13-481B-B42B-715BFC6E86C9}" srcOrd="1" destOrd="0" presId="urn:microsoft.com/office/officeart/2005/8/layout/chevron2"/>
    <dgm:cxn modelId="{173DDFAA-88DC-47E1-AFD6-0FF23CF862A2}" type="presParOf" srcId="{B43FBD2B-24E6-453C-80F2-842A15CBBF06}" destId="{1AE44F0F-7D5F-4E5E-B9B2-8A5F620FFD2E}" srcOrd="2" destOrd="0" presId="urn:microsoft.com/office/officeart/2005/8/layout/chevron2"/>
    <dgm:cxn modelId="{58F45C46-92C3-4D88-80C3-D1713FE36106}" type="presParOf" srcId="{1AE44F0F-7D5F-4E5E-B9B2-8A5F620FFD2E}" destId="{1CC2AA9C-C1CD-4FF4-B37B-8D05C3663FA8}" srcOrd="0" destOrd="0" presId="urn:microsoft.com/office/officeart/2005/8/layout/chevron2"/>
    <dgm:cxn modelId="{709DAA7A-2764-498D-B938-71088D3ECF40}" type="presParOf" srcId="{1AE44F0F-7D5F-4E5E-B9B2-8A5F620FFD2E}" destId="{333A3E9D-C811-438F-B025-334E3ACD064E}" srcOrd="1" destOrd="0" presId="urn:microsoft.com/office/officeart/2005/8/layout/chevron2"/>
    <dgm:cxn modelId="{DAE295F8-93F7-4F73-851E-8C0433C5BDC6}" type="presParOf" srcId="{B43FBD2B-24E6-453C-80F2-842A15CBBF06}" destId="{2252EE48-3C77-45B5-BAA2-BB2623D984DE}" srcOrd="3" destOrd="0" presId="urn:microsoft.com/office/officeart/2005/8/layout/chevron2"/>
    <dgm:cxn modelId="{4B8DB819-02A6-4ED5-B6BA-F8ED1D811A36}" type="presParOf" srcId="{B43FBD2B-24E6-453C-80F2-842A15CBBF06}" destId="{71D3F74C-2078-42B4-B6DF-8F729AA0A446}" srcOrd="4" destOrd="0" presId="urn:microsoft.com/office/officeart/2005/8/layout/chevron2"/>
    <dgm:cxn modelId="{DC3CE4B7-91BC-4D4B-B887-F9F3A5334B2B}" type="presParOf" srcId="{71D3F74C-2078-42B4-B6DF-8F729AA0A446}" destId="{A2F936B7-F878-4D5E-AA6B-09A1A4DAC71D}" srcOrd="0" destOrd="0" presId="urn:microsoft.com/office/officeart/2005/8/layout/chevron2"/>
    <dgm:cxn modelId="{56CCB09C-94FF-4C6A-92E0-C91A9820BE45}" type="presParOf" srcId="{71D3F74C-2078-42B4-B6DF-8F729AA0A446}" destId="{62D78476-411E-4DA0-ABC5-7A2060419F03}" srcOrd="1" destOrd="0" presId="urn:microsoft.com/office/officeart/2005/8/layout/chevron2"/>
    <dgm:cxn modelId="{DAB7EDF3-2BD4-4329-94B2-BF046971A582}" type="presParOf" srcId="{B43FBD2B-24E6-453C-80F2-842A15CBBF06}" destId="{E6167E37-EB2E-454D-8E4C-15E80F90C423}" srcOrd="5" destOrd="0" presId="urn:microsoft.com/office/officeart/2005/8/layout/chevron2"/>
    <dgm:cxn modelId="{6B7B9819-9567-4D96-A57F-00585E703DBA}" type="presParOf" srcId="{B43FBD2B-24E6-453C-80F2-842A15CBBF06}" destId="{4C935927-E0A5-4D78-9445-D7D575A68654}" srcOrd="6" destOrd="0" presId="urn:microsoft.com/office/officeart/2005/8/layout/chevron2"/>
    <dgm:cxn modelId="{434EABC5-4AB9-4344-AB90-4D9F54C4330B}" type="presParOf" srcId="{4C935927-E0A5-4D78-9445-D7D575A68654}" destId="{BF117D4C-B64C-472E-9881-9F1918D1D514}" srcOrd="0" destOrd="0" presId="urn:microsoft.com/office/officeart/2005/8/layout/chevron2"/>
    <dgm:cxn modelId="{29D2DB35-5CD2-48A5-974B-3BBBB3776B74}" type="presParOf" srcId="{4C935927-E0A5-4D78-9445-D7D575A68654}" destId="{5F3FF8C3-568B-47C4-80D4-A4C758D9DB9F}" srcOrd="1" destOrd="0" presId="urn:microsoft.com/office/officeart/2005/8/layout/chevron2"/>
    <dgm:cxn modelId="{ADF3D196-4213-4291-B601-A02BAFE33FE7}" type="presParOf" srcId="{B43FBD2B-24E6-453C-80F2-842A15CBBF06}" destId="{34826E1F-534C-4D8E-8233-CA09DE731550}" srcOrd="7" destOrd="0" presId="urn:microsoft.com/office/officeart/2005/8/layout/chevron2"/>
    <dgm:cxn modelId="{DC23050D-BAE8-4B9D-BE0B-EEFCF62B3623}" type="presParOf" srcId="{B43FBD2B-24E6-453C-80F2-842A15CBBF06}" destId="{4AFC57E6-E03C-4757-A691-877E60FF5FDD}" srcOrd="8" destOrd="0" presId="urn:microsoft.com/office/officeart/2005/8/layout/chevron2"/>
    <dgm:cxn modelId="{E5114D0A-32C6-4115-BD24-079E6A2CA6A3}" type="presParOf" srcId="{4AFC57E6-E03C-4757-A691-877E60FF5FDD}" destId="{234230B2-BABA-4AA4-8B60-AB71346C30B8}" srcOrd="0" destOrd="0" presId="urn:microsoft.com/office/officeart/2005/8/layout/chevron2"/>
    <dgm:cxn modelId="{7F96B030-10A6-4390-B3F5-7737023BA67E}" type="presParOf" srcId="{4AFC57E6-E03C-4757-A691-877E60FF5FDD}" destId="{0348FAE6-AFFE-4B34-B4B9-DA0C44F7654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068B20-5ED8-418F-A6FF-9D79D51D5E8C}">
      <dsp:nvSpPr>
        <dsp:cNvPr id="0" name=""/>
        <dsp:cNvSpPr/>
      </dsp:nvSpPr>
      <dsp:spPr>
        <a:xfrm>
          <a:off x="2758553" y="1880072"/>
          <a:ext cx="1867497" cy="186749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POST2</a:t>
          </a:r>
          <a:endParaRPr lang="en-US" sz="2000" b="1" kern="120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Integrated Performance Simulation</a:t>
          </a:r>
        </a:p>
      </dsp:txBody>
      <dsp:txXfrm>
        <a:off x="3032042" y="2153561"/>
        <a:ext cx="1320519" cy="1320519"/>
      </dsp:txXfrm>
    </dsp:sp>
    <dsp:sp modelId="{60BD87D6-07D0-42E5-80BD-E8699AB09F07}">
      <dsp:nvSpPr>
        <dsp:cNvPr id="0" name=""/>
        <dsp:cNvSpPr/>
      </dsp:nvSpPr>
      <dsp:spPr>
        <a:xfrm rot="16200000">
          <a:off x="3242094" y="1419291"/>
          <a:ext cx="900415" cy="21146"/>
        </a:xfrm>
        <a:custGeom>
          <a:avLst/>
          <a:gdLst/>
          <a:ahLst/>
          <a:cxnLst/>
          <a:rect l="0" t="0" r="0" b="0"/>
          <a:pathLst>
            <a:path>
              <a:moveTo>
                <a:pt x="0" y="10573"/>
              </a:moveTo>
              <a:lnTo>
                <a:pt x="900415" y="10573"/>
              </a:lnTo>
            </a:path>
          </a:pathLst>
        </a:cu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b="1" kern="1200" cap="none" spc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3669791" y="1407354"/>
        <a:ext cx="45020" cy="45020"/>
      </dsp:txXfrm>
    </dsp:sp>
    <dsp:sp modelId="{FFF89276-74EF-4D16-A154-84D326EEAF79}">
      <dsp:nvSpPr>
        <dsp:cNvPr id="0" name=""/>
        <dsp:cNvSpPr/>
      </dsp:nvSpPr>
      <dsp:spPr>
        <a:xfrm>
          <a:off x="3167710" y="-69525"/>
          <a:ext cx="1049182" cy="1049182"/>
        </a:xfrm>
        <a:prstGeom prst="ellipse">
          <a:avLst/>
        </a:prstGeom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 l="-11000" r="-11000"/>
          </a:stretch>
        </a:blip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cap="none" spc="0" dirty="0">
              <a:ln w="0"/>
              <a:effectLst>
                <a:outerShdw blurRad="38100" dist="19050" dir="2700000" algn="tl" rotWithShape="0">
                  <a:schemeClr val="dk1"/>
                </a:outerShdw>
              </a:effectLst>
            </a:rPr>
            <a:t>Vehicle</a:t>
          </a:r>
        </a:p>
      </dsp:txBody>
      <dsp:txXfrm>
        <a:off x="3321359" y="84124"/>
        <a:ext cx="741884" cy="741884"/>
      </dsp:txXfrm>
    </dsp:sp>
    <dsp:sp modelId="{3D3458D8-5A25-454D-8B2C-97D20309B7C6}">
      <dsp:nvSpPr>
        <dsp:cNvPr id="0" name=""/>
        <dsp:cNvSpPr/>
      </dsp:nvSpPr>
      <dsp:spPr>
        <a:xfrm rot="17861538">
          <a:off x="3885569" y="1578341"/>
          <a:ext cx="899226" cy="21146"/>
        </a:xfrm>
        <a:custGeom>
          <a:avLst/>
          <a:gdLst/>
          <a:ahLst/>
          <a:cxnLst/>
          <a:rect l="0" t="0" r="0" b="0"/>
          <a:pathLst>
            <a:path>
              <a:moveTo>
                <a:pt x="0" y="10573"/>
              </a:moveTo>
              <a:lnTo>
                <a:pt x="899226" y="10573"/>
              </a:lnTo>
            </a:path>
          </a:pathLst>
        </a:cu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312701" y="1566434"/>
        <a:ext cx="44961" cy="44961"/>
      </dsp:txXfrm>
    </dsp:sp>
    <dsp:sp modelId="{09531472-EF72-4647-8D40-EC159BBA9337}">
      <dsp:nvSpPr>
        <dsp:cNvPr id="0" name=""/>
        <dsp:cNvSpPr/>
      </dsp:nvSpPr>
      <dsp:spPr>
        <a:xfrm>
          <a:off x="4262690" y="199467"/>
          <a:ext cx="1051559" cy="1051559"/>
        </a:xfrm>
        <a:prstGeom prst="ellipse">
          <a:avLst/>
        </a:prstGeom>
        <a:blipFill rotWithShape="0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cap="none" spc="0" dirty="0">
              <a:ln w="0"/>
              <a:effectLst>
                <a:outerShdw blurRad="38100" dist="19050" dir="2700000" algn="tl" rotWithShape="0">
                  <a:schemeClr val="dk1"/>
                </a:outerShdw>
              </a:effectLst>
            </a:rPr>
            <a:t>Multibody Dynamics</a:t>
          </a:r>
        </a:p>
      </dsp:txBody>
      <dsp:txXfrm>
        <a:off x="4416687" y="353464"/>
        <a:ext cx="743565" cy="743565"/>
      </dsp:txXfrm>
    </dsp:sp>
    <dsp:sp modelId="{206ED7D0-0487-4001-8A48-6FE862E76D0E}">
      <dsp:nvSpPr>
        <dsp:cNvPr id="0" name=""/>
        <dsp:cNvSpPr/>
      </dsp:nvSpPr>
      <dsp:spPr>
        <a:xfrm rot="19523077">
          <a:off x="4381173" y="2017408"/>
          <a:ext cx="899226" cy="21146"/>
        </a:xfrm>
        <a:custGeom>
          <a:avLst/>
          <a:gdLst/>
          <a:ahLst/>
          <a:cxnLst/>
          <a:rect l="0" t="0" r="0" b="0"/>
          <a:pathLst>
            <a:path>
              <a:moveTo>
                <a:pt x="0" y="10573"/>
              </a:moveTo>
              <a:lnTo>
                <a:pt x="899226" y="10573"/>
              </a:lnTo>
            </a:path>
          </a:pathLst>
        </a:cu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808305" y="2005501"/>
        <a:ext cx="44961" cy="44961"/>
      </dsp:txXfrm>
    </dsp:sp>
    <dsp:sp modelId="{C643F975-1D42-4700-8916-9718BD3339B0}">
      <dsp:nvSpPr>
        <dsp:cNvPr id="0" name=""/>
        <dsp:cNvSpPr/>
      </dsp:nvSpPr>
      <dsp:spPr>
        <a:xfrm>
          <a:off x="5107739" y="948115"/>
          <a:ext cx="1051559" cy="1051559"/>
        </a:xfrm>
        <a:prstGeom prst="ellipse">
          <a:avLst/>
        </a:prstGeom>
        <a:blipFill rotWithShape="0"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 l="-11000" r="-11000"/>
          </a:stretch>
        </a:blip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cap="none" spc="0" dirty="0">
              <a:ln w="0"/>
              <a:effectLst>
                <a:outerShdw blurRad="38100" dist="19050" dir="2700000" algn="tl" rotWithShape="0">
                  <a:schemeClr val="dk1"/>
                </a:outerShdw>
              </a:effectLst>
            </a:rPr>
            <a:t>Atmosphere</a:t>
          </a:r>
        </a:p>
      </dsp:txBody>
      <dsp:txXfrm>
        <a:off x="5261736" y="1102112"/>
        <a:ext cx="743565" cy="743565"/>
      </dsp:txXfrm>
    </dsp:sp>
    <dsp:sp modelId="{D21A40FC-1B9A-4C50-921E-A6FAE3341F25}">
      <dsp:nvSpPr>
        <dsp:cNvPr id="0" name=""/>
        <dsp:cNvSpPr/>
      </dsp:nvSpPr>
      <dsp:spPr>
        <a:xfrm rot="21184615">
          <a:off x="4615960" y="2636430"/>
          <a:ext cx="900415" cy="21146"/>
        </a:xfrm>
        <a:custGeom>
          <a:avLst/>
          <a:gdLst/>
          <a:ahLst/>
          <a:cxnLst/>
          <a:rect l="0" t="0" r="0" b="0"/>
          <a:pathLst>
            <a:path>
              <a:moveTo>
                <a:pt x="0" y="10573"/>
              </a:moveTo>
              <a:lnTo>
                <a:pt x="900415" y="10573"/>
              </a:lnTo>
            </a:path>
          </a:pathLst>
        </a:cu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b="1" kern="1200" cap="none" spc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5043657" y="2624493"/>
        <a:ext cx="45020" cy="45020"/>
      </dsp:txXfrm>
    </dsp:sp>
    <dsp:sp modelId="{F5578FC8-AD65-401F-84DB-8E94A871A1C7}">
      <dsp:nvSpPr>
        <dsp:cNvPr id="0" name=""/>
        <dsp:cNvSpPr/>
      </dsp:nvSpPr>
      <dsp:spPr>
        <a:xfrm>
          <a:off x="5509267" y="2004913"/>
          <a:ext cx="1049182" cy="1049182"/>
        </a:xfrm>
        <a:prstGeom prst="ellipse">
          <a:avLst/>
        </a:prstGeom>
        <a:blipFill rotWithShape="0">
          <a:blip xmlns:r="http://schemas.openxmlformats.org/officeDocument/2006/relationships"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cap="none" spc="0" dirty="0">
              <a:ln w="0"/>
              <a:effectLst>
                <a:outerShdw blurRad="38100" dist="19050" dir="2700000" algn="tl" rotWithShape="0">
                  <a:schemeClr val="dk1"/>
                </a:outerShdw>
              </a:effectLst>
            </a:rPr>
            <a:t>Propulsion</a:t>
          </a:r>
          <a:endParaRPr lang="en-US" sz="1800" b="1" kern="1200" cap="none" spc="0" dirty="0">
            <a:ln w="0"/>
            <a:effectLst>
              <a:outerShdw blurRad="38100" dist="19050" dir="2700000" algn="tl" rotWithShape="0">
                <a:schemeClr val="dk1"/>
              </a:outerShdw>
            </a:effectLst>
          </a:endParaRPr>
        </a:p>
      </dsp:txBody>
      <dsp:txXfrm>
        <a:off x="5662916" y="2158562"/>
        <a:ext cx="741884" cy="741884"/>
      </dsp:txXfrm>
    </dsp:sp>
    <dsp:sp modelId="{2BFEF622-85BC-4B3A-B003-C24625C7BC63}">
      <dsp:nvSpPr>
        <dsp:cNvPr id="0" name=""/>
        <dsp:cNvSpPr/>
      </dsp:nvSpPr>
      <dsp:spPr>
        <a:xfrm rot="1246154">
          <a:off x="4536154" y="3293795"/>
          <a:ext cx="899226" cy="21146"/>
        </a:xfrm>
        <a:custGeom>
          <a:avLst/>
          <a:gdLst/>
          <a:ahLst/>
          <a:cxnLst/>
          <a:rect l="0" t="0" r="0" b="0"/>
          <a:pathLst>
            <a:path>
              <a:moveTo>
                <a:pt x="0" y="10573"/>
              </a:moveTo>
              <a:lnTo>
                <a:pt x="899226" y="10573"/>
              </a:lnTo>
            </a:path>
          </a:pathLst>
        </a:cu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963287" y="3281887"/>
        <a:ext cx="44961" cy="44961"/>
      </dsp:txXfrm>
    </dsp:sp>
    <dsp:sp modelId="{DCF5C443-3D23-433D-BD0A-C8442CE387B4}">
      <dsp:nvSpPr>
        <dsp:cNvPr id="0" name=""/>
        <dsp:cNvSpPr/>
      </dsp:nvSpPr>
      <dsp:spPr>
        <a:xfrm>
          <a:off x="5371996" y="3124467"/>
          <a:ext cx="1051559" cy="1051559"/>
        </a:xfrm>
        <a:prstGeom prst="ellipse">
          <a:avLst/>
        </a:prstGeom>
        <a:blipFill rotWithShape="0">
          <a:blip xmlns:r="http://schemas.openxmlformats.org/officeDocument/2006/relationships" r:embed="rId9"/>
          <a:srcRect/>
          <a:stretch>
            <a:fillRect t="-4000" b="-4000"/>
          </a:stretch>
        </a:blip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cap="none" spc="0" dirty="0">
              <a:ln w="0"/>
              <a:effectLst>
                <a:outerShdw blurRad="38100" dist="19050" dir="2700000" algn="tl" rotWithShape="0">
                  <a:schemeClr val="dk1"/>
                </a:outerShdw>
              </a:effectLst>
            </a:rPr>
            <a:t>Aero &amp; Aerothermal</a:t>
          </a:r>
        </a:p>
      </dsp:txBody>
      <dsp:txXfrm>
        <a:off x="5525993" y="3278464"/>
        <a:ext cx="743565" cy="743565"/>
      </dsp:txXfrm>
    </dsp:sp>
    <dsp:sp modelId="{AA0BB18B-E514-43B1-ABED-5E98A4EAE56F}">
      <dsp:nvSpPr>
        <dsp:cNvPr id="0" name=""/>
        <dsp:cNvSpPr/>
      </dsp:nvSpPr>
      <dsp:spPr>
        <a:xfrm rot="2907692">
          <a:off x="4159827" y="3839154"/>
          <a:ext cx="900415" cy="21146"/>
        </a:xfrm>
        <a:custGeom>
          <a:avLst/>
          <a:gdLst/>
          <a:ahLst/>
          <a:cxnLst/>
          <a:rect l="0" t="0" r="0" b="0"/>
          <a:pathLst>
            <a:path>
              <a:moveTo>
                <a:pt x="0" y="10573"/>
              </a:moveTo>
              <a:lnTo>
                <a:pt x="900415" y="10573"/>
              </a:lnTo>
            </a:path>
          </a:pathLst>
        </a:cu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b="1" kern="1200" cap="none" spc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4587524" y="3827217"/>
        <a:ext cx="45020" cy="45020"/>
      </dsp:txXfrm>
    </dsp:sp>
    <dsp:sp modelId="{89356187-EF00-4C60-8D09-90D94626E03B}">
      <dsp:nvSpPr>
        <dsp:cNvPr id="0" name=""/>
        <dsp:cNvSpPr/>
      </dsp:nvSpPr>
      <dsp:spPr>
        <a:xfrm>
          <a:off x="4731854" y="4054783"/>
          <a:ext cx="1049182" cy="1049182"/>
        </a:xfrm>
        <a:prstGeom prst="ellipse">
          <a:avLst/>
        </a:prstGeom>
        <a:blipFill dpi="0" rotWithShape="0"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/>
                </a:outerShdw>
              </a:effectLst>
            </a:rPr>
            <a:t>Actuators</a:t>
          </a:r>
          <a:endParaRPr lang="en-US" sz="1800" b="1" kern="1200" cap="none" spc="0" dirty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/>
              </a:outerShdw>
            </a:effectLst>
          </a:endParaRPr>
        </a:p>
      </dsp:txBody>
      <dsp:txXfrm>
        <a:off x="4885503" y="4208432"/>
        <a:ext cx="741884" cy="741884"/>
      </dsp:txXfrm>
    </dsp:sp>
    <dsp:sp modelId="{16F0934F-B6CE-4E31-B9F7-8CABB98563D5}">
      <dsp:nvSpPr>
        <dsp:cNvPr id="0" name=""/>
        <dsp:cNvSpPr/>
      </dsp:nvSpPr>
      <dsp:spPr>
        <a:xfrm rot="4569231">
          <a:off x="3573296" y="4146989"/>
          <a:ext cx="900415" cy="21146"/>
        </a:xfrm>
        <a:custGeom>
          <a:avLst/>
          <a:gdLst/>
          <a:ahLst/>
          <a:cxnLst/>
          <a:rect l="0" t="0" r="0" b="0"/>
          <a:pathLst>
            <a:path>
              <a:moveTo>
                <a:pt x="0" y="10573"/>
              </a:moveTo>
              <a:lnTo>
                <a:pt x="900415" y="10573"/>
              </a:lnTo>
            </a:path>
          </a:pathLst>
        </a:cu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b="1" kern="1200" cap="none" spc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4000994" y="4135052"/>
        <a:ext cx="45020" cy="45020"/>
      </dsp:txXfrm>
    </dsp:sp>
    <dsp:sp modelId="{4D00E9FB-AA4D-458D-82D2-AE4540307E8F}">
      <dsp:nvSpPr>
        <dsp:cNvPr id="0" name=""/>
        <dsp:cNvSpPr/>
      </dsp:nvSpPr>
      <dsp:spPr>
        <a:xfrm>
          <a:off x="3732197" y="4579444"/>
          <a:ext cx="1049182" cy="1049182"/>
        </a:xfrm>
        <a:prstGeom prst="ellipse">
          <a:avLst/>
        </a:prstGeom>
        <a:blipFill rotWithShape="0">
          <a:blip xmlns:r="http://schemas.openxmlformats.org/officeDocument/2006/relationships"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 l="-16000" r="-16000"/>
          </a:stretch>
        </a:blip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/>
                </a:outerShdw>
              </a:effectLst>
            </a:rPr>
            <a:t>GN&amp;C / FSW</a:t>
          </a:r>
        </a:p>
      </dsp:txBody>
      <dsp:txXfrm>
        <a:off x="3885846" y="4733093"/>
        <a:ext cx="741884" cy="741884"/>
      </dsp:txXfrm>
    </dsp:sp>
    <dsp:sp modelId="{0D4E576C-7F0F-419C-AD47-332DC1C78585}">
      <dsp:nvSpPr>
        <dsp:cNvPr id="0" name=""/>
        <dsp:cNvSpPr/>
      </dsp:nvSpPr>
      <dsp:spPr>
        <a:xfrm rot="6230769">
          <a:off x="2910892" y="4146989"/>
          <a:ext cx="900415" cy="21146"/>
        </a:xfrm>
        <a:custGeom>
          <a:avLst/>
          <a:gdLst/>
          <a:ahLst/>
          <a:cxnLst/>
          <a:rect l="0" t="0" r="0" b="0"/>
          <a:pathLst>
            <a:path>
              <a:moveTo>
                <a:pt x="0" y="10573"/>
              </a:moveTo>
              <a:lnTo>
                <a:pt x="900415" y="10573"/>
              </a:lnTo>
            </a:path>
          </a:pathLst>
        </a:cu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b="1" kern="1200" cap="none" spc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 rot="10800000">
        <a:off x="3338589" y="4135052"/>
        <a:ext cx="45020" cy="45020"/>
      </dsp:txXfrm>
    </dsp:sp>
    <dsp:sp modelId="{1668FCFB-7ABE-4C01-9BD7-BC0DDDE46BF6}">
      <dsp:nvSpPr>
        <dsp:cNvPr id="0" name=""/>
        <dsp:cNvSpPr/>
      </dsp:nvSpPr>
      <dsp:spPr>
        <a:xfrm>
          <a:off x="2603223" y="4579444"/>
          <a:ext cx="1049182" cy="1049182"/>
        </a:xfrm>
        <a:prstGeom prst="ellipse">
          <a:avLst/>
        </a:prstGeom>
        <a:blipFill rotWithShape="0">
          <a:blip xmlns:r="http://schemas.openxmlformats.org/officeDocument/2006/relationships"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cap="none" spc="0" dirty="0">
              <a:ln w="0"/>
              <a:effectLst>
                <a:outerShdw blurRad="50800" dist="38100" dir="2700000" algn="tl" rotWithShape="0">
                  <a:prstClr val="black"/>
                </a:outerShdw>
              </a:effectLst>
            </a:rPr>
            <a:t>Sensors</a:t>
          </a:r>
        </a:p>
      </dsp:txBody>
      <dsp:txXfrm>
        <a:off x="2756872" y="4733093"/>
        <a:ext cx="741884" cy="741884"/>
      </dsp:txXfrm>
    </dsp:sp>
    <dsp:sp modelId="{D8FF7A59-A0D8-4B03-91B6-CC1ACA85C1EC}">
      <dsp:nvSpPr>
        <dsp:cNvPr id="0" name=""/>
        <dsp:cNvSpPr/>
      </dsp:nvSpPr>
      <dsp:spPr>
        <a:xfrm rot="7892308">
          <a:off x="2324361" y="3839154"/>
          <a:ext cx="900415" cy="21146"/>
        </a:xfrm>
        <a:custGeom>
          <a:avLst/>
          <a:gdLst/>
          <a:ahLst/>
          <a:cxnLst/>
          <a:rect l="0" t="0" r="0" b="0"/>
          <a:pathLst>
            <a:path>
              <a:moveTo>
                <a:pt x="0" y="10573"/>
              </a:moveTo>
              <a:lnTo>
                <a:pt x="900415" y="10573"/>
              </a:lnTo>
            </a:path>
          </a:pathLst>
        </a:cu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b="1" kern="1200" cap="none" spc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 rot="10800000">
        <a:off x="2752058" y="3827217"/>
        <a:ext cx="45020" cy="45020"/>
      </dsp:txXfrm>
    </dsp:sp>
    <dsp:sp modelId="{654031B9-43DD-4549-ABFC-1D6B53FD4374}">
      <dsp:nvSpPr>
        <dsp:cNvPr id="0" name=""/>
        <dsp:cNvSpPr/>
      </dsp:nvSpPr>
      <dsp:spPr>
        <a:xfrm>
          <a:off x="1603566" y="4054783"/>
          <a:ext cx="1049182" cy="1049182"/>
        </a:xfrm>
        <a:prstGeom prst="ellipse">
          <a:avLst/>
        </a:prstGeom>
        <a:blipFill dpi="0" rotWithShape="0">
          <a:blip xmlns:r="http://schemas.openxmlformats.org/officeDocument/2006/relationships"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cap="none" spc="0" dirty="0">
              <a:ln w="0"/>
              <a:effectLst>
                <a:outerShdw blurRad="38100" dist="19050" dir="2700000" algn="tl" rotWithShape="0">
                  <a:schemeClr val="dk1"/>
                </a:outerShdw>
              </a:effectLst>
            </a:rPr>
            <a:t>Comms</a:t>
          </a:r>
        </a:p>
      </dsp:txBody>
      <dsp:txXfrm>
        <a:off x="1757215" y="4208432"/>
        <a:ext cx="741884" cy="741884"/>
      </dsp:txXfrm>
    </dsp:sp>
    <dsp:sp modelId="{D6411968-8361-418D-AAAC-FD7024319CCD}">
      <dsp:nvSpPr>
        <dsp:cNvPr id="0" name=""/>
        <dsp:cNvSpPr/>
      </dsp:nvSpPr>
      <dsp:spPr>
        <a:xfrm rot="9553846">
          <a:off x="1948072" y="3294005"/>
          <a:ext cx="900415" cy="21146"/>
        </a:xfrm>
        <a:custGeom>
          <a:avLst/>
          <a:gdLst/>
          <a:ahLst/>
          <a:cxnLst/>
          <a:rect l="0" t="0" r="0" b="0"/>
          <a:pathLst>
            <a:path>
              <a:moveTo>
                <a:pt x="0" y="10573"/>
              </a:moveTo>
              <a:lnTo>
                <a:pt x="900415" y="10573"/>
              </a:lnTo>
            </a:path>
          </a:pathLst>
        </a:cu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b="1" kern="1200" cap="none" spc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 rot="10800000">
        <a:off x="2375770" y="3282068"/>
        <a:ext cx="45020" cy="45020"/>
      </dsp:txXfrm>
    </dsp:sp>
    <dsp:sp modelId="{2EF7092F-9F93-4F8B-ADE1-BAFF6C9B88C6}">
      <dsp:nvSpPr>
        <dsp:cNvPr id="0" name=""/>
        <dsp:cNvSpPr/>
      </dsp:nvSpPr>
      <dsp:spPr>
        <a:xfrm>
          <a:off x="962236" y="3125656"/>
          <a:ext cx="1049182" cy="1049182"/>
        </a:xfrm>
        <a:prstGeom prst="ellipse">
          <a:avLst/>
        </a:prstGeom>
        <a:blipFill dpi="0" rotWithShape="0">
          <a:blip xmlns:r="http://schemas.openxmlformats.org/officeDocument/2006/relationships"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cap="none" spc="0" dirty="0">
              <a:ln w="0"/>
              <a:effectLst>
                <a:outerShdw blurRad="38100" dist="19050" dir="2700000" algn="tl" rotWithShape="0">
                  <a:schemeClr val="dk1"/>
                </a:outerShdw>
              </a:effectLst>
            </a:rPr>
            <a:t>Surface Interaction</a:t>
          </a:r>
        </a:p>
      </dsp:txBody>
      <dsp:txXfrm>
        <a:off x="1115885" y="3279305"/>
        <a:ext cx="741884" cy="741884"/>
      </dsp:txXfrm>
    </dsp:sp>
    <dsp:sp modelId="{4FC5EFBD-3CE8-4E1B-BEB2-337A4F5D4925}">
      <dsp:nvSpPr>
        <dsp:cNvPr id="0" name=""/>
        <dsp:cNvSpPr/>
      </dsp:nvSpPr>
      <dsp:spPr>
        <a:xfrm rot="11215385">
          <a:off x="1868228" y="2636430"/>
          <a:ext cx="900415" cy="21146"/>
        </a:xfrm>
        <a:custGeom>
          <a:avLst/>
          <a:gdLst/>
          <a:ahLst/>
          <a:cxnLst/>
          <a:rect l="0" t="0" r="0" b="0"/>
          <a:pathLst>
            <a:path>
              <a:moveTo>
                <a:pt x="0" y="10573"/>
              </a:moveTo>
              <a:lnTo>
                <a:pt x="900415" y="10573"/>
              </a:lnTo>
            </a:path>
          </a:pathLst>
        </a:cu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b="1" kern="1200" cap="none" spc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 rot="10800000">
        <a:off x="2295925" y="2624493"/>
        <a:ext cx="45020" cy="45020"/>
      </dsp:txXfrm>
    </dsp:sp>
    <dsp:sp modelId="{4D7065F3-55C8-4C95-B165-03C05D25DE91}">
      <dsp:nvSpPr>
        <dsp:cNvPr id="0" name=""/>
        <dsp:cNvSpPr/>
      </dsp:nvSpPr>
      <dsp:spPr>
        <a:xfrm>
          <a:off x="826153" y="2004913"/>
          <a:ext cx="1049182" cy="1049182"/>
        </a:xfrm>
        <a:prstGeom prst="ellipse">
          <a:avLst/>
        </a:prstGeom>
        <a:blipFill dpi="0" rotWithShape="0">
          <a:blip xmlns:r="http://schemas.openxmlformats.org/officeDocument/2006/relationships"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cap="none" spc="0" dirty="0">
              <a:ln w="0"/>
              <a:effectLst>
                <a:outerShdw blurRad="38100" dist="19050" dir="2700000" algn="tl" rotWithShape="0">
                  <a:schemeClr val="dk1"/>
                </a:outerShdw>
              </a:effectLst>
            </a:rPr>
            <a:t>Terrain</a:t>
          </a:r>
        </a:p>
      </dsp:txBody>
      <dsp:txXfrm>
        <a:off x="979802" y="2158562"/>
        <a:ext cx="741884" cy="741884"/>
      </dsp:txXfrm>
    </dsp:sp>
    <dsp:sp modelId="{1BCD9DB1-C77E-4834-A2EB-44F3ACCABFD6}">
      <dsp:nvSpPr>
        <dsp:cNvPr id="0" name=""/>
        <dsp:cNvSpPr/>
      </dsp:nvSpPr>
      <dsp:spPr>
        <a:xfrm rot="12876923">
          <a:off x="2103120" y="2017071"/>
          <a:ext cx="900415" cy="21146"/>
        </a:xfrm>
        <a:custGeom>
          <a:avLst/>
          <a:gdLst/>
          <a:ahLst/>
          <a:cxnLst/>
          <a:rect l="0" t="0" r="0" b="0"/>
          <a:pathLst>
            <a:path>
              <a:moveTo>
                <a:pt x="0" y="10573"/>
              </a:moveTo>
              <a:lnTo>
                <a:pt x="900415" y="10573"/>
              </a:lnTo>
            </a:path>
          </a:pathLst>
        </a:cu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b="1" kern="1200" cap="none" spc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 rot="10800000">
        <a:off x="2530817" y="2005134"/>
        <a:ext cx="45020" cy="45020"/>
      </dsp:txXfrm>
    </dsp:sp>
    <dsp:sp modelId="{67409D88-5ED1-4E2B-8469-CF1CB5F8DCBF}">
      <dsp:nvSpPr>
        <dsp:cNvPr id="0" name=""/>
        <dsp:cNvSpPr/>
      </dsp:nvSpPr>
      <dsp:spPr>
        <a:xfrm>
          <a:off x="1226493" y="949304"/>
          <a:ext cx="1049182" cy="1049182"/>
        </a:xfrm>
        <a:prstGeom prst="ellipse">
          <a:avLst/>
        </a:prstGeom>
        <a:blipFill dpi="0" rotWithShape="0">
          <a:blip xmlns:r="http://schemas.openxmlformats.org/officeDocument/2006/relationships"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cap="none" spc="0" dirty="0">
              <a:ln w="0"/>
              <a:effectLst>
                <a:outerShdw blurRad="38100" dist="19050" dir="2700000" algn="tl" rotWithShape="0">
                  <a:schemeClr val="dk1"/>
                </a:outerShdw>
              </a:effectLst>
            </a:rPr>
            <a:t>Gravity</a:t>
          </a:r>
        </a:p>
      </dsp:txBody>
      <dsp:txXfrm>
        <a:off x="1380142" y="1102953"/>
        <a:ext cx="741884" cy="741884"/>
      </dsp:txXfrm>
    </dsp:sp>
    <dsp:sp modelId="{44384E05-C719-4CF0-8EB2-ABB5E09D5299}">
      <dsp:nvSpPr>
        <dsp:cNvPr id="0" name=""/>
        <dsp:cNvSpPr/>
      </dsp:nvSpPr>
      <dsp:spPr>
        <a:xfrm rot="14538462">
          <a:off x="2598937" y="1577815"/>
          <a:ext cx="900415" cy="21146"/>
        </a:xfrm>
        <a:custGeom>
          <a:avLst/>
          <a:gdLst/>
          <a:ahLst/>
          <a:cxnLst/>
          <a:rect l="0" t="0" r="0" b="0"/>
          <a:pathLst>
            <a:path>
              <a:moveTo>
                <a:pt x="0" y="10573"/>
              </a:moveTo>
              <a:lnTo>
                <a:pt x="900415" y="10573"/>
              </a:lnTo>
            </a:path>
          </a:pathLst>
        </a:cu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b="1" kern="1200" cap="none" spc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 rot="10800000">
        <a:off x="3026635" y="1565878"/>
        <a:ext cx="45020" cy="45020"/>
      </dsp:txXfrm>
    </dsp:sp>
    <dsp:sp modelId="{1A130C79-5E48-4C18-9D10-1AFF458E05FB}">
      <dsp:nvSpPr>
        <dsp:cNvPr id="0" name=""/>
        <dsp:cNvSpPr/>
      </dsp:nvSpPr>
      <dsp:spPr>
        <a:xfrm>
          <a:off x="2071542" y="200656"/>
          <a:ext cx="1049182" cy="1049182"/>
        </a:xfrm>
        <a:prstGeom prst="ellipse">
          <a:avLst/>
        </a:prstGeom>
        <a:blipFill dpi="0" rotWithShape="0">
          <a:blip xmlns:r="http://schemas.openxmlformats.org/officeDocument/2006/relationships"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cap="none" spc="0" dirty="0">
              <a:ln w="0"/>
              <a:effectLst>
                <a:outerShdw blurRad="38100" dist="19050" dir="2700000" algn="tl" rotWithShape="0">
                  <a:schemeClr val="dk1"/>
                </a:outerShdw>
              </a:effectLst>
            </a:rPr>
            <a:t>Ephemerides</a:t>
          </a:r>
        </a:p>
      </dsp:txBody>
      <dsp:txXfrm>
        <a:off x="2225191" y="354305"/>
        <a:ext cx="741884" cy="7418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1665F3-A5D1-41E5-8B75-82077674CAF6}">
      <dsp:nvSpPr>
        <dsp:cNvPr id="0" name=""/>
        <dsp:cNvSpPr/>
      </dsp:nvSpPr>
      <dsp:spPr>
        <a:xfrm rot="5400000">
          <a:off x="-179524" y="179973"/>
          <a:ext cx="1196831" cy="837781"/>
        </a:xfrm>
        <a:prstGeom prst="chevron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Design</a:t>
          </a:r>
        </a:p>
      </dsp:txBody>
      <dsp:txXfrm rot="-5400000">
        <a:off x="2" y="419339"/>
        <a:ext cx="837781" cy="359050"/>
      </dsp:txXfrm>
    </dsp:sp>
    <dsp:sp modelId="{D2FA3931-27CB-49A1-A753-00DB07594E83}">
      <dsp:nvSpPr>
        <dsp:cNvPr id="0" name=""/>
        <dsp:cNvSpPr/>
      </dsp:nvSpPr>
      <dsp:spPr>
        <a:xfrm rot="5400000">
          <a:off x="3256535" y="-2418305"/>
          <a:ext cx="777940" cy="56154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New features proposed and discussed at Development Team meetings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Address bug fixes, maintenance issues, etc.</a:t>
          </a:r>
        </a:p>
      </dsp:txBody>
      <dsp:txXfrm rot="-5400000">
        <a:off x="837781" y="38425"/>
        <a:ext cx="5577472" cy="701988"/>
      </dsp:txXfrm>
    </dsp:sp>
    <dsp:sp modelId="{1CC2AA9C-C1CD-4FF4-B37B-8D05C3663FA8}">
      <dsp:nvSpPr>
        <dsp:cNvPr id="0" name=""/>
        <dsp:cNvSpPr/>
      </dsp:nvSpPr>
      <dsp:spPr>
        <a:xfrm rot="5400000">
          <a:off x="-179524" y="1260671"/>
          <a:ext cx="1196831" cy="837781"/>
        </a:xfrm>
        <a:prstGeom prst="chevron">
          <a:avLst/>
        </a:prstGeom>
        <a:solidFill>
          <a:schemeClr val="accent5">
            <a:shade val="80000"/>
            <a:hueOff val="87321"/>
            <a:satOff val="-1564"/>
            <a:lumOff val="6646"/>
            <a:alphaOff val="0"/>
          </a:schemeClr>
        </a:solidFill>
        <a:ln w="6350" cap="flat" cmpd="sng" algn="ctr">
          <a:solidFill>
            <a:schemeClr val="accent5">
              <a:shade val="80000"/>
              <a:hueOff val="87321"/>
              <a:satOff val="-1564"/>
              <a:lumOff val="6646"/>
              <a:alphaOff val="0"/>
            </a:schemeClr>
          </a:solidFill>
          <a:prstDash val="solid"/>
          <a:miter lim="800000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Implementation</a:t>
          </a:r>
        </a:p>
      </dsp:txBody>
      <dsp:txXfrm rot="-5400000">
        <a:off x="2" y="1500037"/>
        <a:ext cx="837781" cy="359050"/>
      </dsp:txXfrm>
    </dsp:sp>
    <dsp:sp modelId="{333A3E9D-C811-438F-B025-334E3ACD064E}">
      <dsp:nvSpPr>
        <dsp:cNvPr id="0" name=""/>
        <dsp:cNvSpPr/>
      </dsp:nvSpPr>
      <dsp:spPr>
        <a:xfrm rot="5400000">
          <a:off x="3256535" y="-1337607"/>
          <a:ext cx="777940" cy="56154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shade val="80000"/>
              <a:hueOff val="87321"/>
              <a:satOff val="-1564"/>
              <a:lumOff val="6646"/>
              <a:alphaOff val="0"/>
            </a:schemeClr>
          </a:solidFill>
          <a:prstDash val="solid"/>
          <a:miter lim="800000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Prototypes developed by aerospace engineers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Production versions implemented by software engineers</a:t>
          </a:r>
        </a:p>
      </dsp:txBody>
      <dsp:txXfrm rot="-5400000">
        <a:off x="837781" y="1119123"/>
        <a:ext cx="5577472" cy="701988"/>
      </dsp:txXfrm>
    </dsp:sp>
    <dsp:sp modelId="{A2F936B7-F878-4D5E-AA6B-09A1A4DAC71D}">
      <dsp:nvSpPr>
        <dsp:cNvPr id="0" name=""/>
        <dsp:cNvSpPr/>
      </dsp:nvSpPr>
      <dsp:spPr>
        <a:xfrm rot="5400000">
          <a:off x="-179524" y="2341368"/>
          <a:ext cx="1196831" cy="837781"/>
        </a:xfrm>
        <a:prstGeom prst="chevron">
          <a:avLst/>
        </a:prstGeom>
        <a:solidFill>
          <a:schemeClr val="accent5">
            <a:shade val="80000"/>
            <a:hueOff val="174641"/>
            <a:satOff val="-3128"/>
            <a:lumOff val="13293"/>
            <a:alphaOff val="0"/>
          </a:schemeClr>
        </a:solidFill>
        <a:ln w="6350" cap="flat" cmpd="sng" algn="ctr">
          <a:solidFill>
            <a:schemeClr val="accent5">
              <a:shade val="80000"/>
              <a:hueOff val="174641"/>
              <a:satOff val="-3128"/>
              <a:lumOff val="13293"/>
              <a:alphaOff val="0"/>
            </a:schemeClr>
          </a:solidFill>
          <a:prstDash val="solid"/>
          <a:miter lim="800000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Testing</a:t>
          </a:r>
        </a:p>
      </dsp:txBody>
      <dsp:txXfrm rot="-5400000">
        <a:off x="2" y="2580734"/>
        <a:ext cx="837781" cy="359050"/>
      </dsp:txXfrm>
    </dsp:sp>
    <dsp:sp modelId="{62D78476-411E-4DA0-ABC5-7A2060419F03}">
      <dsp:nvSpPr>
        <dsp:cNvPr id="0" name=""/>
        <dsp:cNvSpPr/>
      </dsp:nvSpPr>
      <dsp:spPr>
        <a:xfrm rot="5400000">
          <a:off x="3256535" y="-256910"/>
          <a:ext cx="777940" cy="56154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shade val="80000"/>
              <a:hueOff val="174641"/>
              <a:satOff val="-3128"/>
              <a:lumOff val="13293"/>
              <a:alphaOff val="0"/>
            </a:schemeClr>
          </a:solidFill>
          <a:prstDash val="solid"/>
          <a:miter lim="800000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Continuous unit &amp; regression testing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Project-level testing (changes regressed against all active POST2-driven flight projects)</a:t>
          </a:r>
        </a:p>
      </dsp:txBody>
      <dsp:txXfrm rot="-5400000">
        <a:off x="837781" y="2199820"/>
        <a:ext cx="5577472" cy="701988"/>
      </dsp:txXfrm>
    </dsp:sp>
    <dsp:sp modelId="{BF117D4C-B64C-472E-9881-9F1918D1D514}">
      <dsp:nvSpPr>
        <dsp:cNvPr id="0" name=""/>
        <dsp:cNvSpPr/>
      </dsp:nvSpPr>
      <dsp:spPr>
        <a:xfrm rot="5400000">
          <a:off x="-179524" y="3422066"/>
          <a:ext cx="1196831" cy="837781"/>
        </a:xfrm>
        <a:prstGeom prst="chevron">
          <a:avLst/>
        </a:prstGeom>
        <a:solidFill>
          <a:schemeClr val="accent5">
            <a:shade val="80000"/>
            <a:hueOff val="261962"/>
            <a:satOff val="-4692"/>
            <a:lumOff val="19939"/>
            <a:alphaOff val="0"/>
          </a:schemeClr>
        </a:solidFill>
        <a:ln w="6350" cap="flat" cmpd="sng" algn="ctr">
          <a:solidFill>
            <a:schemeClr val="accent5">
              <a:shade val="80000"/>
              <a:hueOff val="261962"/>
              <a:satOff val="-4692"/>
              <a:lumOff val="19939"/>
              <a:alphaOff val="0"/>
            </a:schemeClr>
          </a:solidFill>
          <a:prstDash val="solid"/>
          <a:miter lim="800000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Distribution</a:t>
          </a:r>
        </a:p>
      </dsp:txBody>
      <dsp:txXfrm rot="-5400000">
        <a:off x="2" y="3661432"/>
        <a:ext cx="837781" cy="359050"/>
      </dsp:txXfrm>
    </dsp:sp>
    <dsp:sp modelId="{5F3FF8C3-568B-47C4-80D4-A4C758D9DB9F}">
      <dsp:nvSpPr>
        <dsp:cNvPr id="0" name=""/>
        <dsp:cNvSpPr/>
      </dsp:nvSpPr>
      <dsp:spPr>
        <a:xfrm rot="5400000">
          <a:off x="3256535" y="823787"/>
          <a:ext cx="777940" cy="56154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shade val="80000"/>
              <a:hueOff val="261962"/>
              <a:satOff val="-4692"/>
              <a:lumOff val="19939"/>
              <a:alphaOff val="0"/>
            </a:schemeClr>
          </a:solidFill>
          <a:prstDash val="solid"/>
          <a:miter lim="800000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0" kern="1200" dirty="0"/>
            <a:t>Internal versions include in-development engineering models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0" kern="1200" dirty="0"/>
            <a:t>External versions are packaged for release </a:t>
          </a:r>
          <a:r>
            <a:rPr lang="en-US" sz="1500" b="0" kern="1200" dirty="0">
              <a:hlinkClick xmlns:r="http://schemas.openxmlformats.org/officeDocument/2006/relationships" r:id="rId1"/>
            </a:rPr>
            <a:t>nasa.gov/post2</a:t>
          </a:r>
          <a:endParaRPr lang="en-US" sz="1500" b="0" kern="1200" dirty="0"/>
        </a:p>
      </dsp:txBody>
      <dsp:txXfrm rot="-5400000">
        <a:off x="837781" y="3280517"/>
        <a:ext cx="5577472" cy="701988"/>
      </dsp:txXfrm>
    </dsp:sp>
    <dsp:sp modelId="{234230B2-BABA-4AA4-8B60-AB71346C30B8}">
      <dsp:nvSpPr>
        <dsp:cNvPr id="0" name=""/>
        <dsp:cNvSpPr/>
      </dsp:nvSpPr>
      <dsp:spPr>
        <a:xfrm rot="5400000">
          <a:off x="-179524" y="4502763"/>
          <a:ext cx="1196831" cy="837781"/>
        </a:xfrm>
        <a:prstGeom prst="chevron">
          <a:avLst/>
        </a:prstGeom>
        <a:solidFill>
          <a:schemeClr val="accent5">
            <a:shade val="80000"/>
            <a:hueOff val="349283"/>
            <a:satOff val="-6256"/>
            <a:lumOff val="26585"/>
            <a:alphaOff val="0"/>
          </a:schemeClr>
        </a:solidFill>
        <a:ln w="6350" cap="flat" cmpd="sng" algn="ctr">
          <a:solidFill>
            <a:schemeClr val="accent5">
              <a:shade val="80000"/>
              <a:hueOff val="349283"/>
              <a:satOff val="-6256"/>
              <a:lumOff val="26585"/>
              <a:alphaOff val="0"/>
            </a:schemeClr>
          </a:solidFill>
          <a:prstDash val="solid"/>
          <a:miter lim="800000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Analysis</a:t>
          </a:r>
        </a:p>
      </dsp:txBody>
      <dsp:txXfrm rot="-5400000">
        <a:off x="2" y="4742129"/>
        <a:ext cx="837781" cy="359050"/>
      </dsp:txXfrm>
    </dsp:sp>
    <dsp:sp modelId="{0348FAE6-AFFE-4B34-B4B9-DA0C44F76542}">
      <dsp:nvSpPr>
        <dsp:cNvPr id="0" name=""/>
        <dsp:cNvSpPr/>
      </dsp:nvSpPr>
      <dsp:spPr>
        <a:xfrm rot="5400000">
          <a:off x="3256535" y="1904485"/>
          <a:ext cx="777940" cy="56154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shade val="80000"/>
              <a:hueOff val="349283"/>
              <a:satOff val="-6256"/>
              <a:lumOff val="26585"/>
              <a:alphaOff val="0"/>
            </a:schemeClr>
          </a:solidFill>
          <a:prstDash val="solid"/>
          <a:miter lim="800000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0" kern="1200" dirty="0"/>
            <a:t>Flight projects, flight tests, ground tests, proposals, research, …</a:t>
          </a:r>
        </a:p>
      </dsp:txBody>
      <dsp:txXfrm rot="-5400000">
        <a:off x="837781" y="4361215"/>
        <a:ext cx="5577472" cy="7019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C2662E-1207-4CD6-BCF7-E8A899CB49A8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3A0186-0D3D-46C6-99C0-6C7CE898C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14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Copernicus Slides will follow, which is where the real bang-for-your-buck will be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B1F27-B643-4764-A23D-DE77568448A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22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A0186-0D3D-46C6-99C0-6C7CE898C6F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416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A0186-0D3D-46C6-99C0-6C7CE898C6F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07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, thus eliminating the overhead of initializing a new Python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B1F27-B643-4764-A23D-DE77568448A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46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3A86C-EE1B-4429-A302-BACC6BAF66F8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6046C-71AB-4C67-BFD7-3B9E891BD3A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181725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39250" y="0"/>
            <a:ext cx="29527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1012" y="2108200"/>
            <a:ext cx="6006988" cy="2387600"/>
          </a:xfrm>
          <a:prstGeom prst="rect">
            <a:avLst/>
          </a:prstGeom>
        </p:spPr>
        <p:txBody>
          <a:bodyPr anchor="b"/>
          <a:lstStyle>
            <a:lvl1pPr algn="ctr">
              <a:defRPr sz="4000" b="1">
                <a:solidFill>
                  <a:srgbClr val="000099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1012" y="4632325"/>
            <a:ext cx="6006988" cy="10865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828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19200"/>
            <a:ext cx="6172200" cy="4641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3A86C-EE1B-4429-A302-BACC6BAF66F8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6046C-71AB-4C67-BFD7-3B9E891BD3A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24366" y="457200"/>
            <a:ext cx="3547659" cy="530225"/>
          </a:xfrm>
          <a:prstGeom prst="rect">
            <a:avLst/>
          </a:prstGeom>
        </p:spPr>
        <p:txBody>
          <a:bodyPr anchor="b"/>
          <a:lstStyle>
            <a:lvl1pPr>
              <a:defRPr sz="2800" b="1">
                <a:solidFill>
                  <a:srgbClr val="000099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1" name="Straight Connector 10"/>
          <p:cNvCxnSpPr>
            <a:cxnSpLocks noChangeShapeType="1"/>
          </p:cNvCxnSpPr>
          <p:nvPr userDrawn="1"/>
        </p:nvCxnSpPr>
        <p:spPr bwMode="auto">
          <a:xfrm>
            <a:off x="814950" y="1219200"/>
            <a:ext cx="3957075" cy="5166"/>
          </a:xfrm>
          <a:prstGeom prst="line">
            <a:avLst/>
          </a:prstGeom>
          <a:noFill/>
          <a:ln w="25400">
            <a:solidFill>
              <a:srgbClr val="99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456141"/>
            <a:ext cx="3932237" cy="4412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2991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6272" y="152400"/>
            <a:ext cx="9799455" cy="838201"/>
          </a:xfrm>
          <a:prstGeom prst="rect">
            <a:avLst/>
          </a:prstGeom>
        </p:spPr>
        <p:txBody>
          <a:bodyPr anchor="ctr"/>
          <a:lstStyle>
            <a:lvl1pPr algn="ctr">
              <a:defRPr sz="3200" b="1">
                <a:solidFill>
                  <a:srgbClr val="000099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3A86C-EE1B-4429-A302-BACC6BAF66F8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6046C-71AB-4C67-BFD7-3B9E891BD3A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70481" y="1162373"/>
            <a:ext cx="11871702" cy="5014590"/>
          </a:xfrm>
          <a:prstGeom prst="rect">
            <a:avLst/>
          </a:prstGeom>
        </p:spPr>
        <p:txBody>
          <a:bodyPr>
            <a:normAutofit/>
          </a:bodyPr>
          <a:lstStyle>
            <a:lvl1pPr marL="396875" indent="-396875">
              <a:buClr>
                <a:srgbClr val="B7820D"/>
              </a:buClr>
              <a:buFont typeface="Wingdings" panose="05000000000000000000" pitchFamily="2" charset="2"/>
              <a:buChar char="Ø"/>
              <a:defRPr b="1" i="0"/>
            </a:lvl1pPr>
            <a:lvl2pPr marL="858838" indent="-401638">
              <a:buClr>
                <a:srgbClr val="990000"/>
              </a:buClr>
              <a:defRPr b="0" i="0"/>
            </a:lvl2pPr>
            <a:lvl3pPr marL="1311275" indent="-396875">
              <a:buFont typeface="Wingdings" panose="05000000000000000000" pitchFamily="2" charset="2"/>
              <a:buChar char="§"/>
              <a:defRPr i="0"/>
            </a:lvl3pPr>
            <a:lvl4pPr marL="1773238" indent="-401638">
              <a:buFont typeface="Courier New" panose="02070309020205020404" pitchFamily="49" charset="0"/>
              <a:buChar char="o"/>
              <a:defRPr i="0"/>
            </a:lvl4pPr>
            <a:lvl5pPr marL="2225675" indent="-396875">
              <a:defRPr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/>
          <p:cNvCxnSpPr>
            <a:cxnSpLocks noChangeShapeType="1"/>
          </p:cNvCxnSpPr>
          <p:nvPr userDrawn="1"/>
        </p:nvCxnSpPr>
        <p:spPr bwMode="auto">
          <a:xfrm>
            <a:off x="1243013" y="985084"/>
            <a:ext cx="9624591" cy="0"/>
          </a:xfrm>
          <a:prstGeom prst="line">
            <a:avLst/>
          </a:prstGeom>
          <a:noFill/>
          <a:ln w="25400">
            <a:solidFill>
              <a:srgbClr val="99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4076867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3A86C-EE1B-4429-A302-BACC6BAF66F8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6046C-71AB-4C67-BFD7-3B9E891BD3A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1196272" y="152400"/>
            <a:ext cx="9799455" cy="838201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0099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latin typeface="+mj-lt"/>
              </a:rPr>
              <a:t>Click to edit Master title style</a:t>
            </a:r>
          </a:p>
        </p:txBody>
      </p:sp>
      <p:cxnSp>
        <p:nvCxnSpPr>
          <p:cNvPr id="8" name="Straight Connector 7"/>
          <p:cNvCxnSpPr>
            <a:cxnSpLocks noChangeShapeType="1"/>
          </p:cNvCxnSpPr>
          <p:nvPr userDrawn="1"/>
        </p:nvCxnSpPr>
        <p:spPr bwMode="auto">
          <a:xfrm>
            <a:off x="1243013" y="985084"/>
            <a:ext cx="9624591" cy="0"/>
          </a:xfrm>
          <a:prstGeom prst="line">
            <a:avLst/>
          </a:prstGeom>
          <a:noFill/>
          <a:ln w="25400">
            <a:solidFill>
              <a:srgbClr val="99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962902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3A86C-EE1B-4429-A302-BACC6BAF66F8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6046C-71AB-4C67-BFD7-3B9E891BD3A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1196272" y="152400"/>
            <a:ext cx="9799455" cy="838201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0099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latin typeface="+mj-lt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9254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3A86C-EE1B-4429-A302-BACC6BAF66F8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6046C-71AB-4C67-BFD7-3B9E891BD3A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22312" y="4406900"/>
            <a:ext cx="10776469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000090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10776468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4580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169988"/>
            <a:ext cx="5181600" cy="50069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Clr>
                <a:srgbClr val="B7820D"/>
              </a:buClr>
              <a:buFont typeface="Wingdings" panose="05000000000000000000" pitchFamily="2" charset="2"/>
              <a:buChar char="Ø"/>
              <a:defRPr i="1"/>
            </a:lvl1pPr>
            <a:lvl2pPr>
              <a:buClr>
                <a:srgbClr val="990000"/>
              </a:buClr>
              <a:defRPr i="1"/>
            </a:lvl2pPr>
            <a:lvl3pPr marL="1143000" indent="-228600">
              <a:buFont typeface="Wingdings" panose="05000000000000000000" pitchFamily="2" charset="2"/>
              <a:buChar char="§"/>
              <a:defRPr i="1"/>
            </a:lvl3pPr>
            <a:lvl4pPr marL="1600200" indent="-228600">
              <a:buFont typeface="Courier New" panose="02070309020205020404" pitchFamily="49" charset="0"/>
              <a:buChar char="o"/>
              <a:defRPr i="1"/>
            </a:lvl4pPr>
            <a:lvl5pPr>
              <a:defRPr i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169988"/>
            <a:ext cx="5181600" cy="50069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Clr>
                <a:srgbClr val="B7820D"/>
              </a:buClr>
              <a:buFont typeface="Wingdings" panose="05000000000000000000" pitchFamily="2" charset="2"/>
              <a:buChar char="Ø"/>
              <a:defRPr i="1"/>
            </a:lvl1pPr>
            <a:lvl2pPr>
              <a:buClr>
                <a:srgbClr val="990000"/>
              </a:buClr>
              <a:defRPr i="1"/>
            </a:lvl2pPr>
            <a:lvl3pPr marL="1143000" indent="-228600">
              <a:buFont typeface="Wingdings" panose="05000000000000000000" pitchFamily="2" charset="2"/>
              <a:buChar char="§"/>
              <a:defRPr i="1"/>
            </a:lvl3pPr>
            <a:lvl4pPr marL="1600200" indent="-228600">
              <a:buFont typeface="Courier New" panose="02070309020205020404" pitchFamily="49" charset="0"/>
              <a:buChar char="o"/>
              <a:defRPr i="1"/>
            </a:lvl4pPr>
            <a:lvl5pPr>
              <a:defRPr i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3A86C-EE1B-4429-A302-BACC6BAF66F8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6046C-71AB-4C67-BFD7-3B9E891BD3A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1196272" y="152400"/>
            <a:ext cx="9799455" cy="838201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0099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latin typeface="+mj-lt"/>
              </a:rPr>
              <a:t>Click to edit Master title style</a:t>
            </a:r>
          </a:p>
        </p:txBody>
      </p:sp>
      <p:cxnSp>
        <p:nvCxnSpPr>
          <p:cNvPr id="9" name="Straight Connector 8"/>
          <p:cNvCxnSpPr>
            <a:cxnSpLocks noChangeShapeType="1"/>
          </p:cNvCxnSpPr>
          <p:nvPr userDrawn="1"/>
        </p:nvCxnSpPr>
        <p:spPr bwMode="auto">
          <a:xfrm>
            <a:off x="1243013" y="985084"/>
            <a:ext cx="9624591" cy="0"/>
          </a:xfrm>
          <a:prstGeom prst="line">
            <a:avLst/>
          </a:prstGeom>
          <a:noFill/>
          <a:ln w="25400">
            <a:solidFill>
              <a:srgbClr val="99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583028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1932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032620"/>
            <a:ext cx="5157787" cy="415704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Clr>
                <a:srgbClr val="B7820D"/>
              </a:buClr>
              <a:buFont typeface="Wingdings" panose="05000000000000000000" pitchFamily="2" charset="2"/>
              <a:buChar char="Ø"/>
              <a:defRPr sz="2400" i="1"/>
            </a:lvl1pPr>
            <a:lvl2pPr>
              <a:buClr>
                <a:srgbClr val="990000"/>
              </a:buClr>
              <a:defRPr i="1"/>
            </a:lvl2pPr>
            <a:lvl3pPr marL="1143000" indent="-228600">
              <a:buFont typeface="Wingdings" panose="05000000000000000000" pitchFamily="2" charset="2"/>
              <a:buChar char="§"/>
              <a:defRPr i="1"/>
            </a:lvl3pPr>
            <a:lvl4pPr marL="1600200" indent="-228600">
              <a:buFont typeface="Courier New" panose="02070309020205020404" pitchFamily="49" charset="0"/>
              <a:buChar char="o"/>
              <a:defRPr i="1"/>
            </a:lvl4pPr>
            <a:lvl5pPr>
              <a:defRPr i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177712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032620"/>
            <a:ext cx="5183188" cy="415704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Clr>
                <a:srgbClr val="B7820D"/>
              </a:buClr>
              <a:buFont typeface="Wingdings" panose="05000000000000000000" pitchFamily="2" charset="2"/>
              <a:buChar char="Ø"/>
              <a:defRPr sz="2400" i="1"/>
            </a:lvl1pPr>
            <a:lvl2pPr>
              <a:buClr>
                <a:srgbClr val="990000"/>
              </a:buClr>
              <a:defRPr i="1"/>
            </a:lvl2pPr>
            <a:lvl3pPr marL="1143000" indent="-228600">
              <a:buFont typeface="Wingdings" panose="05000000000000000000" pitchFamily="2" charset="2"/>
              <a:buChar char="§"/>
              <a:defRPr i="1"/>
            </a:lvl3pPr>
            <a:lvl4pPr marL="1600200" indent="-228600">
              <a:buFont typeface="Courier New" panose="02070309020205020404" pitchFamily="49" charset="0"/>
              <a:buChar char="o"/>
              <a:defRPr i="1"/>
            </a:lvl4pPr>
            <a:lvl5pPr>
              <a:defRPr i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3A86C-EE1B-4429-A302-BACC6BAF66F8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6046C-71AB-4C67-BFD7-3B9E891BD3A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1196272" y="152400"/>
            <a:ext cx="9799455" cy="838201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0099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latin typeface="+mj-lt"/>
              </a:rPr>
              <a:t>Click to edit Master title style</a:t>
            </a:r>
          </a:p>
        </p:txBody>
      </p:sp>
      <p:cxnSp>
        <p:nvCxnSpPr>
          <p:cNvPr id="11" name="Straight Connector 10"/>
          <p:cNvCxnSpPr>
            <a:cxnSpLocks noChangeShapeType="1"/>
          </p:cNvCxnSpPr>
          <p:nvPr userDrawn="1"/>
        </p:nvCxnSpPr>
        <p:spPr bwMode="auto">
          <a:xfrm>
            <a:off x="1243013" y="985084"/>
            <a:ext cx="9624591" cy="0"/>
          </a:xfrm>
          <a:prstGeom prst="line">
            <a:avLst/>
          </a:prstGeom>
          <a:noFill/>
          <a:ln w="25400">
            <a:solidFill>
              <a:srgbClr val="99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845709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3A86C-EE1B-4429-A302-BACC6BAF66F8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6046C-71AB-4C67-BFD7-3B9E891BD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838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4366" y="457200"/>
            <a:ext cx="3547659" cy="530225"/>
          </a:xfrm>
          <a:prstGeom prst="rect">
            <a:avLst/>
          </a:prstGeom>
        </p:spPr>
        <p:txBody>
          <a:bodyPr anchor="b"/>
          <a:lstStyle>
            <a:lvl1pPr>
              <a:defRPr sz="2800" b="1">
                <a:solidFill>
                  <a:srgbClr val="000099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219200"/>
            <a:ext cx="6172200" cy="46418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Clr>
                <a:srgbClr val="B7820D"/>
              </a:buClr>
              <a:buFont typeface="Wingdings" panose="05000000000000000000" pitchFamily="2" charset="2"/>
              <a:buChar char="Ø"/>
              <a:defRPr sz="2800" i="1"/>
            </a:lvl1pPr>
            <a:lvl2pPr>
              <a:buClr>
                <a:srgbClr val="990000"/>
              </a:buClr>
              <a:defRPr sz="2400" i="1"/>
            </a:lvl2pPr>
            <a:lvl3pPr marL="1143000" indent="-228600">
              <a:buFont typeface="Wingdings" panose="05000000000000000000" pitchFamily="2" charset="2"/>
              <a:buChar char="§"/>
              <a:defRPr sz="2000" i="1"/>
            </a:lvl3pPr>
            <a:lvl4pPr marL="1600200" indent="-228600">
              <a:buFont typeface="Courier New" panose="02070309020205020404" pitchFamily="49" charset="0"/>
              <a:buChar char="o"/>
              <a:defRPr sz="1800" i="1"/>
            </a:lvl4pPr>
            <a:lvl5pPr>
              <a:defRPr sz="1800" i="1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456141"/>
            <a:ext cx="3932237" cy="4412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3A86C-EE1B-4429-A302-BACC6BAF66F8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6046C-71AB-4C67-BFD7-3B9E891BD3A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>
            <a:cxnSpLocks noChangeShapeType="1"/>
          </p:cNvCxnSpPr>
          <p:nvPr userDrawn="1"/>
        </p:nvCxnSpPr>
        <p:spPr bwMode="auto">
          <a:xfrm>
            <a:off x="814950" y="1219200"/>
            <a:ext cx="3957075" cy="5166"/>
          </a:xfrm>
          <a:prstGeom prst="line">
            <a:avLst/>
          </a:prstGeom>
          <a:noFill/>
          <a:ln w="25400">
            <a:solidFill>
              <a:srgbClr val="99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992298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3A86C-EE1B-4429-A302-BACC6BAF66F8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6046C-71AB-4C67-BFD7-3B9E891BD3A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515475" y="0"/>
            <a:ext cx="2676525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3"/>
          <a:srcRect b="9257"/>
          <a:stretch/>
        </p:blipFill>
        <p:spPr>
          <a:xfrm>
            <a:off x="0" y="56645"/>
            <a:ext cx="1143762" cy="93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00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52" r:id="rId6"/>
    <p:sldLayoutId id="2147483653" r:id="rId7"/>
    <p:sldLayoutId id="2147483655" r:id="rId8"/>
    <p:sldLayoutId id="2147483656" r:id="rId9"/>
    <p:sldLayoutId id="214748365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6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62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arc.aiaa.org/doi/10.2514/6.2022-0607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rc.aiaa.org/doi/10.2514/6.2022-0609" TargetMode="External"/><Relationship Id="rId2" Type="http://schemas.openxmlformats.org/officeDocument/2006/relationships/hyperlink" Target="https://arc.aiaa.org/doi/10.2514/6.2022-060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arc.aiaa.org/doi/10.2514/6.2020-0366" TargetMode="External"/><Relationship Id="rId13" Type="http://schemas.openxmlformats.org/officeDocument/2006/relationships/hyperlink" Target="https://arc.aiaa.org/doi/10.2514/6.2022-0607" TargetMode="External"/><Relationship Id="rId3" Type="http://schemas.openxmlformats.org/officeDocument/2006/relationships/hyperlink" Target="https://arc.aiaa.org/doi/10.2514/6.2018-5190" TargetMode="External"/><Relationship Id="rId7" Type="http://schemas.openxmlformats.org/officeDocument/2006/relationships/hyperlink" Target="https://arc.aiaa.org/doi/10.2514/6.2020-1266" TargetMode="External"/><Relationship Id="rId12" Type="http://schemas.openxmlformats.org/officeDocument/2006/relationships/hyperlink" Target="https://arc.aiaa.org/doi/10.2514/6.2019-0661" TargetMode="External"/><Relationship Id="rId2" Type="http://schemas.openxmlformats.org/officeDocument/2006/relationships/hyperlink" Target="https://arc.aiaa.org/doi/10.2514/6.2016-549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c.aiaa.org/doi/10.2514/6.2018-5193" TargetMode="External"/><Relationship Id="rId11" Type="http://schemas.openxmlformats.org/officeDocument/2006/relationships/hyperlink" Target="https://arc.aiaa.org/doi/10.2514/6.2019-0663" TargetMode="External"/><Relationship Id="rId5" Type="http://schemas.openxmlformats.org/officeDocument/2006/relationships/hyperlink" Target="https://arc.aiaa.org/doi/10.2514/6.2018-5191" TargetMode="External"/><Relationship Id="rId15" Type="http://schemas.openxmlformats.org/officeDocument/2006/relationships/image" Target="../media/image25.emf"/><Relationship Id="rId10" Type="http://schemas.openxmlformats.org/officeDocument/2006/relationships/hyperlink" Target="https://arc.aiaa.org/doi/10.2514/6.2020-0846" TargetMode="External"/><Relationship Id="rId4" Type="http://schemas.openxmlformats.org/officeDocument/2006/relationships/hyperlink" Target="https://arc.aiaa.org/doi/10.2514/6.2020-1509" TargetMode="External"/><Relationship Id="rId9" Type="http://schemas.openxmlformats.org/officeDocument/2006/relationships/hyperlink" Target="https://ntrs.nasa.gov/citations/20170001619" TargetMode="External"/><Relationship Id="rId14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arc.aiaa.org/doi/pdfplus/10.2514/3.26720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w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w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E0741-93BB-45FF-AA28-0C7F408C32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8300" y="2108200"/>
            <a:ext cx="6991350" cy="2387600"/>
          </a:xfrm>
        </p:spPr>
        <p:txBody>
          <a:bodyPr/>
          <a:lstStyle/>
          <a:p>
            <a:r>
              <a:rPr lang="en-US" dirty="0"/>
              <a:t>Advances in EDL Flight Mechanics </a:t>
            </a:r>
            <a:br>
              <a:rPr lang="en-US" dirty="0"/>
            </a:br>
            <a:r>
              <a:rPr lang="en-US" dirty="0"/>
              <a:t>Modeling &amp; Simulation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CF3F90-ED60-4676-9440-C0629484F1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5831" y="4495800"/>
            <a:ext cx="6756288" cy="1086549"/>
          </a:xfrm>
        </p:spPr>
        <p:txBody>
          <a:bodyPr/>
          <a:lstStyle/>
          <a:p>
            <a:r>
              <a:rPr lang="en-US" i="0" dirty="0"/>
              <a:t>Dr. Rafael Lugo</a:t>
            </a:r>
            <a:br>
              <a:rPr lang="en-US" dirty="0"/>
            </a:br>
            <a:r>
              <a:rPr lang="en-US" sz="1800" b="0" i="0" dirty="0"/>
              <a:t>Langley Research Center</a:t>
            </a:r>
            <a:br>
              <a:rPr lang="en-US" sz="1800" b="0" i="0" dirty="0"/>
            </a:br>
            <a:r>
              <a:rPr lang="en-US" sz="1800" b="0" i="0" dirty="0"/>
              <a:t>Atmospheric Flight &amp; Entry Systems Branch, D205</a:t>
            </a:r>
            <a:endParaRPr lang="en-US" sz="1800" dirty="0"/>
          </a:p>
          <a:p>
            <a:r>
              <a:rPr lang="en-US" i="0" dirty="0"/>
              <a:t>AIAA Hampton Roads Section</a:t>
            </a:r>
            <a:br>
              <a:rPr lang="en-US" dirty="0"/>
            </a:br>
            <a:r>
              <a:rPr lang="en-US" sz="1800" b="0" i="0" dirty="0"/>
              <a:t>2022-2023 Technical Talk Series</a:t>
            </a:r>
          </a:p>
          <a:p>
            <a:r>
              <a:rPr lang="en-US" i="0" dirty="0"/>
              <a:t>January 12</a:t>
            </a:r>
            <a:r>
              <a:rPr lang="en-US" i="0" baseline="30000" dirty="0"/>
              <a:t>th</a:t>
            </a:r>
            <a:r>
              <a:rPr lang="en-US" i="0" dirty="0"/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4242364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C921D-89C7-4B93-AD6B-53E1F190E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040EF-C1E4-4E85-AA16-0150E405E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425" y="3185652"/>
            <a:ext cx="11363757" cy="29913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Thread Safety Updates</a:t>
            </a:r>
          </a:p>
          <a:p>
            <a:pPr marL="0" indent="0">
              <a:buNone/>
            </a:pPr>
            <a:r>
              <a:rPr lang="en-US" sz="3200" b="0" dirty="0"/>
              <a:t>To be Presented at AIAA SciTech 2023, Anthony Williams</a:t>
            </a:r>
          </a:p>
        </p:txBody>
      </p:sp>
    </p:spTree>
    <p:extLst>
      <p:ext uri="{BB962C8B-B14F-4D97-AF65-F5344CB8AC3E}">
        <p14:creationId xmlns:p14="http://schemas.microsoft.com/office/powerpoint/2010/main" val="2419754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10ECE-77AA-4E45-BB1B-508C81F3F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Thread Safety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CEAB4-C0F3-4613-8538-92140C536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481" y="1162372"/>
            <a:ext cx="11075369" cy="5486077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dirty="0"/>
              <a:t>High-Performance Computing (HPC) is a rapidly developing hardware field, and can:</a:t>
            </a:r>
          </a:p>
          <a:p>
            <a:pPr marL="858520" lvl="1" indent="-401320"/>
            <a:r>
              <a:rPr lang="en-US" dirty="0"/>
              <a:t>Accelerate development and implementation of state-of-the-art GN&amp;C</a:t>
            </a:r>
            <a:endParaRPr lang="en-US" dirty="0">
              <a:cs typeface="Calibri"/>
            </a:endParaRPr>
          </a:p>
          <a:p>
            <a:pPr marL="858520" lvl="1" indent="-401320"/>
            <a:r>
              <a:rPr lang="en-US" dirty="0"/>
              <a:t>Accelerate implementation of optimization algorithms</a:t>
            </a:r>
            <a:endParaRPr lang="en-US" dirty="0">
              <a:cs typeface="Calibri"/>
            </a:endParaRPr>
          </a:p>
          <a:p>
            <a:pPr marL="858520" lvl="1" indent="-401320"/>
            <a:r>
              <a:rPr lang="en-US" dirty="0"/>
              <a:t>Enables interoperability with external applications that also utilize HPCs</a:t>
            </a:r>
            <a:endParaRPr lang="en-US" dirty="0">
              <a:cs typeface="Calibri"/>
            </a:endParaRPr>
          </a:p>
          <a:p>
            <a:r>
              <a:rPr lang="en-US" dirty="0"/>
              <a:t>Previously, POST2 could not take advantage of HPC systems because it was not thread-safe</a:t>
            </a:r>
            <a:endParaRPr lang="en-US" dirty="0">
              <a:cs typeface="Calibri"/>
            </a:endParaRPr>
          </a:p>
          <a:p>
            <a:pPr marL="858520" lvl="1" indent="-401320"/>
            <a:r>
              <a:rPr lang="en-US" dirty="0"/>
              <a:t>Software is thread-safe if multiple threads perform calculations concurrently, and the output is not adversely affected</a:t>
            </a:r>
            <a:endParaRPr lang="en-US" dirty="0">
              <a:cs typeface="Calibri"/>
            </a:endParaRPr>
          </a:p>
          <a:p>
            <a:pPr marL="858520" lvl="1" indent="-401320"/>
            <a:r>
              <a:rPr lang="en-US" dirty="0"/>
              <a:t>POST2 was structured such that the program, vehicle(s), and trajectory(</a:t>
            </a:r>
            <a:r>
              <a:rPr lang="en-US" dirty="0" err="1"/>
              <a:t>ies</a:t>
            </a:r>
            <a:r>
              <a:rPr lang="en-US" dirty="0"/>
              <a:t>) share global memory addresses</a:t>
            </a:r>
            <a:endParaRPr lang="en-US" dirty="0">
              <a:cs typeface="Calibri"/>
            </a:endParaRPr>
          </a:p>
          <a:p>
            <a:pPr marL="858520" lvl="1" indent="-401320"/>
            <a:r>
              <a:rPr lang="en-US" dirty="0"/>
              <a:t>So, POST2 has been re-architected to encapsulate these memory structures, such that they do not share memory addresses</a:t>
            </a:r>
            <a:endParaRPr lang="en-US" dirty="0">
              <a:cs typeface="Calibri"/>
            </a:endParaRPr>
          </a:p>
          <a:p>
            <a:pPr marL="858520" lvl="1" indent="-401320"/>
            <a:endParaRPr lang="en-US" dirty="0"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73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95C11-5734-9E4A-A979-866288594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Optimization Framework (OpenMP)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61624E-31DA-AE44-B4B8-0D1BEF0E0C9C}"/>
              </a:ext>
            </a:extLst>
          </p:cNvPr>
          <p:cNvSpPr txBox="1"/>
          <p:nvPr/>
        </p:nvSpPr>
        <p:spPr>
          <a:xfrm>
            <a:off x="1740346" y="2578145"/>
            <a:ext cx="330555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Before Thread-Safe Changes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0A864D2-C976-4246-AA7A-945958E5158E}"/>
              </a:ext>
            </a:extLst>
          </p:cNvPr>
          <p:cNvCxnSpPr>
            <a:cxnSpLocks/>
          </p:cNvCxnSpPr>
          <p:nvPr/>
        </p:nvCxnSpPr>
        <p:spPr>
          <a:xfrm>
            <a:off x="922149" y="3088673"/>
            <a:ext cx="0" cy="36730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876032B-8F04-D24D-82E4-ADFE6704CE2F}"/>
              </a:ext>
            </a:extLst>
          </p:cNvPr>
          <p:cNvSpPr txBox="1"/>
          <p:nvPr/>
        </p:nvSpPr>
        <p:spPr>
          <a:xfrm>
            <a:off x="909015" y="4351785"/>
            <a:ext cx="705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Time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B19227-EA5B-A241-B574-89C144D0522D}"/>
              </a:ext>
            </a:extLst>
          </p:cNvPr>
          <p:cNvSpPr/>
          <p:nvPr/>
        </p:nvSpPr>
        <p:spPr>
          <a:xfrm>
            <a:off x="2091267" y="3088673"/>
            <a:ext cx="2603715" cy="70788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A7A3FE-7EF2-C743-AE32-5A1BB792F37D}"/>
              </a:ext>
            </a:extLst>
          </p:cNvPr>
          <p:cNvSpPr txBox="1"/>
          <p:nvPr/>
        </p:nvSpPr>
        <p:spPr>
          <a:xfrm>
            <a:off x="2091267" y="3257950"/>
            <a:ext cx="2603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Nominal Run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4B9170F-03C5-C14C-ABFC-B680BF87062B}"/>
              </a:ext>
            </a:extLst>
          </p:cNvPr>
          <p:cNvSpPr/>
          <p:nvPr/>
        </p:nvSpPr>
        <p:spPr>
          <a:xfrm>
            <a:off x="2091266" y="3802800"/>
            <a:ext cx="2603715" cy="7078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247035-A40D-6F4C-9A8D-12A02D429CBD}"/>
              </a:ext>
            </a:extLst>
          </p:cNvPr>
          <p:cNvSpPr txBox="1"/>
          <p:nvPr/>
        </p:nvSpPr>
        <p:spPr>
          <a:xfrm>
            <a:off x="2091266" y="3972077"/>
            <a:ext cx="2603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+ perturbation ctrl 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1EAF614-1D08-924F-A7E1-FD38282C29EB}"/>
              </a:ext>
            </a:extLst>
          </p:cNvPr>
          <p:cNvSpPr/>
          <p:nvPr/>
        </p:nvSpPr>
        <p:spPr>
          <a:xfrm>
            <a:off x="2091265" y="4510686"/>
            <a:ext cx="2603715" cy="7078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7FCBE38-D593-4848-B6F0-6939AB67B4E0}"/>
              </a:ext>
            </a:extLst>
          </p:cNvPr>
          <p:cNvSpPr txBox="1"/>
          <p:nvPr/>
        </p:nvSpPr>
        <p:spPr>
          <a:xfrm>
            <a:off x="2091265" y="4679963"/>
            <a:ext cx="2603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- perturbation ctrl 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70A450A-1041-AF42-8C55-2E4900124983}"/>
              </a:ext>
            </a:extLst>
          </p:cNvPr>
          <p:cNvSpPr/>
          <p:nvPr/>
        </p:nvSpPr>
        <p:spPr>
          <a:xfrm>
            <a:off x="2091265" y="5218572"/>
            <a:ext cx="2603715" cy="7078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73BFAFD-EDF2-0A4D-843B-398FB38DCEB7}"/>
              </a:ext>
            </a:extLst>
          </p:cNvPr>
          <p:cNvSpPr txBox="1"/>
          <p:nvPr/>
        </p:nvSpPr>
        <p:spPr>
          <a:xfrm>
            <a:off x="2091265" y="5387849"/>
            <a:ext cx="2603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+ perturbation ctrl 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1411A3D-BBF3-D044-8189-D44F36064B27}"/>
              </a:ext>
            </a:extLst>
          </p:cNvPr>
          <p:cNvSpPr/>
          <p:nvPr/>
        </p:nvSpPr>
        <p:spPr>
          <a:xfrm>
            <a:off x="2091264" y="5926458"/>
            <a:ext cx="2603715" cy="7078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AB2E76C-6FED-434A-9393-DC67A124B38F}"/>
              </a:ext>
            </a:extLst>
          </p:cNvPr>
          <p:cNvSpPr txBox="1"/>
          <p:nvPr/>
        </p:nvSpPr>
        <p:spPr>
          <a:xfrm>
            <a:off x="2091264" y="6095735"/>
            <a:ext cx="2603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- perturbation ctrl 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755EC38-12EB-B243-971F-5E0A17602417}"/>
              </a:ext>
            </a:extLst>
          </p:cNvPr>
          <p:cNvSpPr txBox="1"/>
          <p:nvPr/>
        </p:nvSpPr>
        <p:spPr>
          <a:xfrm>
            <a:off x="7234510" y="2578145"/>
            <a:ext cx="351109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Thread-Safe Changes Made</a:t>
            </a:r>
            <a:endParaRPr lang="en-US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Calibri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B5861C4-7034-DD4E-AC8D-3D873CAC7686}"/>
              </a:ext>
            </a:extLst>
          </p:cNvPr>
          <p:cNvSpPr/>
          <p:nvPr/>
        </p:nvSpPr>
        <p:spPr>
          <a:xfrm>
            <a:off x="7683355" y="3088673"/>
            <a:ext cx="2603715" cy="70788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Nominal Run</a:t>
            </a:r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id="{CF151F8F-BE8D-D845-8032-CB8A67F34861}"/>
              </a:ext>
            </a:extLst>
          </p:cNvPr>
          <p:cNvSpPr/>
          <p:nvPr/>
        </p:nvSpPr>
        <p:spPr>
          <a:xfrm>
            <a:off x="4694978" y="3796559"/>
            <a:ext cx="411714" cy="283778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2EB3C2E-33D9-E74F-9F7B-86EBC93234F7}"/>
              </a:ext>
            </a:extLst>
          </p:cNvPr>
          <p:cNvSpPr txBox="1"/>
          <p:nvPr/>
        </p:nvSpPr>
        <p:spPr>
          <a:xfrm>
            <a:off x="5146794" y="4616045"/>
            <a:ext cx="16138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Separate, independent trajectories (sequential)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DCAF957-6115-D84E-80BF-336B7CA1D72C}"/>
              </a:ext>
            </a:extLst>
          </p:cNvPr>
          <p:cNvSpPr/>
          <p:nvPr/>
        </p:nvSpPr>
        <p:spPr>
          <a:xfrm>
            <a:off x="7097217" y="4026016"/>
            <a:ext cx="954156" cy="70440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D159800-FB98-2F47-8E30-C7F19E56626E}"/>
              </a:ext>
            </a:extLst>
          </p:cNvPr>
          <p:cNvSpPr txBox="1"/>
          <p:nvPr/>
        </p:nvSpPr>
        <p:spPr>
          <a:xfrm>
            <a:off x="7097216" y="4079058"/>
            <a:ext cx="95415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+ perturbation ctrl 1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7A60154-4801-8848-B20B-626092358CEC}"/>
              </a:ext>
            </a:extLst>
          </p:cNvPr>
          <p:cNvSpPr/>
          <p:nvPr/>
        </p:nvSpPr>
        <p:spPr>
          <a:xfrm>
            <a:off x="8051373" y="4022536"/>
            <a:ext cx="954156" cy="7078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D185A85-EED6-DC49-8F65-0CB1D6509A3F}"/>
              </a:ext>
            </a:extLst>
          </p:cNvPr>
          <p:cNvSpPr txBox="1"/>
          <p:nvPr/>
        </p:nvSpPr>
        <p:spPr>
          <a:xfrm>
            <a:off x="8051372" y="4075578"/>
            <a:ext cx="95415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-</a:t>
            </a:r>
            <a:br>
              <a:rPr lang="en-US" sz="1100">
                <a:solidFill>
                  <a:schemeClr val="bg1"/>
                </a:solidFill>
              </a:rPr>
            </a:br>
            <a:r>
              <a:rPr lang="en-US" sz="1100">
                <a:solidFill>
                  <a:schemeClr val="bg1"/>
                </a:solidFill>
              </a:rPr>
              <a:t>perturbation ctrl 1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B179BC6-E6A9-9140-B59C-6E7B693DECEA}"/>
              </a:ext>
            </a:extLst>
          </p:cNvPr>
          <p:cNvSpPr/>
          <p:nvPr/>
        </p:nvSpPr>
        <p:spPr>
          <a:xfrm>
            <a:off x="9005529" y="4026016"/>
            <a:ext cx="954156" cy="70440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EC30E74-CFA9-F449-AAEB-721B39923A35}"/>
              </a:ext>
            </a:extLst>
          </p:cNvPr>
          <p:cNvSpPr txBox="1"/>
          <p:nvPr/>
        </p:nvSpPr>
        <p:spPr>
          <a:xfrm>
            <a:off x="9005528" y="4079058"/>
            <a:ext cx="95415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+ perturbation ctrl 2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D890DCD-B650-DF40-865B-F671DD1E0135}"/>
              </a:ext>
            </a:extLst>
          </p:cNvPr>
          <p:cNvSpPr/>
          <p:nvPr/>
        </p:nvSpPr>
        <p:spPr>
          <a:xfrm>
            <a:off x="9959685" y="4022536"/>
            <a:ext cx="954156" cy="7078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A4DA3CE-0EC9-E14C-A4B8-FC877E809E43}"/>
              </a:ext>
            </a:extLst>
          </p:cNvPr>
          <p:cNvSpPr txBox="1"/>
          <p:nvPr/>
        </p:nvSpPr>
        <p:spPr>
          <a:xfrm>
            <a:off x="9959684" y="4075578"/>
            <a:ext cx="95415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- perturbation ctrl 2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CD302E0-FEB3-3640-96B8-AEF6E53C85C9}"/>
              </a:ext>
            </a:extLst>
          </p:cNvPr>
          <p:cNvSpPr/>
          <p:nvPr/>
        </p:nvSpPr>
        <p:spPr>
          <a:xfrm>
            <a:off x="7097216" y="3796559"/>
            <a:ext cx="3816624" cy="22597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Setup Overhead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7617E3E-B0FF-7649-9E13-F3ECD9537729}"/>
              </a:ext>
            </a:extLst>
          </p:cNvPr>
          <p:cNvSpPr txBox="1"/>
          <p:nvPr/>
        </p:nvSpPr>
        <p:spPr>
          <a:xfrm>
            <a:off x="6996481" y="5926458"/>
            <a:ext cx="42387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Can achieve </a:t>
            </a:r>
            <a:r>
              <a:rPr lang="en-US" b="1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up to</a:t>
            </a:r>
            <a:r>
              <a:rPr lang="en-US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** 2n times speed up for Jacobian calculation, where n is the number of controls</a:t>
            </a:r>
          </a:p>
        </p:txBody>
      </p:sp>
      <p:sp>
        <p:nvSpPr>
          <p:cNvPr id="58" name="Left Brace 57">
            <a:extLst>
              <a:ext uri="{FF2B5EF4-FFF2-40B4-BE49-F238E27FC236}">
                <a16:creationId xmlns:a16="http://schemas.microsoft.com/office/drawing/2014/main" id="{398D6D7F-CB78-C34D-A513-256C67265394}"/>
              </a:ext>
            </a:extLst>
          </p:cNvPr>
          <p:cNvSpPr/>
          <p:nvPr/>
        </p:nvSpPr>
        <p:spPr>
          <a:xfrm rot="16200000">
            <a:off x="8831962" y="3023537"/>
            <a:ext cx="357469" cy="380629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A0A44B8-1AD3-7441-B7FC-67FEB0829E9D}"/>
              </a:ext>
            </a:extLst>
          </p:cNvPr>
          <p:cNvSpPr txBox="1"/>
          <p:nvPr/>
        </p:nvSpPr>
        <p:spPr>
          <a:xfrm>
            <a:off x="7719173" y="5081467"/>
            <a:ext cx="2715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Separate, independent trajectories (parallel)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2FFAAB-DA1E-117A-1914-9933DF5AF8FB}"/>
              </a:ext>
            </a:extLst>
          </p:cNvPr>
          <p:cNvSpPr txBox="1"/>
          <p:nvPr/>
        </p:nvSpPr>
        <p:spPr>
          <a:xfrm>
            <a:off x="909014" y="4515295"/>
            <a:ext cx="963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Time</a:t>
            </a:r>
            <a:endParaRPr lang="en-US"/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001DA9C0-982C-44E8-BFBF-94961BD6D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481" y="1162373"/>
            <a:ext cx="11871702" cy="138695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Default optimization scheme in POST2 is the projected gradient method</a:t>
            </a:r>
          </a:p>
          <a:p>
            <a:r>
              <a:rPr lang="en-US" dirty="0"/>
              <a:t>Multiple derivatives are needed to build a sensitivity or Jacobian matrix</a:t>
            </a:r>
          </a:p>
          <a:p>
            <a:pPr lvl="1"/>
            <a:r>
              <a:rPr lang="en-US" dirty="0"/>
              <a:t>Controls for the optimization problem determine derivatives needed</a:t>
            </a:r>
          </a:p>
          <a:p>
            <a:r>
              <a:rPr lang="en-US" dirty="0"/>
              <a:t>Derivatives approximated via finite differencing</a:t>
            </a:r>
          </a:p>
          <a:p>
            <a:pPr lvl="1"/>
            <a:r>
              <a:rPr lang="en-US" dirty="0"/>
              <a:t>Depending on type, i.e. central 2</a:t>
            </a:r>
            <a:r>
              <a:rPr lang="en-US" baseline="30000" dirty="0"/>
              <a:t>nd</a:t>
            </a:r>
            <a:r>
              <a:rPr lang="en-US" dirty="0"/>
              <a:t> order, the number of trajectories needed changes</a:t>
            </a:r>
          </a:p>
        </p:txBody>
      </p:sp>
    </p:spTree>
    <p:extLst>
      <p:ext uri="{BB962C8B-B14F-4D97-AF65-F5344CB8AC3E}">
        <p14:creationId xmlns:p14="http://schemas.microsoft.com/office/powerpoint/2010/main" val="298462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 animBg="1"/>
      <p:bldP spid="30" grpId="0"/>
      <p:bldP spid="31" grpId="0"/>
      <p:bldP spid="32" grpId="0" animBg="1"/>
      <p:bldP spid="34" grpId="0" animBg="1"/>
      <p:bldP spid="35" grpId="0"/>
      <p:bldP spid="46" grpId="0" animBg="1"/>
      <p:bldP spid="47" grpId="0"/>
      <p:bldP spid="48" grpId="0" animBg="1"/>
      <p:bldP spid="49" grpId="0"/>
      <p:bldP spid="50" grpId="0" animBg="1"/>
      <p:bldP spid="51" grpId="0"/>
      <p:bldP spid="52" grpId="0" animBg="1"/>
      <p:bldP spid="53" grpId="0"/>
      <p:bldP spid="54" grpId="0" animBg="1"/>
      <p:bldP spid="56" grpId="0"/>
      <p:bldP spid="58" grpId="0" animBg="1"/>
      <p:bldP spid="6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F51FCE-44AC-3E09-3436-8FB382AA21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0428" y="1414363"/>
            <a:ext cx="8440324" cy="509604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9BD643-F105-D556-08FA-FC5BFEC08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Lunar Lander Trajectory Overall Time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A47C164-EEF5-1A15-E816-09E17F7EF1F4}"/>
              </a:ext>
            </a:extLst>
          </p:cNvPr>
          <p:cNvCxnSpPr>
            <a:cxnSpLocks/>
          </p:cNvCxnSpPr>
          <p:nvPr/>
        </p:nvCxnSpPr>
        <p:spPr>
          <a:xfrm>
            <a:off x="1196271" y="1458410"/>
            <a:ext cx="0" cy="431735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6EB1EE7-C4A7-CBE4-1B71-51402CD0306C}"/>
              </a:ext>
            </a:extLst>
          </p:cNvPr>
          <p:cNvGrpSpPr/>
          <p:nvPr/>
        </p:nvGrpSpPr>
        <p:grpSpPr>
          <a:xfrm>
            <a:off x="196770" y="2939976"/>
            <a:ext cx="2048719" cy="1176070"/>
            <a:chOff x="196770" y="2696901"/>
            <a:chExt cx="2048719" cy="117607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F54182D-EB04-749D-3EB6-F8AA78ECD583}"/>
                </a:ext>
              </a:extLst>
            </p:cNvPr>
            <p:cNvSpPr/>
            <p:nvPr/>
          </p:nvSpPr>
          <p:spPr>
            <a:xfrm>
              <a:off x="196770" y="2696901"/>
              <a:ext cx="2048719" cy="11760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215794A-A5F5-3E05-5CF4-247A3644A00D}"/>
                </a:ext>
              </a:extLst>
            </p:cNvPr>
            <p:cNvSpPr txBox="1"/>
            <p:nvPr/>
          </p:nvSpPr>
          <p:spPr>
            <a:xfrm>
              <a:off x="196770" y="2799621"/>
              <a:ext cx="2023187" cy="1073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Lower is Better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6903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C921D-89C7-4B93-AD6B-53E1F190E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040EF-C1E4-4E85-AA16-0150E405E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425" y="3185652"/>
            <a:ext cx="11363757" cy="29913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API Updates</a:t>
            </a:r>
          </a:p>
        </p:txBody>
      </p:sp>
    </p:spTree>
    <p:extLst>
      <p:ext uri="{BB962C8B-B14F-4D97-AF65-F5344CB8AC3E}">
        <p14:creationId xmlns:p14="http://schemas.microsoft.com/office/powerpoint/2010/main" val="2361277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FD4C9-0371-4137-9DFE-669FF0F0F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API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46F8B-B034-455D-A406-625200923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481" y="1162372"/>
            <a:ext cx="11421751" cy="5543228"/>
          </a:xfrm>
        </p:spPr>
        <p:txBody>
          <a:bodyPr>
            <a:normAutofit/>
          </a:bodyPr>
          <a:lstStyle/>
          <a:p>
            <a:r>
              <a:rPr lang="en-US" dirty="0"/>
              <a:t>POST2 is a powerful “all-in-one” flight mechanics, trajectory design, trajectory optimization, and GN&amp;C design tool</a:t>
            </a:r>
          </a:p>
          <a:p>
            <a:pPr lvl="1"/>
            <a:r>
              <a:rPr lang="en-US" dirty="0"/>
              <a:t>Other tools are better-suited to long-period phases of flight (e.g., interplanetary transfers)</a:t>
            </a:r>
          </a:p>
          <a:p>
            <a:pPr lvl="1"/>
            <a:r>
              <a:rPr lang="en-US" dirty="0"/>
              <a:t>What if we could use POST2 as the dynamics driver for more complex phases of flight (</a:t>
            </a:r>
            <a:r>
              <a:rPr lang="en-US" dirty="0" err="1"/>
              <a:t>e.g</a:t>
            </a:r>
            <a:r>
              <a:rPr lang="en-US" dirty="0"/>
              <a:t>, EDL, ascent) and seamlessly link with other tools?</a:t>
            </a:r>
          </a:p>
          <a:p>
            <a:r>
              <a:rPr lang="en-US" dirty="0"/>
              <a:t>Solution: Application Programming Interface (API)</a:t>
            </a:r>
          </a:p>
          <a:p>
            <a:pPr lvl="1"/>
            <a:r>
              <a:rPr lang="en-US" dirty="0"/>
              <a:t>Recent POST2 development has focused on creating API that will permit POST2 to be called directly by external programs, with no write-to-disk penalties</a:t>
            </a:r>
          </a:p>
          <a:p>
            <a:pPr lvl="1"/>
            <a:r>
              <a:rPr lang="en-US" dirty="0"/>
              <a:t>Data may now be passed directly between external apps and POST2 via memory, as opposed to writing out to disk</a:t>
            </a:r>
          </a:p>
          <a:p>
            <a:pPr lvl="1"/>
            <a:r>
              <a:rPr lang="en-US" dirty="0"/>
              <a:t>Current external applications/languages that have been tested to call POST2 include MATLAB, Python, and Copernicus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This could not have been accomplished without making POST2 thread-safe!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6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2E585-B17E-495B-8102-D3A347281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API Example: MATLAB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A848F-555A-45C6-8027-D930D9917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480" y="1162373"/>
            <a:ext cx="5846861" cy="3456336"/>
          </a:xfrm>
        </p:spPr>
        <p:txBody>
          <a:bodyPr>
            <a:normAutofit lnSpcReduction="10000"/>
          </a:bodyPr>
          <a:lstStyle/>
          <a:p>
            <a:r>
              <a:rPr lang="en-US"/>
              <a:t>Used regression test from POST2 Core testing suite</a:t>
            </a:r>
          </a:p>
          <a:p>
            <a:r>
              <a:rPr lang="en-US"/>
              <a:t>Wrote MATLAB script to perform same optimization problem as regression test, using MATLAB’s </a:t>
            </a:r>
            <a:r>
              <a:rPr lang="en-US" err="1"/>
              <a:t>fmincon</a:t>
            </a:r>
            <a:r>
              <a:rPr lang="en-US"/>
              <a:t>()</a:t>
            </a:r>
          </a:p>
          <a:p>
            <a:pPr lvl="1"/>
            <a:r>
              <a:rPr lang="en-US"/>
              <a:t>MATLAB calls POST2 API and returns optimization updates to console</a:t>
            </a:r>
          </a:p>
          <a:p>
            <a:pPr lvl="1"/>
            <a:r>
              <a:rPr lang="en-US"/>
              <a:t>Interface script still in development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5E90302-795E-47F8-910B-865703FF5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536" y="1052771"/>
            <a:ext cx="5311788" cy="3559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58D567C-BC63-0513-7943-668D4581EF6C}"/>
              </a:ext>
            </a:extLst>
          </p:cNvPr>
          <p:cNvGrpSpPr/>
          <p:nvPr/>
        </p:nvGrpSpPr>
        <p:grpSpPr>
          <a:xfrm>
            <a:off x="492253" y="4581441"/>
            <a:ext cx="5103283" cy="2228371"/>
            <a:chOff x="492253" y="4581441"/>
            <a:chExt cx="5103283" cy="2228371"/>
          </a:xfrm>
        </p:grpSpPr>
        <p:pic>
          <p:nvPicPr>
            <p:cNvPr id="5" name="Picture 4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886B9449-EC79-984B-98AD-AB1367B67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253" y="4581441"/>
              <a:ext cx="5103283" cy="22283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1104F8B-24C5-D23D-3FA5-BE32699181EE}"/>
                </a:ext>
              </a:extLst>
            </p:cNvPr>
            <p:cNvSpPr txBox="1"/>
            <p:nvPr/>
          </p:nvSpPr>
          <p:spPr>
            <a:xfrm>
              <a:off x="3953022" y="6112412"/>
              <a:ext cx="11676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FF0000"/>
                  </a:solidFill>
                </a:rPr>
                <a:t>POST2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24202ED-48BC-396D-4AE9-9A150439F602}"/>
              </a:ext>
            </a:extLst>
          </p:cNvPr>
          <p:cNvGrpSpPr/>
          <p:nvPr/>
        </p:nvGrpSpPr>
        <p:grpSpPr>
          <a:xfrm>
            <a:off x="5708804" y="4652042"/>
            <a:ext cx="5846861" cy="2157770"/>
            <a:chOff x="5708804" y="4652042"/>
            <a:chExt cx="5846861" cy="2157770"/>
          </a:xfrm>
        </p:grpSpPr>
        <p:pic>
          <p:nvPicPr>
            <p:cNvPr id="9" name="Picture 8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929A3208-E5CC-F818-9F56-4A14F50FE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8804" y="4652042"/>
              <a:ext cx="5846861" cy="21577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33BA371-84C2-40A1-722D-F693F8C628D6}"/>
                </a:ext>
              </a:extLst>
            </p:cNvPr>
            <p:cNvSpPr txBox="1"/>
            <p:nvPr/>
          </p:nvSpPr>
          <p:spPr>
            <a:xfrm>
              <a:off x="9636369" y="6112412"/>
              <a:ext cx="15873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FF0000"/>
                  </a:solidFill>
                </a:rPr>
                <a:t>MATLAB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868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C921D-89C7-4B93-AD6B-53E1F190E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040EF-C1E4-4E85-AA16-0150E405E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425" y="3185652"/>
            <a:ext cx="11363757" cy="29913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Navigation Performance Modeling Updates</a:t>
            </a:r>
          </a:p>
          <a:p>
            <a:pPr marL="0" indent="0">
              <a:buNone/>
            </a:pPr>
            <a:r>
              <a:rPr lang="en-US" sz="3200" b="0" i="0" dirty="0">
                <a:solidFill>
                  <a:srgbClr val="000000"/>
                </a:solidFill>
                <a:effectLst/>
                <a:latin typeface="Lato" panose="020F0502020204030203" pitchFamily="34" charset="0"/>
                <a:hlinkClick r:id="rId2"/>
              </a:rPr>
              <a:t>AIAA 2022-0607</a:t>
            </a:r>
            <a:endParaRPr lang="en-US" sz="4400" b="0" dirty="0"/>
          </a:p>
        </p:txBody>
      </p:sp>
    </p:spTree>
    <p:extLst>
      <p:ext uri="{BB962C8B-B14F-4D97-AF65-F5344CB8AC3E}">
        <p14:creationId xmlns:p14="http://schemas.microsoft.com/office/powerpoint/2010/main" val="1486202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E4A5A-757D-459A-9185-089F512A2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 &amp; Precise Landing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B5CB5-3D4E-4D33-9008-349E407A7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481" y="1162372"/>
            <a:ext cx="11871702" cy="554322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Safe &amp; precise crewed landing landings at the Moon and Mars will require evaluation of, and advances in, GN&amp;C technologies</a:t>
            </a:r>
          </a:p>
          <a:p>
            <a:r>
              <a:rPr lang="en-US" dirty="0"/>
              <a:t>Safe and Precise Landing Integrated Capabilities Evolution (SPLICE) project assess these technologies and their performance effects</a:t>
            </a:r>
          </a:p>
          <a:p>
            <a:pPr lvl="1"/>
            <a:r>
              <a:rPr lang="en-US" dirty="0"/>
              <a:t>Focus on deorbit/entry, descent, and landing (DDL/EDL)</a:t>
            </a:r>
          </a:p>
          <a:p>
            <a:pPr lvl="1"/>
            <a:r>
              <a:rPr lang="en-US" dirty="0"/>
              <a:t>6DOF integrated performance simulations</a:t>
            </a:r>
          </a:p>
          <a:p>
            <a:pPr lvl="1"/>
            <a:r>
              <a:rPr lang="en-US" dirty="0"/>
              <a:t>Modeling of GN&amp;C systems with varying levels of quality and fidelity</a:t>
            </a:r>
          </a:p>
          <a:p>
            <a:r>
              <a:rPr lang="en-US" dirty="0"/>
              <a:t>POST2-based simulation framework updated with navigation sensors running in-the-loop</a:t>
            </a:r>
          </a:p>
          <a:p>
            <a:pPr lvl="1"/>
            <a:r>
              <a:rPr lang="en-US" dirty="0"/>
              <a:t>Used this framework to assess government reference human-scale Lunar and Mars lander and entry systems</a:t>
            </a:r>
          </a:p>
          <a:p>
            <a:pPr lvl="1"/>
            <a:r>
              <a:rPr lang="en-US" dirty="0"/>
              <a:t>Provides users with method of </a:t>
            </a:r>
            <a:br>
              <a:rPr lang="en-US" dirty="0"/>
            </a:br>
            <a:r>
              <a:rPr lang="en-US" dirty="0"/>
              <a:t>building detailed simulations with </a:t>
            </a:r>
            <a:br>
              <a:rPr lang="en-US" dirty="0"/>
            </a:br>
            <a:r>
              <a:rPr lang="en-US" dirty="0"/>
              <a:t>“off-the-shelf” models that can </a:t>
            </a:r>
            <a:br>
              <a:rPr lang="en-US" dirty="0"/>
            </a:br>
            <a:r>
              <a:rPr lang="en-US" dirty="0"/>
              <a:t>represent a variety of systems</a:t>
            </a:r>
          </a:p>
          <a:p>
            <a:pPr lvl="1"/>
            <a:r>
              <a:rPr lang="en-US" dirty="0"/>
              <a:t>Fast simulation run time (~10 min </a:t>
            </a:r>
            <a:br>
              <a:rPr lang="en-US" dirty="0"/>
            </a:br>
            <a:r>
              <a:rPr lang="en-US" dirty="0"/>
              <a:t>for 8000-sample Monte Carlo) enables </a:t>
            </a:r>
            <a:br>
              <a:rPr lang="en-US" dirty="0"/>
            </a:br>
            <a:r>
              <a:rPr lang="en-US" dirty="0"/>
              <a:t>quick turnaround of trade studies</a:t>
            </a:r>
          </a:p>
          <a:p>
            <a:pPr lvl="1"/>
            <a:r>
              <a:rPr lang="en-US" dirty="0">
                <a:hlinkClick r:id="rId2"/>
              </a:rPr>
              <a:t>AIAA 2022-0607</a:t>
            </a:r>
            <a:r>
              <a:rPr lang="en-US" dirty="0"/>
              <a:t>, </a:t>
            </a:r>
            <a:r>
              <a:rPr lang="en-US" dirty="0">
                <a:hlinkClick r:id="rId3"/>
              </a:rPr>
              <a:t>AIAA 2022-0609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2DAB63-51F3-41B8-A9DB-585B91DB61A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697" y="4437214"/>
            <a:ext cx="6500822" cy="20491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756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FB2BD-52E7-4C16-8B97-26CD32423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Humans to Mars: NASA Reference EDL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65436-92F3-4599-A2A9-2A298DEA5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599" y="1237904"/>
            <a:ext cx="4918007" cy="551214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Low lift-to-drag (L/D) deployable decelerator</a:t>
            </a:r>
          </a:p>
          <a:p>
            <a:pPr lvl="1"/>
            <a:r>
              <a:rPr lang="en-US" dirty="0"/>
              <a:t>Entry from 1 Sol polar orbit</a:t>
            </a:r>
          </a:p>
          <a:p>
            <a:pPr lvl="1"/>
            <a:r>
              <a:rPr lang="en-US" dirty="0"/>
              <a:t>~50 t entry mass, 20 t payload</a:t>
            </a:r>
          </a:p>
          <a:p>
            <a:pPr lvl="1"/>
            <a:r>
              <a:rPr lang="en-US" dirty="0"/>
              <a:t>16.4 m inflatable decelerator (HIAD)</a:t>
            </a:r>
          </a:p>
          <a:p>
            <a:pPr lvl="1"/>
            <a:r>
              <a:rPr lang="en-US" dirty="0"/>
              <a:t>Supersonic retropropulsion: 8x 100 </a:t>
            </a:r>
            <a:r>
              <a:rPr lang="en-US" dirty="0" err="1"/>
              <a:t>kN</a:t>
            </a:r>
            <a:r>
              <a:rPr lang="en-US" dirty="0"/>
              <a:t> @ 360 s </a:t>
            </a:r>
            <a:r>
              <a:rPr lang="en-US" dirty="0" err="1"/>
              <a:t>Isp</a:t>
            </a:r>
            <a:r>
              <a:rPr lang="en-US" dirty="0"/>
              <a:t> with differential throttling</a:t>
            </a:r>
          </a:p>
          <a:p>
            <a:r>
              <a:rPr lang="en-US" dirty="0"/>
              <a:t>Literature</a:t>
            </a:r>
          </a:p>
          <a:p>
            <a:pPr lvl="1"/>
            <a:r>
              <a:rPr lang="en-US" dirty="0"/>
              <a:t>Architecture</a:t>
            </a:r>
          </a:p>
          <a:p>
            <a:pPr lvl="2"/>
            <a:r>
              <a:rPr lang="en-US" dirty="0"/>
              <a:t>Overview: </a:t>
            </a:r>
            <a:r>
              <a:rPr lang="en-US" dirty="0">
                <a:effectLst/>
                <a:ea typeface="Times New Roman" panose="02020603050405020304" pitchFamily="18" charset="0"/>
                <a:hlinkClick r:id="rId2"/>
              </a:rPr>
              <a:t>AIAA 2016-5494</a:t>
            </a:r>
            <a:endParaRPr lang="en-US" dirty="0"/>
          </a:p>
          <a:p>
            <a:pPr lvl="2"/>
            <a:r>
              <a:rPr lang="en-US" dirty="0"/>
              <a:t>Phase 2 Summary: </a:t>
            </a:r>
            <a:r>
              <a:rPr lang="en-US" dirty="0">
                <a:effectLst/>
                <a:ea typeface="Times New Roman" panose="02020603050405020304" pitchFamily="18" charset="0"/>
                <a:hlinkClick r:id="rId3"/>
              </a:rPr>
              <a:t>AIAA 2018-5190</a:t>
            </a:r>
            <a:endParaRPr lang="en-US" dirty="0"/>
          </a:p>
          <a:p>
            <a:pPr lvl="2"/>
            <a:r>
              <a:rPr lang="en-US" dirty="0"/>
              <a:t>Phase 3 Summary: </a:t>
            </a:r>
            <a:r>
              <a:rPr lang="en-US" dirty="0">
                <a:effectLst/>
                <a:ea typeface="Times New Roman" panose="02020603050405020304" pitchFamily="18" charset="0"/>
                <a:hlinkClick r:id="rId4"/>
              </a:rPr>
              <a:t>AIAA 2020-1509</a:t>
            </a:r>
            <a:endParaRPr lang="en-US" dirty="0"/>
          </a:p>
          <a:p>
            <a:pPr lvl="1"/>
            <a:r>
              <a:rPr lang="en-US" dirty="0"/>
              <a:t>Vehicle Design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Deployable Decelerators: </a:t>
            </a:r>
            <a:r>
              <a:rPr lang="en-US" dirty="0">
                <a:effectLst/>
                <a:ea typeface="Times New Roman" panose="02020603050405020304" pitchFamily="18" charset="0"/>
                <a:hlinkClick r:id="rId5"/>
              </a:rPr>
              <a:t>AIAA 2018-5191</a:t>
            </a:r>
            <a:endParaRPr lang="en-US" dirty="0">
              <a:solidFill>
                <a:srgbClr val="000000"/>
              </a:solidFill>
            </a:endParaRPr>
          </a:p>
          <a:p>
            <a:pPr lvl="2"/>
            <a:r>
              <a:rPr lang="en-US" dirty="0"/>
              <a:t>Descent Systems: </a:t>
            </a:r>
            <a:r>
              <a:rPr lang="en-US" dirty="0">
                <a:ea typeface="Times New Roman" panose="02020603050405020304" pitchFamily="18" charset="0"/>
                <a:hlinkClick r:id="rId6"/>
              </a:rPr>
              <a:t>AIAA 2018-5193</a:t>
            </a:r>
            <a:endParaRPr lang="en-US" dirty="0"/>
          </a:p>
          <a:p>
            <a:pPr lvl="2"/>
            <a:r>
              <a:rPr lang="en-US" dirty="0">
                <a:solidFill>
                  <a:srgbClr val="000000"/>
                </a:solidFill>
              </a:rPr>
              <a:t>HIAD Shape Morphing: </a:t>
            </a:r>
            <a:r>
              <a:rPr lang="en-US" dirty="0">
                <a:solidFill>
                  <a:srgbClr val="000000"/>
                </a:solidFill>
                <a:hlinkClick r:id="rId7"/>
              </a:rPr>
              <a:t>AIAA 2020-1266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en-US" dirty="0"/>
              <a:t>Simulation</a:t>
            </a:r>
          </a:p>
          <a:p>
            <a:pPr lvl="2"/>
            <a:r>
              <a:rPr lang="en-US" dirty="0"/>
              <a:t>Simulation Framework: </a:t>
            </a:r>
            <a:r>
              <a:rPr lang="en-US" i="0" dirty="0">
                <a:solidFill>
                  <a:srgbClr val="000000"/>
                </a:solidFill>
                <a:effectLst/>
                <a:hlinkClick r:id="rId8"/>
              </a:rPr>
              <a:t>AIAA 2020-0366</a:t>
            </a:r>
            <a:endParaRPr lang="en-US" i="0" dirty="0">
              <a:solidFill>
                <a:srgbClr val="000000"/>
              </a:solidFill>
              <a:effectLst/>
            </a:endParaRPr>
          </a:p>
          <a:p>
            <a:pPr lvl="1"/>
            <a:r>
              <a:rPr lang="en-US" dirty="0"/>
              <a:t>GN&amp;C</a:t>
            </a:r>
          </a:p>
          <a:p>
            <a:pPr lvl="2"/>
            <a:r>
              <a:rPr lang="en-US" dirty="0"/>
              <a:t>Guidance Design: </a:t>
            </a:r>
            <a:r>
              <a:rPr lang="en-US" dirty="0">
                <a:effectLst/>
                <a:ea typeface="Times New Roman" panose="02020603050405020304" pitchFamily="18" charset="0"/>
                <a:hlinkClick r:id="rId9"/>
              </a:rPr>
              <a:t>AAS 17-254</a:t>
            </a:r>
            <a:r>
              <a:rPr lang="en-US" dirty="0">
                <a:effectLst/>
                <a:ea typeface="Times New Roman" panose="02020603050405020304" pitchFamily="18" charset="0"/>
              </a:rPr>
              <a:t>, </a:t>
            </a:r>
            <a:r>
              <a:rPr lang="en-US" i="0" dirty="0">
                <a:solidFill>
                  <a:srgbClr val="000000"/>
                </a:solidFill>
                <a:effectLst/>
                <a:hlinkClick r:id="rId10"/>
              </a:rPr>
              <a:t>AIAA 2020-0846</a:t>
            </a:r>
            <a:endParaRPr lang="en-US" i="0" dirty="0">
              <a:solidFill>
                <a:srgbClr val="000000"/>
              </a:solidFill>
              <a:effectLst/>
            </a:endParaRPr>
          </a:p>
          <a:p>
            <a:pPr lvl="2"/>
            <a:r>
              <a:rPr lang="en-US" dirty="0">
                <a:solidFill>
                  <a:srgbClr val="000000"/>
                </a:solidFill>
              </a:rPr>
              <a:t>Integrated Air Data System: </a:t>
            </a:r>
            <a:r>
              <a:rPr lang="en-US" i="0" dirty="0">
                <a:solidFill>
                  <a:srgbClr val="000000"/>
                </a:solidFill>
                <a:effectLst/>
                <a:hlinkClick r:id="rId11"/>
              </a:rPr>
              <a:t>AIAA 2019-0663</a:t>
            </a:r>
            <a:endParaRPr lang="en-US" i="0" dirty="0">
              <a:solidFill>
                <a:srgbClr val="000000"/>
              </a:solidFill>
              <a:effectLst/>
            </a:endParaRPr>
          </a:p>
          <a:p>
            <a:pPr lvl="2"/>
            <a:r>
              <a:rPr lang="en-US" dirty="0">
                <a:solidFill>
                  <a:srgbClr val="000000"/>
                </a:solidFill>
              </a:rPr>
              <a:t>Navigation Requirements: </a:t>
            </a:r>
            <a:r>
              <a:rPr lang="en-US" i="0" dirty="0">
                <a:solidFill>
                  <a:srgbClr val="000000"/>
                </a:solidFill>
                <a:effectLst/>
                <a:hlinkClick r:id="rId12"/>
              </a:rPr>
              <a:t>AIAA 2019-0661</a:t>
            </a:r>
            <a:endParaRPr lang="en-US" dirty="0">
              <a:solidFill>
                <a:srgbClr val="000000"/>
              </a:solidFill>
            </a:endParaRPr>
          </a:p>
          <a:p>
            <a:pPr lvl="2"/>
            <a:r>
              <a:rPr lang="en-US" dirty="0">
                <a:solidFill>
                  <a:srgbClr val="000000"/>
                </a:solidFill>
              </a:rPr>
              <a:t>Navigation Performance: </a:t>
            </a:r>
            <a:r>
              <a:rPr lang="en-US" i="0" dirty="0">
                <a:solidFill>
                  <a:srgbClr val="000000"/>
                </a:solidFill>
                <a:effectLst/>
                <a:hlinkClick r:id="rId13"/>
              </a:rPr>
              <a:t>AIAA 2022-0607</a:t>
            </a:r>
            <a:endParaRPr lang="en-US" i="0" dirty="0">
              <a:solidFill>
                <a:srgbClr val="000000"/>
              </a:solidFill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CC1805-73AA-4BF6-93EC-A4BF74705D68}"/>
              </a:ext>
            </a:extLst>
          </p:cNvPr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606" y="1151859"/>
            <a:ext cx="6764593" cy="3277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1020B8-1EFF-429C-B26B-EE7EB7BD45EB}"/>
              </a:ext>
            </a:extLst>
          </p:cNvPr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606" y="4496109"/>
            <a:ext cx="6764594" cy="21972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929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DC25C-3F7B-4E8C-85B3-4CCAD0E5A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0205A-26FA-415A-A8FE-9CB30D619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481" y="1162372"/>
            <a:ext cx="11653219" cy="554322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During Mars Pathfinder development (1995-7), a team at LaRC was assembled to help design, simulate, and assess performance of integrated EDL systems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It was understood that the vehicle, trajectory, GN&amp;C, and aerodynamics were closely coupled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Significant differences from Viking (1976) and resulting concerns led to the integration of models from multiple disciplines into a single simulation framework (POST) </a:t>
            </a:r>
            <a:r>
              <a:rPr lang="en-US" dirty="0">
                <a:hlinkClick r:id="rId2"/>
              </a:rPr>
              <a:t>JSR Vol 32, No. 6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This approach blends flight mechanics/GN&amp;C, aerosciences, and systems engineers as a cohesive, multidisciplinary unit</a:t>
            </a:r>
          </a:p>
          <a:p>
            <a:pPr>
              <a:lnSpc>
                <a:spcPct val="100000"/>
              </a:lnSpc>
            </a:pPr>
            <a:r>
              <a:rPr lang="en-US" dirty="0"/>
              <a:t>This type of end-to-end integrated performance analysis can provide enhanced insight and understanding of increasingly complicated flight systems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Monte Carlo statistical analysis, system faults, off-nominal/abort scenarios, “what if?”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We don’t just look at a single flight phase, we don’t just look at the nominal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Historically, this has been computationally expensive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Improvements in compute systems, hardware, and simulation software improves runtime, possible level of fidelity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How do we take advantage of that and maintain flight-validated heritage?</a:t>
            </a:r>
          </a:p>
          <a:p>
            <a:pPr>
              <a:lnSpc>
                <a:spcPct val="100000"/>
              </a:lnSpc>
            </a:pPr>
            <a:r>
              <a:rPr lang="en-US" dirty="0"/>
              <a:t>But first…</a:t>
            </a:r>
          </a:p>
          <a:p>
            <a:pPr lvl="1"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52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AF8CD-055B-4874-BA32-D2A051D51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Navigation Sensors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B08B0-4479-4BF6-AA41-05D9FD8C6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481" y="1162372"/>
            <a:ext cx="11871702" cy="540557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Inertial Measurement </a:t>
            </a:r>
            <a:br>
              <a:rPr lang="en-US" dirty="0"/>
            </a:br>
            <a:r>
              <a:rPr lang="en-US" dirty="0"/>
              <a:t>Unit (IMU)</a:t>
            </a:r>
          </a:p>
          <a:p>
            <a:pPr lvl="1"/>
            <a:r>
              <a:rPr lang="en-US" dirty="0"/>
              <a:t>Generalized strapdown </a:t>
            </a:r>
            <a:br>
              <a:rPr lang="en-US" dirty="0"/>
            </a:br>
            <a:r>
              <a:rPr lang="en-US" dirty="0"/>
              <a:t>model </a:t>
            </a:r>
          </a:p>
          <a:p>
            <a:pPr lvl="1"/>
            <a:r>
              <a:rPr lang="en-US" dirty="0"/>
              <a:t>Scale factors, biases, </a:t>
            </a:r>
            <a:br>
              <a:rPr lang="en-US" dirty="0"/>
            </a:br>
            <a:r>
              <a:rPr lang="en-US" dirty="0"/>
              <a:t>internal misalignments, </a:t>
            </a:r>
            <a:br>
              <a:rPr lang="en-US" dirty="0"/>
            </a:br>
            <a:r>
              <a:rPr lang="en-US" dirty="0"/>
              <a:t>random walk/drift</a:t>
            </a:r>
          </a:p>
          <a:p>
            <a:r>
              <a:rPr lang="en-US" dirty="0"/>
              <a:t>Star Tracker</a:t>
            </a:r>
          </a:p>
          <a:p>
            <a:pPr lvl="1"/>
            <a:r>
              <a:rPr lang="en-US" dirty="0"/>
              <a:t>Low-fidelity model </a:t>
            </a:r>
            <a:br>
              <a:rPr lang="en-US" dirty="0"/>
            </a:br>
            <a:r>
              <a:rPr lang="en-US" dirty="0"/>
              <a:t>(corrupted truth values)</a:t>
            </a:r>
          </a:p>
          <a:p>
            <a:r>
              <a:rPr lang="en-US" dirty="0"/>
              <a:t>Terrain-Relative Navigation (TRN) Camera</a:t>
            </a:r>
          </a:p>
          <a:p>
            <a:pPr lvl="1"/>
            <a:r>
              <a:rPr lang="en-US" dirty="0"/>
              <a:t>Medium-fidelity model </a:t>
            </a:r>
          </a:p>
          <a:p>
            <a:pPr lvl="1"/>
            <a:r>
              <a:rPr lang="en-US" dirty="0"/>
              <a:t>Feature matching algorithm with state estimation</a:t>
            </a:r>
          </a:p>
          <a:p>
            <a:r>
              <a:rPr lang="en-US" dirty="0"/>
              <a:t>Navigational Doppler LIDAR (NDL)</a:t>
            </a:r>
          </a:p>
          <a:p>
            <a:pPr lvl="1"/>
            <a:r>
              <a:rPr lang="en-US" dirty="0"/>
              <a:t>Tri-beam system (beams intersect terrain DEM)</a:t>
            </a:r>
          </a:p>
          <a:p>
            <a:pPr lvl="1"/>
            <a:r>
              <a:rPr lang="en-US" dirty="0"/>
              <a:t>Error model accounts for modulation period and bandwidth, beam wavelength, frequency, and pointing knowledge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E7C9A7-062F-4B18-826D-5ACA64A131D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889" y="1476563"/>
            <a:ext cx="7989294" cy="20993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9159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C8AFA-A60F-4794-9D2E-B18E90469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Trades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E426C54-5082-4AD2-A531-10C580E77C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6011548"/>
              </p:ext>
            </p:extLst>
          </p:nvPr>
        </p:nvGraphicFramePr>
        <p:xfrm>
          <a:off x="829601" y="2104103"/>
          <a:ext cx="10532795" cy="4503168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359386">
                  <a:extLst>
                    <a:ext uri="{9D8B030D-6E8A-4147-A177-3AD203B41FA5}">
                      <a16:colId xmlns:a16="http://schemas.microsoft.com/office/drawing/2014/main" val="3691900901"/>
                    </a:ext>
                  </a:extLst>
                </a:gridCol>
                <a:gridCol w="817422">
                  <a:extLst>
                    <a:ext uri="{9D8B030D-6E8A-4147-A177-3AD203B41FA5}">
                      <a16:colId xmlns:a16="http://schemas.microsoft.com/office/drawing/2014/main" val="545044275"/>
                    </a:ext>
                  </a:extLst>
                </a:gridCol>
                <a:gridCol w="2417761">
                  <a:extLst>
                    <a:ext uri="{9D8B030D-6E8A-4147-A177-3AD203B41FA5}">
                      <a16:colId xmlns:a16="http://schemas.microsoft.com/office/drawing/2014/main" val="3682537430"/>
                    </a:ext>
                  </a:extLst>
                </a:gridCol>
                <a:gridCol w="1954305">
                  <a:extLst>
                    <a:ext uri="{9D8B030D-6E8A-4147-A177-3AD203B41FA5}">
                      <a16:colId xmlns:a16="http://schemas.microsoft.com/office/drawing/2014/main" val="619914078"/>
                    </a:ext>
                  </a:extLst>
                </a:gridCol>
                <a:gridCol w="1157931">
                  <a:extLst>
                    <a:ext uri="{9D8B030D-6E8A-4147-A177-3AD203B41FA5}">
                      <a16:colId xmlns:a16="http://schemas.microsoft.com/office/drawing/2014/main" val="1500428330"/>
                    </a:ext>
                  </a:extLst>
                </a:gridCol>
                <a:gridCol w="1042647">
                  <a:extLst>
                    <a:ext uri="{9D8B030D-6E8A-4147-A177-3AD203B41FA5}">
                      <a16:colId xmlns:a16="http://schemas.microsoft.com/office/drawing/2014/main" val="433474227"/>
                    </a:ext>
                  </a:extLst>
                </a:gridCol>
                <a:gridCol w="1042647">
                  <a:extLst>
                    <a:ext uri="{9D8B030D-6E8A-4147-A177-3AD203B41FA5}">
                      <a16:colId xmlns:a16="http://schemas.microsoft.com/office/drawing/2014/main" val="2688461622"/>
                    </a:ext>
                  </a:extLst>
                </a:gridCol>
                <a:gridCol w="740696">
                  <a:extLst>
                    <a:ext uri="{9D8B030D-6E8A-4147-A177-3AD203B41FA5}">
                      <a16:colId xmlns:a16="http://schemas.microsoft.com/office/drawing/2014/main" val="946991903"/>
                    </a:ext>
                  </a:extLst>
                </a:gridCol>
              </a:tblGrid>
              <a:tr h="66325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Category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Trade </a:t>
                      </a:r>
                      <a:br>
                        <a:rPr lang="en-US" sz="1600">
                          <a:effectLst/>
                        </a:rPr>
                      </a:br>
                      <a:r>
                        <a:rPr lang="en-US" sz="1600">
                          <a:effectLst/>
                        </a:rPr>
                        <a:t>ID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Trade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Plot Label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DSN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(Pre-DOI)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DSN</a:t>
                      </a:r>
                      <a:br>
                        <a:rPr lang="en-US" sz="1600">
                          <a:effectLst/>
                        </a:rPr>
                      </a:br>
                      <a:r>
                        <a:rPr lang="en-US" sz="1600">
                          <a:effectLst/>
                        </a:rPr>
                        <a:t>(Pre-EI)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TRN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NDL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53879279"/>
                  </a:ext>
                </a:extLst>
              </a:tr>
              <a:tr h="383991">
                <a:tc row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Baseline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Perfect Navigation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Perfect Nav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None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None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None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None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484262459"/>
                  </a:ext>
                </a:extLst>
              </a:tr>
              <a:tr h="3839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High DSN Updates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Hi DSNs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High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High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High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Yes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416980554"/>
                  </a:ext>
                </a:extLst>
              </a:tr>
              <a:tr h="383991">
                <a:tc rowSpan="4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DSN Trades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Single DSN Update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Single DSN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High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None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High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Yes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61192856"/>
                  </a:ext>
                </a:extLst>
              </a:tr>
              <a:tr h="3839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Medium DSN Updates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Med DSN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Medium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Medium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High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Yes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298260086"/>
                  </a:ext>
                </a:extLst>
              </a:tr>
              <a:tr h="3839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Ultra DSN Updates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Ult DSN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Ultra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Ultra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High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Yes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642390340"/>
                  </a:ext>
                </a:extLst>
              </a:tr>
              <a:tr h="3839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Low 2nd DSN Update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Low 2nd DSN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High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Low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High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Yes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784808267"/>
                  </a:ext>
                </a:extLst>
              </a:tr>
              <a:tr h="383991">
                <a:tc rowSpan="4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Ground-</a:t>
                      </a:r>
                      <a:br>
                        <a:rPr lang="en-US" sz="1600">
                          <a:effectLst/>
                        </a:rPr>
                      </a:br>
                      <a:r>
                        <a:rPr lang="en-US" sz="1600">
                          <a:effectLst/>
                        </a:rPr>
                        <a:t>Relative</a:t>
                      </a:r>
                      <a:br>
                        <a:rPr lang="en-US" sz="1600">
                          <a:effectLst/>
                        </a:rPr>
                      </a:br>
                      <a:r>
                        <a:rPr lang="en-US" sz="1600">
                          <a:effectLst/>
                        </a:rPr>
                        <a:t>Sensor</a:t>
                      </a:r>
                      <a:br>
                        <a:rPr lang="en-US" sz="1600">
                          <a:effectLst/>
                        </a:rPr>
                      </a:br>
                      <a:r>
                        <a:rPr lang="en-US" sz="1600">
                          <a:effectLst/>
                        </a:rPr>
                        <a:t>Trades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Medium TRN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Med TRN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High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High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Medium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Yes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4230422946"/>
                  </a:ext>
                </a:extLst>
              </a:tr>
              <a:tr h="3839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Medium TRN, No NDL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Med TRN No NDL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High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High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Medium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None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522373048"/>
                  </a:ext>
                </a:extLst>
              </a:tr>
              <a:tr h="3839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Low TRN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Low TRN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High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High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Low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Yes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914646868"/>
                  </a:ext>
                </a:extLst>
              </a:tr>
              <a:tr h="3839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Low TRN, No NDL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Low TRN No NDL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High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High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Low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None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918120654"/>
                  </a:ext>
                </a:extLst>
              </a:tr>
            </a:tbl>
          </a:graphicData>
        </a:graphic>
      </p:graphicFrame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9ACB929-33E5-4F5E-A29A-2C2D40030749}"/>
              </a:ext>
            </a:extLst>
          </p:cNvPr>
          <p:cNvSpPr txBox="1">
            <a:spLocks/>
          </p:cNvSpPr>
          <p:nvPr/>
        </p:nvSpPr>
        <p:spPr>
          <a:xfrm>
            <a:off x="170481" y="1162373"/>
            <a:ext cx="11871702" cy="1138375"/>
          </a:xfrm>
          <a:prstGeom prst="rect">
            <a:avLst/>
          </a:prstGeom>
        </p:spPr>
        <p:txBody>
          <a:bodyPr>
            <a:normAutofit/>
          </a:bodyPr>
          <a:lstStyle>
            <a:lvl1pPr marL="396875" indent="-396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7820D"/>
              </a:buClr>
              <a:buFont typeface="Wingdings" panose="05000000000000000000" pitchFamily="2" charset="2"/>
              <a:buChar char="Ø"/>
              <a:defRPr sz="28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90000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11275" indent="-396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73238" indent="-401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5675" indent="-396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Investigated performance impacts of radio navigation and ground-relative sensor trades</a:t>
            </a:r>
          </a:p>
        </p:txBody>
      </p:sp>
    </p:spTree>
    <p:extLst>
      <p:ext uri="{BB962C8B-B14F-4D97-AF65-F5344CB8AC3E}">
        <p14:creationId xmlns:p14="http://schemas.microsoft.com/office/powerpoint/2010/main" val="1125228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0A44C-7E14-4FB3-BA22-C491E0EBB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Baseline Results</a:t>
            </a:r>
          </a:p>
        </p:txBody>
      </p:sp>
      <p:pic>
        <p:nvPicPr>
          <p:cNvPr id="4" name="Graphic 6">
            <a:extLst>
              <a:ext uri="{FF2B5EF4-FFF2-40B4-BE49-F238E27FC236}">
                <a16:creationId xmlns:a16="http://schemas.microsoft.com/office/drawing/2014/main" id="{70AEB2CE-64C9-49A3-B3B1-FDC488CF86F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166" b="4615"/>
          <a:stretch/>
        </p:blipFill>
        <p:spPr bwMode="auto">
          <a:xfrm>
            <a:off x="471947" y="1429026"/>
            <a:ext cx="5919019" cy="46273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160CC58-6870-4EDF-9DFD-B295736D8B18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321" b="4471"/>
          <a:stretch/>
        </p:blipFill>
        <p:spPr bwMode="auto">
          <a:xfrm>
            <a:off x="6194324" y="1429025"/>
            <a:ext cx="5791199" cy="4627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601082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649B2-7A65-4D98-8E8A-F42889180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Ground-Relative Sensor Quality Trades</a:t>
            </a:r>
          </a:p>
        </p:txBody>
      </p:sp>
      <p:pic>
        <p:nvPicPr>
          <p:cNvPr id="4" name="Graphic 12">
            <a:extLst>
              <a:ext uri="{FF2B5EF4-FFF2-40B4-BE49-F238E27FC236}">
                <a16:creationId xmlns:a16="http://schemas.microsoft.com/office/drawing/2014/main" id="{1254482B-481E-4153-AE11-0BBA6FF026F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155" b="11840"/>
          <a:stretch/>
        </p:blipFill>
        <p:spPr bwMode="auto">
          <a:xfrm>
            <a:off x="-550608" y="1141319"/>
            <a:ext cx="9059285" cy="47482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21E339A-1EE1-42FF-A1A8-05B28069F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0271" y="1141319"/>
            <a:ext cx="3657601" cy="412407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First case is baseline</a:t>
            </a:r>
          </a:p>
          <a:p>
            <a:pPr lvl="1"/>
            <a:r>
              <a:rPr lang="en-US" dirty="0"/>
              <a:t>Because each sample is an integrated trajectory, can evaluate success rate</a:t>
            </a:r>
          </a:p>
          <a:p>
            <a:r>
              <a:rPr lang="en-US" dirty="0"/>
              <a:t>NDL sensor (late in EDL phase) “cleans up” TRN errors</a:t>
            </a:r>
          </a:p>
          <a:p>
            <a:r>
              <a:rPr lang="en-US" dirty="0"/>
              <a:t>A high-enough quality TRN sensor and no NDL may be able to meet requirements, but at the cost of success rate</a:t>
            </a:r>
          </a:p>
          <a:p>
            <a:pPr lvl="1"/>
            <a:r>
              <a:rPr lang="en-US" dirty="0"/>
              <a:t>Could a high-altitude TRN buy back performance from DSN?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6444BA-21A9-4E24-AFD7-EBC24C08C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800" y="5416112"/>
            <a:ext cx="5029200" cy="14418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3696138-B07C-4BFB-B45C-DCCAFD2A3FBA}"/>
              </a:ext>
            </a:extLst>
          </p:cNvPr>
          <p:cNvSpPr/>
          <p:nvPr/>
        </p:nvSpPr>
        <p:spPr>
          <a:xfrm>
            <a:off x="196645" y="5004618"/>
            <a:ext cx="6862916" cy="18681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7A69DD-8061-4D22-8EA2-CE4699A4CF3F}"/>
              </a:ext>
            </a:extLst>
          </p:cNvPr>
          <p:cNvSpPr/>
          <p:nvPr/>
        </p:nvSpPr>
        <p:spPr>
          <a:xfrm>
            <a:off x="196645" y="5712541"/>
            <a:ext cx="6862916" cy="18681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4581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7B18F-F041-4F14-8F4E-BE63BFFFD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&amp; 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6D01E-E12D-4851-B548-A59CEABAA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481" y="1162372"/>
            <a:ext cx="11871702" cy="529742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Flight mechanics modeling &amp; simulation covers a wide variety of disciplines</a:t>
            </a:r>
          </a:p>
          <a:p>
            <a:pPr lvl="1"/>
            <a:r>
              <a:rPr lang="en-US" dirty="0"/>
              <a:t>Experience has shown that treating flight systems in an end-to-end, integrated sense can provide enhanced insight into flight mechanics performance</a:t>
            </a:r>
          </a:p>
          <a:p>
            <a:pPr lvl="1"/>
            <a:r>
              <a:rPr lang="en-US" dirty="0"/>
              <a:t>POST2 is an example of a flight-validated flight mechanics modeling &amp; simulation tool that can benefit from changes to programming and computer hardware paradigms</a:t>
            </a:r>
          </a:p>
          <a:p>
            <a:r>
              <a:rPr lang="en-US" dirty="0"/>
              <a:t>POST2 codebase updates</a:t>
            </a:r>
          </a:p>
          <a:p>
            <a:pPr lvl="1"/>
            <a:r>
              <a:rPr lang="en-US" dirty="0"/>
              <a:t>Modified to be thread-safe, enabling faster internal trajectory optimization via parallel calculations</a:t>
            </a:r>
          </a:p>
          <a:p>
            <a:pPr lvl="1"/>
            <a:r>
              <a:rPr lang="en-US" dirty="0"/>
              <a:t>Also enables the creation of an API, permitting POST2 to be used as dynamics driver within other applications</a:t>
            </a:r>
          </a:p>
          <a:p>
            <a:r>
              <a:rPr lang="en-US" dirty="0"/>
              <a:t>Navigation performance modeling updates</a:t>
            </a:r>
          </a:p>
          <a:p>
            <a:pPr lvl="1"/>
            <a:r>
              <a:rPr lang="en-US" dirty="0"/>
              <a:t>Generalized navigation sensor models implemented into POST2 sim framework</a:t>
            </a:r>
          </a:p>
          <a:p>
            <a:pPr lvl="1"/>
            <a:r>
              <a:rPr lang="en-US" dirty="0"/>
              <a:t>Enables fast analysis of closed-loop GN&amp;C (nav-in-the-loop) integrated performance for a variety of flight systems</a:t>
            </a:r>
          </a:p>
          <a:p>
            <a:r>
              <a:rPr lang="en-US" dirty="0"/>
              <a:t>Future Work</a:t>
            </a:r>
          </a:p>
          <a:p>
            <a:pPr lvl="1"/>
            <a:r>
              <a:rPr lang="en-US" dirty="0"/>
              <a:t>The road to POST3 – What will it look like?</a:t>
            </a:r>
          </a:p>
          <a:p>
            <a:pPr lvl="1"/>
            <a:r>
              <a:rPr lang="en-US" dirty="0"/>
              <a:t>Confident that the “Developers-as-Users” vertical integration model is the standard to maintain</a:t>
            </a:r>
          </a:p>
        </p:txBody>
      </p:sp>
    </p:spTree>
    <p:extLst>
      <p:ext uri="{BB962C8B-B14F-4D97-AF65-F5344CB8AC3E}">
        <p14:creationId xmlns:p14="http://schemas.microsoft.com/office/powerpoint/2010/main" val="244104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>
            <a:extLst>
              <a:ext uri="{FF2B5EF4-FFF2-40B4-BE49-F238E27FC236}">
                <a16:creationId xmlns:a16="http://schemas.microsoft.com/office/drawing/2014/main" id="{E297E9CD-5666-41DC-AFC6-F00B5EB830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2" r="8843"/>
          <a:stretch/>
        </p:blipFill>
        <p:spPr bwMode="auto">
          <a:xfrm>
            <a:off x="5079265" y="1279609"/>
            <a:ext cx="6839379" cy="534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6FFD38-703B-45AD-8326-C6B9FC164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5E697-8816-4AB6-9A7C-31B4119BA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480" y="1162372"/>
            <a:ext cx="4765201" cy="5458311"/>
          </a:xfrm>
        </p:spPr>
        <p:txBody>
          <a:bodyPr>
            <a:noAutofit/>
          </a:bodyPr>
          <a:lstStyle/>
          <a:p>
            <a:r>
              <a:rPr lang="en-US" dirty="0"/>
              <a:t>D205 &amp; D205 Management</a:t>
            </a:r>
          </a:p>
          <a:p>
            <a:pPr lvl="1"/>
            <a:r>
              <a:rPr lang="en-US" dirty="0"/>
              <a:t>Ron Merski &amp; Monica Hughes</a:t>
            </a:r>
          </a:p>
          <a:p>
            <a:r>
              <a:rPr lang="en-US" dirty="0"/>
              <a:t>POST2 Development Team &amp; Support Team</a:t>
            </a:r>
          </a:p>
          <a:p>
            <a:r>
              <a:rPr lang="en-US" dirty="0"/>
              <a:t>Jill Prince</a:t>
            </a:r>
          </a:p>
          <a:p>
            <a:r>
              <a:rPr lang="en-US" dirty="0"/>
              <a:t>Jeremy Shidner</a:t>
            </a:r>
          </a:p>
          <a:p>
            <a:r>
              <a:rPr lang="en-US" dirty="0"/>
              <a:t>Alicia Dwyer-Cianciolo</a:t>
            </a:r>
          </a:p>
          <a:p>
            <a:r>
              <a:rPr lang="en-US" dirty="0"/>
              <a:t>Richard Powell (ret.)</a:t>
            </a:r>
          </a:p>
          <a:p>
            <a:r>
              <a:rPr lang="en-US" dirty="0"/>
              <a:t>Robert Tolson (ret.)</a:t>
            </a:r>
          </a:p>
          <a:p>
            <a:endParaRPr lang="en-US" dirty="0"/>
          </a:p>
        </p:txBody>
      </p:sp>
      <p:pic>
        <p:nvPicPr>
          <p:cNvPr id="1026" name="Picture 2" descr="Karin Chang">
            <a:extLst>
              <a:ext uri="{FF2B5EF4-FFF2-40B4-BE49-F238E27FC236}">
                <a16:creationId xmlns:a16="http://schemas.microsoft.com/office/drawing/2014/main" id="{6113F82E-A8C9-4C58-8C03-DB4F75C27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4250" y="1279609"/>
            <a:ext cx="2154394" cy="26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eremy Shidner - Research Engineer | People Profile - NASA Mars">
            <a:extLst>
              <a:ext uri="{FF2B5EF4-FFF2-40B4-BE49-F238E27FC236}">
                <a16:creationId xmlns:a16="http://schemas.microsoft.com/office/drawing/2014/main" id="{8EA6AE11-B96D-472F-99E9-EED55A0473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t="9140" r="6861" b="4983"/>
          <a:stretch/>
        </p:blipFill>
        <p:spPr bwMode="auto">
          <a:xfrm>
            <a:off x="7542104" y="1283167"/>
            <a:ext cx="2154393" cy="269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obert Tolson | Engineering | Virginia Tech">
            <a:extLst>
              <a:ext uri="{FF2B5EF4-FFF2-40B4-BE49-F238E27FC236}">
                <a16:creationId xmlns:a16="http://schemas.microsoft.com/office/drawing/2014/main" id="{113B7ED9-EB4A-410A-9EF4-7E734EFC99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4"/>
          <a:stretch/>
        </p:blipFill>
        <p:spPr bwMode="auto">
          <a:xfrm>
            <a:off x="8780953" y="3429000"/>
            <a:ext cx="1966594" cy="319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ASA - Langley Researchers Work to Help Phoenix Land on Mars">
            <a:extLst>
              <a:ext uri="{FF2B5EF4-FFF2-40B4-BE49-F238E27FC236}">
                <a16:creationId xmlns:a16="http://schemas.microsoft.com/office/drawing/2014/main" id="{5A2FD77B-C2D9-44EB-A431-097A27C76A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3" r="14404" b="9931"/>
          <a:stretch/>
        </p:blipFill>
        <p:spPr bwMode="auto">
          <a:xfrm>
            <a:off x="5079265" y="1283167"/>
            <a:ext cx="2395086" cy="269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27AB57-C08B-492E-B8D0-AD1368AE2B1A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4" b="8189"/>
          <a:stretch/>
        </p:blipFill>
        <p:spPr bwMode="auto">
          <a:xfrm>
            <a:off x="6276692" y="3428999"/>
            <a:ext cx="2105838" cy="31916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0282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3D2D1-8407-49BA-9ADD-3B70B02A8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4F540-EA54-4807-B0E1-B4A7F1B73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0398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1962A-4757-4331-BA89-7632E1842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Restructuring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BDE8C-8E9D-4099-A7A6-83F092FA3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481" y="1162373"/>
            <a:ext cx="11871702" cy="2713436"/>
          </a:xfrm>
        </p:spPr>
        <p:txBody>
          <a:bodyPr numCol="2" spcCol="182880"/>
          <a:lstStyle/>
          <a:p>
            <a:r>
              <a:rPr lang="en-US" dirty="0"/>
              <a:t>Before Thread-Safe Changes</a:t>
            </a:r>
          </a:p>
          <a:p>
            <a:pPr lvl="1"/>
            <a:r>
              <a:rPr lang="en-US" dirty="0"/>
              <a:t>Many global memory structures, remnants of Fortran common blocks</a:t>
            </a:r>
          </a:p>
          <a:p>
            <a:pPr lvl="1"/>
            <a:r>
              <a:rPr lang="en-US" dirty="0"/>
              <a:t>No grouping within global structures</a:t>
            </a:r>
          </a:p>
          <a:p>
            <a:pPr lvl="1"/>
            <a:r>
              <a:rPr lang="en-US" dirty="0"/>
              <a:t>Branches of code written specifically for first, global vehicle</a:t>
            </a:r>
          </a:p>
          <a:p>
            <a:r>
              <a:rPr lang="en-US" dirty="0"/>
              <a:t>After Thread-Safe Changes</a:t>
            </a:r>
          </a:p>
          <a:p>
            <a:pPr lvl="1"/>
            <a:r>
              <a:rPr lang="en-US" dirty="0"/>
              <a:t>Global memory space restructured into hierarchy based on instruction execution</a:t>
            </a:r>
          </a:p>
          <a:p>
            <a:pPr lvl="1"/>
            <a:r>
              <a:rPr lang="en-US" dirty="0"/>
              <a:t>All vehicle-specific logic removed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4262EA6-7F90-42E8-B859-4EFE24C825C5}"/>
              </a:ext>
            </a:extLst>
          </p:cNvPr>
          <p:cNvGrpSpPr/>
          <p:nvPr/>
        </p:nvGrpSpPr>
        <p:grpSpPr>
          <a:xfrm>
            <a:off x="7790632" y="3531330"/>
            <a:ext cx="3026979" cy="2911033"/>
            <a:chOff x="2417379" y="693647"/>
            <a:chExt cx="5549462" cy="5801746"/>
          </a:xfrm>
        </p:grpSpPr>
        <p:sp>
          <p:nvSpPr>
            <p:cNvPr id="5" name="Rounded Rectangle 16">
              <a:extLst>
                <a:ext uri="{FF2B5EF4-FFF2-40B4-BE49-F238E27FC236}">
                  <a16:creationId xmlns:a16="http://schemas.microsoft.com/office/drawing/2014/main" id="{523027BC-2686-4B20-9CF4-F745F8AFDFEA}"/>
                </a:ext>
              </a:extLst>
            </p:cNvPr>
            <p:cNvSpPr/>
            <p:nvPr/>
          </p:nvSpPr>
          <p:spPr>
            <a:xfrm>
              <a:off x="2417379" y="735724"/>
              <a:ext cx="5549462" cy="5759669"/>
            </a:xfrm>
            <a:prstGeom prst="roundRect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17">
              <a:extLst>
                <a:ext uri="{FF2B5EF4-FFF2-40B4-BE49-F238E27FC236}">
                  <a16:creationId xmlns:a16="http://schemas.microsoft.com/office/drawing/2014/main" id="{0CE0E9F9-1ACC-4370-9B87-C813D2BDEB0A}"/>
                </a:ext>
              </a:extLst>
            </p:cNvPr>
            <p:cNvSpPr/>
            <p:nvPr/>
          </p:nvSpPr>
          <p:spPr>
            <a:xfrm>
              <a:off x="2900855" y="1256721"/>
              <a:ext cx="5023945" cy="5196631"/>
            </a:xfrm>
            <a:prstGeom prst="roundRect">
              <a:avLst/>
            </a:prstGeom>
            <a:solidFill>
              <a:srgbClr val="4472C4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ounded Rectangle 18">
              <a:extLst>
                <a:ext uri="{FF2B5EF4-FFF2-40B4-BE49-F238E27FC236}">
                  <a16:creationId xmlns:a16="http://schemas.microsoft.com/office/drawing/2014/main" id="{E7055D09-21D0-4393-98FA-B50A0DC45194}"/>
                </a:ext>
              </a:extLst>
            </p:cNvPr>
            <p:cNvSpPr/>
            <p:nvPr/>
          </p:nvSpPr>
          <p:spPr>
            <a:xfrm>
              <a:off x="3373821" y="1777719"/>
              <a:ext cx="4550979" cy="4675634"/>
            </a:xfrm>
            <a:prstGeom prst="roundRect">
              <a:avLst/>
            </a:prstGeom>
            <a:solidFill>
              <a:srgbClr val="7087B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ounded Rectangle 19">
              <a:extLst>
                <a:ext uri="{FF2B5EF4-FFF2-40B4-BE49-F238E27FC236}">
                  <a16:creationId xmlns:a16="http://schemas.microsoft.com/office/drawing/2014/main" id="{3295F04D-8D72-47DD-A3A6-BDA8E28E7971}"/>
                </a:ext>
              </a:extLst>
            </p:cNvPr>
            <p:cNvSpPr/>
            <p:nvPr/>
          </p:nvSpPr>
          <p:spPr>
            <a:xfrm>
              <a:off x="3852010" y="2333298"/>
              <a:ext cx="4072789" cy="4120054"/>
            </a:xfrm>
            <a:prstGeom prst="roundRect">
              <a:avLst/>
            </a:prstGeom>
            <a:solidFill>
              <a:srgbClr val="5D719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D709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D14D677-0ED6-4895-8A60-7AA38876E1B2}"/>
                </a:ext>
              </a:extLst>
            </p:cNvPr>
            <p:cNvSpPr txBox="1"/>
            <p:nvPr/>
          </p:nvSpPr>
          <p:spPr>
            <a:xfrm>
              <a:off x="2417379" y="693647"/>
              <a:ext cx="5549462" cy="67464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Program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915B52-D092-4FD4-9257-F6423EB1B9A0}"/>
                </a:ext>
              </a:extLst>
            </p:cNvPr>
            <p:cNvSpPr txBox="1"/>
            <p:nvPr/>
          </p:nvSpPr>
          <p:spPr>
            <a:xfrm>
              <a:off x="2900853" y="1188670"/>
              <a:ext cx="5023942" cy="67464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Problem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2A8F9C-1F69-450E-9067-A88C144D4A6E}"/>
                </a:ext>
              </a:extLst>
            </p:cNvPr>
            <p:cNvSpPr txBox="1"/>
            <p:nvPr/>
          </p:nvSpPr>
          <p:spPr>
            <a:xfrm>
              <a:off x="3852006" y="2291257"/>
              <a:ext cx="4072789" cy="67464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Vehicle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AF04295-B83D-4FF2-9534-51A09035310B}"/>
                </a:ext>
              </a:extLst>
            </p:cNvPr>
            <p:cNvSpPr txBox="1"/>
            <p:nvPr/>
          </p:nvSpPr>
          <p:spPr>
            <a:xfrm>
              <a:off x="3373820" y="1718186"/>
              <a:ext cx="4550974" cy="67464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Trajectory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9E0E0EB-917D-42BF-964A-9CB1D20BC4C8}"/>
              </a:ext>
            </a:extLst>
          </p:cNvPr>
          <p:cNvGrpSpPr/>
          <p:nvPr/>
        </p:nvGrpSpPr>
        <p:grpSpPr>
          <a:xfrm>
            <a:off x="1454728" y="3779708"/>
            <a:ext cx="4411722" cy="2354364"/>
            <a:chOff x="810612" y="885494"/>
            <a:chExt cx="3220104" cy="1718444"/>
          </a:xfrm>
        </p:grpSpPr>
        <p:sp>
          <p:nvSpPr>
            <p:cNvPr id="14" name="Rounded Rectangle 25">
              <a:extLst>
                <a:ext uri="{FF2B5EF4-FFF2-40B4-BE49-F238E27FC236}">
                  <a16:creationId xmlns:a16="http://schemas.microsoft.com/office/drawing/2014/main" id="{852E757F-2D43-4243-B9C9-4C64B512F1C3}"/>
                </a:ext>
              </a:extLst>
            </p:cNvPr>
            <p:cNvSpPr/>
            <p:nvPr/>
          </p:nvSpPr>
          <p:spPr>
            <a:xfrm>
              <a:off x="1450428" y="1051034"/>
              <a:ext cx="756744" cy="378373"/>
            </a:xfrm>
            <a:prstGeom prst="roundRect">
              <a:avLst/>
            </a:prstGeom>
            <a:solidFill>
              <a:srgbClr val="B4C7E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26">
              <a:extLst>
                <a:ext uri="{FF2B5EF4-FFF2-40B4-BE49-F238E27FC236}">
                  <a16:creationId xmlns:a16="http://schemas.microsoft.com/office/drawing/2014/main" id="{2EB1A9FF-4BC2-4578-8AEC-10A6E3335632}"/>
                </a:ext>
              </a:extLst>
            </p:cNvPr>
            <p:cNvSpPr/>
            <p:nvPr/>
          </p:nvSpPr>
          <p:spPr>
            <a:xfrm>
              <a:off x="1794641" y="885494"/>
              <a:ext cx="756744" cy="378373"/>
            </a:xfrm>
            <a:prstGeom prst="roundRect">
              <a:avLst/>
            </a:prstGeom>
            <a:solidFill>
              <a:srgbClr val="DAE3F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27">
              <a:extLst>
                <a:ext uri="{FF2B5EF4-FFF2-40B4-BE49-F238E27FC236}">
                  <a16:creationId xmlns:a16="http://schemas.microsoft.com/office/drawing/2014/main" id="{DE6D46E5-207C-4C6E-8968-90F3A002E7D9}"/>
                </a:ext>
              </a:extLst>
            </p:cNvPr>
            <p:cNvSpPr/>
            <p:nvPr/>
          </p:nvSpPr>
          <p:spPr>
            <a:xfrm>
              <a:off x="1150884" y="1355834"/>
              <a:ext cx="756744" cy="378373"/>
            </a:xfrm>
            <a:prstGeom prst="roundRect">
              <a:avLst/>
            </a:prstGeom>
            <a:solidFill>
              <a:srgbClr val="7087B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28">
              <a:extLst>
                <a:ext uri="{FF2B5EF4-FFF2-40B4-BE49-F238E27FC236}">
                  <a16:creationId xmlns:a16="http://schemas.microsoft.com/office/drawing/2014/main" id="{C01AE619-E2EF-4B61-884E-B09B1DA9830B}"/>
                </a:ext>
              </a:extLst>
            </p:cNvPr>
            <p:cNvSpPr/>
            <p:nvPr/>
          </p:nvSpPr>
          <p:spPr>
            <a:xfrm>
              <a:off x="1679028" y="1566043"/>
              <a:ext cx="756744" cy="378373"/>
            </a:xfrm>
            <a:prstGeom prst="roundRect">
              <a:avLst/>
            </a:prstGeom>
            <a:solidFill>
              <a:srgbClr val="5D719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29">
              <a:extLst>
                <a:ext uri="{FF2B5EF4-FFF2-40B4-BE49-F238E27FC236}">
                  <a16:creationId xmlns:a16="http://schemas.microsoft.com/office/drawing/2014/main" id="{96744789-B5BB-4957-B2EE-920F50E351FE}"/>
                </a:ext>
              </a:extLst>
            </p:cNvPr>
            <p:cNvSpPr/>
            <p:nvPr/>
          </p:nvSpPr>
          <p:spPr>
            <a:xfrm>
              <a:off x="810612" y="2081047"/>
              <a:ext cx="756744" cy="378373"/>
            </a:xfrm>
            <a:prstGeom prst="roundRect">
              <a:avLst/>
            </a:prstGeom>
            <a:solidFill>
              <a:srgbClr val="5D719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30">
              <a:extLst>
                <a:ext uri="{FF2B5EF4-FFF2-40B4-BE49-F238E27FC236}">
                  <a16:creationId xmlns:a16="http://schemas.microsoft.com/office/drawing/2014/main" id="{C106FBD9-5F17-4EA2-A20B-D2CE5CADC014}"/>
                </a:ext>
              </a:extLst>
            </p:cNvPr>
            <p:cNvSpPr/>
            <p:nvPr/>
          </p:nvSpPr>
          <p:spPr>
            <a:xfrm>
              <a:off x="2057400" y="2099442"/>
              <a:ext cx="756744" cy="378373"/>
            </a:xfrm>
            <a:prstGeom prst="roundRect">
              <a:avLst/>
            </a:prstGeom>
            <a:solidFill>
              <a:srgbClr val="7087B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31">
              <a:extLst>
                <a:ext uri="{FF2B5EF4-FFF2-40B4-BE49-F238E27FC236}">
                  <a16:creationId xmlns:a16="http://schemas.microsoft.com/office/drawing/2014/main" id="{9D6DA3F6-0C2C-4873-A093-367B7AC6B249}"/>
                </a:ext>
              </a:extLst>
            </p:cNvPr>
            <p:cNvSpPr/>
            <p:nvPr/>
          </p:nvSpPr>
          <p:spPr>
            <a:xfrm>
              <a:off x="2695903" y="2225565"/>
              <a:ext cx="756744" cy="378373"/>
            </a:xfrm>
            <a:prstGeom prst="roundRect">
              <a:avLst/>
            </a:prstGeom>
            <a:solidFill>
              <a:srgbClr val="DAE3F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32">
              <a:extLst>
                <a:ext uri="{FF2B5EF4-FFF2-40B4-BE49-F238E27FC236}">
                  <a16:creationId xmlns:a16="http://schemas.microsoft.com/office/drawing/2014/main" id="{0D5F0C57-92E4-4A81-BFC3-35CD23EBFD75}"/>
                </a:ext>
              </a:extLst>
            </p:cNvPr>
            <p:cNvSpPr/>
            <p:nvPr/>
          </p:nvSpPr>
          <p:spPr>
            <a:xfrm>
              <a:off x="2632842" y="1493781"/>
              <a:ext cx="756744" cy="378373"/>
            </a:xfrm>
            <a:prstGeom prst="roundRect">
              <a:avLst/>
            </a:prstGeom>
            <a:solidFill>
              <a:srgbClr val="5D719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33">
              <a:extLst>
                <a:ext uri="{FF2B5EF4-FFF2-40B4-BE49-F238E27FC236}">
                  <a16:creationId xmlns:a16="http://schemas.microsoft.com/office/drawing/2014/main" id="{F00E8F57-E9AD-48F6-9BEA-E3D25D637F25}"/>
                </a:ext>
              </a:extLst>
            </p:cNvPr>
            <p:cNvSpPr/>
            <p:nvPr/>
          </p:nvSpPr>
          <p:spPr>
            <a:xfrm>
              <a:off x="3273972" y="1324303"/>
              <a:ext cx="756744" cy="378373"/>
            </a:xfrm>
            <a:prstGeom prst="roundRect">
              <a:avLst/>
            </a:prstGeom>
            <a:solidFill>
              <a:srgbClr val="B4C7E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34">
              <a:extLst>
                <a:ext uri="{FF2B5EF4-FFF2-40B4-BE49-F238E27FC236}">
                  <a16:creationId xmlns:a16="http://schemas.microsoft.com/office/drawing/2014/main" id="{4A04027A-F1B2-429C-94E4-4F7335A86F77}"/>
                </a:ext>
              </a:extLst>
            </p:cNvPr>
            <p:cNvSpPr/>
            <p:nvPr/>
          </p:nvSpPr>
          <p:spPr>
            <a:xfrm>
              <a:off x="2243959" y="1022130"/>
              <a:ext cx="756744" cy="378373"/>
            </a:xfrm>
            <a:prstGeom prst="roundRect">
              <a:avLst/>
            </a:prstGeom>
            <a:solidFill>
              <a:srgbClr val="7087B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4686443-0F85-4497-996E-99E7067278F7}"/>
              </a:ext>
            </a:extLst>
          </p:cNvPr>
          <p:cNvCxnSpPr/>
          <p:nvPr/>
        </p:nvCxnSpPr>
        <p:spPr>
          <a:xfrm>
            <a:off x="5866450" y="5131487"/>
            <a:ext cx="1676562" cy="0"/>
          </a:xfrm>
          <a:prstGeom prst="straightConnector1">
            <a:avLst/>
          </a:prstGeom>
          <a:ln w="762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423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0">
            <a:extLst>
              <a:ext uri="{FF2B5EF4-FFF2-40B4-BE49-F238E27FC236}">
                <a16:creationId xmlns:a16="http://schemas.microsoft.com/office/drawing/2014/main" id="{5D4EBB6B-9584-4E3B-BF7B-067B6938DA63}"/>
              </a:ext>
            </a:extLst>
          </p:cNvPr>
          <p:cNvSpPr/>
          <p:nvPr/>
        </p:nvSpPr>
        <p:spPr>
          <a:xfrm>
            <a:off x="894736" y="3916523"/>
            <a:ext cx="10451690" cy="197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3C418A-A04F-4886-8C7F-B05225226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Workspace Structuring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9DE98F-FE2E-45EA-9E5A-5BFE3D190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481" y="1162373"/>
            <a:ext cx="11871702" cy="2822930"/>
          </a:xfrm>
        </p:spPr>
        <p:txBody>
          <a:bodyPr/>
          <a:lstStyle/>
          <a:p>
            <a:r>
              <a:rPr lang="en-US" dirty="0"/>
              <a:t>More recent updates to the API introduced the concept of “workspaces”</a:t>
            </a:r>
          </a:p>
          <a:p>
            <a:r>
              <a:rPr lang="en-US" dirty="0"/>
              <a:t>Each POST2 workspace is an encapsulated set of inputs (usually defined by an input deck) </a:t>
            </a:r>
          </a:p>
          <a:p>
            <a:r>
              <a:rPr lang="en-US" dirty="0"/>
              <a:t>Permits the same POST2 instantiation to run multiple workspaces either in sequence or in parallel</a:t>
            </a:r>
          </a:p>
          <a:p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66E946E-7BB3-4EE4-BD90-FCC6D8C954D3}"/>
              </a:ext>
            </a:extLst>
          </p:cNvPr>
          <p:cNvSpPr/>
          <p:nvPr/>
        </p:nvSpPr>
        <p:spPr>
          <a:xfrm>
            <a:off x="1060176" y="4443296"/>
            <a:ext cx="2613991" cy="125233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8D4B4F-6FD5-4448-966B-13B759BA65BE}"/>
              </a:ext>
            </a:extLst>
          </p:cNvPr>
          <p:cNvSpPr txBox="1"/>
          <p:nvPr/>
        </p:nvSpPr>
        <p:spPr>
          <a:xfrm>
            <a:off x="1060175" y="4653961"/>
            <a:ext cx="2613991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/>
              <a:t>POST2</a:t>
            </a:r>
          </a:p>
          <a:p>
            <a:pPr algn="ctr"/>
            <a:r>
              <a:rPr lang="en-US" sz="2400" dirty="0"/>
              <a:t>Workspace 1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66BED65-339D-44CC-A1D8-78BAB77D7D4D}"/>
              </a:ext>
            </a:extLst>
          </p:cNvPr>
          <p:cNvSpPr/>
          <p:nvPr/>
        </p:nvSpPr>
        <p:spPr>
          <a:xfrm>
            <a:off x="8517835" y="4443296"/>
            <a:ext cx="2613991" cy="125233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6105D5-C0C8-43B2-8869-F5319B1C02DD}"/>
              </a:ext>
            </a:extLst>
          </p:cNvPr>
          <p:cNvSpPr txBox="1"/>
          <p:nvPr/>
        </p:nvSpPr>
        <p:spPr>
          <a:xfrm>
            <a:off x="8517834" y="4653961"/>
            <a:ext cx="2613991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/>
              <a:t>POST2</a:t>
            </a:r>
          </a:p>
          <a:p>
            <a:pPr algn="ctr"/>
            <a:r>
              <a:rPr lang="en-US" sz="2400" dirty="0"/>
              <a:t>Workspace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9EA89F-E099-4C54-BECA-FA7B5446D46E}"/>
              </a:ext>
            </a:extLst>
          </p:cNvPr>
          <p:cNvSpPr txBox="1"/>
          <p:nvPr/>
        </p:nvSpPr>
        <p:spPr>
          <a:xfrm>
            <a:off x="1060175" y="3985303"/>
            <a:ext cx="2613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Lunar Ascent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1DF299-85D0-4EE4-BB93-061CAA8BF520}"/>
              </a:ext>
            </a:extLst>
          </p:cNvPr>
          <p:cNvSpPr txBox="1"/>
          <p:nvPr/>
        </p:nvSpPr>
        <p:spPr>
          <a:xfrm>
            <a:off x="8517833" y="3985303"/>
            <a:ext cx="2613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Earth Entry</a:t>
            </a:r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73C5DEDB-D293-4C05-BA7A-FB0F2907B1AB}"/>
              </a:ext>
            </a:extLst>
          </p:cNvPr>
          <p:cNvSpPr/>
          <p:nvPr/>
        </p:nvSpPr>
        <p:spPr>
          <a:xfrm>
            <a:off x="4789004" y="4443296"/>
            <a:ext cx="2613991" cy="125233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D88F41-CC93-4065-8068-5865501ECB9C}"/>
              </a:ext>
            </a:extLst>
          </p:cNvPr>
          <p:cNvSpPr txBox="1"/>
          <p:nvPr/>
        </p:nvSpPr>
        <p:spPr>
          <a:xfrm>
            <a:off x="4789003" y="4838627"/>
            <a:ext cx="261399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/>
              <a:t>Copernicus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4FCBBD-7B1B-426C-AC99-A992ADAEA9FE}"/>
              </a:ext>
            </a:extLst>
          </p:cNvPr>
          <p:cNvSpPr txBox="1"/>
          <p:nvPr/>
        </p:nvSpPr>
        <p:spPr>
          <a:xfrm>
            <a:off x="4789002" y="3985303"/>
            <a:ext cx="2613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Lunar to Earth Transfer</a:t>
            </a:r>
          </a:p>
        </p:txBody>
      </p:sp>
    </p:spTree>
    <p:extLst>
      <p:ext uri="{BB962C8B-B14F-4D97-AF65-F5344CB8AC3E}">
        <p14:creationId xmlns:p14="http://schemas.microsoft.com/office/powerpoint/2010/main" val="369674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 animBg="1"/>
      <p:bldP spid="5" grpId="0"/>
      <p:bldP spid="6" grpId="0" animBg="1"/>
      <p:bldP spid="7" grpId="0"/>
      <p:bldP spid="8" grpId="0"/>
      <p:bldP spid="9" grpId="0"/>
      <p:bldP spid="10" grpId="0" animBg="1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E7CCE-654F-482A-A5B4-6C62644CD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API Example: Copernicus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0AB92-E31C-4DBD-A7B4-765DC9F46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481" y="1162372"/>
            <a:ext cx="11451248" cy="5543228"/>
          </a:xfrm>
        </p:spPr>
        <p:txBody>
          <a:bodyPr>
            <a:normAutofit/>
          </a:bodyPr>
          <a:lstStyle/>
          <a:p>
            <a:r>
              <a:rPr lang="en-US" dirty="0"/>
              <a:t>Set of POST2 functions are compiled into a callable Python module via CFFI package</a:t>
            </a:r>
          </a:p>
          <a:p>
            <a:r>
              <a:rPr lang="en-US" dirty="0"/>
              <a:t>JSON plugins are developed specific to Copernicus input decks (</a:t>
            </a:r>
            <a:r>
              <a:rPr lang="en-US" dirty="0" err="1"/>
              <a:t>idecks</a:t>
            </a:r>
            <a:r>
              <a:rPr lang="en-US" dirty="0"/>
              <a:t>) which handle inputs and outputs being passed to and from POST2</a:t>
            </a:r>
          </a:p>
          <a:p>
            <a:r>
              <a:rPr lang="en-US" dirty="0"/>
              <a:t>Python script is called by this plugin to interface with POST2</a:t>
            </a:r>
          </a:p>
          <a:p>
            <a:pPr lvl="1"/>
            <a:r>
              <a:rPr lang="en-US" dirty="0"/>
              <a:t>Runs within same Python process as Copernicus</a:t>
            </a:r>
          </a:p>
          <a:p>
            <a:pPr lvl="1"/>
            <a:r>
              <a:rPr lang="en-US" dirty="0"/>
              <a:t>Upon loading the plugin, the designated POST2 input deck is loaded into memory; only occurs a single time (only true I/O in this process)</a:t>
            </a:r>
          </a:p>
          <a:p>
            <a:pPr lvl="1"/>
            <a:r>
              <a:rPr lang="en-US" dirty="0"/>
              <a:t>At this point, each time Copernicus makes a call to propagate:</a:t>
            </a:r>
          </a:p>
          <a:p>
            <a:pPr lvl="2"/>
            <a:r>
              <a:rPr lang="en-US" dirty="0"/>
              <a:t>Inputs from JSON plugin are passed through Python module to POST2, then input deck is executed with updated inputs from Copernicus (</a:t>
            </a:r>
            <a:r>
              <a:rPr lang="en-US" b="1" dirty="0"/>
              <a:t>does not alter input deck file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Outputs from POST2 are passed back through Python module (</a:t>
            </a:r>
            <a:r>
              <a:rPr lang="en-US" b="1" dirty="0"/>
              <a:t>as a data stream in memory, not through I/O</a:t>
            </a:r>
            <a:r>
              <a:rPr lang="en-US" dirty="0"/>
              <a:t>) to JSON plugin/Copernicus</a:t>
            </a:r>
          </a:p>
        </p:txBody>
      </p:sp>
    </p:spTree>
    <p:extLst>
      <p:ext uri="{BB962C8B-B14F-4D97-AF65-F5344CB8AC3E}">
        <p14:creationId xmlns:p14="http://schemas.microsoft.com/office/powerpoint/2010/main" val="239046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516C2-D2FB-43DF-A277-DA23644C7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Flight Mechanics Modeling &amp; Simulation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07CBC-D38F-4A5D-9233-1F45EAFC5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481" y="1162372"/>
            <a:ext cx="11871702" cy="5435277"/>
          </a:xfrm>
        </p:spPr>
        <p:txBody>
          <a:bodyPr numCol="1" spcCol="365760">
            <a:normAutofit fontScale="77500" lnSpcReduction="20000"/>
          </a:bodyPr>
          <a:lstStyle/>
          <a:p>
            <a:r>
              <a:rPr lang="en-US" dirty="0"/>
              <a:t>What does this mean? Different groups have different definitions!</a:t>
            </a:r>
          </a:p>
          <a:p>
            <a:pPr lvl="1"/>
            <a:r>
              <a:rPr lang="en-US" dirty="0"/>
              <a:t>3DOF? 6DOF? Flight dynamics? Trajectory optimization? GN&amp;C? </a:t>
            </a:r>
          </a:p>
          <a:p>
            <a:r>
              <a:rPr lang="en-US" dirty="0"/>
              <a:t>Ultimately, “flight mechanics” is a very broad field that can include elements from other disciplines</a:t>
            </a:r>
          </a:p>
          <a:p>
            <a:r>
              <a:rPr lang="en-US" dirty="0"/>
              <a:t>For the purposes of this talk, flight mechanics is the study of the performance of the integrated “system of systems” that make up a flight vehicle and its environment</a:t>
            </a:r>
          </a:p>
          <a:p>
            <a:pPr lvl="1"/>
            <a:r>
              <a:rPr lang="en-US" dirty="0"/>
              <a:t>3/6/Multi-DOF equations of motion</a:t>
            </a:r>
          </a:p>
          <a:p>
            <a:pPr lvl="1"/>
            <a:r>
              <a:rPr lang="en-US" dirty="0"/>
              <a:t>Trajectory optimization</a:t>
            </a:r>
          </a:p>
          <a:p>
            <a:pPr lvl="1"/>
            <a:r>
              <a:rPr lang="en-US" dirty="0"/>
              <a:t>Guidance, navigation, &amp; control</a:t>
            </a:r>
          </a:p>
          <a:p>
            <a:pPr lvl="1"/>
            <a:r>
              <a:rPr lang="en-US" dirty="0"/>
              <a:t>Aerodynamics</a:t>
            </a:r>
          </a:p>
          <a:p>
            <a:pPr lvl="1"/>
            <a:r>
              <a:rPr lang="en-US" dirty="0"/>
              <a:t>Atmosphere &amp; environments</a:t>
            </a:r>
          </a:p>
          <a:p>
            <a:pPr lvl="1"/>
            <a:r>
              <a:rPr lang="en-US" dirty="0"/>
              <a:t>Mass &amp; structures</a:t>
            </a:r>
          </a:p>
          <a:p>
            <a:pPr lvl="1"/>
            <a:r>
              <a:rPr lang="en-US" dirty="0"/>
              <a:t>Propulsion</a:t>
            </a:r>
          </a:p>
          <a:p>
            <a:pPr lvl="1"/>
            <a:r>
              <a:rPr lang="en-US" dirty="0"/>
              <a:t>Manual control effects</a:t>
            </a:r>
          </a:p>
          <a:p>
            <a:pPr lvl="1"/>
            <a:r>
              <a:rPr lang="en-US" dirty="0"/>
              <a:t>Off-nominal and abort scenarios</a:t>
            </a:r>
          </a:p>
          <a:p>
            <a:pPr lvl="1"/>
            <a:r>
              <a:rPr lang="en-US" dirty="0"/>
              <a:t>…</a:t>
            </a:r>
          </a:p>
          <a:p>
            <a:r>
              <a:rPr lang="en-US" dirty="0"/>
              <a:t>Many simulation environments or tools exist that can assess elements of flight mechanics</a:t>
            </a:r>
          </a:p>
          <a:p>
            <a:pPr lvl="1"/>
            <a:r>
              <a:rPr lang="en-US" dirty="0"/>
              <a:t>Copernicus, DSENDS, Genesis, STK, </a:t>
            </a:r>
            <a:r>
              <a:rPr lang="en-US" dirty="0" err="1"/>
              <a:t>QuickShot</a:t>
            </a:r>
            <a:r>
              <a:rPr lang="en-US" dirty="0"/>
              <a:t>, OTIS, …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791815-263F-458C-B1AC-B27A6F9BE549}"/>
              </a:ext>
            </a:extLst>
          </p:cNvPr>
          <p:cNvSpPr txBox="1"/>
          <p:nvPr/>
        </p:nvSpPr>
        <p:spPr>
          <a:xfrm rot="1340881">
            <a:off x="7261746" y="3884172"/>
            <a:ext cx="3232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Not Comprehensive!</a:t>
            </a:r>
          </a:p>
        </p:txBody>
      </p:sp>
    </p:spTree>
    <p:extLst>
      <p:ext uri="{BB962C8B-B14F-4D97-AF65-F5344CB8AC3E}">
        <p14:creationId xmlns:p14="http://schemas.microsoft.com/office/powerpoint/2010/main" val="29565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F51FCE-44AC-3E09-3436-8FB382AA21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428" y="1350663"/>
            <a:ext cx="8440325" cy="522344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9BD643-F105-D556-08FA-FC5BFEC08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 Tests Gradient Calculations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A47C164-EEF5-1A15-E816-09E17F7EF1F4}"/>
              </a:ext>
            </a:extLst>
          </p:cNvPr>
          <p:cNvCxnSpPr>
            <a:cxnSpLocks/>
          </p:cNvCxnSpPr>
          <p:nvPr/>
        </p:nvCxnSpPr>
        <p:spPr>
          <a:xfrm>
            <a:off x="1196271" y="1458410"/>
            <a:ext cx="0" cy="431735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6EB1EE7-C4A7-CBE4-1B71-51402CD0306C}"/>
              </a:ext>
            </a:extLst>
          </p:cNvPr>
          <p:cNvGrpSpPr/>
          <p:nvPr/>
        </p:nvGrpSpPr>
        <p:grpSpPr>
          <a:xfrm>
            <a:off x="196770" y="2939976"/>
            <a:ext cx="2048719" cy="1176070"/>
            <a:chOff x="196770" y="2696901"/>
            <a:chExt cx="2048719" cy="117607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F54182D-EB04-749D-3EB6-F8AA78ECD583}"/>
                </a:ext>
              </a:extLst>
            </p:cNvPr>
            <p:cNvSpPr/>
            <p:nvPr/>
          </p:nvSpPr>
          <p:spPr>
            <a:xfrm>
              <a:off x="196770" y="2696901"/>
              <a:ext cx="2048719" cy="11760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215794A-A5F5-3E05-5CF4-247A3644A00D}"/>
                </a:ext>
              </a:extLst>
            </p:cNvPr>
            <p:cNvSpPr txBox="1"/>
            <p:nvPr/>
          </p:nvSpPr>
          <p:spPr>
            <a:xfrm>
              <a:off x="196770" y="2799621"/>
              <a:ext cx="2023187" cy="1073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Lower is Better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60950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F51FCE-44AC-3E09-3436-8FB382AA21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0428" y="1350663"/>
            <a:ext cx="8440324" cy="522344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9BD643-F105-D556-08FA-FC5BFEC08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 Tests Overall Time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A47C164-EEF5-1A15-E816-09E17F7EF1F4}"/>
              </a:ext>
            </a:extLst>
          </p:cNvPr>
          <p:cNvCxnSpPr>
            <a:cxnSpLocks/>
          </p:cNvCxnSpPr>
          <p:nvPr/>
        </p:nvCxnSpPr>
        <p:spPr>
          <a:xfrm>
            <a:off x="1196271" y="1458410"/>
            <a:ext cx="0" cy="431735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6EB1EE7-C4A7-CBE4-1B71-51402CD0306C}"/>
              </a:ext>
            </a:extLst>
          </p:cNvPr>
          <p:cNvGrpSpPr/>
          <p:nvPr/>
        </p:nvGrpSpPr>
        <p:grpSpPr>
          <a:xfrm>
            <a:off x="196770" y="2939976"/>
            <a:ext cx="2048719" cy="1176070"/>
            <a:chOff x="196770" y="2696901"/>
            <a:chExt cx="2048719" cy="117607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F54182D-EB04-749D-3EB6-F8AA78ECD583}"/>
                </a:ext>
              </a:extLst>
            </p:cNvPr>
            <p:cNvSpPr/>
            <p:nvPr/>
          </p:nvSpPr>
          <p:spPr>
            <a:xfrm>
              <a:off x="196770" y="2696901"/>
              <a:ext cx="2048719" cy="11760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215794A-A5F5-3E05-5CF4-247A3644A00D}"/>
                </a:ext>
              </a:extLst>
            </p:cNvPr>
            <p:cNvSpPr txBox="1"/>
            <p:nvPr/>
          </p:nvSpPr>
          <p:spPr>
            <a:xfrm>
              <a:off x="196770" y="2799621"/>
              <a:ext cx="2023187" cy="1073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Lower is Better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47596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F51FCE-44AC-3E09-3436-8FB382AA21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0428" y="1414363"/>
            <a:ext cx="8440325" cy="509604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9BD643-F105-D556-08FA-FC5BFEC08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Lunar Lander Gradient Calculations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A47C164-EEF5-1A15-E816-09E17F7EF1F4}"/>
              </a:ext>
            </a:extLst>
          </p:cNvPr>
          <p:cNvCxnSpPr>
            <a:cxnSpLocks/>
          </p:cNvCxnSpPr>
          <p:nvPr/>
        </p:nvCxnSpPr>
        <p:spPr>
          <a:xfrm>
            <a:off x="1196271" y="1458410"/>
            <a:ext cx="0" cy="431735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6EB1EE7-C4A7-CBE4-1B71-51402CD0306C}"/>
              </a:ext>
            </a:extLst>
          </p:cNvPr>
          <p:cNvGrpSpPr/>
          <p:nvPr/>
        </p:nvGrpSpPr>
        <p:grpSpPr>
          <a:xfrm>
            <a:off x="196770" y="2939976"/>
            <a:ext cx="2048719" cy="1176070"/>
            <a:chOff x="196770" y="2696901"/>
            <a:chExt cx="2048719" cy="117607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F54182D-EB04-749D-3EB6-F8AA78ECD583}"/>
                </a:ext>
              </a:extLst>
            </p:cNvPr>
            <p:cNvSpPr/>
            <p:nvPr/>
          </p:nvSpPr>
          <p:spPr>
            <a:xfrm>
              <a:off x="196770" y="2696901"/>
              <a:ext cx="2048719" cy="11760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215794A-A5F5-3E05-5CF4-247A3644A00D}"/>
                </a:ext>
              </a:extLst>
            </p:cNvPr>
            <p:cNvSpPr txBox="1"/>
            <p:nvPr/>
          </p:nvSpPr>
          <p:spPr>
            <a:xfrm>
              <a:off x="196770" y="2799621"/>
              <a:ext cx="2023187" cy="1073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Lower is Better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95026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03BD7-EE60-44A6-A0F5-3563B6856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033ADF-D8D4-467B-B0F7-8BF76F3DB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481" y="1162372"/>
            <a:ext cx="6777970" cy="5543227"/>
          </a:xfrm>
        </p:spPr>
        <p:txBody>
          <a:bodyPr>
            <a:normAutofit fontScale="92500"/>
          </a:bodyPr>
          <a:lstStyle/>
          <a:p>
            <a:pPr lvl="0"/>
            <a:r>
              <a:rPr lang="en-US" dirty="0"/>
              <a:t>Navigation error</a:t>
            </a:r>
          </a:p>
          <a:p>
            <a:pPr lvl="1"/>
            <a:r>
              <a:rPr lang="en-US" dirty="0"/>
              <a:t>Describes overall behavior of navigation system</a:t>
            </a:r>
          </a:p>
          <a:p>
            <a:pPr lvl="0"/>
            <a:r>
              <a:rPr lang="en-US" dirty="0"/>
              <a:t>Landing precision</a:t>
            </a:r>
          </a:p>
          <a:p>
            <a:pPr lvl="1"/>
            <a:r>
              <a:rPr lang="en-US" dirty="0"/>
              <a:t>Describes how well integrated vehicle lands near pre-designated target</a:t>
            </a:r>
          </a:p>
          <a:p>
            <a:pPr lvl="1"/>
            <a:r>
              <a:rPr lang="en-US" dirty="0"/>
              <a:t>50 m range or better in a 3</a:t>
            </a:r>
            <a:r>
              <a:rPr lang="en-US" i="1" dirty="0"/>
              <a:t>σ</a:t>
            </a:r>
            <a:r>
              <a:rPr lang="en-US" dirty="0"/>
              <a:t> sense is desired (99%-tile statistics also assessed)</a:t>
            </a:r>
          </a:p>
          <a:p>
            <a:pPr lvl="0"/>
            <a:r>
              <a:rPr lang="en-US" dirty="0"/>
              <a:t>Success rate</a:t>
            </a:r>
          </a:p>
          <a:p>
            <a:pPr lvl="1"/>
            <a:r>
              <a:rPr lang="en-US" dirty="0"/>
              <a:t>Describes percentage of 8,000 Monte Carlo samples that achieve a safe landing:</a:t>
            </a:r>
          </a:p>
          <a:p>
            <a:pPr lvl="2"/>
            <a:r>
              <a:rPr lang="en-US" dirty="0"/>
              <a:t>Horizontal velocity of less than or equal to 1.0 m/s</a:t>
            </a:r>
          </a:p>
          <a:p>
            <a:pPr lvl="2"/>
            <a:r>
              <a:rPr lang="en-US" dirty="0"/>
              <a:t>Vertical velocity of less than 3.0 m/s</a:t>
            </a:r>
          </a:p>
          <a:p>
            <a:pPr lvl="2"/>
            <a:r>
              <a:rPr lang="en-US" dirty="0"/>
              <a:t>Angle off vertical of less than 3°</a:t>
            </a:r>
          </a:p>
          <a:p>
            <a:pPr lvl="2"/>
            <a:r>
              <a:rPr lang="en-US" dirty="0"/>
              <a:t>Max angular rate about any axis of less than 0.5°/s</a:t>
            </a:r>
          </a:p>
          <a:p>
            <a:pPr lvl="1"/>
            <a:r>
              <a:rPr lang="en-US" dirty="0"/>
              <a:t>Success rate of 99% or better is desired</a:t>
            </a:r>
          </a:p>
          <a:p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6329F94-3AF9-4DD5-A8A6-5F35D850144E}"/>
              </a:ext>
            </a:extLst>
          </p:cNvPr>
          <p:cNvSpPr/>
          <p:nvPr/>
        </p:nvSpPr>
        <p:spPr>
          <a:xfrm rot="21003644">
            <a:off x="8099890" y="2588540"/>
            <a:ext cx="1881422" cy="2864488"/>
          </a:xfrm>
          <a:prstGeom prst="ellipse">
            <a:avLst/>
          </a:prstGeom>
          <a:solidFill>
            <a:schemeClr val="accent6">
              <a:alpha val="2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287670C-1CAB-40BB-B8BB-ADA67DD6967B}"/>
              </a:ext>
            </a:extLst>
          </p:cNvPr>
          <p:cNvSpPr/>
          <p:nvPr/>
        </p:nvSpPr>
        <p:spPr>
          <a:xfrm rot="20935779">
            <a:off x="8393874" y="3301843"/>
            <a:ext cx="1293455" cy="1467189"/>
          </a:xfrm>
          <a:prstGeom prst="ellipse">
            <a:avLst/>
          </a:prstGeom>
          <a:solidFill>
            <a:schemeClr val="accent5">
              <a:alpha val="2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7">
            <a:extLst>
              <a:ext uri="{FF2B5EF4-FFF2-40B4-BE49-F238E27FC236}">
                <a16:creationId xmlns:a16="http://schemas.microsoft.com/office/drawing/2014/main" id="{6AF5DE17-E614-4AE7-AA0C-DF084F36795A}"/>
              </a:ext>
            </a:extLst>
          </p:cNvPr>
          <p:cNvSpPr/>
          <p:nvPr/>
        </p:nvSpPr>
        <p:spPr>
          <a:xfrm>
            <a:off x="8864494" y="3853687"/>
            <a:ext cx="357188" cy="357188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3EE566-53D9-48D4-BC88-8E87FDD82FD2}"/>
              </a:ext>
            </a:extLst>
          </p:cNvPr>
          <p:cNvSpPr txBox="1"/>
          <p:nvPr/>
        </p:nvSpPr>
        <p:spPr>
          <a:xfrm>
            <a:off x="10194646" y="2588539"/>
            <a:ext cx="1239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Truth State</a:t>
            </a:r>
            <a:br>
              <a:rPr lang="en-US" b="1" dirty="0"/>
            </a:br>
            <a:r>
              <a:rPr lang="en-US" b="1" dirty="0"/>
              <a:t>Dispersion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B6491F-769A-4057-9354-89641E6E7055}"/>
              </a:ext>
            </a:extLst>
          </p:cNvPr>
          <p:cNvSpPr txBox="1"/>
          <p:nvPr/>
        </p:nvSpPr>
        <p:spPr>
          <a:xfrm>
            <a:off x="10231112" y="3557040"/>
            <a:ext cx="1756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Navigation State</a:t>
            </a:r>
            <a:br>
              <a:rPr lang="en-US" b="1" dirty="0"/>
            </a:br>
            <a:r>
              <a:rPr lang="en-US" b="1" dirty="0"/>
              <a:t>Dispersion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D6B8E9-1EA8-428C-94B3-4928A8F15E12}"/>
              </a:ext>
            </a:extLst>
          </p:cNvPr>
          <p:cNvSpPr txBox="1"/>
          <p:nvPr/>
        </p:nvSpPr>
        <p:spPr>
          <a:xfrm>
            <a:off x="10404342" y="4497206"/>
            <a:ext cx="1265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Navigation </a:t>
            </a:r>
            <a:br>
              <a:rPr lang="en-US" b="1" dirty="0"/>
            </a:br>
            <a:r>
              <a:rPr lang="en-US" b="1" dirty="0"/>
              <a:t>Error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437A03-CB1F-4111-9CAA-9BB1AA1553AD}"/>
              </a:ext>
            </a:extLst>
          </p:cNvPr>
          <p:cNvSpPr txBox="1"/>
          <p:nvPr/>
        </p:nvSpPr>
        <p:spPr>
          <a:xfrm>
            <a:off x="7048024" y="4190118"/>
            <a:ext cx="774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Target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CE01562-343B-4B3F-B06A-7C5911B0BA4C}"/>
              </a:ext>
            </a:extLst>
          </p:cNvPr>
          <p:cNvSpPr/>
          <p:nvPr/>
        </p:nvSpPr>
        <p:spPr>
          <a:xfrm>
            <a:off x="9240288" y="4261160"/>
            <a:ext cx="113624" cy="113624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1A9B93E-82C9-4B79-A9DF-63A0387135B2}"/>
              </a:ext>
            </a:extLst>
          </p:cNvPr>
          <p:cNvCxnSpPr>
            <a:stCxn id="8" idx="1"/>
          </p:cNvCxnSpPr>
          <p:nvPr/>
        </p:nvCxnSpPr>
        <p:spPr>
          <a:xfrm flipH="1">
            <a:off x="9638633" y="2911705"/>
            <a:ext cx="556013" cy="142151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221005C-0A64-4A39-A3C0-472AC2948720}"/>
              </a:ext>
            </a:extLst>
          </p:cNvPr>
          <p:cNvCxnSpPr>
            <a:stCxn id="9" idx="1"/>
          </p:cNvCxnSpPr>
          <p:nvPr/>
        </p:nvCxnSpPr>
        <p:spPr>
          <a:xfrm flipH="1">
            <a:off x="9692739" y="3880206"/>
            <a:ext cx="538373" cy="152075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EFC9CBE-E9B5-4992-B580-7630045D8062}"/>
              </a:ext>
            </a:extLst>
          </p:cNvPr>
          <p:cNvCxnSpPr>
            <a:endCxn id="12" idx="4"/>
          </p:cNvCxnSpPr>
          <p:nvPr/>
        </p:nvCxnSpPr>
        <p:spPr>
          <a:xfrm flipH="1" flipV="1">
            <a:off x="9297100" y="4374784"/>
            <a:ext cx="76412" cy="772994"/>
          </a:xfrm>
          <a:prstGeom prst="line">
            <a:avLst/>
          </a:prstGeom>
          <a:ln w="38100">
            <a:solidFill>
              <a:srgbClr val="C00000"/>
            </a:solidFill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DE6433C8-BF6F-40C9-A96E-02F0BF8293C7}"/>
              </a:ext>
            </a:extLst>
          </p:cNvPr>
          <p:cNvSpPr/>
          <p:nvPr/>
        </p:nvSpPr>
        <p:spPr>
          <a:xfrm>
            <a:off x="9322080" y="5091005"/>
            <a:ext cx="113624" cy="11362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2B39E66-9541-44CD-A959-0AD5568FDDE6}"/>
              </a:ext>
            </a:extLst>
          </p:cNvPr>
          <p:cNvCxnSpPr>
            <a:stCxn id="10" idx="1"/>
          </p:cNvCxnSpPr>
          <p:nvPr/>
        </p:nvCxnSpPr>
        <p:spPr>
          <a:xfrm flipH="1">
            <a:off x="9390219" y="4820372"/>
            <a:ext cx="1014123" cy="15426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13D53CB-7102-4CAB-BEBB-641EFDA0AD35}"/>
              </a:ext>
            </a:extLst>
          </p:cNvPr>
          <p:cNvCxnSpPr>
            <a:endCxn id="11" idx="3"/>
          </p:cNvCxnSpPr>
          <p:nvPr/>
        </p:nvCxnSpPr>
        <p:spPr>
          <a:xfrm flipH="1">
            <a:off x="7822403" y="4087323"/>
            <a:ext cx="1119801" cy="287461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060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08DCE-2577-4FD2-8AA1-5F3983D2B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Space Network Quality Trades</a:t>
            </a:r>
          </a:p>
        </p:txBody>
      </p:sp>
      <p:pic>
        <p:nvPicPr>
          <p:cNvPr id="4" name="Graphic 9">
            <a:extLst>
              <a:ext uri="{FF2B5EF4-FFF2-40B4-BE49-F238E27FC236}">
                <a16:creationId xmlns:a16="http://schemas.microsoft.com/office/drawing/2014/main" id="{32657D07-F00D-486D-9F0E-145E1226F1E6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121" b="11782"/>
          <a:stretch/>
        </p:blipFill>
        <p:spPr bwMode="auto">
          <a:xfrm>
            <a:off x="-612709" y="1141318"/>
            <a:ext cx="9391448" cy="47383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0F3CD-F9EB-48F7-B83B-CF0AF7ABF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0271" y="1141319"/>
            <a:ext cx="3657601" cy="4276203"/>
          </a:xfrm>
        </p:spPr>
        <p:txBody>
          <a:bodyPr>
            <a:normAutofit fontScale="92500"/>
          </a:bodyPr>
          <a:lstStyle/>
          <a:p>
            <a:r>
              <a:rPr lang="en-US" dirty="0"/>
              <a:t>First case is baseline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DSN Update prior to EI is critical</a:t>
            </a:r>
          </a:p>
          <a:p>
            <a:pPr lvl="1"/>
            <a:r>
              <a:rPr lang="en-US" dirty="0"/>
              <a:t>Navigated position error is very sensitive to the final update (follows intuition)</a:t>
            </a:r>
          </a:p>
          <a:p>
            <a:r>
              <a:rPr lang="en-US" dirty="0"/>
              <a:t>Because each sample is an integrated trajectory, can evaluate success rate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035500-CFEB-48C5-B263-80DC520AB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7716" y="5417522"/>
            <a:ext cx="5024284" cy="144047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7EDD2F-6739-49E1-830A-2FF60EEDEDFD}"/>
              </a:ext>
            </a:extLst>
          </p:cNvPr>
          <p:cNvSpPr/>
          <p:nvPr/>
        </p:nvSpPr>
        <p:spPr>
          <a:xfrm>
            <a:off x="196645" y="4994786"/>
            <a:ext cx="6862916" cy="18681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A9CAE7-B7BD-4506-879D-AFB22FE948C0}"/>
              </a:ext>
            </a:extLst>
          </p:cNvPr>
          <p:cNvSpPr/>
          <p:nvPr/>
        </p:nvSpPr>
        <p:spPr>
          <a:xfrm>
            <a:off x="191729" y="5707625"/>
            <a:ext cx="6862916" cy="18681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8540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07E1D-FB4D-4753-8374-E02C2CDE2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Navigation Performance Summary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EA39EC7-930E-405B-B66E-8C4FE774DC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4684911"/>
              </p:ext>
            </p:extLst>
          </p:nvPr>
        </p:nvGraphicFramePr>
        <p:xfrm>
          <a:off x="673508" y="1278095"/>
          <a:ext cx="10844981" cy="5321797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259559">
                  <a:extLst>
                    <a:ext uri="{9D8B030D-6E8A-4147-A177-3AD203B41FA5}">
                      <a16:colId xmlns:a16="http://schemas.microsoft.com/office/drawing/2014/main" val="359254013"/>
                    </a:ext>
                  </a:extLst>
                </a:gridCol>
                <a:gridCol w="1669183">
                  <a:extLst>
                    <a:ext uri="{9D8B030D-6E8A-4147-A177-3AD203B41FA5}">
                      <a16:colId xmlns:a16="http://schemas.microsoft.com/office/drawing/2014/main" val="4049106140"/>
                    </a:ext>
                  </a:extLst>
                </a:gridCol>
                <a:gridCol w="1030433">
                  <a:extLst>
                    <a:ext uri="{9D8B030D-6E8A-4147-A177-3AD203B41FA5}">
                      <a16:colId xmlns:a16="http://schemas.microsoft.com/office/drawing/2014/main" val="2093080989"/>
                    </a:ext>
                  </a:extLst>
                </a:gridCol>
                <a:gridCol w="1375279">
                  <a:extLst>
                    <a:ext uri="{9D8B030D-6E8A-4147-A177-3AD203B41FA5}">
                      <a16:colId xmlns:a16="http://schemas.microsoft.com/office/drawing/2014/main" val="715492371"/>
                    </a:ext>
                  </a:extLst>
                </a:gridCol>
                <a:gridCol w="1169957">
                  <a:extLst>
                    <a:ext uri="{9D8B030D-6E8A-4147-A177-3AD203B41FA5}">
                      <a16:colId xmlns:a16="http://schemas.microsoft.com/office/drawing/2014/main" val="2130406359"/>
                    </a:ext>
                  </a:extLst>
                </a:gridCol>
                <a:gridCol w="1349242">
                  <a:extLst>
                    <a:ext uri="{9D8B030D-6E8A-4147-A177-3AD203B41FA5}">
                      <a16:colId xmlns:a16="http://schemas.microsoft.com/office/drawing/2014/main" val="252563170"/>
                    </a:ext>
                  </a:extLst>
                </a:gridCol>
                <a:gridCol w="1662674">
                  <a:extLst>
                    <a:ext uri="{9D8B030D-6E8A-4147-A177-3AD203B41FA5}">
                      <a16:colId xmlns:a16="http://schemas.microsoft.com/office/drawing/2014/main" val="2193760891"/>
                    </a:ext>
                  </a:extLst>
                </a:gridCol>
                <a:gridCol w="1328654">
                  <a:extLst>
                    <a:ext uri="{9D8B030D-6E8A-4147-A177-3AD203B41FA5}">
                      <a16:colId xmlns:a16="http://schemas.microsoft.com/office/drawing/2014/main" val="3397855249"/>
                    </a:ext>
                  </a:extLst>
                </a:gridCol>
              </a:tblGrid>
              <a:tr h="742341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effectLst/>
                        </a:rPr>
                        <a:t>Trade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</a:rPr>
                        <a:t>Success Rate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</a:rPr>
                        <a:t>%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</a:rPr>
                        <a:t>Landing Precision</a:t>
                      </a:r>
                      <a:br>
                        <a:rPr lang="en-US" sz="1600">
                          <a:effectLst/>
                        </a:rPr>
                      </a:br>
                      <a:r>
                        <a:rPr lang="en-US" sz="1600">
                          <a:effectLst/>
                        </a:rPr>
                        <a:t>99%-tile, m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</a:rPr>
                        <a:t>EDL Prop Used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</a:rPr>
                        <a:t>99%-tile, t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effectLst/>
                        </a:rPr>
                        <a:t>Nav Pos Err @ TD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effectLst/>
                        </a:rPr>
                        <a:t>99%-tile, m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effectLst/>
                        </a:rPr>
                        <a:t>Nav Vel Err @ TD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effectLst/>
                        </a:rPr>
                        <a:t>99%-tile, m/s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effectLst/>
                        </a:rPr>
                        <a:t>Nav </a:t>
                      </a:r>
                      <a:r>
                        <a:rPr lang="en-US" sz="1600" dirty="0" err="1">
                          <a:effectLst/>
                        </a:rPr>
                        <a:t>Att</a:t>
                      </a:r>
                      <a:r>
                        <a:rPr lang="en-US" sz="1600" dirty="0">
                          <a:effectLst/>
                        </a:rPr>
                        <a:t> Err @ TD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effectLst/>
                        </a:rPr>
                        <a:t>3σ, deg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extLst>
                  <a:ext uri="{0D108BD9-81ED-4DB2-BD59-A6C34878D82A}">
                    <a16:rowId xmlns:a16="http://schemas.microsoft.com/office/drawing/2014/main" val="2116605573"/>
                  </a:ext>
                </a:extLst>
              </a:tr>
              <a:tr h="388875">
                <a:tc rowSpan="2"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</a:rPr>
                        <a:t>Baseline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1279" marR="101279" marT="50639" marB="50639" anchor="ctr"/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</a:rPr>
                        <a:t>Perfect Navigation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effectLst/>
                        </a:rPr>
                        <a:t>100.0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effectLst/>
                        </a:rPr>
                        <a:t>42.67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</a:rPr>
                        <a:t>10.06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</a:rPr>
                        <a:t>0.00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</a:rPr>
                        <a:t>0.00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</a:rPr>
                        <a:t>0.00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extLst>
                  <a:ext uri="{0D108BD9-81ED-4DB2-BD59-A6C34878D82A}">
                    <a16:rowId xmlns:a16="http://schemas.microsoft.com/office/drawing/2014/main" val="1796108761"/>
                  </a:ext>
                </a:extLst>
              </a:tr>
              <a:tr h="3888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</a:rPr>
                        <a:t>High DSN Updates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</a:rPr>
                        <a:t>100.0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68.92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</a:rPr>
                        <a:t>10.10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</a:rPr>
                        <a:t>7.23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</a:rPr>
                        <a:t>0.15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</a:rPr>
                        <a:t>0.21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extLst>
                  <a:ext uri="{0D108BD9-81ED-4DB2-BD59-A6C34878D82A}">
                    <a16:rowId xmlns:a16="http://schemas.microsoft.com/office/drawing/2014/main" val="1594015984"/>
                  </a:ext>
                </a:extLst>
              </a:tr>
              <a:tr h="388875">
                <a:tc rowSpan="4"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</a:rPr>
                        <a:t>DSN Trades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1279" marR="101279" marT="50639" marB="50639" anchor="ctr"/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</a:rPr>
                        <a:t>Single DSN Update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>
                          <a:solidFill>
                            <a:srgbClr val="C00000"/>
                          </a:solidFill>
                          <a:effectLst/>
                        </a:rPr>
                        <a:t>46.3</a:t>
                      </a:r>
                      <a:endParaRPr lang="en-US" sz="160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</a:rPr>
                        <a:t>1871.56</a:t>
                      </a: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effectLst/>
                        </a:rPr>
                        <a:t>10.11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</a:rPr>
                        <a:t>11.49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</a:rPr>
                        <a:t>0.22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</a:rPr>
                        <a:t>0.27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extLst>
                  <a:ext uri="{0D108BD9-81ED-4DB2-BD59-A6C34878D82A}">
                    <a16:rowId xmlns:a16="http://schemas.microsoft.com/office/drawing/2014/main" val="1778510075"/>
                  </a:ext>
                </a:extLst>
              </a:tr>
              <a:tr h="3888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</a:rPr>
                        <a:t>Medium DSN Updates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</a:rPr>
                        <a:t>78.0</a:t>
                      </a: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</a:rPr>
                        <a:t>982.88</a:t>
                      </a: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</a:rPr>
                        <a:t>12.88</a:t>
                      </a: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effectLst/>
                        </a:rPr>
                        <a:t>12.26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</a:rPr>
                        <a:t>0.28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</a:rPr>
                        <a:t>0.78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extLst>
                  <a:ext uri="{0D108BD9-81ED-4DB2-BD59-A6C34878D82A}">
                    <a16:rowId xmlns:a16="http://schemas.microsoft.com/office/drawing/2014/main" val="795259869"/>
                  </a:ext>
                </a:extLst>
              </a:tr>
              <a:tr h="3888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</a:rPr>
                        <a:t>Ultra DSN Updates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</a:rPr>
                        <a:t>100.0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</a:rPr>
                        <a:t>48.45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</a:rPr>
                        <a:t>9.93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</a:rPr>
                        <a:t>7.04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</a:rPr>
                        <a:t>0.16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</a:rPr>
                        <a:t>0.19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extLst>
                  <a:ext uri="{0D108BD9-81ED-4DB2-BD59-A6C34878D82A}">
                    <a16:rowId xmlns:a16="http://schemas.microsoft.com/office/drawing/2014/main" val="3327541155"/>
                  </a:ext>
                </a:extLst>
              </a:tr>
              <a:tr h="3888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effectLst/>
                        </a:rPr>
                        <a:t>Low 2nd DSN Update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</a:rPr>
                        <a:t>78.0</a:t>
                      </a: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</a:rPr>
                        <a:t>938.60</a:t>
                      </a: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</a:rPr>
                        <a:t>12.70</a:t>
                      </a: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</a:rPr>
                        <a:t>12.10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</a:rPr>
                        <a:t>0.28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</a:rPr>
                        <a:t>0.63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extLst>
                  <a:ext uri="{0D108BD9-81ED-4DB2-BD59-A6C34878D82A}">
                    <a16:rowId xmlns:a16="http://schemas.microsoft.com/office/drawing/2014/main" val="2507651824"/>
                  </a:ext>
                </a:extLst>
              </a:tr>
              <a:tr h="388875">
                <a:tc rowSpan="4"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</a:rPr>
                        <a:t>Ground-Relative Sensor Trades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1279" marR="101279" marT="50639" marB="50639" anchor="ctr"/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</a:rPr>
                        <a:t>Medium TRN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</a:rPr>
                        <a:t>100.0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70.25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</a:rPr>
                        <a:t>10.10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effectLst/>
                        </a:rPr>
                        <a:t>12.17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</a:rPr>
                        <a:t>0.16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</a:rPr>
                        <a:t>0.22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extLst>
                  <a:ext uri="{0D108BD9-81ED-4DB2-BD59-A6C34878D82A}">
                    <a16:rowId xmlns:a16="http://schemas.microsoft.com/office/drawing/2014/main" val="435502411"/>
                  </a:ext>
                </a:extLst>
              </a:tr>
              <a:tr h="3888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</a:rPr>
                        <a:t>Medium TRN, No NDL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</a:rPr>
                        <a:t>96.4</a:t>
                      </a: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67.54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</a:rPr>
                        <a:t>10.19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</a:rPr>
                        <a:t>31.78</a:t>
                      </a: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</a:rPr>
                        <a:t>1.02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</a:rPr>
                        <a:t>0.03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extLst>
                  <a:ext uri="{0D108BD9-81ED-4DB2-BD59-A6C34878D82A}">
                    <a16:rowId xmlns:a16="http://schemas.microsoft.com/office/drawing/2014/main" val="823788157"/>
                  </a:ext>
                </a:extLst>
              </a:tr>
              <a:tr h="3888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</a:rPr>
                        <a:t>Low TRN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</a:rPr>
                        <a:t>100.0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72.44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</a:rPr>
                        <a:t>10.10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</a:rPr>
                        <a:t>12.73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</a:rPr>
                        <a:t>0.16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</a:rPr>
                        <a:t>0.22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extLst>
                  <a:ext uri="{0D108BD9-81ED-4DB2-BD59-A6C34878D82A}">
                    <a16:rowId xmlns:a16="http://schemas.microsoft.com/office/drawing/2014/main" val="4104492161"/>
                  </a:ext>
                </a:extLst>
              </a:tr>
              <a:tr h="3888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</a:rPr>
                        <a:t>Low TRN, No NDL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</a:rPr>
                        <a:t>22.0</a:t>
                      </a: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effectLst/>
                        </a:rPr>
                        <a:t>72.46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</a:rPr>
                        <a:t>10.09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</a:rPr>
                        <a:t>42.51</a:t>
                      </a: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</a:rPr>
                        <a:t>1.33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effectLst/>
                        </a:rPr>
                        <a:t>0.02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50639" marB="50639" anchor="ctr"/>
                </a:tc>
                <a:extLst>
                  <a:ext uri="{0D108BD9-81ED-4DB2-BD59-A6C34878D82A}">
                    <a16:rowId xmlns:a16="http://schemas.microsoft.com/office/drawing/2014/main" val="3127021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5057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5D512-6A9F-4729-9DB9-15B975B5E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Human Landing Systems (HLS) NASA Insight: DDL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D76AC-6B3B-4EFF-9E36-40864B1A6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481" y="1162373"/>
            <a:ext cx="3463397" cy="534658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Many different simulation environments from different disciplines work in tandem</a:t>
            </a:r>
          </a:p>
          <a:p>
            <a:pPr lvl="1"/>
            <a:r>
              <a:rPr lang="en-US" dirty="0"/>
              <a:t>Overlap indicates shared data, handoffs, or analyses</a:t>
            </a:r>
          </a:p>
          <a:p>
            <a:r>
              <a:rPr lang="en-US" dirty="0"/>
              <a:t>Some tools focus on specific phases</a:t>
            </a:r>
          </a:p>
          <a:p>
            <a:r>
              <a:rPr lang="en-US" dirty="0"/>
              <a:t>We are going to focus on one tool</a:t>
            </a:r>
          </a:p>
          <a:p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EA3E09-3D81-45FA-8DAF-A72DEC1B89B7}"/>
              </a:ext>
            </a:extLst>
          </p:cNvPr>
          <p:cNvGrpSpPr/>
          <p:nvPr/>
        </p:nvGrpSpPr>
        <p:grpSpPr>
          <a:xfrm>
            <a:off x="7012932" y="2629389"/>
            <a:ext cx="3400543" cy="3400543"/>
            <a:chOff x="7012932" y="2629389"/>
            <a:chExt cx="3400543" cy="340054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DDC7209-68D0-4A4E-A1AB-9668215AE793}"/>
                </a:ext>
              </a:extLst>
            </p:cNvPr>
            <p:cNvSpPr/>
            <p:nvPr/>
          </p:nvSpPr>
          <p:spPr>
            <a:xfrm>
              <a:off x="7012932" y="2629389"/>
              <a:ext cx="3400543" cy="3400543"/>
            </a:xfrm>
            <a:prstGeom prst="ellipse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B532E8E-F14A-45FE-8F10-910FD16FA037}"/>
                </a:ext>
              </a:extLst>
            </p:cNvPr>
            <p:cNvSpPr txBox="1"/>
            <p:nvPr/>
          </p:nvSpPr>
          <p:spPr>
            <a:xfrm>
              <a:off x="8137425" y="3500628"/>
              <a:ext cx="11445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POST2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C6E9873-3537-4021-858F-1519039D03BC}"/>
                </a:ext>
              </a:extLst>
            </p:cNvPr>
            <p:cNvSpPr txBox="1"/>
            <p:nvPr/>
          </p:nvSpPr>
          <p:spPr>
            <a:xfrm>
              <a:off x="7584432" y="4208044"/>
              <a:ext cx="225053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3DOF Optimization &amp; 6DOF Integrated Performance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CCA9BD1-F049-4DF4-9081-8DF1A5820822}"/>
              </a:ext>
            </a:extLst>
          </p:cNvPr>
          <p:cNvGrpSpPr/>
          <p:nvPr/>
        </p:nvGrpSpPr>
        <p:grpSpPr>
          <a:xfrm>
            <a:off x="6808036" y="1335671"/>
            <a:ext cx="1760092" cy="1760092"/>
            <a:chOff x="6808036" y="1335671"/>
            <a:chExt cx="1760092" cy="176009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0F9EE9D-A3BE-4C51-923B-800093524ED5}"/>
                </a:ext>
              </a:extLst>
            </p:cNvPr>
            <p:cNvSpPr/>
            <p:nvPr/>
          </p:nvSpPr>
          <p:spPr>
            <a:xfrm>
              <a:off x="6808036" y="1335671"/>
              <a:ext cx="1760092" cy="1760092"/>
            </a:xfrm>
            <a:prstGeom prst="ellipse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01A504D-EC56-4B47-B6BA-09C124DD0E14}"/>
                </a:ext>
              </a:extLst>
            </p:cNvPr>
            <p:cNvSpPr txBox="1"/>
            <p:nvPr/>
          </p:nvSpPr>
          <p:spPr>
            <a:xfrm>
              <a:off x="7093831" y="1596110"/>
              <a:ext cx="12402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err="1"/>
                <a:t>LaSRS</a:t>
              </a:r>
              <a:r>
                <a:rPr lang="en-US" sz="2400" b="1"/>
                <a:t>++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D164B42-E665-4959-966B-05CC92498CB9}"/>
                </a:ext>
              </a:extLst>
            </p:cNvPr>
            <p:cNvSpPr txBox="1"/>
            <p:nvPr/>
          </p:nvSpPr>
          <p:spPr>
            <a:xfrm>
              <a:off x="6808036" y="2103081"/>
              <a:ext cx="17600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Human ITL Performance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87AFA39-D8D4-4674-BF80-1744C28806A9}"/>
              </a:ext>
            </a:extLst>
          </p:cNvPr>
          <p:cNvGrpSpPr/>
          <p:nvPr/>
        </p:nvGrpSpPr>
        <p:grpSpPr>
          <a:xfrm>
            <a:off x="5555923" y="2710117"/>
            <a:ext cx="1760092" cy="1760092"/>
            <a:chOff x="5555923" y="2710117"/>
            <a:chExt cx="1760092" cy="176009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F31E675-2BDF-4654-99D7-612C32ACE39D}"/>
                </a:ext>
              </a:extLst>
            </p:cNvPr>
            <p:cNvSpPr/>
            <p:nvPr/>
          </p:nvSpPr>
          <p:spPr>
            <a:xfrm>
              <a:off x="5555923" y="2710117"/>
              <a:ext cx="1760092" cy="1760092"/>
            </a:xfrm>
            <a:prstGeom prst="ellipse">
              <a:avLst/>
            </a:prstGeom>
            <a:solidFill>
              <a:schemeClr val="accent2">
                <a:alpha val="3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B382852-60D0-4AAA-A1F6-186797124ACE}"/>
                </a:ext>
              </a:extLst>
            </p:cNvPr>
            <p:cNvSpPr txBox="1"/>
            <p:nvPr/>
          </p:nvSpPr>
          <p:spPr>
            <a:xfrm>
              <a:off x="5963016" y="2963592"/>
              <a:ext cx="9877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GLASS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5710479-A781-4037-8D39-34CBB9B9FCF5}"/>
                </a:ext>
              </a:extLst>
            </p:cNvPr>
            <p:cNvSpPr txBox="1"/>
            <p:nvPr/>
          </p:nvSpPr>
          <p:spPr>
            <a:xfrm>
              <a:off x="5555923" y="3477527"/>
              <a:ext cx="17600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GN&amp;C Model Verification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3B40E9C-87C6-41B6-9215-0D0F4E8C5DF5}"/>
              </a:ext>
            </a:extLst>
          </p:cNvPr>
          <p:cNvGrpSpPr/>
          <p:nvPr/>
        </p:nvGrpSpPr>
        <p:grpSpPr>
          <a:xfrm>
            <a:off x="5581504" y="4267704"/>
            <a:ext cx="1760092" cy="1760092"/>
            <a:chOff x="5581504" y="4267704"/>
            <a:chExt cx="1760092" cy="176009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30DAA6D-2B49-481E-BB36-D5A29EF86B47}"/>
                </a:ext>
              </a:extLst>
            </p:cNvPr>
            <p:cNvSpPr/>
            <p:nvPr/>
          </p:nvSpPr>
          <p:spPr>
            <a:xfrm>
              <a:off x="5581504" y="4267704"/>
              <a:ext cx="1760092" cy="1760092"/>
            </a:xfrm>
            <a:prstGeom prst="ellips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71827E4-D08D-4530-B56A-B0DE61523576}"/>
                </a:ext>
              </a:extLst>
            </p:cNvPr>
            <p:cNvSpPr txBox="1"/>
            <p:nvPr/>
          </p:nvSpPr>
          <p:spPr>
            <a:xfrm>
              <a:off x="5930795" y="4562747"/>
              <a:ext cx="10615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Adams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4A17FEC-6493-4457-AA8E-8F54A7E15E89}"/>
                </a:ext>
              </a:extLst>
            </p:cNvPr>
            <p:cNvSpPr txBox="1"/>
            <p:nvPr/>
          </p:nvSpPr>
          <p:spPr>
            <a:xfrm>
              <a:off x="5581504" y="5035114"/>
              <a:ext cx="17600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Post-Touchdown Performance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668B688-6CBF-44D9-BE7F-538C2955D789}"/>
              </a:ext>
            </a:extLst>
          </p:cNvPr>
          <p:cNvGrpSpPr/>
          <p:nvPr/>
        </p:nvGrpSpPr>
        <p:grpSpPr>
          <a:xfrm>
            <a:off x="9655757" y="1859453"/>
            <a:ext cx="1845347" cy="1845347"/>
            <a:chOff x="9655757" y="1859453"/>
            <a:chExt cx="1845347" cy="184534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2C8AB3A-477A-419C-A193-9B7F9103C192}"/>
                </a:ext>
              </a:extLst>
            </p:cNvPr>
            <p:cNvSpPr/>
            <p:nvPr/>
          </p:nvSpPr>
          <p:spPr>
            <a:xfrm>
              <a:off x="9655757" y="1859453"/>
              <a:ext cx="1845347" cy="1845347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4901CD0-19CC-4774-8CAB-3E32294D2EC4}"/>
                </a:ext>
              </a:extLst>
            </p:cNvPr>
            <p:cNvSpPr txBox="1"/>
            <p:nvPr/>
          </p:nvSpPr>
          <p:spPr>
            <a:xfrm>
              <a:off x="9781152" y="2082805"/>
              <a:ext cx="16001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Copernicus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B15C3D2-2B54-4ABC-B84F-0FA1848034CE}"/>
                </a:ext>
              </a:extLst>
            </p:cNvPr>
            <p:cNvSpPr txBox="1"/>
            <p:nvPr/>
          </p:nvSpPr>
          <p:spPr>
            <a:xfrm>
              <a:off x="9703314" y="2454028"/>
              <a:ext cx="176009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On-Orbit Trajectory Optimization 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1B8155B-D750-414D-BEE3-CC437ADB84FE}"/>
              </a:ext>
            </a:extLst>
          </p:cNvPr>
          <p:cNvGrpSpPr/>
          <p:nvPr/>
        </p:nvGrpSpPr>
        <p:grpSpPr>
          <a:xfrm>
            <a:off x="10156117" y="3453630"/>
            <a:ext cx="1760092" cy="1576557"/>
            <a:chOff x="10156117" y="3453630"/>
            <a:chExt cx="1760092" cy="157655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0FB5D53-9D22-44BA-93D4-52F6E4CCFC55}"/>
                </a:ext>
              </a:extLst>
            </p:cNvPr>
            <p:cNvSpPr/>
            <p:nvPr/>
          </p:nvSpPr>
          <p:spPr>
            <a:xfrm>
              <a:off x="10247885" y="3453630"/>
              <a:ext cx="1576557" cy="1576557"/>
            </a:xfrm>
            <a:prstGeom prst="ellipse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47F3F27-DDC5-4DD6-A539-0917EC7DA077}"/>
                </a:ext>
              </a:extLst>
            </p:cNvPr>
            <p:cNvSpPr txBox="1"/>
            <p:nvPr/>
          </p:nvSpPr>
          <p:spPr>
            <a:xfrm>
              <a:off x="10521887" y="3706728"/>
              <a:ext cx="10285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/>
                <a:t>LinCov</a:t>
              </a:r>
              <a:endParaRPr lang="en-US" sz="2400" b="1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7DEBC98-B430-4FC1-9150-3BA063B4A539}"/>
                </a:ext>
              </a:extLst>
            </p:cNvPr>
            <p:cNvSpPr txBox="1"/>
            <p:nvPr/>
          </p:nvSpPr>
          <p:spPr>
            <a:xfrm>
              <a:off x="10156117" y="4165252"/>
              <a:ext cx="17600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Navigation Verification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FE6DE47-23B7-4B87-A81F-0B6D57AE0276}"/>
              </a:ext>
            </a:extLst>
          </p:cNvPr>
          <p:cNvGrpSpPr/>
          <p:nvPr/>
        </p:nvGrpSpPr>
        <p:grpSpPr>
          <a:xfrm>
            <a:off x="4722683" y="1329481"/>
            <a:ext cx="1760280" cy="1760092"/>
            <a:chOff x="4722683" y="1329481"/>
            <a:chExt cx="1760280" cy="1760092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0424F71-B231-4D40-B4A4-0F7B7B897F9B}"/>
                </a:ext>
              </a:extLst>
            </p:cNvPr>
            <p:cNvSpPr/>
            <p:nvPr/>
          </p:nvSpPr>
          <p:spPr>
            <a:xfrm>
              <a:off x="4722871" y="1329481"/>
              <a:ext cx="1760092" cy="1760092"/>
            </a:xfrm>
            <a:prstGeom prst="ellipse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C996B19-82F3-4E52-BA89-2DFE33AEC8CE}"/>
                </a:ext>
              </a:extLst>
            </p:cNvPr>
            <p:cNvSpPr txBox="1"/>
            <p:nvPr/>
          </p:nvSpPr>
          <p:spPr>
            <a:xfrm>
              <a:off x="4938711" y="1598528"/>
              <a:ext cx="13452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SPARTAN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7E8C0CD-87DA-4A7F-B542-206442DFEAF7}"/>
                </a:ext>
              </a:extLst>
            </p:cNvPr>
            <p:cNvSpPr txBox="1"/>
            <p:nvPr/>
          </p:nvSpPr>
          <p:spPr>
            <a:xfrm>
              <a:off x="4722683" y="2021118"/>
              <a:ext cx="17600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RPODU Performance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7898F8A-2AFE-4B90-8D26-F6AD7A6FBB64}"/>
              </a:ext>
            </a:extLst>
          </p:cNvPr>
          <p:cNvGrpSpPr/>
          <p:nvPr/>
        </p:nvGrpSpPr>
        <p:grpSpPr>
          <a:xfrm>
            <a:off x="3924952" y="3004576"/>
            <a:ext cx="1775790" cy="1760092"/>
            <a:chOff x="3924952" y="3004576"/>
            <a:chExt cx="1775790" cy="1760092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3B658F6-8B6E-4179-B4E8-2CCAB1C3A81F}"/>
                </a:ext>
              </a:extLst>
            </p:cNvPr>
            <p:cNvSpPr/>
            <p:nvPr/>
          </p:nvSpPr>
          <p:spPr>
            <a:xfrm>
              <a:off x="3940650" y="3004576"/>
              <a:ext cx="1760092" cy="1760092"/>
            </a:xfrm>
            <a:prstGeom prst="ellipse">
              <a:avLst/>
            </a:prstGeom>
            <a:solidFill>
              <a:schemeClr val="bg2">
                <a:lumMod val="10000"/>
                <a:alpha val="3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A203DB6-B11D-4685-A585-BFFCAD49A96E}"/>
                </a:ext>
              </a:extLst>
            </p:cNvPr>
            <p:cNvSpPr txBox="1"/>
            <p:nvPr/>
          </p:nvSpPr>
          <p:spPr>
            <a:xfrm>
              <a:off x="3924952" y="3809246"/>
              <a:ext cx="17600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Freq. Domain Performance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B8CF83B-185B-4267-9CE0-BDD494DF748F}"/>
                </a:ext>
              </a:extLst>
            </p:cNvPr>
            <p:cNvSpPr txBox="1"/>
            <p:nvPr/>
          </p:nvSpPr>
          <p:spPr>
            <a:xfrm>
              <a:off x="4175412" y="3330796"/>
              <a:ext cx="12900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FRACTAL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D2A2F91-3427-4E93-A89C-F18182587F0F}"/>
              </a:ext>
            </a:extLst>
          </p:cNvPr>
          <p:cNvGrpSpPr/>
          <p:nvPr/>
        </p:nvGrpSpPr>
        <p:grpSpPr>
          <a:xfrm>
            <a:off x="9595574" y="5043318"/>
            <a:ext cx="1760092" cy="1576557"/>
            <a:chOff x="9595574" y="5043318"/>
            <a:chExt cx="1760092" cy="1576557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6AE058D-9EFE-4832-879C-C12312F59289}"/>
                </a:ext>
              </a:extLst>
            </p:cNvPr>
            <p:cNvSpPr/>
            <p:nvPr/>
          </p:nvSpPr>
          <p:spPr>
            <a:xfrm>
              <a:off x="9679403" y="5043318"/>
              <a:ext cx="1576557" cy="1576557"/>
            </a:xfrm>
            <a:prstGeom prst="ellipse">
              <a:avLst/>
            </a:prstGeom>
            <a:solidFill>
              <a:schemeClr val="tx2">
                <a:lumMod val="60000"/>
                <a:lumOff val="40000"/>
                <a:alpha val="3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A6AD8A4-DA52-4BF0-A348-0A59E4EE9ED6}"/>
                </a:ext>
              </a:extLst>
            </p:cNvPr>
            <p:cNvSpPr txBox="1"/>
            <p:nvPr/>
          </p:nvSpPr>
          <p:spPr>
            <a:xfrm>
              <a:off x="9990475" y="5213430"/>
              <a:ext cx="12174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IE Tool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B3A2332-F283-4966-B6D2-2F22607B9F08}"/>
                </a:ext>
              </a:extLst>
            </p:cNvPr>
            <p:cNvSpPr txBox="1"/>
            <p:nvPr/>
          </p:nvSpPr>
          <p:spPr>
            <a:xfrm>
              <a:off x="9595574" y="5766186"/>
              <a:ext cx="17600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Plume Surface &amp; Aero Interaction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565EFF4-6F9D-4802-8FBE-7026C7AF63A5}"/>
              </a:ext>
            </a:extLst>
          </p:cNvPr>
          <p:cNvSpPr txBox="1"/>
          <p:nvPr/>
        </p:nvSpPr>
        <p:spPr>
          <a:xfrm rot="1492150">
            <a:off x="3658712" y="5822630"/>
            <a:ext cx="3232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Not Comprehensive!</a:t>
            </a:r>
          </a:p>
        </p:txBody>
      </p:sp>
    </p:spTree>
    <p:extLst>
      <p:ext uri="{BB962C8B-B14F-4D97-AF65-F5344CB8AC3E}">
        <p14:creationId xmlns:p14="http://schemas.microsoft.com/office/powerpoint/2010/main" val="22238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C921D-89C7-4B93-AD6B-53E1F190E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040EF-C1E4-4E85-AA16-0150E405E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245" y="3185652"/>
            <a:ext cx="11409219" cy="29913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Program to Optimized Simulated Trajectories II</a:t>
            </a:r>
          </a:p>
          <a:p>
            <a:pPr marL="0" indent="0">
              <a:buNone/>
            </a:pPr>
            <a:r>
              <a:rPr lang="en-US" sz="4400" b="0" dirty="0"/>
              <a:t>(POST2)</a:t>
            </a:r>
            <a:r>
              <a:rPr lang="en-US" sz="4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8771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91156-A58E-4503-8327-3A2C6A079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POST2?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73373-36B0-40EF-B61E-8B411537D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481" y="1162372"/>
            <a:ext cx="5315919" cy="5695627"/>
          </a:xfrm>
        </p:spPr>
        <p:txBody>
          <a:bodyPr>
            <a:normAutofit fontScale="70000" lnSpcReduction="20000"/>
          </a:bodyPr>
          <a:lstStyle/>
          <a:p>
            <a:r>
              <a:rPr lang="en-US" sz="2800" dirty="0"/>
              <a:t>Flight-validated, generalized, </a:t>
            </a:r>
            <a:r>
              <a:rPr lang="en-US" dirty="0"/>
              <a:t>e</a:t>
            </a:r>
            <a:r>
              <a:rPr lang="en-US" sz="2800" dirty="0"/>
              <a:t>vent-based, point-mass vehicle &amp; trajectory simulation codebase</a:t>
            </a:r>
          </a:p>
          <a:p>
            <a:pPr lvl="1"/>
            <a:r>
              <a:rPr lang="en-US" dirty="0"/>
              <a:t>3/6/Multi-DOF</a:t>
            </a:r>
          </a:p>
          <a:p>
            <a:pPr lvl="1"/>
            <a:r>
              <a:rPr lang="en-US" dirty="0"/>
              <a:t>Continuously developed and maintained in-house at Langley Research Center</a:t>
            </a:r>
          </a:p>
          <a:p>
            <a:pPr lvl="1"/>
            <a:r>
              <a:rPr lang="en-US" dirty="0"/>
              <a:t>“Developers-as-Users”</a:t>
            </a:r>
          </a:p>
          <a:p>
            <a:r>
              <a:rPr lang="en-US" dirty="0"/>
              <a:t>Key Features</a:t>
            </a:r>
          </a:p>
          <a:p>
            <a:pPr lvl="1"/>
            <a:r>
              <a:rPr lang="en-US" dirty="0"/>
              <a:t>“Input deck”-based setup with custom, robust input language</a:t>
            </a:r>
          </a:p>
          <a:p>
            <a:pPr lvl="1"/>
            <a:r>
              <a:rPr lang="en-US" dirty="0"/>
              <a:t>Interfaces with user-provided multidisciplinary engineering models and flight software </a:t>
            </a:r>
          </a:p>
          <a:p>
            <a:pPr lvl="1"/>
            <a:r>
              <a:rPr lang="en-US" dirty="0"/>
              <a:t>Built-in trajectory optimization</a:t>
            </a:r>
          </a:p>
          <a:p>
            <a:pPr lvl="1"/>
            <a:r>
              <a:rPr lang="en-US" dirty="0"/>
              <a:t>API permits external tools (e.g. Copernicus) to call POST2 and optimize on it directly (new for 2023!)</a:t>
            </a:r>
          </a:p>
          <a:p>
            <a:r>
              <a:rPr lang="en-US" dirty="0"/>
              <a:t>Key Applications</a:t>
            </a:r>
          </a:p>
          <a:p>
            <a:pPr lvl="1"/>
            <a:r>
              <a:rPr lang="en-US" dirty="0"/>
              <a:t>Statistical analysis of end-to-end integrated performance</a:t>
            </a:r>
          </a:p>
          <a:p>
            <a:pPr lvl="1"/>
            <a:r>
              <a:rPr lang="en-US" dirty="0"/>
              <a:t>Orbital &amp; atmospheric trajectory optimization &amp; design</a:t>
            </a:r>
          </a:p>
          <a:p>
            <a:pPr lvl="1"/>
            <a:r>
              <a:rPr lang="en-US" dirty="0"/>
              <a:t>GN&amp;C algorithm development &amp; assessment</a:t>
            </a:r>
          </a:p>
          <a:p>
            <a:pPr lvl="1"/>
            <a:r>
              <a:rPr lang="en-US" dirty="0"/>
              <a:t>Off-nominal, faults, aborts, and margin analysis</a:t>
            </a:r>
          </a:p>
          <a:p>
            <a:pPr lvl="1"/>
            <a:endParaRPr lang="en-US" dirty="0"/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79D8D5B7-3CE7-4249-B5E8-B8A063FA35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025989"/>
              </p:ext>
            </p:extLst>
          </p:nvPr>
        </p:nvGraphicFramePr>
        <p:xfrm>
          <a:off x="5140909" y="1121421"/>
          <a:ext cx="7384604" cy="55591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0582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D068B20-5ED8-418F-A6FF-9D79D51D5E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5D068B20-5ED8-418F-A6FF-9D79D51D5E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0BD87D6-07D0-42E5-80BD-E8699AB09F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graphicEl>
                                              <a:dgm id="{60BD87D6-07D0-42E5-80BD-E8699AB09F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FF89276-74EF-4D16-A154-84D326EEAF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graphicEl>
                                              <a:dgm id="{FFF89276-74EF-4D16-A154-84D326EEAF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D3458D8-5A25-454D-8B2C-97D20309B7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graphicEl>
                                              <a:dgm id="{3D3458D8-5A25-454D-8B2C-97D20309B7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9531472-EF72-4647-8D40-EC159BBA93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graphicEl>
                                              <a:dgm id="{09531472-EF72-4647-8D40-EC159BBA93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06ED7D0-0487-4001-8A48-6FE862E76D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graphicEl>
                                              <a:dgm id="{206ED7D0-0487-4001-8A48-6FE862E76D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643F975-1D42-4700-8916-9718BD3339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C643F975-1D42-4700-8916-9718BD3339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21A40FC-1B9A-4C50-921E-A6FAE3341F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dgm id="{D21A40FC-1B9A-4C50-921E-A6FAE3341F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5578FC8-AD65-401F-84DB-8E94A871A1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graphicEl>
                                              <a:dgm id="{F5578FC8-AD65-401F-84DB-8E94A871A1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BFEF622-85BC-4B3A-B003-C24625C7BC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dgm id="{2BFEF622-85BC-4B3A-B003-C24625C7BC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CF5C443-3D23-433D-BD0A-C8442CE387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graphicEl>
                                              <a:dgm id="{DCF5C443-3D23-433D-BD0A-C8442CE387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A0BB18B-E514-43B1-ABED-5E98A4EAE5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graphicEl>
                                              <a:dgm id="{AA0BB18B-E514-43B1-ABED-5E98A4EAE5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356187-EF00-4C60-8D09-90D94626E0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graphicEl>
                                              <a:dgm id="{89356187-EF00-4C60-8D09-90D94626E0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6F0934F-B6CE-4E31-B9F7-8CABB98563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>
                                            <p:graphicEl>
                                              <a:dgm id="{16F0934F-B6CE-4E31-B9F7-8CABB98563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D00E9FB-AA4D-458D-82D2-AE4540307E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>
                                            <p:graphicEl>
                                              <a:dgm id="{4D00E9FB-AA4D-458D-82D2-AE4540307E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D4E576C-7F0F-419C-AD47-332DC1C785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graphicEl>
                                              <a:dgm id="{0D4E576C-7F0F-419C-AD47-332DC1C785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668FCFB-7ABE-4C01-9BD7-BC0DDDE46B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>
                                            <p:graphicEl>
                                              <a:dgm id="{1668FCFB-7ABE-4C01-9BD7-BC0DDDE46B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8FF7A59-A0D8-4B03-91B6-CC1ACA85C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graphicEl>
                                              <a:dgm id="{D8FF7A59-A0D8-4B03-91B6-CC1ACA85C1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54031B9-43DD-4549-ABFC-1D6B53FD43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>
                                            <p:graphicEl>
                                              <a:dgm id="{654031B9-43DD-4549-ABFC-1D6B53FD43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6411968-8361-418D-AAAC-FD7024319C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>
                                            <p:graphicEl>
                                              <a:dgm id="{D6411968-8361-418D-AAAC-FD7024319C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EF7092F-9F93-4F8B-ADE1-BAFF6C9B88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>
                                            <p:graphicEl>
                                              <a:dgm id="{2EF7092F-9F93-4F8B-ADE1-BAFF6C9B88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FC5EFBD-3CE8-4E1B-BEB2-337A4F5D49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>
                                            <p:graphicEl>
                                              <a:dgm id="{4FC5EFBD-3CE8-4E1B-BEB2-337A4F5D49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D7065F3-55C8-4C95-B165-03C05D25DE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>
                                            <p:graphicEl>
                                              <a:dgm id="{4D7065F3-55C8-4C95-B165-03C05D25DE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BCD9DB1-C77E-4834-A2EB-44F3ACCABF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">
                                            <p:graphicEl>
                                              <a:dgm id="{1BCD9DB1-C77E-4834-A2EB-44F3ACCABF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7409D88-5ED1-4E2B-8469-CF1CB5F8DC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">
                                            <p:graphicEl>
                                              <a:dgm id="{67409D88-5ED1-4E2B-8469-CF1CB5F8DC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5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4384E05-C719-4CF0-8EB2-ABB5E09D52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">
                                            <p:graphicEl>
                                              <a:dgm id="{44384E05-C719-4CF0-8EB2-ABB5E09D52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A130C79-5E48-4C18-9D10-1AFF458E05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">
                                            <p:graphicEl>
                                              <a:dgm id="{1A130C79-5E48-4C18-9D10-1AFF458E05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8ED5C-777B-4E03-9D55-7486FB24A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POST2 Simulation Products (HLS)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5D3F3-115B-466F-BC8E-D70DB91C3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189" y="1187175"/>
            <a:ext cx="4310126" cy="5518425"/>
          </a:xfrm>
        </p:spPr>
        <p:txBody>
          <a:bodyPr>
            <a:normAutofit fontScale="92500"/>
          </a:bodyPr>
          <a:lstStyle/>
          <a:p>
            <a:r>
              <a:rPr lang="en-US" dirty="0"/>
              <a:t>POST2 simulation products are cross-disciplinary</a:t>
            </a:r>
          </a:p>
          <a:p>
            <a:pPr lvl="1"/>
            <a:r>
              <a:rPr lang="en-US" dirty="0"/>
              <a:t>Thus, simulation developers/analysts must also have sufficient knowledge of these disciplines </a:t>
            </a:r>
          </a:p>
          <a:p>
            <a:r>
              <a:rPr lang="en-US" dirty="0"/>
              <a:t>Ownership of all inputs and outputs is key</a:t>
            </a:r>
          </a:p>
          <a:p>
            <a:pPr lvl="1"/>
            <a:r>
              <a:rPr lang="en-US" dirty="0"/>
              <a:t>No finger-pointing or “because the algorithm said so”</a:t>
            </a:r>
          </a:p>
          <a:p>
            <a:pPr lvl="1"/>
            <a:r>
              <a:rPr lang="en-US" dirty="0"/>
              <a:t>“Vertical Integration” of software development </a:t>
            </a:r>
            <a:r>
              <a:rPr lang="en-US" b="1" dirty="0"/>
              <a:t>and</a:t>
            </a:r>
            <a:r>
              <a:rPr lang="en-US" dirty="0"/>
              <a:t> flight mechanics analysis</a:t>
            </a:r>
          </a:p>
          <a:p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BACA318-16B1-42DB-BF3E-BAB2760F72B2}"/>
              </a:ext>
            </a:extLst>
          </p:cNvPr>
          <p:cNvSpPr/>
          <p:nvPr/>
        </p:nvSpPr>
        <p:spPr>
          <a:xfrm>
            <a:off x="4595543" y="4366431"/>
            <a:ext cx="1562371" cy="1562371"/>
          </a:xfrm>
          <a:prstGeom prst="ellipse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6879945-C18A-4E74-A79B-1CE4F83CC158}"/>
              </a:ext>
            </a:extLst>
          </p:cNvPr>
          <p:cNvSpPr/>
          <p:nvPr/>
        </p:nvSpPr>
        <p:spPr>
          <a:xfrm>
            <a:off x="6642910" y="1244237"/>
            <a:ext cx="2765423" cy="2765423"/>
          </a:xfrm>
          <a:prstGeom prst="ellips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C3A1A82-B52C-49A4-9AB7-239153BD1445}"/>
              </a:ext>
            </a:extLst>
          </p:cNvPr>
          <p:cNvSpPr/>
          <p:nvPr/>
        </p:nvSpPr>
        <p:spPr>
          <a:xfrm>
            <a:off x="6369432" y="1778911"/>
            <a:ext cx="4397541" cy="4397541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109474A-9200-4B0B-BD2C-5748050FD625}"/>
              </a:ext>
            </a:extLst>
          </p:cNvPr>
          <p:cNvSpPr/>
          <p:nvPr/>
        </p:nvSpPr>
        <p:spPr>
          <a:xfrm>
            <a:off x="4795713" y="2284352"/>
            <a:ext cx="3641692" cy="3641692"/>
          </a:xfrm>
          <a:prstGeom prst="ellipse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D42E26-A68F-4F68-8ADA-ED7D5BEFEBA8}"/>
              </a:ext>
            </a:extLst>
          </p:cNvPr>
          <p:cNvSpPr txBox="1"/>
          <p:nvPr/>
        </p:nvSpPr>
        <p:spPr>
          <a:xfrm>
            <a:off x="9702974" y="2739554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6656D4-90A3-4CE3-AD69-25D009FFD9B3}"/>
              </a:ext>
            </a:extLst>
          </p:cNvPr>
          <p:cNvSpPr txBox="1"/>
          <p:nvPr/>
        </p:nvSpPr>
        <p:spPr>
          <a:xfrm>
            <a:off x="5597021" y="2487865"/>
            <a:ext cx="962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GN&amp;C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E516D9-8C1E-4080-991B-16623982E373}"/>
              </a:ext>
            </a:extLst>
          </p:cNvPr>
          <p:cNvSpPr txBox="1"/>
          <p:nvPr/>
        </p:nvSpPr>
        <p:spPr>
          <a:xfrm>
            <a:off x="9231524" y="3495691"/>
            <a:ext cx="13268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Integrated Vehicle Performance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E25A46-5940-46C5-A443-1802DAFB29E4}"/>
              </a:ext>
            </a:extLst>
          </p:cNvPr>
          <p:cNvSpPr txBox="1"/>
          <p:nvPr/>
        </p:nvSpPr>
        <p:spPr>
          <a:xfrm>
            <a:off x="8495474" y="1943288"/>
            <a:ext cx="772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Crew Loads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91863F-4656-476C-9CBE-4E9DDFA99D1F}"/>
              </a:ext>
            </a:extLst>
          </p:cNvPr>
          <p:cNvSpPr txBox="1"/>
          <p:nvPr/>
        </p:nvSpPr>
        <p:spPr>
          <a:xfrm>
            <a:off x="4891869" y="4524282"/>
            <a:ext cx="12676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Touchdown States &amp; Dynamics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E7B764-8BD1-4004-9511-6343627381EA}"/>
              </a:ext>
            </a:extLst>
          </p:cNvPr>
          <p:cNvSpPr txBox="1"/>
          <p:nvPr/>
        </p:nvSpPr>
        <p:spPr>
          <a:xfrm>
            <a:off x="4737610" y="3786492"/>
            <a:ext cx="1579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Slosh &amp; Flex Dynamics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CA1920-5193-41BD-991C-29BB5F4DF91D}"/>
              </a:ext>
            </a:extLst>
          </p:cNvPr>
          <p:cNvSpPr txBox="1"/>
          <p:nvPr/>
        </p:nvSpPr>
        <p:spPr>
          <a:xfrm>
            <a:off x="4957311" y="2994166"/>
            <a:ext cx="15796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Integrated </a:t>
            </a:r>
            <a:br>
              <a:rPr lang="en-US" sz="1400" dirty="0"/>
            </a:br>
            <a:r>
              <a:rPr lang="en-US" sz="1400" dirty="0"/>
              <a:t>GN&amp;C Performance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0D790A-21B7-41C1-922F-437CDA15F905}"/>
              </a:ext>
            </a:extLst>
          </p:cNvPr>
          <p:cNvSpPr txBox="1"/>
          <p:nvPr/>
        </p:nvSpPr>
        <p:spPr>
          <a:xfrm>
            <a:off x="7441869" y="1327492"/>
            <a:ext cx="1165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CrewCo</a:t>
            </a:r>
            <a:endParaRPr lang="en-US" sz="24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94F523-C63A-43EC-8277-0E68E76A128F}"/>
              </a:ext>
            </a:extLst>
          </p:cNvPr>
          <p:cNvSpPr txBox="1"/>
          <p:nvPr/>
        </p:nvSpPr>
        <p:spPr>
          <a:xfrm>
            <a:off x="8183262" y="5161070"/>
            <a:ext cx="1739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Separation Clearance Performance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B15E4B-50BF-4F44-BCD9-6689C652C9B4}"/>
              </a:ext>
            </a:extLst>
          </p:cNvPr>
          <p:cNvSpPr txBox="1"/>
          <p:nvPr/>
        </p:nvSpPr>
        <p:spPr>
          <a:xfrm>
            <a:off x="4737610" y="5346166"/>
            <a:ext cx="1278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Structures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DDE6E7-9E5D-4A42-9A01-38558C87625B}"/>
              </a:ext>
            </a:extLst>
          </p:cNvPr>
          <p:cNvSpPr txBox="1"/>
          <p:nvPr/>
        </p:nvSpPr>
        <p:spPr>
          <a:xfrm>
            <a:off x="8760630" y="4408605"/>
            <a:ext cx="1149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Abort Performance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EC34E3-5B98-462C-9C4D-2DCA9A572B3E}"/>
              </a:ext>
            </a:extLst>
          </p:cNvPr>
          <p:cNvSpPr txBox="1"/>
          <p:nvPr/>
        </p:nvSpPr>
        <p:spPr>
          <a:xfrm>
            <a:off x="6860137" y="2711529"/>
            <a:ext cx="1149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Integrated</a:t>
            </a:r>
          </a:p>
          <a:p>
            <a:pPr algn="ctr"/>
            <a:r>
              <a:rPr lang="en-US" sz="1400" dirty="0"/>
              <a:t>System </a:t>
            </a:r>
            <a:br>
              <a:rPr lang="en-US" sz="1400" dirty="0"/>
            </a:br>
            <a:r>
              <a:rPr lang="en-US" sz="1400" dirty="0"/>
              <a:t>Fault Response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5F45244-0548-429B-8A41-0348F6FC8807}"/>
              </a:ext>
            </a:extLst>
          </p:cNvPr>
          <p:cNvSpPr/>
          <p:nvPr/>
        </p:nvSpPr>
        <p:spPr>
          <a:xfrm>
            <a:off x="6323373" y="4670215"/>
            <a:ext cx="1750916" cy="1750916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4A1C34-5218-4792-9F28-26C2CD99C017}"/>
              </a:ext>
            </a:extLst>
          </p:cNvPr>
          <p:cNvSpPr txBox="1"/>
          <p:nvPr/>
        </p:nvSpPr>
        <p:spPr>
          <a:xfrm>
            <a:off x="6650923" y="5918022"/>
            <a:ext cx="978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Comms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FC72B4A-FE30-4DA9-A4E9-4B868F1A660F}"/>
              </a:ext>
            </a:extLst>
          </p:cNvPr>
          <p:cNvSpPr txBox="1"/>
          <p:nvPr/>
        </p:nvSpPr>
        <p:spPr>
          <a:xfrm>
            <a:off x="8167338" y="2637641"/>
            <a:ext cx="10870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Mission Operations &amp; Planning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3241EC-E189-46AA-803D-015F2E8C2F63}"/>
              </a:ext>
            </a:extLst>
          </p:cNvPr>
          <p:cNvSpPr txBox="1"/>
          <p:nvPr/>
        </p:nvSpPr>
        <p:spPr>
          <a:xfrm>
            <a:off x="6614143" y="4851005"/>
            <a:ext cx="1320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Commlink/LOS Performance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4E7E18B-D4E8-422F-8B51-A58C82525315}"/>
              </a:ext>
            </a:extLst>
          </p:cNvPr>
          <p:cNvSpPr txBox="1"/>
          <p:nvPr/>
        </p:nvSpPr>
        <p:spPr>
          <a:xfrm>
            <a:off x="6686078" y="3964451"/>
            <a:ext cx="15796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Safe &amp; Precise Landing Performance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380B3B3-0EFE-4EA4-8364-2C8F626AA742}"/>
              </a:ext>
            </a:extLst>
          </p:cNvPr>
          <p:cNvSpPr txBox="1"/>
          <p:nvPr/>
        </p:nvSpPr>
        <p:spPr>
          <a:xfrm>
            <a:off x="7444246" y="2055172"/>
            <a:ext cx="1082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Stressing Trajectories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C9D5C44-E4EB-4ACC-A724-CEB71085BC52}"/>
              </a:ext>
            </a:extLst>
          </p:cNvPr>
          <p:cNvSpPr/>
          <p:nvPr/>
        </p:nvSpPr>
        <p:spPr>
          <a:xfrm>
            <a:off x="9702974" y="1264669"/>
            <a:ext cx="1562371" cy="1562371"/>
          </a:xfrm>
          <a:prstGeom prst="ellipse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BF3AA9-CCAB-4CF5-BD70-EDDAB3CE732E}"/>
              </a:ext>
            </a:extLst>
          </p:cNvPr>
          <p:cNvSpPr txBox="1"/>
          <p:nvPr/>
        </p:nvSpPr>
        <p:spPr>
          <a:xfrm>
            <a:off x="9989400" y="1363017"/>
            <a:ext cx="10422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Induced</a:t>
            </a:r>
            <a:br>
              <a:rPr lang="en-US" sz="2000" b="1" dirty="0"/>
            </a:br>
            <a:r>
              <a:rPr lang="en-US" sz="2000" b="1" dirty="0"/>
              <a:t>Env.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DD1174F-3E68-4C2A-916B-2F03E37E3390}"/>
              </a:ext>
            </a:extLst>
          </p:cNvPr>
          <p:cNvSpPr txBox="1"/>
          <p:nvPr/>
        </p:nvSpPr>
        <p:spPr>
          <a:xfrm>
            <a:off x="10125723" y="1996383"/>
            <a:ext cx="1082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Stressing Trajectories</a:t>
            </a:r>
          </a:p>
        </p:txBody>
      </p:sp>
    </p:spTree>
    <p:extLst>
      <p:ext uri="{BB962C8B-B14F-4D97-AF65-F5344CB8AC3E}">
        <p14:creationId xmlns:p14="http://schemas.microsoft.com/office/powerpoint/2010/main" val="223738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 animBg="1"/>
      <p:bldP spid="21" grpId="0"/>
      <p:bldP spid="22" grpId="0"/>
      <p:bldP spid="23" grpId="0"/>
      <p:bldP spid="24" grpId="0"/>
      <p:bldP spid="25" grpId="0"/>
      <p:bldP spid="27" grpId="0" animBg="1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09A97-62CA-4F3A-964D-D66F58FCD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Vertical Integration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A4460-E673-4F20-9BB5-D31B7D3F1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482" y="1162372"/>
            <a:ext cx="5468318" cy="559326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Engineering/support tools may often be viewed as “black boxes”</a:t>
            </a:r>
          </a:p>
          <a:p>
            <a:pPr lvl="1"/>
            <a:r>
              <a:rPr lang="en-US" dirty="0"/>
              <a:t>You don’t see the code, you don’t compile it, you don’t debug it</a:t>
            </a:r>
          </a:p>
          <a:p>
            <a:pPr lvl="1"/>
            <a:r>
              <a:rPr lang="en-US" dirty="0"/>
              <a:t>If something goes wrong, you contact the software developer</a:t>
            </a:r>
          </a:p>
          <a:p>
            <a:r>
              <a:rPr lang="en-US" dirty="0"/>
              <a:t>POST2/D205 does not follow this model</a:t>
            </a:r>
          </a:p>
          <a:p>
            <a:pPr lvl="1"/>
            <a:r>
              <a:rPr lang="en-US" dirty="0"/>
              <a:t>We write the code, we compile it, we use it</a:t>
            </a:r>
          </a:p>
          <a:p>
            <a:pPr lvl="1"/>
            <a:r>
              <a:rPr lang="en-US" dirty="0"/>
              <a:t>Use of external libraries is avoided when possible</a:t>
            </a:r>
          </a:p>
          <a:p>
            <a:pPr lvl="1"/>
            <a:r>
              <a:rPr lang="en-US" dirty="0"/>
              <a:t>If something goes wrong, we are the developers!</a:t>
            </a:r>
          </a:p>
          <a:p>
            <a:r>
              <a:rPr lang="en-US" dirty="0"/>
              <a:t>For delivered code/modules (e.g., flight software), we work closely with model authors to verify implementation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D56AC07-CA9E-4ADF-A3B2-422040AA51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4791407"/>
              </p:ext>
            </p:extLst>
          </p:nvPr>
        </p:nvGraphicFramePr>
        <p:xfrm>
          <a:off x="5568288" y="1337481"/>
          <a:ext cx="6453230" cy="5520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0054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Graphic spid="4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25CA6-D61B-48C8-8E82-38912C14A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of the POST2 Codebase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E6C31-F094-48F1-832A-DCC9F0C45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481" y="1162371"/>
            <a:ext cx="5520635" cy="569562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Versions have been used to support Shuttle, all NASA Mars EDL systems (except Viking), SLS, CCP, HLS/Artemis, numerous ground/flight tests …</a:t>
            </a:r>
          </a:p>
          <a:p>
            <a:pPr lvl="1"/>
            <a:r>
              <a:rPr lang="en-US" dirty="0"/>
              <a:t>The current version (4.x) is slimmer, cleaner, more modular, more robust, and more flexible than any previous version</a:t>
            </a:r>
          </a:p>
          <a:p>
            <a:pPr lvl="1"/>
            <a:r>
              <a:rPr lang="en-US" dirty="0"/>
              <a:t>Versions are maintained for distribution to other NASA centers, DOD, industry, and academia</a:t>
            </a:r>
          </a:p>
          <a:p>
            <a:r>
              <a:rPr lang="en-US" dirty="0"/>
              <a:t>But… it is based on Shuttle-heritage Fortran code from the 1970s</a:t>
            </a:r>
          </a:p>
          <a:p>
            <a:pPr lvl="1"/>
            <a:r>
              <a:rPr lang="en-US" dirty="0"/>
              <a:t>Programming standards computer hardware paradigms have changed</a:t>
            </a:r>
          </a:p>
          <a:p>
            <a:pPr lvl="1"/>
            <a:r>
              <a:rPr lang="en-US" dirty="0"/>
              <a:t>Previous upgrade work has included updating all code to C/C++ and adopting a unified development system </a:t>
            </a:r>
          </a:p>
          <a:p>
            <a:pPr lvl="1"/>
            <a:r>
              <a:rPr lang="en-US" dirty="0"/>
              <a:t>Current efforts (2020+) are focused on updating the POST2 codebase to take advantage of more modern software and hardware, including </a:t>
            </a:r>
            <a:r>
              <a:rPr lang="en-US" b="1" dirty="0"/>
              <a:t>flexible APIs </a:t>
            </a:r>
            <a:r>
              <a:rPr lang="en-US" dirty="0"/>
              <a:t>and </a:t>
            </a:r>
            <a:r>
              <a:rPr lang="en-US" b="1" dirty="0"/>
              <a:t>multi-threaded systems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0192BE-50FE-45D4-896F-AD4E8CA61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0398" y="1230877"/>
            <a:ext cx="6161121" cy="52538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8EC659-6BF1-4B66-901B-95F3A0DBB847}"/>
              </a:ext>
            </a:extLst>
          </p:cNvPr>
          <p:cNvSpPr txBox="1"/>
          <p:nvPr/>
        </p:nvSpPr>
        <p:spPr>
          <a:xfrm rot="1492150">
            <a:off x="7544058" y="3703154"/>
            <a:ext cx="3232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Not Comprehensive!</a:t>
            </a:r>
          </a:p>
        </p:txBody>
      </p:sp>
    </p:spTree>
    <p:extLst>
      <p:ext uri="{BB962C8B-B14F-4D97-AF65-F5344CB8AC3E}">
        <p14:creationId xmlns:p14="http://schemas.microsoft.com/office/powerpoint/2010/main" val="318116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gineering Directorate.potx [Read-Only]" id="{C102A7CD-2038-463C-8CA7-DA918CF95E35}" vid="{E8CF3573-DC92-4C89-A5A0-23FD97B586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template_Engineering Directorate</Template>
  <TotalTime>61992</TotalTime>
  <Words>2921</Words>
  <Application>Microsoft Office PowerPoint</Application>
  <PresentationFormat>Widescreen</PresentationFormat>
  <Paragraphs>517</Paragraphs>
  <Slides>35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</vt:lpstr>
      <vt:lpstr>Calibri</vt:lpstr>
      <vt:lpstr>Calibri Light</vt:lpstr>
      <vt:lpstr>Courier New</vt:lpstr>
      <vt:lpstr>Lato</vt:lpstr>
      <vt:lpstr>Times New Roman</vt:lpstr>
      <vt:lpstr>Wingdings</vt:lpstr>
      <vt:lpstr>Office Theme</vt:lpstr>
      <vt:lpstr>Advances in EDL Flight Mechanics  Modeling &amp; Simulation</vt:lpstr>
      <vt:lpstr>Background</vt:lpstr>
      <vt:lpstr>Flight Mechanics Modeling &amp; Simulation</vt:lpstr>
      <vt:lpstr>Example: Human Landing Systems (HLS) NASA Insight: DDL</vt:lpstr>
      <vt:lpstr>PowerPoint Presentation</vt:lpstr>
      <vt:lpstr>What is POST2?</vt:lpstr>
      <vt:lpstr>Sample POST2 Simulation Products (HLS)</vt:lpstr>
      <vt:lpstr>Vertical Integration</vt:lpstr>
      <vt:lpstr>State of the POST2 Codebase</vt:lpstr>
      <vt:lpstr>PowerPoint Presentation</vt:lpstr>
      <vt:lpstr>Thread Safety Overview</vt:lpstr>
      <vt:lpstr>Parallel Optimization Framework (OpenMP)</vt:lpstr>
      <vt:lpstr>Lunar Lander Trajectory Overall Time</vt:lpstr>
      <vt:lpstr>PowerPoint Presentation</vt:lpstr>
      <vt:lpstr>API Overview</vt:lpstr>
      <vt:lpstr>API Example: MATLAB</vt:lpstr>
      <vt:lpstr>PowerPoint Presentation</vt:lpstr>
      <vt:lpstr>Safe &amp; Precise Landing</vt:lpstr>
      <vt:lpstr>Humans to Mars: NASA Reference EDL System</vt:lpstr>
      <vt:lpstr>Navigation Sensors</vt:lpstr>
      <vt:lpstr>Performance Trades</vt:lpstr>
      <vt:lpstr>Baseline Results</vt:lpstr>
      <vt:lpstr>Ground-Relative Sensor Quality Trades</vt:lpstr>
      <vt:lpstr>Summary &amp; Future Work</vt:lpstr>
      <vt:lpstr>Acknowledgements</vt:lpstr>
      <vt:lpstr>Backup</vt:lpstr>
      <vt:lpstr>Memory Restructuring</vt:lpstr>
      <vt:lpstr>Workspace Structuring</vt:lpstr>
      <vt:lpstr>API Example: Copernicus</vt:lpstr>
      <vt:lpstr>Regression Tests Gradient Calculations</vt:lpstr>
      <vt:lpstr>Regression Tests Overall Time</vt:lpstr>
      <vt:lpstr>Lunar Lander Gradient Calculations</vt:lpstr>
      <vt:lpstr>Performance Metrics</vt:lpstr>
      <vt:lpstr>Deep Space Network Quality Trades</vt:lpstr>
      <vt:lpstr>Navigation Performance Summary</vt:lpstr>
    </vt:vector>
  </TitlesOfParts>
  <Company>HPES ACES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Lugo, Rafael A. (LARC-D205)</dc:creator>
  <cp:lastModifiedBy>Lugo, Rafael A. (LARC-D205)</cp:lastModifiedBy>
  <cp:revision>144</cp:revision>
  <dcterms:created xsi:type="dcterms:W3CDTF">2021-06-16T20:04:16Z</dcterms:created>
  <dcterms:modified xsi:type="dcterms:W3CDTF">2023-01-05T01:13:07Z</dcterms:modified>
</cp:coreProperties>
</file>