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7"/>
  </p:notesMasterIdLst>
  <p:sldIdLst>
    <p:sldId id="3155" r:id="rId2"/>
    <p:sldId id="1544" r:id="rId3"/>
    <p:sldId id="3156" r:id="rId4"/>
    <p:sldId id="3157" r:id="rId5"/>
    <p:sldId id="542" r:id="rId6"/>
    <p:sldId id="543" r:id="rId7"/>
    <p:sldId id="545" r:id="rId8"/>
    <p:sldId id="546" r:id="rId9"/>
    <p:sldId id="547" r:id="rId10"/>
    <p:sldId id="3158" r:id="rId11"/>
    <p:sldId id="444" r:id="rId12"/>
    <p:sldId id="413" r:id="rId13"/>
    <p:sldId id="3159" r:id="rId14"/>
    <p:sldId id="449" r:id="rId15"/>
    <p:sldId id="590" r:id="rId16"/>
    <p:sldId id="516" r:id="rId17"/>
    <p:sldId id="3160" r:id="rId18"/>
    <p:sldId id="548" r:id="rId19"/>
    <p:sldId id="520" r:id="rId20"/>
    <p:sldId id="528" r:id="rId21"/>
    <p:sldId id="582" r:id="rId22"/>
    <p:sldId id="531" r:id="rId23"/>
    <p:sldId id="3161" r:id="rId24"/>
    <p:sldId id="460" r:id="rId25"/>
    <p:sldId id="461" r:id="rId26"/>
    <p:sldId id="462" r:id="rId27"/>
    <p:sldId id="454" r:id="rId28"/>
    <p:sldId id="467" r:id="rId29"/>
    <p:sldId id="586" r:id="rId30"/>
    <p:sldId id="696" r:id="rId31"/>
    <p:sldId id="307" r:id="rId32"/>
    <p:sldId id="699" r:id="rId33"/>
    <p:sldId id="559" r:id="rId34"/>
    <p:sldId id="3166" r:id="rId35"/>
    <p:sldId id="3167" r:id="rId36"/>
    <p:sldId id="3168" r:id="rId37"/>
    <p:sldId id="3169" r:id="rId38"/>
    <p:sldId id="3170" r:id="rId39"/>
    <p:sldId id="3171" r:id="rId40"/>
    <p:sldId id="3172" r:id="rId41"/>
    <p:sldId id="3173" r:id="rId42"/>
    <p:sldId id="3174" r:id="rId43"/>
    <p:sldId id="3175" r:id="rId44"/>
    <p:sldId id="3176" r:id="rId45"/>
    <p:sldId id="3177" r:id="rId4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81280" marR="81280" indent="0" algn="l" defTabSz="18216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6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Times New Roman"/>
        <a:ea typeface="Times New Roman"/>
        <a:cs typeface="Times New Roman"/>
        <a:sym typeface="Times New Roman"/>
      </a:defRPr>
    </a:lvl1pPr>
    <a:lvl2pPr marL="81280" marR="81280" indent="482600" algn="l" defTabSz="18216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6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Times New Roman"/>
        <a:ea typeface="Times New Roman"/>
        <a:cs typeface="Times New Roman"/>
        <a:sym typeface="Times New Roman"/>
      </a:defRPr>
    </a:lvl2pPr>
    <a:lvl3pPr marL="81280" marR="81280" indent="977900" algn="l" defTabSz="18216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6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Times New Roman"/>
        <a:ea typeface="Times New Roman"/>
        <a:cs typeface="Times New Roman"/>
        <a:sym typeface="Times New Roman"/>
      </a:defRPr>
    </a:lvl3pPr>
    <a:lvl4pPr marL="81280" marR="81280" indent="1460500" algn="l" defTabSz="18216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6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Times New Roman"/>
        <a:ea typeface="Times New Roman"/>
        <a:cs typeface="Times New Roman"/>
        <a:sym typeface="Times New Roman"/>
      </a:defRPr>
    </a:lvl4pPr>
    <a:lvl5pPr marL="81280" marR="81280" indent="1955800" algn="l" defTabSz="18216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6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Times New Roman"/>
        <a:ea typeface="Times New Roman"/>
        <a:cs typeface="Times New Roman"/>
        <a:sym typeface="Times New Roman"/>
      </a:defRPr>
    </a:lvl5pPr>
    <a:lvl6pPr marL="81280" marR="81280" indent="2438400" algn="l" defTabSz="18216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6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Times New Roman"/>
        <a:ea typeface="Times New Roman"/>
        <a:cs typeface="Times New Roman"/>
        <a:sym typeface="Times New Roman"/>
      </a:defRPr>
    </a:lvl6pPr>
    <a:lvl7pPr marL="81280" marR="81280" indent="2921000" algn="l" defTabSz="18216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6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Times New Roman"/>
        <a:ea typeface="Times New Roman"/>
        <a:cs typeface="Times New Roman"/>
        <a:sym typeface="Times New Roman"/>
      </a:defRPr>
    </a:lvl7pPr>
    <a:lvl8pPr marL="81280" marR="81280" indent="3416300" algn="l" defTabSz="18216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6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Times New Roman"/>
        <a:ea typeface="Times New Roman"/>
        <a:cs typeface="Times New Roman"/>
        <a:sym typeface="Times New Roman"/>
      </a:defRPr>
    </a:lvl8pPr>
    <a:lvl9pPr marL="81280" marR="81280" indent="3898900" algn="l" defTabSz="182165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6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Times New Roman"/>
        <a:ea typeface="Times New Roman"/>
        <a:cs typeface="Times New Roman"/>
        <a:sym typeface="Times New Roman"/>
      </a:defRPr>
    </a:lvl9pPr>
  </p:defaultTextStyle>
  <p:extLst>
    <p:ext uri="{521415D9-36F7-43E2-AB2F-B90AF26B5E84}">
      <p14:sectionLst xmlns:p14="http://schemas.microsoft.com/office/powerpoint/2010/main">
        <p14:section name="Introduction" id="{7AFAF6AA-CEC5-A449-BDAA-DCD6D13C65DC}">
          <p14:sldIdLst/>
        </p14:section>
        <p14:section name="Module 2 Space and Space Objects" id="{6298F4BE-822C-814B-8B09-55CB1DACD6BA}">
          <p14:sldIdLst>
            <p14:sldId id="3155"/>
            <p14:sldId id="1544"/>
            <p14:sldId id="3156"/>
            <p14:sldId id="3157"/>
            <p14:sldId id="542"/>
            <p14:sldId id="543"/>
            <p14:sldId id="545"/>
            <p14:sldId id="546"/>
            <p14:sldId id="547"/>
            <p14:sldId id="3158"/>
            <p14:sldId id="444"/>
            <p14:sldId id="413"/>
            <p14:sldId id="3159"/>
            <p14:sldId id="449"/>
            <p14:sldId id="590"/>
            <p14:sldId id="516"/>
            <p14:sldId id="3160"/>
            <p14:sldId id="548"/>
            <p14:sldId id="520"/>
            <p14:sldId id="528"/>
            <p14:sldId id="582"/>
            <p14:sldId id="531"/>
            <p14:sldId id="3161"/>
            <p14:sldId id="460"/>
            <p14:sldId id="461"/>
            <p14:sldId id="462"/>
            <p14:sldId id="454"/>
            <p14:sldId id="467"/>
            <p14:sldId id="586"/>
            <p14:sldId id="696"/>
            <p14:sldId id="307"/>
            <p14:sldId id="699"/>
            <p14:sldId id="559"/>
            <p14:sldId id="3166"/>
            <p14:sldId id="3167"/>
            <p14:sldId id="3168"/>
            <p14:sldId id="3169"/>
            <p14:sldId id="3170"/>
            <p14:sldId id="3171"/>
            <p14:sldId id="3172"/>
            <p14:sldId id="3173"/>
            <p14:sldId id="3174"/>
            <p14:sldId id="3175"/>
            <p14:sldId id="3176"/>
            <p14:sldId id="31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ry Sellers" initials="JS" lastIdx="5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FF1F3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381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30"/>
    <p:restoredTop sz="96197"/>
  </p:normalViewPr>
  <p:slideViewPr>
    <p:cSldViewPr snapToGrid="0" snapToObjects="1">
      <p:cViewPr varScale="1">
        <p:scale>
          <a:sx n="32" d="100"/>
          <a:sy n="32" d="100"/>
        </p:scale>
        <p:origin x="728" y="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Shape 67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75" name="Shape 67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6477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6477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6477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6477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6477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6477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6477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6477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6477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0DBBD2-8DCF-4896-98CF-063D779B8C58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75161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7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7325" y="354013"/>
            <a:ext cx="7437438" cy="4184650"/>
          </a:xfrm>
          <a:ln/>
        </p:spPr>
      </p:sp>
      <p:sp>
        <p:nvSpPr>
          <p:cNvPr id="244738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803140"/>
            <a:ext cx="5608320" cy="3796030"/>
          </a:xfrm>
          <a:noFill/>
          <a:ln/>
        </p:spPr>
        <p:txBody>
          <a:bodyPr/>
          <a:lstStyle/>
          <a:p>
            <a:r>
              <a:rPr lang="en-US" dirty="0"/>
              <a:t>Iterative refers to not only primary and secondary runs, it also refers to the additional screening</a:t>
            </a:r>
            <a:r>
              <a:rPr lang="en-US" baseline="0" dirty="0"/>
              <a:t> that will be performed until TCA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009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7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7325" y="354013"/>
            <a:ext cx="7437438" cy="4184650"/>
          </a:xfrm>
          <a:ln/>
        </p:spPr>
      </p:sp>
      <p:sp>
        <p:nvSpPr>
          <p:cNvPr id="244738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803140"/>
            <a:ext cx="5608320" cy="3796030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048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7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7325" y="354013"/>
            <a:ext cx="7437438" cy="4184650"/>
          </a:xfrm>
          <a:ln/>
        </p:spPr>
      </p:sp>
      <p:sp>
        <p:nvSpPr>
          <p:cNvPr id="244738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803140"/>
            <a:ext cx="5608320" cy="3796030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6547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7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7325" y="354013"/>
            <a:ext cx="7437438" cy="4184650"/>
          </a:xfrm>
          <a:ln/>
        </p:spPr>
      </p:sp>
      <p:sp>
        <p:nvSpPr>
          <p:cNvPr id="244738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803140"/>
            <a:ext cx="5608320" cy="3796030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12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7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7325" y="354013"/>
            <a:ext cx="7437438" cy="4184650"/>
          </a:xfrm>
          <a:ln/>
        </p:spPr>
      </p:sp>
      <p:sp>
        <p:nvSpPr>
          <p:cNvPr id="244738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803140"/>
            <a:ext cx="5608320" cy="3796030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1369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7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7325" y="354013"/>
            <a:ext cx="7437438" cy="4184650"/>
          </a:xfrm>
          <a:ln/>
        </p:spPr>
      </p:sp>
      <p:sp>
        <p:nvSpPr>
          <p:cNvPr id="244738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803140"/>
            <a:ext cx="5608320" cy="3796030"/>
          </a:xfrm>
          <a:noFill/>
          <a:ln/>
        </p:spPr>
        <p:txBody>
          <a:bodyPr/>
          <a:lstStyle/>
          <a:p>
            <a:r>
              <a:rPr lang="en-US" sz="1400" dirty="0"/>
              <a:t>An example of the </a:t>
            </a:r>
            <a:r>
              <a:rPr lang="en-US" sz="1400" b="1" dirty="0"/>
              <a:t>specified distance </a:t>
            </a:r>
            <a:r>
              <a:rPr lang="en-US" sz="1400" dirty="0"/>
              <a:t>used in POC calculations is the joint exclusion volume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599413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187325" y="354013"/>
            <a:ext cx="7439025" cy="4184650"/>
          </a:xfrm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1400" dirty="0"/>
              <a:t>Let’s start with a brief discussion of tasking (covered in detail in subsequent sessions)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29965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7325" y="354013"/>
            <a:ext cx="7439025" cy="4184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2836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187325" y="354013"/>
            <a:ext cx="7439025" cy="4184650"/>
          </a:xfrm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0880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5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7325" y="354013"/>
            <a:ext cx="7439025" cy="4184650"/>
          </a:xfrm>
          <a:ln/>
        </p:spPr>
      </p:sp>
      <p:sp>
        <p:nvSpPr>
          <p:cNvPr id="21606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1200" dirty="0"/>
              <a:t>The solution of the two-body</a:t>
            </a:r>
            <a:r>
              <a:rPr lang="en-US" sz="1200" baseline="0" dirty="0"/>
              <a:t> “equations of motion” allow us to easily predict satellite position – but accuracy is terrible in the “real world”!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345885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7325" y="354013"/>
            <a:ext cx="7439025" cy="4184650"/>
          </a:xfrm>
          <a:ln/>
        </p:spPr>
      </p:sp>
      <p:sp>
        <p:nvSpPr>
          <p:cNvPr id="4382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Using Arial font for unit vectors in text box in order to get bullets the right size.  Or if go to Times New Roman and 24-size font then go to 90% instead of 125% on the bullet size.</a:t>
            </a:r>
          </a:p>
          <a:p>
            <a:endParaRPr lang="en-US" dirty="0"/>
          </a:p>
          <a:p>
            <a:pPr eaLnBrk="1" hangingPunct="1">
              <a:lnSpc>
                <a:spcPct val="85000"/>
              </a:lnSpc>
              <a:spcAft>
                <a:spcPct val="0"/>
              </a:spcAft>
            </a:pPr>
            <a:r>
              <a:rPr lang="en-US" dirty="0"/>
              <a:t>Coordinate frame pictures from ASTRODYNAMICS CONCEPTS and TERMINOLOGY</a:t>
            </a:r>
          </a:p>
        </p:txBody>
      </p:sp>
    </p:spTree>
    <p:extLst>
      <p:ext uri="{BB962C8B-B14F-4D97-AF65-F5344CB8AC3E}">
        <p14:creationId xmlns:p14="http://schemas.microsoft.com/office/powerpoint/2010/main" val="3849730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DA Objective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/>
          <p:nvPr/>
        </p:nvSpPr>
        <p:spPr>
          <a:xfrm>
            <a:off x="0" y="13305984"/>
            <a:ext cx="24384001" cy="422480"/>
          </a:xfrm>
          <a:prstGeom prst="rect">
            <a:avLst/>
          </a:prstGeom>
          <a:gradFill>
            <a:gsLst>
              <a:gs pos="0">
                <a:srgbClr val="FFFFFF">
                  <a:alpha val="25338"/>
                </a:srgbClr>
              </a:gs>
              <a:gs pos="100000">
                <a:srgbClr val="0433FF">
                  <a:alpha val="25338"/>
                </a:srgbClr>
              </a:gs>
            </a:gsLst>
          </a:gradFill>
          <a:ln w="12700">
            <a:miter lim="400000"/>
          </a:ln>
        </p:spPr>
        <p:txBody>
          <a:bodyPr tIns="91439" bIns="91439" anchor="ctr"/>
          <a:lstStyle/>
          <a:p>
            <a:pPr marL="0" marR="0" algn="ctr" defTabSz="1828800">
              <a:defRPr sz="360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65779" y="1575108"/>
            <a:ext cx="10685127" cy="11229627"/>
          </a:xfrm>
          <a:prstGeom prst="rect">
            <a:avLst/>
          </a:prstGeom>
          <a:ln w="9525">
            <a:solidFill>
              <a:srgbClr val="FF2600"/>
            </a:solidFill>
          </a:ln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36" name="Rectangle 2"/>
          <p:cNvSpPr/>
          <p:nvPr/>
        </p:nvSpPr>
        <p:spPr>
          <a:xfrm>
            <a:off x="0" y="-1"/>
            <a:ext cx="24384000" cy="1527928"/>
          </a:xfrm>
          <a:prstGeom prst="rect">
            <a:avLst/>
          </a:prstGeom>
          <a:gradFill>
            <a:gsLst>
              <a:gs pos="0">
                <a:srgbClr val="FFFFFF">
                  <a:alpha val="25338"/>
                </a:srgbClr>
              </a:gs>
              <a:gs pos="100000">
                <a:srgbClr val="0433FF">
                  <a:alpha val="25338"/>
                </a:srgbClr>
              </a:gs>
            </a:gsLst>
          </a:gradFill>
          <a:ln w="12700">
            <a:miter lim="400000"/>
          </a:ln>
        </p:spPr>
        <p:txBody>
          <a:bodyPr tIns="91439" bIns="91439" anchor="ctr"/>
          <a:lstStyle/>
          <a:p>
            <a:pPr marL="0" marR="0" algn="ctr" defTabSz="1828800">
              <a:defRPr sz="360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08980" y="178331"/>
            <a:ext cx="22791799" cy="119666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b="1">
                <a:solidFill>
                  <a:srgbClr val="0433FF"/>
                </a:solidFill>
              </a:defRPr>
            </a:lvl1pPr>
          </a:lstStyle>
          <a:p>
            <a:r>
              <a:rPr dirty="0"/>
              <a:t>Click to edit kicker box copy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2" name="Body Level One…"/>
          <p:cNvSpPr txBox="1">
            <a:spLocks noGrp="1"/>
          </p:cNvSpPr>
          <p:nvPr>
            <p:ph type="body" sz="half" idx="22"/>
          </p:nvPr>
        </p:nvSpPr>
        <p:spPr>
          <a:xfrm>
            <a:off x="12263758" y="1575108"/>
            <a:ext cx="11731251" cy="11229627"/>
          </a:xfrm>
          <a:prstGeom prst="rect">
            <a:avLst/>
          </a:prstGeom>
          <a:ln w="9525">
            <a:solidFill>
              <a:srgbClr val="FF2600"/>
            </a:solidFill>
          </a:ln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pic>
        <p:nvPicPr>
          <p:cNvPr id="4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15828" y="1706259"/>
            <a:ext cx="1079181" cy="1079181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16E21301-77F2-A953-F7BC-2314E236DC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2650" y="1706259"/>
            <a:ext cx="2558250" cy="974572"/>
          </a:xfrm>
          <a:prstGeom prst="rect">
            <a:avLst/>
          </a:prstGeom>
        </p:spPr>
      </p:pic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71A6624B-1118-71E6-2220-CB89CC9F84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13" y="1923688"/>
            <a:ext cx="8566525" cy="13021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A50230-3454-FA50-9757-280FE8F3BA0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630228" y="1669290"/>
            <a:ext cx="1270000" cy="1270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urse 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2"/>
          <p:cNvSpPr/>
          <p:nvPr/>
        </p:nvSpPr>
        <p:spPr>
          <a:xfrm>
            <a:off x="0" y="13305984"/>
            <a:ext cx="24384001" cy="422480"/>
          </a:xfrm>
          <a:prstGeom prst="rect">
            <a:avLst/>
          </a:prstGeom>
          <a:gradFill>
            <a:gsLst>
              <a:gs pos="0">
                <a:srgbClr val="FFFFFF">
                  <a:alpha val="25282"/>
                </a:srgbClr>
              </a:gs>
              <a:gs pos="100000">
                <a:srgbClr val="0433FF">
                  <a:alpha val="25282"/>
                </a:srgbClr>
              </a:gs>
            </a:gsLst>
          </a:gradFill>
          <a:ln w="12700">
            <a:miter lim="400000"/>
          </a:ln>
        </p:spPr>
        <p:txBody>
          <a:bodyPr tIns="91439" bIns="91439" anchor="ctr"/>
          <a:lstStyle/>
          <a:p>
            <a:pPr marL="0" marR="0" algn="ctr" defTabSz="1828800">
              <a:defRPr sz="360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5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" name="Rectangle 2"/>
          <p:cNvSpPr/>
          <p:nvPr/>
        </p:nvSpPr>
        <p:spPr>
          <a:xfrm>
            <a:off x="0" y="-1"/>
            <a:ext cx="24384000" cy="1527928"/>
          </a:xfrm>
          <a:prstGeom prst="rect">
            <a:avLst/>
          </a:prstGeom>
          <a:gradFill>
            <a:gsLst>
              <a:gs pos="0">
                <a:srgbClr val="FFFFFF">
                  <a:alpha val="25282"/>
                </a:srgbClr>
              </a:gs>
              <a:gs pos="100000">
                <a:srgbClr val="0433FF">
                  <a:alpha val="25282"/>
                </a:srgbClr>
              </a:gs>
            </a:gsLst>
          </a:gradFill>
          <a:ln w="12700">
            <a:miter lim="400000"/>
          </a:ln>
        </p:spPr>
        <p:txBody>
          <a:bodyPr tIns="91439" bIns="91439" anchor="ctr"/>
          <a:lstStyle/>
          <a:p>
            <a:pPr marL="0" marR="0" algn="ctr" defTabSz="1828800">
              <a:defRPr sz="360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  <p:sp>
        <p:nvSpPr>
          <p:cNvPr id="58" name="Title Text"/>
          <p:cNvSpPr txBox="1">
            <a:spLocks noGrp="1"/>
          </p:cNvSpPr>
          <p:nvPr>
            <p:ph type="title"/>
          </p:nvPr>
        </p:nvSpPr>
        <p:spPr>
          <a:xfrm>
            <a:off x="316924" y="213301"/>
            <a:ext cx="23453778" cy="1152124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rgbClr val="0433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dirty="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Hejduk 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2"/>
          <p:cNvSpPr/>
          <p:nvPr/>
        </p:nvSpPr>
        <p:spPr>
          <a:xfrm>
            <a:off x="0" y="13305984"/>
            <a:ext cx="24384001" cy="422480"/>
          </a:xfrm>
          <a:prstGeom prst="rect">
            <a:avLst/>
          </a:prstGeom>
          <a:gradFill>
            <a:gsLst>
              <a:gs pos="0">
                <a:srgbClr val="FFFFFF">
                  <a:alpha val="25282"/>
                </a:srgbClr>
              </a:gs>
              <a:gs pos="100000">
                <a:srgbClr val="0433FF">
                  <a:alpha val="25282"/>
                </a:srgbClr>
              </a:gs>
            </a:gsLst>
          </a:gradFill>
          <a:ln w="12700">
            <a:miter lim="400000"/>
          </a:ln>
        </p:spPr>
        <p:txBody>
          <a:bodyPr tIns="91439" bIns="91439" anchor="ctr"/>
          <a:lstStyle/>
          <a:p>
            <a:pPr marL="0" marR="0" algn="ctr" defTabSz="1828800">
              <a:defRPr sz="360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pPr>
            <a:endParaRPr dirty="0"/>
          </a:p>
        </p:txBody>
      </p:sp>
      <p:sp>
        <p:nvSpPr>
          <p:cNvPr id="66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67" name="Rectangle 2"/>
          <p:cNvSpPr/>
          <p:nvPr/>
        </p:nvSpPr>
        <p:spPr>
          <a:xfrm>
            <a:off x="0" y="-1"/>
            <a:ext cx="24384000" cy="1527928"/>
          </a:xfrm>
          <a:prstGeom prst="rect">
            <a:avLst/>
          </a:prstGeom>
          <a:gradFill>
            <a:gsLst>
              <a:gs pos="0">
                <a:srgbClr val="FFFFFF">
                  <a:alpha val="25282"/>
                </a:srgbClr>
              </a:gs>
              <a:gs pos="100000">
                <a:srgbClr val="0433FF">
                  <a:alpha val="25282"/>
                </a:srgbClr>
              </a:gs>
            </a:gsLst>
          </a:gradFill>
          <a:ln w="12700">
            <a:miter lim="400000"/>
          </a:ln>
        </p:spPr>
        <p:txBody>
          <a:bodyPr tIns="91439" bIns="91439" anchor="ctr"/>
          <a:lstStyle/>
          <a:p>
            <a:pPr marL="0" marR="0" algn="ctr" defTabSz="1828800">
              <a:defRPr sz="360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316924" y="213301"/>
            <a:ext cx="23625918" cy="1152124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rgbClr val="0433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dirty="0"/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299457694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UT 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2"/>
          <p:cNvSpPr/>
          <p:nvPr/>
        </p:nvSpPr>
        <p:spPr>
          <a:xfrm>
            <a:off x="0" y="13305984"/>
            <a:ext cx="24384001" cy="422480"/>
          </a:xfrm>
          <a:prstGeom prst="rect">
            <a:avLst/>
          </a:prstGeom>
          <a:gradFill>
            <a:gsLst>
              <a:gs pos="0">
                <a:srgbClr val="FFFFFF">
                  <a:alpha val="25282"/>
                </a:srgbClr>
              </a:gs>
              <a:gs pos="100000">
                <a:srgbClr val="0433FF">
                  <a:alpha val="25282"/>
                </a:srgbClr>
              </a:gs>
            </a:gsLst>
          </a:gradFill>
          <a:ln w="12700">
            <a:miter lim="400000"/>
          </a:ln>
        </p:spPr>
        <p:txBody>
          <a:bodyPr tIns="91439" bIns="91439" anchor="ctr"/>
          <a:lstStyle/>
          <a:p>
            <a:pPr marL="0" marR="0" algn="ctr" defTabSz="1828800">
              <a:defRPr sz="360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66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Rectangle 2"/>
          <p:cNvSpPr/>
          <p:nvPr/>
        </p:nvSpPr>
        <p:spPr>
          <a:xfrm>
            <a:off x="0" y="-1"/>
            <a:ext cx="24384000" cy="1527928"/>
          </a:xfrm>
          <a:prstGeom prst="rect">
            <a:avLst/>
          </a:prstGeom>
          <a:gradFill>
            <a:gsLst>
              <a:gs pos="0">
                <a:srgbClr val="FFFFFF">
                  <a:alpha val="25282"/>
                </a:srgbClr>
              </a:gs>
              <a:gs pos="100000">
                <a:srgbClr val="0433FF">
                  <a:alpha val="25282"/>
                </a:srgbClr>
              </a:gs>
            </a:gsLst>
          </a:gradFill>
          <a:ln w="12700">
            <a:miter lim="400000"/>
          </a:ln>
        </p:spPr>
        <p:txBody>
          <a:bodyPr tIns="91439" bIns="91439" anchor="ctr"/>
          <a:lstStyle/>
          <a:p>
            <a:pPr marL="0" marR="0" algn="ctr" defTabSz="1828800">
              <a:defRPr sz="360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316924" y="213301"/>
            <a:ext cx="23453778" cy="1152124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rgbClr val="0433FF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dirty="0"/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73276676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urs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Line"/>
          <p:cNvSpPr/>
          <p:nvPr/>
        </p:nvSpPr>
        <p:spPr>
          <a:xfrm>
            <a:off x="3208734" y="1464468"/>
            <a:ext cx="17823657" cy="3175"/>
          </a:xfrm>
          <a:prstGeom prst="line">
            <a:avLst/>
          </a:prstGeom>
          <a:ln w="12700">
            <a:solidFill>
              <a:srgbClr val="0433FF"/>
            </a:solidFill>
          </a:ln>
        </p:spPr>
        <p:txBody>
          <a:bodyPr lIns="0" tIns="0" rIns="0" bIns="0"/>
          <a:lstStyle/>
          <a:p>
            <a:pPr marL="0" marR="0" defTabSz="642937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80" name="Line"/>
          <p:cNvSpPr/>
          <p:nvPr/>
        </p:nvSpPr>
        <p:spPr>
          <a:xfrm>
            <a:off x="3226593" y="13084175"/>
            <a:ext cx="17823657" cy="3175"/>
          </a:xfrm>
          <a:prstGeom prst="line">
            <a:avLst/>
          </a:prstGeom>
          <a:ln w="12700">
            <a:solidFill>
              <a:srgbClr val="0433FF"/>
            </a:solidFill>
          </a:ln>
        </p:spPr>
        <p:txBody>
          <a:bodyPr lIns="0" tIns="0" rIns="0" bIns="0"/>
          <a:lstStyle/>
          <a:p>
            <a:pPr marL="0" marR="0" defTabSz="642937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83" name="Title Text"/>
          <p:cNvSpPr txBox="1">
            <a:spLocks noGrp="1"/>
          </p:cNvSpPr>
          <p:nvPr>
            <p:ph type="title"/>
          </p:nvPr>
        </p:nvSpPr>
        <p:spPr>
          <a:xfrm>
            <a:off x="4244578" y="-35719"/>
            <a:ext cx="15930563" cy="1518048"/>
          </a:xfrm>
          <a:prstGeom prst="rect">
            <a:avLst/>
          </a:prstGeom>
        </p:spPr>
        <p:txBody>
          <a:bodyPr lIns="107156" tIns="107156" rIns="107156" bIns="107156">
            <a:noAutofit/>
          </a:bodyPr>
          <a:lstStyle>
            <a:lvl1pPr marL="82549" marR="82549" algn="ctr" defTabSz="1821656">
              <a:lnSpc>
                <a:spcPct val="100000"/>
              </a:lnSpc>
              <a:defRPr sz="5200" b="1">
                <a:solidFill>
                  <a:srgbClr val="0433FF"/>
                </a:solidFill>
                <a:uFill>
                  <a:solidFill>
                    <a:srgbClr val="434ED6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84" name="Body Level One…"/>
          <p:cNvSpPr txBox="1">
            <a:spLocks noGrp="1"/>
          </p:cNvSpPr>
          <p:nvPr>
            <p:ph type="body" idx="1"/>
          </p:nvPr>
        </p:nvSpPr>
        <p:spPr>
          <a:xfrm>
            <a:off x="3476625" y="1518046"/>
            <a:ext cx="17305735" cy="11555017"/>
          </a:xfrm>
          <a:prstGeom prst="rect">
            <a:avLst/>
          </a:prstGeom>
        </p:spPr>
        <p:txBody>
          <a:bodyPr lIns="107156" tIns="107156" rIns="107156" bIns="107156"/>
          <a:lstStyle>
            <a:lvl1pPr marL="711631" marR="82549" indent="-652929" defTabSz="1821656">
              <a:lnSpc>
                <a:spcPct val="100000"/>
              </a:lnSpc>
              <a:spcBef>
                <a:spcPts val="1100"/>
              </a:spcBef>
              <a:buSzPct val="100000"/>
              <a:buFontTx/>
              <a:buChar char="•"/>
              <a:defRPr sz="4600">
                <a:uFill>
                  <a:solidFill>
                    <a:srgbClr val="000000"/>
                  </a:solidFill>
                </a:uFill>
              </a:defRPr>
            </a:lvl1pPr>
            <a:lvl2pPr marL="1260485" marR="82549" indent="-551542" defTabSz="1821656">
              <a:lnSpc>
                <a:spcPct val="100000"/>
              </a:lnSpc>
              <a:spcBef>
                <a:spcPts val="900"/>
              </a:spcBef>
              <a:buSzPct val="100000"/>
              <a:buFontTx/>
              <a:buChar char="–"/>
              <a:defRPr sz="3800">
                <a:uFill>
                  <a:solidFill>
                    <a:srgbClr val="000000"/>
                  </a:solidFill>
                </a:uFill>
              </a:defRPr>
            </a:lvl2pPr>
            <a:lvl3pPr marL="1799448" marR="82549" indent="-440266" defTabSz="1821656">
              <a:lnSpc>
                <a:spcPct val="100000"/>
              </a:lnSpc>
              <a:spcBef>
                <a:spcPts val="800"/>
              </a:spcBef>
              <a:buSzPct val="100000"/>
              <a:buFontTx/>
              <a:buChar char="»"/>
              <a:defRPr sz="3200">
                <a:uFill>
                  <a:solidFill>
                    <a:srgbClr val="000000"/>
                  </a:solidFill>
                </a:uFill>
              </a:defRPr>
            </a:lvl3pPr>
            <a:lvl4pPr marL="2459694" marR="82549" indent="-450272" defTabSz="1821656">
              <a:lnSpc>
                <a:spcPct val="100000"/>
              </a:lnSpc>
              <a:spcBef>
                <a:spcPts val="700"/>
              </a:spcBef>
              <a:buSzPct val="100000"/>
              <a:buFontTx/>
              <a:buChar char="•"/>
              <a:defRPr sz="3000">
                <a:uFill>
                  <a:solidFill>
                    <a:srgbClr val="000000"/>
                  </a:solidFill>
                </a:uFill>
              </a:defRPr>
            </a:lvl4pPr>
            <a:lvl5pPr marL="3099928" marR="82549" indent="-440266" defTabSz="1821656">
              <a:lnSpc>
                <a:spcPct val="100000"/>
              </a:lnSpc>
              <a:spcBef>
                <a:spcPts val="600"/>
              </a:spcBef>
              <a:buFontTx/>
              <a:buChar char="–"/>
              <a:defRPr sz="2400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282555" y="13108781"/>
            <a:ext cx="481287" cy="473535"/>
          </a:xfrm>
          <a:prstGeom prst="rect">
            <a:avLst/>
          </a:prstGeom>
        </p:spPr>
        <p:txBody>
          <a:bodyPr wrap="none" lIns="107156" tIns="107156" rIns="107156" bIns="107156" anchor="t"/>
          <a:lstStyle>
            <a:lvl1pPr algn="ctr" defTabSz="910828">
              <a:defRPr sz="1800" b="1">
                <a:uFill>
                  <a:solidFill>
                    <a:srgbClr val="000000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2EED92-546A-4FFF-58E5-4A609FC288C9}"/>
              </a:ext>
            </a:extLst>
          </p:cNvPr>
          <p:cNvSpPr txBox="1"/>
          <p:nvPr userDrawn="1"/>
        </p:nvSpPr>
        <p:spPr>
          <a:xfrm>
            <a:off x="17145000" y="13141326"/>
            <a:ext cx="3905250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82153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Copyright ©2022 CEI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pace Environ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Line"/>
          <p:cNvSpPr/>
          <p:nvPr/>
        </p:nvSpPr>
        <p:spPr>
          <a:xfrm>
            <a:off x="3203575" y="1444625"/>
            <a:ext cx="17827626" cy="3176"/>
          </a:xfrm>
          <a:prstGeom prst="line">
            <a:avLst/>
          </a:prstGeom>
          <a:ln w="25400">
            <a:solidFill>
              <a:srgbClr val="434ED6"/>
            </a:solidFill>
          </a:ln>
        </p:spPr>
        <p:txBody>
          <a:bodyPr lIns="0" tIns="0" rIns="0" bIns="0"/>
          <a:lstStyle/>
          <a:p>
            <a:pPr marL="0" marR="0" defTabSz="642937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27" name="Line"/>
          <p:cNvSpPr/>
          <p:nvPr/>
        </p:nvSpPr>
        <p:spPr>
          <a:xfrm>
            <a:off x="3228975" y="13033375"/>
            <a:ext cx="17827626" cy="3176"/>
          </a:xfrm>
          <a:prstGeom prst="line">
            <a:avLst/>
          </a:prstGeom>
          <a:ln w="12700">
            <a:solidFill>
              <a:srgbClr val="434ED6"/>
            </a:solidFill>
          </a:ln>
        </p:spPr>
        <p:txBody>
          <a:bodyPr lIns="0" tIns="0" rIns="0" bIns="0"/>
          <a:lstStyle/>
          <a:p>
            <a:pPr marL="0" marR="0" defTabSz="642937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29" name="Title Text"/>
          <p:cNvSpPr txBox="1">
            <a:spLocks noGrp="1"/>
          </p:cNvSpPr>
          <p:nvPr>
            <p:ph type="title"/>
          </p:nvPr>
        </p:nvSpPr>
        <p:spPr>
          <a:xfrm>
            <a:off x="4244578" y="-35719"/>
            <a:ext cx="15930563" cy="1518048"/>
          </a:xfrm>
          <a:prstGeom prst="rect">
            <a:avLst/>
          </a:prstGeom>
        </p:spPr>
        <p:txBody>
          <a:bodyPr lIns="107156" tIns="107156" rIns="107156" bIns="107156">
            <a:noAutofit/>
          </a:bodyPr>
          <a:lstStyle>
            <a:lvl1pPr marL="82549" marR="82549" algn="ctr" defTabSz="1821656">
              <a:lnSpc>
                <a:spcPct val="100000"/>
              </a:lnSpc>
              <a:defRPr sz="5200" b="1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30" name="Body Level One…"/>
          <p:cNvSpPr txBox="1">
            <a:spLocks noGrp="1"/>
          </p:cNvSpPr>
          <p:nvPr>
            <p:ph type="body" idx="1"/>
          </p:nvPr>
        </p:nvSpPr>
        <p:spPr>
          <a:xfrm>
            <a:off x="3208734" y="1482328"/>
            <a:ext cx="17823657" cy="11555016"/>
          </a:xfrm>
          <a:prstGeom prst="rect">
            <a:avLst/>
          </a:prstGeom>
        </p:spPr>
        <p:txBody>
          <a:bodyPr lIns="107156" tIns="107156" rIns="107156" bIns="107156">
            <a:noAutofit/>
          </a:bodyPr>
          <a:lstStyle>
            <a:lvl1pPr marL="711631" marR="82549" indent="-652929" defTabSz="1821656">
              <a:lnSpc>
                <a:spcPct val="100000"/>
              </a:lnSpc>
              <a:spcBef>
                <a:spcPts val="1100"/>
              </a:spcBef>
              <a:buSzPct val="100000"/>
              <a:buFontTx/>
              <a:buChar char="•"/>
              <a:defRPr sz="4600">
                <a:uFill>
                  <a:solidFill>
                    <a:srgbClr val="000000"/>
                  </a:solidFill>
                </a:uFill>
              </a:defRPr>
            </a:lvl1pPr>
            <a:lvl2pPr marL="1260485" marR="82549" indent="-551542" defTabSz="1821656">
              <a:lnSpc>
                <a:spcPct val="100000"/>
              </a:lnSpc>
              <a:spcBef>
                <a:spcPts val="900"/>
              </a:spcBef>
              <a:buSzPct val="100000"/>
              <a:buFontTx/>
              <a:buChar char="–"/>
              <a:defRPr sz="3800">
                <a:uFill>
                  <a:solidFill>
                    <a:srgbClr val="000000"/>
                  </a:solidFill>
                </a:uFill>
              </a:defRPr>
            </a:lvl2pPr>
            <a:lvl3pPr marL="1799448" marR="82549" indent="-440266" defTabSz="1821656">
              <a:lnSpc>
                <a:spcPct val="100000"/>
              </a:lnSpc>
              <a:spcBef>
                <a:spcPts val="800"/>
              </a:spcBef>
              <a:buSzPct val="100000"/>
              <a:buFontTx/>
              <a:buChar char="»"/>
              <a:defRPr sz="3200">
                <a:uFill>
                  <a:solidFill>
                    <a:srgbClr val="000000"/>
                  </a:solidFill>
                </a:uFill>
              </a:defRPr>
            </a:lvl3pPr>
            <a:lvl4pPr marL="2459694" marR="82549" indent="-450272" defTabSz="1821656">
              <a:lnSpc>
                <a:spcPct val="100000"/>
              </a:lnSpc>
              <a:spcBef>
                <a:spcPts val="700"/>
              </a:spcBef>
              <a:buSzPct val="100000"/>
              <a:buFontTx/>
              <a:buChar char="•"/>
              <a:defRPr sz="3000">
                <a:uFill>
                  <a:solidFill>
                    <a:srgbClr val="000000"/>
                  </a:solidFill>
                </a:uFill>
              </a:defRPr>
            </a:lvl4pPr>
            <a:lvl5pPr marL="3099928" marR="82549" indent="-440266" defTabSz="1821656">
              <a:lnSpc>
                <a:spcPct val="100000"/>
              </a:lnSpc>
              <a:spcBef>
                <a:spcPts val="600"/>
              </a:spcBef>
              <a:buFontTx/>
              <a:buChar char="–"/>
              <a:defRPr sz="2400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450832" y="13125022"/>
            <a:ext cx="481286" cy="473534"/>
          </a:xfrm>
          <a:prstGeom prst="rect">
            <a:avLst/>
          </a:prstGeom>
        </p:spPr>
        <p:txBody>
          <a:bodyPr wrap="none" lIns="107156" tIns="107156" rIns="107156" bIns="107156"/>
          <a:lstStyle>
            <a:lvl1pPr algn="ctr" defTabSz="910828">
              <a:defRPr sz="1800" b="1">
                <a:uFill>
                  <a:solidFill>
                    <a:srgbClr val="000000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77AAEB-88C1-CD52-64AE-3B74D2D989BF}"/>
              </a:ext>
            </a:extLst>
          </p:cNvPr>
          <p:cNvSpPr txBox="1"/>
          <p:nvPr userDrawn="1"/>
        </p:nvSpPr>
        <p:spPr>
          <a:xfrm>
            <a:off x="16786225" y="13192512"/>
            <a:ext cx="3905250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82153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Copyright ©2022 CEI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ission Constraints and Enabl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Line"/>
          <p:cNvSpPr/>
          <p:nvPr/>
        </p:nvSpPr>
        <p:spPr>
          <a:xfrm>
            <a:off x="3208734" y="1393031"/>
            <a:ext cx="17823657" cy="3174"/>
          </a:xfrm>
          <a:prstGeom prst="line">
            <a:avLst/>
          </a:prstGeom>
          <a:ln w="12700">
            <a:solidFill>
              <a:srgbClr val="0433FF"/>
            </a:solidFill>
          </a:ln>
        </p:spPr>
        <p:txBody>
          <a:bodyPr lIns="0" tIns="0" rIns="0" bIns="0"/>
          <a:lstStyle/>
          <a:p>
            <a:pPr marL="0" marR="0" defTabSz="642937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79" name="Line"/>
          <p:cNvSpPr/>
          <p:nvPr/>
        </p:nvSpPr>
        <p:spPr>
          <a:xfrm>
            <a:off x="3226593" y="13084175"/>
            <a:ext cx="17823657" cy="3175"/>
          </a:xfrm>
          <a:prstGeom prst="line">
            <a:avLst/>
          </a:prstGeom>
          <a:ln w="12700">
            <a:solidFill>
              <a:srgbClr val="0433FF"/>
            </a:solidFill>
          </a:ln>
        </p:spPr>
        <p:txBody>
          <a:bodyPr lIns="0" tIns="0" rIns="0" bIns="0"/>
          <a:lstStyle/>
          <a:p>
            <a:pPr marL="0" marR="0" defTabSz="642937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82" name="Title Text"/>
          <p:cNvSpPr txBox="1">
            <a:spLocks noGrp="1"/>
          </p:cNvSpPr>
          <p:nvPr>
            <p:ph type="title"/>
          </p:nvPr>
        </p:nvSpPr>
        <p:spPr>
          <a:xfrm>
            <a:off x="4244578" y="-17860"/>
            <a:ext cx="15930563" cy="1518048"/>
          </a:xfrm>
          <a:prstGeom prst="rect">
            <a:avLst/>
          </a:prstGeom>
        </p:spPr>
        <p:txBody>
          <a:bodyPr lIns="107156" tIns="107156" rIns="107156" bIns="107156">
            <a:noAutofit/>
          </a:bodyPr>
          <a:lstStyle>
            <a:lvl1pPr marL="82549" marR="82549" algn="ctr" defTabSz="1821656">
              <a:lnSpc>
                <a:spcPct val="100000"/>
              </a:lnSpc>
              <a:defRPr sz="4600" b="1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83" name="Body Level One…"/>
          <p:cNvSpPr txBox="1">
            <a:spLocks noGrp="1"/>
          </p:cNvSpPr>
          <p:nvPr>
            <p:ph type="body" idx="1"/>
          </p:nvPr>
        </p:nvSpPr>
        <p:spPr>
          <a:xfrm>
            <a:off x="3476625" y="1518046"/>
            <a:ext cx="17305735" cy="11555017"/>
          </a:xfrm>
          <a:prstGeom prst="rect">
            <a:avLst/>
          </a:prstGeom>
        </p:spPr>
        <p:txBody>
          <a:bodyPr lIns="107156" tIns="107156" rIns="107156" bIns="107156">
            <a:noAutofit/>
          </a:bodyPr>
          <a:lstStyle>
            <a:lvl1pPr marL="713659" marR="82549" indent="-654957" defTabSz="1821656">
              <a:lnSpc>
                <a:spcPct val="100000"/>
              </a:lnSpc>
              <a:spcBef>
                <a:spcPts val="1100"/>
              </a:spcBef>
              <a:buSzPct val="100000"/>
              <a:buFontTx/>
              <a:buChar char="•"/>
              <a:defRPr sz="3800">
                <a:uFill>
                  <a:solidFill>
                    <a:srgbClr val="000000"/>
                  </a:solidFill>
                </a:uFill>
              </a:defRPr>
            </a:lvl1pPr>
            <a:lvl2pPr marL="1280442" marR="82549" indent="-571500" defTabSz="1821656">
              <a:lnSpc>
                <a:spcPct val="100000"/>
              </a:lnSpc>
              <a:spcBef>
                <a:spcPts val="900"/>
              </a:spcBef>
              <a:buSzPct val="100000"/>
              <a:buFontTx/>
              <a:buChar char="–"/>
              <a:defRPr sz="3000">
                <a:uFill>
                  <a:solidFill>
                    <a:srgbClr val="000000"/>
                  </a:solidFill>
                </a:uFill>
              </a:defRPr>
            </a:lvl2pPr>
            <a:lvl3pPr marL="1799448" marR="82549" indent="-440266" defTabSz="1821656">
              <a:lnSpc>
                <a:spcPct val="100000"/>
              </a:lnSpc>
              <a:spcBef>
                <a:spcPts val="800"/>
              </a:spcBef>
              <a:buSzPct val="100000"/>
              <a:buFontTx/>
              <a:buChar char="»"/>
              <a:defRPr sz="2400">
                <a:uFill>
                  <a:solidFill>
                    <a:srgbClr val="000000"/>
                  </a:solidFill>
                </a:uFill>
              </a:defRPr>
            </a:lvl3pPr>
            <a:lvl4pPr marL="2463446" marR="82549" indent="-454025" defTabSz="1821656">
              <a:lnSpc>
                <a:spcPct val="100000"/>
              </a:lnSpc>
              <a:spcBef>
                <a:spcPts val="700"/>
              </a:spcBef>
              <a:buSzPct val="100000"/>
              <a:buFontTx/>
              <a:buChar char="•"/>
              <a:defRPr sz="2200">
                <a:uFill>
                  <a:solidFill>
                    <a:srgbClr val="000000"/>
                  </a:solidFill>
                </a:uFill>
              </a:defRPr>
            </a:lvl4pPr>
            <a:lvl5pPr marL="3084204" marR="82549" indent="-424542" defTabSz="1821656">
              <a:lnSpc>
                <a:spcPct val="100000"/>
              </a:lnSpc>
              <a:spcBef>
                <a:spcPts val="600"/>
              </a:spcBef>
              <a:buFontTx/>
              <a:buChar char="–"/>
              <a:defRPr sz="1800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568304" y="13117250"/>
            <a:ext cx="481286" cy="473535"/>
          </a:xfrm>
          <a:prstGeom prst="rect">
            <a:avLst/>
          </a:prstGeom>
        </p:spPr>
        <p:txBody>
          <a:bodyPr wrap="none" lIns="107156" tIns="107156" rIns="107156" bIns="107156" anchor="t"/>
          <a:lstStyle>
            <a:lvl1pPr algn="ctr" defTabSz="910828">
              <a:defRPr sz="1800" b="1">
                <a:uFill>
                  <a:solidFill>
                    <a:srgbClr val="000000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33EC2B-33CD-5E68-4FC8-B54DAE5079A5}"/>
              </a:ext>
            </a:extLst>
          </p:cNvPr>
          <p:cNvSpPr txBox="1"/>
          <p:nvPr userDrawn="1"/>
        </p:nvSpPr>
        <p:spPr>
          <a:xfrm>
            <a:off x="16786225" y="13192512"/>
            <a:ext cx="3905250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82153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Copyright ©2022 CEI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Understanding Orbi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Line"/>
          <p:cNvSpPr/>
          <p:nvPr/>
        </p:nvSpPr>
        <p:spPr>
          <a:xfrm>
            <a:off x="3208734" y="1393031"/>
            <a:ext cx="17823657" cy="3174"/>
          </a:xfrm>
          <a:prstGeom prst="line">
            <a:avLst/>
          </a:prstGeom>
          <a:ln w="12700">
            <a:solidFill>
              <a:srgbClr val="0433FF"/>
            </a:solidFill>
          </a:ln>
        </p:spPr>
        <p:txBody>
          <a:bodyPr lIns="0" tIns="0" rIns="0" bIns="0"/>
          <a:lstStyle/>
          <a:p>
            <a:pPr marL="0" marR="0" defTabSz="642937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92" name="Line"/>
          <p:cNvSpPr/>
          <p:nvPr/>
        </p:nvSpPr>
        <p:spPr>
          <a:xfrm>
            <a:off x="3226593" y="13084175"/>
            <a:ext cx="17823657" cy="3175"/>
          </a:xfrm>
          <a:prstGeom prst="line">
            <a:avLst/>
          </a:prstGeom>
          <a:ln w="12700">
            <a:solidFill>
              <a:srgbClr val="0433FF"/>
            </a:solidFill>
          </a:ln>
        </p:spPr>
        <p:txBody>
          <a:bodyPr lIns="0" tIns="0" rIns="0" bIns="0"/>
          <a:lstStyle/>
          <a:p>
            <a:pPr marL="0" marR="0" defTabSz="642937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95" name="Title Text"/>
          <p:cNvSpPr txBox="1">
            <a:spLocks noGrp="1"/>
          </p:cNvSpPr>
          <p:nvPr>
            <p:ph type="title"/>
          </p:nvPr>
        </p:nvSpPr>
        <p:spPr>
          <a:xfrm>
            <a:off x="4244578" y="-17860"/>
            <a:ext cx="15930563" cy="1518048"/>
          </a:xfrm>
          <a:prstGeom prst="rect">
            <a:avLst/>
          </a:prstGeom>
        </p:spPr>
        <p:txBody>
          <a:bodyPr lIns="107156" tIns="107156" rIns="107156" bIns="107156">
            <a:noAutofit/>
          </a:bodyPr>
          <a:lstStyle>
            <a:lvl1pPr marL="82549" marR="82549" algn="ctr" defTabSz="1821656">
              <a:lnSpc>
                <a:spcPct val="100000"/>
              </a:lnSpc>
              <a:defRPr sz="4600" b="1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96" name="Body Level One…"/>
          <p:cNvSpPr txBox="1">
            <a:spLocks noGrp="1"/>
          </p:cNvSpPr>
          <p:nvPr>
            <p:ph type="body" idx="1"/>
          </p:nvPr>
        </p:nvSpPr>
        <p:spPr>
          <a:xfrm>
            <a:off x="3476625" y="1518046"/>
            <a:ext cx="17305735" cy="11555017"/>
          </a:xfrm>
          <a:prstGeom prst="rect">
            <a:avLst/>
          </a:prstGeom>
        </p:spPr>
        <p:txBody>
          <a:bodyPr lIns="107156" tIns="107156" rIns="107156" bIns="107156">
            <a:noAutofit/>
          </a:bodyPr>
          <a:lstStyle>
            <a:lvl1pPr marL="713659" marR="82549" indent="-654957" defTabSz="1821656">
              <a:lnSpc>
                <a:spcPct val="100000"/>
              </a:lnSpc>
              <a:spcBef>
                <a:spcPts val="1100"/>
              </a:spcBef>
              <a:buSzPct val="100000"/>
              <a:buFontTx/>
              <a:buChar char="•"/>
              <a:defRPr sz="3800">
                <a:uFill>
                  <a:solidFill>
                    <a:srgbClr val="000000"/>
                  </a:solidFill>
                </a:uFill>
              </a:defRPr>
            </a:lvl1pPr>
            <a:lvl2pPr marL="1280442" marR="82549" indent="-571500" defTabSz="1821656">
              <a:lnSpc>
                <a:spcPct val="100000"/>
              </a:lnSpc>
              <a:spcBef>
                <a:spcPts val="900"/>
              </a:spcBef>
              <a:buSzPct val="100000"/>
              <a:buFontTx/>
              <a:buChar char="–"/>
              <a:defRPr sz="3000">
                <a:uFill>
                  <a:solidFill>
                    <a:srgbClr val="000000"/>
                  </a:solidFill>
                </a:uFill>
              </a:defRPr>
            </a:lvl2pPr>
            <a:lvl3pPr marL="1799448" marR="82549" indent="-440266" defTabSz="1821656">
              <a:lnSpc>
                <a:spcPct val="100000"/>
              </a:lnSpc>
              <a:spcBef>
                <a:spcPts val="800"/>
              </a:spcBef>
              <a:buSzPct val="100000"/>
              <a:buFontTx/>
              <a:buChar char="»"/>
              <a:defRPr sz="2400">
                <a:uFill>
                  <a:solidFill>
                    <a:srgbClr val="000000"/>
                  </a:solidFill>
                </a:uFill>
              </a:defRPr>
            </a:lvl3pPr>
            <a:lvl4pPr marL="2463446" marR="82549" indent="-454025" defTabSz="1821656">
              <a:lnSpc>
                <a:spcPct val="100000"/>
              </a:lnSpc>
              <a:spcBef>
                <a:spcPts val="700"/>
              </a:spcBef>
              <a:buSzPct val="100000"/>
              <a:buFontTx/>
              <a:buChar char="•"/>
              <a:defRPr sz="2200">
                <a:uFill>
                  <a:solidFill>
                    <a:srgbClr val="000000"/>
                  </a:solidFill>
                </a:uFill>
              </a:defRPr>
            </a:lvl4pPr>
            <a:lvl5pPr marL="3084204" marR="82549" indent="-424542" defTabSz="1821656">
              <a:lnSpc>
                <a:spcPct val="100000"/>
              </a:lnSpc>
              <a:spcBef>
                <a:spcPts val="600"/>
              </a:spcBef>
              <a:buFontTx/>
              <a:buChar char="–"/>
              <a:defRPr sz="1800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657151" y="13056494"/>
            <a:ext cx="481286" cy="473535"/>
          </a:xfrm>
          <a:prstGeom prst="rect">
            <a:avLst/>
          </a:prstGeom>
        </p:spPr>
        <p:txBody>
          <a:bodyPr wrap="none" lIns="107156" tIns="107156" rIns="107156" bIns="107156" anchor="t"/>
          <a:lstStyle>
            <a:lvl1pPr algn="ctr" defTabSz="910828">
              <a:defRPr sz="1800" b="1">
                <a:uFill>
                  <a:solidFill>
                    <a:srgbClr val="000000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99C30B-F274-AAD3-3182-13BDED8C2AC8}"/>
              </a:ext>
            </a:extLst>
          </p:cNvPr>
          <p:cNvSpPr txBox="1"/>
          <p:nvPr userDrawn="1"/>
        </p:nvSpPr>
        <p:spPr>
          <a:xfrm>
            <a:off x="16786225" y="13192512"/>
            <a:ext cx="3905250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82153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Copyright ©2022 CEI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scribing &amp; Using Orbi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Line"/>
          <p:cNvSpPr/>
          <p:nvPr/>
        </p:nvSpPr>
        <p:spPr>
          <a:xfrm>
            <a:off x="3208734" y="1393031"/>
            <a:ext cx="17823657" cy="3174"/>
          </a:xfrm>
          <a:prstGeom prst="line">
            <a:avLst/>
          </a:prstGeom>
          <a:ln w="12700">
            <a:solidFill>
              <a:srgbClr val="0433FF"/>
            </a:solidFill>
          </a:ln>
        </p:spPr>
        <p:txBody>
          <a:bodyPr lIns="0" tIns="0" rIns="0" bIns="0"/>
          <a:lstStyle/>
          <a:p>
            <a:pPr marL="0" marR="0" defTabSz="642937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05" name="Line"/>
          <p:cNvSpPr/>
          <p:nvPr/>
        </p:nvSpPr>
        <p:spPr>
          <a:xfrm>
            <a:off x="3226593" y="13084175"/>
            <a:ext cx="17823657" cy="3175"/>
          </a:xfrm>
          <a:prstGeom prst="line">
            <a:avLst/>
          </a:prstGeom>
          <a:ln w="12700">
            <a:solidFill>
              <a:srgbClr val="0433FF"/>
            </a:solidFill>
          </a:ln>
        </p:spPr>
        <p:txBody>
          <a:bodyPr lIns="0" tIns="0" rIns="0" bIns="0"/>
          <a:lstStyle/>
          <a:p>
            <a:pPr marL="0" marR="0" defTabSz="642937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08" name="Title Text"/>
          <p:cNvSpPr txBox="1">
            <a:spLocks noGrp="1"/>
          </p:cNvSpPr>
          <p:nvPr>
            <p:ph type="title"/>
          </p:nvPr>
        </p:nvSpPr>
        <p:spPr>
          <a:xfrm>
            <a:off x="4244578" y="-17860"/>
            <a:ext cx="16716376" cy="1410892"/>
          </a:xfrm>
          <a:prstGeom prst="rect">
            <a:avLst/>
          </a:prstGeom>
        </p:spPr>
        <p:txBody>
          <a:bodyPr lIns="107156" tIns="107156" rIns="107156" bIns="107156">
            <a:noAutofit/>
          </a:bodyPr>
          <a:lstStyle>
            <a:lvl1pPr marL="82549" marR="82549" algn="ctr" defTabSz="1821656">
              <a:lnSpc>
                <a:spcPct val="100000"/>
              </a:lnSpc>
              <a:defRPr sz="4600" b="1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209" name="Body Level One…"/>
          <p:cNvSpPr txBox="1">
            <a:spLocks noGrp="1"/>
          </p:cNvSpPr>
          <p:nvPr>
            <p:ph type="body" idx="1"/>
          </p:nvPr>
        </p:nvSpPr>
        <p:spPr>
          <a:xfrm>
            <a:off x="3280171" y="1428750"/>
            <a:ext cx="17680783" cy="11644313"/>
          </a:xfrm>
          <a:prstGeom prst="rect">
            <a:avLst/>
          </a:prstGeom>
        </p:spPr>
        <p:txBody>
          <a:bodyPr lIns="107156" tIns="107156" rIns="107156" bIns="107156"/>
          <a:lstStyle>
            <a:lvl1pPr marL="713659" marR="82549" indent="-654957" defTabSz="1821656">
              <a:lnSpc>
                <a:spcPct val="100000"/>
              </a:lnSpc>
              <a:spcBef>
                <a:spcPts val="1100"/>
              </a:spcBef>
              <a:buSzPct val="100000"/>
              <a:buFontTx/>
              <a:buChar char="•"/>
              <a:defRPr sz="3800">
                <a:uFill>
                  <a:solidFill>
                    <a:srgbClr val="000000"/>
                  </a:solidFill>
                </a:uFill>
              </a:defRPr>
            </a:lvl1pPr>
            <a:lvl2pPr marL="1280442" marR="82549" indent="-571500" defTabSz="1821656">
              <a:lnSpc>
                <a:spcPct val="100000"/>
              </a:lnSpc>
              <a:spcBef>
                <a:spcPts val="900"/>
              </a:spcBef>
              <a:buSzPct val="100000"/>
              <a:buFontTx/>
              <a:buChar char="–"/>
              <a:defRPr sz="3000">
                <a:uFill>
                  <a:solidFill>
                    <a:srgbClr val="000000"/>
                  </a:solidFill>
                </a:uFill>
              </a:defRPr>
            </a:lvl2pPr>
            <a:lvl3pPr marL="1799448" marR="82549" indent="-440266" defTabSz="1821656">
              <a:lnSpc>
                <a:spcPct val="100000"/>
              </a:lnSpc>
              <a:spcBef>
                <a:spcPts val="800"/>
              </a:spcBef>
              <a:buSzPct val="100000"/>
              <a:buFontTx/>
              <a:buChar char="»"/>
              <a:defRPr sz="2400">
                <a:uFill>
                  <a:solidFill>
                    <a:srgbClr val="000000"/>
                  </a:solidFill>
                </a:uFill>
              </a:defRPr>
            </a:lvl3pPr>
            <a:lvl4pPr marL="2463446" marR="82549" indent="-454025" defTabSz="1821656">
              <a:lnSpc>
                <a:spcPct val="100000"/>
              </a:lnSpc>
              <a:spcBef>
                <a:spcPts val="700"/>
              </a:spcBef>
              <a:buSzPct val="100000"/>
              <a:buFontTx/>
              <a:buChar char="•"/>
              <a:defRPr sz="2200">
                <a:uFill>
                  <a:solidFill>
                    <a:srgbClr val="000000"/>
                  </a:solidFill>
                </a:uFill>
              </a:defRPr>
            </a:lvl4pPr>
            <a:lvl5pPr marL="3084204" marR="82549" indent="-424542" defTabSz="1821656">
              <a:lnSpc>
                <a:spcPct val="100000"/>
              </a:lnSpc>
              <a:spcBef>
                <a:spcPts val="600"/>
              </a:spcBef>
              <a:buFontTx/>
              <a:buChar char="–"/>
              <a:defRPr sz="1800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296680" y="13108781"/>
            <a:ext cx="453034" cy="436266"/>
          </a:xfrm>
          <a:prstGeom prst="rect">
            <a:avLst/>
          </a:prstGeom>
        </p:spPr>
        <p:txBody>
          <a:bodyPr wrap="none" lIns="107156" tIns="107156" rIns="107156" bIns="107156" anchor="t"/>
          <a:lstStyle>
            <a:lvl1pPr algn="ctr" defTabSz="910828">
              <a:defRPr b="1">
                <a:uFill>
                  <a:solidFill>
                    <a:srgbClr val="000000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6A54D7-40DA-672D-0432-F5E7C6B75A06}"/>
              </a:ext>
            </a:extLst>
          </p:cNvPr>
          <p:cNvSpPr txBox="1"/>
          <p:nvPr userDrawn="1"/>
        </p:nvSpPr>
        <p:spPr>
          <a:xfrm>
            <a:off x="16786225" y="13192512"/>
            <a:ext cx="3905250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82153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Copyright ©2022 CEI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anuevering in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Line"/>
          <p:cNvSpPr/>
          <p:nvPr/>
        </p:nvSpPr>
        <p:spPr>
          <a:xfrm>
            <a:off x="3208734" y="1393031"/>
            <a:ext cx="17823657" cy="3174"/>
          </a:xfrm>
          <a:prstGeom prst="line">
            <a:avLst/>
          </a:prstGeom>
          <a:ln w="12700">
            <a:solidFill>
              <a:srgbClr val="0433FF"/>
            </a:solidFill>
          </a:ln>
        </p:spPr>
        <p:txBody>
          <a:bodyPr lIns="0" tIns="0" rIns="0" bIns="0"/>
          <a:lstStyle/>
          <a:p>
            <a:pPr marL="0" marR="0" defTabSz="642937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18" name="Line"/>
          <p:cNvSpPr/>
          <p:nvPr/>
        </p:nvSpPr>
        <p:spPr>
          <a:xfrm>
            <a:off x="3226593" y="13084175"/>
            <a:ext cx="17823657" cy="3175"/>
          </a:xfrm>
          <a:prstGeom prst="line">
            <a:avLst/>
          </a:prstGeom>
          <a:ln w="12700">
            <a:solidFill>
              <a:srgbClr val="0433FF"/>
            </a:solidFill>
          </a:ln>
        </p:spPr>
        <p:txBody>
          <a:bodyPr lIns="0" tIns="0" rIns="0" bIns="0"/>
          <a:lstStyle/>
          <a:p>
            <a:pPr marL="0" marR="0" defTabSz="642937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21" name="Title Text"/>
          <p:cNvSpPr txBox="1">
            <a:spLocks noGrp="1"/>
          </p:cNvSpPr>
          <p:nvPr>
            <p:ph type="title"/>
          </p:nvPr>
        </p:nvSpPr>
        <p:spPr>
          <a:xfrm>
            <a:off x="4244578" y="-17860"/>
            <a:ext cx="15930563" cy="1428751"/>
          </a:xfrm>
          <a:prstGeom prst="rect">
            <a:avLst/>
          </a:prstGeom>
        </p:spPr>
        <p:txBody>
          <a:bodyPr lIns="107156" tIns="107156" rIns="107156" bIns="107156">
            <a:noAutofit/>
          </a:bodyPr>
          <a:lstStyle>
            <a:lvl1pPr marL="82549" marR="82549" algn="ctr" defTabSz="1821656">
              <a:lnSpc>
                <a:spcPct val="100000"/>
              </a:lnSpc>
              <a:defRPr sz="4200" b="1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222" name="Body Level One…"/>
          <p:cNvSpPr txBox="1">
            <a:spLocks noGrp="1"/>
          </p:cNvSpPr>
          <p:nvPr>
            <p:ph type="body" idx="1"/>
          </p:nvPr>
        </p:nvSpPr>
        <p:spPr>
          <a:xfrm>
            <a:off x="3476625" y="1518046"/>
            <a:ext cx="17305735" cy="11555017"/>
          </a:xfrm>
          <a:prstGeom prst="rect">
            <a:avLst/>
          </a:prstGeom>
        </p:spPr>
        <p:txBody>
          <a:bodyPr lIns="107156" tIns="107156" rIns="107156" bIns="107156"/>
          <a:lstStyle>
            <a:lvl1pPr marL="702168" marR="82549" indent="-643466" defTabSz="1821656">
              <a:lnSpc>
                <a:spcPct val="100000"/>
              </a:lnSpc>
              <a:spcBef>
                <a:spcPts val="1100"/>
              </a:spcBef>
              <a:buSzPct val="100000"/>
              <a:buFontTx/>
              <a:buChar char="•"/>
              <a:defRPr sz="3200">
                <a:uFill>
                  <a:solidFill>
                    <a:srgbClr val="000000"/>
                  </a:solidFill>
                </a:uFill>
              </a:defRPr>
            </a:lvl1pPr>
            <a:lvl2pPr marL="1267742" marR="82549" indent="-558800" defTabSz="1821656">
              <a:lnSpc>
                <a:spcPct val="100000"/>
              </a:lnSpc>
              <a:spcBef>
                <a:spcPts val="900"/>
              </a:spcBef>
              <a:buSzPct val="100000"/>
              <a:buFontTx/>
              <a:buChar char="–"/>
              <a:defRPr sz="2400">
                <a:uFill>
                  <a:solidFill>
                    <a:srgbClr val="000000"/>
                  </a:solidFill>
                </a:uFill>
              </a:defRPr>
            </a:lvl2pPr>
            <a:lvl3pPr marL="1813206" marR="82549" indent="-454025" defTabSz="1821656">
              <a:lnSpc>
                <a:spcPct val="100000"/>
              </a:lnSpc>
              <a:spcBef>
                <a:spcPts val="800"/>
              </a:spcBef>
              <a:buSzPct val="100000"/>
              <a:buFontTx/>
              <a:buChar char="»"/>
              <a:defRPr sz="2200">
                <a:uFill>
                  <a:solidFill>
                    <a:srgbClr val="000000"/>
                  </a:solidFill>
                </a:uFill>
              </a:defRPr>
            </a:lvl3pPr>
            <a:lvl4pPr marL="2433964" marR="82549" indent="-424542" defTabSz="1821656">
              <a:lnSpc>
                <a:spcPct val="100000"/>
              </a:lnSpc>
              <a:spcBef>
                <a:spcPts val="700"/>
              </a:spcBef>
              <a:buSzPct val="100000"/>
              <a:buFontTx/>
              <a:buChar char="•"/>
              <a:defRPr sz="1800">
                <a:uFill>
                  <a:solidFill>
                    <a:srgbClr val="000000"/>
                  </a:solidFill>
                </a:uFill>
              </a:defRPr>
            </a:lvl4pPr>
            <a:lvl5pPr marL="3099928" marR="82549" indent="-440266" defTabSz="1821656">
              <a:lnSpc>
                <a:spcPct val="100000"/>
              </a:lnSpc>
              <a:spcBef>
                <a:spcPts val="600"/>
              </a:spcBef>
              <a:buFontTx/>
              <a:buChar char="–"/>
              <a:defRPr sz="1600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282554" y="13144500"/>
            <a:ext cx="481286" cy="473534"/>
          </a:xfrm>
          <a:prstGeom prst="rect">
            <a:avLst/>
          </a:prstGeom>
        </p:spPr>
        <p:txBody>
          <a:bodyPr wrap="none" lIns="107156" tIns="107156" rIns="107156" bIns="107156" anchor="t"/>
          <a:lstStyle>
            <a:lvl1pPr algn="ctr" defTabSz="910828">
              <a:defRPr sz="1800" b="1">
                <a:uFill>
                  <a:solidFill>
                    <a:srgbClr val="000000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68467A-09DE-D4F2-6CBC-A728B382CE56}"/>
              </a:ext>
            </a:extLst>
          </p:cNvPr>
          <p:cNvSpPr txBox="1"/>
          <p:nvPr userDrawn="1"/>
        </p:nvSpPr>
        <p:spPr>
          <a:xfrm>
            <a:off x="16786225" y="13192512"/>
            <a:ext cx="3905250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82153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Copyright ©2022 CEI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rbit Design &amp; Se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Line"/>
          <p:cNvSpPr/>
          <p:nvPr/>
        </p:nvSpPr>
        <p:spPr>
          <a:xfrm>
            <a:off x="3208734" y="1393031"/>
            <a:ext cx="17823657" cy="3174"/>
          </a:xfrm>
          <a:prstGeom prst="line">
            <a:avLst/>
          </a:prstGeom>
          <a:ln w="12700">
            <a:solidFill>
              <a:srgbClr val="0433FF"/>
            </a:solidFill>
          </a:ln>
        </p:spPr>
        <p:txBody>
          <a:bodyPr lIns="0" tIns="0" rIns="0" bIns="0"/>
          <a:lstStyle/>
          <a:p>
            <a:pPr marL="0" marR="0" defTabSz="642937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31" name="Line"/>
          <p:cNvSpPr/>
          <p:nvPr/>
        </p:nvSpPr>
        <p:spPr>
          <a:xfrm>
            <a:off x="3226593" y="13084175"/>
            <a:ext cx="17823657" cy="3175"/>
          </a:xfrm>
          <a:prstGeom prst="line">
            <a:avLst/>
          </a:prstGeom>
          <a:ln w="12700">
            <a:solidFill>
              <a:srgbClr val="0433FF"/>
            </a:solidFill>
          </a:ln>
        </p:spPr>
        <p:txBody>
          <a:bodyPr lIns="0" tIns="0" rIns="0" bIns="0"/>
          <a:lstStyle/>
          <a:p>
            <a:pPr marL="0" marR="0" defTabSz="642937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34" name="Title Text"/>
          <p:cNvSpPr txBox="1">
            <a:spLocks noGrp="1"/>
          </p:cNvSpPr>
          <p:nvPr>
            <p:ph type="title"/>
          </p:nvPr>
        </p:nvSpPr>
        <p:spPr>
          <a:xfrm>
            <a:off x="4244578" y="-17860"/>
            <a:ext cx="16627079" cy="1428751"/>
          </a:xfrm>
          <a:prstGeom prst="rect">
            <a:avLst/>
          </a:prstGeom>
        </p:spPr>
        <p:txBody>
          <a:bodyPr lIns="107156" tIns="107156" rIns="107156" bIns="107156">
            <a:noAutofit/>
          </a:bodyPr>
          <a:lstStyle>
            <a:lvl1pPr marL="82549" marR="82549" algn="ctr" defTabSz="1821656">
              <a:lnSpc>
                <a:spcPct val="100000"/>
              </a:lnSpc>
              <a:defRPr sz="4200" b="1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235" name="Body Level One…"/>
          <p:cNvSpPr txBox="1">
            <a:spLocks noGrp="1"/>
          </p:cNvSpPr>
          <p:nvPr>
            <p:ph type="body" idx="1"/>
          </p:nvPr>
        </p:nvSpPr>
        <p:spPr>
          <a:xfrm>
            <a:off x="3137296" y="1518046"/>
            <a:ext cx="17823658" cy="11555017"/>
          </a:xfrm>
          <a:prstGeom prst="rect">
            <a:avLst/>
          </a:prstGeom>
        </p:spPr>
        <p:txBody>
          <a:bodyPr lIns="107156" tIns="107156" rIns="107156" bIns="107156">
            <a:noAutofit/>
          </a:bodyPr>
          <a:lstStyle>
            <a:lvl1pPr marL="722277" marR="82549" indent="-663575" defTabSz="1821656">
              <a:lnSpc>
                <a:spcPct val="100000"/>
              </a:lnSpc>
              <a:spcBef>
                <a:spcPts val="1100"/>
              </a:spcBef>
              <a:buSzPct val="100000"/>
              <a:buFontTx/>
              <a:buChar char="•"/>
              <a:defRPr sz="4400">
                <a:uFill>
                  <a:solidFill>
                    <a:srgbClr val="000000"/>
                  </a:solidFill>
                </a:uFill>
              </a:defRPr>
            </a:lvl1pPr>
            <a:lvl2pPr marL="1289234" marR="82549" indent="-580292" defTabSz="1821656">
              <a:lnSpc>
                <a:spcPct val="100000"/>
              </a:lnSpc>
              <a:spcBef>
                <a:spcPts val="900"/>
              </a:spcBef>
              <a:buSzPct val="100000"/>
              <a:buFontTx/>
              <a:buChar char="–"/>
              <a:defRPr sz="3600">
                <a:uFill>
                  <a:solidFill>
                    <a:srgbClr val="000000"/>
                  </a:solidFill>
                </a:uFill>
              </a:defRPr>
            </a:lvl2pPr>
            <a:lvl3pPr marL="1799448" marR="82549" indent="-440266" defTabSz="1821656">
              <a:lnSpc>
                <a:spcPct val="100000"/>
              </a:lnSpc>
              <a:spcBef>
                <a:spcPts val="800"/>
              </a:spcBef>
              <a:buSzPct val="100000"/>
              <a:buFontTx/>
              <a:buChar char="»"/>
              <a:defRPr sz="3200">
                <a:uFill>
                  <a:solidFill>
                    <a:srgbClr val="000000"/>
                  </a:solidFill>
                </a:uFill>
              </a:defRPr>
            </a:lvl3pPr>
            <a:lvl4pPr marL="2459694" marR="82549" indent="-450272" defTabSz="1821656">
              <a:lnSpc>
                <a:spcPct val="100000"/>
              </a:lnSpc>
              <a:spcBef>
                <a:spcPts val="700"/>
              </a:spcBef>
              <a:buSzPct val="100000"/>
              <a:buFontTx/>
              <a:buChar char="•"/>
              <a:defRPr sz="3000">
                <a:uFill>
                  <a:solidFill>
                    <a:srgbClr val="000000"/>
                  </a:solidFill>
                </a:uFill>
              </a:defRPr>
            </a:lvl4pPr>
            <a:lvl5pPr marL="3121941" marR="82549" indent="-462279" defTabSz="1821656">
              <a:lnSpc>
                <a:spcPct val="100000"/>
              </a:lnSpc>
              <a:spcBef>
                <a:spcPts val="600"/>
              </a:spcBef>
              <a:buFontTx/>
              <a:buChar char="–"/>
              <a:defRPr sz="2800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700373" y="13148101"/>
            <a:ext cx="481287" cy="473535"/>
          </a:xfrm>
          <a:prstGeom prst="rect">
            <a:avLst/>
          </a:prstGeom>
        </p:spPr>
        <p:txBody>
          <a:bodyPr wrap="none" lIns="107156" tIns="107156" rIns="107156" bIns="107156" anchor="t"/>
          <a:lstStyle>
            <a:lvl1pPr algn="ctr" defTabSz="910828">
              <a:defRPr sz="1800" b="1">
                <a:uFill>
                  <a:solidFill>
                    <a:srgbClr val="000000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A29562-7E3C-7D1E-B314-C9581013C390}"/>
              </a:ext>
            </a:extLst>
          </p:cNvPr>
          <p:cNvSpPr txBox="1"/>
          <p:nvPr userDrawn="1"/>
        </p:nvSpPr>
        <p:spPr>
          <a:xfrm>
            <a:off x="16786225" y="13192512"/>
            <a:ext cx="3905250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82153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Copyright ©2022 CEI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aunch System Ser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Line"/>
          <p:cNvSpPr/>
          <p:nvPr/>
        </p:nvSpPr>
        <p:spPr>
          <a:xfrm>
            <a:off x="3208734" y="1464468"/>
            <a:ext cx="17823657" cy="3175"/>
          </a:xfrm>
          <a:prstGeom prst="line">
            <a:avLst/>
          </a:prstGeom>
          <a:ln w="12700">
            <a:solidFill>
              <a:srgbClr val="0433FF"/>
            </a:solidFill>
          </a:ln>
        </p:spPr>
        <p:txBody>
          <a:bodyPr lIns="0" tIns="0" rIns="0" bIns="0"/>
          <a:lstStyle/>
          <a:p>
            <a:pPr marL="0" marR="0" defTabSz="642937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4" name="Line"/>
          <p:cNvSpPr/>
          <p:nvPr/>
        </p:nvSpPr>
        <p:spPr>
          <a:xfrm>
            <a:off x="3226593" y="13084175"/>
            <a:ext cx="17823657" cy="3175"/>
          </a:xfrm>
          <a:prstGeom prst="line">
            <a:avLst/>
          </a:prstGeom>
          <a:ln w="12700">
            <a:solidFill>
              <a:srgbClr val="0433FF"/>
            </a:solidFill>
          </a:ln>
        </p:spPr>
        <p:txBody>
          <a:bodyPr lIns="0" tIns="0" rIns="0" bIns="0"/>
          <a:lstStyle/>
          <a:p>
            <a:pPr marL="0" marR="0" defTabSz="642937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7" name="Title Text"/>
          <p:cNvSpPr txBox="1">
            <a:spLocks noGrp="1"/>
          </p:cNvSpPr>
          <p:nvPr>
            <p:ph type="title"/>
          </p:nvPr>
        </p:nvSpPr>
        <p:spPr>
          <a:xfrm>
            <a:off x="4244578" y="-17860"/>
            <a:ext cx="15930563" cy="1518048"/>
          </a:xfrm>
          <a:prstGeom prst="rect">
            <a:avLst/>
          </a:prstGeom>
        </p:spPr>
        <p:txBody>
          <a:bodyPr lIns="107156" tIns="107156" rIns="107156" bIns="107156">
            <a:noAutofit/>
          </a:bodyPr>
          <a:lstStyle>
            <a:lvl1pPr marL="82549" marR="82549" algn="ctr" defTabSz="1821656">
              <a:lnSpc>
                <a:spcPct val="100000"/>
              </a:lnSpc>
              <a:defRPr sz="5200" b="1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248" name="Body Level One…"/>
          <p:cNvSpPr txBox="1">
            <a:spLocks noGrp="1"/>
          </p:cNvSpPr>
          <p:nvPr>
            <p:ph type="body" idx="1"/>
          </p:nvPr>
        </p:nvSpPr>
        <p:spPr>
          <a:xfrm>
            <a:off x="3476625" y="1518046"/>
            <a:ext cx="17305735" cy="11555017"/>
          </a:xfrm>
          <a:prstGeom prst="rect">
            <a:avLst/>
          </a:prstGeom>
        </p:spPr>
        <p:txBody>
          <a:bodyPr lIns="107156" tIns="107156" rIns="107156" bIns="107156"/>
          <a:lstStyle>
            <a:lvl1pPr marL="702168" marR="82549" indent="-643466" defTabSz="1821656">
              <a:lnSpc>
                <a:spcPct val="100000"/>
              </a:lnSpc>
              <a:spcBef>
                <a:spcPts val="1100"/>
              </a:spcBef>
              <a:buSzPct val="100000"/>
              <a:buFontTx/>
              <a:buChar char="•"/>
              <a:defRPr sz="3200">
                <a:uFill>
                  <a:solidFill>
                    <a:srgbClr val="000000"/>
                  </a:solidFill>
                </a:uFill>
              </a:defRPr>
            </a:lvl1pPr>
            <a:lvl2pPr marL="1267742" marR="82549" indent="-558800" defTabSz="1821656">
              <a:lnSpc>
                <a:spcPct val="100000"/>
              </a:lnSpc>
              <a:spcBef>
                <a:spcPts val="900"/>
              </a:spcBef>
              <a:buSzPct val="100000"/>
              <a:buFontTx/>
              <a:buChar char="–"/>
              <a:defRPr sz="2400">
                <a:uFill>
                  <a:solidFill>
                    <a:srgbClr val="000000"/>
                  </a:solidFill>
                </a:uFill>
              </a:defRPr>
            </a:lvl2pPr>
            <a:lvl3pPr marL="1813206" marR="82549" indent="-454025" defTabSz="1821656">
              <a:lnSpc>
                <a:spcPct val="100000"/>
              </a:lnSpc>
              <a:spcBef>
                <a:spcPts val="800"/>
              </a:spcBef>
              <a:buSzPct val="100000"/>
              <a:buFontTx/>
              <a:buChar char="»"/>
              <a:defRPr sz="2200">
                <a:uFill>
                  <a:solidFill>
                    <a:srgbClr val="000000"/>
                  </a:solidFill>
                </a:uFill>
              </a:defRPr>
            </a:lvl3pPr>
            <a:lvl4pPr marL="2433964" marR="82549" indent="-424542" defTabSz="1821656">
              <a:lnSpc>
                <a:spcPct val="100000"/>
              </a:lnSpc>
              <a:spcBef>
                <a:spcPts val="700"/>
              </a:spcBef>
              <a:buSzPct val="100000"/>
              <a:buFontTx/>
              <a:buChar char="•"/>
              <a:defRPr sz="1800">
                <a:uFill>
                  <a:solidFill>
                    <a:srgbClr val="000000"/>
                  </a:solidFill>
                </a:uFill>
              </a:defRPr>
            </a:lvl4pPr>
            <a:lvl5pPr marL="3099928" marR="82549" indent="-440266" defTabSz="1821656">
              <a:lnSpc>
                <a:spcPct val="100000"/>
              </a:lnSpc>
              <a:spcBef>
                <a:spcPts val="600"/>
              </a:spcBef>
              <a:buFontTx/>
              <a:buChar char="–"/>
              <a:defRPr sz="1600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657151" y="13112675"/>
            <a:ext cx="481286" cy="473535"/>
          </a:xfrm>
          <a:prstGeom prst="rect">
            <a:avLst/>
          </a:prstGeom>
        </p:spPr>
        <p:txBody>
          <a:bodyPr wrap="none" lIns="107156" tIns="107156" rIns="107156" bIns="107156" anchor="t"/>
          <a:lstStyle>
            <a:lvl1pPr algn="ctr" defTabSz="910828">
              <a:defRPr sz="1800" b="1">
                <a:uFill>
                  <a:solidFill>
                    <a:srgbClr val="000000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5DB10C-D7F7-5E6F-4629-DF5F61C6D99A}"/>
              </a:ext>
            </a:extLst>
          </p:cNvPr>
          <p:cNvSpPr txBox="1"/>
          <p:nvPr userDrawn="1"/>
        </p:nvSpPr>
        <p:spPr>
          <a:xfrm>
            <a:off x="16786225" y="13192512"/>
            <a:ext cx="3905250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82153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Copyright ©2022 CEI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098120" y="12417490"/>
            <a:ext cx="323479" cy="330201"/>
          </a:xfrm>
          <a:prstGeom prst="rect">
            <a:avLst/>
          </a:prstGeom>
        </p:spPr>
        <p:txBody>
          <a:bodyPr wrap="none" lIns="0" tIns="0" rIns="0" bIns="0" anchor="t"/>
          <a:lstStyle>
            <a:lvl1pPr defTabSz="1172864">
              <a:defRPr sz="2200">
                <a:solidFill>
                  <a:srgbClr val="888888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CAD1DC-8332-E686-E1A2-037AECCFCA69}"/>
              </a:ext>
            </a:extLst>
          </p:cNvPr>
          <p:cNvSpPr txBox="1"/>
          <p:nvPr userDrawn="1"/>
        </p:nvSpPr>
        <p:spPr>
          <a:xfrm>
            <a:off x="15973425" y="12582590"/>
            <a:ext cx="3905250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82153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Copyright ©2022 CEI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tro to MBSE 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Title Text"/>
          <p:cNvSpPr txBox="1">
            <a:spLocks noGrp="1"/>
          </p:cNvSpPr>
          <p:nvPr>
            <p:ph type="title"/>
          </p:nvPr>
        </p:nvSpPr>
        <p:spPr>
          <a:xfrm>
            <a:off x="3981449" y="-24334"/>
            <a:ext cx="17202543" cy="1279774"/>
          </a:xfrm>
          <a:prstGeom prst="rect">
            <a:avLst/>
          </a:prstGeom>
        </p:spPr>
        <p:txBody>
          <a:bodyPr lIns="57150" tIns="57150" rIns="57150" bIns="57150"/>
          <a:lstStyle>
            <a:lvl1pPr marL="82550" marR="82550" algn="ctr" defTabSz="1816100">
              <a:lnSpc>
                <a:spcPct val="100000"/>
              </a:lnSpc>
              <a:defRPr sz="6000" b="1">
                <a:solidFill>
                  <a:srgbClr val="0433FF"/>
                </a:solidFill>
                <a:uFill>
                  <a:solidFill>
                    <a:srgbClr val="434ED6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487" name="Body Level One…"/>
          <p:cNvSpPr txBox="1">
            <a:spLocks noGrp="1"/>
          </p:cNvSpPr>
          <p:nvPr>
            <p:ph type="body" idx="1"/>
          </p:nvPr>
        </p:nvSpPr>
        <p:spPr>
          <a:xfrm>
            <a:off x="3100387" y="1302691"/>
            <a:ext cx="18011563" cy="11861836"/>
          </a:xfrm>
          <a:prstGeom prst="rect">
            <a:avLst/>
          </a:prstGeom>
        </p:spPr>
        <p:txBody>
          <a:bodyPr lIns="57150" tIns="57150" rIns="57150" bIns="57150"/>
          <a:lstStyle>
            <a:lvl1pPr marL="520319" marR="82550" indent="-461617" defTabSz="1816100">
              <a:lnSpc>
                <a:spcPct val="100000"/>
              </a:lnSpc>
              <a:spcBef>
                <a:spcPts val="1100"/>
              </a:spcBef>
              <a:buSzPct val="100000"/>
              <a:buFontTx/>
              <a:buChar char="•"/>
              <a:defRPr sz="4400">
                <a:uFill>
                  <a:solidFill>
                    <a:srgbClr val="000000"/>
                  </a:solidFill>
                </a:uFill>
              </a:defRPr>
            </a:lvl1pPr>
            <a:lvl2pPr marL="1093952" marR="82550" indent="-385010" defTabSz="1816100">
              <a:lnSpc>
                <a:spcPct val="100000"/>
              </a:lnSpc>
              <a:spcBef>
                <a:spcPts val="900"/>
              </a:spcBef>
              <a:buSzPct val="100000"/>
              <a:buFontTx/>
              <a:buChar char="–"/>
              <a:defRPr sz="3600">
                <a:uFill>
                  <a:solidFill>
                    <a:srgbClr val="000000"/>
                  </a:solidFill>
                </a:uFill>
              </a:defRPr>
            </a:lvl2pPr>
            <a:lvl3pPr marL="1668744" marR="82550" indent="-309562" defTabSz="1816100">
              <a:lnSpc>
                <a:spcPct val="100000"/>
              </a:lnSpc>
              <a:spcBef>
                <a:spcPts val="800"/>
              </a:spcBef>
              <a:buSzPct val="100000"/>
              <a:buFontTx/>
              <a:buChar char="»"/>
              <a:defRPr sz="3000">
                <a:uFill>
                  <a:solidFill>
                    <a:srgbClr val="000000"/>
                  </a:solidFill>
                </a:uFill>
              </a:defRPr>
            </a:lvl3pPr>
            <a:lvl4pPr marL="2317608" marR="82550" indent="-308186" defTabSz="1816100">
              <a:lnSpc>
                <a:spcPct val="100000"/>
              </a:lnSpc>
              <a:spcBef>
                <a:spcPts val="700"/>
              </a:spcBef>
              <a:buSzPct val="100000"/>
              <a:buFontTx/>
              <a:buChar char="•"/>
              <a:defRPr sz="2800">
                <a:uFill>
                  <a:solidFill>
                    <a:srgbClr val="000000"/>
                  </a:solidFill>
                </a:uFill>
              </a:defRPr>
            </a:lvl4pPr>
            <a:lvl5pPr marL="2962345" marR="82550" indent="-302683" defTabSz="1816100">
              <a:lnSpc>
                <a:spcPct val="100000"/>
              </a:lnSpc>
              <a:spcBef>
                <a:spcPts val="600"/>
              </a:spcBef>
              <a:buFontTx/>
              <a:buChar char="–"/>
              <a:defRPr sz="2200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868878" y="13304986"/>
            <a:ext cx="434301" cy="336253"/>
          </a:xfrm>
          <a:prstGeom prst="rect">
            <a:avLst/>
          </a:prstGeom>
        </p:spPr>
        <p:txBody>
          <a:bodyPr wrap="none" lIns="57150" tIns="57150" rIns="57150" bIns="57150">
            <a:normAutofit/>
          </a:bodyPr>
          <a:lstStyle>
            <a:lvl1pPr marL="81280" marR="81280" algn="l" defTabSz="914400">
              <a:defRPr b="1">
                <a:solidFill>
                  <a:srgbClr val="0433FF"/>
                </a:solidFill>
                <a:uFill>
                  <a:solidFill>
                    <a:srgbClr val="000000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89" name="Rectangle"/>
          <p:cNvSpPr/>
          <p:nvPr/>
        </p:nvSpPr>
        <p:spPr>
          <a:xfrm>
            <a:off x="2956175" y="1242315"/>
            <a:ext cx="18288001" cy="152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50800" dir="16200000" rotWithShape="0">
              <a:srgbClr val="000000">
                <a:alpha val="40000"/>
              </a:srgbClr>
            </a:outerShdw>
          </a:effectLst>
        </p:spPr>
        <p:txBody>
          <a:bodyPr lIns="38100" tIns="38100" rIns="38100" bIns="38100" anchor="ctr"/>
          <a:lstStyle/>
          <a:p>
            <a:pPr marL="0" marR="0" algn="ctr" defTabSz="584200">
              <a:defRPr sz="3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27683F-CACE-9BD1-9970-5D4CFEC39761}"/>
              </a:ext>
            </a:extLst>
          </p:cNvPr>
          <p:cNvSpPr txBox="1"/>
          <p:nvPr userDrawn="1"/>
        </p:nvSpPr>
        <p:spPr>
          <a:xfrm>
            <a:off x="16786225" y="13192512"/>
            <a:ext cx="3905250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82153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Copyright ©2022 CEI</a:t>
            </a:r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urs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Line"/>
          <p:cNvSpPr/>
          <p:nvPr/>
        </p:nvSpPr>
        <p:spPr>
          <a:xfrm>
            <a:off x="3208734" y="1464468"/>
            <a:ext cx="17823657" cy="3175"/>
          </a:xfrm>
          <a:prstGeom prst="line">
            <a:avLst/>
          </a:prstGeom>
          <a:ln w="12700">
            <a:solidFill>
              <a:srgbClr val="0433FF"/>
            </a:solidFill>
          </a:ln>
        </p:spPr>
        <p:txBody>
          <a:bodyPr lIns="0" tIns="0" rIns="0" bIns="0"/>
          <a:lstStyle/>
          <a:p>
            <a:pPr marL="0" marR="0" defTabSz="642937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99" name="Title Text"/>
          <p:cNvSpPr txBox="1">
            <a:spLocks noGrp="1"/>
          </p:cNvSpPr>
          <p:nvPr>
            <p:ph type="title"/>
          </p:nvPr>
        </p:nvSpPr>
        <p:spPr>
          <a:xfrm>
            <a:off x="4244578" y="-35719"/>
            <a:ext cx="15930563" cy="1518048"/>
          </a:xfrm>
          <a:prstGeom prst="rect">
            <a:avLst/>
          </a:prstGeom>
        </p:spPr>
        <p:txBody>
          <a:bodyPr lIns="107156" tIns="107156" rIns="107156" bIns="107156"/>
          <a:lstStyle>
            <a:lvl1pPr marL="82549" marR="82549" algn="ctr" defTabSz="1821656">
              <a:lnSpc>
                <a:spcPct val="100000"/>
              </a:lnSpc>
              <a:defRPr sz="5200" b="1">
                <a:solidFill>
                  <a:srgbClr val="0433FF"/>
                </a:solidFill>
                <a:uFill>
                  <a:solidFill>
                    <a:srgbClr val="434ED6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500" name="Body Level One…"/>
          <p:cNvSpPr txBox="1">
            <a:spLocks noGrp="1"/>
          </p:cNvSpPr>
          <p:nvPr>
            <p:ph type="body" idx="1"/>
          </p:nvPr>
        </p:nvSpPr>
        <p:spPr>
          <a:xfrm>
            <a:off x="3476625" y="1518046"/>
            <a:ext cx="17305735" cy="11555017"/>
          </a:xfrm>
          <a:prstGeom prst="rect">
            <a:avLst/>
          </a:prstGeom>
        </p:spPr>
        <p:txBody>
          <a:bodyPr lIns="107156" tIns="107156" rIns="107156" bIns="107156"/>
          <a:lstStyle>
            <a:lvl1pPr marL="711631" marR="82549" indent="-652929" defTabSz="1821656">
              <a:lnSpc>
                <a:spcPct val="100000"/>
              </a:lnSpc>
              <a:spcBef>
                <a:spcPts val="1100"/>
              </a:spcBef>
              <a:buSzPct val="100000"/>
              <a:buFontTx/>
              <a:buChar char="•"/>
              <a:defRPr sz="4600">
                <a:uFill>
                  <a:solidFill>
                    <a:srgbClr val="000000"/>
                  </a:solidFill>
                </a:uFill>
              </a:defRPr>
            </a:lvl1pPr>
            <a:lvl2pPr marL="1260485" marR="82549" indent="-551542" defTabSz="1821656">
              <a:lnSpc>
                <a:spcPct val="100000"/>
              </a:lnSpc>
              <a:spcBef>
                <a:spcPts val="900"/>
              </a:spcBef>
              <a:buSzPct val="100000"/>
              <a:buFontTx/>
              <a:buChar char="–"/>
              <a:defRPr sz="3800">
                <a:uFill>
                  <a:solidFill>
                    <a:srgbClr val="000000"/>
                  </a:solidFill>
                </a:uFill>
              </a:defRPr>
            </a:lvl2pPr>
            <a:lvl3pPr marL="1799448" marR="82549" indent="-440266" defTabSz="1821656">
              <a:lnSpc>
                <a:spcPct val="100000"/>
              </a:lnSpc>
              <a:spcBef>
                <a:spcPts val="800"/>
              </a:spcBef>
              <a:buSzPct val="100000"/>
              <a:buFontTx/>
              <a:buChar char="»"/>
              <a:defRPr sz="3200">
                <a:uFill>
                  <a:solidFill>
                    <a:srgbClr val="000000"/>
                  </a:solidFill>
                </a:uFill>
              </a:defRPr>
            </a:lvl3pPr>
            <a:lvl4pPr marL="2459694" marR="82549" indent="-450272" defTabSz="1821656">
              <a:lnSpc>
                <a:spcPct val="100000"/>
              </a:lnSpc>
              <a:spcBef>
                <a:spcPts val="700"/>
              </a:spcBef>
              <a:buSzPct val="100000"/>
              <a:buFontTx/>
              <a:buChar char="•"/>
              <a:defRPr sz="3000">
                <a:uFill>
                  <a:solidFill>
                    <a:srgbClr val="000000"/>
                  </a:solidFill>
                </a:uFill>
              </a:defRPr>
            </a:lvl4pPr>
            <a:lvl5pPr marL="3099928" marR="82549" indent="-440266" defTabSz="1821656">
              <a:lnSpc>
                <a:spcPct val="100000"/>
              </a:lnSpc>
              <a:spcBef>
                <a:spcPts val="600"/>
              </a:spcBef>
              <a:buFontTx/>
              <a:buChar char="–"/>
              <a:defRPr sz="2400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282555" y="13108781"/>
            <a:ext cx="481287" cy="473535"/>
          </a:xfrm>
          <a:prstGeom prst="rect">
            <a:avLst/>
          </a:prstGeom>
        </p:spPr>
        <p:txBody>
          <a:bodyPr wrap="none" lIns="107156" tIns="107156" rIns="107156" bIns="107156" anchor="t"/>
          <a:lstStyle>
            <a:lvl1pPr algn="ctr" defTabSz="910828">
              <a:defRPr sz="1800" b="1">
                <a:uFill>
                  <a:solidFill>
                    <a:srgbClr val="000000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1AA2A5-A138-E5B8-5C56-12D66471027F}"/>
              </a:ext>
            </a:extLst>
          </p:cNvPr>
          <p:cNvSpPr txBox="1"/>
          <p:nvPr userDrawn="1"/>
        </p:nvSpPr>
        <p:spPr>
          <a:xfrm>
            <a:off x="16786225" y="13192512"/>
            <a:ext cx="3905250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82153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Copyright ©2022 CEI</a:t>
            </a:r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urse Intro 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Title Text"/>
          <p:cNvSpPr txBox="1">
            <a:spLocks noGrp="1"/>
          </p:cNvSpPr>
          <p:nvPr>
            <p:ph type="title"/>
          </p:nvPr>
        </p:nvSpPr>
        <p:spPr>
          <a:xfrm>
            <a:off x="3981449" y="-24334"/>
            <a:ext cx="17202543" cy="1279774"/>
          </a:xfrm>
          <a:prstGeom prst="rect">
            <a:avLst/>
          </a:prstGeom>
        </p:spPr>
        <p:txBody>
          <a:bodyPr lIns="57150" tIns="57150" rIns="57150" bIns="57150"/>
          <a:lstStyle>
            <a:lvl1pPr marL="82550" marR="82550" algn="ctr" defTabSz="1816100">
              <a:lnSpc>
                <a:spcPct val="100000"/>
              </a:lnSpc>
              <a:defRPr sz="6000" b="1">
                <a:solidFill>
                  <a:srgbClr val="0433FF"/>
                </a:solidFill>
                <a:uFill>
                  <a:solidFill>
                    <a:srgbClr val="434ED6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511" name="Body Level One…"/>
          <p:cNvSpPr txBox="1">
            <a:spLocks noGrp="1"/>
          </p:cNvSpPr>
          <p:nvPr>
            <p:ph type="body" idx="1"/>
          </p:nvPr>
        </p:nvSpPr>
        <p:spPr>
          <a:xfrm>
            <a:off x="3100387" y="1302691"/>
            <a:ext cx="18011563" cy="11861836"/>
          </a:xfrm>
          <a:prstGeom prst="rect">
            <a:avLst/>
          </a:prstGeom>
        </p:spPr>
        <p:txBody>
          <a:bodyPr lIns="57150" tIns="57150" rIns="57150" bIns="57150"/>
          <a:lstStyle>
            <a:lvl1pPr marL="520319" marR="82550" indent="-461617" defTabSz="1816100">
              <a:lnSpc>
                <a:spcPct val="100000"/>
              </a:lnSpc>
              <a:spcBef>
                <a:spcPts val="1100"/>
              </a:spcBef>
              <a:buSzPct val="100000"/>
              <a:buFontTx/>
              <a:buChar char="•"/>
              <a:defRPr sz="4400">
                <a:uFill>
                  <a:solidFill>
                    <a:srgbClr val="000000"/>
                  </a:solidFill>
                </a:uFill>
              </a:defRPr>
            </a:lvl1pPr>
            <a:lvl2pPr marL="1093952" marR="82550" indent="-385010" defTabSz="1816100">
              <a:lnSpc>
                <a:spcPct val="100000"/>
              </a:lnSpc>
              <a:spcBef>
                <a:spcPts val="900"/>
              </a:spcBef>
              <a:buSzPct val="100000"/>
              <a:buFontTx/>
              <a:buChar char="–"/>
              <a:defRPr sz="3600">
                <a:uFill>
                  <a:solidFill>
                    <a:srgbClr val="000000"/>
                  </a:solidFill>
                </a:uFill>
              </a:defRPr>
            </a:lvl2pPr>
            <a:lvl3pPr marL="1668744" marR="82550" indent="-309562" defTabSz="1816100">
              <a:lnSpc>
                <a:spcPct val="100000"/>
              </a:lnSpc>
              <a:spcBef>
                <a:spcPts val="800"/>
              </a:spcBef>
              <a:buSzPct val="100000"/>
              <a:buFontTx/>
              <a:buChar char="»"/>
              <a:defRPr sz="3000">
                <a:uFill>
                  <a:solidFill>
                    <a:srgbClr val="000000"/>
                  </a:solidFill>
                </a:uFill>
              </a:defRPr>
            </a:lvl3pPr>
            <a:lvl4pPr marL="2317608" marR="82550" indent="-308186" defTabSz="1816100">
              <a:lnSpc>
                <a:spcPct val="100000"/>
              </a:lnSpc>
              <a:spcBef>
                <a:spcPts val="700"/>
              </a:spcBef>
              <a:buSzPct val="100000"/>
              <a:buFontTx/>
              <a:buChar char="•"/>
              <a:defRPr sz="2800">
                <a:uFill>
                  <a:solidFill>
                    <a:srgbClr val="000000"/>
                  </a:solidFill>
                </a:uFill>
              </a:defRPr>
            </a:lvl4pPr>
            <a:lvl5pPr marL="2962345" marR="82550" indent="-302683" defTabSz="1816100">
              <a:lnSpc>
                <a:spcPct val="100000"/>
              </a:lnSpc>
              <a:spcBef>
                <a:spcPts val="600"/>
              </a:spcBef>
              <a:buFontTx/>
              <a:buChar char="–"/>
              <a:defRPr sz="2200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726003" y="13304986"/>
            <a:ext cx="434301" cy="336253"/>
          </a:xfrm>
          <a:prstGeom prst="rect">
            <a:avLst/>
          </a:prstGeom>
        </p:spPr>
        <p:txBody>
          <a:bodyPr wrap="none" lIns="57150" tIns="57150" rIns="57150" bIns="57150">
            <a:normAutofit/>
          </a:bodyPr>
          <a:lstStyle>
            <a:lvl1pPr marL="81280" marR="81280" algn="l" defTabSz="914400">
              <a:defRPr b="1">
                <a:solidFill>
                  <a:srgbClr val="0433FF"/>
                </a:solidFill>
                <a:uFill>
                  <a:solidFill>
                    <a:srgbClr val="000000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13" name="Rectangle"/>
          <p:cNvSpPr/>
          <p:nvPr/>
        </p:nvSpPr>
        <p:spPr>
          <a:xfrm>
            <a:off x="2956175" y="1242315"/>
            <a:ext cx="18288001" cy="152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50800" dir="16200000" rotWithShape="0">
              <a:srgbClr val="000000">
                <a:alpha val="40000"/>
              </a:srgbClr>
            </a:outerShdw>
          </a:effectLst>
        </p:spPr>
        <p:txBody>
          <a:bodyPr lIns="38100" tIns="38100" rIns="38100" bIns="38100" anchor="ctr"/>
          <a:lstStyle/>
          <a:p>
            <a:pPr marL="0" marR="0" algn="ctr" defTabSz="584200">
              <a:defRPr sz="3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5D4091-F3C1-8170-C661-C931DAA90920}"/>
              </a:ext>
            </a:extLst>
          </p:cNvPr>
          <p:cNvSpPr txBox="1"/>
          <p:nvPr userDrawn="1"/>
        </p:nvSpPr>
        <p:spPr>
          <a:xfrm>
            <a:off x="16786225" y="13192512"/>
            <a:ext cx="3905250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82153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Copyright ©2022 CEI</a:t>
            </a:r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anguages 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Title Text"/>
          <p:cNvSpPr txBox="1">
            <a:spLocks noGrp="1"/>
          </p:cNvSpPr>
          <p:nvPr>
            <p:ph type="title"/>
          </p:nvPr>
        </p:nvSpPr>
        <p:spPr>
          <a:xfrm>
            <a:off x="3981449" y="-24334"/>
            <a:ext cx="17202543" cy="1279774"/>
          </a:xfrm>
          <a:prstGeom prst="rect">
            <a:avLst/>
          </a:prstGeom>
        </p:spPr>
        <p:txBody>
          <a:bodyPr lIns="57150" tIns="57150" rIns="57150" bIns="57150"/>
          <a:lstStyle>
            <a:lvl1pPr marL="82550" marR="82550" algn="ctr" defTabSz="1816100">
              <a:lnSpc>
                <a:spcPct val="100000"/>
              </a:lnSpc>
              <a:defRPr sz="6000" b="1">
                <a:solidFill>
                  <a:srgbClr val="0433FF"/>
                </a:solidFill>
                <a:uFill>
                  <a:solidFill>
                    <a:srgbClr val="434ED6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523" name="Body Level One…"/>
          <p:cNvSpPr txBox="1">
            <a:spLocks noGrp="1"/>
          </p:cNvSpPr>
          <p:nvPr>
            <p:ph type="body" idx="1"/>
          </p:nvPr>
        </p:nvSpPr>
        <p:spPr>
          <a:xfrm>
            <a:off x="3100387" y="1302691"/>
            <a:ext cx="18011563" cy="11861836"/>
          </a:xfrm>
          <a:prstGeom prst="rect">
            <a:avLst/>
          </a:prstGeom>
        </p:spPr>
        <p:txBody>
          <a:bodyPr lIns="57150" tIns="57150" rIns="57150" bIns="57150"/>
          <a:lstStyle>
            <a:lvl1pPr marL="520319" marR="82550" indent="-461617" defTabSz="1816100">
              <a:lnSpc>
                <a:spcPct val="100000"/>
              </a:lnSpc>
              <a:spcBef>
                <a:spcPts val="1100"/>
              </a:spcBef>
              <a:buSzPct val="100000"/>
              <a:buFontTx/>
              <a:buChar char="•"/>
              <a:defRPr sz="4400">
                <a:uFill>
                  <a:solidFill>
                    <a:srgbClr val="000000"/>
                  </a:solidFill>
                </a:uFill>
              </a:defRPr>
            </a:lvl1pPr>
            <a:lvl2pPr marL="1093952" marR="82550" indent="-385010" defTabSz="1816100">
              <a:lnSpc>
                <a:spcPct val="100000"/>
              </a:lnSpc>
              <a:spcBef>
                <a:spcPts val="900"/>
              </a:spcBef>
              <a:buSzPct val="100000"/>
              <a:buFontTx/>
              <a:buChar char="–"/>
              <a:defRPr sz="3600">
                <a:uFill>
                  <a:solidFill>
                    <a:srgbClr val="000000"/>
                  </a:solidFill>
                </a:uFill>
              </a:defRPr>
            </a:lvl2pPr>
            <a:lvl3pPr marL="1668744" marR="82550" indent="-309562" defTabSz="1816100">
              <a:lnSpc>
                <a:spcPct val="100000"/>
              </a:lnSpc>
              <a:spcBef>
                <a:spcPts val="800"/>
              </a:spcBef>
              <a:buSzPct val="100000"/>
              <a:buFontTx/>
              <a:buChar char="»"/>
              <a:defRPr sz="3000">
                <a:uFill>
                  <a:solidFill>
                    <a:srgbClr val="000000"/>
                  </a:solidFill>
                </a:uFill>
              </a:defRPr>
            </a:lvl3pPr>
            <a:lvl4pPr marL="2317608" marR="82550" indent="-308186" defTabSz="1816100">
              <a:lnSpc>
                <a:spcPct val="100000"/>
              </a:lnSpc>
              <a:spcBef>
                <a:spcPts val="700"/>
              </a:spcBef>
              <a:buSzPct val="100000"/>
              <a:buFontTx/>
              <a:buChar char="•"/>
              <a:defRPr sz="2800">
                <a:uFill>
                  <a:solidFill>
                    <a:srgbClr val="000000"/>
                  </a:solidFill>
                </a:uFill>
              </a:defRPr>
            </a:lvl4pPr>
            <a:lvl5pPr marL="2962345" marR="82550" indent="-302683" defTabSz="1816100">
              <a:lnSpc>
                <a:spcPct val="100000"/>
              </a:lnSpc>
              <a:spcBef>
                <a:spcPts val="600"/>
              </a:spcBef>
              <a:buFontTx/>
              <a:buChar char="–"/>
              <a:defRPr sz="2200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779581" y="13304986"/>
            <a:ext cx="434301" cy="336253"/>
          </a:xfrm>
          <a:prstGeom prst="rect">
            <a:avLst/>
          </a:prstGeom>
        </p:spPr>
        <p:txBody>
          <a:bodyPr wrap="none" lIns="57150" tIns="57150" rIns="57150" bIns="57150">
            <a:normAutofit/>
          </a:bodyPr>
          <a:lstStyle>
            <a:lvl1pPr marL="81280" marR="81280" algn="l" defTabSz="914400">
              <a:defRPr b="1">
                <a:solidFill>
                  <a:srgbClr val="0433FF"/>
                </a:solidFill>
                <a:uFill>
                  <a:solidFill>
                    <a:srgbClr val="000000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25" name="Rectangle"/>
          <p:cNvSpPr/>
          <p:nvPr/>
        </p:nvSpPr>
        <p:spPr>
          <a:xfrm>
            <a:off x="2956175" y="1242315"/>
            <a:ext cx="18288001" cy="152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50800" dir="16200000" rotWithShape="0">
              <a:srgbClr val="000000">
                <a:alpha val="40000"/>
              </a:srgbClr>
            </a:outerShdw>
          </a:effectLst>
        </p:spPr>
        <p:txBody>
          <a:bodyPr lIns="38100" tIns="38100" rIns="38100" bIns="38100" anchor="ctr"/>
          <a:lstStyle/>
          <a:p>
            <a:pPr marL="0" marR="0" algn="ctr" defTabSz="584200">
              <a:defRPr sz="3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1E2BCB-B54C-83DB-CEA2-A7DD4E63FAE2}"/>
              </a:ext>
            </a:extLst>
          </p:cNvPr>
          <p:cNvSpPr txBox="1"/>
          <p:nvPr userDrawn="1"/>
        </p:nvSpPr>
        <p:spPr>
          <a:xfrm>
            <a:off x="16786225" y="13192512"/>
            <a:ext cx="3905250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82153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Copyright ©2022 CEI</a:t>
            </a:r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paceflight Softw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Line"/>
          <p:cNvSpPr/>
          <p:nvPr/>
        </p:nvSpPr>
        <p:spPr>
          <a:xfrm>
            <a:off x="3208734" y="1393032"/>
            <a:ext cx="17823658" cy="3172"/>
          </a:xfrm>
          <a:prstGeom prst="line">
            <a:avLst/>
          </a:prstGeom>
          <a:ln w="12700">
            <a:solidFill>
              <a:srgbClr val="0433FF"/>
            </a:solidFill>
          </a:ln>
        </p:spPr>
        <p:txBody>
          <a:bodyPr lIns="64292" tIns="64292" rIns="64292" bIns="64292"/>
          <a:lstStyle/>
          <a:p>
            <a:pPr marL="0" marR="0" algn="ctr" defTabSz="821531">
              <a:defRPr sz="3200"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72" name="Line"/>
          <p:cNvSpPr/>
          <p:nvPr/>
        </p:nvSpPr>
        <p:spPr>
          <a:xfrm>
            <a:off x="3226593" y="13084175"/>
            <a:ext cx="17823658" cy="3172"/>
          </a:xfrm>
          <a:prstGeom prst="line">
            <a:avLst/>
          </a:prstGeom>
          <a:ln w="12700">
            <a:solidFill>
              <a:srgbClr val="0433FF"/>
            </a:solidFill>
          </a:ln>
        </p:spPr>
        <p:txBody>
          <a:bodyPr lIns="64292" tIns="64292" rIns="64292" bIns="64292"/>
          <a:lstStyle/>
          <a:p>
            <a:pPr marL="0" marR="0" algn="ctr" defTabSz="821531">
              <a:defRPr sz="3200"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75" name="Title Text"/>
          <p:cNvSpPr txBox="1">
            <a:spLocks noGrp="1"/>
          </p:cNvSpPr>
          <p:nvPr>
            <p:ph type="title"/>
          </p:nvPr>
        </p:nvSpPr>
        <p:spPr>
          <a:xfrm>
            <a:off x="4244578" y="-17860"/>
            <a:ext cx="15930563" cy="1410892"/>
          </a:xfrm>
          <a:prstGeom prst="rect">
            <a:avLst/>
          </a:prstGeom>
        </p:spPr>
        <p:txBody>
          <a:bodyPr lIns="107156" tIns="107156" rIns="107156" bIns="107156"/>
          <a:lstStyle>
            <a:lvl1pPr marR="82549" indent="58702" algn="ctr" defTabSz="1821656">
              <a:lnSpc>
                <a:spcPct val="100000"/>
              </a:lnSpc>
              <a:defRPr sz="4600" b="1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576" name="Body Level One…"/>
          <p:cNvSpPr txBox="1">
            <a:spLocks noGrp="1"/>
          </p:cNvSpPr>
          <p:nvPr>
            <p:ph type="body" idx="1"/>
          </p:nvPr>
        </p:nvSpPr>
        <p:spPr>
          <a:xfrm>
            <a:off x="3476625" y="1518046"/>
            <a:ext cx="17305735" cy="11555017"/>
          </a:xfrm>
          <a:prstGeom prst="rect">
            <a:avLst/>
          </a:prstGeom>
        </p:spPr>
        <p:txBody>
          <a:bodyPr lIns="107156" tIns="107156" rIns="107156" bIns="107156"/>
          <a:lstStyle>
            <a:lvl1pPr marL="713659" marR="82549" indent="-654957" defTabSz="1821656">
              <a:lnSpc>
                <a:spcPct val="100000"/>
              </a:lnSpc>
              <a:spcBef>
                <a:spcPts val="900"/>
              </a:spcBef>
              <a:buSzPct val="100000"/>
              <a:buFontTx/>
              <a:buChar char="•"/>
              <a:defRPr sz="3800">
                <a:uFill>
                  <a:solidFill>
                    <a:srgbClr val="000000"/>
                  </a:solidFill>
                </a:uFill>
              </a:defRPr>
            </a:lvl1pPr>
            <a:lvl2pPr marL="1432841" marR="82549" indent="-723900" defTabSz="1821656">
              <a:lnSpc>
                <a:spcPct val="100000"/>
              </a:lnSpc>
              <a:spcBef>
                <a:spcPts val="900"/>
              </a:spcBef>
              <a:buSzPct val="100000"/>
              <a:buFontTx/>
              <a:buChar char="–"/>
              <a:defRPr sz="3800">
                <a:uFill>
                  <a:solidFill>
                    <a:srgbClr val="000000"/>
                  </a:solidFill>
                </a:uFill>
              </a:defRPr>
            </a:lvl2pPr>
            <a:lvl3pPr marL="2056269" marR="82549" indent="-697088" defTabSz="1821656">
              <a:lnSpc>
                <a:spcPct val="100000"/>
              </a:lnSpc>
              <a:spcBef>
                <a:spcPts val="900"/>
              </a:spcBef>
              <a:buSzPct val="100000"/>
              <a:buFontTx/>
              <a:buChar char="»"/>
              <a:defRPr sz="3800">
                <a:uFill>
                  <a:solidFill>
                    <a:srgbClr val="000000"/>
                  </a:solidFill>
                </a:uFill>
              </a:defRPr>
            </a:lvl3pPr>
            <a:lvl4pPr marL="2793645" marR="82549" indent="-784225" defTabSz="1821656">
              <a:lnSpc>
                <a:spcPct val="100000"/>
              </a:lnSpc>
              <a:spcBef>
                <a:spcPts val="900"/>
              </a:spcBef>
              <a:buSzPct val="100000"/>
              <a:buFontTx/>
              <a:buChar char="•"/>
              <a:defRPr sz="3800">
                <a:uFill>
                  <a:solidFill>
                    <a:srgbClr val="000000"/>
                  </a:solidFill>
                </a:uFill>
              </a:defRPr>
            </a:lvl4pPr>
            <a:lvl5pPr marL="3555917" marR="82549" indent="-896256" defTabSz="1821656">
              <a:lnSpc>
                <a:spcPct val="100000"/>
              </a:lnSpc>
              <a:spcBef>
                <a:spcPts val="900"/>
              </a:spcBef>
              <a:buFontTx/>
              <a:buChar char="–"/>
              <a:defRPr sz="3800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743595" y="13099974"/>
            <a:ext cx="481287" cy="473534"/>
          </a:xfrm>
          <a:prstGeom prst="rect">
            <a:avLst/>
          </a:prstGeom>
        </p:spPr>
        <p:txBody>
          <a:bodyPr wrap="none" lIns="107156" tIns="107156" rIns="107156" bIns="107156" anchor="t"/>
          <a:lstStyle>
            <a:lvl1pPr algn="ctr" defTabSz="910828">
              <a:defRPr sz="1800" b="1">
                <a:uFill>
                  <a:solidFill>
                    <a:srgbClr val="000000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885857-0542-3ABE-3F88-D0F82CDC9F8C}"/>
              </a:ext>
            </a:extLst>
          </p:cNvPr>
          <p:cNvSpPr txBox="1"/>
          <p:nvPr userDrawn="1"/>
        </p:nvSpPr>
        <p:spPr>
          <a:xfrm>
            <a:off x="16786225" y="13192512"/>
            <a:ext cx="3905250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82153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Copyright ©2022 CEI</a:t>
            </a:r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odeling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Title Text"/>
          <p:cNvSpPr txBox="1">
            <a:spLocks noGrp="1"/>
          </p:cNvSpPr>
          <p:nvPr>
            <p:ph type="title"/>
          </p:nvPr>
        </p:nvSpPr>
        <p:spPr>
          <a:xfrm>
            <a:off x="3981449" y="-24334"/>
            <a:ext cx="17202543" cy="1279774"/>
          </a:xfrm>
          <a:prstGeom prst="rect">
            <a:avLst/>
          </a:prstGeom>
        </p:spPr>
        <p:txBody>
          <a:bodyPr lIns="57150" tIns="57150" rIns="57150" bIns="57150"/>
          <a:lstStyle>
            <a:lvl1pPr marL="82550" marR="82550" algn="ctr" defTabSz="1816100">
              <a:lnSpc>
                <a:spcPct val="100000"/>
              </a:lnSpc>
              <a:defRPr sz="6000" b="1">
                <a:solidFill>
                  <a:srgbClr val="0433FF"/>
                </a:solidFill>
                <a:uFill>
                  <a:solidFill>
                    <a:srgbClr val="434ED6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587" name="Body Level One…"/>
          <p:cNvSpPr txBox="1">
            <a:spLocks noGrp="1"/>
          </p:cNvSpPr>
          <p:nvPr>
            <p:ph type="body" idx="1"/>
          </p:nvPr>
        </p:nvSpPr>
        <p:spPr>
          <a:xfrm>
            <a:off x="3100387" y="1302691"/>
            <a:ext cx="18011563" cy="11861836"/>
          </a:xfrm>
          <a:prstGeom prst="rect">
            <a:avLst/>
          </a:prstGeom>
        </p:spPr>
        <p:txBody>
          <a:bodyPr lIns="57150" tIns="57150" rIns="57150" bIns="57150"/>
          <a:lstStyle>
            <a:lvl1pPr marL="520319" marR="82550" indent="-461617" defTabSz="1816100">
              <a:lnSpc>
                <a:spcPct val="100000"/>
              </a:lnSpc>
              <a:spcBef>
                <a:spcPts val="1100"/>
              </a:spcBef>
              <a:buSzPct val="100000"/>
              <a:buFontTx/>
              <a:buChar char="•"/>
              <a:defRPr sz="4400">
                <a:uFill>
                  <a:solidFill>
                    <a:srgbClr val="000000"/>
                  </a:solidFill>
                </a:uFill>
              </a:defRPr>
            </a:lvl1pPr>
            <a:lvl2pPr marL="1093952" marR="82550" indent="-385010" defTabSz="1816100">
              <a:lnSpc>
                <a:spcPct val="100000"/>
              </a:lnSpc>
              <a:spcBef>
                <a:spcPts val="900"/>
              </a:spcBef>
              <a:buSzPct val="100000"/>
              <a:buFontTx/>
              <a:buChar char="–"/>
              <a:defRPr sz="3600">
                <a:uFill>
                  <a:solidFill>
                    <a:srgbClr val="000000"/>
                  </a:solidFill>
                </a:uFill>
              </a:defRPr>
            </a:lvl2pPr>
            <a:lvl3pPr marL="1668744" marR="82550" indent="-309562" defTabSz="1816100">
              <a:lnSpc>
                <a:spcPct val="100000"/>
              </a:lnSpc>
              <a:spcBef>
                <a:spcPts val="800"/>
              </a:spcBef>
              <a:buSzPct val="100000"/>
              <a:buFontTx/>
              <a:buChar char="»"/>
              <a:defRPr sz="3000">
                <a:uFill>
                  <a:solidFill>
                    <a:srgbClr val="000000"/>
                  </a:solidFill>
                </a:uFill>
              </a:defRPr>
            </a:lvl3pPr>
            <a:lvl4pPr marL="2317608" marR="82550" indent="-308186" defTabSz="1816100">
              <a:lnSpc>
                <a:spcPct val="100000"/>
              </a:lnSpc>
              <a:spcBef>
                <a:spcPts val="700"/>
              </a:spcBef>
              <a:buSzPct val="100000"/>
              <a:buFontTx/>
              <a:buChar char="•"/>
              <a:defRPr sz="2800">
                <a:uFill>
                  <a:solidFill>
                    <a:srgbClr val="000000"/>
                  </a:solidFill>
                </a:uFill>
              </a:defRPr>
            </a:lvl4pPr>
            <a:lvl5pPr marL="2962345" marR="82550" indent="-302683" defTabSz="1816100">
              <a:lnSpc>
                <a:spcPct val="100000"/>
              </a:lnSpc>
              <a:spcBef>
                <a:spcPts val="600"/>
              </a:spcBef>
              <a:buFontTx/>
              <a:buChar char="–"/>
              <a:defRPr sz="2200"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690284" y="13304986"/>
            <a:ext cx="434301" cy="336253"/>
          </a:xfrm>
          <a:prstGeom prst="rect">
            <a:avLst/>
          </a:prstGeom>
        </p:spPr>
        <p:txBody>
          <a:bodyPr wrap="none" lIns="57150" tIns="57150" rIns="57150" bIns="57150">
            <a:normAutofit/>
          </a:bodyPr>
          <a:lstStyle>
            <a:lvl1pPr marL="81280" marR="81280" algn="l" defTabSz="914400">
              <a:defRPr b="1">
                <a:solidFill>
                  <a:srgbClr val="0433FF"/>
                </a:solidFill>
                <a:uFill>
                  <a:solidFill>
                    <a:srgbClr val="000000"/>
                  </a:solidFill>
                </a:u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89" name="Rectangle"/>
          <p:cNvSpPr/>
          <p:nvPr/>
        </p:nvSpPr>
        <p:spPr>
          <a:xfrm>
            <a:off x="2956175" y="1242315"/>
            <a:ext cx="18288001" cy="152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50800" dir="16200000" rotWithShape="0">
              <a:srgbClr val="000000">
                <a:alpha val="40000"/>
              </a:srgbClr>
            </a:outerShdw>
          </a:effectLst>
        </p:spPr>
        <p:txBody>
          <a:bodyPr lIns="38100" tIns="38100" rIns="38100" bIns="38100" anchor="ctr"/>
          <a:lstStyle/>
          <a:p>
            <a:pPr marL="0" marR="0" algn="ctr" defTabSz="584200">
              <a:defRPr sz="3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3C626E-BDC8-5130-EC45-B5048BDAAEBA}"/>
              </a:ext>
            </a:extLst>
          </p:cNvPr>
          <p:cNvSpPr txBox="1"/>
          <p:nvPr userDrawn="1"/>
        </p:nvSpPr>
        <p:spPr>
          <a:xfrm>
            <a:off x="16786225" y="13192512"/>
            <a:ext cx="3905250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82153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Copyright ©2022 CEI</a:t>
            </a:r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cope 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2"/>
          <p:cNvSpPr/>
          <p:nvPr/>
        </p:nvSpPr>
        <p:spPr>
          <a:xfrm>
            <a:off x="0" y="13305984"/>
            <a:ext cx="24384001" cy="422480"/>
          </a:xfrm>
          <a:prstGeom prst="rect">
            <a:avLst/>
          </a:prstGeom>
          <a:gradFill>
            <a:gsLst>
              <a:gs pos="0">
                <a:srgbClr val="FFFFFF">
                  <a:alpha val="25117"/>
                </a:srgbClr>
              </a:gs>
              <a:gs pos="100000">
                <a:srgbClr val="0433FF">
                  <a:alpha val="25117"/>
                </a:srgbClr>
              </a:gs>
            </a:gsLst>
          </a:gradFill>
          <a:ln w="12700">
            <a:miter lim="400000"/>
          </a:ln>
        </p:spPr>
        <p:txBody>
          <a:bodyPr tIns="91439" bIns="91439" anchor="ctr"/>
          <a:lstStyle/>
          <a:p>
            <a:pPr defTabSz="1828800">
              <a:defRPr sz="36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96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" name="Rectangle 2"/>
          <p:cNvSpPr/>
          <p:nvPr/>
        </p:nvSpPr>
        <p:spPr>
          <a:xfrm>
            <a:off x="0" y="-1"/>
            <a:ext cx="24384000" cy="1527928"/>
          </a:xfrm>
          <a:prstGeom prst="rect">
            <a:avLst/>
          </a:prstGeom>
          <a:gradFill>
            <a:gsLst>
              <a:gs pos="0">
                <a:srgbClr val="FFFFFF">
                  <a:alpha val="25117"/>
                </a:srgbClr>
              </a:gs>
              <a:gs pos="100000">
                <a:srgbClr val="0433FF">
                  <a:alpha val="25117"/>
                </a:srgbClr>
              </a:gs>
            </a:gsLst>
          </a:gradFill>
          <a:ln w="12700">
            <a:miter lim="400000"/>
          </a:ln>
        </p:spPr>
        <p:txBody>
          <a:bodyPr tIns="91439" bIns="91439" anchor="ctr"/>
          <a:lstStyle/>
          <a:p>
            <a:pPr defTabSz="1828800">
              <a:defRPr sz="36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98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238694" y="178331"/>
            <a:ext cx="17568943" cy="119666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b="1"/>
            </a:lvl1pPr>
          </a:lstStyle>
          <a:p>
            <a:r>
              <a:t>Click to edit kicker box copy</a:t>
            </a:r>
          </a:p>
        </p:txBody>
      </p:sp>
      <p:pic>
        <p:nvPicPr>
          <p:cNvPr id="99" name="tsti-logo-final-2-office.pdf" descr="tsti-logo-final-2-office.pdf"/>
          <p:cNvPicPr>
            <a:picLocks noChangeAspect="1"/>
          </p:cNvPicPr>
          <p:nvPr/>
        </p:nvPicPr>
        <p:blipFill>
          <a:blip r:embed="rId2"/>
          <a:srcRect l="10532" t="64701" r="71159" b="145"/>
          <a:stretch>
            <a:fillRect/>
          </a:stretch>
        </p:blipFill>
        <p:spPr>
          <a:xfrm>
            <a:off x="23143053" y="50183"/>
            <a:ext cx="1466693" cy="1478452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1" name="Bounding Scope"/>
          <p:cNvSpPr txBox="1"/>
          <p:nvPr/>
        </p:nvSpPr>
        <p:spPr>
          <a:xfrm>
            <a:off x="-283" y="13334810"/>
            <a:ext cx="4227598" cy="364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defRPr sz="1600" b="0" i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Bounding Scope</a:t>
            </a:r>
          </a:p>
        </p:txBody>
      </p:sp>
    </p:spTree>
    <p:extLst>
      <p:ext uri="{BB962C8B-B14F-4D97-AF65-F5344CB8AC3E}">
        <p14:creationId xmlns:p14="http://schemas.microsoft.com/office/powerpoint/2010/main" val="135125213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_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857253" y="3094568"/>
            <a:ext cx="22726266" cy="9436100"/>
          </a:xfrm>
          <a:prstGeom prst="rect">
            <a:avLst/>
          </a:prstGeom>
        </p:spPr>
        <p:txBody>
          <a:bodyPr vert="horz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  <a:lvl2pPr marL="1326686" indent="-510264">
              <a:buFont typeface="Lucida Grande"/>
              <a:buChar char="-"/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2pPr>
            <a:lvl3pPr marL="2057400" indent="-411480">
              <a:buFont typeface="Lucida Grande"/>
              <a:buChar char="–"/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3pPr>
            <a:lvl4pPr marL="2857478" indent="-408212">
              <a:buFont typeface="Arial"/>
              <a:buChar char="•"/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4pPr>
            <a:lvl5pPr marL="3673900" indent="-408212">
              <a:buFont typeface="Arial"/>
              <a:buChar char="•"/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5100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e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320336" y="13240081"/>
            <a:ext cx="1063664" cy="43088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1214C19-7B70-E548-A608-340680BFD9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827442" y="1585878"/>
            <a:ext cx="20726400" cy="1370140"/>
          </a:xfrm>
          <a:prstGeom prst="rect">
            <a:avLst/>
          </a:prstGeom>
        </p:spPr>
        <p:txBody>
          <a:bodyPr/>
          <a:lstStyle>
            <a:lvl1pPr>
              <a:defRPr sz="4000" baseline="0">
                <a:solidFill>
                  <a:srgbClr val="0C234B"/>
                </a:solidFill>
              </a:defRPr>
            </a:lvl1pPr>
          </a:lstStyle>
          <a:p>
            <a:r>
              <a:rPr lang="en-US" dirty="0"/>
              <a:t>SAMPLE HEADER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1827442" y="3255666"/>
            <a:ext cx="20726400" cy="9586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>
              <a:defRPr>
                <a:solidFill>
                  <a:srgbClr val="6F868D"/>
                </a:solidFill>
              </a:defRPr>
            </a:lvl1pPr>
            <a:lvl2pPr algn="l">
              <a:defRPr>
                <a:solidFill>
                  <a:srgbClr val="6F868D"/>
                </a:solidFill>
              </a:defRPr>
            </a:lvl2pPr>
            <a:lvl3pPr algn="l">
              <a:defRPr>
                <a:solidFill>
                  <a:srgbClr val="6F868D"/>
                </a:solidFill>
              </a:defRPr>
            </a:lvl3pPr>
            <a:lvl4pPr algn="l">
              <a:defRPr>
                <a:solidFill>
                  <a:srgbClr val="6F868D"/>
                </a:solidFill>
              </a:defRPr>
            </a:lvl4pPr>
            <a:lvl5pPr algn="l">
              <a:defRPr>
                <a:solidFill>
                  <a:srgbClr val="6F868D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84489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19086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2" y="2554636"/>
            <a:ext cx="22961597" cy="995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8273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-1"/>
            <a:ext cx="24384000" cy="1527928"/>
          </a:xfrm>
          <a:prstGeom prst="rect">
            <a:avLst/>
          </a:prstGeom>
          <a:gradFill>
            <a:gsLst>
              <a:gs pos="0">
                <a:srgbClr val="FFFFFF">
                  <a:alpha val="24537"/>
                </a:srgbClr>
              </a:gs>
              <a:gs pos="100000">
                <a:srgbClr val="0433FF">
                  <a:alpha val="24537"/>
                </a:srgbClr>
              </a:gs>
            </a:gsLst>
          </a:gradFill>
          <a:ln w="12700">
            <a:miter lim="400000"/>
          </a:ln>
        </p:spPr>
        <p:txBody>
          <a:bodyPr tIns="91439" bIns="91439" anchor="ctr"/>
          <a:lstStyle/>
          <a:p>
            <a:pPr marL="0" marR="0" algn="ctr" defTabSz="1828800">
              <a:defRPr sz="360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" name="Rectangle 2"/>
          <p:cNvSpPr/>
          <p:nvPr/>
        </p:nvSpPr>
        <p:spPr>
          <a:xfrm>
            <a:off x="-1" y="12229352"/>
            <a:ext cx="24384001" cy="1527927"/>
          </a:xfrm>
          <a:prstGeom prst="rect">
            <a:avLst/>
          </a:prstGeom>
          <a:gradFill>
            <a:gsLst>
              <a:gs pos="0">
                <a:srgbClr val="FFFFFF">
                  <a:alpha val="24537"/>
                </a:srgbClr>
              </a:gs>
              <a:gs pos="100000">
                <a:srgbClr val="0433FF">
                  <a:alpha val="24537"/>
                </a:srgbClr>
              </a:gs>
            </a:gsLst>
          </a:gradFill>
          <a:ln w="12700">
            <a:miter lim="400000"/>
          </a:ln>
        </p:spPr>
        <p:txBody>
          <a:bodyPr tIns="91439" bIns="91439" anchor="ctr"/>
          <a:lstStyle/>
          <a:p>
            <a:pPr marL="0" marR="0" algn="ctr" defTabSz="1828800">
              <a:defRPr sz="360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5" name="Title Text"/>
          <p:cNvSpPr txBox="1">
            <a:spLocks noGrp="1"/>
          </p:cNvSpPr>
          <p:nvPr>
            <p:ph type="title"/>
          </p:nvPr>
        </p:nvSpPr>
        <p:spPr>
          <a:xfrm>
            <a:off x="1219200" y="0"/>
            <a:ext cx="21945600" cy="3384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365779" y="1575108"/>
            <a:ext cx="23404923" cy="11229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>
            <a:lvl2pPr>
              <a:buSzPct val="80000"/>
              <a:buChar char="‣"/>
              <a:defRPr sz="4800"/>
            </a:lvl2pPr>
            <a:lvl3pPr marL="1432242" indent="-632162">
              <a:buChar char="•"/>
              <a:defRPr sz="4400"/>
            </a:lvl3pPr>
            <a:lvl4pPr>
              <a:buSzPct val="75000"/>
              <a:buChar char="-"/>
              <a:defRPr sz="4000"/>
            </a:lvl4pPr>
            <a:lvl5pPr>
              <a:defRPr sz="3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392437" y="13314808"/>
            <a:ext cx="968084" cy="404833"/>
          </a:xfrm>
          <a:prstGeom prst="rect">
            <a:avLst/>
          </a:prstGeom>
          <a:ln w="12700">
            <a:miter lim="400000"/>
          </a:ln>
        </p:spPr>
        <p:txBody>
          <a:bodyPr tIns="91439" bIns="91439" anchor="ctr">
            <a:spAutoFit/>
          </a:bodyPr>
          <a:lstStyle>
            <a:lvl1pPr marL="0" marR="0" algn="r" defTabSz="1828800">
              <a:defRPr sz="1600">
                <a:uFillTx/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708" r:id="rId3"/>
    <p:sldLayoutId id="2147483707" r:id="rId4"/>
    <p:sldLayoutId id="2147483654" r:id="rId5"/>
    <p:sldLayoutId id="2147483655" r:id="rId6"/>
    <p:sldLayoutId id="2147483658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3" r:id="rId19"/>
    <p:sldLayoutId id="2147483694" r:id="rId20"/>
    <p:sldLayoutId id="2147483703" r:id="rId21"/>
    <p:sldLayoutId id="2147483704" r:id="rId22"/>
    <p:sldLayoutId id="2147483705" r:id="rId23"/>
    <p:sldLayoutId id="2147483706" r:id="rId24"/>
    <p:sldLayoutId id="2147483709" r:id="rId25"/>
  </p:sldLayoutIdLst>
  <p:transition spd="med"/>
  <p:hf hdr="0" ftr="0" dt="0"/>
  <p:txStyles>
    <p:titleStyle>
      <a:lvl1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1828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457200" marR="0" indent="-457200" algn="l" defTabSz="1828800" latinLnBrk="0">
        <a:lnSpc>
          <a:spcPct val="110000"/>
        </a:lnSpc>
        <a:spcBef>
          <a:spcPts val="2000"/>
        </a:spcBef>
        <a:spcAft>
          <a:spcPts val="0"/>
        </a:spcAft>
        <a:buClrTx/>
        <a:buSzPct val="75000"/>
        <a:buFont typeface="Arial"/>
        <a:buChar char="✦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949569" marR="0" indent="-492369" algn="l" defTabSz="1828800" latinLnBrk="0">
        <a:lnSpc>
          <a:spcPct val="11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1432243" marR="0" indent="-632162" algn="l" defTabSz="1828800" latinLnBrk="0">
        <a:lnSpc>
          <a:spcPct val="110000"/>
        </a:lnSpc>
        <a:spcBef>
          <a:spcPts val="2000"/>
        </a:spcBef>
        <a:spcAft>
          <a:spcPts val="0"/>
        </a:spcAft>
        <a:buClrTx/>
        <a:buSzPct val="116999"/>
        <a:buFont typeface="Arial"/>
        <a:buChar char="-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1813034" marR="0" indent="-441434" algn="l" defTabSz="1828800" latinLnBrk="0">
        <a:lnSpc>
          <a:spcPct val="11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2270234" marR="0" indent="-441434" algn="l" defTabSz="1828800" latinLnBrk="0">
        <a:lnSpc>
          <a:spcPct val="11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2997200" marR="0" indent="-711200" algn="l" defTabSz="1828800" latinLnBrk="0">
        <a:lnSpc>
          <a:spcPct val="11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3454400" marR="0" indent="-711200" algn="l" defTabSz="1828800" latinLnBrk="0">
        <a:lnSpc>
          <a:spcPct val="11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3911600" marR="0" indent="-711200" algn="l" defTabSz="1828800" latinLnBrk="0">
        <a:lnSpc>
          <a:spcPct val="11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4368800" marR="0" indent="-711200" algn="l" defTabSz="1828800" latinLnBrk="0">
        <a:lnSpc>
          <a:spcPct val="11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9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5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oleObject" Target="../embeddings/oleObject6.bin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png"/><Relationship Id="rId10" Type="http://schemas.openxmlformats.org/officeDocument/2006/relationships/image" Target="../media/image30.jpeg"/><Relationship Id="rId4" Type="http://schemas.openxmlformats.org/officeDocument/2006/relationships/image" Target="../media/image24.png"/><Relationship Id="rId9" Type="http://schemas.openxmlformats.org/officeDocument/2006/relationships/image" Target="../media/image29.jpeg"/><Relationship Id="rId14" Type="http://schemas.openxmlformats.org/officeDocument/2006/relationships/image" Target="../media/image22.w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702799" y="2441231"/>
            <a:ext cx="19881755" cy="1266090"/>
          </a:xfrm>
          <a:solidFill>
            <a:srgbClr val="FFFFFF"/>
          </a:solidFill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b="1" dirty="0">
                <a:solidFill>
                  <a:srgbClr val="0433FF"/>
                </a:solidFill>
                <a:latin typeface="+mj-lt"/>
              </a:rPr>
              <a:t>Conjunction Assessment Risk Analysis</a:t>
            </a:r>
          </a:p>
        </p:txBody>
      </p:sp>
      <p:sp>
        <p:nvSpPr>
          <p:cNvPr id="5123" name="Rectangle 20"/>
          <p:cNvSpPr>
            <a:spLocks noChangeArrowheads="1"/>
          </p:cNvSpPr>
          <p:nvPr/>
        </p:nvSpPr>
        <p:spPr bwMode="auto">
          <a:xfrm>
            <a:off x="4368800" y="0"/>
            <a:ext cx="16052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3200" b="1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6" name="Subtitle 4"/>
          <p:cNvSpPr>
            <a:spLocks noGrp="1"/>
          </p:cNvSpPr>
          <p:nvPr>
            <p:ph type="subTitle" idx="4294967295"/>
          </p:nvPr>
        </p:nvSpPr>
        <p:spPr>
          <a:xfrm>
            <a:off x="3251201" y="5140169"/>
            <a:ext cx="17662770" cy="2319494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endParaRPr lang="en-US" sz="4400" dirty="0"/>
          </a:p>
          <a:p>
            <a:pPr marL="0" indent="0" algn="ctr">
              <a:buNone/>
              <a:defRPr/>
            </a:pPr>
            <a:r>
              <a:rPr lang="en-US" sz="4400" dirty="0"/>
              <a:t>M.D. Hejduk</a:t>
            </a:r>
          </a:p>
          <a:p>
            <a:pPr marL="0" indent="0" algn="ctr">
              <a:buNone/>
              <a:defRPr/>
            </a:pPr>
            <a:r>
              <a:rPr lang="en-US" sz="4400" i="1" dirty="0"/>
              <a:t>NASA CARA</a:t>
            </a:r>
          </a:p>
        </p:txBody>
      </p:sp>
      <p:sp>
        <p:nvSpPr>
          <p:cNvPr id="5127" name="TextBox 6"/>
          <p:cNvSpPr txBox="1">
            <a:spLocks noChangeArrowheads="1"/>
          </p:cNvSpPr>
          <p:nvPr/>
        </p:nvSpPr>
        <p:spPr bwMode="auto">
          <a:xfrm>
            <a:off x="3048000" y="12633327"/>
            <a:ext cx="18288000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9200"/>
          </a:p>
          <a:p>
            <a:pPr algn="ctr"/>
            <a:endParaRPr lang="en-US" sz="9200"/>
          </a:p>
        </p:txBody>
      </p:sp>
      <p:graphicFrame>
        <p:nvGraphicFramePr>
          <p:cNvPr id="7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0857147"/>
              </p:ext>
            </p:extLst>
          </p:nvPr>
        </p:nvGraphicFramePr>
        <p:xfrm>
          <a:off x="1193071" y="1024935"/>
          <a:ext cx="2509728" cy="221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4" imgW="7392432" imgH="6542857" progId="">
                  <p:embed/>
                </p:oleObj>
              </mc:Choice>
              <mc:Fallback>
                <p:oleObj r:id="rId4" imgW="7392432" imgH="6542857" progId="">
                  <p:embed/>
                  <p:pic>
                    <p:nvPicPr>
                      <p:cNvPr id="7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3071" y="1024935"/>
                        <a:ext cx="2509728" cy="2219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1E38E2-9041-012F-DA94-FAD627DD0DA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23378985" y="13039266"/>
            <a:ext cx="686858" cy="452046"/>
          </a:xfrm>
        </p:spPr>
        <p:txBody>
          <a:bodyPr/>
          <a:lstStyle/>
          <a:p>
            <a:fld id="{86CB4B4D-7CA3-9044-876B-883B54F8677D}" type="slidenum">
              <a:rPr lang="en-US" smtClean="0"/>
              <a:t>1</a:t>
            </a:fld>
            <a:endParaRPr lang="en-US" dirty="0"/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A39D04EE-1D57-4B9D-BA63-4E7437C320D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669" y="3402964"/>
            <a:ext cx="1606532" cy="204156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3A3D8B5-7904-B4C7-5AA8-8188DC8A379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365779" y="1575108"/>
            <a:ext cx="10685127" cy="9377229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sz="5800" dirty="0"/>
          </a:p>
          <a:p>
            <a:pPr marL="566702" marR="82549" indent="-508000">
              <a:lnSpc>
                <a:spcPct val="95000"/>
              </a:lnSpc>
              <a:spcBef>
                <a:spcPts val="1000"/>
              </a:spcBef>
              <a:buClr>
                <a:srgbClr val="434ED6"/>
              </a:buClr>
              <a:buSzPct val="100000"/>
              <a:buFont typeface="Zapf Dingbats"/>
              <a:buChar char="✦"/>
              <a:defRPr sz="3200"/>
            </a:pPr>
            <a:r>
              <a:rPr lang="en-US" sz="6400" dirty="0"/>
              <a:t>Introduce the RSO Catalog</a:t>
            </a:r>
          </a:p>
          <a:p>
            <a:pPr marL="566702" marR="82549" indent="-508000">
              <a:lnSpc>
                <a:spcPct val="95000"/>
              </a:lnSpc>
              <a:spcBef>
                <a:spcPts val="1000"/>
              </a:spcBef>
              <a:buClr>
                <a:srgbClr val="434ED6"/>
              </a:buClr>
              <a:buSzPct val="100000"/>
              <a:buFont typeface="Zapf Dingbats"/>
              <a:buChar char="✦"/>
              <a:defRPr sz="3200"/>
            </a:pPr>
            <a:r>
              <a:rPr lang="en-US" sz="6400" dirty="0"/>
              <a:t>Understand the anatomy of a conjunction</a:t>
            </a:r>
          </a:p>
          <a:p>
            <a:pPr marL="566702" marR="82549" indent="-508000">
              <a:lnSpc>
                <a:spcPct val="95000"/>
              </a:lnSpc>
              <a:spcBef>
                <a:spcPts val="1000"/>
              </a:spcBef>
              <a:buClr>
                <a:srgbClr val="434ED6"/>
              </a:buClr>
              <a:buSzPct val="100000"/>
              <a:buFont typeface="Zapf Dingbats"/>
              <a:buChar char="✦"/>
              <a:defRPr sz="3200"/>
            </a:pPr>
            <a:r>
              <a:rPr lang="en-US" sz="6400" dirty="0"/>
              <a:t>Describe the Conjunction Analysis Process</a:t>
            </a:r>
          </a:p>
          <a:p>
            <a:pPr marL="566702" marR="82549" indent="-508000">
              <a:lnSpc>
                <a:spcPct val="95000"/>
              </a:lnSpc>
              <a:spcBef>
                <a:spcPts val="1000"/>
              </a:spcBef>
              <a:buClr>
                <a:srgbClr val="434ED6"/>
              </a:buClr>
              <a:buSzPct val="100000"/>
              <a:buFont typeface="Zapf Dingbats"/>
              <a:buChar char="✦"/>
              <a:defRPr sz="3200"/>
            </a:pPr>
            <a:r>
              <a:rPr lang="en-US" sz="6400" dirty="0"/>
              <a:t>Describe Two-line Element Sets</a:t>
            </a:r>
          </a:p>
          <a:p>
            <a:pPr marL="566702" marR="82549" indent="-508000">
              <a:lnSpc>
                <a:spcPct val="95000"/>
              </a:lnSpc>
              <a:spcBef>
                <a:spcPts val="1000"/>
              </a:spcBef>
              <a:buClr>
                <a:srgbClr val="434ED6"/>
              </a:buClr>
              <a:buSzPct val="100000"/>
              <a:buFont typeface="Zapf Dingbats"/>
              <a:buChar char="✦"/>
              <a:defRPr sz="3200"/>
            </a:pPr>
            <a:r>
              <a:rPr lang="en-US" sz="6400" dirty="0"/>
              <a:t>Understand covariance and uncertainty</a:t>
            </a:r>
          </a:p>
          <a:p>
            <a:pPr marL="566702" marR="82549" indent="-508000">
              <a:lnSpc>
                <a:spcPct val="95000"/>
              </a:lnSpc>
              <a:spcBef>
                <a:spcPts val="1000"/>
              </a:spcBef>
              <a:buClr>
                <a:srgbClr val="434ED6"/>
              </a:buClr>
              <a:buSzPct val="100000"/>
              <a:buFont typeface="Zapf Dingbats"/>
              <a:buChar char="✦"/>
              <a:defRPr sz="3200"/>
            </a:pPr>
            <a:r>
              <a:rPr lang="en-US" sz="6400" dirty="0"/>
              <a:t>Describe conjunction assessment screenings</a:t>
            </a:r>
          </a:p>
          <a:p>
            <a:pPr marL="566702" marR="82549" indent="-508000">
              <a:lnSpc>
                <a:spcPct val="95000"/>
              </a:lnSpc>
              <a:spcBef>
                <a:spcPts val="1000"/>
              </a:spcBef>
              <a:buClr>
                <a:srgbClr val="434ED6"/>
              </a:buClr>
              <a:buSzPct val="100000"/>
              <a:buFont typeface="Zapf Dingbats"/>
              <a:buChar char="✦"/>
              <a:defRPr sz="3200"/>
            </a:pPr>
            <a:r>
              <a:rPr lang="en-US" sz="6400" dirty="0"/>
              <a:t>Explain the risk assessment for CA</a:t>
            </a:r>
          </a:p>
          <a:p>
            <a:pPr marL="566702" marR="82549" indent="-508000">
              <a:lnSpc>
                <a:spcPct val="95000"/>
              </a:lnSpc>
              <a:spcBef>
                <a:spcPts val="1000"/>
              </a:spcBef>
              <a:buClr>
                <a:srgbClr val="434ED6"/>
              </a:buClr>
              <a:buSzPct val="100000"/>
              <a:buFont typeface="Zapf Dingbats"/>
              <a:buChar char="✦"/>
              <a:defRPr sz="3200"/>
            </a:pPr>
            <a:r>
              <a:rPr lang="en-US" sz="6400" dirty="0"/>
              <a:t>Describe the conjunction situation</a:t>
            </a:r>
          </a:p>
          <a:p>
            <a:pPr marL="566702" marR="82549" indent="-508000">
              <a:lnSpc>
                <a:spcPct val="95000"/>
              </a:lnSpc>
              <a:spcBef>
                <a:spcPts val="1000"/>
              </a:spcBef>
              <a:buClr>
                <a:srgbClr val="434ED6"/>
              </a:buClr>
              <a:buSzPct val="100000"/>
              <a:buFont typeface="Zapf Dingbats"/>
              <a:buChar char="✦"/>
              <a:defRPr sz="3200"/>
            </a:pPr>
            <a:r>
              <a:rPr lang="en-US" sz="6400" dirty="0"/>
              <a:t>Explain the probability of collision algorithm</a:t>
            </a:r>
          </a:p>
          <a:p>
            <a:pPr marL="566702" marR="82549" indent="-508000">
              <a:lnSpc>
                <a:spcPct val="95000"/>
              </a:lnSpc>
              <a:spcBef>
                <a:spcPts val="1000"/>
              </a:spcBef>
              <a:buClr>
                <a:srgbClr val="434ED6"/>
              </a:buClr>
              <a:buSzPct val="100000"/>
              <a:buFont typeface="Zapf Dingbats"/>
              <a:buChar char="✦"/>
              <a:defRPr sz="3200"/>
            </a:pPr>
            <a:r>
              <a:rPr lang="en-US" sz="6400" dirty="0"/>
              <a:t>Describe practical problems in determining the probability of collision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3BD8FB-6274-C60A-4EA0-378A5E98928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sz="8800" dirty="0">
                <a:solidFill>
                  <a:srgbClr val="0433FF"/>
                </a:solidFill>
              </a:rPr>
              <a:t>Overview</a:t>
            </a:r>
            <a:endParaRPr lang="en-US" dirty="0">
              <a:solidFill>
                <a:srgbClr val="0433FF"/>
              </a:solidFill>
            </a:endParaRPr>
          </a:p>
        </p:txBody>
      </p:sp>
      <p:sp>
        <p:nvSpPr>
          <p:cNvPr id="58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8D0655-68FA-E490-32E5-DF8C7EA87112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12263758" y="1575108"/>
            <a:ext cx="11731251" cy="9377229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566702" marR="82549" indent="-508000">
              <a:lnSpc>
                <a:spcPct val="120000"/>
              </a:lnSpc>
              <a:spcBef>
                <a:spcPts val="1800"/>
              </a:spcBef>
              <a:buClr>
                <a:srgbClr val="434ED6"/>
              </a:buClr>
              <a:buSzPct val="100000"/>
              <a:buFont typeface="Zapf Dingbats"/>
              <a:buChar char="✦"/>
              <a:defRPr sz="3200"/>
            </a:pPr>
            <a:r>
              <a:rPr lang="en-US" sz="4400" dirty="0"/>
              <a:t>Introduction to Conjunction Assessment</a:t>
            </a:r>
          </a:p>
          <a:p>
            <a:pPr marL="566702" marR="82549" indent="-508000">
              <a:lnSpc>
                <a:spcPct val="120000"/>
              </a:lnSpc>
              <a:spcBef>
                <a:spcPts val="1800"/>
              </a:spcBef>
              <a:buClr>
                <a:srgbClr val="434ED6"/>
              </a:buClr>
              <a:buSzPct val="100000"/>
              <a:buFont typeface="Zapf Dingbats"/>
              <a:buChar char="✦"/>
              <a:defRPr sz="3200"/>
            </a:pPr>
            <a:r>
              <a:rPr lang="en-US" sz="4400" dirty="0"/>
              <a:t>Conjunction Assessment Process</a:t>
            </a:r>
          </a:p>
          <a:p>
            <a:pPr marL="566702" marR="82549" indent="-508000">
              <a:lnSpc>
                <a:spcPct val="120000"/>
              </a:lnSpc>
              <a:spcBef>
                <a:spcPts val="1800"/>
              </a:spcBef>
              <a:buClr>
                <a:srgbClr val="434ED6"/>
              </a:buClr>
              <a:buSzPct val="100000"/>
              <a:buFont typeface="Zapf Dingbats"/>
              <a:buChar char="✦"/>
              <a:defRPr sz="3200"/>
            </a:pPr>
            <a:r>
              <a:rPr lang="en-US" sz="4400" dirty="0"/>
              <a:t>Covariance and Uncertainty</a:t>
            </a:r>
          </a:p>
          <a:p>
            <a:pPr marL="566702" marR="82549" indent="-508000">
              <a:lnSpc>
                <a:spcPct val="120000"/>
              </a:lnSpc>
              <a:spcBef>
                <a:spcPts val="1800"/>
              </a:spcBef>
              <a:buClr>
                <a:srgbClr val="434ED6"/>
              </a:buClr>
              <a:buSzPct val="100000"/>
              <a:buFont typeface="Zapf Dingbats"/>
              <a:buChar char="✦"/>
              <a:defRPr sz="3200"/>
            </a:pPr>
            <a:r>
              <a:rPr lang="en-US" sz="4400" dirty="0"/>
              <a:t>Probability of Collision</a:t>
            </a:r>
          </a:p>
          <a:p>
            <a:pPr marL="566702" marR="82549" indent="-508000">
              <a:lnSpc>
                <a:spcPct val="120000"/>
              </a:lnSpc>
              <a:spcBef>
                <a:spcPts val="1800"/>
              </a:spcBef>
              <a:buClr>
                <a:srgbClr val="434ED6"/>
              </a:buClr>
              <a:buSzPct val="100000"/>
              <a:buFont typeface="Zapf Dingbats"/>
              <a:buChar char="✦"/>
              <a:defRPr sz="3200"/>
            </a:pPr>
            <a:r>
              <a:rPr lang="en-US" sz="4400" dirty="0"/>
              <a:t>Practical Issues with CA</a:t>
            </a:r>
          </a:p>
          <a:p>
            <a:pPr marL="566702" marR="82549" indent="-508000">
              <a:lnSpc>
                <a:spcPct val="120000"/>
              </a:lnSpc>
              <a:spcBef>
                <a:spcPts val="1800"/>
              </a:spcBef>
              <a:buClr>
                <a:srgbClr val="434ED6"/>
              </a:buClr>
              <a:buSzPct val="100000"/>
              <a:buFont typeface="Zapf Dingbats"/>
              <a:buChar char="✦"/>
              <a:defRPr sz="3200"/>
            </a:pPr>
            <a:r>
              <a:rPr lang="en-US" sz="4400" dirty="0"/>
              <a:t>CA Risk Assessment and Mitigation</a:t>
            </a:r>
            <a:endParaRPr lang="en-US" dirty="0"/>
          </a:p>
        </p:txBody>
      </p:sp>
      <p:sp>
        <p:nvSpPr>
          <p:cNvPr id="5866" name="Adapted from information in:…"/>
          <p:cNvSpPr txBox="1"/>
          <p:nvPr/>
        </p:nvSpPr>
        <p:spPr>
          <a:xfrm>
            <a:off x="5284188" y="11109360"/>
            <a:ext cx="15109032" cy="2063064"/>
          </a:xfrm>
          <a:prstGeom prst="rect">
            <a:avLst/>
          </a:prstGeom>
          <a:ln w="12700">
            <a:solidFill>
              <a:srgbClr val="434ED6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07156" tIns="107156" rIns="107156" bIns="107156">
            <a:spAutoFit/>
          </a:bodyPr>
          <a:lstStyle/>
          <a:p>
            <a:pPr>
              <a:defRPr sz="24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Adapted from information in:</a:t>
            </a:r>
          </a:p>
          <a:p>
            <a:pPr marL="436879">
              <a:buClr>
                <a:srgbClr val="000000"/>
              </a:buClr>
              <a:buFont typeface="Arial"/>
              <a:defRPr sz="3200"/>
            </a:pPr>
            <a:r>
              <a:rPr sz="2400" i="1" dirty="0">
                <a:latin typeface="+mn-lt"/>
                <a:ea typeface="+mn-ea"/>
                <a:cs typeface="+mn-cs"/>
                <a:sym typeface="Arial"/>
              </a:rPr>
              <a:t>Space Mission Analysis and Design (SMAD), </a:t>
            </a:r>
            <a:r>
              <a:rPr sz="2400" dirty="0">
                <a:latin typeface="+mn-lt"/>
                <a:ea typeface="+mn-ea"/>
                <a:cs typeface="+mn-cs"/>
                <a:sym typeface="Arial"/>
              </a:rPr>
              <a:t>Chapters 3 and 7</a:t>
            </a:r>
            <a:r>
              <a:rPr sz="2400" i="1" dirty="0">
                <a:latin typeface="+mn-lt"/>
                <a:ea typeface="+mn-ea"/>
                <a:cs typeface="+mn-cs"/>
                <a:sym typeface="Arial"/>
              </a:rPr>
              <a:t> </a:t>
            </a:r>
            <a:r>
              <a:rPr sz="2400" dirty="0">
                <a:latin typeface="+mn-lt"/>
                <a:ea typeface="+mn-ea"/>
                <a:cs typeface="+mn-cs"/>
                <a:sym typeface="Arial"/>
              </a:rPr>
              <a:t>by</a:t>
            </a:r>
            <a:r>
              <a:rPr sz="2400" i="1" dirty="0">
                <a:latin typeface="+mn-lt"/>
                <a:ea typeface="+mn-ea"/>
                <a:cs typeface="+mn-cs"/>
                <a:sym typeface="Arial"/>
              </a:rPr>
              <a:t> </a:t>
            </a:r>
            <a:r>
              <a:rPr sz="2400" dirty="0">
                <a:latin typeface="+mn-lt"/>
                <a:ea typeface="+mn-ea"/>
                <a:cs typeface="+mn-cs"/>
                <a:sym typeface="Arial"/>
              </a:rPr>
              <a:t>Wertz</a:t>
            </a:r>
          </a:p>
          <a:p>
            <a:pPr marL="436879">
              <a:buClr>
                <a:srgbClr val="000000"/>
              </a:buClr>
              <a:buFont typeface="Arial"/>
              <a:defRPr sz="3200"/>
            </a:pPr>
            <a:r>
              <a:rPr sz="2400" i="1" dirty="0">
                <a:latin typeface="+mn-lt"/>
                <a:ea typeface="+mn-ea"/>
                <a:cs typeface="+mn-cs"/>
                <a:sym typeface="Arial"/>
              </a:rPr>
              <a:t>Human Spaceflight: Mission Analysis and Design (HSF), </a:t>
            </a:r>
            <a:r>
              <a:rPr sz="2400" dirty="0">
                <a:latin typeface="+mn-lt"/>
                <a:ea typeface="+mn-ea"/>
                <a:cs typeface="+mn-cs"/>
                <a:sym typeface="Arial"/>
              </a:rPr>
              <a:t>Chapter 9 by</a:t>
            </a:r>
            <a:r>
              <a:rPr sz="2400" i="1" dirty="0">
                <a:latin typeface="+mn-lt"/>
                <a:ea typeface="+mn-ea"/>
                <a:cs typeface="+mn-cs"/>
                <a:sym typeface="Arial"/>
              </a:rPr>
              <a:t> </a:t>
            </a:r>
            <a:r>
              <a:rPr sz="2400" dirty="0">
                <a:latin typeface="+mn-lt"/>
                <a:ea typeface="+mn-ea"/>
                <a:cs typeface="+mn-cs"/>
                <a:sym typeface="Arial"/>
              </a:rPr>
              <a:t>Boden and Hoffman</a:t>
            </a:r>
          </a:p>
          <a:p>
            <a:pPr marL="436879">
              <a:buClr>
                <a:srgbClr val="000000"/>
              </a:buClr>
              <a:buFont typeface="Arial"/>
              <a:defRPr sz="3200"/>
            </a:pPr>
            <a:r>
              <a:rPr sz="2400" i="1" dirty="0">
                <a:latin typeface="+mn-lt"/>
                <a:ea typeface="+mn-ea"/>
                <a:cs typeface="+mn-cs"/>
                <a:sym typeface="Arial"/>
              </a:rPr>
              <a:t>Orbital Mechanics </a:t>
            </a:r>
            <a:r>
              <a:rPr sz="2400" dirty="0">
                <a:latin typeface="+mn-lt"/>
                <a:ea typeface="+mn-ea"/>
                <a:cs typeface="+mn-cs"/>
                <a:sym typeface="Arial"/>
              </a:rPr>
              <a:t>by</a:t>
            </a:r>
            <a:r>
              <a:rPr sz="2400" i="1" dirty="0">
                <a:latin typeface="+mn-lt"/>
                <a:ea typeface="+mn-ea"/>
                <a:cs typeface="+mn-cs"/>
                <a:sym typeface="Arial"/>
              </a:rPr>
              <a:t> </a:t>
            </a:r>
            <a:r>
              <a:rPr sz="2400" dirty="0">
                <a:latin typeface="+mn-lt"/>
                <a:ea typeface="+mn-ea"/>
                <a:cs typeface="+mn-cs"/>
                <a:sym typeface="Arial"/>
              </a:rPr>
              <a:t>Logsdon</a:t>
            </a:r>
            <a:endParaRPr lang="en-US" sz="2400" dirty="0">
              <a:latin typeface="+mn-lt"/>
              <a:ea typeface="+mn-ea"/>
              <a:cs typeface="+mn-cs"/>
              <a:sym typeface="Arial"/>
            </a:endParaRPr>
          </a:p>
          <a:p>
            <a:pPr marL="436879">
              <a:buClr>
                <a:srgbClr val="000000"/>
              </a:buClr>
              <a:buFont typeface="Arial"/>
              <a:defRPr sz="3200"/>
            </a:pPr>
            <a:r>
              <a:rPr lang="en-US" sz="2400" i="1" dirty="0">
                <a:latin typeface="+mn-lt"/>
                <a:ea typeface="+mn-ea"/>
                <a:cs typeface="+mn-cs"/>
                <a:sym typeface="Arial"/>
              </a:rPr>
              <a:t>Space Domain Awareness</a:t>
            </a:r>
            <a:r>
              <a:rPr lang="en-US" sz="2400" dirty="0">
                <a:latin typeface="+mn-lt"/>
                <a:ea typeface="+mn-ea"/>
                <a:cs typeface="+mn-cs"/>
                <a:sym typeface="Arial"/>
              </a:rPr>
              <a:t>, Chapter 4 by </a:t>
            </a:r>
            <a:r>
              <a:rPr lang="en-US" sz="2400" dirty="0" err="1">
                <a:latin typeface="+mn-lt"/>
                <a:ea typeface="+mn-ea"/>
                <a:cs typeface="+mn-cs"/>
                <a:sym typeface="Arial"/>
              </a:rPr>
              <a:t>Ziebart</a:t>
            </a:r>
            <a:r>
              <a:rPr lang="en-US" sz="2400" dirty="0">
                <a:latin typeface="+mn-lt"/>
                <a:ea typeface="+mn-ea"/>
                <a:cs typeface="+mn-cs"/>
                <a:sym typeface="Arial"/>
              </a:rPr>
              <a:t>, </a:t>
            </a:r>
            <a:r>
              <a:rPr lang="en-US" sz="2400" dirty="0" err="1">
                <a:latin typeface="+mn-lt"/>
                <a:ea typeface="+mn-ea"/>
                <a:cs typeface="+mn-cs"/>
                <a:sym typeface="Arial"/>
              </a:rPr>
              <a:t>Frueh</a:t>
            </a:r>
            <a:r>
              <a:rPr lang="en-US" sz="2400" dirty="0">
                <a:latin typeface="+mn-lt"/>
                <a:ea typeface="+mn-ea"/>
                <a:cs typeface="+mn-cs"/>
                <a:sym typeface="Arial"/>
              </a:rPr>
              <a:t> and Hejduk</a:t>
            </a:r>
            <a:endParaRPr sz="2400" dirty="0">
              <a:latin typeface="+mn-lt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785854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0" dirty="0"/>
              <a:t>Conjunction Assessment (CA) terminology and very high-level concepts</a:t>
            </a:r>
          </a:p>
          <a:p>
            <a:r>
              <a:rPr lang="en-US" b="0" dirty="0"/>
              <a:t>Space catalogue maintenance basics</a:t>
            </a:r>
          </a:p>
          <a:p>
            <a:pPr lvl="1"/>
            <a:r>
              <a:rPr lang="en-US" dirty="0"/>
              <a:t>Collecting satellite position data</a:t>
            </a:r>
          </a:p>
          <a:p>
            <a:pPr lvl="1"/>
            <a:r>
              <a:rPr lang="en-US" dirty="0"/>
              <a:t>Updating and propagating orbits</a:t>
            </a:r>
          </a:p>
          <a:p>
            <a:r>
              <a:rPr lang="en-US" b="0" dirty="0"/>
              <a:t>Orbit Determination (OD) uncertainty modeling through covariance</a:t>
            </a:r>
          </a:p>
          <a:p>
            <a:r>
              <a:rPr lang="en-US" b="0" dirty="0"/>
              <a:t>Probability of collision computation</a:t>
            </a:r>
          </a:p>
          <a:p>
            <a:r>
              <a:rPr lang="en-US" b="0" dirty="0"/>
              <a:t>Conjunction Assessment screenings</a:t>
            </a:r>
          </a:p>
          <a:p>
            <a:r>
              <a:rPr lang="en-US" b="0" dirty="0"/>
              <a:t>Conjunction Data Message (CDM) contents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C46BD1-C4EC-EAED-7CEE-9E88B572ED3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3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433FF"/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64497350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b="0" dirty="0"/>
              <a:t>Conjunction Assessment (CA)</a:t>
            </a:r>
          </a:p>
          <a:p>
            <a:pPr lvl="1"/>
            <a:r>
              <a:rPr lang="en-US" dirty="0"/>
              <a:t>An </a:t>
            </a:r>
            <a:r>
              <a:rPr lang="en-US" dirty="0">
                <a:solidFill>
                  <a:srgbClr val="0433FF"/>
                </a:solidFill>
              </a:rPr>
              <a:t>iterative process </a:t>
            </a:r>
            <a:r>
              <a:rPr lang="en-US" dirty="0"/>
              <a:t>for determining the Time of Closest Approach (TCA) of two tracked orbiting objects or between a tracked orbiting object and a launch vehicle (including spent stages) or payload</a:t>
            </a:r>
          </a:p>
          <a:p>
            <a:pPr lvl="2"/>
            <a:r>
              <a:rPr lang="en-US" dirty="0"/>
              <a:t>TCA will be defined shortly</a:t>
            </a:r>
          </a:p>
          <a:p>
            <a:pPr lvl="1"/>
            <a:r>
              <a:rPr lang="en-US" dirty="0"/>
              <a:t>Further activities to identify high-interest conjunction events</a:t>
            </a:r>
          </a:p>
          <a:p>
            <a:r>
              <a:rPr lang="en-US" b="0" dirty="0"/>
              <a:t>Conjunction</a:t>
            </a:r>
          </a:p>
          <a:p>
            <a:pPr lvl="1"/>
            <a:r>
              <a:rPr lang="en-US" dirty="0"/>
              <a:t>When the predicted miss distance between two on-orbit objects, or between a launch vehicle and an orbiting object, is less than a specified reporting volume</a:t>
            </a:r>
          </a:p>
          <a:p>
            <a:r>
              <a:rPr lang="en-US" b="0" dirty="0"/>
              <a:t>Risk Analysis (RA)</a:t>
            </a:r>
          </a:p>
          <a:p>
            <a:pPr lvl="1"/>
            <a:r>
              <a:rPr lang="en-US" dirty="0"/>
              <a:t>For a particular conjunction, the determination of the collision likelihood and consequence</a:t>
            </a:r>
          </a:p>
          <a:p>
            <a:pPr lvl="1"/>
            <a:r>
              <a:rPr lang="en-US" dirty="0"/>
              <a:t>This information is used to identify high-interest events (HIEs) that may require warnings and conjunction mitigation actions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98C289-B5EE-FD77-57A0-AFAF77E4C6A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432FF"/>
                </a:solidFill>
              </a:rPr>
              <a:t>Conjunction Assessment Terms (1 of 6)</a:t>
            </a:r>
          </a:p>
        </p:txBody>
      </p:sp>
    </p:spTree>
    <p:extLst>
      <p:ext uri="{BB962C8B-B14F-4D97-AF65-F5344CB8AC3E}">
        <p14:creationId xmlns:p14="http://schemas.microsoft.com/office/powerpoint/2010/main" val="338134847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b="0" dirty="0">
                <a:latin typeface="Arial" charset="0"/>
                <a:ea typeface="Times New Roman" pitchFamily="18" charset="0"/>
                <a:cs typeface="Arial" charset="0"/>
              </a:rPr>
              <a:t>Primary Object</a:t>
            </a:r>
          </a:p>
          <a:p>
            <a:pPr lvl="1" eaLnBrk="1" hangingPunct="1"/>
            <a:r>
              <a:rPr lang="en-US" dirty="0"/>
              <a:t>The satellite asset, launched object or the ephemeris file that is being screened for potential conjunctions </a:t>
            </a:r>
          </a:p>
          <a:p>
            <a:pPr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9E685A-2069-A382-640E-CEBE9257042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5</a:t>
            </a:fld>
            <a:endParaRPr lang="en-US" dirty="0"/>
          </a:p>
        </p:txBody>
      </p:sp>
      <p:sp>
        <p:nvSpPr>
          <p:cNvPr id="24371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432FF"/>
                </a:solidFill>
              </a:rPr>
              <a:t>Conjunction Assessment Terms (2 of 6)</a:t>
            </a:r>
            <a:endParaRPr lang="en-US" dirty="0"/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3755733" y="5212165"/>
            <a:ext cx="16872204" cy="6753700"/>
            <a:chOff x="220" y="1729"/>
            <a:chExt cx="4871" cy="2276"/>
          </a:xfrm>
        </p:grpSpPr>
        <p:sp>
          <p:nvSpPr>
            <p:cNvPr id="5" name="Line 21"/>
            <p:cNvSpPr>
              <a:spLocks noChangeShapeType="1"/>
            </p:cNvSpPr>
            <p:nvPr/>
          </p:nvSpPr>
          <p:spPr bwMode="auto">
            <a:xfrm rot="16200000" flipV="1">
              <a:off x="1788" y="2343"/>
              <a:ext cx="1504" cy="1085"/>
            </a:xfrm>
            <a:prstGeom prst="line">
              <a:avLst/>
            </a:prstGeom>
            <a:ln>
              <a:headEnd type="stealth" w="med" len="med"/>
              <a:tailEnd type="stealth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9200" dirty="0"/>
            </a:p>
          </p:txBody>
        </p:sp>
        <p:cxnSp>
          <p:nvCxnSpPr>
            <p:cNvPr id="6" name="Straight Arrow Connector 2"/>
            <p:cNvCxnSpPr>
              <a:cxnSpLocks noChangeShapeType="1"/>
            </p:cNvCxnSpPr>
            <p:nvPr/>
          </p:nvCxnSpPr>
          <p:spPr bwMode="auto">
            <a:xfrm rot="16200000" flipV="1">
              <a:off x="2637" y="2361"/>
              <a:ext cx="1" cy="2602"/>
            </a:xfrm>
            <a:prstGeom prst="straightConnector1">
              <a:avLst/>
            </a:prstGeom>
            <a:ln>
              <a:headEnd/>
              <a:tailEnd type="stealth" w="lg" len="lg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7" name="Straight Arrow Connector 3"/>
            <p:cNvCxnSpPr>
              <a:cxnSpLocks noChangeShapeType="1"/>
            </p:cNvCxnSpPr>
            <p:nvPr/>
          </p:nvCxnSpPr>
          <p:spPr bwMode="auto">
            <a:xfrm rot="-5400000">
              <a:off x="2365" y="888"/>
              <a:ext cx="1" cy="2431"/>
            </a:xfrm>
            <a:prstGeom prst="straightConnector1">
              <a:avLst/>
            </a:prstGeom>
            <a:ln>
              <a:headEnd/>
              <a:tailEnd type="stealth" w="lg" len="lg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8" name="Oval 4"/>
            <p:cNvSpPr>
              <a:spLocks noChangeAspect="1"/>
            </p:cNvSpPr>
            <p:nvPr/>
          </p:nvSpPr>
          <p:spPr bwMode="auto">
            <a:xfrm rot="-5400000">
              <a:off x="3727" y="3632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9" name="Oval 5"/>
            <p:cNvSpPr>
              <a:spLocks/>
            </p:cNvSpPr>
            <p:nvPr/>
          </p:nvSpPr>
          <p:spPr bwMode="auto">
            <a:xfrm rot="-5400000">
              <a:off x="3070" y="3636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0" name="Oval 6"/>
            <p:cNvSpPr>
              <a:spLocks/>
            </p:cNvSpPr>
            <p:nvPr/>
          </p:nvSpPr>
          <p:spPr bwMode="auto">
            <a:xfrm rot="-5400000">
              <a:off x="2429" y="3628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1" name="Oval 8"/>
            <p:cNvSpPr>
              <a:spLocks/>
            </p:cNvSpPr>
            <p:nvPr/>
          </p:nvSpPr>
          <p:spPr bwMode="auto">
            <a:xfrm rot="-5400000">
              <a:off x="1945" y="2065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2" name="Oval 15"/>
            <p:cNvSpPr>
              <a:spLocks/>
            </p:cNvSpPr>
            <p:nvPr/>
          </p:nvSpPr>
          <p:spPr bwMode="auto">
            <a:xfrm rot="-5400000">
              <a:off x="2429" y="2061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Arrow Connector 25"/>
            <p:cNvCxnSpPr>
              <a:cxnSpLocks noChangeAspect="1"/>
            </p:cNvCxnSpPr>
            <p:nvPr/>
          </p:nvCxnSpPr>
          <p:spPr bwMode="auto">
            <a:xfrm rot="-5400000">
              <a:off x="1727" y="2881"/>
              <a:ext cx="1475" cy="2"/>
            </a:xfrm>
            <a:prstGeom prst="straightConnector1">
              <a:avLst/>
            </a:prstGeom>
            <a:ln>
              <a:headEnd type="stealth" w="med" len="med"/>
              <a:tailEnd type="stealth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4" name="Oval 8"/>
            <p:cNvSpPr>
              <a:spLocks/>
            </p:cNvSpPr>
            <p:nvPr/>
          </p:nvSpPr>
          <p:spPr bwMode="auto">
            <a:xfrm rot="-5400000">
              <a:off x="1456" y="2065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28"/>
            <p:cNvSpPr>
              <a:spLocks noChangeArrowheads="1"/>
            </p:cNvSpPr>
            <p:nvPr/>
          </p:nvSpPr>
          <p:spPr bwMode="auto">
            <a:xfrm>
              <a:off x="3679" y="3725"/>
              <a:ext cx="234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eaLnBrk="0" hangingPunct="0"/>
              <a:r>
                <a:rPr lang="en-US" sz="4800" b="1" dirty="0"/>
                <a:t>t</a:t>
              </a:r>
              <a:r>
                <a:rPr lang="en-US" sz="4800" b="1" baseline="-25000" dirty="0"/>
                <a:t>1</a:t>
              </a:r>
            </a:p>
          </p:txBody>
        </p:sp>
        <p:sp>
          <p:nvSpPr>
            <p:cNvPr id="16" name="Rectangle 28"/>
            <p:cNvSpPr>
              <a:spLocks noChangeArrowheads="1"/>
            </p:cNvSpPr>
            <p:nvPr/>
          </p:nvSpPr>
          <p:spPr bwMode="auto">
            <a:xfrm>
              <a:off x="1833" y="1729"/>
              <a:ext cx="234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eaLnBrk="0" hangingPunct="0"/>
              <a:r>
                <a:rPr lang="en-US" sz="4800" b="1" dirty="0"/>
                <a:t>t</a:t>
              </a:r>
              <a:r>
                <a:rPr lang="en-US" sz="4800" b="1" baseline="-25000" dirty="0"/>
                <a:t>2</a:t>
              </a:r>
            </a:p>
          </p:txBody>
        </p:sp>
        <p:sp>
          <p:nvSpPr>
            <p:cNvPr id="17" name="Rectangle 28"/>
            <p:cNvSpPr>
              <a:spLocks noChangeArrowheads="1"/>
            </p:cNvSpPr>
            <p:nvPr/>
          </p:nvSpPr>
          <p:spPr bwMode="auto">
            <a:xfrm>
              <a:off x="3011" y="3717"/>
              <a:ext cx="234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eaLnBrk="0" hangingPunct="0"/>
              <a:r>
                <a:rPr lang="en-US" sz="4800" b="1" dirty="0"/>
                <a:t>t</a:t>
              </a:r>
              <a:r>
                <a:rPr lang="en-US" sz="4800" b="1" baseline="-25000" dirty="0"/>
                <a:t>2</a:t>
              </a:r>
            </a:p>
          </p:txBody>
        </p:sp>
        <p:sp>
          <p:nvSpPr>
            <p:cNvPr id="18" name="Rectangle 28"/>
            <p:cNvSpPr>
              <a:spLocks noChangeArrowheads="1"/>
            </p:cNvSpPr>
            <p:nvPr/>
          </p:nvSpPr>
          <p:spPr bwMode="auto">
            <a:xfrm>
              <a:off x="2239" y="1766"/>
              <a:ext cx="2852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eaLnBrk="0" hangingPunct="0"/>
              <a:r>
                <a:rPr lang="en-US" sz="4800" b="1" dirty="0"/>
                <a:t>TCA = Time of Closest Approach</a:t>
              </a:r>
              <a:endParaRPr lang="en-US" sz="4800" b="1" baseline="-25000" dirty="0"/>
            </a:p>
          </p:txBody>
        </p:sp>
        <p:sp>
          <p:nvSpPr>
            <p:cNvPr id="19" name="Rectangle 28"/>
            <p:cNvSpPr>
              <a:spLocks noChangeArrowheads="1"/>
            </p:cNvSpPr>
            <p:nvPr/>
          </p:nvSpPr>
          <p:spPr bwMode="auto">
            <a:xfrm>
              <a:off x="2199" y="3704"/>
              <a:ext cx="508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eaLnBrk="0" hangingPunct="0"/>
              <a:r>
                <a:rPr lang="en-US" sz="4800" b="1" dirty="0"/>
                <a:t>TCA</a:t>
              </a:r>
              <a:endParaRPr lang="en-US" sz="4800" b="1" baseline="-25000" dirty="0"/>
            </a:p>
          </p:txBody>
        </p:sp>
        <p:sp>
          <p:nvSpPr>
            <p:cNvPr id="20" name="Rectangle 28"/>
            <p:cNvSpPr>
              <a:spLocks noChangeArrowheads="1"/>
            </p:cNvSpPr>
            <p:nvPr/>
          </p:nvSpPr>
          <p:spPr bwMode="auto">
            <a:xfrm>
              <a:off x="220" y="1775"/>
              <a:ext cx="1025" cy="52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0" hangingPunct="0"/>
              <a:r>
                <a:rPr lang="en-US" sz="4800" b="1" dirty="0"/>
                <a:t>Primary</a:t>
              </a:r>
            </a:p>
            <a:p>
              <a:pPr algn="ctr" eaLnBrk="0" hangingPunct="0"/>
              <a:r>
                <a:rPr lang="en-US" sz="4800" b="1" dirty="0"/>
                <a:t>Object</a:t>
              </a:r>
              <a:endParaRPr lang="en-US" sz="4800" b="1" baseline="-25000" dirty="0"/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auto">
            <a:xfrm>
              <a:off x="3922" y="3328"/>
              <a:ext cx="1122" cy="52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4800" b="1" dirty="0"/>
                <a:t>Secondary</a:t>
              </a:r>
            </a:p>
            <a:p>
              <a:pPr algn="ctr" eaLnBrk="0" hangingPunct="0"/>
              <a:r>
                <a:rPr lang="en-US" sz="4800" b="1" dirty="0"/>
                <a:t>Object</a:t>
              </a:r>
              <a:endParaRPr lang="en-US" sz="4800" b="1" baseline="-25000" dirty="0"/>
            </a:p>
          </p:txBody>
        </p:sp>
        <p:sp>
          <p:nvSpPr>
            <p:cNvPr id="22" name="Rectangle 28"/>
            <p:cNvSpPr>
              <a:spLocks noChangeArrowheads="1"/>
            </p:cNvSpPr>
            <p:nvPr/>
          </p:nvSpPr>
          <p:spPr bwMode="auto">
            <a:xfrm>
              <a:off x="2451" y="2343"/>
              <a:ext cx="728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0" hangingPunct="0"/>
              <a:r>
                <a:rPr lang="en-US" sz="4800" b="1" dirty="0"/>
                <a:t>3.5 km</a:t>
              </a:r>
              <a:endParaRPr lang="en-US" sz="4800" b="1" baseline="-25000" dirty="0"/>
            </a:p>
          </p:txBody>
        </p:sp>
        <p:sp>
          <p:nvSpPr>
            <p:cNvPr id="23" name="Rectangle 28"/>
            <p:cNvSpPr>
              <a:spLocks noChangeArrowheads="1"/>
            </p:cNvSpPr>
            <p:nvPr/>
          </p:nvSpPr>
          <p:spPr bwMode="auto">
            <a:xfrm>
              <a:off x="1370" y="1733"/>
              <a:ext cx="234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eaLnBrk="0" hangingPunct="0"/>
              <a:r>
                <a:rPr lang="en-US" sz="4800" b="1" dirty="0"/>
                <a:t>t</a:t>
              </a:r>
              <a:r>
                <a:rPr lang="en-US" sz="4800" b="1" baseline="-25000" dirty="0"/>
                <a:t>1</a:t>
              </a:r>
            </a:p>
          </p:txBody>
        </p:sp>
      </p:grpSp>
      <p:cxnSp>
        <p:nvCxnSpPr>
          <p:cNvPr id="24" name="Straight Arrow Connector 23"/>
          <p:cNvCxnSpPr/>
          <p:nvPr/>
        </p:nvCxnSpPr>
        <p:spPr bwMode="auto">
          <a:xfrm>
            <a:off x="6553200" y="6400801"/>
            <a:ext cx="1262248" cy="37833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31531238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4800" b="0" dirty="0">
                <a:latin typeface="Arial" charset="0"/>
                <a:ea typeface="Times New Roman" pitchFamily="18" charset="0"/>
                <a:cs typeface="Arial" charset="0"/>
              </a:rPr>
              <a:t>Secondary Object </a:t>
            </a:r>
          </a:p>
          <a:p>
            <a:pPr lvl="1" eaLnBrk="1" hangingPunct="1"/>
            <a:r>
              <a:rPr lang="en-US" sz="4400" dirty="0"/>
              <a:t>All other satellite objects (examples: payloads, debris, R/B, or analyst satellites) against which the primary object is being screened for potential conjunctions</a:t>
            </a:r>
            <a:endParaRPr lang="en-US" sz="4400" dirty="0">
              <a:latin typeface="Arial" charset="0"/>
              <a:ea typeface="Times New Roman" pitchFamily="18" charset="0"/>
              <a:cs typeface="Arial" charset="0"/>
            </a:endParaRPr>
          </a:p>
          <a:p>
            <a:pPr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CAED21-E9F3-5CBA-7640-32E62B7A515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6</a:t>
            </a:fld>
            <a:endParaRPr lang="en-US" dirty="0"/>
          </a:p>
        </p:txBody>
      </p:sp>
      <p:sp>
        <p:nvSpPr>
          <p:cNvPr id="24371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432FF"/>
                </a:solidFill>
              </a:rPr>
              <a:t>Conjunction Assessment Terms (3 of 6)</a:t>
            </a:r>
            <a:endParaRPr lang="en-US" dirty="0"/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3778250" y="4781683"/>
            <a:ext cx="17514207" cy="8305753"/>
            <a:chOff x="267" y="1729"/>
            <a:chExt cx="4938" cy="2275"/>
          </a:xfrm>
        </p:grpSpPr>
        <p:sp>
          <p:nvSpPr>
            <p:cNvPr id="5" name="Line 21"/>
            <p:cNvSpPr>
              <a:spLocks noChangeShapeType="1"/>
            </p:cNvSpPr>
            <p:nvPr/>
          </p:nvSpPr>
          <p:spPr bwMode="auto">
            <a:xfrm rot="16200000" flipV="1">
              <a:off x="1788" y="2343"/>
              <a:ext cx="1504" cy="1085"/>
            </a:xfrm>
            <a:prstGeom prst="line">
              <a:avLst/>
            </a:prstGeom>
            <a:ln>
              <a:headEnd type="stealth" w="med" len="med"/>
              <a:tailEnd type="stealth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9200" dirty="0"/>
            </a:p>
          </p:txBody>
        </p:sp>
        <p:cxnSp>
          <p:nvCxnSpPr>
            <p:cNvPr id="6" name="Straight Arrow Connector 2"/>
            <p:cNvCxnSpPr>
              <a:cxnSpLocks noChangeShapeType="1"/>
            </p:cNvCxnSpPr>
            <p:nvPr/>
          </p:nvCxnSpPr>
          <p:spPr bwMode="auto">
            <a:xfrm rot="16200000" flipV="1">
              <a:off x="2637" y="2361"/>
              <a:ext cx="1" cy="2602"/>
            </a:xfrm>
            <a:prstGeom prst="straightConnector1">
              <a:avLst/>
            </a:prstGeom>
            <a:ln>
              <a:headEnd/>
              <a:tailEnd type="stealth" w="lg" len="lg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7" name="Straight Arrow Connector 3"/>
            <p:cNvCxnSpPr>
              <a:cxnSpLocks noChangeShapeType="1"/>
            </p:cNvCxnSpPr>
            <p:nvPr/>
          </p:nvCxnSpPr>
          <p:spPr bwMode="auto">
            <a:xfrm rot="-5400000">
              <a:off x="2365" y="888"/>
              <a:ext cx="1" cy="2431"/>
            </a:xfrm>
            <a:prstGeom prst="straightConnector1">
              <a:avLst/>
            </a:prstGeom>
            <a:ln>
              <a:headEnd/>
              <a:tailEnd type="stealth" w="lg" len="lg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8" name="Oval 4"/>
            <p:cNvSpPr>
              <a:spLocks noChangeAspect="1"/>
            </p:cNvSpPr>
            <p:nvPr/>
          </p:nvSpPr>
          <p:spPr bwMode="auto">
            <a:xfrm rot="-5400000">
              <a:off x="3727" y="3632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9" name="Oval 5"/>
            <p:cNvSpPr>
              <a:spLocks/>
            </p:cNvSpPr>
            <p:nvPr/>
          </p:nvSpPr>
          <p:spPr bwMode="auto">
            <a:xfrm rot="-5400000">
              <a:off x="3070" y="3636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0" name="Oval 6"/>
            <p:cNvSpPr>
              <a:spLocks/>
            </p:cNvSpPr>
            <p:nvPr/>
          </p:nvSpPr>
          <p:spPr bwMode="auto">
            <a:xfrm rot="-5400000">
              <a:off x="2429" y="3628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1" name="Oval 8"/>
            <p:cNvSpPr>
              <a:spLocks/>
            </p:cNvSpPr>
            <p:nvPr/>
          </p:nvSpPr>
          <p:spPr bwMode="auto">
            <a:xfrm rot="-5400000">
              <a:off x="1945" y="2065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2" name="Oval 15"/>
            <p:cNvSpPr>
              <a:spLocks/>
            </p:cNvSpPr>
            <p:nvPr/>
          </p:nvSpPr>
          <p:spPr bwMode="auto">
            <a:xfrm rot="-5400000">
              <a:off x="2429" y="2061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Arrow Connector 25"/>
            <p:cNvCxnSpPr>
              <a:cxnSpLocks noChangeAspect="1"/>
            </p:cNvCxnSpPr>
            <p:nvPr/>
          </p:nvCxnSpPr>
          <p:spPr bwMode="auto">
            <a:xfrm rot="-5400000">
              <a:off x="1727" y="2881"/>
              <a:ext cx="1475" cy="2"/>
            </a:xfrm>
            <a:prstGeom prst="straightConnector1">
              <a:avLst/>
            </a:prstGeom>
            <a:ln>
              <a:headEnd type="stealth" w="med" len="med"/>
              <a:tailEnd type="stealth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4" name="Oval 8"/>
            <p:cNvSpPr>
              <a:spLocks/>
            </p:cNvSpPr>
            <p:nvPr/>
          </p:nvSpPr>
          <p:spPr bwMode="auto">
            <a:xfrm rot="-5400000">
              <a:off x="1456" y="2065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28"/>
            <p:cNvSpPr>
              <a:spLocks noChangeArrowheads="1"/>
            </p:cNvSpPr>
            <p:nvPr/>
          </p:nvSpPr>
          <p:spPr bwMode="auto">
            <a:xfrm>
              <a:off x="3671" y="3724"/>
              <a:ext cx="234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eaLnBrk="0" hangingPunct="0"/>
              <a:r>
                <a:rPr lang="en-US" sz="4800" b="1" dirty="0"/>
                <a:t>t</a:t>
              </a:r>
              <a:r>
                <a:rPr lang="en-US" sz="4800" b="1" baseline="-25000" dirty="0"/>
                <a:t>1</a:t>
              </a:r>
            </a:p>
          </p:txBody>
        </p:sp>
        <p:sp>
          <p:nvSpPr>
            <p:cNvPr id="16" name="Rectangle 28"/>
            <p:cNvSpPr>
              <a:spLocks noChangeArrowheads="1"/>
            </p:cNvSpPr>
            <p:nvPr/>
          </p:nvSpPr>
          <p:spPr bwMode="auto">
            <a:xfrm>
              <a:off x="1833" y="1729"/>
              <a:ext cx="234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eaLnBrk="0" hangingPunct="0"/>
              <a:r>
                <a:rPr lang="en-US" sz="4800" b="1" dirty="0"/>
                <a:t>t</a:t>
              </a:r>
              <a:r>
                <a:rPr lang="en-US" sz="4800" b="1" baseline="-25000" dirty="0"/>
                <a:t>2</a:t>
              </a:r>
            </a:p>
          </p:txBody>
        </p:sp>
        <p:sp>
          <p:nvSpPr>
            <p:cNvPr id="17" name="Rectangle 28"/>
            <p:cNvSpPr>
              <a:spLocks noChangeArrowheads="1"/>
            </p:cNvSpPr>
            <p:nvPr/>
          </p:nvSpPr>
          <p:spPr bwMode="auto">
            <a:xfrm>
              <a:off x="3002" y="3724"/>
              <a:ext cx="234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eaLnBrk="0" hangingPunct="0"/>
              <a:r>
                <a:rPr lang="en-US" sz="4800" b="1" dirty="0"/>
                <a:t>t</a:t>
              </a:r>
              <a:r>
                <a:rPr lang="en-US" sz="4800" b="1" baseline="-25000" dirty="0"/>
                <a:t>2</a:t>
              </a:r>
            </a:p>
          </p:txBody>
        </p:sp>
        <p:sp>
          <p:nvSpPr>
            <p:cNvPr id="18" name="Rectangle 28"/>
            <p:cNvSpPr>
              <a:spLocks noChangeArrowheads="1"/>
            </p:cNvSpPr>
            <p:nvPr/>
          </p:nvSpPr>
          <p:spPr bwMode="auto">
            <a:xfrm>
              <a:off x="2239" y="1766"/>
              <a:ext cx="2827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eaLnBrk="0" hangingPunct="0"/>
              <a:r>
                <a:rPr lang="en-US" sz="4800" b="1" dirty="0"/>
                <a:t>TCA = Time of Closest Approach</a:t>
              </a:r>
              <a:endParaRPr lang="en-US" sz="4800" b="1" baseline="-25000" dirty="0"/>
            </a:p>
          </p:txBody>
        </p:sp>
        <p:sp>
          <p:nvSpPr>
            <p:cNvPr id="19" name="Rectangle 28"/>
            <p:cNvSpPr>
              <a:spLocks noChangeArrowheads="1"/>
            </p:cNvSpPr>
            <p:nvPr/>
          </p:nvSpPr>
          <p:spPr bwMode="auto">
            <a:xfrm>
              <a:off x="2199" y="3704"/>
              <a:ext cx="508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eaLnBrk="0" hangingPunct="0"/>
              <a:r>
                <a:rPr lang="en-US" sz="4800" b="1" dirty="0"/>
                <a:t>TCA</a:t>
              </a:r>
              <a:endParaRPr lang="en-US" sz="4800" b="1" baseline="-25000" dirty="0"/>
            </a:p>
          </p:txBody>
        </p:sp>
        <p:sp>
          <p:nvSpPr>
            <p:cNvPr id="20" name="Rectangle 28"/>
            <p:cNvSpPr>
              <a:spLocks noChangeArrowheads="1"/>
            </p:cNvSpPr>
            <p:nvPr/>
          </p:nvSpPr>
          <p:spPr bwMode="auto">
            <a:xfrm>
              <a:off x="267" y="1775"/>
              <a:ext cx="1025" cy="52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0" hangingPunct="0"/>
              <a:r>
                <a:rPr lang="en-US" sz="4800" b="1" dirty="0"/>
                <a:t>Primary</a:t>
              </a:r>
            </a:p>
            <a:p>
              <a:pPr algn="ctr" eaLnBrk="0" hangingPunct="0"/>
              <a:r>
                <a:rPr lang="en-US" sz="4800" b="1" dirty="0"/>
                <a:t>Object</a:t>
              </a:r>
              <a:endParaRPr lang="en-US" sz="4800" b="1" baseline="-25000" dirty="0"/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auto">
            <a:xfrm>
              <a:off x="4049" y="3270"/>
              <a:ext cx="1156" cy="52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4800" b="1" dirty="0"/>
                <a:t>Secondary</a:t>
              </a:r>
            </a:p>
            <a:p>
              <a:pPr algn="ctr" eaLnBrk="0" hangingPunct="0"/>
              <a:r>
                <a:rPr lang="en-US" sz="4800" b="1" dirty="0"/>
                <a:t>Object</a:t>
              </a:r>
              <a:endParaRPr lang="en-US" sz="4800" b="1" baseline="-25000" dirty="0"/>
            </a:p>
          </p:txBody>
        </p:sp>
        <p:sp>
          <p:nvSpPr>
            <p:cNvPr id="22" name="Rectangle 28"/>
            <p:cNvSpPr>
              <a:spLocks noChangeArrowheads="1"/>
            </p:cNvSpPr>
            <p:nvPr/>
          </p:nvSpPr>
          <p:spPr bwMode="auto">
            <a:xfrm>
              <a:off x="2451" y="2343"/>
              <a:ext cx="728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0" hangingPunct="0"/>
              <a:r>
                <a:rPr lang="en-US" sz="4800" b="1" dirty="0"/>
                <a:t>3.5 km</a:t>
              </a:r>
              <a:endParaRPr lang="en-US" sz="4800" b="1" baseline="-25000" dirty="0"/>
            </a:p>
          </p:txBody>
        </p:sp>
        <p:sp>
          <p:nvSpPr>
            <p:cNvPr id="23" name="Rectangle 28"/>
            <p:cNvSpPr>
              <a:spLocks noChangeArrowheads="1"/>
            </p:cNvSpPr>
            <p:nvPr/>
          </p:nvSpPr>
          <p:spPr bwMode="auto">
            <a:xfrm>
              <a:off x="1370" y="1733"/>
              <a:ext cx="234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eaLnBrk="0" hangingPunct="0"/>
              <a:r>
                <a:rPr lang="en-US" sz="4800" b="1" dirty="0"/>
                <a:t>t</a:t>
              </a:r>
              <a:r>
                <a:rPr lang="en-US" sz="4800" b="1" baseline="-25000" dirty="0"/>
                <a:t>1</a:t>
              </a:r>
            </a:p>
          </p:txBody>
        </p:sp>
      </p:grpSp>
      <p:cxnSp>
        <p:nvCxnSpPr>
          <p:cNvPr id="24" name="Straight Arrow Connector 23"/>
          <p:cNvCxnSpPr>
            <a:endCxn id="8" idx="5"/>
          </p:cNvCxnSpPr>
          <p:nvPr/>
        </p:nvCxnSpPr>
        <p:spPr bwMode="auto">
          <a:xfrm flipH="1">
            <a:off x="16259145" y="10660984"/>
            <a:ext cx="15997" cy="110521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0853685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ts val="886"/>
              </a:spcBef>
            </a:pPr>
            <a:r>
              <a:rPr lang="en-US" dirty="0"/>
              <a:t>Time of Closest Approach (TCA)  </a:t>
            </a:r>
          </a:p>
          <a:p>
            <a:pPr lvl="1">
              <a:spcBef>
                <a:spcPts val="886"/>
              </a:spcBef>
            </a:pPr>
            <a:r>
              <a:rPr lang="en-US" dirty="0"/>
              <a:t>The time at which the distance between the two objects reaches a minimum</a:t>
            </a:r>
          </a:p>
          <a:p>
            <a:pPr lvl="2">
              <a:spcBef>
                <a:spcPts val="886"/>
              </a:spcBef>
            </a:pPr>
            <a:r>
              <a:rPr lang="en-US" dirty="0"/>
              <a:t>This occurs when the relative position vector is perpendicular to the relative velocity vector for the two objects involved in a conjunction</a:t>
            </a:r>
          </a:p>
          <a:p>
            <a:pPr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2EE8FE-CAC7-1F7E-6143-F20065A9FEC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7</a:t>
            </a:fld>
            <a:endParaRPr lang="en-US" dirty="0"/>
          </a:p>
        </p:txBody>
      </p:sp>
      <p:sp>
        <p:nvSpPr>
          <p:cNvPr id="24371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432FF"/>
                </a:solidFill>
              </a:rPr>
              <a:t>Conjunction Assessment Terms (4 of 6)</a:t>
            </a:r>
            <a:endParaRPr lang="en-US" dirty="0"/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3962311" y="5436974"/>
            <a:ext cx="16673473" cy="7503658"/>
            <a:chOff x="267" y="1729"/>
            <a:chExt cx="4938" cy="2305"/>
          </a:xfrm>
        </p:grpSpPr>
        <p:sp>
          <p:nvSpPr>
            <p:cNvPr id="5" name="Line 21"/>
            <p:cNvSpPr>
              <a:spLocks noChangeShapeType="1"/>
            </p:cNvSpPr>
            <p:nvPr/>
          </p:nvSpPr>
          <p:spPr bwMode="auto">
            <a:xfrm rot="16200000" flipV="1">
              <a:off x="1788" y="2343"/>
              <a:ext cx="1504" cy="1085"/>
            </a:xfrm>
            <a:prstGeom prst="line">
              <a:avLst/>
            </a:prstGeom>
            <a:ln>
              <a:headEnd type="stealth" w="med" len="med"/>
              <a:tailEnd type="stealth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9200" dirty="0"/>
            </a:p>
          </p:txBody>
        </p:sp>
        <p:cxnSp>
          <p:nvCxnSpPr>
            <p:cNvPr id="6" name="Straight Arrow Connector 2"/>
            <p:cNvCxnSpPr>
              <a:cxnSpLocks noChangeShapeType="1"/>
            </p:cNvCxnSpPr>
            <p:nvPr/>
          </p:nvCxnSpPr>
          <p:spPr bwMode="auto">
            <a:xfrm rot="16200000" flipV="1">
              <a:off x="2637" y="2361"/>
              <a:ext cx="1" cy="2602"/>
            </a:xfrm>
            <a:prstGeom prst="straightConnector1">
              <a:avLst/>
            </a:prstGeom>
            <a:ln>
              <a:headEnd/>
              <a:tailEnd type="stealth" w="lg" len="lg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7" name="Straight Arrow Connector 3"/>
            <p:cNvCxnSpPr>
              <a:cxnSpLocks noChangeShapeType="1"/>
            </p:cNvCxnSpPr>
            <p:nvPr/>
          </p:nvCxnSpPr>
          <p:spPr bwMode="auto">
            <a:xfrm rot="-5400000">
              <a:off x="2365" y="888"/>
              <a:ext cx="1" cy="2431"/>
            </a:xfrm>
            <a:prstGeom prst="straightConnector1">
              <a:avLst/>
            </a:prstGeom>
            <a:ln>
              <a:headEnd/>
              <a:tailEnd type="stealth" w="lg" len="lg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8" name="Oval 4"/>
            <p:cNvSpPr>
              <a:spLocks noChangeAspect="1"/>
            </p:cNvSpPr>
            <p:nvPr/>
          </p:nvSpPr>
          <p:spPr bwMode="auto">
            <a:xfrm rot="-5400000">
              <a:off x="3727" y="3632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9" name="Oval 5"/>
            <p:cNvSpPr>
              <a:spLocks/>
            </p:cNvSpPr>
            <p:nvPr/>
          </p:nvSpPr>
          <p:spPr bwMode="auto">
            <a:xfrm rot="-5400000">
              <a:off x="3070" y="3636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0" name="Oval 6"/>
            <p:cNvSpPr>
              <a:spLocks/>
            </p:cNvSpPr>
            <p:nvPr/>
          </p:nvSpPr>
          <p:spPr bwMode="auto">
            <a:xfrm rot="-5400000">
              <a:off x="2429" y="3628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1" name="Oval 8"/>
            <p:cNvSpPr>
              <a:spLocks/>
            </p:cNvSpPr>
            <p:nvPr/>
          </p:nvSpPr>
          <p:spPr bwMode="auto">
            <a:xfrm rot="-5400000">
              <a:off x="1945" y="2065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2" name="Oval 15"/>
            <p:cNvSpPr>
              <a:spLocks/>
            </p:cNvSpPr>
            <p:nvPr/>
          </p:nvSpPr>
          <p:spPr bwMode="auto">
            <a:xfrm rot="-5400000">
              <a:off x="2429" y="2061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Arrow Connector 25"/>
            <p:cNvCxnSpPr>
              <a:cxnSpLocks noChangeAspect="1"/>
            </p:cNvCxnSpPr>
            <p:nvPr/>
          </p:nvCxnSpPr>
          <p:spPr bwMode="auto">
            <a:xfrm rot="-5400000">
              <a:off x="1727" y="2881"/>
              <a:ext cx="1475" cy="2"/>
            </a:xfrm>
            <a:prstGeom prst="straightConnector1">
              <a:avLst/>
            </a:prstGeom>
            <a:ln>
              <a:headEnd type="stealth" w="med" len="med"/>
              <a:tailEnd type="stealth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4" name="Oval 8"/>
            <p:cNvSpPr>
              <a:spLocks/>
            </p:cNvSpPr>
            <p:nvPr/>
          </p:nvSpPr>
          <p:spPr bwMode="auto">
            <a:xfrm rot="-5400000">
              <a:off x="1456" y="2065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28"/>
            <p:cNvSpPr>
              <a:spLocks noChangeArrowheads="1"/>
            </p:cNvSpPr>
            <p:nvPr/>
          </p:nvSpPr>
          <p:spPr bwMode="auto">
            <a:xfrm>
              <a:off x="3670" y="3723"/>
              <a:ext cx="234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eaLnBrk="0" hangingPunct="0"/>
              <a:r>
                <a:rPr lang="en-US" sz="4800" b="1" dirty="0"/>
                <a:t>t</a:t>
              </a:r>
              <a:r>
                <a:rPr lang="en-US" sz="4800" b="1" baseline="-25000" dirty="0"/>
                <a:t>1</a:t>
              </a:r>
            </a:p>
          </p:txBody>
        </p:sp>
        <p:sp>
          <p:nvSpPr>
            <p:cNvPr id="16" name="Rectangle 28"/>
            <p:cNvSpPr>
              <a:spLocks noChangeArrowheads="1"/>
            </p:cNvSpPr>
            <p:nvPr/>
          </p:nvSpPr>
          <p:spPr bwMode="auto">
            <a:xfrm>
              <a:off x="1833" y="1729"/>
              <a:ext cx="234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eaLnBrk="0" hangingPunct="0"/>
              <a:r>
                <a:rPr lang="en-US" sz="4800" b="1" dirty="0"/>
                <a:t>t</a:t>
              </a:r>
              <a:r>
                <a:rPr lang="en-US" sz="4800" b="1" baseline="-25000" dirty="0"/>
                <a:t>2</a:t>
              </a:r>
            </a:p>
          </p:txBody>
        </p:sp>
        <p:sp>
          <p:nvSpPr>
            <p:cNvPr id="17" name="Rectangle 28"/>
            <p:cNvSpPr>
              <a:spLocks noChangeArrowheads="1"/>
            </p:cNvSpPr>
            <p:nvPr/>
          </p:nvSpPr>
          <p:spPr bwMode="auto">
            <a:xfrm>
              <a:off x="3004" y="3754"/>
              <a:ext cx="234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eaLnBrk="0" hangingPunct="0"/>
              <a:r>
                <a:rPr lang="en-US" sz="4800" b="1" dirty="0"/>
                <a:t>t</a:t>
              </a:r>
              <a:r>
                <a:rPr lang="en-US" sz="4800" b="1" baseline="-25000" dirty="0"/>
                <a:t>2</a:t>
              </a:r>
            </a:p>
          </p:txBody>
        </p:sp>
        <p:sp>
          <p:nvSpPr>
            <p:cNvPr id="18" name="Rectangle 28"/>
            <p:cNvSpPr>
              <a:spLocks noChangeArrowheads="1"/>
            </p:cNvSpPr>
            <p:nvPr/>
          </p:nvSpPr>
          <p:spPr bwMode="auto">
            <a:xfrm>
              <a:off x="2239" y="1766"/>
              <a:ext cx="2966" cy="25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eaLnBrk="0" hangingPunct="0"/>
              <a:r>
                <a:rPr lang="en-US" sz="4800" b="1" dirty="0"/>
                <a:t>TCA = Time of Closest Approach</a:t>
              </a:r>
              <a:endParaRPr lang="en-US" sz="4800" b="1" baseline="-25000" dirty="0"/>
            </a:p>
          </p:txBody>
        </p:sp>
        <p:sp>
          <p:nvSpPr>
            <p:cNvPr id="19" name="Rectangle 28"/>
            <p:cNvSpPr>
              <a:spLocks noChangeArrowheads="1"/>
            </p:cNvSpPr>
            <p:nvPr/>
          </p:nvSpPr>
          <p:spPr bwMode="auto">
            <a:xfrm>
              <a:off x="2199" y="3704"/>
              <a:ext cx="508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eaLnBrk="0" hangingPunct="0"/>
              <a:r>
                <a:rPr lang="en-US" sz="4800" b="1" dirty="0"/>
                <a:t>TCA</a:t>
              </a:r>
              <a:endParaRPr lang="en-US" sz="4800" b="1" baseline="-25000" dirty="0"/>
            </a:p>
          </p:txBody>
        </p:sp>
        <p:sp>
          <p:nvSpPr>
            <p:cNvPr id="20" name="Rectangle 28"/>
            <p:cNvSpPr>
              <a:spLocks noChangeArrowheads="1"/>
            </p:cNvSpPr>
            <p:nvPr/>
          </p:nvSpPr>
          <p:spPr bwMode="auto">
            <a:xfrm>
              <a:off x="267" y="1775"/>
              <a:ext cx="1025" cy="52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0" hangingPunct="0"/>
              <a:r>
                <a:rPr lang="en-US" sz="4800" b="1" dirty="0"/>
                <a:t>Primary</a:t>
              </a:r>
            </a:p>
            <a:p>
              <a:pPr algn="ctr" eaLnBrk="0" hangingPunct="0"/>
              <a:r>
                <a:rPr lang="en-US" sz="4800" b="1" dirty="0"/>
                <a:t>Object</a:t>
              </a:r>
              <a:endParaRPr lang="en-US" sz="4800" b="1" baseline="-25000" dirty="0"/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auto">
            <a:xfrm>
              <a:off x="4049" y="3270"/>
              <a:ext cx="1156" cy="52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4800" b="1" dirty="0"/>
                <a:t>Secondary</a:t>
              </a:r>
            </a:p>
            <a:p>
              <a:pPr algn="ctr" eaLnBrk="0" hangingPunct="0"/>
              <a:r>
                <a:rPr lang="en-US" sz="4800" b="1" dirty="0"/>
                <a:t>Object</a:t>
              </a:r>
              <a:endParaRPr lang="en-US" sz="4800" b="1" baseline="-25000" dirty="0"/>
            </a:p>
          </p:txBody>
        </p:sp>
        <p:sp>
          <p:nvSpPr>
            <p:cNvPr id="23" name="Rectangle 28"/>
            <p:cNvSpPr>
              <a:spLocks noChangeArrowheads="1"/>
            </p:cNvSpPr>
            <p:nvPr/>
          </p:nvSpPr>
          <p:spPr bwMode="auto">
            <a:xfrm>
              <a:off x="1370" y="1733"/>
              <a:ext cx="234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eaLnBrk="0" hangingPunct="0"/>
              <a:r>
                <a:rPr lang="en-US" sz="4800" b="1" dirty="0"/>
                <a:t>t</a:t>
              </a:r>
              <a:r>
                <a:rPr lang="en-US" sz="4800" b="1" baseline="-25000" dirty="0"/>
                <a:t>1</a:t>
              </a:r>
            </a:p>
          </p:txBody>
        </p:sp>
      </p:grpSp>
      <p:sp>
        <p:nvSpPr>
          <p:cNvPr id="25" name="Right Brace 24"/>
          <p:cNvSpPr/>
          <p:nvPr/>
        </p:nvSpPr>
        <p:spPr bwMode="auto">
          <a:xfrm>
            <a:off x="11277600" y="7238839"/>
            <a:ext cx="1442092" cy="4648362"/>
          </a:xfrm>
          <a:prstGeom prst="rightBrac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82880" tIns="91440" rIns="18288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algn="ctr" defTabSz="1828800" fontAlgn="base" hangingPunct="1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6" name="Rectangle 28"/>
          <p:cNvSpPr>
            <a:spLocks noChangeArrowheads="1"/>
          </p:cNvSpPr>
          <p:nvPr/>
        </p:nvSpPr>
        <p:spPr bwMode="auto">
          <a:xfrm>
            <a:off x="12345888" y="9104815"/>
            <a:ext cx="673732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4000" b="1" dirty="0"/>
              <a:t>Miss Distance = 3.5 km</a:t>
            </a:r>
            <a:endParaRPr lang="en-US" sz="4000" b="1" baseline="-25000" dirty="0"/>
          </a:p>
        </p:txBody>
      </p:sp>
    </p:spTree>
    <p:extLst>
      <p:ext uri="{BB962C8B-B14F-4D97-AF65-F5344CB8AC3E}">
        <p14:creationId xmlns:p14="http://schemas.microsoft.com/office/powerpoint/2010/main" val="315928609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ts val="886"/>
              </a:spcBef>
            </a:pPr>
            <a:r>
              <a:rPr lang="en-US" dirty="0">
                <a:solidFill>
                  <a:srgbClr val="000000"/>
                </a:solidFill>
              </a:rPr>
              <a:t>Overall Miss Distance  </a:t>
            </a:r>
          </a:p>
          <a:p>
            <a:pPr lvl="1">
              <a:spcBef>
                <a:spcPts val="886"/>
              </a:spcBef>
            </a:pPr>
            <a:r>
              <a:rPr lang="en-US" dirty="0">
                <a:solidFill>
                  <a:srgbClr val="000000"/>
                </a:solidFill>
              </a:rPr>
              <a:t>The PCA of one object relative to another; i.e., the minimum range, miss distance, or relative position magnitude between two satellites at TCA</a:t>
            </a:r>
          </a:p>
          <a:p>
            <a:pPr lvl="2">
              <a:spcBef>
                <a:spcPts val="886"/>
              </a:spcBef>
            </a:pPr>
            <a:r>
              <a:rPr lang="en-US" dirty="0">
                <a:solidFill>
                  <a:srgbClr val="000000"/>
                </a:solidFill>
              </a:rPr>
              <a:t>Can also be expressed by individual three-dimensional component</a:t>
            </a:r>
          </a:p>
          <a:p>
            <a:pPr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026EFCD1-7494-D4C6-EC79-412BD5EED1E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8</a:t>
            </a:fld>
            <a:endParaRPr lang="en-US" dirty="0"/>
          </a:p>
        </p:txBody>
      </p:sp>
      <p:sp>
        <p:nvSpPr>
          <p:cNvPr id="24371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432FF"/>
                </a:solidFill>
              </a:rPr>
              <a:t>Conjunction Assessment Terms (5 of 6)</a:t>
            </a:r>
            <a:endParaRPr lang="en-US" dirty="0"/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3997466" y="5338120"/>
            <a:ext cx="17355010" cy="7271010"/>
            <a:chOff x="267" y="1729"/>
            <a:chExt cx="4938" cy="2266"/>
          </a:xfrm>
        </p:grpSpPr>
        <p:sp>
          <p:nvSpPr>
            <p:cNvPr id="5" name="Line 21"/>
            <p:cNvSpPr>
              <a:spLocks noChangeShapeType="1"/>
            </p:cNvSpPr>
            <p:nvPr/>
          </p:nvSpPr>
          <p:spPr bwMode="auto">
            <a:xfrm rot="16200000" flipV="1">
              <a:off x="1788" y="2343"/>
              <a:ext cx="1504" cy="1085"/>
            </a:xfrm>
            <a:prstGeom prst="line">
              <a:avLst/>
            </a:prstGeom>
            <a:ln>
              <a:headEnd type="stealth" w="med" len="med"/>
              <a:tailEnd type="stealth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9200" dirty="0"/>
            </a:p>
          </p:txBody>
        </p:sp>
        <p:cxnSp>
          <p:nvCxnSpPr>
            <p:cNvPr id="6" name="Straight Arrow Connector 2"/>
            <p:cNvCxnSpPr>
              <a:cxnSpLocks noChangeShapeType="1"/>
            </p:cNvCxnSpPr>
            <p:nvPr/>
          </p:nvCxnSpPr>
          <p:spPr bwMode="auto">
            <a:xfrm rot="16200000" flipV="1">
              <a:off x="2637" y="2361"/>
              <a:ext cx="1" cy="2602"/>
            </a:xfrm>
            <a:prstGeom prst="straightConnector1">
              <a:avLst/>
            </a:prstGeom>
            <a:ln>
              <a:headEnd/>
              <a:tailEnd type="stealth" w="lg" len="lg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7" name="Straight Arrow Connector 3"/>
            <p:cNvCxnSpPr>
              <a:cxnSpLocks noChangeShapeType="1"/>
            </p:cNvCxnSpPr>
            <p:nvPr/>
          </p:nvCxnSpPr>
          <p:spPr bwMode="auto">
            <a:xfrm rot="-5400000">
              <a:off x="2365" y="888"/>
              <a:ext cx="1" cy="2431"/>
            </a:xfrm>
            <a:prstGeom prst="straightConnector1">
              <a:avLst/>
            </a:prstGeom>
            <a:ln>
              <a:headEnd/>
              <a:tailEnd type="stealth" w="lg" len="lg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8" name="Oval 4"/>
            <p:cNvSpPr>
              <a:spLocks noChangeAspect="1"/>
            </p:cNvSpPr>
            <p:nvPr/>
          </p:nvSpPr>
          <p:spPr bwMode="auto">
            <a:xfrm rot="-5400000">
              <a:off x="3727" y="3632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9" name="Oval 5"/>
            <p:cNvSpPr>
              <a:spLocks/>
            </p:cNvSpPr>
            <p:nvPr/>
          </p:nvSpPr>
          <p:spPr bwMode="auto">
            <a:xfrm rot="-5400000">
              <a:off x="3070" y="3636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0" name="Oval 6"/>
            <p:cNvSpPr>
              <a:spLocks/>
            </p:cNvSpPr>
            <p:nvPr/>
          </p:nvSpPr>
          <p:spPr bwMode="auto">
            <a:xfrm rot="-5400000">
              <a:off x="2429" y="3628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1" name="Oval 8"/>
            <p:cNvSpPr>
              <a:spLocks/>
            </p:cNvSpPr>
            <p:nvPr/>
          </p:nvSpPr>
          <p:spPr bwMode="auto">
            <a:xfrm rot="-5400000">
              <a:off x="1945" y="2065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2" name="Oval 15"/>
            <p:cNvSpPr>
              <a:spLocks/>
            </p:cNvSpPr>
            <p:nvPr/>
          </p:nvSpPr>
          <p:spPr bwMode="auto">
            <a:xfrm rot="-5400000">
              <a:off x="2429" y="2061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Arrow Connector 25"/>
            <p:cNvCxnSpPr>
              <a:cxnSpLocks noChangeAspect="1"/>
            </p:cNvCxnSpPr>
            <p:nvPr/>
          </p:nvCxnSpPr>
          <p:spPr bwMode="auto">
            <a:xfrm rot="-5400000">
              <a:off x="1727" y="2881"/>
              <a:ext cx="1475" cy="2"/>
            </a:xfrm>
            <a:prstGeom prst="straightConnector1">
              <a:avLst/>
            </a:prstGeom>
            <a:ln>
              <a:headEnd type="stealth" w="med" len="med"/>
              <a:tailEnd type="stealth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4" name="Oval 8"/>
            <p:cNvSpPr>
              <a:spLocks/>
            </p:cNvSpPr>
            <p:nvPr/>
          </p:nvSpPr>
          <p:spPr bwMode="auto">
            <a:xfrm rot="-5400000">
              <a:off x="1456" y="2065"/>
              <a:ext cx="69" cy="69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eaVert"/>
            <a:lstStyle/>
            <a:p>
              <a:pPr eaLnBrk="0" hangingPunct="0"/>
              <a:endParaRPr 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28"/>
            <p:cNvSpPr>
              <a:spLocks noChangeArrowheads="1"/>
            </p:cNvSpPr>
            <p:nvPr/>
          </p:nvSpPr>
          <p:spPr bwMode="auto">
            <a:xfrm>
              <a:off x="3665" y="3715"/>
              <a:ext cx="234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eaLnBrk="0" hangingPunct="0"/>
              <a:r>
                <a:rPr lang="en-US" sz="4800" b="1" dirty="0"/>
                <a:t>t</a:t>
              </a:r>
              <a:r>
                <a:rPr lang="en-US" sz="4800" b="1" baseline="-25000" dirty="0"/>
                <a:t>1</a:t>
              </a:r>
            </a:p>
          </p:txBody>
        </p:sp>
        <p:sp>
          <p:nvSpPr>
            <p:cNvPr id="16" name="Rectangle 28"/>
            <p:cNvSpPr>
              <a:spLocks noChangeArrowheads="1"/>
            </p:cNvSpPr>
            <p:nvPr/>
          </p:nvSpPr>
          <p:spPr bwMode="auto">
            <a:xfrm>
              <a:off x="1833" y="1729"/>
              <a:ext cx="234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eaLnBrk="0" hangingPunct="0"/>
              <a:r>
                <a:rPr lang="en-US" sz="4800" b="1" dirty="0"/>
                <a:t>t</a:t>
              </a:r>
              <a:r>
                <a:rPr lang="en-US" sz="4800" b="1" baseline="-25000" dirty="0"/>
                <a:t>2</a:t>
              </a:r>
            </a:p>
          </p:txBody>
        </p:sp>
        <p:sp>
          <p:nvSpPr>
            <p:cNvPr id="17" name="Rectangle 28"/>
            <p:cNvSpPr>
              <a:spLocks noChangeArrowheads="1"/>
            </p:cNvSpPr>
            <p:nvPr/>
          </p:nvSpPr>
          <p:spPr bwMode="auto">
            <a:xfrm>
              <a:off x="3022" y="3715"/>
              <a:ext cx="234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eaLnBrk="0" hangingPunct="0"/>
              <a:r>
                <a:rPr lang="en-US" sz="4800" b="1" dirty="0"/>
                <a:t>t</a:t>
              </a:r>
              <a:r>
                <a:rPr lang="en-US" sz="4800" b="1" baseline="-25000" dirty="0"/>
                <a:t>2</a:t>
              </a:r>
            </a:p>
          </p:txBody>
        </p:sp>
        <p:sp>
          <p:nvSpPr>
            <p:cNvPr id="18" name="Rectangle 28"/>
            <p:cNvSpPr>
              <a:spLocks noChangeArrowheads="1"/>
            </p:cNvSpPr>
            <p:nvPr/>
          </p:nvSpPr>
          <p:spPr bwMode="auto">
            <a:xfrm>
              <a:off x="2239" y="1766"/>
              <a:ext cx="2828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eaLnBrk="0" hangingPunct="0"/>
              <a:r>
                <a:rPr lang="en-US" sz="4800" b="1" dirty="0"/>
                <a:t>PCA = Point of Closest Approach</a:t>
              </a:r>
              <a:endParaRPr lang="en-US" sz="4800" b="1" baseline="-25000" dirty="0"/>
            </a:p>
          </p:txBody>
        </p:sp>
        <p:sp>
          <p:nvSpPr>
            <p:cNvPr id="19" name="Rectangle 28"/>
            <p:cNvSpPr>
              <a:spLocks noChangeArrowheads="1"/>
            </p:cNvSpPr>
            <p:nvPr/>
          </p:nvSpPr>
          <p:spPr bwMode="auto">
            <a:xfrm>
              <a:off x="2199" y="3704"/>
              <a:ext cx="498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eaLnBrk="0" hangingPunct="0"/>
              <a:r>
                <a:rPr lang="en-US" sz="4800" b="1" dirty="0"/>
                <a:t>PCA</a:t>
              </a:r>
              <a:endParaRPr lang="en-US" sz="4800" b="1" baseline="-25000" dirty="0"/>
            </a:p>
          </p:txBody>
        </p:sp>
        <p:sp>
          <p:nvSpPr>
            <p:cNvPr id="20" name="Rectangle 28"/>
            <p:cNvSpPr>
              <a:spLocks noChangeArrowheads="1"/>
            </p:cNvSpPr>
            <p:nvPr/>
          </p:nvSpPr>
          <p:spPr bwMode="auto">
            <a:xfrm>
              <a:off x="267" y="1775"/>
              <a:ext cx="1025" cy="52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eaLnBrk="0" hangingPunct="0"/>
              <a:r>
                <a:rPr lang="en-US" sz="4800" b="1" dirty="0"/>
                <a:t>Primary</a:t>
              </a:r>
            </a:p>
            <a:p>
              <a:pPr algn="ctr" eaLnBrk="0" hangingPunct="0"/>
              <a:r>
                <a:rPr lang="en-US" sz="4800" b="1" dirty="0"/>
                <a:t>Object</a:t>
              </a:r>
              <a:endParaRPr lang="en-US" sz="4800" b="1" baseline="-25000" dirty="0"/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auto">
            <a:xfrm>
              <a:off x="4049" y="3270"/>
              <a:ext cx="1156" cy="52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4800" b="1" dirty="0"/>
                <a:t>Secondary</a:t>
              </a:r>
            </a:p>
            <a:p>
              <a:pPr algn="ctr" eaLnBrk="0" hangingPunct="0"/>
              <a:r>
                <a:rPr lang="en-US" sz="4800" b="1" dirty="0"/>
                <a:t>Object</a:t>
              </a:r>
              <a:endParaRPr lang="en-US" sz="4800" b="1" baseline="-25000" dirty="0"/>
            </a:p>
          </p:txBody>
        </p:sp>
        <p:sp>
          <p:nvSpPr>
            <p:cNvPr id="22" name="Rectangle 28"/>
            <p:cNvSpPr>
              <a:spLocks noChangeArrowheads="1"/>
            </p:cNvSpPr>
            <p:nvPr/>
          </p:nvSpPr>
          <p:spPr bwMode="auto">
            <a:xfrm>
              <a:off x="2854" y="2743"/>
              <a:ext cx="2079" cy="23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eaLnBrk="0" hangingPunct="0"/>
              <a:r>
                <a:rPr lang="en-US" sz="4000" b="1" dirty="0"/>
                <a:t>Miss Distance = 3.5 km</a:t>
              </a:r>
              <a:endParaRPr lang="en-US" sz="4000" b="1" baseline="-25000" dirty="0"/>
            </a:p>
          </p:txBody>
        </p:sp>
        <p:sp>
          <p:nvSpPr>
            <p:cNvPr id="23" name="Rectangle 28"/>
            <p:cNvSpPr>
              <a:spLocks noChangeArrowheads="1"/>
            </p:cNvSpPr>
            <p:nvPr/>
          </p:nvSpPr>
          <p:spPr bwMode="auto">
            <a:xfrm>
              <a:off x="1370" y="1733"/>
              <a:ext cx="234" cy="2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eaLnBrk="0" hangingPunct="0"/>
              <a:r>
                <a:rPr lang="en-US" sz="4800" b="1" dirty="0"/>
                <a:t>t</a:t>
              </a:r>
              <a:r>
                <a:rPr lang="en-US" sz="4800" b="1" baseline="-25000" dirty="0"/>
                <a:t>1</a:t>
              </a:r>
            </a:p>
          </p:txBody>
        </p:sp>
      </p:grpSp>
      <p:sp>
        <p:nvSpPr>
          <p:cNvPr id="3" name="Right Brace 2"/>
          <p:cNvSpPr/>
          <p:nvPr/>
        </p:nvSpPr>
        <p:spPr bwMode="auto">
          <a:xfrm>
            <a:off x="11277600" y="6903959"/>
            <a:ext cx="1442092" cy="4648362"/>
          </a:xfrm>
          <a:prstGeom prst="rightBrac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82880" tIns="91440" rIns="18288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algn="ctr" defTabSz="1828800" fontAlgn="base" hangingPunct="1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76094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ts val="886"/>
              </a:spcBef>
            </a:pPr>
            <a:r>
              <a:rPr lang="en-US" dirty="0">
                <a:solidFill>
                  <a:srgbClr val="000000"/>
                </a:solidFill>
              </a:rPr>
              <a:t>Probability of Collision (Pc)</a:t>
            </a:r>
          </a:p>
          <a:p>
            <a:pPr lvl="1">
              <a:spcBef>
                <a:spcPts val="886"/>
              </a:spcBef>
            </a:pPr>
            <a:r>
              <a:rPr lang="en-US" dirty="0">
                <a:solidFill>
                  <a:srgbClr val="000000"/>
                </a:solidFill>
              </a:rPr>
              <a:t>Statistical measure of the likelihood that the miss distance will be smaller than a specified threshold (usually the combined sizes of the two satellites)</a:t>
            </a:r>
          </a:p>
          <a:p>
            <a:pPr lvl="1">
              <a:spcBef>
                <a:spcPts val="886"/>
              </a:spcBef>
            </a:pPr>
            <a:r>
              <a:rPr lang="en-US" dirty="0">
                <a:solidFill>
                  <a:srgbClr val="000000"/>
                </a:solidFill>
              </a:rPr>
              <a:t>Pc calculation requires covariance data (</a:t>
            </a:r>
            <a:r>
              <a:rPr lang="en-US" i="1" dirty="0">
                <a:solidFill>
                  <a:srgbClr val="000000"/>
                </a:solidFill>
              </a:rPr>
              <a:t>i.e., </a:t>
            </a:r>
            <a:r>
              <a:rPr lang="en-US" dirty="0">
                <a:solidFill>
                  <a:srgbClr val="000000"/>
                </a:solidFill>
              </a:rPr>
              <a:t>uncertainty data) on each object’s position estimate; will be discussed later</a:t>
            </a:r>
          </a:p>
          <a:p>
            <a:pPr lvl="1">
              <a:spcBef>
                <a:spcPts val="886"/>
              </a:spcBef>
            </a:pPr>
            <a:r>
              <a:rPr lang="en-US" dirty="0">
                <a:solidFill>
                  <a:srgbClr val="000000"/>
                </a:solidFill>
              </a:rPr>
              <a:t>Pc values usually expressed in scientific notation, e.g., 1E-05</a:t>
            </a:r>
          </a:p>
          <a:p>
            <a:pPr lvl="2">
              <a:spcBef>
                <a:spcPts val="886"/>
              </a:spcBef>
            </a:pPr>
            <a:r>
              <a:rPr lang="en-US" dirty="0">
                <a:solidFill>
                  <a:srgbClr val="000000"/>
                </a:solidFill>
              </a:rPr>
              <a:t>Large values are 1E-04 and higher</a:t>
            </a:r>
          </a:p>
          <a:p>
            <a:pPr lvl="2">
              <a:spcBef>
                <a:spcPts val="886"/>
              </a:spcBef>
            </a:pPr>
            <a:r>
              <a:rPr lang="en-US" dirty="0">
                <a:solidFill>
                  <a:srgbClr val="000000"/>
                </a:solidFill>
              </a:rPr>
              <a:t>Small values are perhaps 1E-06 and lower</a:t>
            </a:r>
          </a:p>
          <a:p>
            <a:pPr eaLnBrk="1" hangingPunct="1"/>
            <a:r>
              <a:rPr lang="en-US" dirty="0"/>
              <a:t>Screening Volume  </a:t>
            </a:r>
          </a:p>
          <a:p>
            <a:pPr lvl="1" eaLnBrk="1" hangingPunct="1"/>
            <a:r>
              <a:rPr lang="en-US" dirty="0"/>
              <a:t>A spherical or ellipsoidal volume around the primary and secondary objects used to determine if a satellite pair is a conjunction candidate  </a:t>
            </a:r>
          </a:p>
          <a:p>
            <a:pPr eaLnBrk="1" hangingPunct="1"/>
            <a:r>
              <a:rPr lang="en-US" dirty="0"/>
              <a:t>Collision on Launch Assessments (COLA)</a:t>
            </a:r>
          </a:p>
          <a:p>
            <a:pPr lvl="1" eaLnBrk="1" hangingPunct="1"/>
            <a:r>
              <a:rPr lang="en-US" dirty="0"/>
              <a:t>Screening performed on powered flight launch trajectory</a:t>
            </a:r>
          </a:p>
          <a:p>
            <a:pPr lvl="1" eaLnBrk="1" hangingPunct="1"/>
            <a:r>
              <a:rPr lang="en-US" dirty="0"/>
              <a:t>Some entities use “COLA” to mean collision avoidance, or implementation of a risk mitigating action such as a maneuver; this is not standard nomenclature</a:t>
            </a:r>
          </a:p>
          <a:p>
            <a:pPr lvl="1" eaLnBrk="1" hangingPunct="1"/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6F2804-4859-83E0-4523-9C370DE2C8E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9</a:t>
            </a:fld>
            <a:endParaRPr lang="en-US" dirty="0"/>
          </a:p>
        </p:txBody>
      </p:sp>
      <p:sp>
        <p:nvSpPr>
          <p:cNvPr id="24371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432FF"/>
                </a:solidFill>
              </a:rPr>
              <a:t>Conjunction Assessment Terms (6 of 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44038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type="body" idx="1"/>
          </p:nvPr>
        </p:nvSpPr>
        <p:spPr>
          <a:xfrm>
            <a:off x="365780" y="1575108"/>
            <a:ext cx="13104600" cy="11229627"/>
          </a:xfrm>
        </p:spPr>
        <p:txBody>
          <a:bodyPr>
            <a:normAutofit/>
          </a:bodyPr>
          <a:lstStyle/>
          <a:p>
            <a:r>
              <a:rPr lang="en-US" sz="4800" dirty="0"/>
              <a:t>Cycle in use since the late 50’s, in many forms</a:t>
            </a:r>
          </a:p>
          <a:p>
            <a:r>
              <a:rPr lang="en-US" sz="4800" dirty="0"/>
              <a:t>Sensors collect observations  and send them to 18</a:t>
            </a:r>
            <a:r>
              <a:rPr lang="en-US" sz="4800" baseline="30000" dirty="0"/>
              <a:t>th</a:t>
            </a:r>
            <a:r>
              <a:rPr lang="en-US" sz="4800" dirty="0"/>
              <a:t>  Space Defense Squadron (18 SDS)</a:t>
            </a:r>
          </a:p>
          <a:p>
            <a:r>
              <a:rPr lang="en-US" sz="4800" dirty="0"/>
              <a:t>18 SDS associates submitted observations to objects </a:t>
            </a:r>
          </a:p>
          <a:p>
            <a:r>
              <a:rPr lang="en-US" sz="4800" dirty="0"/>
              <a:t>Orbits are updated using observations</a:t>
            </a:r>
          </a:p>
          <a:p>
            <a:r>
              <a:rPr lang="en-US" sz="4800" dirty="0"/>
              <a:t>Tasking informs sensors of amount of tracking data needed to maintain desired orbital accuracy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5C285A-6ABE-A943-314B-945CDC7D1C4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10</a:t>
            </a:fld>
            <a:endParaRPr lang="en-US" dirty="0"/>
          </a:p>
        </p:txBody>
      </p:sp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433FF"/>
                </a:solidFill>
              </a:rPr>
              <a:t>The Catalog Maintenance Cycle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4481691" y="2956110"/>
            <a:ext cx="8460344" cy="7803779"/>
            <a:chOff x="4294239" y="1426588"/>
            <a:chExt cx="4648200" cy="4145844"/>
          </a:xfrm>
        </p:grpSpPr>
        <p:sp>
          <p:nvSpPr>
            <p:cNvPr id="9221" name="Oval 2"/>
            <p:cNvSpPr>
              <a:spLocks noChangeArrowheads="1"/>
            </p:cNvSpPr>
            <p:nvPr/>
          </p:nvSpPr>
          <p:spPr bwMode="auto">
            <a:xfrm>
              <a:off x="4827639" y="1686232"/>
              <a:ext cx="3581400" cy="3581400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US" sz="9200" dirty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9222" name="AutoShape 4"/>
            <p:cNvSpPr>
              <a:spLocks noChangeArrowheads="1"/>
            </p:cNvSpPr>
            <p:nvPr/>
          </p:nvSpPr>
          <p:spPr bwMode="auto">
            <a:xfrm>
              <a:off x="6046839" y="4886632"/>
              <a:ext cx="1143000" cy="685800"/>
            </a:xfrm>
            <a:prstGeom prst="flowChartAlternateProcess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Sensor</a:t>
              </a:r>
            </a:p>
            <a:p>
              <a:pPr algn="ctr"/>
              <a:r>
                <a: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Tasking</a:t>
              </a:r>
              <a:endParaRPr lang="en-US" sz="2000" b="1" dirty="0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9223" name="AutoShape 5"/>
            <p:cNvSpPr>
              <a:spLocks noChangeArrowheads="1"/>
            </p:cNvSpPr>
            <p:nvPr/>
          </p:nvSpPr>
          <p:spPr bwMode="auto">
            <a:xfrm>
              <a:off x="4294239" y="3172132"/>
              <a:ext cx="1143000" cy="685800"/>
            </a:xfrm>
            <a:prstGeom prst="flowChartAlternateProcess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Observation</a:t>
              </a:r>
            </a:p>
            <a:p>
              <a:pPr algn="ctr"/>
              <a:r>
                <a: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Collection</a:t>
              </a:r>
            </a:p>
            <a:p>
              <a:pPr algn="ctr"/>
              <a:r>
                <a: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(Sensors) </a:t>
              </a:r>
              <a:endParaRPr lang="en-US" sz="2000" b="1" dirty="0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9224" name="AutoShape 6"/>
            <p:cNvSpPr>
              <a:spLocks noChangeArrowheads="1"/>
            </p:cNvSpPr>
            <p:nvPr/>
          </p:nvSpPr>
          <p:spPr bwMode="auto">
            <a:xfrm>
              <a:off x="6046839" y="1426588"/>
              <a:ext cx="1143000" cy="685800"/>
            </a:xfrm>
            <a:prstGeom prst="flowChartAlternateProcess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Observation</a:t>
              </a:r>
            </a:p>
            <a:p>
              <a:pPr algn="ctr"/>
              <a:r>
                <a: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Association</a:t>
              </a:r>
            </a:p>
          </p:txBody>
        </p:sp>
        <p:sp>
          <p:nvSpPr>
            <p:cNvPr id="9225" name="AutoShape 7"/>
            <p:cNvSpPr>
              <a:spLocks noChangeArrowheads="1"/>
            </p:cNvSpPr>
            <p:nvPr/>
          </p:nvSpPr>
          <p:spPr bwMode="auto">
            <a:xfrm>
              <a:off x="7799439" y="3172132"/>
              <a:ext cx="1143000" cy="685800"/>
            </a:xfrm>
            <a:prstGeom prst="flowChartAlternateProcess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Orbit </a:t>
              </a:r>
            </a:p>
            <a:p>
              <a:pPr algn="ctr"/>
              <a:r>
                <a: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Determination</a:t>
              </a:r>
              <a:endParaRPr lang="en-US" sz="2000" b="1" dirty="0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9226" name="Text Box 9"/>
            <p:cNvSpPr txBox="1">
              <a:spLocks noChangeArrowheads="1"/>
            </p:cNvSpPr>
            <p:nvPr/>
          </p:nvSpPr>
          <p:spPr bwMode="auto">
            <a:xfrm>
              <a:off x="7462683" y="2124382"/>
              <a:ext cx="914400" cy="37607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Tagged </a:t>
              </a:r>
            </a:p>
            <a:p>
              <a:pPr algn="ctr"/>
              <a:r>
                <a: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   </a:t>
              </a:r>
              <a:r>
                <a:rPr lang="en-US" sz="20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Obs</a:t>
              </a:r>
              <a:endPara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9227" name="Line 10"/>
            <p:cNvSpPr>
              <a:spLocks noChangeShapeType="1"/>
            </p:cNvSpPr>
            <p:nvPr/>
          </p:nvSpPr>
          <p:spPr bwMode="auto">
            <a:xfrm>
              <a:off x="8098144" y="2063136"/>
              <a:ext cx="228600" cy="2286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920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9228" name="Text Box 12"/>
            <p:cNvSpPr txBox="1">
              <a:spLocks noChangeArrowheads="1"/>
            </p:cNvSpPr>
            <p:nvPr/>
          </p:nvSpPr>
          <p:spPr bwMode="auto">
            <a:xfrm>
              <a:off x="4827639" y="4429436"/>
              <a:ext cx="914400" cy="37607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Sensor Tasking</a:t>
              </a:r>
            </a:p>
          </p:txBody>
        </p:sp>
        <p:sp>
          <p:nvSpPr>
            <p:cNvPr id="9229" name="Line 13"/>
            <p:cNvSpPr>
              <a:spLocks noChangeShapeType="1"/>
            </p:cNvSpPr>
            <p:nvPr/>
          </p:nvSpPr>
          <p:spPr bwMode="auto">
            <a:xfrm flipH="1" flipV="1">
              <a:off x="4881614" y="4624699"/>
              <a:ext cx="304800" cy="304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9200"/>
            </a:p>
          </p:txBody>
        </p:sp>
        <p:sp>
          <p:nvSpPr>
            <p:cNvPr id="9230" name="Text Box 15"/>
            <p:cNvSpPr txBox="1">
              <a:spLocks noChangeArrowheads="1"/>
            </p:cNvSpPr>
            <p:nvPr/>
          </p:nvSpPr>
          <p:spPr bwMode="auto">
            <a:xfrm>
              <a:off x="4903839" y="2143440"/>
              <a:ext cx="762000" cy="37607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Metric </a:t>
              </a:r>
              <a:r>
                <a:rPr lang="en-US" sz="2000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Obs</a:t>
              </a:r>
              <a:endPara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charset="0"/>
              </a:endParaRPr>
            </a:p>
          </p:txBody>
        </p:sp>
        <p:sp>
          <p:nvSpPr>
            <p:cNvPr id="9231" name="Line 16"/>
            <p:cNvSpPr>
              <a:spLocks noChangeShapeType="1"/>
            </p:cNvSpPr>
            <p:nvPr/>
          </p:nvSpPr>
          <p:spPr bwMode="auto">
            <a:xfrm flipV="1">
              <a:off x="4937177" y="2056127"/>
              <a:ext cx="228600" cy="30480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9200"/>
            </a:p>
          </p:txBody>
        </p:sp>
        <p:sp>
          <p:nvSpPr>
            <p:cNvPr id="9232" name="Text Box 18"/>
            <p:cNvSpPr txBox="1">
              <a:spLocks noChangeArrowheads="1"/>
            </p:cNvSpPr>
            <p:nvPr/>
          </p:nvSpPr>
          <p:spPr bwMode="auto">
            <a:xfrm>
              <a:off x="7277688" y="4486133"/>
              <a:ext cx="866538" cy="37607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charset="0"/>
                </a:rPr>
                <a:t>Updated Orbits</a:t>
              </a:r>
            </a:p>
          </p:txBody>
        </p:sp>
        <p:sp>
          <p:nvSpPr>
            <p:cNvPr id="9233" name="Line 19"/>
            <p:cNvSpPr>
              <a:spLocks noChangeShapeType="1"/>
            </p:cNvSpPr>
            <p:nvPr/>
          </p:nvSpPr>
          <p:spPr bwMode="auto">
            <a:xfrm flipH="1">
              <a:off x="7875639" y="4810432"/>
              <a:ext cx="228600" cy="2286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9200"/>
            </a:p>
          </p:txBody>
        </p:sp>
      </p:grpSp>
    </p:spTree>
    <p:extLst>
      <p:ext uri="{BB962C8B-B14F-4D97-AF65-F5344CB8AC3E}">
        <p14:creationId xmlns:p14="http://schemas.microsoft.com/office/powerpoint/2010/main" val="188782465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7AE9F9-82DB-6FF2-8723-F46073EB46B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11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B09294-E0A7-4F94-9966-7D6FDDCDF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0433FF"/>
                </a:solidFill>
              </a:rPr>
              <a:t>Space Surveillance Network</a:t>
            </a:r>
            <a:endParaRPr lang="en-US" dirty="0">
              <a:solidFill>
                <a:srgbClr val="0433FF"/>
              </a:solidFill>
            </a:endParaRPr>
          </a:p>
        </p:txBody>
      </p:sp>
      <p:pic>
        <p:nvPicPr>
          <p:cNvPr id="247" name="Picture 1">
            <a:extLst>
              <a:ext uri="{FF2B5EF4-FFF2-40B4-BE49-F238E27FC236}">
                <a16:creationId xmlns:a16="http://schemas.microsoft.com/office/drawing/2014/main" id="{736FE439-4EAA-4501-AC40-7E0A77F992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2917827"/>
            <a:ext cx="18288000" cy="941705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FFFFFF"/>
            </a:outerShdw>
          </a:effectLst>
        </p:spPr>
      </p:pic>
      <p:sp>
        <p:nvSpPr>
          <p:cNvPr id="248" name="AutoShape 771">
            <a:extLst>
              <a:ext uri="{FF2B5EF4-FFF2-40B4-BE49-F238E27FC236}">
                <a16:creationId xmlns:a16="http://schemas.microsoft.com/office/drawing/2014/main" id="{F6ED85AA-A87B-48C5-B5FE-C9CC96971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1277" y="7032627"/>
            <a:ext cx="193674" cy="180974"/>
          </a:xfrm>
          <a:prstGeom prst="star5">
            <a:avLst/>
          </a:prstGeom>
          <a:solidFill>
            <a:srgbClr val="6699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8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49" name="Rectangle 1338">
            <a:extLst>
              <a:ext uri="{FF2B5EF4-FFF2-40B4-BE49-F238E27FC236}">
                <a16:creationId xmlns:a16="http://schemas.microsoft.com/office/drawing/2014/main" id="{9A06BC1E-157C-413F-8B4D-E887DB795C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95027" y="9039227"/>
            <a:ext cx="158750" cy="158750"/>
          </a:xfrm>
          <a:prstGeom prst="rect">
            <a:avLst/>
          </a:prstGeom>
          <a:solidFill>
            <a:srgbClr val="0099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400" b="1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200" b="1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b="1"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6800" b="0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250" name="Rectangle 1338">
            <a:extLst>
              <a:ext uri="{FF2B5EF4-FFF2-40B4-BE49-F238E27FC236}">
                <a16:creationId xmlns:a16="http://schemas.microsoft.com/office/drawing/2014/main" id="{883DEC78-6274-4FF2-82A1-D26BD67A4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0001" y="6794500"/>
            <a:ext cx="158750" cy="152400"/>
          </a:xfrm>
          <a:prstGeom prst="rect">
            <a:avLst/>
          </a:prstGeom>
          <a:solidFill>
            <a:srgbClr val="3333CC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400" b="1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200" b="1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b="1"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6800" b="0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251" name="AutoShape 771">
            <a:extLst>
              <a:ext uri="{FF2B5EF4-FFF2-40B4-BE49-F238E27FC236}">
                <a16:creationId xmlns:a16="http://schemas.microsoft.com/office/drawing/2014/main" id="{F8785E41-C095-4E5F-996F-40861EFE1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2451" y="6896101"/>
            <a:ext cx="184150" cy="184150"/>
          </a:xfrm>
          <a:prstGeom prst="star5">
            <a:avLst/>
          </a:prstGeom>
          <a:solidFill>
            <a:srgbClr val="6699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8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52" name="Rectangle 1338">
            <a:extLst>
              <a:ext uri="{FF2B5EF4-FFF2-40B4-BE49-F238E27FC236}">
                <a16:creationId xmlns:a16="http://schemas.microsoft.com/office/drawing/2014/main" id="{3A4C82B3-44A8-4552-BA12-D289EF64D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5427" y="7277101"/>
            <a:ext cx="158750" cy="158750"/>
          </a:xfrm>
          <a:prstGeom prst="rect">
            <a:avLst/>
          </a:prstGeom>
          <a:solidFill>
            <a:srgbClr val="3333CC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400" b="1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200" b="1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b="1"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6800" b="0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253" name="Rectangle 1338">
            <a:extLst>
              <a:ext uri="{FF2B5EF4-FFF2-40B4-BE49-F238E27FC236}">
                <a16:creationId xmlns:a16="http://schemas.microsoft.com/office/drawing/2014/main" id="{F9943A44-B50E-457F-91C3-FB745FF33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4877" y="6740527"/>
            <a:ext cx="158750" cy="155574"/>
          </a:xfrm>
          <a:prstGeom prst="rect">
            <a:avLst/>
          </a:prstGeom>
          <a:solidFill>
            <a:srgbClr val="3333CC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400" b="1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200" b="1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b="1"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6800" b="0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254" name="Rectangle 1338">
            <a:extLst>
              <a:ext uri="{FF2B5EF4-FFF2-40B4-BE49-F238E27FC236}">
                <a16:creationId xmlns:a16="http://schemas.microsoft.com/office/drawing/2014/main" id="{6C83D3D2-A55F-4E09-BFE1-B12C367A5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4251" y="6334127"/>
            <a:ext cx="158750" cy="158750"/>
          </a:xfrm>
          <a:prstGeom prst="rect">
            <a:avLst/>
          </a:prstGeom>
          <a:solidFill>
            <a:srgbClr val="3333CC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400" b="1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200" b="1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b="1"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6800" b="0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255" name="Rectangle 1338">
            <a:extLst>
              <a:ext uri="{FF2B5EF4-FFF2-40B4-BE49-F238E27FC236}">
                <a16:creationId xmlns:a16="http://schemas.microsoft.com/office/drawing/2014/main" id="{55BDABA0-6225-46F3-895D-AD8C421743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3877" y="7054851"/>
            <a:ext cx="158750" cy="158750"/>
          </a:xfrm>
          <a:prstGeom prst="rect">
            <a:avLst/>
          </a:prstGeom>
          <a:solidFill>
            <a:srgbClr val="FF9933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400" b="1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200" b="1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b="1"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6800" b="0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256" name="Rectangle 1338">
            <a:extLst>
              <a:ext uri="{FF2B5EF4-FFF2-40B4-BE49-F238E27FC236}">
                <a16:creationId xmlns:a16="http://schemas.microsoft.com/office/drawing/2014/main" id="{9A5D720C-2584-4CB5-8407-AA759533C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1051" y="6635751"/>
            <a:ext cx="158750" cy="158750"/>
          </a:xfrm>
          <a:prstGeom prst="rect">
            <a:avLst/>
          </a:prstGeom>
          <a:solidFill>
            <a:srgbClr val="00B05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400" b="1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200" b="1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b="1"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6800" b="0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257" name="Rectangle 1338">
            <a:extLst>
              <a:ext uri="{FF2B5EF4-FFF2-40B4-BE49-F238E27FC236}">
                <a16:creationId xmlns:a16="http://schemas.microsoft.com/office/drawing/2014/main" id="{2A8C66DC-1385-4CC3-B9EC-3D4906A11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5027" y="7788277"/>
            <a:ext cx="158750" cy="155574"/>
          </a:xfrm>
          <a:prstGeom prst="rect">
            <a:avLst/>
          </a:prstGeom>
          <a:solidFill>
            <a:srgbClr val="FF9933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400" b="1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200" b="1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b="1"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6800" b="0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258" name="Rectangle 1338">
            <a:extLst>
              <a:ext uri="{FF2B5EF4-FFF2-40B4-BE49-F238E27FC236}">
                <a16:creationId xmlns:a16="http://schemas.microsoft.com/office/drawing/2014/main" id="{52718A45-AEDF-411A-892B-CD6CD5EA2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7" y="5410201"/>
            <a:ext cx="158750" cy="158750"/>
          </a:xfrm>
          <a:prstGeom prst="rect">
            <a:avLst/>
          </a:prstGeom>
          <a:solidFill>
            <a:srgbClr val="3333CC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400" b="1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200" b="1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b="1"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6800" b="0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259" name="Rectangle 1338">
            <a:extLst>
              <a:ext uri="{FF2B5EF4-FFF2-40B4-BE49-F238E27FC236}">
                <a16:creationId xmlns:a16="http://schemas.microsoft.com/office/drawing/2014/main" id="{B7F65C76-937D-4B82-A2B5-94D5AB62BE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85577" y="6016627"/>
            <a:ext cx="158750" cy="155574"/>
          </a:xfrm>
          <a:prstGeom prst="rect">
            <a:avLst/>
          </a:prstGeom>
          <a:solidFill>
            <a:srgbClr val="3333CC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400" b="1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200" b="1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b="1"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6800" b="0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260" name="Rectangle 1338">
            <a:extLst>
              <a:ext uri="{FF2B5EF4-FFF2-40B4-BE49-F238E27FC236}">
                <a16:creationId xmlns:a16="http://schemas.microsoft.com/office/drawing/2014/main" id="{F35E5D3C-035B-47E6-8965-731E8E693A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47877" y="8931277"/>
            <a:ext cx="158750" cy="158750"/>
          </a:xfrm>
          <a:prstGeom prst="rect">
            <a:avLst/>
          </a:prstGeom>
          <a:solidFill>
            <a:srgbClr val="FF9933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400" b="1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200" b="1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b="1"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6800" b="0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261" name="Rectangle 1338">
            <a:extLst>
              <a:ext uri="{FF2B5EF4-FFF2-40B4-BE49-F238E27FC236}">
                <a16:creationId xmlns:a16="http://schemas.microsoft.com/office/drawing/2014/main" id="{68C8E6B0-B0BA-4599-9FAE-542FA0B7C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0827" y="5029200"/>
            <a:ext cx="158750" cy="155576"/>
          </a:xfrm>
          <a:prstGeom prst="rect">
            <a:avLst/>
          </a:prstGeom>
          <a:solidFill>
            <a:srgbClr val="00B05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400" b="1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200" b="1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b="1"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6800" b="0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262" name="Rectangle 1338">
            <a:extLst>
              <a:ext uri="{FF2B5EF4-FFF2-40B4-BE49-F238E27FC236}">
                <a16:creationId xmlns:a16="http://schemas.microsoft.com/office/drawing/2014/main" id="{B5D1CD4A-D66A-4CCD-BB24-09D901C1E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60801" y="9690101"/>
            <a:ext cx="158750" cy="158750"/>
          </a:xfrm>
          <a:prstGeom prst="rect">
            <a:avLst/>
          </a:prstGeom>
          <a:solidFill>
            <a:srgbClr val="00B05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400" b="1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200" b="1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b="1"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6800" b="0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263" name="Rectangle 1338">
            <a:extLst>
              <a:ext uri="{FF2B5EF4-FFF2-40B4-BE49-F238E27FC236}">
                <a16:creationId xmlns:a16="http://schemas.microsoft.com/office/drawing/2014/main" id="{874ADF76-286D-47B6-8569-3E5DE64F5F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40501" y="6111877"/>
            <a:ext cx="158750" cy="155574"/>
          </a:xfrm>
          <a:prstGeom prst="rect">
            <a:avLst/>
          </a:prstGeom>
          <a:solidFill>
            <a:srgbClr val="3333CC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400" b="1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200" b="1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b="1"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6800" b="0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264" name="Rectangle 1338">
            <a:extLst>
              <a:ext uri="{FF2B5EF4-FFF2-40B4-BE49-F238E27FC236}">
                <a16:creationId xmlns:a16="http://schemas.microsoft.com/office/drawing/2014/main" id="{AAC48420-C4E5-486A-B246-7D3DB42AF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19827" y="8296277"/>
            <a:ext cx="158750" cy="155574"/>
          </a:xfrm>
          <a:prstGeom prst="rect">
            <a:avLst/>
          </a:prstGeom>
          <a:solidFill>
            <a:srgbClr val="0099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400" b="1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200" b="1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b="1"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6800" b="0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265" name="Rectangle 1338">
            <a:extLst>
              <a:ext uri="{FF2B5EF4-FFF2-40B4-BE49-F238E27FC236}">
                <a16:creationId xmlns:a16="http://schemas.microsoft.com/office/drawing/2014/main" id="{A8F0711C-3613-4373-9A55-3901D205F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4727" y="4565650"/>
            <a:ext cx="158750" cy="155576"/>
          </a:xfrm>
          <a:prstGeom prst="rect">
            <a:avLst/>
          </a:prstGeom>
          <a:solidFill>
            <a:srgbClr val="3333CC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400" b="1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200" b="1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b="1"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6800" b="0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C5B3802B-4050-4287-8E8A-81CA82CB6683}"/>
              </a:ext>
            </a:extLst>
          </p:cNvPr>
          <p:cNvSpPr/>
          <p:nvPr/>
        </p:nvSpPr>
        <p:spPr bwMode="auto">
          <a:xfrm>
            <a:off x="6321426" y="2633406"/>
            <a:ext cx="13671100" cy="955676"/>
          </a:xfrm>
          <a:prstGeom prst="rect">
            <a:avLst/>
          </a:prstGeom>
          <a:solidFill>
            <a:srgbClr val="FFFFFF"/>
          </a:solidFill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softEdge rad="76200"/>
          </a:effectLst>
        </p:spPr>
        <p:txBody>
          <a:bodyPr lIns="184130" tIns="92066" rIns="184130" bIns="92066" anchor="ctr"/>
          <a:lstStyle/>
          <a:p>
            <a:pPr marL="457200" marR="0" indent="-457200" algn="ctr" defTabSz="1828800" hangingPunct="1">
              <a:lnSpc>
                <a:spcPct val="90000"/>
              </a:lnSpc>
              <a:spcBef>
                <a:spcPct val="20000"/>
              </a:spcBef>
              <a:buClr>
                <a:srgbClr val="151C77"/>
              </a:buClr>
              <a:buSzPct val="80000"/>
              <a:tabLst>
                <a:tab pos="1720850" algn="l"/>
              </a:tabLst>
              <a:defRPr/>
            </a:pPr>
            <a:r>
              <a:rPr lang="en-US" sz="2400" b="1" dirty="0"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GSSAP 1-4                              SBSS                                 STSS                              SAPPHIRE                      ORS-5</a:t>
            </a: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1D3F2B52-D71F-4869-B659-A490F0B9B957}"/>
              </a:ext>
            </a:extLst>
          </p:cNvPr>
          <p:cNvSpPr/>
          <p:nvPr/>
        </p:nvSpPr>
        <p:spPr bwMode="auto">
          <a:xfrm>
            <a:off x="3421063" y="2614220"/>
            <a:ext cx="3067050" cy="955676"/>
          </a:xfrm>
          <a:prstGeom prst="rect">
            <a:avLst/>
          </a:prstGeom>
          <a:solidFill>
            <a:srgbClr val="FFFFFF">
              <a:alpha val="96000"/>
            </a:srgbClr>
          </a:solidFill>
          <a:ln w="31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glow>
              <a:srgbClr val="00CC99">
                <a:alpha val="40000"/>
              </a:srgbClr>
            </a:glow>
            <a:outerShdw blurRad="50800" dist="50800" dir="5400000" sx="1000" sy="1000" algn="ctr" rotWithShape="0">
              <a:srgbClr val="000000">
                <a:alpha val="43137"/>
              </a:srgbClr>
            </a:outerShdw>
            <a:reflection stA="45000" endPos="0" dist="50800" dir="5400000" sy="-100000" algn="bl" rotWithShape="0"/>
            <a:softEdge rad="76200"/>
          </a:effectLst>
        </p:spPr>
        <p:txBody>
          <a:bodyPr lIns="184130" tIns="92066" rIns="184130" bIns="92066" anchor="ctr"/>
          <a:lstStyle/>
          <a:p>
            <a:pPr marL="457200" marR="0" indent="-457200" algn="ctr" defTabSz="1828800" hangingPunct="1">
              <a:lnSpc>
                <a:spcPct val="90000"/>
              </a:lnSpc>
              <a:spcBef>
                <a:spcPct val="20000"/>
              </a:spcBef>
              <a:buClr>
                <a:srgbClr val="151C77"/>
              </a:buClr>
              <a:buSzPct val="80000"/>
              <a:tabLst>
                <a:tab pos="1720850" algn="l"/>
              </a:tabLst>
              <a:defRPr/>
            </a:pPr>
            <a:r>
              <a:rPr lang="en-US" sz="3200" b="1" dirty="0"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Space-based Sensors</a:t>
            </a:r>
          </a:p>
        </p:txBody>
      </p:sp>
      <p:sp>
        <p:nvSpPr>
          <p:cNvPr id="268" name="Rectangle 1338">
            <a:extLst>
              <a:ext uri="{FF2B5EF4-FFF2-40B4-BE49-F238E27FC236}">
                <a16:creationId xmlns:a16="http://schemas.microsoft.com/office/drawing/2014/main" id="{76B4FFCF-95EB-48B8-9AA3-4D16DA129F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5651" y="7708900"/>
            <a:ext cx="158750" cy="155576"/>
          </a:xfrm>
          <a:prstGeom prst="rect">
            <a:avLst/>
          </a:prstGeom>
          <a:solidFill>
            <a:srgbClr val="FF9933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400" b="1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200" b="1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b="1"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6800" b="0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269" name="Rectangle 1338">
            <a:extLst>
              <a:ext uri="{FF2B5EF4-FFF2-40B4-BE49-F238E27FC236}">
                <a16:creationId xmlns:a16="http://schemas.microsoft.com/office/drawing/2014/main" id="{DCCBBC34-89F3-43AE-9F9B-59DD0625A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99201" y="8385177"/>
            <a:ext cx="158750" cy="1587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400" b="1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200" b="1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b="1"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6800" b="0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270" name="Rectangle 1338">
            <a:extLst>
              <a:ext uri="{FF2B5EF4-FFF2-40B4-BE49-F238E27FC236}">
                <a16:creationId xmlns:a16="http://schemas.microsoft.com/office/drawing/2014/main" id="{4262A2D9-A05A-4765-9EE9-2392FB151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46527" y="9769477"/>
            <a:ext cx="158750" cy="15875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400" b="1">
                <a:solidFill>
                  <a:srgbClr val="000099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200" b="1">
                <a:solidFill>
                  <a:srgbClr val="000099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b="1">
                <a:solidFill>
                  <a:srgbClr val="000099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6800" b="0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271" name="Rectangle 1282">
            <a:extLst>
              <a:ext uri="{FF2B5EF4-FFF2-40B4-BE49-F238E27FC236}">
                <a16:creationId xmlns:a16="http://schemas.microsoft.com/office/drawing/2014/main" id="{4F6D3DC8-D93B-4F12-AD03-CB755D302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4176" y="6981826"/>
            <a:ext cx="2419571" cy="505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1924" tIns="82550" rIns="161924" bIns="82550">
            <a:spAutoFit/>
          </a:bodyPr>
          <a:lstStyle>
            <a:lvl1pPr defTabSz="804863">
              <a:spcBef>
                <a:spcPct val="10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048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04863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04863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04863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200" b="1" dirty="0">
                <a:solidFill>
                  <a:srgbClr val="000000"/>
                </a:solidFill>
                <a:latin typeface="Arial"/>
                <a:cs typeface="+mn-cs"/>
              </a:rPr>
              <a:t>18 SPCS Det 1</a:t>
            </a:r>
          </a:p>
        </p:txBody>
      </p:sp>
      <p:sp>
        <p:nvSpPr>
          <p:cNvPr id="272" name="Rectangle 1283">
            <a:extLst>
              <a:ext uri="{FF2B5EF4-FFF2-40B4-BE49-F238E27FC236}">
                <a16:creationId xmlns:a16="http://schemas.microsoft.com/office/drawing/2014/main" id="{094F3B0C-C792-4D30-B8E9-5018557AF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4727" y="6559550"/>
            <a:ext cx="1810430" cy="505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1924" tIns="82550" rIns="161924" bIns="82550">
            <a:spAutoFit/>
          </a:bodyPr>
          <a:lstStyle>
            <a:lvl1pPr defTabSz="804863">
              <a:spcBef>
                <a:spcPct val="10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048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04863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04863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04863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200" b="1" dirty="0">
                <a:solidFill>
                  <a:srgbClr val="000000"/>
                </a:solidFill>
                <a:latin typeface="Arial"/>
                <a:cs typeface="+mn-cs"/>
              </a:rPr>
              <a:t>Cape Cod</a:t>
            </a:r>
          </a:p>
        </p:txBody>
      </p:sp>
      <p:sp>
        <p:nvSpPr>
          <p:cNvPr id="273" name="Rectangle 1284">
            <a:extLst>
              <a:ext uri="{FF2B5EF4-FFF2-40B4-BE49-F238E27FC236}">
                <a16:creationId xmlns:a16="http://schemas.microsoft.com/office/drawing/2014/main" id="{4B9DF198-E95C-4671-9B75-84338A0D3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3227" y="6242051"/>
            <a:ext cx="1171574" cy="843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1924" tIns="82550" rIns="161924" bIns="82550">
            <a:spAutoFit/>
          </a:bodyPr>
          <a:lstStyle>
            <a:lvl1pPr defTabSz="804863">
              <a:spcBef>
                <a:spcPct val="10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048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04863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04863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04863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200" b="1" dirty="0">
                <a:solidFill>
                  <a:srgbClr val="000000"/>
                </a:solidFill>
                <a:latin typeface="Arial"/>
                <a:cs typeface="+mn-cs"/>
              </a:rPr>
              <a:t>LSSC</a:t>
            </a:r>
          </a:p>
        </p:txBody>
      </p:sp>
      <p:sp>
        <p:nvSpPr>
          <p:cNvPr id="274" name="Rectangle 1285">
            <a:extLst>
              <a:ext uri="{FF2B5EF4-FFF2-40B4-BE49-F238E27FC236}">
                <a16:creationId xmlns:a16="http://schemas.microsoft.com/office/drawing/2014/main" id="{9A259321-6BBF-49E8-B135-1AD6372B4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0726" y="6378577"/>
            <a:ext cx="1092200" cy="843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1924" tIns="82550" rIns="161924" bIns="82550">
            <a:spAutoFit/>
          </a:bodyPr>
          <a:lstStyle>
            <a:lvl1pPr defTabSz="804863">
              <a:spcBef>
                <a:spcPct val="10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048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04863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04863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04863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altLang="en-US" sz="2200" b="1" dirty="0">
                <a:solidFill>
                  <a:srgbClr val="000000"/>
                </a:solidFill>
                <a:latin typeface="Arial"/>
                <a:cs typeface="+mn-cs"/>
              </a:rPr>
              <a:t>Beale</a:t>
            </a:r>
          </a:p>
        </p:txBody>
      </p:sp>
      <p:sp>
        <p:nvSpPr>
          <p:cNvPr id="275" name="Rectangle 1295">
            <a:extLst>
              <a:ext uri="{FF2B5EF4-FFF2-40B4-BE49-F238E27FC236}">
                <a16:creationId xmlns:a16="http://schemas.microsoft.com/office/drawing/2014/main" id="{0521535B-7A77-49A2-8515-54B4F636E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4997451"/>
            <a:ext cx="1498600" cy="505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1924" tIns="82550" rIns="161924" bIns="82550">
            <a:spAutoFit/>
          </a:bodyPr>
          <a:lstStyle>
            <a:lvl1pPr defTabSz="804863">
              <a:spcBef>
                <a:spcPct val="10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048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04863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04863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04863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200" b="1" dirty="0">
                <a:solidFill>
                  <a:srgbClr val="000000"/>
                </a:solidFill>
                <a:latin typeface="Arial"/>
                <a:cs typeface="+mn-cs"/>
              </a:rPr>
              <a:t>Clear</a:t>
            </a:r>
          </a:p>
        </p:txBody>
      </p:sp>
      <p:sp>
        <p:nvSpPr>
          <p:cNvPr id="276" name="Rectangle 1298">
            <a:extLst>
              <a:ext uri="{FF2B5EF4-FFF2-40B4-BE49-F238E27FC236}">
                <a16:creationId xmlns:a16="http://schemas.microsoft.com/office/drawing/2014/main" id="{75529E86-04B8-40C0-81A0-50A687C1A2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3351" y="5778501"/>
            <a:ext cx="2051050" cy="843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1924" tIns="82550" rIns="161924" bIns="82550">
            <a:spAutoFit/>
          </a:bodyPr>
          <a:lstStyle>
            <a:lvl1pPr defTabSz="804863">
              <a:spcBef>
                <a:spcPct val="10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048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04863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04863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04863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altLang="en-US" sz="2200" b="1" dirty="0">
                <a:solidFill>
                  <a:srgbClr val="000000"/>
                </a:solidFill>
                <a:latin typeface="Arial"/>
                <a:cs typeface="+mn-cs"/>
              </a:rPr>
              <a:t>Cavalier (US)</a:t>
            </a:r>
          </a:p>
        </p:txBody>
      </p:sp>
      <p:sp>
        <p:nvSpPr>
          <p:cNvPr id="277" name="Rectangle 1303">
            <a:extLst>
              <a:ext uri="{FF2B5EF4-FFF2-40B4-BE49-F238E27FC236}">
                <a16:creationId xmlns:a16="http://schemas.microsoft.com/office/drawing/2014/main" id="{7CF72FE0-8479-4565-851F-4A57E6C62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877" y="7121527"/>
            <a:ext cx="1543050" cy="843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1924" tIns="82550" rIns="161924" bIns="82550">
            <a:spAutoFit/>
          </a:bodyPr>
          <a:lstStyle>
            <a:lvl1pPr defTabSz="804863">
              <a:spcBef>
                <a:spcPct val="10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048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04863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04863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04863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altLang="en-US" sz="2200" b="1" dirty="0">
                <a:solidFill>
                  <a:srgbClr val="000000"/>
                </a:solidFill>
                <a:latin typeface="Arial"/>
                <a:cs typeface="+mn-cs"/>
              </a:rPr>
              <a:t>Socorro</a:t>
            </a:r>
          </a:p>
        </p:txBody>
      </p:sp>
      <p:sp>
        <p:nvSpPr>
          <p:cNvPr id="278" name="Rectangle 1306">
            <a:extLst>
              <a:ext uri="{FF2B5EF4-FFF2-40B4-BE49-F238E27FC236}">
                <a16:creationId xmlns:a16="http://schemas.microsoft.com/office/drawing/2014/main" id="{1BACC472-ED56-4E26-9CB1-CCBEA0DA25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0800" y="7343776"/>
            <a:ext cx="1182053" cy="505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1924" tIns="82550" rIns="161924" bIns="82550">
            <a:spAutoFit/>
          </a:bodyPr>
          <a:lstStyle>
            <a:lvl1pPr defTabSz="804863">
              <a:spcBef>
                <a:spcPct val="10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048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04863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04863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04863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200" b="1" dirty="0">
                <a:solidFill>
                  <a:srgbClr val="000000"/>
                </a:solidFill>
                <a:latin typeface="Arial"/>
                <a:cs typeface="+mn-cs"/>
              </a:rPr>
              <a:t>Eglin</a:t>
            </a:r>
          </a:p>
        </p:txBody>
      </p:sp>
      <p:sp>
        <p:nvSpPr>
          <p:cNvPr id="279" name="Rectangle 1296">
            <a:extLst>
              <a:ext uri="{FF2B5EF4-FFF2-40B4-BE49-F238E27FC236}">
                <a16:creationId xmlns:a16="http://schemas.microsoft.com/office/drawing/2014/main" id="{509A300F-257B-48D1-9B12-BAAF4FC20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6350" y="6892927"/>
            <a:ext cx="1485900" cy="843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1924" tIns="82550" rIns="161924" bIns="82550">
            <a:spAutoFit/>
          </a:bodyPr>
          <a:lstStyle>
            <a:lvl1pPr defTabSz="804863">
              <a:spcBef>
                <a:spcPct val="10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048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04863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04863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04863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en-US" altLang="en-US" sz="2200" b="1" dirty="0">
                <a:solidFill>
                  <a:srgbClr val="000000"/>
                </a:solidFill>
                <a:latin typeface="Arial"/>
                <a:cs typeface="+mn-cs"/>
              </a:rPr>
              <a:t>18 SPCS</a:t>
            </a:r>
          </a:p>
        </p:txBody>
      </p:sp>
      <p:sp>
        <p:nvSpPr>
          <p:cNvPr id="280" name="Rectangle 1297">
            <a:extLst>
              <a:ext uri="{FF2B5EF4-FFF2-40B4-BE49-F238E27FC236}">
                <a16:creationId xmlns:a16="http://schemas.microsoft.com/office/drawing/2014/main" id="{AE4612BE-2B7C-444B-94C8-CCE1194B9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3476" y="4391026"/>
            <a:ext cx="1246173" cy="505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1924" tIns="82550" rIns="161924" bIns="82550">
            <a:spAutoFit/>
          </a:bodyPr>
          <a:lstStyle>
            <a:lvl1pPr defTabSz="804863">
              <a:spcBef>
                <a:spcPct val="10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048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04863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04863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04863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200" b="1" dirty="0">
                <a:solidFill>
                  <a:srgbClr val="000000"/>
                </a:solidFill>
                <a:latin typeface="Arial"/>
                <a:cs typeface="+mn-cs"/>
              </a:rPr>
              <a:t>Thule</a:t>
            </a:r>
          </a:p>
        </p:txBody>
      </p:sp>
      <p:sp>
        <p:nvSpPr>
          <p:cNvPr id="281" name="Rectangle 1304">
            <a:extLst>
              <a:ext uri="{FF2B5EF4-FFF2-40B4-BE49-F238E27FC236}">
                <a16:creationId xmlns:a16="http://schemas.microsoft.com/office/drawing/2014/main" id="{1652DC2C-84E7-4194-B1E7-AC16358B6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6051" y="9083676"/>
            <a:ext cx="1921037" cy="505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1924" tIns="82550" rIns="161924" bIns="82550">
            <a:spAutoFit/>
          </a:bodyPr>
          <a:lstStyle>
            <a:lvl1pPr defTabSz="804863">
              <a:spcBef>
                <a:spcPct val="10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048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04863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04863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04863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200" b="1" dirty="0">
                <a:solidFill>
                  <a:srgbClr val="000000"/>
                </a:solidFill>
                <a:latin typeface="Arial"/>
                <a:cs typeface="+mn-cs"/>
              </a:rPr>
              <a:t>Ascension</a:t>
            </a:r>
          </a:p>
        </p:txBody>
      </p:sp>
      <p:sp>
        <p:nvSpPr>
          <p:cNvPr id="282" name="Rectangle 1043">
            <a:extLst>
              <a:ext uri="{FF2B5EF4-FFF2-40B4-BE49-F238E27FC236}">
                <a16:creationId xmlns:a16="http://schemas.microsoft.com/office/drawing/2014/main" id="{477E72AB-5CC3-403C-A357-FE75D6BED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22377" y="9032876"/>
            <a:ext cx="2233623" cy="505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1924" tIns="82550" rIns="161924" bIns="82550">
            <a:spAutoFit/>
          </a:bodyPr>
          <a:lstStyle>
            <a:lvl1pPr defTabSz="804863">
              <a:spcBef>
                <a:spcPct val="10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048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04863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04863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04863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200" b="1" dirty="0">
                <a:solidFill>
                  <a:srgbClr val="000000"/>
                </a:solidFill>
                <a:latin typeface="Arial"/>
                <a:cs typeface="+mn-cs"/>
              </a:rPr>
              <a:t>Diego Garcia</a:t>
            </a:r>
          </a:p>
        </p:txBody>
      </p:sp>
      <p:sp>
        <p:nvSpPr>
          <p:cNvPr id="283" name="Rectangle 1305">
            <a:extLst>
              <a:ext uri="{FF2B5EF4-FFF2-40B4-BE49-F238E27FC236}">
                <a16:creationId xmlns:a16="http://schemas.microsoft.com/office/drawing/2014/main" id="{05265651-142B-44DB-BD01-3B0174EB9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17127" y="6038850"/>
            <a:ext cx="2047674" cy="505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1924" tIns="82550" rIns="161924" bIns="82550">
            <a:spAutoFit/>
          </a:bodyPr>
          <a:lstStyle>
            <a:lvl1pPr defTabSz="804863">
              <a:spcBef>
                <a:spcPct val="10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048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04863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04863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04863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200" b="1" dirty="0">
                <a:solidFill>
                  <a:srgbClr val="000000"/>
                </a:solidFill>
                <a:latin typeface="Arial"/>
                <a:cs typeface="+mn-cs"/>
              </a:rPr>
              <a:t>Fylingdales</a:t>
            </a:r>
          </a:p>
        </p:txBody>
      </p:sp>
      <p:sp>
        <p:nvSpPr>
          <p:cNvPr id="284" name="Rectangle 1308">
            <a:extLst>
              <a:ext uri="{FF2B5EF4-FFF2-40B4-BE49-F238E27FC236}">
                <a16:creationId xmlns:a16="http://schemas.microsoft.com/office/drawing/2014/main" id="{02CE6B40-E36A-4796-9967-ADE8CBADD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53927" y="4600576"/>
            <a:ext cx="1701426" cy="505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1924" tIns="82550" rIns="161924" bIns="82550">
            <a:spAutoFit/>
          </a:bodyPr>
          <a:lstStyle>
            <a:lvl1pPr defTabSz="804863">
              <a:spcBef>
                <a:spcPct val="10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048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04863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04863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04863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200" b="1" dirty="0">
                <a:solidFill>
                  <a:srgbClr val="000000"/>
                </a:solidFill>
                <a:latin typeface="Arial"/>
                <a:cs typeface="+mn-cs"/>
              </a:rPr>
              <a:t>Globus II</a:t>
            </a:r>
          </a:p>
        </p:txBody>
      </p:sp>
      <p:sp>
        <p:nvSpPr>
          <p:cNvPr id="285" name="Text Box 432">
            <a:extLst>
              <a:ext uri="{FF2B5EF4-FFF2-40B4-BE49-F238E27FC236}">
                <a16:creationId xmlns:a16="http://schemas.microsoft.com/office/drawing/2014/main" id="{1717B122-873B-40E0-8953-C486A4739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26100" y="6184901"/>
            <a:ext cx="193418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10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200" b="1" dirty="0">
                <a:solidFill>
                  <a:srgbClr val="000000"/>
                </a:solidFill>
                <a:latin typeface="Arial"/>
                <a:cs typeface="+mn-cs"/>
              </a:rPr>
              <a:t>Cobra Dane</a:t>
            </a:r>
          </a:p>
        </p:txBody>
      </p:sp>
      <p:sp>
        <p:nvSpPr>
          <p:cNvPr id="286" name="Rectangle 1335">
            <a:extLst>
              <a:ext uri="{FF2B5EF4-FFF2-40B4-BE49-F238E27FC236}">
                <a16:creationId xmlns:a16="http://schemas.microsoft.com/office/drawing/2014/main" id="{ABE14FD7-D115-4A23-A67C-D1AB33EC40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82074" y="7747280"/>
            <a:ext cx="2769026" cy="64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1924" tIns="82550" rIns="161924" bIns="82550">
            <a:spAutoFit/>
          </a:bodyPr>
          <a:lstStyle>
            <a:lvl1pPr defTabSz="804863">
              <a:spcBef>
                <a:spcPct val="10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048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04863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04863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04863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200" b="1" dirty="0">
                <a:solidFill>
                  <a:srgbClr val="000000"/>
                </a:solidFill>
                <a:latin typeface="Arial"/>
                <a:cs typeface="+mn-cs"/>
              </a:rPr>
              <a:t>Reagan Test Site</a:t>
            </a:r>
          </a:p>
          <a:p>
            <a:pPr>
              <a:lnSpc>
                <a:spcPct val="7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200" b="1" dirty="0">
                <a:solidFill>
                  <a:srgbClr val="000000"/>
                </a:solidFill>
                <a:latin typeface="Arial"/>
                <a:cs typeface="+mn-cs"/>
              </a:rPr>
              <a:t>Space Fence</a:t>
            </a:r>
          </a:p>
        </p:txBody>
      </p:sp>
      <p:sp>
        <p:nvSpPr>
          <p:cNvPr id="287" name="Rectangle 1335">
            <a:extLst>
              <a:ext uri="{FF2B5EF4-FFF2-40B4-BE49-F238E27FC236}">
                <a16:creationId xmlns:a16="http://schemas.microsoft.com/office/drawing/2014/main" id="{04B4C7F9-7F2E-46E8-BA98-EDF72AC82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7126" y="7546976"/>
            <a:ext cx="1289454" cy="64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1924" tIns="82550" rIns="161924" bIns="82550">
            <a:spAutoFit/>
          </a:bodyPr>
          <a:lstStyle>
            <a:lvl1pPr defTabSz="804863">
              <a:spcBef>
                <a:spcPct val="10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048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04863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04863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04863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200" b="1" dirty="0">
                <a:solidFill>
                  <a:srgbClr val="000000"/>
                </a:solidFill>
                <a:latin typeface="Arial"/>
                <a:cs typeface="+mn-cs"/>
              </a:rPr>
              <a:t>Maui</a:t>
            </a:r>
          </a:p>
          <a:p>
            <a:pPr>
              <a:lnSpc>
                <a:spcPct val="7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200" b="1" dirty="0">
                <a:solidFill>
                  <a:srgbClr val="000000"/>
                </a:solidFill>
                <a:latin typeface="Arial"/>
                <a:cs typeface="+mn-cs"/>
              </a:rPr>
              <a:t>MSSS</a:t>
            </a:r>
          </a:p>
        </p:txBody>
      </p:sp>
      <p:sp>
        <p:nvSpPr>
          <p:cNvPr id="288" name="Rectangle 1335">
            <a:extLst>
              <a:ext uri="{FF2B5EF4-FFF2-40B4-BE49-F238E27FC236}">
                <a16:creationId xmlns:a16="http://schemas.microsoft.com/office/drawing/2014/main" id="{A06E63A8-9C83-4C79-8C9D-86C039F0B2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5627" y="9502776"/>
            <a:ext cx="1040989" cy="64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1924" tIns="82550" rIns="161924" bIns="82550">
            <a:spAutoFit/>
          </a:bodyPr>
          <a:lstStyle>
            <a:lvl1pPr defTabSz="804863">
              <a:spcBef>
                <a:spcPct val="10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04863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04863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04863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04863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04863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200" b="1" dirty="0">
                <a:solidFill>
                  <a:srgbClr val="000000"/>
                </a:solidFill>
                <a:latin typeface="Arial"/>
                <a:cs typeface="+mn-cs"/>
              </a:rPr>
              <a:t>Holt</a:t>
            </a:r>
          </a:p>
          <a:p>
            <a:pPr>
              <a:lnSpc>
                <a:spcPct val="7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200" b="1" dirty="0">
                <a:solidFill>
                  <a:srgbClr val="000000"/>
                </a:solidFill>
                <a:latin typeface="Arial"/>
                <a:cs typeface="+mn-cs"/>
              </a:rPr>
              <a:t>SST</a:t>
            </a:r>
          </a:p>
        </p:txBody>
      </p:sp>
      <p:pic>
        <p:nvPicPr>
          <p:cNvPr id="290" name="Picture 4">
            <a:extLst>
              <a:ext uri="{FF2B5EF4-FFF2-40B4-BE49-F238E27FC236}">
                <a16:creationId xmlns:a16="http://schemas.microsoft.com/office/drawing/2014/main" id="{4EE6CD80-6666-4210-ABD6-7A2F646667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8" t="568" r="1839" b="6171"/>
          <a:stretch>
            <a:fillRect/>
          </a:stretch>
        </p:blipFill>
        <p:spPr bwMode="auto">
          <a:xfrm>
            <a:off x="3450458" y="8338170"/>
            <a:ext cx="936000" cy="822468"/>
          </a:xfrm>
          <a:prstGeom prst="rect">
            <a:avLst/>
          </a:prstGeom>
          <a:solidFill>
            <a:srgbClr val="FFFFFF">
              <a:shade val="85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2" name="Picture 5">
            <a:extLst>
              <a:ext uri="{FF2B5EF4-FFF2-40B4-BE49-F238E27FC236}">
                <a16:creationId xmlns:a16="http://schemas.microsoft.com/office/drawing/2014/main" id="{E752118C-47E7-403B-BA0B-86465E1B6E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458" y="9383943"/>
            <a:ext cx="936000" cy="867830"/>
          </a:xfrm>
          <a:prstGeom prst="rect">
            <a:avLst/>
          </a:prstGeom>
          <a:solidFill>
            <a:srgbClr val="FFFFFF">
              <a:shade val="85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4" name="Picture 7">
            <a:extLst>
              <a:ext uri="{FF2B5EF4-FFF2-40B4-BE49-F238E27FC236}">
                <a16:creationId xmlns:a16="http://schemas.microsoft.com/office/drawing/2014/main" id="{51E3BE55-E0A9-4E4F-8787-BDC7138B2E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458" y="10475076"/>
            <a:ext cx="936000" cy="996172"/>
          </a:xfrm>
          <a:prstGeom prst="rect">
            <a:avLst/>
          </a:prstGeom>
          <a:solidFill>
            <a:srgbClr val="FFFFFF">
              <a:shade val="85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9" name="TextBox 288">
            <a:extLst>
              <a:ext uri="{FF2B5EF4-FFF2-40B4-BE49-F238E27FC236}">
                <a16:creationId xmlns:a16="http://schemas.microsoft.com/office/drawing/2014/main" id="{BCDF9990-473F-41D7-AEE1-D6CA4DB6FD13}"/>
              </a:ext>
            </a:extLst>
          </p:cNvPr>
          <p:cNvSpPr txBox="1"/>
          <p:nvPr/>
        </p:nvSpPr>
        <p:spPr>
          <a:xfrm>
            <a:off x="4369209" y="8296276"/>
            <a:ext cx="2949574" cy="1041400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marR="0" defTabSz="1828800" hangingPunct="1">
              <a:defRPr/>
            </a:pPr>
            <a:r>
              <a:rPr lang="en-US" sz="2800" b="1" dirty="0">
                <a:solidFill>
                  <a:srgbClr val="000099"/>
                </a:solidFill>
                <a:uFillTx/>
                <a:cs typeface="+mn-cs"/>
              </a:rPr>
              <a:t>Phased Array Radar</a:t>
            </a:r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4654FA50-9DAB-486C-8A35-4E713B294C97}"/>
              </a:ext>
            </a:extLst>
          </p:cNvPr>
          <p:cNvSpPr txBox="1"/>
          <p:nvPr/>
        </p:nvSpPr>
        <p:spPr>
          <a:xfrm>
            <a:off x="4331517" y="9336088"/>
            <a:ext cx="2949574" cy="1041400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marR="0" defTabSz="1828800" hangingPunct="1">
              <a:defRPr/>
            </a:pPr>
            <a:r>
              <a:rPr lang="en-US" sz="2800" b="1" dirty="0">
                <a:solidFill>
                  <a:srgbClr val="00B050"/>
                </a:solidFill>
                <a:uFillTx/>
                <a:cs typeface="+mn-cs"/>
              </a:rPr>
              <a:t>Mechanical Radar</a:t>
            </a:r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B1DDF760-3CD4-424E-B6C8-F876C9512DD8}"/>
              </a:ext>
            </a:extLst>
          </p:cNvPr>
          <p:cNvSpPr txBox="1"/>
          <p:nvPr/>
        </p:nvSpPr>
        <p:spPr>
          <a:xfrm>
            <a:off x="4369209" y="10377488"/>
            <a:ext cx="2949574" cy="1041400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marR="0" defTabSz="1828800" hangingPunct="1">
              <a:defRPr/>
            </a:pPr>
            <a:r>
              <a:rPr lang="en-US" sz="2800" b="1" dirty="0">
                <a:solidFill>
                  <a:srgbClr val="FF9900"/>
                </a:solidFill>
                <a:uFillTx/>
                <a:cs typeface="+mn-cs"/>
              </a:rPr>
              <a:t>Optical Telescope</a:t>
            </a: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9F7E83BE-92AB-4904-ADE5-B681EF508BC5}"/>
              </a:ext>
            </a:extLst>
          </p:cNvPr>
          <p:cNvSpPr txBox="1"/>
          <p:nvPr/>
        </p:nvSpPr>
        <p:spPr>
          <a:xfrm>
            <a:off x="4372885" y="12220160"/>
            <a:ext cx="2949574" cy="685800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marR="0" defTabSz="1828800" hangingPunct="1">
              <a:defRPr/>
            </a:pPr>
            <a:r>
              <a:rPr lang="en-US" sz="2800" b="1" dirty="0">
                <a:solidFill>
                  <a:srgbClr val="3333CC">
                    <a:lumMod val="60000"/>
                    <a:lumOff val="40000"/>
                  </a:srgbClr>
                </a:solidFill>
                <a:uFillTx/>
                <a:cs typeface="+mn-cs"/>
              </a:rPr>
              <a:t>SSN C2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0BF99D31-A66B-47C7-B541-63500B7CCC5C}"/>
              </a:ext>
            </a:extLst>
          </p:cNvPr>
          <p:cNvSpPr txBox="1"/>
          <p:nvPr/>
        </p:nvSpPr>
        <p:spPr>
          <a:xfrm>
            <a:off x="4391481" y="11545890"/>
            <a:ext cx="2949574" cy="749300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marR="0" defTabSz="1828800" hangingPunct="1">
              <a:defRPr/>
            </a:pPr>
            <a:r>
              <a:rPr lang="en-US" sz="2800" b="1" dirty="0">
                <a:solidFill>
                  <a:srgbClr val="FF0000"/>
                </a:solidFill>
                <a:uFillTx/>
                <a:cs typeface="+mn-cs"/>
              </a:rPr>
              <a:t>Upcoming</a:t>
            </a:r>
          </a:p>
        </p:txBody>
      </p:sp>
      <p:pic>
        <p:nvPicPr>
          <p:cNvPr id="297" name="Picture 58">
            <a:extLst>
              <a:ext uri="{FF2B5EF4-FFF2-40B4-BE49-F238E27FC236}">
                <a16:creationId xmlns:a16="http://schemas.microsoft.com/office/drawing/2014/main" id="{9CE8DBE4-6DE3-4186-9806-9BD8072C0F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277" y="2682877"/>
            <a:ext cx="1590674" cy="1006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8" name="Picture 8">
            <a:extLst>
              <a:ext uri="{FF2B5EF4-FFF2-40B4-BE49-F238E27FC236}">
                <a16:creationId xmlns:a16="http://schemas.microsoft.com/office/drawing/2014/main" id="{A8DA2C35-F47F-4DA7-87EC-5916F2670E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500" y="2365376"/>
            <a:ext cx="2124076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9" name="Picture 9">
            <a:extLst>
              <a:ext uri="{FF2B5EF4-FFF2-40B4-BE49-F238E27FC236}">
                <a16:creationId xmlns:a16="http://schemas.microsoft.com/office/drawing/2014/main" id="{88A2F594-AB3D-4F09-A241-994C3D6BE2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0177" y="2600327"/>
            <a:ext cx="1695450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0" name="Picture 10">
            <a:extLst>
              <a:ext uri="{FF2B5EF4-FFF2-40B4-BE49-F238E27FC236}">
                <a16:creationId xmlns:a16="http://schemas.microsoft.com/office/drawing/2014/main" id="{9F296A3C-E4DA-4D3A-87FE-E3BFD6F3C0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1677" y="2663827"/>
            <a:ext cx="1857374" cy="104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1" name="Picture 11">
            <a:extLst>
              <a:ext uri="{FF2B5EF4-FFF2-40B4-BE49-F238E27FC236}">
                <a16:creationId xmlns:a16="http://schemas.microsoft.com/office/drawing/2014/main" id="{014E3F65-E93B-40F5-BBC4-F2957B0ADD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5377" y="2644777"/>
            <a:ext cx="1971674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638327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/>
              <a:t>Radars typically provide three observables</a:t>
            </a:r>
          </a:p>
          <a:p>
            <a:pPr lvl="1"/>
            <a:r>
              <a:rPr lang="en-US" sz="4000" dirty="0"/>
              <a:t>Range to target (the most useful of the measurements)</a:t>
            </a:r>
          </a:p>
          <a:p>
            <a:pPr lvl="1"/>
            <a:r>
              <a:rPr lang="en-US" sz="4000" dirty="0"/>
              <a:t>Two angles to target, typically azimuth and elevation</a:t>
            </a:r>
          </a:p>
          <a:p>
            <a:pPr lvl="1"/>
            <a:r>
              <a:rPr lang="en-US" sz="4000" dirty="0"/>
              <a:t>Sometimes higher derivatives reported, although useful only if actually observed rather than just calculated</a:t>
            </a:r>
          </a:p>
          <a:p>
            <a:pPr lvl="1"/>
            <a:r>
              <a:rPr lang="en-US" sz="4000" dirty="0"/>
              <a:t>Framework used is </a:t>
            </a:r>
            <a:r>
              <a:rPr lang="en-US" sz="4000" i="1" dirty="0" err="1"/>
              <a:t>topocentric</a:t>
            </a:r>
            <a:r>
              <a:rPr lang="en-US" sz="4000" i="1" dirty="0"/>
              <a:t> horizon </a:t>
            </a:r>
            <a:r>
              <a:rPr lang="en-US" sz="4000" dirty="0"/>
              <a:t>coordinates, which rotates with earth</a:t>
            </a:r>
          </a:p>
          <a:p>
            <a:r>
              <a:rPr lang="en-US" sz="4800" dirty="0"/>
              <a:t>Optical sensors report only two observables, both angles</a:t>
            </a:r>
          </a:p>
          <a:p>
            <a:pPr lvl="1"/>
            <a:r>
              <a:rPr lang="en-US" sz="4000" dirty="0"/>
              <a:t>If azimuth mount (axis normal to earth), then report azimuth and elevation</a:t>
            </a:r>
          </a:p>
          <a:p>
            <a:pPr lvl="1"/>
            <a:r>
              <a:rPr lang="en-US" sz="4000" dirty="0"/>
              <a:t>If </a:t>
            </a:r>
            <a:r>
              <a:rPr lang="en-US" sz="4000" dirty="0" err="1"/>
              <a:t>ra</a:t>
            </a:r>
            <a:r>
              <a:rPr lang="en-US" sz="4000" dirty="0"/>
              <a:t>/</a:t>
            </a:r>
            <a:r>
              <a:rPr lang="en-US" sz="4000" dirty="0" err="1"/>
              <a:t>dec</a:t>
            </a:r>
            <a:r>
              <a:rPr lang="en-US" sz="4000" dirty="0"/>
              <a:t> mount (axis points to north star), then report right ascension and declination</a:t>
            </a:r>
          </a:p>
          <a:p>
            <a:pPr lvl="2"/>
            <a:r>
              <a:rPr lang="en-US" sz="3600" dirty="0"/>
              <a:t>Inertial system better suited to fixed background of stars</a:t>
            </a:r>
          </a:p>
          <a:p>
            <a:pPr lvl="1"/>
            <a:r>
              <a:rPr lang="en-US" sz="4000" dirty="0"/>
              <a:t>Space-based sensors usually provide sensor position along with observation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A9A543-80BC-2438-192A-B1DB48EAE65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433FF"/>
                </a:solidFill>
              </a:rPr>
              <a:t>Observation Types</a:t>
            </a:r>
          </a:p>
        </p:txBody>
      </p:sp>
    </p:spTree>
    <p:extLst>
      <p:ext uri="{BB962C8B-B14F-4D97-AF65-F5344CB8AC3E}">
        <p14:creationId xmlns:p14="http://schemas.microsoft.com/office/powerpoint/2010/main" val="28110274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0" dirty="0">
                <a:solidFill>
                  <a:srgbClr val="0433FF"/>
                </a:solidFill>
              </a:rPr>
              <a:t>Sensor capacity is a limited resource</a:t>
            </a:r>
          </a:p>
          <a:p>
            <a:r>
              <a:rPr lang="en-US" b="0" dirty="0"/>
              <a:t>Tasking function determines collection requirements per object</a:t>
            </a:r>
          </a:p>
          <a:p>
            <a:pPr lvl="1"/>
            <a:r>
              <a:rPr lang="en-US" dirty="0"/>
              <a:t>Object type, mission, and orbit determination (OD) solution age determines tasking priority</a:t>
            </a:r>
          </a:p>
          <a:p>
            <a:pPr lvl="2"/>
            <a:r>
              <a:rPr lang="en-US" dirty="0"/>
              <a:t>Called tasking “category” with range of values of 1 to 5</a:t>
            </a:r>
          </a:p>
          <a:p>
            <a:pPr lvl="1"/>
            <a:r>
              <a:rPr lang="en-US" dirty="0"/>
              <a:t>Number and collection details of tracks required</a:t>
            </a:r>
          </a:p>
          <a:p>
            <a:pPr lvl="2"/>
            <a:r>
              <a:rPr lang="en-US" dirty="0"/>
              <a:t>Called tasking “suffix” with large number of alphanumeric codes</a:t>
            </a:r>
          </a:p>
          <a:p>
            <a:r>
              <a:rPr lang="en-US" b="0" dirty="0"/>
              <a:t>Tasking </a:t>
            </a:r>
            <a:r>
              <a:rPr lang="en-US" b="0" dirty="0">
                <a:solidFill>
                  <a:srgbClr val="0433FF"/>
                </a:solidFill>
              </a:rPr>
              <a:t>allocates satellites to sensors</a:t>
            </a:r>
            <a:r>
              <a:rPr lang="en-US" b="0" dirty="0">
                <a:solidFill>
                  <a:srgbClr val="3333CC"/>
                </a:solidFill>
              </a:rPr>
              <a:t>  </a:t>
            </a:r>
          </a:p>
          <a:p>
            <a:r>
              <a:rPr lang="en-US" b="0" dirty="0"/>
              <a:t>Establish </a:t>
            </a:r>
            <a:r>
              <a:rPr lang="en-US" b="0" dirty="0">
                <a:solidFill>
                  <a:srgbClr val="0433FF"/>
                </a:solidFill>
              </a:rPr>
              <a:t>tracking priority</a:t>
            </a:r>
            <a:r>
              <a:rPr lang="en-US" b="0" dirty="0">
                <a:solidFill>
                  <a:srgbClr val="3333CC"/>
                </a:solidFill>
              </a:rPr>
              <a:t> </a:t>
            </a:r>
            <a:r>
              <a:rPr lang="en-US" b="0" dirty="0"/>
              <a:t>for each satellite</a:t>
            </a:r>
          </a:p>
          <a:p>
            <a:pPr lvl="1"/>
            <a:r>
              <a:rPr lang="en-US" dirty="0"/>
              <a:t>Determine sensor/satellite visibility for each satellite/sensor pair</a:t>
            </a:r>
          </a:p>
          <a:p>
            <a:pPr lvl="1"/>
            <a:r>
              <a:rPr lang="en-US" dirty="0"/>
              <a:t>Estimate sensor response (detectability) for each pair</a:t>
            </a:r>
          </a:p>
          <a:p>
            <a:pPr lvl="1"/>
            <a:r>
              <a:rPr lang="en-US" dirty="0"/>
              <a:t>Specify the number of obs/tracks for each viable satellite/sensor pair</a:t>
            </a:r>
          </a:p>
          <a:p>
            <a:pPr lvl="1"/>
            <a:r>
              <a:rPr lang="en-US" dirty="0"/>
              <a:t>“Decentralized execution”:  sensors told tracking needs/priority for a given day but not precisely when to track</a:t>
            </a:r>
          </a:p>
          <a:p>
            <a:r>
              <a:rPr lang="en-US" b="0" dirty="0"/>
              <a:t>Composite Tasking List (CTL) sent to all tasked sensors</a:t>
            </a:r>
          </a:p>
          <a:p>
            <a:r>
              <a:rPr lang="en-US" b="0" dirty="0"/>
              <a:t>Operates on a 24-hour cycle; only one tasking request set per day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04B099-3716-1DFF-33EE-4D9D1EA38E9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13</a:t>
            </a:fld>
            <a:endParaRPr lang="en-US" dirty="0"/>
          </a:p>
        </p:txBody>
      </p:sp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433FF"/>
                </a:solidFill>
              </a:rPr>
              <a:t>Sensor Tasking</a:t>
            </a:r>
          </a:p>
        </p:txBody>
      </p:sp>
    </p:spTree>
    <p:extLst>
      <p:ext uri="{BB962C8B-B14F-4D97-AF65-F5344CB8AC3E}">
        <p14:creationId xmlns:p14="http://schemas.microsoft.com/office/powerpoint/2010/main" val="399721577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Sites receive the CTL from 18 SDS and plan data collection</a:t>
            </a:r>
          </a:p>
          <a:p>
            <a:r>
              <a:rPr lang="en-US" dirty="0"/>
              <a:t>Mission planning allocates limited sensor resources to specific passes</a:t>
            </a:r>
          </a:p>
          <a:p>
            <a:pPr lvl="1"/>
            <a:r>
              <a:rPr lang="en-US" dirty="0"/>
              <a:t>Calculate passes using Two-Line Elements (TLEs) from local catalog</a:t>
            </a:r>
          </a:p>
          <a:p>
            <a:pPr lvl="1"/>
            <a:r>
              <a:rPr lang="en-US" dirty="0"/>
              <a:t>Estimate sensor response using radar range equation (radars) or visual magnitude (optical)</a:t>
            </a:r>
          </a:p>
          <a:p>
            <a:pPr lvl="1"/>
            <a:r>
              <a:rPr lang="en-US" dirty="0"/>
              <a:t>Resource conflicts resolved by tasking category, i.e., when a conflict exists, higher priority satellite pursued</a:t>
            </a:r>
          </a:p>
          <a:p>
            <a:r>
              <a:rPr lang="en-US" dirty="0"/>
              <a:t>Observations are collected according to mission plan</a:t>
            </a:r>
          </a:p>
          <a:p>
            <a:pPr lvl="1"/>
            <a:r>
              <a:rPr lang="en-US" dirty="0"/>
              <a:t>Plan may be superseded by special tasking in support of Space Situational Awareness (SSA)</a:t>
            </a:r>
          </a:p>
          <a:p>
            <a:pPr>
              <a:buFontTx/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A8E031-469F-2871-E94A-066BC2A3B58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14</a:t>
            </a:fld>
            <a:endParaRPr lang="en-US" dirty="0"/>
          </a:p>
        </p:txBody>
      </p:sp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433FF"/>
                </a:solidFill>
              </a:rPr>
              <a:t>Site Mission Planning</a:t>
            </a:r>
          </a:p>
        </p:txBody>
      </p:sp>
    </p:spTree>
    <p:extLst>
      <p:ext uri="{BB962C8B-B14F-4D97-AF65-F5344CB8AC3E}">
        <p14:creationId xmlns:p14="http://schemas.microsoft.com/office/powerpoint/2010/main" val="54693396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>
                <a:solidFill>
                  <a:srgbClr val="3333CC"/>
                </a:solidFill>
              </a:rPr>
              <a:t>15</a:t>
            </a:fld>
            <a:endParaRPr>
              <a:solidFill>
                <a:srgbClr val="3333CC"/>
              </a:solidFill>
            </a:endParaRPr>
          </a:p>
        </p:txBody>
      </p:sp>
      <p:sp>
        <p:nvSpPr>
          <p:cNvPr id="3346" name="Describing and Using Orbi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6600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Two-Line Orbital Elements (TLEs)</a:t>
            </a:r>
            <a:endParaRPr sz="4800" dirty="0">
              <a:solidFill>
                <a:srgbClr val="33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48" name="Two-Line Orbital Element Sets (ELSET)"/>
          <p:cNvSpPr txBox="1"/>
          <p:nvPr/>
        </p:nvSpPr>
        <p:spPr>
          <a:xfrm>
            <a:off x="8459038" y="2973587"/>
            <a:ext cx="7894551" cy="6470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0368" tIns="80368" rIns="80368" bIns="80368">
            <a:spAutoFit/>
          </a:bodyPr>
          <a:lstStyle/>
          <a:p>
            <a:pPr marL="61912" marR="61912" algn="ctr">
              <a:defRPr sz="3600" b="1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+mn-lt"/>
                <a:ea typeface="+mn-ea"/>
                <a:cs typeface="+mn-cs"/>
                <a:sym typeface="Arial"/>
              </a:defRPr>
            </a:pPr>
            <a:r>
              <a:rPr sz="3150" dirty="0">
                <a:solidFill>
                  <a:srgbClr val="3333CC"/>
                </a:solidFill>
              </a:rPr>
              <a:t>Two-Line Orbital Element </a:t>
            </a:r>
            <a:r>
              <a:rPr lang="en-US" sz="3150" dirty="0">
                <a:solidFill>
                  <a:srgbClr val="3333CC"/>
                </a:solidFill>
              </a:rPr>
              <a:t>(TLE) Format</a:t>
            </a:r>
            <a:r>
              <a:rPr sz="3150" i="1" dirty="0">
                <a:solidFill>
                  <a:srgbClr val="3333CC"/>
                </a:solidFill>
                <a:uFill>
                  <a:solidFill>
                    <a:srgbClr val="FFFB00"/>
                  </a:solidFill>
                </a:uFill>
              </a:rPr>
              <a:t> </a:t>
            </a:r>
          </a:p>
        </p:txBody>
      </p:sp>
      <p:sp>
        <p:nvSpPr>
          <p:cNvPr id="3349" name="1 35946U 09055A   12182.12787517  .00000032  00000-0  25025-4 0   240…"/>
          <p:cNvSpPr txBox="1"/>
          <p:nvPr/>
        </p:nvSpPr>
        <p:spPr>
          <a:xfrm>
            <a:off x="5387579" y="6094512"/>
            <a:ext cx="13595450" cy="23782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80368" tIns="80368" rIns="80368" bIns="80368">
            <a:spAutoFit/>
          </a:bodyPr>
          <a:lstStyle/>
          <a:p>
            <a:pPr defTabSz="482202">
              <a:defRPr sz="3200">
                <a:uFillTx/>
                <a:latin typeface="Courier"/>
                <a:ea typeface="Courier"/>
                <a:cs typeface="Courier"/>
                <a:sym typeface="Courier"/>
              </a:defRPr>
            </a:pPr>
            <a:r>
              <a:rPr sz="2400" dirty="0">
                <a:solidFill>
                  <a:srgbClr val="3333CC"/>
                </a:solidFill>
              </a:rPr>
              <a:t>1 35946U 09055A   12182.12787517  .00000032  00000-0  25025-4 0   24</a:t>
            </a:r>
            <a:r>
              <a:rPr sz="2400" u="sng" dirty="0">
                <a:solidFill>
                  <a:srgbClr val="3333CC"/>
                </a:solidFill>
              </a:rPr>
              <a:t>0</a:t>
            </a:r>
          </a:p>
          <a:p>
            <a:pPr defTabSz="482202">
              <a:defRPr sz="3200">
                <a:uFillTx/>
                <a:latin typeface="Courier"/>
                <a:ea typeface="Courier"/>
                <a:cs typeface="Courier"/>
                <a:sym typeface="Courier"/>
              </a:defRPr>
            </a:pPr>
            <a:endParaRPr sz="2400" u="sng" dirty="0">
              <a:solidFill>
                <a:srgbClr val="3333CC"/>
              </a:solidFill>
            </a:endParaRPr>
          </a:p>
          <a:p>
            <a:pPr defTabSz="482202">
              <a:defRPr sz="3200">
                <a:uFillTx/>
                <a:latin typeface="Courier"/>
                <a:ea typeface="Courier"/>
                <a:cs typeface="Courier"/>
                <a:sym typeface="Courier"/>
              </a:defRPr>
            </a:pPr>
            <a:endParaRPr sz="2400" u="sng" dirty="0">
              <a:solidFill>
                <a:srgbClr val="3333CC"/>
              </a:solidFill>
            </a:endParaRPr>
          </a:p>
          <a:p>
            <a:pPr defTabSz="482202">
              <a:defRPr sz="3200">
                <a:uFillTx/>
                <a:latin typeface="Courier"/>
                <a:ea typeface="Courier"/>
                <a:cs typeface="Courier"/>
                <a:sym typeface="Courier"/>
              </a:defRPr>
            </a:pPr>
            <a:endParaRPr sz="2400" u="sng" dirty="0">
              <a:solidFill>
                <a:srgbClr val="3333CC"/>
              </a:solidFill>
            </a:endParaRPr>
          </a:p>
          <a:p>
            <a:pPr defTabSz="482202">
              <a:defRPr sz="3200">
                <a:uFillTx/>
                <a:latin typeface="Courier"/>
                <a:ea typeface="Courier"/>
                <a:cs typeface="Courier"/>
                <a:sym typeface="Courier"/>
              </a:defRPr>
            </a:pPr>
            <a:endParaRPr sz="2400" u="sng" dirty="0">
              <a:solidFill>
                <a:srgbClr val="3333CC"/>
              </a:solidFill>
            </a:endParaRPr>
          </a:p>
          <a:p>
            <a:pPr defTabSz="482202">
              <a:defRPr sz="3200">
                <a:uFillTx/>
                <a:latin typeface="Courier"/>
                <a:ea typeface="Courier"/>
                <a:cs typeface="Courier"/>
                <a:sym typeface="Courier"/>
              </a:defRPr>
            </a:pPr>
            <a:r>
              <a:rPr sz="2400" dirty="0">
                <a:solidFill>
                  <a:srgbClr val="3333CC"/>
                </a:solidFill>
              </a:rPr>
              <a:t>2 35946  98.4805 261.3681 0002231  93.7109 266.4343 </a:t>
            </a:r>
            <a:r>
              <a:rPr sz="2400" b="1" dirty="0">
                <a:solidFill>
                  <a:srgbClr val="3333CC"/>
                </a:solidFill>
              </a:rPr>
              <a:t>14.37662472</a:t>
            </a:r>
            <a:r>
              <a:rPr sz="2400" dirty="0">
                <a:solidFill>
                  <a:srgbClr val="3333CC"/>
                </a:solidFill>
              </a:rPr>
              <a:t>14299</a:t>
            </a:r>
            <a:r>
              <a:rPr sz="2400" u="sng" dirty="0">
                <a:solidFill>
                  <a:srgbClr val="3333CC"/>
                </a:solidFill>
              </a:rPr>
              <a:t>2</a:t>
            </a:r>
          </a:p>
        </p:txBody>
      </p:sp>
      <p:sp>
        <p:nvSpPr>
          <p:cNvPr id="3350" name="This example:…"/>
          <p:cNvSpPr/>
          <p:nvPr/>
        </p:nvSpPr>
        <p:spPr>
          <a:xfrm>
            <a:off x="5491387" y="10496849"/>
            <a:ext cx="2338542" cy="900969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0368" tIns="80368" rIns="80368" bIns="80368">
            <a:spAutoFit/>
          </a:bodyPr>
          <a:lstStyle/>
          <a:p>
            <a:pPr marL="61912" marR="61912" algn="ctr">
              <a:defRPr sz="3200" b="1">
                <a:latin typeface="+mn-lt"/>
                <a:ea typeface="+mn-ea"/>
                <a:cs typeface="+mn-cs"/>
                <a:sym typeface="Arial"/>
              </a:defRPr>
            </a:pPr>
            <a:r>
              <a:rPr sz="2400">
                <a:solidFill>
                  <a:srgbClr val="3333CC"/>
                </a:solidFill>
              </a:rPr>
              <a:t>This example:</a:t>
            </a:r>
          </a:p>
          <a:p>
            <a:pPr marL="61912" marR="61912" algn="ctr">
              <a:defRPr sz="3200" b="1">
                <a:latin typeface="+mn-lt"/>
                <a:ea typeface="+mn-ea"/>
                <a:cs typeface="+mn-cs"/>
                <a:sym typeface="Arial"/>
              </a:defRPr>
            </a:pPr>
            <a:r>
              <a:rPr sz="2400">
                <a:solidFill>
                  <a:srgbClr val="3333CC"/>
                </a:solidFill>
              </a:rPr>
              <a:t>Worldview-2</a:t>
            </a:r>
          </a:p>
        </p:txBody>
      </p:sp>
      <p:sp>
        <p:nvSpPr>
          <p:cNvPr id="3351" name="Line No"/>
          <p:cNvSpPr txBox="1"/>
          <p:nvPr/>
        </p:nvSpPr>
        <p:spPr>
          <a:xfrm>
            <a:off x="5179854" y="7056539"/>
            <a:ext cx="1387000" cy="50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0368" tIns="80368" rIns="80368" bIns="80368">
            <a:spAutoFit/>
          </a:bodyPr>
          <a:lstStyle>
            <a:lvl1pPr marL="82549" marR="82549" algn="ctr">
              <a:defRPr sz="3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sz="2250">
                <a:solidFill>
                  <a:srgbClr val="3333CC"/>
                </a:solidFill>
              </a:rPr>
              <a:t>Line No</a:t>
            </a:r>
          </a:p>
        </p:txBody>
      </p:sp>
      <p:sp>
        <p:nvSpPr>
          <p:cNvPr id="3352" name="Sat No."/>
          <p:cNvSpPr txBox="1"/>
          <p:nvPr/>
        </p:nvSpPr>
        <p:spPr>
          <a:xfrm>
            <a:off x="5837886" y="4738093"/>
            <a:ext cx="1322880" cy="50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0368" tIns="80368" rIns="80368" bIns="80368">
            <a:spAutoFit/>
          </a:bodyPr>
          <a:lstStyle>
            <a:lvl1pPr marL="82549" marR="82549" algn="ctr">
              <a:defRPr sz="3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sz="2250">
                <a:solidFill>
                  <a:srgbClr val="3333CC"/>
                </a:solidFill>
              </a:rPr>
              <a:t>Sat No.</a:t>
            </a:r>
          </a:p>
        </p:txBody>
      </p:sp>
      <p:sp>
        <p:nvSpPr>
          <p:cNvPr id="3353" name="Class"/>
          <p:cNvSpPr txBox="1"/>
          <p:nvPr/>
        </p:nvSpPr>
        <p:spPr>
          <a:xfrm>
            <a:off x="6311154" y="5188745"/>
            <a:ext cx="1098459" cy="50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0368" tIns="80368" rIns="80368" bIns="80368">
            <a:spAutoFit/>
          </a:bodyPr>
          <a:lstStyle>
            <a:lvl1pPr marL="82549" marR="82549" algn="ctr">
              <a:defRPr sz="3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sz="2250">
                <a:solidFill>
                  <a:srgbClr val="3333CC"/>
                </a:solidFill>
              </a:rPr>
              <a:t>Class</a:t>
            </a:r>
          </a:p>
        </p:txBody>
      </p:sp>
      <p:sp>
        <p:nvSpPr>
          <p:cNvPr id="3354" name="Line"/>
          <p:cNvSpPr/>
          <p:nvPr/>
        </p:nvSpPr>
        <p:spPr>
          <a:xfrm>
            <a:off x="6859192" y="5648326"/>
            <a:ext cx="2400" cy="575960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 defTabSz="482202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3333CC"/>
              </a:solidFill>
            </a:endParaRPr>
          </a:p>
        </p:txBody>
      </p:sp>
      <p:sp>
        <p:nvSpPr>
          <p:cNvPr id="3355" name="Line"/>
          <p:cNvSpPr/>
          <p:nvPr/>
        </p:nvSpPr>
        <p:spPr>
          <a:xfrm>
            <a:off x="7544991" y="4165698"/>
            <a:ext cx="2382" cy="2040732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 defTabSz="482202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3333CC"/>
              </a:solidFill>
            </a:endParaRPr>
          </a:p>
        </p:txBody>
      </p:sp>
      <p:sp>
        <p:nvSpPr>
          <p:cNvPr id="3356" name="Line"/>
          <p:cNvSpPr/>
          <p:nvPr/>
        </p:nvSpPr>
        <p:spPr>
          <a:xfrm>
            <a:off x="6360915" y="5318821"/>
            <a:ext cx="2374" cy="910826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 defTabSz="482202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3333CC"/>
              </a:solidFill>
            </a:endParaRPr>
          </a:p>
        </p:txBody>
      </p:sp>
      <p:sp>
        <p:nvSpPr>
          <p:cNvPr id="3357" name="Epoch Time:…"/>
          <p:cNvSpPr txBox="1"/>
          <p:nvPr/>
        </p:nvSpPr>
        <p:spPr>
          <a:xfrm>
            <a:off x="8473729" y="4218980"/>
            <a:ext cx="3091954" cy="85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0368" tIns="80368" rIns="80368" bIns="80368">
            <a:spAutoFit/>
          </a:bodyPr>
          <a:lstStyle/>
          <a:p>
            <a:pPr marL="61912" marR="61912" algn="ctr">
              <a:defRPr sz="3000" b="1">
                <a:latin typeface="+mn-lt"/>
                <a:ea typeface="+mn-ea"/>
                <a:cs typeface="+mn-cs"/>
                <a:sym typeface="Arial"/>
              </a:defRPr>
            </a:pPr>
            <a:r>
              <a:rPr sz="2250">
                <a:solidFill>
                  <a:srgbClr val="3333CC"/>
                </a:solidFill>
              </a:rPr>
              <a:t>Epoch Time:</a:t>
            </a:r>
          </a:p>
          <a:p>
            <a:pPr marL="61912" marR="61912" algn="ctr">
              <a:defRPr sz="3000" b="1">
                <a:latin typeface="+mn-lt"/>
                <a:ea typeface="+mn-ea"/>
                <a:cs typeface="+mn-cs"/>
                <a:sym typeface="Arial"/>
              </a:defRPr>
            </a:pPr>
            <a:r>
              <a:rPr sz="2250">
                <a:solidFill>
                  <a:srgbClr val="3333CC"/>
                </a:solidFill>
              </a:rPr>
              <a:t>Year, Julian Day.dec</a:t>
            </a:r>
          </a:p>
        </p:txBody>
      </p:sp>
      <p:sp>
        <p:nvSpPr>
          <p:cNvPr id="3358" name="Line"/>
          <p:cNvSpPr/>
          <p:nvPr/>
        </p:nvSpPr>
        <p:spPr>
          <a:xfrm>
            <a:off x="9849743" y="5027117"/>
            <a:ext cx="2382" cy="1259682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 defTabSz="482202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3333CC"/>
              </a:solidFill>
            </a:endParaRPr>
          </a:p>
        </p:txBody>
      </p:sp>
      <p:sp>
        <p:nvSpPr>
          <p:cNvPr id="3359" name="Line"/>
          <p:cNvSpPr/>
          <p:nvPr/>
        </p:nvSpPr>
        <p:spPr>
          <a:xfrm>
            <a:off x="12670633" y="5712618"/>
            <a:ext cx="2382" cy="507208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 defTabSz="482202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3333CC"/>
              </a:solidFill>
            </a:endParaRPr>
          </a:p>
        </p:txBody>
      </p:sp>
      <p:sp>
        <p:nvSpPr>
          <p:cNvPr id="3360" name="2nd Derivative…"/>
          <p:cNvSpPr txBox="1"/>
          <p:nvPr/>
        </p:nvSpPr>
        <p:spPr>
          <a:xfrm>
            <a:off x="12918992" y="3960020"/>
            <a:ext cx="2258392" cy="85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0368" tIns="80368" rIns="80368" bIns="80368">
            <a:spAutoFit/>
          </a:bodyPr>
          <a:lstStyle/>
          <a:p>
            <a:pPr marL="61912" marR="61912" algn="ctr">
              <a:defRPr sz="3000" b="1">
                <a:latin typeface="+mn-lt"/>
                <a:ea typeface="+mn-ea"/>
                <a:cs typeface="+mn-cs"/>
                <a:sym typeface="Arial"/>
              </a:defRPr>
            </a:pPr>
            <a:r>
              <a:rPr sz="2250">
                <a:solidFill>
                  <a:srgbClr val="3333CC"/>
                </a:solidFill>
              </a:rPr>
              <a:t>2nd Derivative</a:t>
            </a:r>
          </a:p>
          <a:p>
            <a:pPr marL="61912" marR="61912" algn="ctr">
              <a:defRPr sz="3000" b="1">
                <a:latin typeface="+mn-lt"/>
                <a:ea typeface="+mn-ea"/>
                <a:cs typeface="+mn-cs"/>
                <a:sym typeface="Arial"/>
              </a:defRPr>
            </a:pPr>
            <a:r>
              <a:rPr sz="2250">
                <a:solidFill>
                  <a:srgbClr val="3333CC"/>
                </a:solidFill>
              </a:rPr>
              <a:t>Mean motion</a:t>
            </a:r>
          </a:p>
        </p:txBody>
      </p:sp>
      <p:sp>
        <p:nvSpPr>
          <p:cNvPr id="3361" name="Line"/>
          <p:cNvSpPr/>
          <p:nvPr/>
        </p:nvSpPr>
        <p:spPr>
          <a:xfrm>
            <a:off x="14042233" y="4822033"/>
            <a:ext cx="2382" cy="1397794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 defTabSz="482202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3333CC"/>
              </a:solidFill>
            </a:endParaRPr>
          </a:p>
        </p:txBody>
      </p:sp>
      <p:sp>
        <p:nvSpPr>
          <p:cNvPr id="3362" name="BSTAR…"/>
          <p:cNvSpPr txBox="1"/>
          <p:nvPr/>
        </p:nvSpPr>
        <p:spPr>
          <a:xfrm>
            <a:off x="15188390" y="4760120"/>
            <a:ext cx="1649251" cy="85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0368" tIns="80368" rIns="80368" bIns="80368">
            <a:spAutoFit/>
          </a:bodyPr>
          <a:lstStyle/>
          <a:p>
            <a:pPr marL="61912" marR="61912" algn="ctr">
              <a:defRPr sz="3000" b="1">
                <a:latin typeface="+mn-lt"/>
                <a:ea typeface="+mn-ea"/>
                <a:cs typeface="+mn-cs"/>
                <a:sym typeface="Arial"/>
              </a:defRPr>
            </a:pPr>
            <a:r>
              <a:rPr sz="2250">
                <a:solidFill>
                  <a:srgbClr val="3333CC"/>
                </a:solidFill>
              </a:rPr>
              <a:t>BSTAR</a:t>
            </a:r>
          </a:p>
          <a:p>
            <a:pPr marL="61912" marR="61912" algn="ctr">
              <a:defRPr sz="3000" b="1">
                <a:latin typeface="+mn-lt"/>
                <a:ea typeface="+mn-ea"/>
                <a:cs typeface="+mn-cs"/>
                <a:sym typeface="Arial"/>
              </a:defRPr>
            </a:pPr>
            <a:r>
              <a:rPr sz="2250">
                <a:solidFill>
                  <a:srgbClr val="3333CC"/>
                </a:solidFill>
              </a:rPr>
              <a:t>Drag term</a:t>
            </a:r>
          </a:p>
        </p:txBody>
      </p:sp>
      <p:sp>
        <p:nvSpPr>
          <p:cNvPr id="3363" name="Line"/>
          <p:cNvSpPr/>
          <p:nvPr/>
        </p:nvSpPr>
        <p:spPr>
          <a:xfrm>
            <a:off x="15969258" y="5648326"/>
            <a:ext cx="2400" cy="575960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 defTabSz="482202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3333CC"/>
              </a:solidFill>
            </a:endParaRPr>
          </a:p>
        </p:txBody>
      </p:sp>
      <p:sp>
        <p:nvSpPr>
          <p:cNvPr id="3364" name="Line"/>
          <p:cNvSpPr/>
          <p:nvPr/>
        </p:nvSpPr>
        <p:spPr>
          <a:xfrm flipH="1">
            <a:off x="17022727" y="4333954"/>
            <a:ext cx="2" cy="1928040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 defTabSz="482202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3333CC"/>
              </a:solidFill>
            </a:endParaRPr>
          </a:p>
        </p:txBody>
      </p:sp>
      <p:sp>
        <p:nvSpPr>
          <p:cNvPr id="3365" name="Elset No"/>
          <p:cNvSpPr txBox="1"/>
          <p:nvPr/>
        </p:nvSpPr>
        <p:spPr>
          <a:xfrm>
            <a:off x="17560698" y="5090221"/>
            <a:ext cx="1483180" cy="50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0368" tIns="80368" rIns="80368" bIns="80368">
            <a:spAutoFit/>
          </a:bodyPr>
          <a:lstStyle>
            <a:lvl1pPr marL="82549" marR="82549" algn="ctr">
              <a:defRPr sz="3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sz="2250">
                <a:solidFill>
                  <a:srgbClr val="3333CC"/>
                </a:solidFill>
              </a:rPr>
              <a:t>Elset No</a:t>
            </a:r>
          </a:p>
        </p:txBody>
      </p:sp>
      <p:sp>
        <p:nvSpPr>
          <p:cNvPr id="3366" name="Line"/>
          <p:cNvSpPr/>
          <p:nvPr/>
        </p:nvSpPr>
        <p:spPr>
          <a:xfrm>
            <a:off x="17842706" y="5534027"/>
            <a:ext cx="2372" cy="683118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 defTabSz="482202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3333CC"/>
              </a:solidFill>
            </a:endParaRPr>
          </a:p>
        </p:txBody>
      </p:sp>
      <p:sp>
        <p:nvSpPr>
          <p:cNvPr id="3367" name="Check…"/>
          <p:cNvSpPr txBox="1"/>
          <p:nvPr/>
        </p:nvSpPr>
        <p:spPr>
          <a:xfrm>
            <a:off x="17863944" y="6728818"/>
            <a:ext cx="1152320" cy="85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0368" tIns="80368" rIns="80368" bIns="80368">
            <a:spAutoFit/>
          </a:bodyPr>
          <a:lstStyle/>
          <a:p>
            <a:pPr marL="61912" marR="61912" algn="ctr">
              <a:defRPr sz="3000" b="1">
                <a:latin typeface="+mn-lt"/>
                <a:ea typeface="+mn-ea"/>
                <a:cs typeface="+mn-cs"/>
                <a:sym typeface="Arial"/>
              </a:defRPr>
            </a:pPr>
            <a:r>
              <a:rPr sz="2250">
                <a:solidFill>
                  <a:srgbClr val="3333CC"/>
                </a:solidFill>
              </a:rPr>
              <a:t>Check</a:t>
            </a:r>
          </a:p>
          <a:p>
            <a:pPr marL="61912" marR="61912" algn="ctr">
              <a:defRPr sz="3000" b="1">
                <a:latin typeface="+mn-lt"/>
                <a:ea typeface="+mn-ea"/>
                <a:cs typeface="+mn-cs"/>
                <a:sym typeface="Arial"/>
              </a:defRPr>
            </a:pPr>
            <a:r>
              <a:rPr sz="2250">
                <a:solidFill>
                  <a:srgbClr val="3333CC"/>
                </a:solidFill>
              </a:rPr>
              <a:t>Sum</a:t>
            </a:r>
          </a:p>
        </p:txBody>
      </p:sp>
      <p:sp>
        <p:nvSpPr>
          <p:cNvPr id="3368" name="Intl Designator"/>
          <p:cNvSpPr txBox="1"/>
          <p:nvPr/>
        </p:nvSpPr>
        <p:spPr>
          <a:xfrm>
            <a:off x="6615861" y="3727253"/>
            <a:ext cx="2348802" cy="50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0368" tIns="80368" rIns="80368" bIns="80368">
            <a:spAutoFit/>
          </a:bodyPr>
          <a:lstStyle>
            <a:lvl1pPr marL="82549" marR="82549" algn="ctr">
              <a:defRPr sz="3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sz="2250">
                <a:solidFill>
                  <a:srgbClr val="3333CC"/>
                </a:solidFill>
              </a:rPr>
              <a:t>Intl Designator</a:t>
            </a:r>
          </a:p>
        </p:txBody>
      </p:sp>
      <p:sp>
        <p:nvSpPr>
          <p:cNvPr id="3369" name="Ephemeris Type"/>
          <p:cNvSpPr txBox="1"/>
          <p:nvPr/>
        </p:nvSpPr>
        <p:spPr>
          <a:xfrm>
            <a:off x="15511598" y="3824885"/>
            <a:ext cx="2557192" cy="50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0368" tIns="80368" rIns="80368" bIns="80368">
            <a:spAutoFit/>
          </a:bodyPr>
          <a:lstStyle>
            <a:lvl1pPr marL="82549" marR="82549" algn="ctr">
              <a:defRPr sz="3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sz="2250">
                <a:solidFill>
                  <a:srgbClr val="3333CC"/>
                </a:solidFill>
              </a:rPr>
              <a:t>Ephemeris Type</a:t>
            </a:r>
          </a:p>
        </p:txBody>
      </p:sp>
      <p:sp>
        <p:nvSpPr>
          <p:cNvPr id="3370" name="1st Derivative…"/>
          <p:cNvSpPr txBox="1"/>
          <p:nvPr/>
        </p:nvSpPr>
        <p:spPr>
          <a:xfrm>
            <a:off x="11571668" y="4922044"/>
            <a:ext cx="2162212" cy="85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0368" tIns="80368" rIns="80368" bIns="80368">
            <a:spAutoFit/>
          </a:bodyPr>
          <a:lstStyle/>
          <a:p>
            <a:pPr marL="61912" marR="61912" algn="ctr">
              <a:defRPr sz="3000" b="1">
                <a:latin typeface="+mn-lt"/>
                <a:ea typeface="+mn-ea"/>
                <a:cs typeface="+mn-cs"/>
                <a:sym typeface="Arial"/>
              </a:defRPr>
            </a:pPr>
            <a:r>
              <a:rPr sz="2250" dirty="0">
                <a:solidFill>
                  <a:srgbClr val="3333CC"/>
                </a:solidFill>
              </a:rPr>
              <a:t>1st Derivative</a:t>
            </a:r>
          </a:p>
          <a:p>
            <a:pPr marL="61912" marR="61912" algn="ctr">
              <a:defRPr sz="3000" b="1">
                <a:latin typeface="+mn-lt"/>
                <a:ea typeface="+mn-ea"/>
                <a:cs typeface="+mn-cs"/>
                <a:sym typeface="Arial"/>
              </a:defRPr>
            </a:pPr>
            <a:r>
              <a:rPr sz="2250" dirty="0">
                <a:solidFill>
                  <a:srgbClr val="3333CC"/>
                </a:solidFill>
              </a:rPr>
              <a:t>Mean motion</a:t>
            </a:r>
          </a:p>
        </p:txBody>
      </p:sp>
      <p:sp>
        <p:nvSpPr>
          <p:cNvPr id="3371" name="Line"/>
          <p:cNvSpPr/>
          <p:nvPr/>
        </p:nvSpPr>
        <p:spPr>
          <a:xfrm flipH="1" flipV="1">
            <a:off x="18266639" y="6498570"/>
            <a:ext cx="345562" cy="305152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 defTabSz="482202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3333CC"/>
              </a:solidFill>
            </a:endParaRPr>
          </a:p>
        </p:txBody>
      </p:sp>
      <p:sp>
        <p:nvSpPr>
          <p:cNvPr id="3372" name="Inclination"/>
          <p:cNvSpPr txBox="1"/>
          <p:nvPr/>
        </p:nvSpPr>
        <p:spPr>
          <a:xfrm>
            <a:off x="6622519" y="9138347"/>
            <a:ext cx="1771721" cy="50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0368" tIns="80368" rIns="80368" bIns="80368">
            <a:spAutoFit/>
          </a:bodyPr>
          <a:lstStyle>
            <a:lvl1pPr marL="82549" marR="82549" algn="ctr">
              <a:defRPr sz="3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sz="2250">
                <a:solidFill>
                  <a:srgbClr val="3333CC"/>
                </a:solidFill>
              </a:rPr>
              <a:t>Inclination</a:t>
            </a:r>
          </a:p>
        </p:txBody>
      </p:sp>
      <p:sp>
        <p:nvSpPr>
          <p:cNvPr id="3373" name="Line"/>
          <p:cNvSpPr/>
          <p:nvPr/>
        </p:nvSpPr>
        <p:spPr>
          <a:xfrm flipV="1">
            <a:off x="7597676" y="8454926"/>
            <a:ext cx="2392" cy="803668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 defTabSz="482202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3333CC"/>
              </a:solidFill>
            </a:endParaRPr>
          </a:p>
        </p:txBody>
      </p:sp>
      <p:sp>
        <p:nvSpPr>
          <p:cNvPr id="3374" name="Right…"/>
          <p:cNvSpPr txBox="1"/>
          <p:nvPr/>
        </p:nvSpPr>
        <p:spPr>
          <a:xfrm>
            <a:off x="8404636" y="9420524"/>
            <a:ext cx="1745431" cy="85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0368" tIns="80368" rIns="80368" bIns="80368">
            <a:spAutoFit/>
          </a:bodyPr>
          <a:lstStyle/>
          <a:p>
            <a:pPr marL="61912" marR="61912" algn="ctr">
              <a:defRPr sz="3000" b="1">
                <a:latin typeface="+mn-lt"/>
                <a:ea typeface="+mn-ea"/>
                <a:cs typeface="+mn-cs"/>
                <a:sym typeface="Arial"/>
              </a:defRPr>
            </a:pPr>
            <a:r>
              <a:rPr sz="2250">
                <a:solidFill>
                  <a:srgbClr val="3333CC"/>
                </a:solidFill>
              </a:rPr>
              <a:t>Right</a:t>
            </a:r>
          </a:p>
          <a:p>
            <a:pPr marL="61912" marR="61912" algn="ctr">
              <a:defRPr sz="3000" b="1">
                <a:latin typeface="+mn-lt"/>
                <a:ea typeface="+mn-ea"/>
                <a:cs typeface="+mn-cs"/>
                <a:sym typeface="Arial"/>
              </a:defRPr>
            </a:pPr>
            <a:r>
              <a:rPr sz="2250">
                <a:solidFill>
                  <a:srgbClr val="3333CC"/>
                </a:solidFill>
              </a:rPr>
              <a:t>Ascension</a:t>
            </a:r>
          </a:p>
        </p:txBody>
      </p:sp>
      <p:sp>
        <p:nvSpPr>
          <p:cNvPr id="3375" name="Eccentricity…"/>
          <p:cNvSpPr txBox="1"/>
          <p:nvPr/>
        </p:nvSpPr>
        <p:spPr>
          <a:xfrm>
            <a:off x="9434878" y="10596562"/>
            <a:ext cx="2883563" cy="85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0368" tIns="80368" rIns="80368" bIns="80368">
            <a:spAutoFit/>
          </a:bodyPr>
          <a:lstStyle/>
          <a:p>
            <a:pPr marL="61912" marR="61912" algn="ctr">
              <a:defRPr sz="3000" b="1">
                <a:latin typeface="+mn-lt"/>
                <a:ea typeface="+mn-ea"/>
                <a:cs typeface="+mn-cs"/>
                <a:sym typeface="Arial"/>
              </a:defRPr>
            </a:pPr>
            <a:r>
              <a:rPr sz="2250">
                <a:solidFill>
                  <a:srgbClr val="3333CC"/>
                </a:solidFill>
              </a:rPr>
              <a:t>Eccentricity</a:t>
            </a:r>
          </a:p>
          <a:p>
            <a:pPr marL="61912" marR="61912" algn="ctr">
              <a:defRPr sz="3000" b="1">
                <a:latin typeface="+mn-lt"/>
                <a:ea typeface="+mn-ea"/>
                <a:cs typeface="+mn-cs"/>
                <a:sym typeface="Arial"/>
              </a:defRPr>
            </a:pPr>
            <a:r>
              <a:rPr sz="2250">
                <a:solidFill>
                  <a:srgbClr val="3333CC"/>
                </a:solidFill>
              </a:rPr>
              <a:t>(decimal assumed)</a:t>
            </a:r>
          </a:p>
        </p:txBody>
      </p:sp>
      <p:sp>
        <p:nvSpPr>
          <p:cNvPr id="3376" name="Line"/>
          <p:cNvSpPr/>
          <p:nvPr/>
        </p:nvSpPr>
        <p:spPr>
          <a:xfrm flipV="1">
            <a:off x="9216629" y="8428137"/>
            <a:ext cx="2374" cy="910826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 defTabSz="482202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3333CC"/>
              </a:solidFill>
            </a:endParaRPr>
          </a:p>
        </p:txBody>
      </p:sp>
      <p:sp>
        <p:nvSpPr>
          <p:cNvPr id="3377" name="Line"/>
          <p:cNvSpPr/>
          <p:nvPr/>
        </p:nvSpPr>
        <p:spPr>
          <a:xfrm flipV="1">
            <a:off x="10869514" y="8521898"/>
            <a:ext cx="2388" cy="2062756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 defTabSz="482202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3333CC"/>
              </a:solidFill>
            </a:endParaRPr>
          </a:p>
        </p:txBody>
      </p:sp>
      <p:sp>
        <p:nvSpPr>
          <p:cNvPr id="3378" name="Argument…"/>
          <p:cNvSpPr txBox="1"/>
          <p:nvPr/>
        </p:nvSpPr>
        <p:spPr>
          <a:xfrm>
            <a:off x="11787666" y="9164241"/>
            <a:ext cx="1649251" cy="12010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0368" tIns="80368" rIns="80368" bIns="80368">
            <a:spAutoFit/>
          </a:bodyPr>
          <a:lstStyle/>
          <a:p>
            <a:pPr marL="61912" marR="61912" algn="ctr">
              <a:defRPr sz="3000" b="1">
                <a:latin typeface="+mn-lt"/>
                <a:ea typeface="+mn-ea"/>
                <a:cs typeface="+mn-cs"/>
                <a:sym typeface="Arial"/>
              </a:defRPr>
            </a:pPr>
            <a:r>
              <a:rPr sz="2250">
                <a:solidFill>
                  <a:srgbClr val="3333CC"/>
                </a:solidFill>
              </a:rPr>
              <a:t>Argument</a:t>
            </a:r>
          </a:p>
          <a:p>
            <a:pPr marL="61912" marR="61912" algn="ctr">
              <a:defRPr sz="3000" b="1">
                <a:latin typeface="+mn-lt"/>
                <a:ea typeface="+mn-ea"/>
                <a:cs typeface="+mn-cs"/>
                <a:sym typeface="Arial"/>
              </a:defRPr>
            </a:pPr>
            <a:r>
              <a:rPr sz="2250">
                <a:solidFill>
                  <a:srgbClr val="3333CC"/>
                </a:solidFill>
              </a:rPr>
              <a:t>of </a:t>
            </a:r>
          </a:p>
          <a:p>
            <a:pPr marL="61912" marR="61912" algn="ctr">
              <a:defRPr sz="3000" b="1">
                <a:latin typeface="+mn-lt"/>
                <a:ea typeface="+mn-ea"/>
                <a:cs typeface="+mn-cs"/>
                <a:sym typeface="Arial"/>
              </a:defRPr>
            </a:pPr>
            <a:r>
              <a:rPr sz="2250">
                <a:solidFill>
                  <a:srgbClr val="3333CC"/>
                </a:solidFill>
              </a:rPr>
              <a:t>Perigee</a:t>
            </a:r>
          </a:p>
        </p:txBody>
      </p:sp>
      <p:sp>
        <p:nvSpPr>
          <p:cNvPr id="3379" name="Mean…"/>
          <p:cNvSpPr txBox="1"/>
          <p:nvPr/>
        </p:nvSpPr>
        <p:spPr>
          <a:xfrm>
            <a:off x="13394517" y="10220622"/>
            <a:ext cx="1504981" cy="85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0368" tIns="80368" rIns="80368" bIns="80368">
            <a:spAutoFit/>
          </a:bodyPr>
          <a:lstStyle/>
          <a:p>
            <a:pPr marL="61912" marR="61912" algn="ctr">
              <a:defRPr sz="3000" b="1">
                <a:latin typeface="+mn-lt"/>
                <a:ea typeface="+mn-ea"/>
                <a:cs typeface="+mn-cs"/>
                <a:sym typeface="Arial"/>
              </a:defRPr>
            </a:pPr>
            <a:r>
              <a:rPr sz="2250">
                <a:solidFill>
                  <a:srgbClr val="3333CC"/>
                </a:solidFill>
              </a:rPr>
              <a:t>Mean</a:t>
            </a:r>
          </a:p>
          <a:p>
            <a:pPr marL="61912" marR="61912" algn="ctr">
              <a:defRPr sz="3000" b="1">
                <a:latin typeface="+mn-lt"/>
                <a:ea typeface="+mn-ea"/>
                <a:cs typeface="+mn-cs"/>
                <a:sym typeface="Arial"/>
              </a:defRPr>
            </a:pPr>
            <a:r>
              <a:rPr sz="2250">
                <a:solidFill>
                  <a:srgbClr val="3333CC"/>
                </a:solidFill>
              </a:rPr>
              <a:t>Anomaly</a:t>
            </a:r>
          </a:p>
        </p:txBody>
      </p:sp>
      <p:sp>
        <p:nvSpPr>
          <p:cNvPr id="3380" name="Line"/>
          <p:cNvSpPr/>
          <p:nvPr/>
        </p:nvSpPr>
        <p:spPr>
          <a:xfrm flipV="1">
            <a:off x="14141351" y="8428136"/>
            <a:ext cx="2382" cy="1714500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 defTabSz="482202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3333CC"/>
              </a:solidFill>
            </a:endParaRPr>
          </a:p>
        </p:txBody>
      </p:sp>
      <p:sp>
        <p:nvSpPr>
          <p:cNvPr id="3381" name="Mean Motion…"/>
          <p:cNvSpPr txBox="1"/>
          <p:nvPr/>
        </p:nvSpPr>
        <p:spPr>
          <a:xfrm>
            <a:off x="14794243" y="9266040"/>
            <a:ext cx="2050002" cy="85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0368" tIns="80368" rIns="80368" bIns="80368">
            <a:spAutoFit/>
          </a:bodyPr>
          <a:lstStyle/>
          <a:p>
            <a:pPr marL="61912" marR="61912" algn="ctr">
              <a:defRPr sz="3000" b="1">
                <a:latin typeface="+mn-lt"/>
                <a:ea typeface="+mn-ea"/>
                <a:cs typeface="+mn-cs"/>
                <a:sym typeface="Arial"/>
              </a:defRPr>
            </a:pPr>
            <a:r>
              <a:rPr sz="2250">
                <a:solidFill>
                  <a:srgbClr val="3333CC"/>
                </a:solidFill>
              </a:rPr>
              <a:t>Mean Motion</a:t>
            </a:r>
          </a:p>
          <a:p>
            <a:pPr marL="61912" marR="61912" algn="ctr">
              <a:defRPr sz="3000" b="1">
                <a:latin typeface="+mn-lt"/>
                <a:ea typeface="+mn-ea"/>
                <a:cs typeface="+mn-cs"/>
                <a:sym typeface="Arial"/>
              </a:defRPr>
            </a:pPr>
            <a:r>
              <a:rPr sz="2250">
                <a:solidFill>
                  <a:srgbClr val="3333CC"/>
                </a:solidFill>
              </a:rPr>
              <a:t>(rev/day)</a:t>
            </a:r>
          </a:p>
        </p:txBody>
      </p:sp>
      <p:sp>
        <p:nvSpPr>
          <p:cNvPr id="3382" name="Rev No"/>
          <p:cNvSpPr txBox="1"/>
          <p:nvPr/>
        </p:nvSpPr>
        <p:spPr>
          <a:xfrm>
            <a:off x="16858314" y="9799143"/>
            <a:ext cx="1322880" cy="50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0368" tIns="80368" rIns="80368" bIns="80368">
            <a:spAutoFit/>
          </a:bodyPr>
          <a:lstStyle>
            <a:lvl1pPr marL="82549" marR="82549" algn="ctr">
              <a:defRPr sz="3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sz="2250">
                <a:solidFill>
                  <a:srgbClr val="3333CC"/>
                </a:solidFill>
              </a:rPr>
              <a:t>Rev No</a:t>
            </a:r>
          </a:p>
        </p:txBody>
      </p:sp>
      <p:sp>
        <p:nvSpPr>
          <p:cNvPr id="3383" name="Line"/>
          <p:cNvSpPr/>
          <p:nvPr/>
        </p:nvSpPr>
        <p:spPr>
          <a:xfrm flipV="1">
            <a:off x="15881748" y="8428137"/>
            <a:ext cx="2372" cy="910826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 defTabSz="482202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3333CC"/>
              </a:solidFill>
            </a:endParaRPr>
          </a:p>
        </p:txBody>
      </p:sp>
      <p:sp>
        <p:nvSpPr>
          <p:cNvPr id="3384" name="Line"/>
          <p:cNvSpPr/>
          <p:nvPr/>
        </p:nvSpPr>
        <p:spPr>
          <a:xfrm>
            <a:off x="17511713" y="8400752"/>
            <a:ext cx="2386" cy="1259084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 defTabSz="482202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3333CC"/>
              </a:solidFill>
            </a:endParaRPr>
          </a:p>
        </p:txBody>
      </p:sp>
      <p:sp>
        <p:nvSpPr>
          <p:cNvPr id="3385" name="Sat No."/>
          <p:cNvSpPr txBox="1"/>
          <p:nvPr/>
        </p:nvSpPr>
        <p:spPr>
          <a:xfrm>
            <a:off x="5777760" y="9543159"/>
            <a:ext cx="1322880" cy="50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80368" tIns="80368" rIns="80368" bIns="80368">
            <a:spAutoFit/>
          </a:bodyPr>
          <a:lstStyle>
            <a:lvl1pPr marL="82549" marR="82549" algn="ctr">
              <a:defRPr sz="3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sz="2250">
                <a:solidFill>
                  <a:srgbClr val="3333CC"/>
                </a:solidFill>
              </a:rPr>
              <a:t>Sat No.</a:t>
            </a:r>
          </a:p>
        </p:txBody>
      </p:sp>
      <p:sp>
        <p:nvSpPr>
          <p:cNvPr id="3386" name="Line"/>
          <p:cNvSpPr/>
          <p:nvPr/>
        </p:nvSpPr>
        <p:spPr>
          <a:xfrm flipV="1">
            <a:off x="6307039" y="8478738"/>
            <a:ext cx="2382" cy="1081088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 defTabSz="482202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3333CC"/>
              </a:solidFill>
            </a:endParaRPr>
          </a:p>
        </p:txBody>
      </p:sp>
      <p:sp>
        <p:nvSpPr>
          <p:cNvPr id="3387" name="Line"/>
          <p:cNvSpPr/>
          <p:nvPr/>
        </p:nvSpPr>
        <p:spPr>
          <a:xfrm flipV="1">
            <a:off x="5555935" y="6603213"/>
            <a:ext cx="2" cy="510466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 defTabSz="482202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3333CC"/>
              </a:solidFill>
            </a:endParaRPr>
          </a:p>
        </p:txBody>
      </p:sp>
      <p:sp>
        <p:nvSpPr>
          <p:cNvPr id="3388" name="Line"/>
          <p:cNvSpPr/>
          <p:nvPr/>
        </p:nvSpPr>
        <p:spPr>
          <a:xfrm flipH="1">
            <a:off x="5556375" y="7487543"/>
            <a:ext cx="2" cy="510466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 defTabSz="482202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3333CC"/>
              </a:solidFill>
            </a:endParaRPr>
          </a:p>
        </p:txBody>
      </p:sp>
      <p:sp>
        <p:nvSpPr>
          <p:cNvPr id="3389" name="Line"/>
          <p:cNvSpPr/>
          <p:nvPr/>
        </p:nvSpPr>
        <p:spPr>
          <a:xfrm flipH="1">
            <a:off x="18273118" y="7601510"/>
            <a:ext cx="338524" cy="475392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 defTabSz="482202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3333CC"/>
              </a:solidFill>
            </a:endParaRPr>
          </a:p>
        </p:txBody>
      </p:sp>
      <p:sp>
        <p:nvSpPr>
          <p:cNvPr id="3390" name="Line"/>
          <p:cNvSpPr/>
          <p:nvPr/>
        </p:nvSpPr>
        <p:spPr>
          <a:xfrm flipV="1">
            <a:off x="12674203" y="8425161"/>
            <a:ext cx="2374" cy="910826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 defTabSz="482202">
              <a:defRPr sz="16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 sz="1200">
              <a:solidFill>
                <a:srgbClr val="3333CC"/>
              </a:solidFill>
            </a:endParaRP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400" b="0" dirty="0"/>
              <a:t>Sensor may experience an outage</a:t>
            </a:r>
          </a:p>
          <a:p>
            <a:r>
              <a:rPr lang="en-US" sz="4400" b="0" dirty="0"/>
              <a:t>Sensor may have bad value for satellite “size” in database</a:t>
            </a:r>
          </a:p>
          <a:p>
            <a:pPr lvl="1"/>
            <a:r>
              <a:rPr lang="en-US" sz="3600" dirty="0"/>
              <a:t>Presume cannot be tracked, or allocate too little energy for detection</a:t>
            </a:r>
          </a:p>
          <a:p>
            <a:r>
              <a:rPr lang="en-US" sz="4400" b="0" dirty="0"/>
              <a:t>Sensor may not have enough energy/capacity to track object</a:t>
            </a:r>
          </a:p>
          <a:p>
            <a:pPr lvl="1"/>
            <a:r>
              <a:rPr lang="en-US" sz="3600" dirty="0"/>
              <a:t>Tracking of higher-priority objects took more energy or time than expected</a:t>
            </a:r>
          </a:p>
          <a:p>
            <a:r>
              <a:rPr lang="en-US" sz="4400" b="0" dirty="0"/>
              <a:t>Position information from 18 SDS may be so poor that satellite not acquired by sensor</a:t>
            </a:r>
          </a:p>
          <a:p>
            <a:r>
              <a:rPr lang="en-US" sz="4400" b="0" dirty="0"/>
              <a:t>Observation quality may be so poor (large </a:t>
            </a:r>
            <a:r>
              <a:rPr lang="en-US" sz="4400" b="0" dirty="0" err="1"/>
              <a:t>obs</a:t>
            </a:r>
            <a:r>
              <a:rPr lang="en-US" sz="4400" b="0" dirty="0"/>
              <a:t> covariance) that the track is discarded</a:t>
            </a:r>
          </a:p>
          <a:p>
            <a:r>
              <a:rPr lang="en-US" sz="4400" b="0" dirty="0"/>
              <a:t>Sensor may mis-assign observations to a different satellite, thus “losing” the tracking information</a:t>
            </a:r>
          </a:p>
          <a:p>
            <a:pPr lvl="1"/>
            <a:r>
              <a:rPr lang="en-US" sz="3600" dirty="0"/>
              <a:t>Tracking reported to 18 SDS but may not be associated with proper object in time to be useful</a:t>
            </a:r>
          </a:p>
          <a:p>
            <a:endParaRPr lang="en-US" sz="4400" b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E3157D-4F1F-3369-82CB-8AEF7E756D1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16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433FF"/>
                </a:solidFill>
              </a:rPr>
              <a:t>Will All Tasked Satellites be Tracked?  NO!</a:t>
            </a:r>
            <a:r>
              <a:rPr lang="en-US" dirty="0">
                <a:solidFill>
                  <a:srgbClr val="3333CC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963557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Close approach</a:t>
            </a:r>
            <a:r>
              <a:rPr lang="en-US" b="0" dirty="0"/>
              <a:t> events become known only when sensors discover the </a:t>
            </a:r>
            <a:r>
              <a:rPr lang="en-US" b="0" dirty="0" err="1"/>
              <a:t>conjuncting</a:t>
            </a:r>
            <a:r>
              <a:rPr lang="en-US" b="0" dirty="0"/>
              <a:t> objects in the first place</a:t>
            </a:r>
          </a:p>
          <a:p>
            <a:pPr lvl="1"/>
            <a:r>
              <a:rPr lang="en-US" dirty="0"/>
              <a:t>Need for wide-area surveillance systems</a:t>
            </a:r>
          </a:p>
          <a:p>
            <a:pPr lvl="1"/>
            <a:r>
              <a:rPr lang="en-US" dirty="0"/>
              <a:t>No proposed systems to track down to the 1cm level, which is the hardening level for most spacecraft</a:t>
            </a:r>
          </a:p>
          <a:p>
            <a:r>
              <a:rPr lang="en-US" b="0" dirty="0"/>
              <a:t>As events develop, additional tracking is desired in order to refine the OD and thus the risk assessment</a:t>
            </a:r>
          </a:p>
          <a:p>
            <a:pPr lvl="1"/>
            <a:r>
              <a:rPr lang="en-US" dirty="0"/>
              <a:t>Small objects can be tracked only by certain sensors, so much of SSN capability not helpful for these objects</a:t>
            </a:r>
          </a:p>
          <a:p>
            <a:pPr lvl="1"/>
            <a:r>
              <a:rPr lang="en-US" dirty="0"/>
              <a:t>Conjuncting objects are often assigned tasking increases to improve tracking, but this is subject to the vicissitudes of the tasking process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3020FA-9131-B116-1246-FEE7A081CF6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17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924" y="213301"/>
            <a:ext cx="23453778" cy="1152124"/>
          </a:xfrm>
        </p:spPr>
        <p:txBody>
          <a:bodyPr>
            <a:normAutofit/>
          </a:bodyPr>
          <a:lstStyle/>
          <a:p>
            <a:pPr algn="l"/>
            <a:r>
              <a:rPr lang="en-US" sz="6000" dirty="0">
                <a:solidFill>
                  <a:srgbClr val="0433FF"/>
                </a:solidFill>
              </a:rPr>
              <a:t>What does all of this have to do with Conjunction Assessment?</a:t>
            </a:r>
            <a:endParaRPr lang="en-US" sz="5400" dirty="0">
              <a:solidFill>
                <a:srgbClr val="04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74683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0" dirty="0"/>
              <a:t>Orbit Determination </a:t>
            </a:r>
            <a:r>
              <a:rPr lang="en-US" b="0" dirty="0">
                <a:solidFill>
                  <a:srgbClr val="0433FF"/>
                </a:solidFill>
              </a:rPr>
              <a:t>applies a set of force models to a pre-existing orbit estimate and satellite tracking observation</a:t>
            </a:r>
            <a:r>
              <a:rPr lang="en-US" b="0" dirty="0"/>
              <a:t> to produce an estimate of the orbital state (a “state estimate”) at a particular time (called the epoch time)</a:t>
            </a:r>
          </a:p>
          <a:p>
            <a:r>
              <a:rPr lang="en-US" b="0" dirty="0"/>
              <a:t>This state estimate can then be </a:t>
            </a:r>
            <a:r>
              <a:rPr lang="en-US" b="0" dirty="0">
                <a:solidFill>
                  <a:srgbClr val="0433FF"/>
                </a:solidFill>
              </a:rPr>
              <a:t>propagated forward</a:t>
            </a:r>
            <a:r>
              <a:rPr lang="en-US" b="0" dirty="0">
                <a:solidFill>
                  <a:srgbClr val="3333CC"/>
                </a:solidFill>
              </a:rPr>
              <a:t> </a:t>
            </a:r>
            <a:r>
              <a:rPr lang="en-US" b="0" dirty="0"/>
              <a:t>to estimate the satellite’s position and velocity at a future time</a:t>
            </a:r>
          </a:p>
          <a:p>
            <a:r>
              <a:rPr lang="en-US" b="0" dirty="0"/>
              <a:t>CA processes involve predicting primary and secondary satellite states forward in time to find the PCA and TCA</a:t>
            </a:r>
          </a:p>
          <a:p>
            <a:pPr lvl="1"/>
            <a:r>
              <a:rPr lang="en-US" dirty="0"/>
              <a:t>This process only as good as the underlying dynamical models that produce the epoch and TCA state estimates</a:t>
            </a:r>
          </a:p>
          <a:p>
            <a:pPr lvl="1"/>
            <a:r>
              <a:rPr lang="en-US" dirty="0"/>
              <a:t>Thus, some familiarity with OD specifics is necessary to understand CA subtleties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0CA627-837C-DDF5-D750-CCB54A1FD45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433FF"/>
                </a:solidFill>
              </a:rPr>
              <a:t>Orbit Determination Concept Description</a:t>
            </a:r>
          </a:p>
        </p:txBody>
      </p:sp>
    </p:spTree>
    <p:extLst>
      <p:ext uri="{BB962C8B-B14F-4D97-AF65-F5344CB8AC3E}">
        <p14:creationId xmlns:p14="http://schemas.microsoft.com/office/powerpoint/2010/main" val="4060515555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10254029" y="2593074"/>
            <a:ext cx="818866" cy="1419368"/>
          </a:xfrm>
          <a:prstGeom prst="rect">
            <a:avLst/>
          </a:prstGeom>
          <a:solidFill>
            <a:schemeClr val="accent3"/>
          </a:solidFill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marL="0" marR="0" algn="ctr" defTabSz="1828800" fontAlgn="base" hangingPunct="1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990099"/>
              </a:solidFill>
              <a:latin typeface="Times New Roman" pitchFamily="18" charset="0"/>
            </a:endParaRPr>
          </a:p>
        </p:txBody>
      </p:sp>
      <p:sp>
        <p:nvSpPr>
          <p:cNvPr id="213000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b="1" i="1" dirty="0">
                <a:solidFill>
                  <a:schemeClr val="bg1"/>
                </a:solidFill>
              </a:rPr>
              <a:t>2-Body</a:t>
            </a:r>
            <a:endParaRPr lang="en-US" dirty="0"/>
          </a:p>
          <a:p>
            <a:pPr lvl="1">
              <a:buFontTx/>
              <a:buNone/>
            </a:pPr>
            <a:r>
              <a:rPr lang="en-US" dirty="0"/>
              <a:t>	</a:t>
            </a:r>
          </a:p>
          <a:p>
            <a:pPr lvl="1">
              <a:buFontTx/>
              <a:buNone/>
            </a:pPr>
            <a:r>
              <a:rPr lang="en-US" dirty="0"/>
              <a:t>	</a:t>
            </a:r>
          </a:p>
          <a:p>
            <a:pPr lvl="1">
              <a:spcBef>
                <a:spcPts val="1800"/>
              </a:spcBef>
              <a:buNone/>
            </a:pPr>
            <a:r>
              <a:rPr lang="en-US" dirty="0"/>
              <a:t>	where</a:t>
            </a:r>
          </a:p>
          <a:p>
            <a:pPr lvl="1">
              <a:spcBef>
                <a:spcPts val="1800"/>
              </a:spcBef>
              <a:buNone/>
            </a:pPr>
            <a:r>
              <a:rPr lang="en-US" dirty="0"/>
              <a:t> </a:t>
            </a:r>
          </a:p>
          <a:p>
            <a:pPr lvl="3">
              <a:spcBef>
                <a:spcPts val="1800"/>
              </a:spcBef>
              <a:spcAft>
                <a:spcPts val="1800"/>
              </a:spcAft>
              <a:buNone/>
            </a:pPr>
            <a:r>
              <a:rPr lang="en-US" sz="4000" dirty="0"/>
              <a:t>   = Vector from the center of the earth to the object</a:t>
            </a:r>
          </a:p>
          <a:p>
            <a:pPr lvl="3">
              <a:spcBef>
                <a:spcPts val="1800"/>
              </a:spcBef>
              <a:spcAft>
                <a:spcPts val="1800"/>
              </a:spcAft>
              <a:buNone/>
            </a:pPr>
            <a:r>
              <a:rPr lang="en-US" sz="4000" i="1" dirty="0">
                <a:sym typeface="Symbol" pitchFamily="18" charset="2"/>
              </a:rPr>
              <a:t> </a:t>
            </a:r>
            <a:r>
              <a:rPr lang="en-US" sz="4000" dirty="0">
                <a:sym typeface="Symbol" pitchFamily="18" charset="2"/>
              </a:rPr>
              <a:t>= Gravitational parameter (a constant)</a:t>
            </a:r>
          </a:p>
          <a:p>
            <a:pPr lvl="3">
              <a:spcBef>
                <a:spcPts val="1800"/>
              </a:spcBef>
              <a:spcAft>
                <a:spcPts val="1800"/>
              </a:spcAft>
              <a:buNone/>
            </a:pPr>
            <a:r>
              <a:rPr lang="en-US" sz="4000" i="1" dirty="0">
                <a:sym typeface="Symbol" pitchFamily="18" charset="2"/>
              </a:rPr>
              <a:t>r </a:t>
            </a:r>
            <a:r>
              <a:rPr lang="en-US" sz="4000" dirty="0">
                <a:sym typeface="Symbol" pitchFamily="18" charset="2"/>
              </a:rPr>
              <a:t> = Magnitude (length) of the vector </a:t>
            </a:r>
            <a:endParaRPr lang="en-US" i="1" dirty="0"/>
          </a:p>
          <a:p>
            <a:pPr lvl="1">
              <a:buFontTx/>
              <a:buNone/>
            </a:pPr>
            <a:r>
              <a:rPr lang="en-US" dirty="0"/>
              <a:t>	</a:t>
            </a:r>
            <a:endParaRPr lang="en-US" i="1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1D3D5A5-4E80-61B5-C8E5-2A5E073B63A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19</a:t>
            </a:fld>
            <a:endParaRPr lang="en-US" dirty="0"/>
          </a:p>
        </p:txBody>
      </p:sp>
      <p:sp>
        <p:nvSpPr>
          <p:cNvPr id="21299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433FF"/>
                </a:solidFill>
              </a:rPr>
              <a:t>OD Force Modeling:  2-Body Motion</a:t>
            </a:r>
          </a:p>
        </p:txBody>
      </p:sp>
      <p:graphicFrame>
        <p:nvGraphicFramePr>
          <p:cNvPr id="212994" name="Object 2"/>
          <p:cNvGraphicFramePr>
            <a:graphicFrameLocks noChangeAspect="1"/>
          </p:cNvGraphicFramePr>
          <p:nvPr/>
        </p:nvGraphicFramePr>
        <p:xfrm>
          <a:off x="9515477" y="2851150"/>
          <a:ext cx="5527674" cy="8413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4" imgW="1587240" imgH="241200" progId="Equation.3">
                  <p:embed/>
                </p:oleObj>
              </mc:Choice>
              <mc:Fallback>
                <p:oleObj name="Equation" r:id="rId4" imgW="1587240" imgH="241200" progId="Equation.3">
                  <p:embed/>
                  <p:pic>
                    <p:nvPicPr>
                      <p:cNvPr id="21299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15477" y="2851150"/>
                        <a:ext cx="5527674" cy="8413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2995" name="Object 3"/>
          <p:cNvGraphicFramePr>
            <a:graphicFrameLocks noChangeAspect="1"/>
          </p:cNvGraphicFramePr>
          <p:nvPr/>
        </p:nvGraphicFramePr>
        <p:xfrm>
          <a:off x="4748237" y="3929038"/>
          <a:ext cx="2305050" cy="1374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Equation" r:id="rId6" imgW="660113" imgH="393529" progId="Equation.3">
                  <p:embed/>
                </p:oleObj>
              </mc:Choice>
              <mc:Fallback>
                <p:oleObj name="Equation" r:id="rId6" imgW="660113" imgH="393529" progId="Equation.3">
                  <p:embed/>
                  <p:pic>
                    <p:nvPicPr>
                      <p:cNvPr id="21299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8237" y="3929038"/>
                        <a:ext cx="2305050" cy="13747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bg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299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7832840"/>
              </p:ext>
            </p:extLst>
          </p:nvPr>
        </p:nvGraphicFramePr>
        <p:xfrm>
          <a:off x="1798268" y="6858000"/>
          <a:ext cx="414087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8" imgW="126780" imgH="164814" progId="Equation.3">
                  <p:embed/>
                </p:oleObj>
              </mc:Choice>
              <mc:Fallback>
                <p:oleObj name="Equation" r:id="rId8" imgW="126780" imgH="164814" progId="Equation.3">
                  <p:embed/>
                  <p:pic>
                    <p:nvPicPr>
                      <p:cNvPr id="2129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8268" y="6858000"/>
                        <a:ext cx="414087" cy="577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A7574A0-B6F7-41B4-49D3-F2A098378CDD}"/>
              </a:ext>
            </a:extLst>
          </p:cNvPr>
          <p:cNvSpPr txBox="1"/>
          <p:nvPr/>
        </p:nvSpPr>
        <p:spPr>
          <a:xfrm rot="2063388">
            <a:off x="11283980" y="4536869"/>
            <a:ext cx="3548086" cy="5751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81280" marR="81280" indent="0" algn="l" defTabSz="1821656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j-lt"/>
                <a:ea typeface="Times New Roman"/>
                <a:cs typeface="Times New Roman"/>
                <a:sym typeface="Times New Roman"/>
              </a:rPr>
              <a:t>Non-Spherical Earth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12C107-97F2-7FC6-8AFD-03E6469911DD}"/>
              </a:ext>
            </a:extLst>
          </p:cNvPr>
          <p:cNvSpPr txBox="1"/>
          <p:nvPr/>
        </p:nvSpPr>
        <p:spPr>
          <a:xfrm rot="2063388">
            <a:off x="12395405" y="4371522"/>
            <a:ext cx="3187410" cy="5751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81280" marR="81280" indent="0" algn="l" defTabSz="1821656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latin typeface="+mj-lt"/>
              </a:rPr>
              <a:t>Atmospheric Drag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+mj-lt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DAB9B8-E1AD-2B5B-614C-EED1589A38E3}"/>
              </a:ext>
            </a:extLst>
          </p:cNvPr>
          <p:cNvSpPr txBox="1"/>
          <p:nvPr/>
        </p:nvSpPr>
        <p:spPr>
          <a:xfrm rot="2063388">
            <a:off x="14452707" y="4656275"/>
            <a:ext cx="4307910" cy="5751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81280" marR="81280" indent="0" algn="l" defTabSz="1821656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j-lt"/>
                <a:ea typeface="Times New Roman"/>
                <a:cs typeface="Times New Roman"/>
                <a:sym typeface="Times New Roman"/>
              </a:rPr>
              <a:t>Solar Radiation Pressure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B82B2D-D91D-123A-E7E0-82E4089D93F6}"/>
              </a:ext>
            </a:extLst>
          </p:cNvPr>
          <p:cNvSpPr txBox="1"/>
          <p:nvPr/>
        </p:nvSpPr>
        <p:spPr>
          <a:xfrm rot="2063388">
            <a:off x="13453796" y="4355679"/>
            <a:ext cx="3243516" cy="5751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81280" marR="81280" indent="0" algn="l" defTabSz="1821656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j-lt"/>
                <a:ea typeface="Times New Roman"/>
                <a:cs typeface="Times New Roman"/>
                <a:sym typeface="Times New Roman"/>
              </a:rPr>
              <a:t>Third Body Effects</a:t>
            </a:r>
          </a:p>
        </p:txBody>
      </p:sp>
    </p:spTree>
    <p:extLst>
      <p:ext uri="{BB962C8B-B14F-4D97-AF65-F5344CB8AC3E}">
        <p14:creationId xmlns:p14="http://schemas.microsoft.com/office/powerpoint/2010/main" val="2324962290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0" dirty="0"/>
              <a:t>General Perturbations (GP):  the theory of TLEs</a:t>
            </a:r>
          </a:p>
          <a:p>
            <a:pPr lvl="1"/>
            <a:r>
              <a:rPr lang="en-US" dirty="0">
                <a:solidFill>
                  <a:srgbClr val="0433FF"/>
                </a:solidFill>
              </a:rPr>
              <a:t>Used for most of the space catalogue</a:t>
            </a:r>
            <a:r>
              <a:rPr lang="en-US" dirty="0">
                <a:solidFill>
                  <a:srgbClr val="3333CC"/>
                </a:solidFill>
              </a:rPr>
              <a:t> </a:t>
            </a:r>
            <a:r>
              <a:rPr lang="en-US" dirty="0"/>
              <a:t>for most of SSA history due to computer processing limitations</a:t>
            </a:r>
          </a:p>
          <a:p>
            <a:pPr lvl="1"/>
            <a:r>
              <a:rPr lang="en-US" dirty="0"/>
              <a:t>Simplified geopotential (J2-5) and analytic atmospheric drag models</a:t>
            </a:r>
          </a:p>
          <a:p>
            <a:pPr lvl="1"/>
            <a:r>
              <a:rPr lang="en-US" dirty="0"/>
              <a:t>Some truncated expressions throughout to simplify calculations</a:t>
            </a:r>
          </a:p>
          <a:p>
            <a:pPr lvl="1"/>
            <a:r>
              <a:rPr lang="en-US" dirty="0"/>
              <a:t>No solar radiation pressure modeled</a:t>
            </a:r>
          </a:p>
          <a:p>
            <a:pPr lvl="1"/>
            <a:r>
              <a:rPr lang="en-US" dirty="0"/>
              <a:t>Fast but imprecise</a:t>
            </a:r>
          </a:p>
          <a:p>
            <a:r>
              <a:rPr lang="en-US" b="0" dirty="0"/>
              <a:t>Special Perturbations (SP):  the theory of SP vectors</a:t>
            </a:r>
          </a:p>
          <a:p>
            <a:pPr lvl="1"/>
            <a:r>
              <a:rPr lang="en-US" dirty="0"/>
              <a:t>All above perturbations represented and handled numerically</a:t>
            </a:r>
          </a:p>
          <a:p>
            <a:pPr lvl="1"/>
            <a:r>
              <a:rPr lang="en-US" dirty="0"/>
              <a:t>All integration numeric</a:t>
            </a:r>
          </a:p>
          <a:p>
            <a:pPr lvl="1"/>
            <a:r>
              <a:rPr lang="en-US" dirty="0">
                <a:solidFill>
                  <a:srgbClr val="0433FF"/>
                </a:solidFill>
              </a:rPr>
              <a:t>Relatively slow but quite precise</a:t>
            </a:r>
          </a:p>
          <a:p>
            <a:r>
              <a:rPr lang="en-US" b="0" dirty="0">
                <a:solidFill>
                  <a:srgbClr val="0433FF"/>
                </a:solidFill>
              </a:rPr>
              <a:t>TLEs should not be used for CA</a:t>
            </a:r>
          </a:p>
          <a:p>
            <a:pPr lvl="1"/>
            <a:r>
              <a:rPr lang="en-US" dirty="0">
                <a:solidFill>
                  <a:srgbClr val="0433FF"/>
                </a:solidFill>
              </a:rPr>
              <a:t>Not precise enough to drive risk assessment and mitigation</a:t>
            </a:r>
          </a:p>
          <a:p>
            <a:r>
              <a:rPr lang="en-US" b="0" dirty="0">
                <a:solidFill>
                  <a:srgbClr val="0433FF"/>
                </a:solidFill>
              </a:rPr>
              <a:t>SP-based products routinely available</a:t>
            </a:r>
          </a:p>
          <a:p>
            <a:pPr lvl="1"/>
            <a:r>
              <a:rPr lang="en-US" dirty="0"/>
              <a:t>Provide needed accuracy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4047AF-2CD1-725D-2B35-B2C91CA7507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20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433FF"/>
                </a:solidFill>
              </a:rPr>
              <a:t>General vs Special Perturbations</a:t>
            </a:r>
          </a:p>
        </p:txBody>
      </p:sp>
    </p:spTree>
    <p:extLst>
      <p:ext uri="{BB962C8B-B14F-4D97-AF65-F5344CB8AC3E}">
        <p14:creationId xmlns:p14="http://schemas.microsoft.com/office/powerpoint/2010/main" val="2065652475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E4A39FF-37C8-4237-9330-6940CE97F7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0" dirty="0"/>
              <a:t>18 SDS uses minimum variance batch approach to OD fitting</a:t>
            </a:r>
          </a:p>
          <a:p>
            <a:pPr lvl="1"/>
            <a:r>
              <a:rPr lang="en-US" dirty="0"/>
              <a:t>Chosen historically because performs well with inaccurate/sparse data</a:t>
            </a:r>
          </a:p>
          <a:p>
            <a:r>
              <a:rPr lang="en-US" b="0" dirty="0"/>
              <a:t>Most common sources of OD fit error</a:t>
            </a:r>
          </a:p>
          <a:p>
            <a:pPr lvl="1"/>
            <a:r>
              <a:rPr lang="en-US" dirty="0"/>
              <a:t>Poor </a:t>
            </a:r>
            <a:r>
              <a:rPr lang="en-US" i="1" dirty="0"/>
              <a:t>a priori </a:t>
            </a:r>
            <a:r>
              <a:rPr lang="en-US" dirty="0"/>
              <a:t>sensor observation error weighting</a:t>
            </a:r>
          </a:p>
          <a:p>
            <a:pPr lvl="2"/>
            <a:r>
              <a:rPr lang="en-US" dirty="0"/>
              <a:t>Inaccurate sensor observations not de-weighted appropriately, </a:t>
            </a:r>
          </a:p>
          <a:p>
            <a:pPr lvl="1"/>
            <a:r>
              <a:rPr lang="en-US" dirty="0"/>
              <a:t>Incorrectly-chosen update interval length</a:t>
            </a:r>
          </a:p>
          <a:p>
            <a:pPr lvl="2"/>
            <a:r>
              <a:rPr lang="en-US" dirty="0"/>
              <a:t>Length of look-back period to choose observations for the OD batch update</a:t>
            </a:r>
          </a:p>
          <a:p>
            <a:pPr lvl="2"/>
            <a:r>
              <a:rPr lang="en-US" dirty="0"/>
              <a:t>If too long, prediction capability suffers; if too short, drag solution is poor</a:t>
            </a:r>
          </a:p>
          <a:p>
            <a:pPr lvl="1"/>
            <a:r>
              <a:rPr lang="en-US" dirty="0"/>
              <a:t>Aliasing between drag and mean motion</a:t>
            </a:r>
          </a:p>
          <a:p>
            <a:pPr lvl="2"/>
            <a:r>
              <a:rPr lang="en-US" dirty="0"/>
              <a:t>Both heavily affect in-track position</a:t>
            </a:r>
          </a:p>
          <a:p>
            <a:pPr lvl="2"/>
            <a:r>
              <a:rPr lang="en-US" dirty="0"/>
              <a:t>Can be addressed by subdividing drag solution into subdivisions (along-arc solutions)</a:t>
            </a:r>
          </a:p>
          <a:p>
            <a:r>
              <a:rPr lang="en-US" b="0" dirty="0"/>
              <a:t>OD fit error usually small when tracking is adequate</a:t>
            </a:r>
          </a:p>
          <a:p>
            <a:pPr lvl="1"/>
            <a:r>
              <a:rPr lang="en-US" dirty="0"/>
              <a:t>For CA, greater error source is prediction error to TCA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4FD20E-9A19-4323-E137-6EB570EC84B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C44EB6-1B9C-489F-B79E-702478D01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433FF"/>
                </a:solidFill>
              </a:rPr>
              <a:t>Orbit Determination Fit:  Sources of Error</a:t>
            </a:r>
          </a:p>
        </p:txBody>
      </p:sp>
    </p:spTree>
    <p:extLst>
      <p:ext uri="{BB962C8B-B14F-4D97-AF65-F5344CB8AC3E}">
        <p14:creationId xmlns:p14="http://schemas.microsoft.com/office/powerpoint/2010/main" val="1745540151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0" dirty="0"/>
              <a:t>Accuracy of close-approach prediction dependent on quality of OD for primary and secondary objects</a:t>
            </a:r>
          </a:p>
          <a:p>
            <a:pPr lvl="1"/>
            <a:r>
              <a:rPr lang="en-US" dirty="0"/>
              <a:t>Primary usually more orbit-stable object and tracked more thoroughly</a:t>
            </a:r>
          </a:p>
          <a:p>
            <a:pPr lvl="1"/>
            <a:r>
              <a:rPr lang="en-US" dirty="0"/>
              <a:t>OD quality issues arise more frequently with </a:t>
            </a:r>
            <a:r>
              <a:rPr lang="en-US" dirty="0" err="1"/>
              <a:t>secondaries</a:t>
            </a:r>
            <a:endParaRPr lang="en-US" dirty="0"/>
          </a:p>
          <a:p>
            <a:r>
              <a:rPr lang="en-US" b="0" dirty="0"/>
              <a:t>Problems in modeling of atmospheric drag and solar radiation pressure frequent cause of OD difficulties for CA</a:t>
            </a:r>
          </a:p>
          <a:p>
            <a:pPr lvl="1"/>
            <a:r>
              <a:rPr lang="en-US" dirty="0"/>
              <a:t>Solar storms, particularly those that arise in the middle of a CA event, cause particular difficulties</a:t>
            </a:r>
          </a:p>
          <a:p>
            <a:pPr lvl="1"/>
            <a:r>
              <a:rPr lang="en-US" dirty="0"/>
              <a:t>Solar radiation pressure is relatively new problem for CA but does influence deep-space CA state estimates and </a:t>
            </a:r>
            <a:r>
              <a:rPr lang="en-US" dirty="0" err="1"/>
              <a:t>covariances</a:t>
            </a:r>
            <a:endParaRPr lang="en-US" dirty="0"/>
          </a:p>
          <a:p>
            <a:r>
              <a:rPr lang="en-US" b="0" dirty="0"/>
              <a:t>If solution is poor, remediation approaches pursued</a:t>
            </a:r>
          </a:p>
          <a:p>
            <a:pPr lvl="1"/>
            <a:r>
              <a:rPr lang="en-US" dirty="0"/>
              <a:t>Requests for additional tracking</a:t>
            </a:r>
          </a:p>
          <a:p>
            <a:pPr lvl="1"/>
            <a:r>
              <a:rPr lang="en-US" dirty="0"/>
              <a:t>Manual execution of questionable ODs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B886F5-5DAD-A51D-F67A-1E9E6AFA82F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924" y="213301"/>
            <a:ext cx="23404923" cy="1152124"/>
          </a:xfrm>
        </p:spPr>
        <p:txBody>
          <a:bodyPr>
            <a:normAutofit/>
          </a:bodyPr>
          <a:lstStyle/>
          <a:p>
            <a:pPr algn="l"/>
            <a:r>
              <a:rPr lang="en-US" sz="6000" dirty="0">
                <a:solidFill>
                  <a:srgbClr val="0433FF"/>
                </a:solidFill>
              </a:rPr>
              <a:t>What does all of this have to do with Conjunction Assessment?</a:t>
            </a:r>
            <a:endParaRPr lang="en-US" sz="5400" dirty="0">
              <a:solidFill>
                <a:srgbClr val="04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74203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0" dirty="0"/>
              <a:t>Purpose of OD</a:t>
            </a:r>
          </a:p>
          <a:p>
            <a:pPr lvl="1"/>
            <a:r>
              <a:rPr lang="en-US" dirty="0"/>
              <a:t>Generate estimate of the object’s state at a given time (called the </a:t>
            </a:r>
            <a:r>
              <a:rPr lang="en-US" i="1" dirty="0"/>
              <a:t>epoch time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Generate additional parameters and constructs to allow object’s future states to be predicted (accomplished through orbit </a:t>
            </a:r>
            <a:r>
              <a:rPr lang="en-US" i="1" dirty="0"/>
              <a:t>propagation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Generate a statement of the estimation error, both at epoch and for any predicted state (usually accomplished by means of a </a:t>
            </a:r>
            <a:r>
              <a:rPr lang="en-US" i="1" dirty="0"/>
              <a:t>covariance</a:t>
            </a:r>
            <a:r>
              <a:rPr lang="en-US" dirty="0"/>
              <a:t> </a:t>
            </a:r>
            <a:r>
              <a:rPr lang="en-US" i="1" dirty="0"/>
              <a:t>matrix</a:t>
            </a:r>
            <a:r>
              <a:rPr lang="en-US" dirty="0"/>
              <a:t>)</a:t>
            </a:r>
          </a:p>
          <a:p>
            <a:r>
              <a:rPr lang="en-US" b="0" dirty="0"/>
              <a:t>Error types</a:t>
            </a:r>
          </a:p>
          <a:p>
            <a:pPr lvl="1"/>
            <a:r>
              <a:rPr lang="en-US" dirty="0"/>
              <a:t>OD approaches (either batch or filter) presume that they solve for all significant systematic errors</a:t>
            </a:r>
          </a:p>
          <a:p>
            <a:pPr lvl="1"/>
            <a:r>
              <a:rPr lang="en-US" dirty="0"/>
              <a:t>Remaining solution error is thus presumed to be random (Gaussian) error</a:t>
            </a:r>
          </a:p>
          <a:p>
            <a:pPr lvl="1"/>
            <a:r>
              <a:rPr lang="en-US" dirty="0"/>
              <a:t>Sometimes this error can be intentionally inflated to try to improve the fidelity of the error modeling</a:t>
            </a:r>
          </a:p>
          <a:p>
            <a:pPr lvl="1"/>
            <a:r>
              <a:rPr lang="en-US" dirty="0"/>
              <a:t>Nonetheless, presumed to be Gaussian in form and unbiased</a:t>
            </a:r>
          </a:p>
          <a:p>
            <a:pPr lvl="1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1DFD2-5BD8-A51C-CBC1-5F0ABCF048F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23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433FF"/>
                </a:solidFill>
              </a:rPr>
              <a:t>Orbit Determination Solutions</a:t>
            </a:r>
          </a:p>
        </p:txBody>
      </p:sp>
    </p:spTree>
    <p:extLst>
      <p:ext uri="{BB962C8B-B14F-4D97-AF65-F5344CB8AC3E}">
        <p14:creationId xmlns:p14="http://schemas.microsoft.com/office/powerpoint/2010/main" val="1955482554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0" dirty="0"/>
              <a:t>Orbit Determination performed by 18 SDS using Astrodynamics Support Workstation (ASW)</a:t>
            </a:r>
          </a:p>
          <a:p>
            <a:r>
              <a:rPr lang="en-US" b="0" dirty="0"/>
              <a:t>Solved for:  State parameters</a:t>
            </a:r>
          </a:p>
          <a:p>
            <a:pPr lvl="1"/>
            <a:r>
              <a:rPr lang="en-US" dirty="0"/>
              <a:t>Six parameters needed to determine 3-d state fully</a:t>
            </a:r>
          </a:p>
          <a:p>
            <a:pPr lvl="1"/>
            <a:r>
              <a:rPr lang="en-US" dirty="0"/>
              <a:t>Cartesian:  three position and three velocity parameters in orthogonal system</a:t>
            </a:r>
          </a:p>
          <a:p>
            <a:pPr lvl="1"/>
            <a:r>
              <a:rPr lang="en-US" dirty="0"/>
              <a:t>Element:  six orbital elements that describe the geometry of the orbit</a:t>
            </a:r>
          </a:p>
          <a:p>
            <a:r>
              <a:rPr lang="en-US" b="0" dirty="0"/>
              <a:t>Solved for:  Non-conservative force parameters</a:t>
            </a:r>
          </a:p>
          <a:p>
            <a:pPr lvl="1"/>
            <a:r>
              <a:rPr lang="en-US" dirty="0"/>
              <a:t>Ballistic coefficient (C</a:t>
            </a:r>
            <a:r>
              <a:rPr lang="en-US" baseline="-25000" dirty="0"/>
              <a:t>D</a:t>
            </a:r>
            <a:r>
              <a:rPr lang="en-US" dirty="0"/>
              <a:t>A/m); describes vulnerability of spacecraft state to atmospheric drag</a:t>
            </a:r>
          </a:p>
          <a:p>
            <a:pPr lvl="1"/>
            <a:r>
              <a:rPr lang="en-US" dirty="0"/>
              <a:t>Solar radiation pressure (SRP) coefficient (C</a:t>
            </a:r>
            <a:r>
              <a:rPr lang="en-US" baseline="-25000" dirty="0"/>
              <a:t>R</a:t>
            </a:r>
            <a:r>
              <a:rPr lang="en-US" dirty="0"/>
              <a:t>A/m); describes vulnerability of spacecraft state to radiation momentum from sun</a:t>
            </a:r>
          </a:p>
          <a:p>
            <a:r>
              <a:rPr lang="en-US" b="0" dirty="0"/>
              <a:t>Considered:  ballistic coefficient (and SRP) consider parameter</a:t>
            </a:r>
          </a:p>
          <a:p>
            <a:pPr lvl="1"/>
            <a:r>
              <a:rPr lang="en-US" dirty="0"/>
              <a:t>Not solved for but “considered” as part of the solution</a:t>
            </a:r>
          </a:p>
          <a:p>
            <a:pPr lvl="1"/>
            <a:r>
              <a:rPr lang="en-US" dirty="0"/>
              <a:t>Derived from information outside of the OD itself</a:t>
            </a:r>
          </a:p>
          <a:p>
            <a:pPr lvl="1"/>
            <a:r>
              <a:rPr lang="en-US" dirty="0"/>
              <a:t>Discussed later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F3BE8E-4339-A08A-568C-4E2DF60F0E7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24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433FF"/>
                </a:solidFill>
              </a:rPr>
              <a:t>OD Parameters Generated by ASW Solutions</a:t>
            </a:r>
          </a:p>
        </p:txBody>
      </p:sp>
    </p:spTree>
    <p:extLst>
      <p:ext uri="{BB962C8B-B14F-4D97-AF65-F5344CB8AC3E}">
        <p14:creationId xmlns:p14="http://schemas.microsoft.com/office/powerpoint/2010/main" val="3223955790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0" dirty="0"/>
              <a:t>Characterizes the overall uncertainty of the OD epoch and/or propagated state</a:t>
            </a:r>
          </a:p>
          <a:p>
            <a:pPr lvl="1"/>
            <a:r>
              <a:rPr lang="en-US" dirty="0"/>
              <a:t>Uncertainty of each estimated parameter and their interactions</a:t>
            </a:r>
          </a:p>
          <a:p>
            <a:r>
              <a:rPr lang="en-US" b="0" dirty="0"/>
              <a:t>This is a characterization of a multivariate statistical distribution</a:t>
            </a:r>
          </a:p>
          <a:p>
            <a:r>
              <a:rPr lang="en-US" b="0" dirty="0"/>
              <a:t>In general, need the four </a:t>
            </a:r>
            <a:r>
              <a:rPr lang="en-US" b="0" dirty="0" err="1"/>
              <a:t>cumulants</a:t>
            </a:r>
            <a:r>
              <a:rPr lang="en-US" b="0" dirty="0"/>
              <a:t> to characterize the distribution</a:t>
            </a:r>
          </a:p>
          <a:p>
            <a:pPr lvl="1"/>
            <a:r>
              <a:rPr lang="en-US" dirty="0"/>
              <a:t>Mean, variance, </a:t>
            </a:r>
            <a:r>
              <a:rPr lang="en-US" dirty="0" err="1"/>
              <a:t>skewness</a:t>
            </a:r>
            <a:r>
              <a:rPr lang="en-US" dirty="0"/>
              <a:t>, and kurtosis; and their mutual interactions</a:t>
            </a:r>
          </a:p>
          <a:p>
            <a:pPr lvl="1"/>
            <a:r>
              <a:rPr lang="en-US" dirty="0"/>
              <a:t>Requires higher-order tensors to do this for a multivariate distribution</a:t>
            </a:r>
          </a:p>
          <a:p>
            <a:r>
              <a:rPr lang="en-US" b="0" dirty="0"/>
              <a:t>Assumptions about error distribution can simplify situation substantially</a:t>
            </a:r>
          </a:p>
          <a:p>
            <a:pPr lvl="1"/>
            <a:r>
              <a:rPr lang="en-US" dirty="0"/>
              <a:t>Presuming the solution is unbiased places the mean error values at zero</a:t>
            </a:r>
          </a:p>
          <a:p>
            <a:pPr lvl="1"/>
            <a:r>
              <a:rPr lang="en-US" dirty="0"/>
              <a:t>Presuming the error distribution is Gaussian eliminates the need for the third and fourth </a:t>
            </a:r>
            <a:r>
              <a:rPr lang="en-US" dirty="0" err="1"/>
              <a:t>cumulants</a:t>
            </a:r>
            <a:endParaRPr lang="en-US" dirty="0"/>
          </a:p>
          <a:p>
            <a:pPr lvl="1"/>
            <a:r>
              <a:rPr lang="en-US" dirty="0"/>
              <a:t>Error distribution can thus be expressed by means of variances of each solved-for component and their cross-correlations</a:t>
            </a:r>
          </a:p>
          <a:p>
            <a:pPr lvl="1"/>
            <a:r>
              <a:rPr lang="en-US" dirty="0"/>
              <a:t>Thus, error can be fully represented by means of a covariance matrix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FE8B6A-78F1-CD48-8836-46247EB4C6B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25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433FF"/>
                </a:solidFill>
              </a:rPr>
              <a:t>OD Uncertainty Modeling</a:t>
            </a:r>
          </a:p>
        </p:txBody>
      </p:sp>
    </p:spTree>
    <p:extLst>
      <p:ext uri="{BB962C8B-B14F-4D97-AF65-F5344CB8AC3E}">
        <p14:creationId xmlns:p14="http://schemas.microsoft.com/office/powerpoint/2010/main" val="3762669201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0" dirty="0"/>
              <a:t>Three estimated parameters (a, b, and c)</a:t>
            </a:r>
          </a:p>
          <a:p>
            <a:r>
              <a:rPr lang="en-US" b="0" dirty="0"/>
              <a:t>Variances of each along diagonal</a:t>
            </a:r>
          </a:p>
          <a:p>
            <a:r>
              <a:rPr lang="en-US" b="0" dirty="0"/>
              <a:t>Off-diagonal terms the product of two standard deviations and the correlation coefficient (</a:t>
            </a:r>
            <a:r>
              <a:rPr lang="el-GR" b="0" dirty="0"/>
              <a:t>ρ</a:t>
            </a:r>
            <a:r>
              <a:rPr lang="en-US" b="0" dirty="0"/>
              <a:t>); matrix is symmetric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BD5799-1128-B1F8-0CFA-80798B81DFB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26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924" y="213301"/>
            <a:ext cx="23404923" cy="1152124"/>
          </a:xfrm>
        </p:spPr>
        <p:txBody>
          <a:bodyPr>
            <a:normAutofit fontScale="90000"/>
          </a:bodyPr>
          <a:lstStyle/>
          <a:p>
            <a:pPr algn="l"/>
            <a:r>
              <a:rPr lang="en-US" sz="8000" dirty="0">
                <a:solidFill>
                  <a:srgbClr val="0433FF"/>
                </a:solidFill>
              </a:rPr>
              <a:t>Covariance Matrix Construction:  Symbolic Example</a:t>
            </a:r>
            <a:endParaRPr lang="en-US" dirty="0">
              <a:solidFill>
                <a:srgbClr val="0433FF"/>
              </a:solidFill>
            </a:endParaRP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930"/>
          <a:stretch/>
        </p:blipFill>
        <p:spPr bwMode="auto">
          <a:xfrm>
            <a:off x="7652373" y="6189482"/>
            <a:ext cx="8831734" cy="6824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629505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4" name="Content Placeholder 2"/>
          <p:cNvSpPr>
            <a:spLocks noGrp="1"/>
          </p:cNvSpPr>
          <p:nvPr>
            <p:ph type="body" idx="1"/>
          </p:nvPr>
        </p:nvSpPr>
        <p:spPr>
          <a:xfrm>
            <a:off x="365779" y="1575108"/>
            <a:ext cx="14264621" cy="11229627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buSzPct val="125000"/>
            </a:pPr>
            <a:r>
              <a:rPr lang="en-US" sz="3600" dirty="0"/>
              <a:t>Origin: at satellite</a:t>
            </a:r>
          </a:p>
          <a:p>
            <a:pPr>
              <a:spcBef>
                <a:spcPts val="600"/>
              </a:spcBef>
              <a:buSzPct val="125000"/>
            </a:pPr>
            <a:r>
              <a:rPr lang="en-US" sz="3600" dirty="0"/>
              <a:t>Fundamental plane: established by the instantaneous position and velocity vectors of the satellite</a:t>
            </a:r>
          </a:p>
          <a:p>
            <a:pPr>
              <a:spcBef>
                <a:spcPts val="600"/>
              </a:spcBef>
              <a:buSzPct val="125000"/>
            </a:pPr>
            <a:r>
              <a:rPr lang="en-US" sz="3600" dirty="0"/>
              <a:t>Principal direction: along the radius vector to the satellite</a:t>
            </a:r>
          </a:p>
          <a:p>
            <a:pPr>
              <a:spcBef>
                <a:spcPts val="600"/>
              </a:spcBef>
              <a:buSzPct val="125000"/>
            </a:pPr>
            <a:r>
              <a:rPr lang="en-US" sz="3600" dirty="0"/>
              <a:t>When valid/applicable:</a:t>
            </a:r>
          </a:p>
          <a:p>
            <a:pPr lvl="1">
              <a:spcBef>
                <a:spcPts val="600"/>
              </a:spcBef>
              <a:buSzPct val="90000"/>
            </a:pPr>
            <a:r>
              <a:rPr lang="en-US" sz="3600" dirty="0"/>
              <a:t>Valid at time tag for the point</a:t>
            </a:r>
          </a:p>
          <a:p>
            <a:pPr lvl="1">
              <a:spcBef>
                <a:spcPts val="600"/>
              </a:spcBef>
              <a:buSzPct val="90000"/>
            </a:pPr>
            <a:r>
              <a:rPr lang="en-US" sz="3600" dirty="0"/>
              <a:t>Used to represent miss distances relative to the Primary in an Conjunction Data Message (CDM)</a:t>
            </a:r>
          </a:p>
          <a:p>
            <a:pPr>
              <a:spcBef>
                <a:spcPts val="600"/>
              </a:spcBef>
              <a:buSzPct val="125000"/>
            </a:pPr>
            <a:r>
              <a:rPr lang="en-US" sz="3600" dirty="0"/>
              <a:t>Unit vectors: </a:t>
            </a:r>
            <a:r>
              <a:rPr lang="en-US" b="0" i="1" dirty="0">
                <a:latin typeface="Times New Roman" pitchFamily="18" charset="0"/>
              </a:rPr>
              <a:t>u, v, w</a:t>
            </a:r>
          </a:p>
          <a:p>
            <a:pPr lvl="1">
              <a:spcBef>
                <a:spcPts val="600"/>
              </a:spcBef>
              <a:buSzPct val="90000"/>
            </a:pPr>
            <a:r>
              <a:rPr lang="en-US" sz="3600" i="1" dirty="0">
                <a:latin typeface="Times New Roman" pitchFamily="18" charset="0"/>
              </a:rPr>
              <a:t>w</a:t>
            </a:r>
            <a:r>
              <a:rPr lang="en-US" sz="3600" dirty="0"/>
              <a:t> is perpendicular to the position and velocity vectors</a:t>
            </a:r>
          </a:p>
          <a:p>
            <a:pPr lvl="1">
              <a:spcBef>
                <a:spcPts val="600"/>
              </a:spcBef>
              <a:buSzPct val="90000"/>
            </a:pPr>
            <a:r>
              <a:rPr lang="en-US" sz="3600" i="1" dirty="0">
                <a:latin typeface="Times New Roman" pitchFamily="18" charset="0"/>
              </a:rPr>
              <a:t>v </a:t>
            </a:r>
            <a:r>
              <a:rPr lang="en-US" sz="3600" dirty="0"/>
              <a:t>established by the right-hand rule </a:t>
            </a:r>
            <a:r>
              <a:rPr lang="en-US" sz="3600" i="1" dirty="0">
                <a:latin typeface="Times New Roman" pitchFamily="18" charset="0"/>
              </a:rPr>
              <a:t>w </a:t>
            </a:r>
            <a:r>
              <a:rPr lang="en-US" sz="3600" dirty="0"/>
              <a:t>X </a:t>
            </a:r>
            <a:r>
              <a:rPr lang="en-US" sz="3600" i="1" dirty="0">
                <a:latin typeface="Times New Roman" pitchFamily="18" charset="0"/>
              </a:rPr>
              <a:t>u</a:t>
            </a:r>
            <a:r>
              <a:rPr lang="en-US" sz="3600" i="1" dirty="0"/>
              <a:t> = </a:t>
            </a:r>
            <a:r>
              <a:rPr lang="en-US" sz="3600" i="1" dirty="0">
                <a:latin typeface="Times New Roman" pitchFamily="18" charset="0"/>
              </a:rPr>
              <a:t>v</a:t>
            </a:r>
            <a:endParaRPr lang="en-US" sz="3600" dirty="0">
              <a:latin typeface="Times New Roman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50261A-8B53-6B45-3FE1-7032F7DF3EF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27</a:t>
            </a:fld>
            <a:endParaRPr lang="en-US" dirty="0"/>
          </a:p>
        </p:txBody>
      </p:sp>
      <p:sp>
        <p:nvSpPr>
          <p:cNvPr id="430083" name="Title 1"/>
          <p:cNvSpPr>
            <a:spLocks noGrp="1"/>
          </p:cNvSpPr>
          <p:nvPr>
            <p:ph type="title"/>
          </p:nvPr>
        </p:nvSpPr>
        <p:spPr>
          <a:xfrm>
            <a:off x="316924" y="213301"/>
            <a:ext cx="23655184" cy="1152124"/>
          </a:xfrm>
        </p:spPr>
        <p:txBody>
          <a:bodyPr>
            <a:noAutofit/>
          </a:bodyPr>
          <a:lstStyle/>
          <a:p>
            <a:pPr algn="l"/>
            <a:r>
              <a:rPr lang="en-US" sz="5000" b="1" dirty="0">
                <a:solidFill>
                  <a:srgbClr val="0433FF"/>
                </a:solidFill>
              </a:rPr>
              <a:t>Covariance often Expressed in Satellite Centered (UVW) Coordinate Frame</a:t>
            </a:r>
          </a:p>
        </p:txBody>
      </p:sp>
      <p:graphicFrame>
        <p:nvGraphicFramePr>
          <p:cNvPr id="430082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2748177"/>
              </p:ext>
            </p:extLst>
          </p:nvPr>
        </p:nvGraphicFramePr>
        <p:xfrm>
          <a:off x="14995525" y="1794647"/>
          <a:ext cx="8797926" cy="8893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Visio" r:id="rId4" imgW="8435721" imgH="8537067" progId="">
                  <p:embed/>
                </p:oleObj>
              </mc:Choice>
              <mc:Fallback>
                <p:oleObj name="Visio" r:id="rId4" imgW="8435721" imgH="8537067" progId="">
                  <p:embed/>
                  <p:pic>
                    <p:nvPicPr>
                      <p:cNvPr id="430082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95525" y="1794647"/>
                        <a:ext cx="8797926" cy="88931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085" name="Text Box 101"/>
          <p:cNvSpPr txBox="1">
            <a:spLocks noChangeArrowheads="1"/>
          </p:cNvSpPr>
          <p:nvPr/>
        </p:nvSpPr>
        <p:spPr bwMode="auto">
          <a:xfrm>
            <a:off x="14941550" y="10690997"/>
            <a:ext cx="8928100" cy="38010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200" i="1" dirty="0">
                <a:solidFill>
                  <a:schemeClr val="tx1"/>
                </a:solidFill>
                <a:latin typeface="Times New Roman" pitchFamily="18" charset="0"/>
              </a:rPr>
              <a:t>Coordinate frame diagram courtesy </a:t>
            </a:r>
            <a:r>
              <a:rPr lang="en-US" sz="2200" i="1" dirty="0" err="1">
                <a:solidFill>
                  <a:schemeClr val="tx1"/>
                </a:solidFill>
                <a:latin typeface="Times New Roman" pitchFamily="18" charset="0"/>
              </a:rPr>
              <a:t>Omitron</a:t>
            </a:r>
            <a:r>
              <a:rPr lang="en-US" sz="2200" i="1" dirty="0">
                <a:solidFill>
                  <a:schemeClr val="tx1"/>
                </a:solidFill>
                <a:latin typeface="Times New Roman" pitchFamily="18" charset="0"/>
              </a:rPr>
              <a:t> Inc.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8057" y="8861682"/>
            <a:ext cx="666750" cy="338554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tx1"/>
                </a:solidFill>
                <a:latin typeface="+mj-lt"/>
                <a:sym typeface="Wingdings"/>
              </a:rPr>
              <a:t></a:t>
            </a:r>
            <a:endParaRPr lang="en-US" sz="16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17134140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0" dirty="0"/>
              <a:t>OD produces covariance at epoch time</a:t>
            </a:r>
          </a:p>
          <a:p>
            <a:r>
              <a:rPr lang="en-US" b="0" dirty="0"/>
              <a:t>To obtain covariance at TCA, need to employ one of following propagation methods</a:t>
            </a:r>
          </a:p>
          <a:p>
            <a:pPr lvl="1"/>
            <a:r>
              <a:rPr lang="en-US" dirty="0"/>
              <a:t>Full Monte Carlo</a:t>
            </a:r>
          </a:p>
          <a:p>
            <a:pPr lvl="2"/>
            <a:r>
              <a:rPr lang="en-US" dirty="0"/>
              <a:t>Perturb state at epoch (using covariance), propagate each point forward to </a:t>
            </a:r>
            <a:r>
              <a:rPr lang="en-US" i="1" dirty="0" err="1"/>
              <a:t>t</a:t>
            </a:r>
            <a:r>
              <a:rPr lang="en-US" baseline="-25000" dirty="0" err="1"/>
              <a:t>n</a:t>
            </a:r>
            <a:r>
              <a:rPr lang="en-US" dirty="0"/>
              <a:t> with full non-linear dynamics, and summarize distribution at </a:t>
            </a:r>
            <a:r>
              <a:rPr lang="en-US" i="1" dirty="0" err="1"/>
              <a:t>t</a:t>
            </a:r>
            <a:r>
              <a:rPr lang="en-US" baseline="-25000" dirty="0" err="1"/>
              <a:t>n</a:t>
            </a:r>
            <a:endParaRPr lang="en-US" dirty="0"/>
          </a:p>
          <a:p>
            <a:pPr lvl="1"/>
            <a:r>
              <a:rPr lang="en-US" dirty="0"/>
              <a:t>Sigma point propagation</a:t>
            </a:r>
          </a:p>
          <a:p>
            <a:pPr lvl="2"/>
            <a:r>
              <a:rPr lang="en-US" dirty="0"/>
              <a:t>Define small number of states to represent covariance statistically, propagate set forward by time-steps, reformulate sigma point set at each time-step, and use sigma point set at </a:t>
            </a:r>
            <a:r>
              <a:rPr lang="en-US" i="1" dirty="0" err="1"/>
              <a:t>t</a:t>
            </a:r>
            <a:r>
              <a:rPr lang="en-US" baseline="-25000" dirty="0" err="1"/>
              <a:t>n</a:t>
            </a:r>
            <a:r>
              <a:rPr lang="en-US" dirty="0"/>
              <a:t> to formulate covariance at </a:t>
            </a:r>
            <a:r>
              <a:rPr lang="en-US" i="1" dirty="0" err="1"/>
              <a:t>t</a:t>
            </a:r>
            <a:r>
              <a:rPr lang="en-US" baseline="-25000" dirty="0" err="1"/>
              <a:t>n</a:t>
            </a:r>
            <a:endParaRPr lang="en-US" dirty="0"/>
          </a:p>
          <a:p>
            <a:pPr lvl="1"/>
            <a:r>
              <a:rPr lang="en-US" dirty="0"/>
              <a:t>Linear mapping</a:t>
            </a:r>
          </a:p>
          <a:p>
            <a:pPr lvl="2"/>
            <a:r>
              <a:rPr lang="en-US" dirty="0"/>
              <a:t>Create a state-transition matrix by linearization of the dynamics and use it to propagate the covariance to </a:t>
            </a:r>
            <a:r>
              <a:rPr lang="en-US" i="1" dirty="0" err="1"/>
              <a:t>t</a:t>
            </a:r>
            <a:r>
              <a:rPr lang="en-US" baseline="-25000" dirty="0" err="1"/>
              <a:t>n</a:t>
            </a:r>
            <a:r>
              <a:rPr lang="en-US" dirty="0"/>
              <a:t> by pre- and post-multiplication</a:t>
            </a:r>
          </a:p>
          <a:p>
            <a:r>
              <a:rPr lang="en-US" b="0" dirty="0"/>
              <a:t>All three of above methods legitimate</a:t>
            </a:r>
          </a:p>
          <a:p>
            <a:pPr lvl="1"/>
            <a:r>
              <a:rPr lang="en-US" dirty="0"/>
              <a:t>List moves from highest to lowest fidelity and computational intensity</a:t>
            </a:r>
          </a:p>
          <a:p>
            <a:pPr lvl="1"/>
            <a:r>
              <a:rPr lang="en-US" dirty="0"/>
              <a:t>18 SDS uses linear mapping approach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DEB03-028D-BFDD-B648-A34346ED3E6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28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433FF"/>
                </a:solidFill>
              </a:rPr>
              <a:t>Covariance Propagation Methods</a:t>
            </a:r>
          </a:p>
        </p:txBody>
      </p:sp>
    </p:spTree>
    <p:extLst>
      <p:ext uri="{BB962C8B-B14F-4D97-AF65-F5344CB8AC3E}">
        <p14:creationId xmlns:p14="http://schemas.microsoft.com/office/powerpoint/2010/main" val="2685928176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516403-205D-483D-B381-AB5F8DA404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b="0" dirty="0"/>
              <a:t>Two-dimensional approximation (“2-D Pc”)</a:t>
            </a:r>
          </a:p>
          <a:p>
            <a:pPr lvl="1"/>
            <a:r>
              <a:rPr lang="en-US" dirty="0"/>
              <a:t>Most common calculation methodology—fast and straightforward</a:t>
            </a:r>
          </a:p>
          <a:p>
            <a:pPr lvl="1"/>
            <a:r>
              <a:rPr lang="en-US" dirty="0"/>
              <a:t>Applicable to most conjunctions</a:t>
            </a:r>
          </a:p>
          <a:p>
            <a:pPr lvl="1"/>
            <a:r>
              <a:rPr lang="en-US" dirty="0"/>
              <a:t>Tests and calculations enhancements developed to improve 2-D Pc accuracy and use</a:t>
            </a:r>
          </a:p>
          <a:p>
            <a:r>
              <a:rPr lang="en-US" b="0" dirty="0"/>
              <a:t>“3-D Pc”</a:t>
            </a:r>
          </a:p>
          <a:p>
            <a:pPr lvl="1"/>
            <a:r>
              <a:rPr lang="en-US" dirty="0"/>
              <a:t>Expanded analytical technique proposed by V. Coppola (2012); improved by Hall (2021)</a:t>
            </a:r>
          </a:p>
          <a:p>
            <a:pPr lvl="1"/>
            <a:r>
              <a:rPr lang="en-US" dirty="0"/>
              <a:t>Used in situations in which 2-D Pc suspected to miscarry potentially</a:t>
            </a:r>
          </a:p>
          <a:p>
            <a:r>
              <a:rPr lang="en-US" b="0" dirty="0"/>
              <a:t>Monte Carlo</a:t>
            </a:r>
          </a:p>
          <a:p>
            <a:pPr lvl="1"/>
            <a:r>
              <a:rPr lang="en-US" dirty="0"/>
              <a:t>Most accurate methodology to calculate Pc—requires fewest assumptions</a:t>
            </a:r>
          </a:p>
          <a:p>
            <a:pPr lvl="1"/>
            <a:r>
              <a:rPr lang="en-US" dirty="0"/>
              <a:t>Also most computationally demanding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9D1255-3423-9B41-A0FD-4A82092AE6C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020E85A-5023-4014-9CE9-BB9650EC6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433FF"/>
                </a:solidFill>
              </a:rPr>
              <a:t>Pc Calculation:  Methodologies</a:t>
            </a:r>
          </a:p>
        </p:txBody>
      </p:sp>
    </p:spTree>
    <p:extLst>
      <p:ext uri="{BB962C8B-B14F-4D97-AF65-F5344CB8AC3E}">
        <p14:creationId xmlns:p14="http://schemas.microsoft.com/office/powerpoint/2010/main" val="3241548429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D6E67AD-621D-4EB4-B170-081C6E7484AC}"/>
              </a:ext>
            </a:extLst>
          </p:cNvPr>
          <p:cNvGrpSpPr/>
          <p:nvPr/>
        </p:nvGrpSpPr>
        <p:grpSpPr>
          <a:xfrm>
            <a:off x="3767543" y="2622220"/>
            <a:ext cx="2685538" cy="2523804"/>
            <a:chOff x="534956" y="1282244"/>
            <a:chExt cx="1342769" cy="126190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A758172-5F2B-4093-8593-A5AA74FC26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933" t="8425" r="35144" b="11781"/>
            <a:stretch/>
          </p:blipFill>
          <p:spPr>
            <a:xfrm rot="840000">
              <a:off x="534956" y="1480457"/>
              <a:ext cx="369238" cy="106368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2FE463B-3DEC-4124-8A9F-16101D526D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3390" t="24762" r="20043" b="28435"/>
            <a:stretch/>
          </p:blipFill>
          <p:spPr>
            <a:xfrm rot="900000">
              <a:off x="1311668" y="1816007"/>
              <a:ext cx="566057" cy="392588"/>
            </a:xfrm>
            <a:prstGeom prst="rect">
              <a:avLst/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8915387-FFDB-4C68-A3E3-E0BE86C7C50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3362" y="2003898"/>
              <a:ext cx="881334" cy="840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84883BA-6350-4FC7-95EE-2FF241CF8B5C}"/>
                </a:ext>
              </a:extLst>
            </p:cNvPr>
            <p:cNvCxnSpPr>
              <a:cxnSpLocks/>
            </p:cNvCxnSpPr>
            <p:nvPr/>
          </p:nvCxnSpPr>
          <p:spPr bwMode="auto">
            <a:xfrm rot="900000" flipV="1">
              <a:off x="880665" y="1282244"/>
              <a:ext cx="0" cy="23166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A7F0B6D-754A-4EA1-AA1E-099BA7FCB26A}"/>
                </a:ext>
              </a:extLst>
            </p:cNvPr>
            <p:cNvCxnSpPr>
              <a:cxnSpLocks/>
            </p:cNvCxnSpPr>
            <p:nvPr/>
          </p:nvCxnSpPr>
          <p:spPr bwMode="auto">
            <a:xfrm rot="900000" flipH="1">
              <a:off x="1048564" y="1883155"/>
              <a:ext cx="278859" cy="0"/>
            </a:xfrm>
            <a:prstGeom prst="straightConnector1">
              <a:avLst/>
            </a:prstGeom>
            <a:solidFill>
              <a:schemeClr val="accent1"/>
            </a:solidFill>
            <a:ln w="222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3B69481-991E-4FEB-AD36-A0BAA0ED59B2}"/>
              </a:ext>
            </a:extLst>
          </p:cNvPr>
          <p:cNvGrpSpPr/>
          <p:nvPr/>
        </p:nvGrpSpPr>
        <p:grpSpPr>
          <a:xfrm>
            <a:off x="7641127" y="2775008"/>
            <a:ext cx="2567570" cy="2616984"/>
            <a:chOff x="2414427" y="1360852"/>
            <a:chExt cx="1283785" cy="1308492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A88F7DC-E91B-4FE3-9EDE-1EEB97D75A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4305" t="8605" r="31214" b="11678"/>
            <a:stretch/>
          </p:blipFill>
          <p:spPr>
            <a:xfrm rot="900000">
              <a:off x="2414427" y="1360852"/>
              <a:ext cx="675200" cy="1308492"/>
            </a:xfrm>
            <a:prstGeom prst="rect">
              <a:avLst/>
            </a:prstGeom>
          </p:spPr>
        </p:pic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5691B75-B679-4E71-9E0C-752B40F940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52027" y="2016286"/>
              <a:ext cx="881334" cy="840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EA50698-87CC-4552-BC26-EEF6FD5204F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33361" y="1989156"/>
              <a:ext cx="64851" cy="64851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algn="ctr" defTabSz="1828800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990099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1012D3E-69C2-4604-83D2-DB2F2C871CC0}"/>
              </a:ext>
            </a:extLst>
          </p:cNvPr>
          <p:cNvGrpSpPr>
            <a:grpSpLocks noChangeAspect="1"/>
          </p:cNvGrpSpPr>
          <p:nvPr/>
        </p:nvGrpSpPr>
        <p:grpSpPr>
          <a:xfrm>
            <a:off x="11386381" y="3384163"/>
            <a:ext cx="2416394" cy="1348262"/>
            <a:chOff x="4477288" y="1393120"/>
            <a:chExt cx="2126439" cy="118647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2EF2119-C7B7-4B0E-A8AA-95C3BED3B55E}"/>
                </a:ext>
              </a:extLst>
            </p:cNvPr>
            <p:cNvGrpSpPr/>
            <p:nvPr/>
          </p:nvGrpSpPr>
          <p:grpSpPr>
            <a:xfrm>
              <a:off x="5446452" y="1393120"/>
              <a:ext cx="1157275" cy="1186478"/>
              <a:chOff x="3265717" y="0"/>
              <a:chExt cx="2438400" cy="2362200"/>
            </a:xfrm>
          </p:grpSpPr>
          <p:pic>
            <p:nvPicPr>
              <p:cNvPr id="30" name="Picture 29" descr="Image result for satellite pictures">
                <a:extLst>
                  <a:ext uri="{FF2B5EF4-FFF2-40B4-BE49-F238E27FC236}">
                    <a16:creationId xmlns:a16="http://schemas.microsoft.com/office/drawing/2014/main" id="{E7C9D112-BC70-47D0-924E-3918360BAA9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0516" y="204106"/>
                <a:ext cx="2025575" cy="18777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A7F135C5-BE76-413D-8D78-AFFB9E0D6D2D}"/>
                  </a:ext>
                </a:extLst>
              </p:cNvPr>
              <p:cNvSpPr/>
              <p:nvPr/>
            </p:nvSpPr>
            <p:spPr>
              <a:xfrm>
                <a:off x="3265717" y="0"/>
                <a:ext cx="2438400" cy="23622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82880" tIns="91440" rIns="18288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US" sz="92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D17FE1B-B40A-498B-8D76-EDA4D79B3385}"/>
                </a:ext>
              </a:extLst>
            </p:cNvPr>
            <p:cNvGrpSpPr/>
            <p:nvPr/>
          </p:nvGrpSpPr>
          <p:grpSpPr>
            <a:xfrm>
              <a:off x="4477288" y="1732821"/>
              <a:ext cx="470143" cy="507075"/>
              <a:chOff x="0" y="676323"/>
              <a:chExt cx="990600" cy="1009554"/>
            </a:xfrm>
          </p:grpSpPr>
          <p:pic>
            <p:nvPicPr>
              <p:cNvPr id="28" name="Picture 27" descr="Image result for satellite pictures">
                <a:extLst>
                  <a:ext uri="{FF2B5EF4-FFF2-40B4-BE49-F238E27FC236}">
                    <a16:creationId xmlns:a16="http://schemas.microsoft.com/office/drawing/2014/main" id="{7CD1FC2F-E3EE-450D-87A7-475F19FCA2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917" y="709611"/>
                <a:ext cx="858709" cy="9429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41FFA474-6A3F-4D87-8817-EDCBA4BDCA19}"/>
                  </a:ext>
                </a:extLst>
              </p:cNvPr>
              <p:cNvSpPr/>
              <p:nvPr/>
            </p:nvSpPr>
            <p:spPr>
              <a:xfrm>
                <a:off x="0" y="676323"/>
                <a:ext cx="990600" cy="100955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82880" tIns="91440" rIns="18288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US" sz="9200">
                  <a:solidFill>
                    <a:srgbClr val="FFFFFF"/>
                  </a:solidFill>
                </a:endParaRPr>
              </a:p>
            </p:txBody>
          </p:sp>
        </p:grp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B9C8EBD-7CD6-471D-ACCF-C092072504C0}"/>
                </a:ext>
              </a:extLst>
            </p:cNvPr>
            <p:cNvCxnSpPr>
              <a:cxnSpLocks/>
            </p:cNvCxnSpPr>
            <p:nvPr/>
          </p:nvCxnSpPr>
          <p:spPr>
            <a:xfrm>
              <a:off x="4712359" y="1986359"/>
              <a:ext cx="134614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94B37E-EEDD-45E2-BEBE-9639CCF02F4D}"/>
              </a:ext>
            </a:extLst>
          </p:cNvPr>
          <p:cNvGrpSpPr/>
          <p:nvPr/>
        </p:nvGrpSpPr>
        <p:grpSpPr>
          <a:xfrm>
            <a:off x="14218585" y="3034897"/>
            <a:ext cx="2701178" cy="1990430"/>
            <a:chOff x="7181470" y="1396179"/>
            <a:chExt cx="1707553" cy="1176833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30DD6246-DDF2-4A64-90B7-23DB6B1E26E9}"/>
                </a:ext>
              </a:extLst>
            </p:cNvPr>
            <p:cNvGrpSpPr/>
            <p:nvPr/>
          </p:nvGrpSpPr>
          <p:grpSpPr>
            <a:xfrm>
              <a:off x="7645405" y="1396179"/>
              <a:ext cx="1243618" cy="1176833"/>
              <a:chOff x="2268919" y="0"/>
              <a:chExt cx="3485424" cy="3321698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C2400160-97F0-4198-84BC-A41AD81A9658}"/>
                  </a:ext>
                </a:extLst>
              </p:cNvPr>
              <p:cNvGrpSpPr/>
              <p:nvPr/>
            </p:nvGrpSpPr>
            <p:grpSpPr>
              <a:xfrm>
                <a:off x="3250189" y="685800"/>
                <a:ext cx="2438400" cy="2362200"/>
                <a:chOff x="3250189" y="685800"/>
                <a:chExt cx="2438400" cy="2362200"/>
              </a:xfrm>
            </p:grpSpPr>
            <p:pic>
              <p:nvPicPr>
                <p:cNvPr id="44" name="Picture 43" descr="Image result for satellite pictures">
                  <a:extLst>
                    <a:ext uri="{FF2B5EF4-FFF2-40B4-BE49-F238E27FC236}">
                      <a16:creationId xmlns:a16="http://schemas.microsoft.com/office/drawing/2014/main" id="{99661C0B-685B-4D1A-9A09-A46A4AF2C8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4988" y="889906"/>
                  <a:ext cx="2025575" cy="18777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A7158567-B098-41F3-889B-D373F007C120}"/>
                    </a:ext>
                  </a:extLst>
                </p:cNvPr>
                <p:cNvSpPr/>
                <p:nvPr/>
              </p:nvSpPr>
              <p:spPr>
                <a:xfrm>
                  <a:off x="3250189" y="685800"/>
                  <a:ext cx="2438400" cy="23622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82880" tIns="91440" rIns="182880" bIns="9144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US" sz="92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499C59AA-C75A-44B8-ABFF-81464811E3ED}"/>
                  </a:ext>
                </a:extLst>
              </p:cNvPr>
              <p:cNvGrpSpPr/>
              <p:nvPr/>
            </p:nvGrpSpPr>
            <p:grpSpPr>
              <a:xfrm>
                <a:off x="2306243" y="857346"/>
                <a:ext cx="990600" cy="1009554"/>
                <a:chOff x="2306243" y="857346"/>
                <a:chExt cx="990600" cy="1009554"/>
              </a:xfrm>
            </p:grpSpPr>
            <p:pic>
              <p:nvPicPr>
                <p:cNvPr id="42" name="Picture 41" descr="Image result for satellite pictures">
                  <a:extLst>
                    <a:ext uri="{FF2B5EF4-FFF2-40B4-BE49-F238E27FC236}">
                      <a16:creationId xmlns:a16="http://schemas.microsoft.com/office/drawing/2014/main" id="{87B998B0-D359-41D6-B4C1-5BF6CCC2386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28161" y="890635"/>
                  <a:ext cx="858710" cy="94297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69D36E36-ADDE-47E0-A32B-1DA6E83D634F}"/>
                    </a:ext>
                  </a:extLst>
                </p:cNvPr>
                <p:cNvSpPr/>
                <p:nvPr/>
              </p:nvSpPr>
              <p:spPr>
                <a:xfrm>
                  <a:off x="2306243" y="857346"/>
                  <a:ext cx="990600" cy="100955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82880" tIns="91440" rIns="182880" bIns="9144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US" sz="920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9B6A4DFE-E14B-470F-9F08-0B53207E32C0}"/>
                  </a:ext>
                </a:extLst>
              </p:cNvPr>
              <p:cNvSpPr/>
              <p:nvPr/>
            </p:nvSpPr>
            <p:spPr>
              <a:xfrm>
                <a:off x="2268919" y="0"/>
                <a:ext cx="3485424" cy="33216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82880" tIns="91440" rIns="18288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US" sz="9200">
                  <a:solidFill>
                    <a:srgbClr val="FFFFFF"/>
                  </a:solidFill>
                </a:endParaRPr>
              </a:p>
            </p:txBody>
          </p:sp>
        </p:grp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5BC2B35-359D-4B3A-B7F9-1CFDDE5F0D84}"/>
                </a:ext>
              </a:extLst>
            </p:cNvPr>
            <p:cNvCxnSpPr>
              <a:cxnSpLocks/>
            </p:cNvCxnSpPr>
            <p:nvPr/>
          </p:nvCxnSpPr>
          <p:spPr>
            <a:xfrm>
              <a:off x="7210496" y="2002227"/>
              <a:ext cx="108183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59AF5B5-D605-4F7C-9C83-6A01DCC831C2}"/>
                </a:ext>
              </a:extLst>
            </p:cNvPr>
            <p:cNvSpPr/>
            <p:nvPr/>
          </p:nvSpPr>
          <p:spPr>
            <a:xfrm>
              <a:off x="7181470" y="1988200"/>
              <a:ext cx="29026" cy="2699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82880" tIns="91440" rIns="18288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9200">
                <a:solidFill>
                  <a:srgbClr val="FFFFFF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BA71309-FBCB-4EA9-BDD5-CF472E663D9C}"/>
              </a:ext>
            </a:extLst>
          </p:cNvPr>
          <p:cNvGrpSpPr/>
          <p:nvPr/>
        </p:nvGrpSpPr>
        <p:grpSpPr>
          <a:xfrm>
            <a:off x="17947130" y="2790756"/>
            <a:ext cx="3040840" cy="2616984"/>
            <a:chOff x="329846" y="4335527"/>
            <a:chExt cx="1520420" cy="1308492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E4B4B4B8-C065-4612-A6C9-C510FE4D75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4305" t="8605" r="31214" b="11678"/>
            <a:stretch/>
          </p:blipFill>
          <p:spPr>
            <a:xfrm rot="900000">
              <a:off x="329846" y="4335527"/>
              <a:ext cx="675200" cy="1308492"/>
            </a:xfrm>
            <a:prstGeom prst="rect">
              <a:avLst/>
            </a:prstGeom>
          </p:spPr>
        </p:pic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65F6C7A-08B7-4B3B-BD2C-8FA20177653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7446" y="4990961"/>
              <a:ext cx="881334" cy="840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31A9ECF9-C48B-4DB6-A20D-61B0147B96A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554815" y="4859571"/>
              <a:ext cx="295451" cy="279585"/>
              <a:chOff x="2268919" y="0"/>
              <a:chExt cx="3485424" cy="3321698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A781B873-3210-47D4-A8C3-FE79906B4F5F}"/>
                  </a:ext>
                </a:extLst>
              </p:cNvPr>
              <p:cNvGrpSpPr/>
              <p:nvPr/>
            </p:nvGrpSpPr>
            <p:grpSpPr>
              <a:xfrm>
                <a:off x="3250189" y="685800"/>
                <a:ext cx="2438400" cy="2362200"/>
                <a:chOff x="3250189" y="685800"/>
                <a:chExt cx="2438400" cy="2362200"/>
              </a:xfrm>
            </p:grpSpPr>
            <p:pic>
              <p:nvPicPr>
                <p:cNvPr id="60" name="Picture 59" descr="Image result for satellite pictures">
                  <a:extLst>
                    <a:ext uri="{FF2B5EF4-FFF2-40B4-BE49-F238E27FC236}">
                      <a16:creationId xmlns:a16="http://schemas.microsoft.com/office/drawing/2014/main" id="{AE1A435D-BB81-4EF1-8273-865C3B47D8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4988" y="889906"/>
                  <a:ext cx="2025575" cy="18777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EE5DACAF-B63A-44A1-90C9-66074AA47F01}"/>
                    </a:ext>
                  </a:extLst>
                </p:cNvPr>
                <p:cNvSpPr/>
                <p:nvPr/>
              </p:nvSpPr>
              <p:spPr>
                <a:xfrm>
                  <a:off x="3250189" y="685800"/>
                  <a:ext cx="2438400" cy="23622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82880" tIns="91440" rIns="182880" bIns="9144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US" sz="92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58383D7D-20CA-4BC1-ACCB-FFFD630282FF}"/>
                  </a:ext>
                </a:extLst>
              </p:cNvPr>
              <p:cNvGrpSpPr/>
              <p:nvPr/>
            </p:nvGrpSpPr>
            <p:grpSpPr>
              <a:xfrm>
                <a:off x="2306243" y="857346"/>
                <a:ext cx="990600" cy="1009554"/>
                <a:chOff x="2306243" y="857346"/>
                <a:chExt cx="990600" cy="1009554"/>
              </a:xfrm>
            </p:grpSpPr>
            <p:pic>
              <p:nvPicPr>
                <p:cNvPr id="54" name="Picture 53" descr="Image result for satellite pictures">
                  <a:extLst>
                    <a:ext uri="{FF2B5EF4-FFF2-40B4-BE49-F238E27FC236}">
                      <a16:creationId xmlns:a16="http://schemas.microsoft.com/office/drawing/2014/main" id="{2A3F920F-34C6-404F-B059-064C835182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28161" y="890635"/>
                  <a:ext cx="858710" cy="94297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5D2310C3-8BB9-484A-BC2D-88A64420D34F}"/>
                    </a:ext>
                  </a:extLst>
                </p:cNvPr>
                <p:cNvSpPr/>
                <p:nvPr/>
              </p:nvSpPr>
              <p:spPr>
                <a:xfrm>
                  <a:off x="2306243" y="857346"/>
                  <a:ext cx="990600" cy="100955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82880" tIns="91440" rIns="182880" bIns="9144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US" sz="920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4B4E17F4-001E-4BDC-AB70-15D6ACA1900B}"/>
                  </a:ext>
                </a:extLst>
              </p:cNvPr>
              <p:cNvSpPr/>
              <p:nvPr/>
            </p:nvSpPr>
            <p:spPr>
              <a:xfrm>
                <a:off x="2268919" y="0"/>
                <a:ext cx="3485424" cy="33216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82880" tIns="91440" rIns="18288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US" sz="92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D810158-0A6C-4AE1-B0B9-432D70244C2B}"/>
              </a:ext>
            </a:extLst>
          </p:cNvPr>
          <p:cNvGrpSpPr/>
          <p:nvPr/>
        </p:nvGrpSpPr>
        <p:grpSpPr>
          <a:xfrm>
            <a:off x="8924912" y="7428630"/>
            <a:ext cx="4473244" cy="3083416"/>
            <a:chOff x="3140765" y="3766007"/>
            <a:chExt cx="2236622" cy="1541708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840EF755-1C79-463E-B6E9-3DC92B6947EF}"/>
                </a:ext>
              </a:extLst>
            </p:cNvPr>
            <p:cNvSpPr/>
            <p:nvPr/>
          </p:nvSpPr>
          <p:spPr bwMode="auto">
            <a:xfrm rot="18351512">
              <a:off x="3161222" y="4231652"/>
              <a:ext cx="1461053" cy="61041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algn="ctr" defTabSz="1828800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990099"/>
                </a:solidFill>
                <a:latin typeface="Times New Roman" pitchFamily="18" charset="0"/>
              </a:endParaRPr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CAF35825-B395-4BF9-B551-DD03E5A044E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98272" y="4563523"/>
              <a:ext cx="881334" cy="840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9089AB3-3A9F-4E29-955C-AD97311E6B7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888404" y="3766007"/>
              <a:ext cx="9868" cy="154170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D3A72EFF-1F83-4940-A328-60FBA51D9EA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140765" y="4553866"/>
              <a:ext cx="2236622" cy="1805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/>
            </a:ln>
            <a:effectLst/>
          </p:spPr>
        </p:cxn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5F64C711-4740-4A99-9BBF-055566CB35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785641" y="4432133"/>
              <a:ext cx="295451" cy="279585"/>
              <a:chOff x="2268919" y="0"/>
              <a:chExt cx="3485424" cy="3321698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049F18D4-8FDC-40F1-85F0-CF47F6E46EFF}"/>
                  </a:ext>
                </a:extLst>
              </p:cNvPr>
              <p:cNvGrpSpPr/>
              <p:nvPr/>
            </p:nvGrpSpPr>
            <p:grpSpPr>
              <a:xfrm>
                <a:off x="3250189" y="685800"/>
                <a:ext cx="2438400" cy="2362200"/>
                <a:chOff x="3250189" y="685800"/>
                <a:chExt cx="2438400" cy="2362200"/>
              </a:xfrm>
            </p:grpSpPr>
            <p:pic>
              <p:nvPicPr>
                <p:cNvPr id="78" name="Picture 77" descr="Image result for satellite pictures">
                  <a:extLst>
                    <a:ext uri="{FF2B5EF4-FFF2-40B4-BE49-F238E27FC236}">
                      <a16:creationId xmlns:a16="http://schemas.microsoft.com/office/drawing/2014/main" id="{26124875-5728-410C-B211-5EF89B003D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4988" y="889906"/>
                  <a:ext cx="2025575" cy="18777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D697A4A2-2D11-4A64-8128-A9BBC11853EC}"/>
                    </a:ext>
                  </a:extLst>
                </p:cNvPr>
                <p:cNvSpPr/>
                <p:nvPr/>
              </p:nvSpPr>
              <p:spPr>
                <a:xfrm>
                  <a:off x="3250189" y="685800"/>
                  <a:ext cx="2438400" cy="23622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82880" tIns="91440" rIns="182880" bIns="9144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US" sz="92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1AAC659D-BB2D-45A9-98A3-2CED83F1E92B}"/>
                  </a:ext>
                </a:extLst>
              </p:cNvPr>
              <p:cNvGrpSpPr/>
              <p:nvPr/>
            </p:nvGrpSpPr>
            <p:grpSpPr>
              <a:xfrm>
                <a:off x="2306243" y="857346"/>
                <a:ext cx="990600" cy="1009554"/>
                <a:chOff x="2306243" y="857346"/>
                <a:chExt cx="990600" cy="1009554"/>
              </a:xfrm>
            </p:grpSpPr>
            <p:pic>
              <p:nvPicPr>
                <p:cNvPr id="76" name="Picture 75" descr="Image result for satellite pictures">
                  <a:extLst>
                    <a:ext uri="{FF2B5EF4-FFF2-40B4-BE49-F238E27FC236}">
                      <a16:creationId xmlns:a16="http://schemas.microsoft.com/office/drawing/2014/main" id="{1F1A165F-3798-43F7-B4D2-2439D83A80C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28161" y="890635"/>
                  <a:ext cx="858710" cy="94297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7A2DE535-A650-4508-801A-1ACF7D1DBD99}"/>
                    </a:ext>
                  </a:extLst>
                </p:cNvPr>
                <p:cNvSpPr/>
                <p:nvPr/>
              </p:nvSpPr>
              <p:spPr>
                <a:xfrm>
                  <a:off x="2306243" y="857346"/>
                  <a:ext cx="990600" cy="100955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82880" tIns="91440" rIns="182880" bIns="9144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US" sz="920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28650CA0-40A9-4571-82C8-A68372011418}"/>
                  </a:ext>
                </a:extLst>
              </p:cNvPr>
              <p:cNvSpPr/>
              <p:nvPr/>
            </p:nvSpPr>
            <p:spPr>
              <a:xfrm>
                <a:off x="2268919" y="0"/>
                <a:ext cx="3485424" cy="33216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82880" tIns="91440" rIns="18288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US" sz="92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193D6EC-5B86-4E8D-99DA-44DF1DC9977D}"/>
              </a:ext>
            </a:extLst>
          </p:cNvPr>
          <p:cNvGrpSpPr/>
          <p:nvPr/>
        </p:nvGrpSpPr>
        <p:grpSpPr>
          <a:xfrm>
            <a:off x="4016315" y="7878668"/>
            <a:ext cx="3607526" cy="2616984"/>
            <a:chOff x="3101013" y="4359253"/>
            <a:chExt cx="1803763" cy="1308492"/>
          </a:xfrm>
        </p:grpSpPr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B087B53D-F2FB-433C-B0AA-060811C4A3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4305" t="8605" r="31214" b="11678"/>
            <a:stretch/>
          </p:blipFill>
          <p:spPr>
            <a:xfrm>
              <a:off x="3482902" y="4359253"/>
              <a:ext cx="675200" cy="1308492"/>
            </a:xfrm>
            <a:prstGeom prst="rect">
              <a:avLst/>
            </a:prstGeom>
          </p:spPr>
        </p:pic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BB3EA753-A8CB-4E90-8DA8-354B813A49B2}"/>
                </a:ext>
              </a:extLst>
            </p:cNvPr>
            <p:cNvSpPr>
              <a:spLocks noChangeAspect="1"/>
            </p:cNvSpPr>
            <p:nvPr/>
          </p:nvSpPr>
          <p:spPr bwMode="auto">
            <a:xfrm rot="20700000">
              <a:off x="3814015" y="4981073"/>
              <a:ext cx="64851" cy="64851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algn="ctr" defTabSz="1828800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990099"/>
                </a:solidFill>
                <a:latin typeface="Times New Roman" pitchFamily="18" charset="0"/>
              </a:endParaRPr>
            </a:p>
          </p:txBody>
        </p:sp>
        <p:sp>
          <p:nvSpPr>
            <p:cNvPr id="56" name="Cylinder 55">
              <a:extLst>
                <a:ext uri="{FF2B5EF4-FFF2-40B4-BE49-F238E27FC236}">
                  <a16:creationId xmlns:a16="http://schemas.microsoft.com/office/drawing/2014/main" id="{6C63A03A-5E4A-4D1E-A46B-8695A244754D}"/>
                </a:ext>
              </a:extLst>
            </p:cNvPr>
            <p:cNvSpPr/>
            <p:nvPr/>
          </p:nvSpPr>
          <p:spPr bwMode="auto">
            <a:xfrm rot="16200000">
              <a:off x="3822486" y="3930318"/>
              <a:ext cx="217117" cy="1660064"/>
            </a:xfrm>
            <a:prstGeom prst="can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algn="ctr" defTabSz="1828800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990099"/>
                </a:solidFill>
                <a:latin typeface="Times New Roman" pitchFamily="18" charset="0"/>
              </a:endParaRP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A16693D0-398F-4511-BA7E-45B91B59D23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648695" y="4651791"/>
              <a:ext cx="256081" cy="242329"/>
              <a:chOff x="2268919" y="0"/>
              <a:chExt cx="3485424" cy="3321698"/>
            </a:xfrm>
          </p:grpSpPr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2F04A9D5-579F-46BC-875E-51B7EA033D12}"/>
                  </a:ext>
                </a:extLst>
              </p:cNvPr>
              <p:cNvGrpSpPr/>
              <p:nvPr/>
            </p:nvGrpSpPr>
            <p:grpSpPr>
              <a:xfrm>
                <a:off x="3250189" y="685800"/>
                <a:ext cx="2438400" cy="2362200"/>
                <a:chOff x="3250189" y="685800"/>
                <a:chExt cx="2438400" cy="2362200"/>
              </a:xfrm>
            </p:grpSpPr>
            <p:pic>
              <p:nvPicPr>
                <p:cNvPr id="88" name="Picture 87" descr="Image result for satellite pictures">
                  <a:extLst>
                    <a:ext uri="{FF2B5EF4-FFF2-40B4-BE49-F238E27FC236}">
                      <a16:creationId xmlns:a16="http://schemas.microsoft.com/office/drawing/2014/main" id="{A622A763-BB96-47D3-AB10-223F669CE0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54988" y="889906"/>
                  <a:ext cx="2025575" cy="18777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F6182032-B2C1-4AEC-86DD-54755592398D}"/>
                    </a:ext>
                  </a:extLst>
                </p:cNvPr>
                <p:cNvSpPr/>
                <p:nvPr/>
              </p:nvSpPr>
              <p:spPr>
                <a:xfrm>
                  <a:off x="3250189" y="685800"/>
                  <a:ext cx="2438400" cy="23622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82880" tIns="91440" rIns="182880" bIns="9144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US" sz="92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7E977BC9-D7B6-40D6-9050-112C2D09EC7A}"/>
                  </a:ext>
                </a:extLst>
              </p:cNvPr>
              <p:cNvGrpSpPr/>
              <p:nvPr/>
            </p:nvGrpSpPr>
            <p:grpSpPr>
              <a:xfrm>
                <a:off x="2306243" y="857346"/>
                <a:ext cx="990600" cy="1009554"/>
                <a:chOff x="2306243" y="857346"/>
                <a:chExt cx="990600" cy="1009554"/>
              </a:xfrm>
            </p:grpSpPr>
            <p:pic>
              <p:nvPicPr>
                <p:cNvPr id="86" name="Picture 85" descr="Image result for satellite pictures">
                  <a:extLst>
                    <a:ext uri="{FF2B5EF4-FFF2-40B4-BE49-F238E27FC236}">
                      <a16:creationId xmlns:a16="http://schemas.microsoft.com/office/drawing/2014/main" id="{231EFAAE-94AB-4837-BD80-96721B67F5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28161" y="890635"/>
                  <a:ext cx="858710" cy="94297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F09B5F8F-B9FB-4932-B578-652FE3821766}"/>
                    </a:ext>
                  </a:extLst>
                </p:cNvPr>
                <p:cNvSpPr/>
                <p:nvPr/>
              </p:nvSpPr>
              <p:spPr>
                <a:xfrm>
                  <a:off x="2306243" y="857346"/>
                  <a:ext cx="990600" cy="100955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82880" tIns="91440" rIns="182880" bIns="9144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US" sz="920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01278448-76AE-430B-8927-A2C03142D276}"/>
                  </a:ext>
                </a:extLst>
              </p:cNvPr>
              <p:cNvSpPr/>
              <p:nvPr/>
            </p:nvSpPr>
            <p:spPr>
              <a:xfrm>
                <a:off x="2268919" y="0"/>
                <a:ext cx="3485424" cy="332169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82880" tIns="91440" rIns="182880" bIns="9144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US" sz="92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E48E9FA8-408C-4B82-B65E-1C09EF2D31A9}"/>
              </a:ext>
            </a:extLst>
          </p:cNvPr>
          <p:cNvSpPr txBox="1"/>
          <p:nvPr/>
        </p:nvSpPr>
        <p:spPr>
          <a:xfrm>
            <a:off x="3521181" y="10591094"/>
            <a:ext cx="112659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III</a:t>
            </a:r>
            <a:r>
              <a:rPr lang="en-US" sz="2800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If collision hyperkinetic, motion approximated as rectilinear.  Primary’s motion can be considered a straight cylinder, which marginalizes out that component’s contribution to probability--can then project situation into plane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C049F0B-852F-45C4-BB86-541508BC41CF}"/>
              </a:ext>
            </a:extLst>
          </p:cNvPr>
          <p:cNvSpPr txBox="1"/>
          <p:nvPr/>
        </p:nvSpPr>
        <p:spPr>
          <a:xfrm>
            <a:off x="11421440" y="5522304"/>
            <a:ext cx="91088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II</a:t>
            </a:r>
            <a:r>
              <a:rPr lang="en-US" sz="2800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Primary and Secondary object sizes combined with circumscribing sphere and placed at position of primary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B0C7474-D170-45D4-8421-77F58492C99C}"/>
              </a:ext>
            </a:extLst>
          </p:cNvPr>
          <p:cNvSpPr txBox="1"/>
          <p:nvPr/>
        </p:nvSpPr>
        <p:spPr>
          <a:xfrm>
            <a:off x="3522099" y="5548270"/>
            <a:ext cx="63083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I</a:t>
            </a:r>
            <a:r>
              <a:rPr lang="en-US" sz="2800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Primary and Secondary uncertainties combined and placed at position of secondary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BD79F7E-9D52-403C-BBF2-CC3FBB579714}"/>
              </a:ext>
            </a:extLst>
          </p:cNvPr>
          <p:cNvSpPr txBox="1"/>
          <p:nvPr/>
        </p:nvSpPr>
        <p:spPr>
          <a:xfrm>
            <a:off x="14736851" y="9975600"/>
            <a:ext cx="78647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IV</a:t>
            </a:r>
            <a:r>
              <a:rPr lang="en-US" sz="2800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Probability of collision is portion of covariance probability density that falls within hard-body radius (HBR) circle; as given by above integral</a:t>
            </a:r>
          </a:p>
        </p:txBody>
      </p:sp>
      <p:graphicFrame>
        <p:nvGraphicFramePr>
          <p:cNvPr id="95" name="Object 94">
            <a:extLst>
              <a:ext uri="{FF2B5EF4-FFF2-40B4-BE49-F238E27FC236}">
                <a16:creationId xmlns:a16="http://schemas.microsoft.com/office/drawing/2014/main" id="{37FFB157-5EEC-4461-B01A-339D540C55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604107" y="8308261"/>
          <a:ext cx="6525338" cy="1280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13" imgW="2641600" imgH="533400" progId="Equation.3">
                  <p:embed/>
                </p:oleObj>
              </mc:Choice>
              <mc:Fallback>
                <p:oleObj name="Equation" r:id="rId13" imgW="2641600" imgH="533400" progId="Equation.3">
                  <p:embed/>
                  <p:pic>
                    <p:nvPicPr>
                      <p:cNvPr id="95" name="Object 94">
                        <a:extLst>
                          <a:ext uri="{FF2B5EF4-FFF2-40B4-BE49-F238E27FC236}">
                            <a16:creationId xmlns:a16="http://schemas.microsoft.com/office/drawing/2014/main" id="{37FFB157-5EEC-4461-B01A-339D540C55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04107" y="8308261"/>
                        <a:ext cx="6525338" cy="128040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Title 1">
            <a:extLst>
              <a:ext uri="{FF2B5EF4-FFF2-40B4-BE49-F238E27FC236}">
                <a16:creationId xmlns:a16="http://schemas.microsoft.com/office/drawing/2014/main" id="{14FE63A2-D836-4A4C-AC8D-84CDBAB06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924" y="213301"/>
            <a:ext cx="23625918" cy="1152124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rgbClr val="0433FF"/>
                </a:solidFill>
              </a:rPr>
              <a:t>2-D Probability of Collision Calculation</a:t>
            </a:r>
          </a:p>
        </p:txBody>
      </p:sp>
    </p:spTree>
    <p:extLst>
      <p:ext uri="{BB962C8B-B14F-4D97-AF65-F5344CB8AC3E}">
        <p14:creationId xmlns:p14="http://schemas.microsoft.com/office/powerpoint/2010/main" val="30188805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924" y="213301"/>
            <a:ext cx="23877606" cy="1152124"/>
          </a:xfrm>
        </p:spPr>
        <p:txBody>
          <a:bodyPr>
            <a:normAutofit fontScale="90000"/>
          </a:bodyPr>
          <a:lstStyle/>
          <a:p>
            <a:r>
              <a:rPr lang="en-US" sz="6700" b="1" dirty="0">
                <a:solidFill>
                  <a:srgbClr val="0433FF"/>
                </a:solidFill>
              </a:rPr>
              <a:t>Monte Carlo Pc Calculation: Comparison with 2-D Pc Calculation</a:t>
            </a:r>
            <a:endParaRPr lang="en-US" b="1" dirty="0">
              <a:solidFill>
                <a:srgbClr val="0433FF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036320" y="2355580"/>
            <a:ext cx="12799536" cy="6682912"/>
          </a:xfrm>
          <a:prstGeom prst="rect">
            <a:avLst/>
          </a:prstGeom>
        </p:spPr>
        <p:txBody>
          <a:bodyPr/>
          <a:lstStyle>
            <a:lvl1pPr marL="164592" indent="-164592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 b="1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17373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749808" indent="-173736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sz="4000" b="0" dirty="0"/>
              <a:t>Analysis compares 28,652 conjunctions from CARA’s archive</a:t>
            </a:r>
          </a:p>
          <a:p>
            <a:pPr lvl="1"/>
            <a:r>
              <a:rPr lang="en-US" sz="3600" dirty="0"/>
              <a:t>May 2017 to March 2018 with 2D-Pc </a:t>
            </a:r>
            <a:r>
              <a:rPr lang="en-US" sz="3600" dirty="0">
                <a:sym typeface="Symbol" panose="05050102010706020507" pitchFamily="18" charset="2"/>
              </a:rPr>
              <a:t></a:t>
            </a:r>
            <a:r>
              <a:rPr lang="en-US" sz="3600" dirty="0"/>
              <a:t> 10</a:t>
            </a:r>
            <a:r>
              <a:rPr lang="en-US" sz="3600" baseline="30000" dirty="0"/>
              <a:t>-7</a:t>
            </a:r>
          </a:p>
          <a:p>
            <a:r>
              <a:rPr lang="en-US" sz="4000" b="0" dirty="0"/>
              <a:t>All subjected to a statistical test to find significant Pc differences</a:t>
            </a:r>
          </a:p>
          <a:p>
            <a:pPr lvl="1"/>
            <a:r>
              <a:rPr lang="en-US" sz="3600" dirty="0"/>
              <a:t>Null hypothesis: CDM-Pc = 2D-Pc</a:t>
            </a:r>
          </a:p>
          <a:p>
            <a:pPr lvl="1"/>
            <a:r>
              <a:rPr lang="en-US" sz="3600" dirty="0">
                <a:solidFill>
                  <a:srgbClr val="C00000"/>
                </a:solidFill>
              </a:rPr>
              <a:t>52 conjunctions have p-value </a:t>
            </a:r>
            <a:r>
              <a:rPr lang="en-US" sz="3600" dirty="0">
                <a:solidFill>
                  <a:srgbClr val="C00000"/>
                </a:solidFill>
                <a:sym typeface="Symbol" panose="05050102010706020507" pitchFamily="18" charset="2"/>
              </a:rPr>
              <a:t> 10</a:t>
            </a:r>
            <a:r>
              <a:rPr lang="en-US" sz="3600" baseline="30000" dirty="0">
                <a:solidFill>
                  <a:srgbClr val="C00000"/>
                </a:solidFill>
                <a:sym typeface="Symbol" panose="05050102010706020507" pitchFamily="18" charset="2"/>
              </a:rPr>
              <a:t>-6</a:t>
            </a:r>
            <a:endParaRPr lang="en-US" sz="3600" dirty="0">
              <a:solidFill>
                <a:srgbClr val="C00000"/>
              </a:solidFill>
            </a:endParaRPr>
          </a:p>
          <a:p>
            <a:pPr lvl="1"/>
            <a:r>
              <a:rPr lang="en-US" sz="3600" dirty="0">
                <a:solidFill>
                  <a:srgbClr val="FF9933"/>
                </a:solidFill>
              </a:rPr>
              <a:t>99 more have </a:t>
            </a:r>
            <a:r>
              <a:rPr lang="en-US" sz="3600" dirty="0">
                <a:solidFill>
                  <a:srgbClr val="FF9933"/>
                </a:solidFill>
                <a:sym typeface="Symbol" panose="05050102010706020507" pitchFamily="18" charset="2"/>
              </a:rPr>
              <a:t>10</a:t>
            </a:r>
            <a:r>
              <a:rPr lang="en-US" sz="3600" baseline="30000" dirty="0">
                <a:solidFill>
                  <a:srgbClr val="FF9933"/>
                </a:solidFill>
                <a:sym typeface="Symbol" panose="05050102010706020507" pitchFamily="18" charset="2"/>
              </a:rPr>
              <a:t>-6</a:t>
            </a:r>
            <a:r>
              <a:rPr lang="en-US" sz="3600" dirty="0">
                <a:solidFill>
                  <a:srgbClr val="FF9933"/>
                </a:solidFill>
                <a:sym typeface="Symbol" panose="05050102010706020507" pitchFamily="18" charset="2"/>
              </a:rPr>
              <a:t> &lt; </a:t>
            </a:r>
            <a:r>
              <a:rPr lang="en-US" sz="3600" dirty="0">
                <a:solidFill>
                  <a:srgbClr val="FF9933"/>
                </a:solidFill>
              </a:rPr>
              <a:t>p-value </a:t>
            </a:r>
            <a:r>
              <a:rPr lang="en-US" sz="3600" dirty="0">
                <a:solidFill>
                  <a:srgbClr val="FF9933"/>
                </a:solidFill>
                <a:sym typeface="Symbol" panose="05050102010706020507" pitchFamily="18" charset="2"/>
              </a:rPr>
              <a:t> 10</a:t>
            </a:r>
            <a:r>
              <a:rPr lang="en-US" sz="3600" baseline="30000" dirty="0">
                <a:solidFill>
                  <a:srgbClr val="FF9933"/>
                </a:solidFill>
                <a:sym typeface="Symbol" panose="05050102010706020507" pitchFamily="18" charset="2"/>
              </a:rPr>
              <a:t>-3</a:t>
            </a:r>
          </a:p>
          <a:p>
            <a:r>
              <a:rPr lang="en-US" sz="4000" b="0" dirty="0"/>
              <a:t>Many more major deviations occur than expected from random variations</a:t>
            </a:r>
            <a:endParaRPr lang="en-US" sz="1200" b="0" dirty="0"/>
          </a:p>
        </p:txBody>
      </p:sp>
      <p:sp>
        <p:nvSpPr>
          <p:cNvPr id="8" name="TextBox 7"/>
          <p:cNvSpPr txBox="1"/>
          <p:nvPr/>
        </p:nvSpPr>
        <p:spPr>
          <a:xfrm>
            <a:off x="2519878" y="9308652"/>
            <a:ext cx="10058400" cy="28007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algn="ctr"/>
            <a:r>
              <a:rPr lang="en-US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 small fraction of temporally-isolated conjunctions, Monte Carlo yields significantly different results than the 2D </a:t>
            </a:r>
            <a:r>
              <a:rPr lang="en-US" sz="4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4400" b="1" i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4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approximation0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3835856" y="2321180"/>
            <a:ext cx="7500144" cy="10058400"/>
            <a:chOff x="5393928" y="1160590"/>
            <a:chExt cx="3750072" cy="5029200"/>
          </a:xfrm>
        </p:grpSpPr>
        <p:pic>
          <p:nvPicPr>
            <p:cNvPr id="6" name="Picture 5" descr="C:\dth\Conferences\2018_08_19_AAS_AIAA_ASC_Snowbird_UT\BFMC\Paper\figs\figs2b\Slide2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09" t="5926" r="31908" b="4272"/>
            <a:stretch/>
          </p:blipFill>
          <p:spPr bwMode="auto">
            <a:xfrm>
              <a:off x="5393928" y="1160590"/>
              <a:ext cx="3750072" cy="50292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3" name="Rectangle 2"/>
            <p:cNvSpPr/>
            <p:nvPr/>
          </p:nvSpPr>
          <p:spPr bwMode="auto">
            <a:xfrm>
              <a:off x="6057900" y="1688123"/>
              <a:ext cx="474785" cy="65063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algn="ctr" defTabSz="1828800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990099"/>
                </a:solidFill>
                <a:latin typeface="Times New Roman" pitchFamily="18" charset="0"/>
              </a:endParaRP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84E13-6308-87CF-1CE7-E9A9C1B8700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143381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5020" y="2042080"/>
            <a:ext cx="11514906" cy="9956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Generate ephemerides for primary and </a:t>
            </a:r>
            <a:r>
              <a:rPr lang="en-US" dirty="0" err="1"/>
              <a:t>secondaries</a:t>
            </a:r>
            <a:r>
              <a:rPr lang="en-US" dirty="0"/>
              <a:t> that are possible threats</a:t>
            </a:r>
          </a:p>
          <a:p>
            <a:r>
              <a:rPr lang="en-US" dirty="0"/>
              <a:t>Construct screening volume box (or ellipsoid) about primary</a:t>
            </a:r>
          </a:p>
          <a:p>
            <a:r>
              <a:rPr lang="en-US" dirty="0"/>
              <a:t>“Fly” the box along the primary’s ephemeris</a:t>
            </a:r>
          </a:p>
          <a:p>
            <a:r>
              <a:rPr lang="en-US" dirty="0"/>
              <a:t>Any penetrations of box constitute possible conjunctions</a:t>
            </a:r>
          </a:p>
          <a:p>
            <a:r>
              <a:rPr lang="en-US" dirty="0"/>
              <a:t>For these conjunctions, generate CDM</a:t>
            </a:r>
          </a:p>
          <a:p>
            <a:pPr lvl="1"/>
            <a:r>
              <a:rPr lang="en-US" dirty="0"/>
              <a:t>State estimates and </a:t>
            </a:r>
            <a:r>
              <a:rPr lang="en-US" dirty="0" err="1"/>
              <a:t>covariances</a:t>
            </a:r>
            <a:r>
              <a:rPr lang="en-US" dirty="0"/>
              <a:t> at TCA</a:t>
            </a:r>
          </a:p>
          <a:p>
            <a:pPr lvl="1"/>
            <a:r>
              <a:rPr lang="en-US" dirty="0"/>
              <a:t>Relative encounter information</a:t>
            </a:r>
          </a:p>
          <a:p>
            <a:pPr lvl="1"/>
            <a:r>
              <a:rPr lang="en-US" dirty="0"/>
              <a:t>OD information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146048" y="2871216"/>
            <a:ext cx="19860768" cy="14648688"/>
            <a:chOff x="-1225296" y="1645920"/>
            <a:chExt cx="9930384" cy="7324344"/>
          </a:xfrm>
        </p:grpSpPr>
        <p:sp>
          <p:nvSpPr>
            <p:cNvPr id="17" name="Arc 16"/>
            <p:cNvSpPr/>
            <p:nvPr/>
          </p:nvSpPr>
          <p:spPr bwMode="auto">
            <a:xfrm>
              <a:off x="1216152" y="1645920"/>
              <a:ext cx="6291072" cy="7178040"/>
            </a:xfrm>
            <a:prstGeom prst="arc">
              <a:avLst>
                <a:gd name="adj1" fmla="val 17468502"/>
                <a:gd name="adj2" fmla="val 606784"/>
              </a:avLst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algn="ctr" defTabSz="1828800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990099"/>
                </a:solidFill>
                <a:latin typeface="Times New Roman" pitchFamily="18" charset="0"/>
              </a:endParaRPr>
            </a:p>
          </p:txBody>
        </p:sp>
        <p:sp>
          <p:nvSpPr>
            <p:cNvPr id="18" name="Arc 17"/>
            <p:cNvSpPr/>
            <p:nvPr/>
          </p:nvSpPr>
          <p:spPr bwMode="auto">
            <a:xfrm>
              <a:off x="-1225296" y="1984248"/>
              <a:ext cx="9930384" cy="6986016"/>
            </a:xfrm>
            <a:prstGeom prst="arc">
              <a:avLst>
                <a:gd name="adj1" fmla="val 17965469"/>
                <a:gd name="adj2" fmla="val 606784"/>
              </a:avLst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algn="ctr" defTabSz="1828800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990099"/>
                </a:solidFill>
                <a:latin typeface="Times New Roman" pitchFamily="18" charset="0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6699504" y="2424684"/>
              <a:ext cx="1615440" cy="1575816"/>
              <a:chOff x="1837944" y="2523744"/>
              <a:chExt cx="1615440" cy="1575816"/>
            </a:xfrm>
          </p:grpSpPr>
          <p:sp>
            <p:nvSpPr>
              <p:cNvPr id="22" name="Rectangle 21"/>
              <p:cNvSpPr/>
              <p:nvPr/>
            </p:nvSpPr>
            <p:spPr bwMode="auto">
              <a:xfrm>
                <a:off x="1837944" y="2523744"/>
                <a:ext cx="914400" cy="905256"/>
              </a:xfrm>
              <a:prstGeom prst="rect">
                <a:avLst/>
              </a:prstGeom>
              <a:noFill/>
              <a:ln w="158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algn="ctr" defTabSz="1828800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sz="4000">
                  <a:solidFill>
                    <a:srgbClr val="990099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 bwMode="auto">
              <a:xfrm>
                <a:off x="2538984" y="3194304"/>
                <a:ext cx="914400" cy="905256"/>
              </a:xfrm>
              <a:prstGeom prst="rect">
                <a:avLst/>
              </a:prstGeom>
              <a:noFill/>
              <a:ln w="158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algn="ctr" defTabSz="1828800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sz="4000">
                  <a:solidFill>
                    <a:srgbClr val="990099"/>
                  </a:solidFill>
                  <a:latin typeface="Times New Roman" pitchFamily="18" charset="0"/>
                </a:endParaRPr>
              </a:p>
            </p:txBody>
          </p:sp>
          <p:cxnSp>
            <p:nvCxnSpPr>
              <p:cNvPr id="24" name="Straight Connector 23"/>
              <p:cNvCxnSpPr/>
              <p:nvPr/>
            </p:nvCxnSpPr>
            <p:spPr bwMode="auto">
              <a:xfrm>
                <a:off x="2752344" y="2523744"/>
                <a:ext cx="701040" cy="67056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Straight Connector 24"/>
              <p:cNvCxnSpPr/>
              <p:nvPr/>
            </p:nvCxnSpPr>
            <p:spPr bwMode="auto">
              <a:xfrm>
                <a:off x="1837944" y="3422904"/>
                <a:ext cx="701040" cy="67056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Straight Connector 25"/>
              <p:cNvCxnSpPr/>
              <p:nvPr/>
            </p:nvCxnSpPr>
            <p:spPr bwMode="auto">
              <a:xfrm>
                <a:off x="1840992" y="2523744"/>
                <a:ext cx="701040" cy="67056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/>
              <p:cNvCxnSpPr/>
              <p:nvPr/>
            </p:nvCxnSpPr>
            <p:spPr bwMode="auto">
              <a:xfrm>
                <a:off x="2752344" y="3422904"/>
                <a:ext cx="701040" cy="670560"/>
              </a:xfrm>
              <a:prstGeom prst="line">
                <a:avLst/>
              </a:prstGeom>
              <a:solidFill>
                <a:schemeClr val="accent1"/>
              </a:solidFill>
              <a:ln w="15875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0" name="Oval 19"/>
            <p:cNvSpPr/>
            <p:nvPr/>
          </p:nvSpPr>
          <p:spPr bwMode="auto">
            <a:xfrm>
              <a:off x="7443216" y="3145536"/>
              <a:ext cx="128016" cy="131064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algn="ctr" defTabSz="1828800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990099"/>
                </a:solidFill>
                <a:latin typeface="Times New Roman" pitchFamily="18" charset="0"/>
              </a:endParaRPr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6818376" y="3020568"/>
              <a:ext cx="128016" cy="131064"/>
            </a:xfrm>
            <a:prstGeom prst="ellipse">
              <a:avLst/>
            </a:prstGeom>
            <a:solidFill>
              <a:srgbClr val="00B0F0"/>
            </a:solidFill>
            <a:ln w="952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182880" bIns="91440" numCol="1" rtlCol="0" anchor="t" anchorCtr="0" compatLnSpc="1">
              <a:prstTxWarp prst="textNoShape">
                <a:avLst/>
              </a:prstTxWarp>
            </a:bodyPr>
            <a:lstStyle/>
            <a:p>
              <a:pPr marL="0" marR="0" algn="ctr" defTabSz="1828800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990099"/>
                </a:solidFill>
                <a:latin typeface="Times New Roman" pitchFamily="18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8611088" y="8251006"/>
            <a:ext cx="1685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</a:t>
            </a:r>
          </a:p>
        </p:txBody>
      </p:sp>
      <p:cxnSp>
        <p:nvCxnSpPr>
          <p:cNvPr id="6" name="Straight Arrow Connector 5"/>
          <p:cNvCxnSpPr>
            <a:stCxn id="4" idx="0"/>
          </p:cNvCxnSpPr>
          <p:nvPr/>
        </p:nvCxnSpPr>
        <p:spPr bwMode="auto">
          <a:xfrm flipH="1" flipV="1">
            <a:off x="18739105" y="6239257"/>
            <a:ext cx="714842" cy="201174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8" name="TextBox 27"/>
          <p:cNvSpPr txBox="1"/>
          <p:nvPr/>
        </p:nvSpPr>
        <p:spPr>
          <a:xfrm>
            <a:off x="15895666" y="7943228"/>
            <a:ext cx="21874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Secondary</a:t>
            </a:r>
          </a:p>
        </p:txBody>
      </p:sp>
      <p:cxnSp>
        <p:nvCxnSpPr>
          <p:cNvPr id="29" name="Straight Arrow Connector 28"/>
          <p:cNvCxnSpPr/>
          <p:nvPr/>
        </p:nvCxnSpPr>
        <p:spPr bwMode="auto">
          <a:xfrm flipV="1">
            <a:off x="16995648" y="6001513"/>
            <a:ext cx="365760" cy="19417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18858429" y="2871217"/>
            <a:ext cx="20864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Screening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Volume</a:t>
            </a:r>
          </a:p>
        </p:txBody>
      </p:sp>
      <p:cxnSp>
        <p:nvCxnSpPr>
          <p:cNvPr id="32" name="Straight Arrow Connector 31"/>
          <p:cNvCxnSpPr/>
          <p:nvPr/>
        </p:nvCxnSpPr>
        <p:spPr bwMode="auto">
          <a:xfrm flipH="1">
            <a:off x="19472784" y="3917656"/>
            <a:ext cx="428884" cy="10383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F450A40C-DBBD-4C2E-8188-80C25022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0"/>
            <a:ext cx="21945600" cy="13654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dirty="0">
                <a:solidFill>
                  <a:srgbClr val="0433FF"/>
                </a:solidFill>
              </a:rPr>
              <a:t>CA Screenings:  “Fly By” Ephemeris Comparison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4283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316925" y="2855333"/>
            <a:ext cx="12643702" cy="86541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Creation time – not necessarily the time of either OD</a:t>
            </a:r>
          </a:p>
          <a:p>
            <a:pPr marL="923926" indent="-342900"/>
            <a:r>
              <a:rPr lang="en-US" dirty="0"/>
              <a:t>Time of closest approach (will change slightly with updates)</a:t>
            </a:r>
          </a:p>
          <a:p>
            <a:pPr marL="1374776" indent="-346076"/>
            <a:r>
              <a:rPr lang="en-US" dirty="0"/>
              <a:t>Overall miss distance and relative speed</a:t>
            </a:r>
          </a:p>
          <a:p>
            <a:pPr marL="1828800" indent="-454026"/>
            <a:r>
              <a:rPr lang="en-US" dirty="0"/>
              <a:t>Relative position/velocity in RTN coordinates (another name for RIC or UVW, previously defined)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55FEB9-863B-445A-3B55-F4C7F05E991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33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924" y="213301"/>
            <a:ext cx="23453778" cy="1152124"/>
          </a:xfrm>
        </p:spPr>
        <p:txBody>
          <a:bodyPr>
            <a:normAutofit fontScale="90000"/>
          </a:bodyPr>
          <a:lstStyle/>
          <a:p>
            <a:r>
              <a:rPr lang="en-US" sz="6700" dirty="0">
                <a:solidFill>
                  <a:srgbClr val="0433FF"/>
                </a:solidFill>
              </a:rPr>
              <a:t>CDM Contents: Conjunction (rather than object) Information</a:t>
            </a:r>
            <a:endParaRPr lang="en-US" dirty="0">
              <a:solidFill>
                <a:srgbClr val="0433FF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0"/>
          <a:stretch/>
        </p:blipFill>
        <p:spPr bwMode="auto">
          <a:xfrm>
            <a:off x="13532311" y="2513874"/>
            <a:ext cx="8839200" cy="348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>
            <a:cxnSpLocks/>
          </p:cNvCxnSpPr>
          <p:nvPr/>
        </p:nvCxnSpPr>
        <p:spPr bwMode="auto">
          <a:xfrm flipV="1">
            <a:off x="6258212" y="2855333"/>
            <a:ext cx="7274099" cy="150588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>
            <a:cxnSpLocks/>
          </p:cNvCxnSpPr>
          <p:nvPr/>
        </p:nvCxnSpPr>
        <p:spPr bwMode="auto">
          <a:xfrm flipV="1">
            <a:off x="10532958" y="3876261"/>
            <a:ext cx="2892530" cy="2230962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cxnSpLocks/>
          </p:cNvCxnSpPr>
          <p:nvPr/>
        </p:nvCxnSpPr>
        <p:spPr bwMode="auto">
          <a:xfrm flipV="1">
            <a:off x="11145679" y="4361213"/>
            <a:ext cx="2279809" cy="364987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cxnSpLocks/>
          </p:cNvCxnSpPr>
          <p:nvPr/>
        </p:nvCxnSpPr>
        <p:spPr bwMode="auto">
          <a:xfrm flipV="1">
            <a:off x="12527985" y="5995954"/>
            <a:ext cx="1256396" cy="536150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 flipH="1">
            <a:off x="7626038" y="4762122"/>
            <a:ext cx="3016" cy="140178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45504645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B539D-F5B5-4703-97EB-0DD6BA125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Basic information on primary object helpful for orientation</a:t>
            </a:r>
          </a:p>
          <a:p>
            <a:pPr lvl="1"/>
            <a:r>
              <a:rPr lang="en-US" dirty="0"/>
              <a:t>Usually this information known well, so mostly refresher</a:t>
            </a:r>
          </a:p>
          <a:p>
            <a:pPr lvl="1"/>
            <a:r>
              <a:rPr lang="en-US" dirty="0"/>
              <a:t>If O/O ephemeris is used, estimation information not available or useful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791BD4-AABF-488D-9076-375A3D20072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34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BF6186-CFAD-4FB1-8F69-3391E9C39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Event:  Information on Primary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9CECD1-CCF9-4A44-9AFB-A45D8BD5C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433" y="6851374"/>
            <a:ext cx="16486195" cy="527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431676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B539D-F5B5-4703-97EB-0DD6BA125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Basic information on primary object needed for evaluation</a:t>
            </a:r>
          </a:p>
          <a:p>
            <a:pPr lvl="1"/>
            <a:r>
              <a:rPr lang="en-US" dirty="0"/>
              <a:t>Orbit/size information useful for establishing expected update quality</a:t>
            </a:r>
          </a:p>
          <a:p>
            <a:pPr lvl="1"/>
            <a:r>
              <a:rPr lang="en-US" dirty="0"/>
              <a:t>Actual tracking and update information indicates actual quality level achieved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791BD4-AABF-488D-9076-375A3D20072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35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BF6186-CFAD-4FB1-8F69-3391E9C39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Event:  Information on Secondary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9B9092-1A99-4607-BD7A-8A472095C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940" y="5213443"/>
            <a:ext cx="14706600" cy="780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238324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B539D-F5B5-4703-97EB-0DD6BA125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essential for informing mitigation decision, but helpful for orientation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791BD4-AABF-488D-9076-375A3D20072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36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BF6186-CFAD-4FB1-8F69-3391E9C39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Event:  Ground Trace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61C5AA-6284-432E-95B7-F27C087AB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417" y="2927032"/>
            <a:ext cx="19009165" cy="961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438898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B539D-F5B5-4703-97EB-0DD6BA125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Orients miss distance in context of miss vector uncertainty</a:t>
            </a:r>
          </a:p>
          <a:p>
            <a:r>
              <a:rPr lang="en-US" dirty="0"/>
              <a:t>Low-risk situation at left; current event (high risk) at right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791BD4-AABF-488D-9076-375A3D20072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37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BF6186-CFAD-4FB1-8F69-3391E9C39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Event:  Conjunction Plane Plot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E565C5-95CF-4AD4-9C66-12C258761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8693" y="4491799"/>
            <a:ext cx="9865795" cy="82214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03883A-D9BD-46F2-B3C3-AD42AF5F5B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152" y="4328160"/>
            <a:ext cx="9832478" cy="819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832472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B539D-F5B5-4703-97EB-0DD6BA125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Shows behavior of Pc over time, along with tracking information</a:t>
            </a:r>
          </a:p>
          <a:p>
            <a:pPr lvl="1"/>
            <a:r>
              <a:rPr lang="en-US" dirty="0"/>
              <a:t>Indicates stability vs schizophrenia and thus imputed durability of latest point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791BD4-AABF-488D-9076-375A3D20072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38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BF6186-CFAD-4FB1-8F69-3391E9C39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Event:  Pc Time History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73DDD5-AEBB-4FFF-A69F-FC9F3CFBB32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796" y="4065720"/>
            <a:ext cx="13200888" cy="867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321826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B539D-F5B5-4703-97EB-0DD6BA125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Shows event stability, but little else</a:t>
            </a:r>
          </a:p>
          <a:p>
            <a:pPr lvl="1"/>
            <a:r>
              <a:rPr lang="en-US" dirty="0"/>
              <a:t>Componentized miss distance, especially with uncertainty values, more insightful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791BD4-AABF-488D-9076-375A3D20072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39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BF6186-CFAD-4FB1-8F69-3391E9C39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Event:  Miss Distance History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8F427E-18C9-4C07-AAEE-408E4758A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374" y="4019682"/>
            <a:ext cx="13083252" cy="899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44393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B539D-F5B5-4703-97EB-0DD6BA125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Shows event stability in relation to uncertainty</a:t>
            </a:r>
          </a:p>
          <a:p>
            <a:pPr lvl="1"/>
            <a:r>
              <a:rPr lang="en-US" dirty="0"/>
              <a:t>Indicates which components unstable and therefore potential source of error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791BD4-AABF-488D-9076-375A3D20072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40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BF6186-CFAD-4FB1-8F69-3391E9C39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Event:  Position Uncertainties 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42E931-9115-446C-8367-A76E5FF02C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16" y="4108432"/>
            <a:ext cx="12649168" cy="869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644359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B539D-F5B5-4703-97EB-0DD6BA125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Shows event stability in relation to uncertainty, here in relative sense</a:t>
            </a:r>
          </a:p>
          <a:p>
            <a:pPr lvl="1"/>
            <a:r>
              <a:rPr lang="en-US" dirty="0"/>
              <a:t>Sigma-level representation of magnitude of successive updates more meaningful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791BD4-AABF-488D-9076-375A3D20072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BF6186-CFAD-4FB1-8F69-3391E9C39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Event:  Position Uncertainties II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F654D0-EC88-4657-B8E6-AD2C43E2A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40" y="3890664"/>
            <a:ext cx="12000332" cy="825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874258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B539D-F5B5-4703-97EB-0DD6BA125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explain past perturbed data and can predict future perturbations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791BD4-AABF-488D-9076-375A3D20072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BF6186-CFAD-4FB1-8F69-3391E9C39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Event:  Space Weather Situation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7D8CEA-3CD1-4F08-AD5C-55E9FB8A9B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216" y="2895600"/>
            <a:ext cx="15444047" cy="958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105331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B539D-F5B5-4703-97EB-0DD6BA125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Determines potential effect on Pc by space weather perturbation</a:t>
            </a:r>
          </a:p>
          <a:p>
            <a:pPr lvl="1"/>
            <a:r>
              <a:rPr lang="en-US" dirty="0"/>
              <a:t>Can identify situations in which event not sensitive to space weather perturbation or for which risk is presently at a maximum level and is likely only to decrease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791BD4-AABF-488D-9076-375A3D20072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BF6186-CFAD-4FB1-8F69-3391E9C39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Event:  Space Weather Trade-Space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F9773E-82EB-4DC8-BEF2-8C2AD8A95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2880" y="5236845"/>
            <a:ext cx="8778240" cy="742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633190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9B539D-F5B5-4703-97EB-0DD6BA125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Identifies which maneuver intensities, at which times, would be required to reduce the Pc to an acceptable level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791BD4-AABF-488D-9076-375A3D20072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BF6186-CFAD-4FB1-8F69-3391E9C39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Event:  Maneuver Trade-Space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116BC8-A42D-4EDA-83E2-FC2FFD35D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9348" y="4191001"/>
            <a:ext cx="12681069" cy="846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690228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791BD4-AABF-488D-9076-375A3D20072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BF6186-CFAD-4FB1-8F69-3391E9C39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Event:  Summary Slide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30F1FA-ADEB-4F69-BDCA-3AA13F296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724" y="2072640"/>
            <a:ext cx="19141966" cy="1074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03070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D2A9"/>
        </a:solidFill>
        <a:ln w="12700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107156" tIns="107156" rIns="107156" bIns="107156" numCol="1" spcCol="38100" rtlCol="0" anchor="ctr">
        <a:spAutoFit/>
      </a:bodyPr>
      <a:lstStyle>
        <a:defPPr marL="81280" marR="81280" indent="0" algn="l" defTabSz="182165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81280" marR="81280" indent="0" algn="l" defTabSz="182165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D2A9"/>
        </a:solidFill>
        <a:ln w="12700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107156" tIns="107156" rIns="107156" bIns="107156" numCol="1" spcCol="38100" rtlCol="0" anchor="ctr">
        <a:spAutoFit/>
      </a:bodyPr>
      <a:lstStyle>
        <a:defPPr marL="81280" marR="81280" indent="0" algn="l" defTabSz="182165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81280" marR="81280" indent="0" algn="l" defTabSz="182165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Times New Roman"/>
            <a:ea typeface="Times New Roman"/>
            <a:cs typeface="Times New Roman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21757</TotalTime>
  <Words>3565</Words>
  <Application>Microsoft Office PowerPoint</Application>
  <PresentationFormat>Custom</PresentationFormat>
  <Paragraphs>509</Paragraphs>
  <Slides>45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7" baseType="lpstr">
      <vt:lpstr>Arial</vt:lpstr>
      <vt:lpstr>Calibri</vt:lpstr>
      <vt:lpstr>Courier</vt:lpstr>
      <vt:lpstr>Gill Sans</vt:lpstr>
      <vt:lpstr>Helvetica</vt:lpstr>
      <vt:lpstr>Helvetica Neue Medium</vt:lpstr>
      <vt:lpstr>Lucida Grande</vt:lpstr>
      <vt:lpstr>Times New Roman</vt:lpstr>
      <vt:lpstr>Zapf Dingbats</vt:lpstr>
      <vt:lpstr>White</vt:lpstr>
      <vt:lpstr>Equation</vt:lpstr>
      <vt:lpstr>Visio</vt:lpstr>
      <vt:lpstr>Conjunction Assessment Risk Analysis</vt:lpstr>
      <vt:lpstr>PowerPoint Presentation</vt:lpstr>
      <vt:lpstr>Agenda</vt:lpstr>
      <vt:lpstr>Conjunction Assessment Terms (1 of 6)</vt:lpstr>
      <vt:lpstr>Conjunction Assessment Terms (2 of 6)</vt:lpstr>
      <vt:lpstr>Conjunction Assessment Terms (3 of 6)</vt:lpstr>
      <vt:lpstr>Conjunction Assessment Terms (4 of 6)</vt:lpstr>
      <vt:lpstr>Conjunction Assessment Terms (5 of 6)</vt:lpstr>
      <vt:lpstr>Conjunction Assessment Terms (6 of 6)</vt:lpstr>
      <vt:lpstr>The Catalog Maintenance Cycle</vt:lpstr>
      <vt:lpstr>Space Surveillance Network</vt:lpstr>
      <vt:lpstr>Observation Types</vt:lpstr>
      <vt:lpstr>Sensor Tasking</vt:lpstr>
      <vt:lpstr>Site Mission Planning</vt:lpstr>
      <vt:lpstr>Two-Line Orbital Elements (TLEs)</vt:lpstr>
      <vt:lpstr>Will All Tasked Satellites be Tracked?  NO! </vt:lpstr>
      <vt:lpstr>What does all of this have to do with Conjunction Assessment?</vt:lpstr>
      <vt:lpstr>Orbit Determination Concept Description</vt:lpstr>
      <vt:lpstr>OD Force Modeling:  2-Body Motion</vt:lpstr>
      <vt:lpstr>General vs Special Perturbations</vt:lpstr>
      <vt:lpstr>Orbit Determination Fit:  Sources of Error</vt:lpstr>
      <vt:lpstr>What does all of this have to do with Conjunction Assessment?</vt:lpstr>
      <vt:lpstr>Orbit Determination Solutions</vt:lpstr>
      <vt:lpstr>OD Parameters Generated by ASW Solutions</vt:lpstr>
      <vt:lpstr>OD Uncertainty Modeling</vt:lpstr>
      <vt:lpstr>Covariance Matrix Construction:  Symbolic Example</vt:lpstr>
      <vt:lpstr>Covariance often Expressed in Satellite Centered (UVW) Coordinate Frame</vt:lpstr>
      <vt:lpstr>Covariance Propagation Methods</vt:lpstr>
      <vt:lpstr>Pc Calculation:  Methodologies</vt:lpstr>
      <vt:lpstr>2-D Probability of Collision Calculation</vt:lpstr>
      <vt:lpstr>Monte Carlo Pc Calculation: Comparison with 2-D Pc Calculation</vt:lpstr>
      <vt:lpstr>CA Screenings:  “Fly By” Ephemeris Comparison</vt:lpstr>
      <vt:lpstr>CDM Contents: Conjunction (rather than object) Information</vt:lpstr>
      <vt:lpstr>Sample Event:  Information on Primary</vt:lpstr>
      <vt:lpstr>Sample Event:  Information on Secondary</vt:lpstr>
      <vt:lpstr>Sample Event:  Ground Trace</vt:lpstr>
      <vt:lpstr>Sample Event:  Conjunction Plane Plot</vt:lpstr>
      <vt:lpstr>Sample Event:  Pc Time History</vt:lpstr>
      <vt:lpstr>Sample Event:  Miss Distance History</vt:lpstr>
      <vt:lpstr>Sample Event:  Position Uncertainties I</vt:lpstr>
      <vt:lpstr>Sample Event:  Position Uncertainties II</vt:lpstr>
      <vt:lpstr>Sample Event:  Space Weather Situation</vt:lpstr>
      <vt:lpstr>Sample Event:  Space Weather Trade-Space</vt:lpstr>
      <vt:lpstr>Sample Event:  Maneuver Trade-Space</vt:lpstr>
      <vt:lpstr>Sample Event:  Summary Slide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Newman, Lauri K. (HQ-DA000)</dc:creator>
  <cp:lastModifiedBy>Newman, Lauri K. (HQ-DA000)</cp:lastModifiedBy>
  <cp:revision>660</cp:revision>
  <cp:lastPrinted>2022-09-24T13:59:40Z</cp:lastPrinted>
  <dcterms:modified xsi:type="dcterms:W3CDTF">2023-01-05T14:29:39Z</dcterms:modified>
</cp:coreProperties>
</file>