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81" r:id="rId3"/>
    <p:sldId id="282" r:id="rId4"/>
    <p:sldId id="291" r:id="rId5"/>
    <p:sldId id="271" r:id="rId6"/>
    <p:sldId id="275" r:id="rId7"/>
    <p:sldId id="286" r:id="rId8"/>
    <p:sldId id="287" r:id="rId9"/>
    <p:sldId id="288" r:id="rId10"/>
    <p:sldId id="290" r:id="rId11"/>
    <p:sldId id="28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2" autoAdjust="0"/>
    <p:restoredTop sz="94660"/>
  </p:normalViewPr>
  <p:slideViewPr>
    <p:cSldViewPr snapToGrid="0">
      <p:cViewPr varScale="1">
        <p:scale>
          <a:sx n="99" d="100"/>
          <a:sy n="99" d="100"/>
        </p:scale>
        <p:origin x="3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E6F7B-CC63-4E1A-831A-DCF3815CB7F3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82371-C935-4732-B99E-3FEADB04B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950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98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17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66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5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97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766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870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77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84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863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15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JWST Content Sli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1228344" y="306330"/>
            <a:ext cx="10448544" cy="625474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>
                <a:solidFill>
                  <a:srgbClr val="DDDDDD"/>
                </a:solidFill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Title Text</a:t>
            </a:r>
          </a:p>
        </p:txBody>
      </p:sp>
      <p:sp>
        <p:nvSpPr>
          <p:cNvPr id="48" name="Line"/>
          <p:cNvSpPr/>
          <p:nvPr/>
        </p:nvSpPr>
        <p:spPr>
          <a:xfrm>
            <a:off x="1288596" y="743580"/>
            <a:ext cx="10508943" cy="1"/>
          </a:xfrm>
          <a:prstGeom prst="line">
            <a:avLst/>
          </a:prstGeom>
          <a:ln w="25400">
            <a:solidFill>
              <a:srgbClr val="5377A3"/>
            </a:solidFill>
            <a:miter/>
          </a:ln>
        </p:spPr>
        <p:txBody>
          <a:bodyPr tIns="45720" bIns="45720"/>
          <a:lstStyle/>
          <a:p>
            <a:pPr>
              <a:defRPr i="0">
                <a:solidFill>
                  <a:srgbClr val="000000"/>
                </a:solidFill>
              </a:defRPr>
            </a:pPr>
            <a:endParaRPr sz="900"/>
          </a:p>
        </p:txBody>
      </p:sp>
      <p:sp>
        <p:nvSpPr>
          <p:cNvPr id="49" name="Body Level One…"/>
          <p:cNvSpPr txBox="1">
            <a:spLocks noGrp="1"/>
          </p:cNvSpPr>
          <p:nvPr>
            <p:ph type="body" idx="1"/>
          </p:nvPr>
        </p:nvSpPr>
        <p:spPr>
          <a:xfrm>
            <a:off x="511937" y="1257071"/>
            <a:ext cx="11346872" cy="51468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2400">
                <a:solidFill>
                  <a:srgbClr val="DDDDDD"/>
                </a:solidFill>
                <a:latin typeface="Optima"/>
                <a:ea typeface="Optima"/>
                <a:cs typeface="Optima"/>
                <a:sym typeface="Optima"/>
              </a:defRPr>
            </a:lvl1pPr>
            <a:lvl2pPr marL="502920" indent="-274320">
              <a:defRPr sz="2200">
                <a:solidFill>
                  <a:srgbClr val="DDDDDD"/>
                </a:solidFill>
                <a:latin typeface="Optima"/>
                <a:ea typeface="Optima"/>
                <a:cs typeface="Optima"/>
                <a:sym typeface="Optima"/>
              </a:defRPr>
            </a:lvl2pPr>
            <a:lvl3pPr marL="762000" indent="-304800">
              <a:buChar char="-"/>
              <a:defRPr sz="2000">
                <a:solidFill>
                  <a:srgbClr val="A7A7A7"/>
                </a:solidFill>
                <a:latin typeface="Optima"/>
                <a:ea typeface="Optima"/>
                <a:cs typeface="Optima"/>
                <a:sym typeface="Optima"/>
              </a:defRPr>
            </a:lvl3pPr>
            <a:lvl4pPr marL="1028700" indent="-342900">
              <a:buChar char="‣"/>
              <a:defRPr sz="1800">
                <a:solidFill>
                  <a:srgbClr val="A7A7A7"/>
                </a:solidFill>
                <a:latin typeface="Optima"/>
                <a:ea typeface="Optima"/>
                <a:cs typeface="Optima"/>
                <a:sym typeface="Optima"/>
              </a:defRPr>
            </a:lvl4pPr>
            <a:lvl5pPr marL="1257300" indent="-342900">
              <a:buSzPct val="80000"/>
              <a:buChar char="✦"/>
              <a:defRPr sz="1600">
                <a:solidFill>
                  <a:srgbClr val="A7A7A7"/>
                </a:solidFill>
                <a:latin typeface="Optima"/>
                <a:ea typeface="Optima"/>
                <a:cs typeface="Optima"/>
                <a:sym typeface="Opti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50" name="image7.png" descr="imag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39" y="270960"/>
            <a:ext cx="1217960" cy="1069848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06912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6954763" y="2737125"/>
            <a:ext cx="4625974" cy="29616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3000" kern="1200" cap="none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message here.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 hasCustomPrompt="1"/>
          </p:nvPr>
        </p:nvSpPr>
        <p:spPr>
          <a:xfrm>
            <a:off x="533399" y="1311425"/>
            <a:ext cx="6096000" cy="43873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 marL="3657600" indent="0">
              <a:buNone/>
              <a:defRPr/>
            </a:lvl9pPr>
          </a:lstStyle>
          <a:p>
            <a:pPr lvl="0"/>
            <a:r>
              <a:rPr lang="en-US" dirty="0"/>
              <a:t>Click to enter text.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11F7DA8-4E21-4515-BBB6-4BB7DA3149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74854"/>
            <a:ext cx="10515600" cy="684362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18687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A5FFD-BAD1-49E2-8FD6-03B7F6205BAE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21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2.avi"/><Relationship Id="rId7" Type="http://schemas.openxmlformats.org/officeDocument/2006/relationships/image" Target="../media/image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2.avi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emf"/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emf"/><Relationship Id="rId1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7" Type="http://schemas.openxmlformats.org/officeDocument/2006/relationships/image" Target="../media/image45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7009" y="0"/>
            <a:ext cx="12291545" cy="72346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8673" y="1267329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Technology for the UVOIR Telescope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4859" y="4471833"/>
            <a:ext cx="9144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Lee Feinberg, NASA Goddard Space Flight Center</a:t>
            </a:r>
          </a:p>
          <a:p>
            <a:r>
              <a:rPr lang="en-US" dirty="0">
                <a:solidFill>
                  <a:schemeClr val="bg1"/>
                </a:solidFill>
              </a:rPr>
              <a:t>1/10/23</a:t>
            </a:r>
          </a:p>
        </p:txBody>
      </p:sp>
    </p:spTree>
    <p:extLst>
      <p:ext uri="{BB962C8B-B14F-4D97-AF65-F5344CB8AC3E}">
        <p14:creationId xmlns:p14="http://schemas.microsoft.com/office/powerpoint/2010/main" val="211524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196108" y="4310639"/>
            <a:ext cx="2743200" cy="365125"/>
          </a:xfrm>
        </p:spPr>
        <p:txBody>
          <a:bodyPr/>
          <a:lstStyle/>
          <a:p>
            <a:fld id="{5E2A8B1D-5206-2449-BF32-742F9DF81C5C}" type="datetime1">
              <a:rPr lang="en-US" smtClean="0"/>
              <a:t>1/5/2023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71F4-2765-E04B-BA1E-187562FE3183}" type="slidenum">
              <a:rPr lang="en-US" smtClean="0"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-258261"/>
            <a:ext cx="12291545" cy="72346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3" descr="NASA-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12192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939308" y="1493785"/>
            <a:ext cx="5267761" cy="473975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Telescope performance is dominated by the primary mirror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WFE improvements needed for static WFE well within the state of the art (see “</a:t>
            </a:r>
            <a:r>
              <a:rPr lang="en-US" sz="1600" dirty="0">
                <a:solidFill>
                  <a:schemeClr val="bg1"/>
                </a:solidFill>
              </a:rPr>
              <a:t>End-to-end assessment of a large aperture segmented Ultraviolet Optical Infrared (UVOIR) Telescope architecture” </a:t>
            </a:r>
            <a:r>
              <a:rPr lang="en-US" dirty="0">
                <a:solidFill>
                  <a:schemeClr val="bg1"/>
                </a:solidFill>
              </a:rPr>
              <a:t>Feinberg,  et al, SPIE/2016)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HWO is expected to be diffraction limited at .5um or about 37.5nm RMS WFE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JWST’s 1 mas stability with simple isolation and 1hz fine steering loop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Micrometeoroids can be reduced 100x with a baffle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81426" y="79153"/>
            <a:ext cx="97573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JWST Performance nearly 2x spec Gives High Confidence a .5um diffraction limited telescope is feasible</a:t>
            </a:r>
          </a:p>
        </p:txBody>
      </p:sp>
      <p:grpSp>
        <p:nvGrpSpPr>
          <p:cNvPr id="16" name="Group"/>
          <p:cNvGrpSpPr/>
          <p:nvPr/>
        </p:nvGrpSpPr>
        <p:grpSpPr>
          <a:xfrm>
            <a:off x="4111632" y="2239109"/>
            <a:ext cx="2628418" cy="3420179"/>
            <a:chOff x="-5948373" y="2980091"/>
            <a:chExt cx="5423165" cy="8572673"/>
          </a:xfrm>
        </p:grpSpPr>
        <p:sp>
          <p:nvSpPr>
            <p:cNvPr id="20" name="Rectangle"/>
            <p:cNvSpPr/>
            <p:nvPr/>
          </p:nvSpPr>
          <p:spPr>
            <a:xfrm>
              <a:off x="-5948373" y="2980091"/>
              <a:ext cx="5423165" cy="857267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8F00"/>
              </a:solidFill>
              <a:prstDash val="solid"/>
              <a:miter lim="800000"/>
            </a:ln>
            <a:effectLst/>
          </p:spPr>
          <p:txBody>
            <a:bodyPr wrap="square" lIns="45720" tIns="45720" rIns="45720" bIns="45720" numCol="1" anchor="ctr">
              <a:noAutofit/>
            </a:bodyPr>
            <a:lstStyle/>
            <a:p>
              <a:pPr>
                <a:defRPr i="0">
                  <a:solidFill>
                    <a:srgbClr val="000000"/>
                  </a:solidFill>
                </a:defRPr>
              </a:pPr>
              <a:endParaRPr sz="900"/>
            </a:p>
          </p:txBody>
        </p:sp>
        <p:sp>
          <p:nvSpPr>
            <p:cNvPr id="21" name="Absolute pointing &lt; 0.2” Line of sight jitter ~ 1 mas Dither precision ~2-4 mas"/>
            <p:cNvSpPr txBox="1"/>
            <p:nvPr/>
          </p:nvSpPr>
          <p:spPr>
            <a:xfrm>
              <a:off x="-5797407" y="3171206"/>
              <a:ext cx="4747523" cy="2403791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20" tIns="45720" rIns="45720" bIns="45720" numCol="1" anchor="t">
              <a:spAutoFit/>
            </a:bodyPr>
            <a:lstStyle/>
            <a:p>
              <a:pPr>
                <a:defRPr sz="3000" b="1" i="0">
                  <a:solidFill>
                    <a:srgbClr val="941100"/>
                  </a:solidFill>
                </a:defRPr>
              </a:pPr>
              <a:r>
                <a:rPr sz="1400" dirty="0"/>
                <a:t>Absolute pointing &lt; 0.2”</a:t>
              </a:r>
              <a:br>
                <a:rPr sz="1400" dirty="0"/>
              </a:br>
              <a:r>
                <a:rPr sz="1400" dirty="0"/>
                <a:t>Line of sight jitter ~ 1 mas</a:t>
              </a:r>
              <a:br>
                <a:rPr sz="1400" dirty="0"/>
              </a:br>
              <a:r>
                <a:rPr sz="1400" dirty="0"/>
                <a:t>Dither precision ~2-4 mas</a:t>
              </a:r>
            </a:p>
          </p:txBody>
        </p:sp>
        <p:pic>
          <p:nvPicPr>
            <p:cNvPr id="22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5658251" y="5413863"/>
              <a:ext cx="4200723" cy="41316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" name="No measurable vibration from  cryocooler or reaction wheels"/>
            <p:cNvSpPr txBox="1"/>
            <p:nvPr/>
          </p:nvSpPr>
          <p:spPr>
            <a:xfrm>
              <a:off x="-5797563" y="10040120"/>
              <a:ext cx="4340035" cy="984885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20" tIns="45720" rIns="45720" bIns="45720" numCol="1" anchor="t">
              <a:spAutoFit/>
            </a:bodyPr>
            <a:lstStyle/>
            <a:p>
              <a:pPr>
                <a:defRPr sz="2600" i="0">
                  <a:solidFill>
                    <a:srgbClr val="941100"/>
                  </a:solidFill>
                </a:defRPr>
              </a:pPr>
              <a:r>
                <a:rPr sz="1300" dirty="0"/>
                <a:t>No measurable vibration from </a:t>
              </a:r>
              <a:br>
                <a:rPr sz="1300" dirty="0"/>
              </a:br>
              <a:r>
                <a:rPr sz="1300" dirty="0" err="1"/>
                <a:t>cryocooler</a:t>
              </a:r>
              <a:r>
                <a:rPr sz="1300" dirty="0"/>
                <a:t> or reaction wheels</a:t>
              </a:r>
            </a:p>
          </p:txBody>
        </p:sp>
      </p:grpSp>
      <p:grpSp>
        <p:nvGrpSpPr>
          <p:cNvPr id="24" name="Group"/>
          <p:cNvGrpSpPr/>
          <p:nvPr/>
        </p:nvGrpSpPr>
        <p:grpSpPr>
          <a:xfrm>
            <a:off x="823079" y="1995855"/>
            <a:ext cx="2711584" cy="4286337"/>
            <a:chOff x="0" y="0"/>
            <a:chExt cx="5423165" cy="8572672"/>
          </a:xfrm>
        </p:grpSpPr>
        <p:sp>
          <p:nvSpPr>
            <p:cNvPr id="25" name="Rectangle"/>
            <p:cNvSpPr/>
            <p:nvPr/>
          </p:nvSpPr>
          <p:spPr>
            <a:xfrm>
              <a:off x="0" y="0"/>
              <a:ext cx="5423165" cy="8572672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8F00"/>
              </a:solidFill>
              <a:prstDash val="solid"/>
              <a:miter lim="800000"/>
            </a:ln>
            <a:effectLst/>
          </p:spPr>
          <p:txBody>
            <a:bodyPr wrap="square" lIns="45720" tIns="45720" rIns="45720" bIns="45720" numCol="1" anchor="ctr">
              <a:noAutofit/>
            </a:bodyPr>
            <a:lstStyle/>
            <a:p>
              <a:pPr>
                <a:defRPr i="0">
                  <a:solidFill>
                    <a:srgbClr val="000000"/>
                  </a:solidFill>
                </a:defRPr>
              </a:pPr>
              <a:endParaRPr sz="900"/>
            </a:p>
          </p:txBody>
        </p:sp>
        <p:pic>
          <p:nvPicPr>
            <p:cNvPr id="26" name="Image" descr="Image"/>
            <p:cNvPicPr>
              <a:picLocks noChangeAspect="1"/>
            </p:cNvPicPr>
            <p:nvPr/>
          </p:nvPicPr>
          <p:blipFill>
            <a:blip r:embed="rId4"/>
            <a:srcRect r="58489"/>
            <a:stretch>
              <a:fillRect/>
            </a:stretch>
          </p:blipFill>
          <p:spPr>
            <a:xfrm>
              <a:off x="110499" y="2014520"/>
              <a:ext cx="4164305" cy="432813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" name="Image" descr="Image"/>
            <p:cNvPicPr>
              <a:picLocks noChangeAspect="1"/>
            </p:cNvPicPr>
            <p:nvPr/>
          </p:nvPicPr>
          <p:blipFill>
            <a:blip r:embed="rId4"/>
            <a:srcRect l="84298" t="1398" r="505"/>
            <a:stretch>
              <a:fillRect/>
            </a:stretch>
          </p:blipFill>
          <p:spPr>
            <a:xfrm>
              <a:off x="3979765" y="2346608"/>
              <a:ext cx="1385807" cy="38795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" name="Telescope ~ 65 nm rms Telescope + SIs ~ 70-130 nm"/>
            <p:cNvSpPr txBox="1"/>
            <p:nvPr/>
          </p:nvSpPr>
          <p:spPr>
            <a:xfrm>
              <a:off x="88552" y="258848"/>
              <a:ext cx="4609081" cy="1107996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20" tIns="45720" rIns="45720" bIns="45720" numCol="1" anchor="t">
              <a:spAutoFit/>
            </a:bodyPr>
            <a:lstStyle/>
            <a:p>
              <a:pPr>
                <a:defRPr sz="3000" b="1" i="0">
                  <a:solidFill>
                    <a:srgbClr val="008F00"/>
                  </a:solidFill>
                </a:defRPr>
              </a:pPr>
              <a:r>
                <a:rPr sz="1500"/>
                <a:t>Telescope ~ 65 nm rms</a:t>
              </a:r>
              <a:br>
                <a:rPr sz="1500"/>
              </a:br>
              <a:r>
                <a:rPr sz="1500"/>
                <a:t>Telescope + SIs ~ 70-130 nm</a:t>
              </a:r>
            </a:p>
          </p:txBody>
        </p:sp>
        <p:sp>
          <p:nvSpPr>
            <p:cNvPr id="29" name="λ/14 at 1.1 µm…"/>
            <p:cNvSpPr txBox="1"/>
            <p:nvPr/>
          </p:nvSpPr>
          <p:spPr>
            <a:xfrm>
              <a:off x="1170735" y="6177761"/>
              <a:ext cx="2576345" cy="2308323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20" tIns="45720" rIns="45720" bIns="45720" numCol="1" anchor="t">
              <a:spAutoFit/>
            </a:bodyPr>
            <a:lstStyle/>
            <a:p>
              <a:pPr>
                <a:defRPr sz="3000" i="0">
                  <a:solidFill>
                    <a:srgbClr val="008F00"/>
                  </a:solidFill>
                </a:defRPr>
              </a:pPr>
              <a:r>
                <a:rPr lang="en-US" sz="1500" dirty="0"/>
                <a:t>As of July 12th</a:t>
              </a:r>
              <a:endParaRPr sz="1500" dirty="0"/>
            </a:p>
            <a:p>
              <a:pPr algn="ctr">
                <a:defRPr sz="2700" i="0">
                  <a:solidFill>
                    <a:srgbClr val="008F00"/>
                  </a:solidFill>
                </a:defRPr>
              </a:pPr>
              <a:endParaRPr sz="1350" dirty="0"/>
            </a:p>
            <a:p>
              <a:pPr algn="ctr">
                <a:defRPr sz="2700" i="0">
                  <a:solidFill>
                    <a:srgbClr val="008F00"/>
                  </a:solidFill>
                </a:defRPr>
              </a:pPr>
              <a:r>
                <a:rPr sz="1350" dirty="0"/>
                <a:t>λ/14 at 1.1 µm</a:t>
              </a:r>
            </a:p>
            <a:p>
              <a:pPr algn="ctr">
                <a:defRPr sz="2700" i="0">
                  <a:solidFill>
                    <a:srgbClr val="008F00"/>
                  </a:solidFill>
                </a:defRPr>
              </a:pPr>
              <a:r>
                <a:rPr sz="1350" dirty="0"/>
                <a:t>λ/25 at 2.0 µm</a:t>
              </a:r>
              <a:br>
                <a:rPr sz="1350" dirty="0"/>
              </a:br>
              <a:r>
                <a:rPr sz="1350" dirty="0"/>
                <a:t>λ/100 at 10 µm…</a:t>
              </a:r>
            </a:p>
          </p:txBody>
        </p:sp>
        <p:sp>
          <p:nvSpPr>
            <p:cNvPr id="30" name="Latest wavefront sensing, Sunday 7 am"/>
            <p:cNvSpPr txBox="1"/>
            <p:nvPr/>
          </p:nvSpPr>
          <p:spPr>
            <a:xfrm>
              <a:off x="228948" y="6315431"/>
              <a:ext cx="184796" cy="50783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20" tIns="45720" rIns="45720" bIns="45720" numCol="1" anchor="t">
              <a:spAutoFit/>
            </a:bodyPr>
            <a:lstStyle>
              <a:lvl1pPr>
                <a:defRPr sz="2100" i="0">
                  <a:solidFill>
                    <a:srgbClr val="000000"/>
                  </a:solidFill>
                </a:defRPr>
              </a:lvl1pPr>
            </a:lstStyle>
            <a:p>
              <a:endParaRPr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2635571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tplus2_15fps.mp4" descr="tplus2_15fps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6488" y="812974"/>
            <a:ext cx="5349460" cy="4746366"/>
          </a:xfrm>
          <a:prstGeom prst="rect">
            <a:avLst/>
          </a:prstGeom>
          <a:ln w="12700">
            <a:miter lim="400000"/>
          </a:ln>
        </p:spPr>
      </p:pic>
      <p:pic>
        <p:nvPicPr>
          <p:cNvPr id="418" name="DoubleExponentialThermalEquilibrationJoeHoward (1).png" descr="DoubleExponentialThermalEquilibrationJoeHoward (1).png"/>
          <p:cNvPicPr>
            <a:picLocks/>
          </p:cNvPicPr>
          <p:nvPr/>
        </p:nvPicPr>
        <p:blipFill>
          <a:blip r:embed="rId7"/>
          <a:srcRect l="35388" t="31196"/>
          <a:stretch>
            <a:fillRect/>
          </a:stretch>
        </p:blipFill>
        <p:spPr>
          <a:xfrm>
            <a:off x="6554804" y="798383"/>
            <a:ext cx="3781891" cy="2322504"/>
          </a:xfrm>
          <a:prstGeom prst="rect">
            <a:avLst/>
          </a:prstGeom>
          <a:ln w="12700">
            <a:miter lim="400000"/>
          </a:ln>
        </p:spPr>
      </p:pic>
      <p:sp>
        <p:nvSpPr>
          <p:cNvPr id="419" name="Above: Exponential fit to WFE drift  over 1 week at cold attitude.…"/>
          <p:cNvSpPr txBox="1"/>
          <p:nvPr/>
        </p:nvSpPr>
        <p:spPr>
          <a:xfrm>
            <a:off x="10336695" y="1657316"/>
            <a:ext cx="2578743" cy="95410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45720" bIns="45720">
            <a:spAutoFit/>
          </a:bodyPr>
          <a:lstStyle/>
          <a:p>
            <a:pPr>
              <a:defRPr sz="3900" i="0"/>
            </a:pPr>
            <a:r>
              <a:rPr lang="en-US" sz="1400" dirty="0">
                <a:solidFill>
                  <a:schemeClr val="bg2"/>
                </a:solidFill>
              </a:rPr>
              <a:t>18 nm RMS WFE </a:t>
            </a:r>
          </a:p>
          <a:p>
            <a:pPr>
              <a:defRPr sz="3900" i="0"/>
            </a:pPr>
            <a:r>
              <a:rPr lang="en-US" sz="1400" dirty="0">
                <a:solidFill>
                  <a:schemeClr val="bg2"/>
                </a:solidFill>
              </a:rPr>
              <a:t>over 8 days after nearly </a:t>
            </a:r>
          </a:p>
          <a:p>
            <a:pPr>
              <a:defRPr sz="3900" i="0"/>
            </a:pPr>
            <a:r>
              <a:rPr lang="en-US" sz="1400" dirty="0">
                <a:solidFill>
                  <a:schemeClr val="bg2"/>
                </a:solidFill>
              </a:rPr>
              <a:t>worst case slew</a:t>
            </a:r>
          </a:p>
          <a:p>
            <a:pPr>
              <a:defRPr sz="3900" i="0"/>
            </a:pPr>
            <a:r>
              <a:rPr sz="1400" dirty="0"/>
              <a:t>37 hours</a:t>
            </a:r>
          </a:p>
        </p:txBody>
      </p:sp>
      <p:sp>
        <p:nvSpPr>
          <p:cNvPr id="420" name="Alden Jurling, Joe Howard (NASA)"/>
          <p:cNvSpPr txBox="1"/>
          <p:nvPr/>
        </p:nvSpPr>
        <p:spPr>
          <a:xfrm>
            <a:off x="6916212" y="787546"/>
            <a:ext cx="2628861" cy="27699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3900"/>
            </a:lvl1pPr>
          </a:lstStyle>
          <a:p>
            <a:r>
              <a:rPr sz="1200" dirty="0"/>
              <a:t>Alden Jurling, Joe Howard (NASA</a:t>
            </a:r>
            <a:r>
              <a:rPr lang="en-US" sz="1200" dirty="0"/>
              <a:t> GSFC</a:t>
            </a:r>
            <a:r>
              <a:rPr sz="1200" dirty="0"/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3770" y="5598987"/>
            <a:ext cx="42715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Short Term Oscillations result from heaters used on instrument electronics panels connected to PM with .5K </a:t>
            </a:r>
            <a:r>
              <a:rPr lang="en-US" dirty="0" err="1">
                <a:solidFill>
                  <a:schemeClr val="bg1"/>
                </a:solidFill>
              </a:rPr>
              <a:t>deadband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RST predicts 1mK class control on PM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38553" y="91581"/>
            <a:ext cx="10832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JWST passive thermal stability defines upper bounds for active controls</a:t>
            </a:r>
          </a:p>
        </p:txBody>
      </p:sp>
      <p:pic>
        <p:nvPicPr>
          <p:cNvPr id="11" name="IEC-01_WLM8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272875" y="3517234"/>
            <a:ext cx="2681917" cy="268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3229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67" fill="hold"/>
                                        <p:tgtEl>
                                          <p:spTgt spid="4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17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 significant tilt events in nearly 2.5 months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086" y="1181092"/>
            <a:ext cx="7905054" cy="441120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201414" y="1913860"/>
            <a:ext cx="2982686" cy="18614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Occasional tilt events first few months after cooldown have diminished, can be removed with an active loop or calibration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1126" y="5841582"/>
            <a:ext cx="119405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Significant tilt events are defined as large enough to warrant WFE correction</a:t>
            </a:r>
          </a:p>
          <a:p>
            <a:r>
              <a:rPr lang="en-US" dirty="0">
                <a:solidFill>
                  <a:schemeClr val="bg1"/>
                </a:solidFill>
              </a:rPr>
              <a:t>Occasional tilt events the first few months after </a:t>
            </a:r>
            <a:r>
              <a:rPr lang="en-US" dirty="0" err="1">
                <a:solidFill>
                  <a:schemeClr val="bg1"/>
                </a:solidFill>
              </a:rPr>
              <a:t>cooldown</a:t>
            </a:r>
            <a:r>
              <a:rPr lang="en-US" dirty="0">
                <a:solidFill>
                  <a:schemeClr val="bg1"/>
                </a:solidFill>
              </a:rPr>
              <a:t> have diminished, can be removed with an active loop or calibration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5585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30829" y="0"/>
            <a:ext cx="12802161" cy="69147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126" y="2191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solidFill>
                  <a:schemeClr val="bg2"/>
                </a:solidFill>
              </a:rPr>
              <a:t>Habex</a:t>
            </a:r>
            <a:r>
              <a:rPr lang="en-US" sz="3600" dirty="0">
                <a:solidFill>
                  <a:schemeClr val="bg2"/>
                </a:solidFill>
              </a:rPr>
              <a:t> Telescope Technologies (2019 assessment)</a:t>
            </a:r>
            <a:br>
              <a:rPr lang="en-US" sz="3600" dirty="0">
                <a:solidFill>
                  <a:schemeClr val="bg2"/>
                </a:solidFill>
              </a:rPr>
            </a:br>
            <a:endParaRPr lang="en-US" sz="3600" dirty="0">
              <a:solidFill>
                <a:schemeClr val="bg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884" y="2275367"/>
            <a:ext cx="11758842" cy="458263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97126" y="5443187"/>
            <a:ext cx="12253600" cy="14148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884" y="1477926"/>
            <a:ext cx="11775096" cy="14754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65317" y="5751841"/>
            <a:ext cx="7517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Assumed a 4m monolith</a:t>
            </a:r>
          </a:p>
        </p:txBody>
      </p:sp>
    </p:spTree>
    <p:extLst>
      <p:ext uri="{BB962C8B-B14F-4D97-AF65-F5344CB8AC3E}">
        <p14:creationId xmlns:p14="http://schemas.microsoft.com/office/powerpoint/2010/main" val="1787795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7208" y="-70163"/>
            <a:ext cx="12359252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31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/>
                </a:solidFill>
              </a:rPr>
              <a:t>LUVOIR Telescope technologies (2019 assessment)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90" y="1542219"/>
            <a:ext cx="5702199" cy="39432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834" y="1542219"/>
            <a:ext cx="5984582" cy="488411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207418" y="3429000"/>
            <a:ext cx="5983998" cy="33163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68690" y="5026688"/>
            <a:ext cx="5843099" cy="12463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004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31611" y="-15449"/>
            <a:ext cx="12359252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84D575-8D14-40CE-BB95-C16D50DB3B1A}"/>
              </a:ext>
            </a:extLst>
          </p:cNvPr>
          <p:cNvSpPr/>
          <p:nvPr/>
        </p:nvSpPr>
        <p:spPr>
          <a:xfrm>
            <a:off x="370216" y="1466616"/>
            <a:ext cx="3640009" cy="49551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682E64-09AD-4F3E-A227-CADF87781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January 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091A0-DE98-405B-AD87-02F3D6781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ABC7F-B9E9-0840-915A-8F394559AFC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4465DA2-9B08-48DF-B5DE-FAC848DD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1254" y="308800"/>
            <a:ext cx="8249908" cy="87149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ULTRA-TM  (Ball/NG/L3 Harris) Recent Progress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62C315-884B-412D-94D7-A4BF7AFE760E}"/>
              </a:ext>
            </a:extLst>
          </p:cNvPr>
          <p:cNvSpPr txBox="1"/>
          <p:nvPr/>
        </p:nvSpPr>
        <p:spPr>
          <a:xfrm>
            <a:off x="506370" y="1496314"/>
            <a:ext cx="3333036" cy="1262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CORONAGRAPH SENSITIVITES</a:t>
            </a:r>
          </a:p>
          <a:p>
            <a:pPr algn="ctr"/>
            <a:endParaRPr lang="en-US" sz="1600" b="1" i="1" dirty="0">
              <a:solidFill>
                <a:srgbClr val="000000"/>
              </a:solidFill>
            </a:endParaRPr>
          </a:p>
          <a:p>
            <a:pPr algn="ctr"/>
            <a:r>
              <a:rPr lang="en-US" sz="1467" b="1" i="1" dirty="0">
                <a:solidFill>
                  <a:srgbClr val="000000"/>
                </a:solidFill>
              </a:rPr>
              <a:t>Calculate contrast stability vs. spatial-temporal domain, active WFSC in coronagraph, noise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C9E4B2-43BB-459E-96B0-5FE1E4343E43}"/>
              </a:ext>
            </a:extLst>
          </p:cNvPr>
          <p:cNvSpPr/>
          <p:nvPr/>
        </p:nvSpPr>
        <p:spPr>
          <a:xfrm>
            <a:off x="4169587" y="1466616"/>
            <a:ext cx="3961611" cy="49551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FCDF24-5554-443B-A6F2-B7AC196E8E27}"/>
              </a:ext>
            </a:extLst>
          </p:cNvPr>
          <p:cNvSpPr txBox="1"/>
          <p:nvPr/>
        </p:nvSpPr>
        <p:spPr>
          <a:xfrm>
            <a:off x="4146379" y="1496314"/>
            <a:ext cx="3961611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SEGMENT SENSING AND CONTROL</a:t>
            </a:r>
          </a:p>
          <a:p>
            <a:pPr algn="ctr"/>
            <a:endParaRPr lang="en-US" sz="1467" b="1" i="1" dirty="0">
              <a:solidFill>
                <a:srgbClr val="000000"/>
              </a:solidFill>
            </a:endParaRPr>
          </a:p>
          <a:p>
            <a:pPr algn="ctr"/>
            <a:r>
              <a:rPr lang="en-US" sz="1467" b="1" i="1" dirty="0">
                <a:solidFill>
                  <a:srgbClr val="000000"/>
                </a:solidFill>
              </a:rPr>
              <a:t>Demonstrate picometer-level edge sensor and actuator components with flight-traceable designs. Model network performance.</a:t>
            </a:r>
            <a:endParaRPr lang="en-US" sz="1400" b="1" i="1" dirty="0">
              <a:solidFill>
                <a:srgbClr val="0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6666B3-E43A-4359-B821-A763CA897DEC}"/>
              </a:ext>
            </a:extLst>
          </p:cNvPr>
          <p:cNvSpPr/>
          <p:nvPr/>
        </p:nvSpPr>
        <p:spPr>
          <a:xfrm>
            <a:off x="8290561" y="1466615"/>
            <a:ext cx="3714311" cy="49551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8DFB27-3DFF-4706-8DE6-3BE6ED5C7F8E}"/>
              </a:ext>
            </a:extLst>
          </p:cNvPr>
          <p:cNvSpPr txBox="1"/>
          <p:nvPr/>
        </p:nvSpPr>
        <p:spPr>
          <a:xfrm>
            <a:off x="8290561" y="1496313"/>
            <a:ext cx="3714311" cy="103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THERMAL SENSING AND CONTROL</a:t>
            </a:r>
          </a:p>
          <a:p>
            <a:pPr algn="ctr"/>
            <a:r>
              <a:rPr lang="en-US" sz="1467" b="1" i="1" dirty="0">
                <a:solidFill>
                  <a:srgbClr val="000000"/>
                </a:solidFill>
              </a:rPr>
              <a:t>Develop a radiative heating approach with stability in the </a:t>
            </a:r>
            <a:r>
              <a:rPr lang="en-US" sz="1467" b="1" i="1" dirty="0" err="1">
                <a:solidFill>
                  <a:srgbClr val="000000"/>
                </a:solidFill>
              </a:rPr>
              <a:t>mK</a:t>
            </a:r>
            <a:r>
              <a:rPr lang="en-US" sz="1467" b="1" i="1" dirty="0">
                <a:solidFill>
                  <a:srgbClr val="000000"/>
                </a:solidFill>
              </a:rPr>
              <a:t> regime</a:t>
            </a:r>
          </a:p>
          <a:p>
            <a:pPr algn="ctr"/>
            <a:endParaRPr lang="en-US" sz="1600" b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AD9714A-10AD-4FB5-B087-84DC53019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78" y="2858906"/>
            <a:ext cx="1675276" cy="15427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3DC4161-7F46-4D8A-A035-D09097693B8D}"/>
              </a:ext>
            </a:extLst>
          </p:cNvPr>
          <p:cNvSpPr txBox="1"/>
          <p:nvPr/>
        </p:nvSpPr>
        <p:spPr>
          <a:xfrm>
            <a:off x="370216" y="5485545"/>
            <a:ext cx="3640009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u="sng" dirty="0">
                <a:solidFill>
                  <a:srgbClr val="000000"/>
                </a:solidFill>
              </a:rPr>
              <a:t>Key Result</a:t>
            </a:r>
            <a:r>
              <a:rPr lang="en-US" sz="1333" dirty="0">
                <a:solidFill>
                  <a:srgbClr val="000000"/>
                </a:solidFill>
              </a:rPr>
              <a:t>: Derived allocations for system stability budget, set necessary performance for systems/ subsystems/components, used to evaluate technology gaps </a:t>
            </a:r>
          </a:p>
        </p:txBody>
      </p:sp>
      <p:pic>
        <p:nvPicPr>
          <p:cNvPr id="15" name="Content Placeholder 7">
            <a:extLst>
              <a:ext uri="{FF2B5EF4-FFF2-40B4-BE49-F238E27FC236}">
                <a16:creationId xmlns:a16="http://schemas.microsoft.com/office/drawing/2014/main" id="{3358ACE5-2783-4067-983A-F461653102C7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30"/>
          <a:stretch/>
        </p:blipFill>
        <p:spPr>
          <a:xfrm>
            <a:off x="2445276" y="3009301"/>
            <a:ext cx="1336264" cy="1913079"/>
          </a:xfrm>
          <a:prstGeom prst="rect">
            <a:avLst/>
          </a:prstGeom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901D8C1-6ECF-48B7-A57C-33E2F27CD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054" y="4651191"/>
            <a:ext cx="903497" cy="7676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8B7B74A-4E75-414E-B9F2-957EE1B9AB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181" t="-5" r="33504" b="50882"/>
          <a:stretch/>
        </p:blipFill>
        <p:spPr>
          <a:xfrm>
            <a:off x="496049" y="4471596"/>
            <a:ext cx="920681" cy="73866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EE61BDB1-2FBF-4DDA-88D0-FA460A5FD8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51171" y="2936575"/>
            <a:ext cx="1708463" cy="128134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4CF5AF2-0D8E-44DD-8206-6DD57AA92E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7379" y="2942478"/>
            <a:ext cx="1864111" cy="127544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5FFAAE6-4498-4C7B-844D-F546A7A65827}"/>
              </a:ext>
            </a:extLst>
          </p:cNvPr>
          <p:cNvSpPr txBox="1"/>
          <p:nvPr/>
        </p:nvSpPr>
        <p:spPr>
          <a:xfrm>
            <a:off x="4178763" y="5513712"/>
            <a:ext cx="3866677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u="sng" dirty="0">
                <a:solidFill>
                  <a:srgbClr val="000000"/>
                </a:solidFill>
              </a:rPr>
              <a:t>Key Result</a:t>
            </a:r>
            <a:r>
              <a:rPr lang="en-US" sz="1333" dirty="0">
                <a:solidFill>
                  <a:srgbClr val="000000"/>
                </a:solidFill>
              </a:rPr>
              <a:t>: Achieved 2.5 pm RMS closed loop sense/actuate residual from 0.01-10 Hz.</a:t>
            </a:r>
          </a:p>
          <a:p>
            <a:r>
              <a:rPr lang="en-US" sz="1333" dirty="0">
                <a:solidFill>
                  <a:srgbClr val="000000"/>
                </a:solidFill>
              </a:rPr>
              <a:t>Developed flexible time domain simulation for architecture trades and component evaluation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028C975-46F2-41B1-B75F-3B6DF4146FE2}"/>
              </a:ext>
            </a:extLst>
          </p:cNvPr>
          <p:cNvGrpSpPr/>
          <p:nvPr/>
        </p:nvGrpSpPr>
        <p:grpSpPr>
          <a:xfrm>
            <a:off x="6683047" y="4208929"/>
            <a:ext cx="1276587" cy="1361352"/>
            <a:chOff x="26046700" y="18115193"/>
            <a:chExt cx="6596700" cy="7034716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7D42961-627C-41B2-AB5C-BFE7A873D3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2296" t="18941" r="74994" b="30741"/>
            <a:stretch/>
          </p:blipFill>
          <p:spPr>
            <a:xfrm>
              <a:off x="26048760" y="18170483"/>
              <a:ext cx="2791836" cy="3535497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EA0A935-7648-4288-B06C-C4A66A35AF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32827" t="18941" r="50741" b="30741"/>
            <a:stretch/>
          </p:blipFill>
          <p:spPr>
            <a:xfrm>
              <a:off x="29034200" y="18115193"/>
              <a:ext cx="3609200" cy="3535497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52B34C-84FE-4065-BE1F-E0375AEA0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53484" t="18941" r="33707" b="30741"/>
            <a:stretch/>
          </p:blipFill>
          <p:spPr>
            <a:xfrm>
              <a:off x="26046700" y="21603228"/>
              <a:ext cx="2813426" cy="3535497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37F3D59-1FFF-4B12-A412-6ED0C8E357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74119" t="18941" r="9836" b="30741"/>
            <a:stretch/>
          </p:blipFill>
          <p:spPr>
            <a:xfrm>
              <a:off x="29034200" y="21614412"/>
              <a:ext cx="3524340" cy="3535497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75CCDAFA-005A-4E57-BF18-157C6FC88F10}"/>
              </a:ext>
            </a:extLst>
          </p:cNvPr>
          <p:cNvSpPr txBox="1"/>
          <p:nvPr/>
        </p:nvSpPr>
        <p:spPr>
          <a:xfrm>
            <a:off x="8248640" y="5531129"/>
            <a:ext cx="3866677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u="sng" dirty="0">
                <a:solidFill>
                  <a:srgbClr val="000000"/>
                </a:solidFill>
              </a:rPr>
              <a:t>Key Result</a:t>
            </a:r>
            <a:r>
              <a:rPr lang="en-US" sz="1333" dirty="0">
                <a:solidFill>
                  <a:srgbClr val="000000"/>
                </a:solidFill>
              </a:rPr>
              <a:t>: Modeling and hardware demo of sub-</a:t>
            </a:r>
            <a:r>
              <a:rPr lang="en-US" sz="1333" dirty="0" err="1">
                <a:solidFill>
                  <a:srgbClr val="000000"/>
                </a:solidFill>
              </a:rPr>
              <a:t>mK</a:t>
            </a:r>
            <a:r>
              <a:rPr lang="en-US" sz="1333" dirty="0">
                <a:solidFill>
                  <a:srgbClr val="000000"/>
                </a:solidFill>
              </a:rPr>
              <a:t> thermal stability from rigid heater-integral-to-composite heater panel on structure element. Identified novel temp sensors.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654F7D6-FC0F-4E14-B83D-EA86F402A80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7905" t="17612" r="27899"/>
          <a:stretch/>
        </p:blipFill>
        <p:spPr>
          <a:xfrm>
            <a:off x="4411893" y="4404481"/>
            <a:ext cx="903499" cy="963227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693FCAA1-0FAA-413D-B444-6947B31CD984}"/>
              </a:ext>
            </a:extLst>
          </p:cNvPr>
          <p:cNvGrpSpPr/>
          <p:nvPr/>
        </p:nvGrpSpPr>
        <p:grpSpPr>
          <a:xfrm>
            <a:off x="5508557" y="4288492"/>
            <a:ext cx="948025" cy="1190877"/>
            <a:chOff x="9451167" y="-1729752"/>
            <a:chExt cx="3531746" cy="4325637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3850CE4-12FE-4817-BC43-15BFE1D6F8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50522" t="39255" r="3370" b="18551"/>
            <a:stretch/>
          </p:blipFill>
          <p:spPr>
            <a:xfrm>
              <a:off x="9621715" y="634192"/>
              <a:ext cx="3190649" cy="1961693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A2441C74-F888-4A37-806C-3236BD2722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11889" t="6857" r="48601" b="49868"/>
            <a:stretch/>
          </p:blipFill>
          <p:spPr>
            <a:xfrm>
              <a:off x="9451167" y="-1729752"/>
              <a:ext cx="3531746" cy="2212330"/>
            </a:xfrm>
            <a:prstGeom prst="rect">
              <a:avLst/>
            </a:prstGeom>
          </p:spPr>
        </p:pic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616B56A0-9EDA-4FAD-B1F8-F519BE090A20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0871" t="2274" r="5776" b="6746"/>
          <a:stretch/>
        </p:blipFill>
        <p:spPr>
          <a:xfrm>
            <a:off x="9537993" y="3779814"/>
            <a:ext cx="2336953" cy="137847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9BF71F1-5754-4759-9820-1B323D89777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749"/>
          <a:stretch/>
        </p:blipFill>
        <p:spPr>
          <a:xfrm rot="5400000">
            <a:off x="8484956" y="4024647"/>
            <a:ext cx="1319697" cy="1493981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49C7F10-71A5-4F41-A8A7-20F5B6FE4C3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41335" y="2681445"/>
            <a:ext cx="2475796" cy="101777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B98CEC7F-7727-4027-B60A-180A5703672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32926" y="2848646"/>
            <a:ext cx="1020669" cy="70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529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31611" y="-15449"/>
            <a:ext cx="12359252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84D575-8D14-40CE-BB95-C16D50DB3B1A}"/>
              </a:ext>
            </a:extLst>
          </p:cNvPr>
          <p:cNvSpPr/>
          <p:nvPr/>
        </p:nvSpPr>
        <p:spPr>
          <a:xfrm>
            <a:off x="370216" y="1466616"/>
            <a:ext cx="3640009" cy="49551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682E64-09AD-4F3E-A227-CADF87781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January 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091A0-DE98-405B-AD87-02F3D6781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ABC7F-B9E9-0840-915A-8F394559AFC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4465DA2-9B08-48DF-B5DE-FAC848DD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680" y="583500"/>
            <a:ext cx="7526749" cy="1142725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ULTRA-TM Progress (Continued)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62C315-884B-412D-94D7-A4BF7AFE760E}"/>
              </a:ext>
            </a:extLst>
          </p:cNvPr>
          <p:cNvSpPr txBox="1"/>
          <p:nvPr/>
        </p:nvSpPr>
        <p:spPr>
          <a:xfrm>
            <a:off x="370215" y="1496314"/>
            <a:ext cx="3627808" cy="1262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STABLE MIRROR MOUNTING</a:t>
            </a:r>
          </a:p>
          <a:p>
            <a:pPr algn="ctr"/>
            <a:endParaRPr lang="en-US" sz="1600" b="1" i="1" dirty="0"/>
          </a:p>
          <a:p>
            <a:pPr algn="ctr"/>
            <a:r>
              <a:rPr lang="en-US" sz="1467" b="1" i="1" dirty="0"/>
              <a:t>Design of novel mount pads, struts with improved passive stability to reduce mirror distortion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C9E4B2-43BB-459E-96B0-5FE1E4343E43}"/>
              </a:ext>
            </a:extLst>
          </p:cNvPr>
          <p:cNvSpPr/>
          <p:nvPr/>
        </p:nvSpPr>
        <p:spPr>
          <a:xfrm>
            <a:off x="4169587" y="1466616"/>
            <a:ext cx="3961611" cy="49551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FCDF24-5554-443B-A6F2-B7AC196E8E27}"/>
              </a:ext>
            </a:extLst>
          </p:cNvPr>
          <p:cNvSpPr txBox="1"/>
          <p:nvPr/>
        </p:nvSpPr>
        <p:spPr>
          <a:xfrm>
            <a:off x="4039944" y="1496314"/>
            <a:ext cx="4208697" cy="1015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STABLE STRUTURES – LATCHING AND DAMPING</a:t>
            </a:r>
            <a:endParaRPr lang="en-US" sz="1467" b="1" i="1" dirty="0"/>
          </a:p>
          <a:p>
            <a:pPr algn="ctr"/>
            <a:r>
              <a:rPr lang="en-US" sz="1467" b="1" i="1" dirty="0"/>
              <a:t>Increase damping in large structures with foil treatment. Re-design latches to improve passive thermal &amp; dynamic stability.</a:t>
            </a:r>
            <a:endParaRPr lang="en-US" sz="1400" b="1" i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6666B3-E43A-4359-B821-A763CA897DEC}"/>
              </a:ext>
            </a:extLst>
          </p:cNvPr>
          <p:cNvSpPr/>
          <p:nvPr/>
        </p:nvSpPr>
        <p:spPr>
          <a:xfrm>
            <a:off x="8290561" y="1466615"/>
            <a:ext cx="3714311" cy="49551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8DFB27-3DFF-4706-8DE6-3BE6ED5C7F8E}"/>
              </a:ext>
            </a:extLst>
          </p:cNvPr>
          <p:cNvSpPr txBox="1"/>
          <p:nvPr/>
        </p:nvSpPr>
        <p:spPr>
          <a:xfrm>
            <a:off x="8290561" y="1496314"/>
            <a:ext cx="3714311" cy="103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MATERIAL PROPERTY METROLOGY</a:t>
            </a:r>
          </a:p>
          <a:p>
            <a:pPr algn="ctr"/>
            <a:r>
              <a:rPr lang="en-US" sz="1467" b="1" i="1" dirty="0"/>
              <a:t>Reduce uncertainty in measured CTE/CME of composites by 100X</a:t>
            </a:r>
          </a:p>
          <a:p>
            <a:pPr algn="ctr"/>
            <a:endParaRPr lang="en-US" sz="16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DC4161-7F46-4D8A-A035-D09097693B8D}"/>
              </a:ext>
            </a:extLst>
          </p:cNvPr>
          <p:cNvSpPr txBox="1"/>
          <p:nvPr/>
        </p:nvSpPr>
        <p:spPr>
          <a:xfrm>
            <a:off x="352606" y="5305833"/>
            <a:ext cx="3640009" cy="11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u="sng" dirty="0">
                <a:solidFill>
                  <a:srgbClr val="000000"/>
                </a:solidFill>
              </a:rPr>
              <a:t>Key Result</a:t>
            </a:r>
            <a:r>
              <a:rPr lang="en-US" sz="1333" dirty="0">
                <a:solidFill>
                  <a:srgbClr val="000000"/>
                </a:solidFill>
              </a:rPr>
              <a:t>: Design and hardware demo of novel pad geometry with predicted 15-20X reduction in SFE </a:t>
            </a:r>
            <a:r>
              <a:rPr lang="en-US" sz="1333">
                <a:solidFill>
                  <a:srgbClr val="000000"/>
                </a:solidFill>
              </a:rPr>
              <a:t>distortion over </a:t>
            </a:r>
            <a:r>
              <a:rPr lang="en-US" sz="1333" dirty="0">
                <a:solidFill>
                  <a:srgbClr val="000000"/>
                </a:solidFill>
              </a:rPr>
              <a:t>solid pad.  </a:t>
            </a:r>
          </a:p>
          <a:p>
            <a:r>
              <a:rPr lang="en-US" sz="1333" dirty="0">
                <a:solidFill>
                  <a:srgbClr val="000000"/>
                </a:solidFill>
              </a:rPr>
              <a:t>Developed strut design with metal alloys that has comparable CTE to ULE/</a:t>
            </a:r>
            <a:r>
              <a:rPr lang="en-US" sz="1333" dirty="0" err="1">
                <a:solidFill>
                  <a:srgbClr val="000000"/>
                </a:solidFill>
              </a:rPr>
              <a:t>Zerodur</a:t>
            </a:r>
            <a:r>
              <a:rPr lang="en-US" sz="1333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FFAAE6-4498-4C7B-844D-F546A7A65827}"/>
              </a:ext>
            </a:extLst>
          </p:cNvPr>
          <p:cNvSpPr txBox="1"/>
          <p:nvPr/>
        </p:nvSpPr>
        <p:spPr>
          <a:xfrm>
            <a:off x="4169586" y="5304967"/>
            <a:ext cx="4010527" cy="11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u="sng" dirty="0">
                <a:solidFill>
                  <a:srgbClr val="000000"/>
                </a:solidFill>
              </a:rPr>
              <a:t>Key Result</a:t>
            </a:r>
            <a:r>
              <a:rPr lang="en-US" sz="1333" dirty="0">
                <a:solidFill>
                  <a:srgbClr val="000000"/>
                </a:solidFill>
              </a:rPr>
              <a:t>: Hardware demo showed foil appreciably increased damping ratio in composite coupons. Hardware demo of latchplane test article showed new design reduces deformation by several orders of magnitude.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5CCDAFA-005A-4E57-BF18-157C6FC88F10}"/>
              </a:ext>
            </a:extLst>
          </p:cNvPr>
          <p:cNvSpPr txBox="1"/>
          <p:nvPr/>
        </p:nvSpPr>
        <p:spPr>
          <a:xfrm>
            <a:off x="8248640" y="5479370"/>
            <a:ext cx="3866677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u="sng" dirty="0">
                <a:solidFill>
                  <a:srgbClr val="000000"/>
                </a:solidFill>
              </a:rPr>
              <a:t>Key Result</a:t>
            </a:r>
            <a:r>
              <a:rPr lang="en-US" sz="1333" dirty="0">
                <a:solidFill>
                  <a:srgbClr val="000000"/>
                </a:solidFill>
              </a:rPr>
              <a:t>: 10X improvement in displacement measurement. Improved isolation from lab environment.  Completed analysis of alignment stability on displacement.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5463D80-98E0-4555-B7C6-349C5B473A4D}"/>
              </a:ext>
            </a:extLst>
          </p:cNvPr>
          <p:cNvGrpSpPr/>
          <p:nvPr/>
        </p:nvGrpSpPr>
        <p:grpSpPr>
          <a:xfrm>
            <a:off x="835900" y="4201471"/>
            <a:ext cx="2599891" cy="1103496"/>
            <a:chOff x="3606239" y="1186965"/>
            <a:chExt cx="5419725" cy="2743200"/>
          </a:xfrm>
        </p:grpSpPr>
        <p:pic>
          <p:nvPicPr>
            <p:cNvPr id="32" name="Picture 2">
              <a:extLst>
                <a:ext uri="{FF2B5EF4-FFF2-40B4-BE49-F238E27FC236}">
                  <a16:creationId xmlns:a16="http://schemas.microsoft.com/office/drawing/2014/main" id="{39424BEE-8A44-4706-A07C-5EE65D2077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239" y="1186965"/>
              <a:ext cx="5419725" cy="2743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Arrow: Left-Right 32">
              <a:extLst>
                <a:ext uri="{FF2B5EF4-FFF2-40B4-BE49-F238E27FC236}">
                  <a16:creationId xmlns:a16="http://schemas.microsoft.com/office/drawing/2014/main" id="{B50F974B-F4AC-42D5-9E5F-13D439B7D7B6}"/>
                </a:ext>
              </a:extLst>
            </p:cNvPr>
            <p:cNvSpPr/>
            <p:nvPr/>
          </p:nvSpPr>
          <p:spPr>
            <a:xfrm>
              <a:off x="6770199" y="2613239"/>
              <a:ext cx="658421" cy="372193"/>
            </a:xfrm>
            <a:prstGeom prst="leftRightArrow">
              <a:avLst/>
            </a:prstGeom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chemeClr val="lt2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067" dirty="0">
                  <a:solidFill>
                    <a:schemeClr val="bg1"/>
                  </a:solidFill>
                </a:rPr>
                <a:t>10 K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A534591-FE1D-447E-AFBA-CD0642DBD821}"/>
              </a:ext>
            </a:extLst>
          </p:cNvPr>
          <p:cNvGrpSpPr/>
          <p:nvPr/>
        </p:nvGrpSpPr>
        <p:grpSpPr>
          <a:xfrm>
            <a:off x="8362145" y="2609607"/>
            <a:ext cx="2633764" cy="1653448"/>
            <a:chOff x="6315521" y="2010642"/>
            <a:chExt cx="1975323" cy="124008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B1BDA42-68F9-42E6-9690-F8AD35292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15521" y="2010642"/>
              <a:ext cx="1975323" cy="1240086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F512EEB-74B1-4AF6-863F-7D83E96475FC}"/>
                </a:ext>
              </a:extLst>
            </p:cNvPr>
            <p:cNvSpPr/>
            <p:nvPr/>
          </p:nvSpPr>
          <p:spPr>
            <a:xfrm>
              <a:off x="7876903" y="2010642"/>
              <a:ext cx="413941" cy="96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</a:endParaRPr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4746575B-F05E-425C-8941-8219E83FE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5728" y="4220459"/>
            <a:ext cx="2158133" cy="125891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2F67D58-F2C9-49B6-9890-A67AA0BE755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340" y="2835042"/>
            <a:ext cx="2805688" cy="1710868"/>
          </a:xfrm>
          <a:prstGeom prst="rect">
            <a:avLst/>
          </a:prstGeom>
          <a:noFill/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3C128C-D844-4B10-9779-A79D5FDC13E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496" t="9838" r="9425" b="11971"/>
          <a:stretch/>
        </p:blipFill>
        <p:spPr>
          <a:xfrm>
            <a:off x="6078100" y="3996757"/>
            <a:ext cx="2077117" cy="127600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8220EC0-FDA3-42C9-933A-6790F5E934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585" y="2748217"/>
            <a:ext cx="2287323" cy="136156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E47FE31-259D-4417-83DA-5A6AF11DD1F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828" y="2748217"/>
            <a:ext cx="811520" cy="729228"/>
          </a:xfrm>
          <a:prstGeom prst="rect">
            <a:avLst/>
          </a:prstGeom>
          <a:noFill/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592C794-4C6D-4538-AFF6-A033CE58CAC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839" y="3428999"/>
            <a:ext cx="787216" cy="7073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8644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-17848"/>
            <a:ext cx="12359252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615441" y="5212080"/>
            <a:ext cx="4573905" cy="75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58" indent="-169858" defTabSz="339717" fontAlgn="base">
              <a:spcBef>
                <a:spcPct val="0"/>
              </a:spcBef>
              <a:spcAft>
                <a:spcPts val="251"/>
              </a:spcAft>
              <a:buSzPct val="100000"/>
              <a:defRPr/>
            </a:pPr>
            <a:r>
              <a:rPr lang="en-US" sz="1600" b="1" i="1" u="sng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Key Collaborators:</a:t>
            </a:r>
          </a:p>
          <a:p>
            <a:pPr marL="169858" indent="-169858" defTabSz="339717" fontAlgn="base">
              <a:spcAft>
                <a:spcPts val="100"/>
              </a:spcAft>
              <a:buSzPct val="100000"/>
              <a:buFontTx/>
              <a:buChar char="•"/>
              <a:defRPr/>
            </a:pPr>
            <a:r>
              <a:rPr lang="en-US" sz="1200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Thomas Brooks, Richard Siler, and Ron </a:t>
            </a:r>
            <a:r>
              <a:rPr lang="en-US" sz="1200" dirty="0" err="1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Eng</a:t>
            </a:r>
            <a:r>
              <a:rPr lang="en-US" sz="1200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 (NASA/MSFC)</a:t>
            </a:r>
          </a:p>
          <a:p>
            <a:pPr marL="169858" indent="-169858" defTabSz="339717" fontAlgn="base">
              <a:spcAft>
                <a:spcPts val="100"/>
              </a:spcAft>
              <a:buSzPct val="100000"/>
              <a:buFontTx/>
              <a:buChar char="•"/>
              <a:defRPr/>
            </a:pPr>
            <a:r>
              <a:rPr lang="en-US" sz="1200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Carl </a:t>
            </a:r>
            <a:r>
              <a:rPr lang="en-US" sz="1200" dirty="0" err="1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Rosoti</a:t>
            </a:r>
            <a:r>
              <a:rPr lang="en-US" sz="1200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, Keith Harvey, and Rob </a:t>
            </a:r>
            <a:r>
              <a:rPr lang="en-US" sz="1200" dirty="0" err="1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Egerman</a:t>
            </a:r>
            <a:r>
              <a:rPr lang="en-US" sz="1200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 (</a:t>
            </a:r>
            <a:r>
              <a:rPr lang="en-US" sz="1200" dirty="0">
                <a:solidFill>
                  <a:schemeClr val="bg1"/>
                </a:solidFill>
                <a:ea typeface="ＭＳ Ｐゴシック" charset="-128"/>
                <a:cs typeface="Times New Roman" panose="02020603050405020304" pitchFamily="18" charset="0"/>
              </a:rPr>
              <a:t>Harris Corp</a:t>
            </a:r>
            <a:r>
              <a:rPr lang="en-US" sz="1200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1924700" y="4114800"/>
            <a:ext cx="8275639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Line 3"/>
          <p:cNvSpPr>
            <a:spLocks noChangeShapeType="1"/>
          </p:cNvSpPr>
          <p:nvPr/>
        </p:nvSpPr>
        <p:spPr bwMode="auto">
          <a:xfrm flipH="1">
            <a:off x="6083307" y="1236783"/>
            <a:ext cx="11113" cy="5513387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2"/>
          <p:cNvSpPr>
            <a:spLocks noGrp="1" noChangeArrowheads="1"/>
          </p:cNvSpPr>
          <p:nvPr>
            <p:ph type="title"/>
          </p:nvPr>
        </p:nvSpPr>
        <p:spPr>
          <a:xfrm>
            <a:off x="2322952" y="-4219"/>
            <a:ext cx="6990703" cy="77086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400" dirty="0">
                <a:solidFill>
                  <a:schemeClr val="bg1"/>
                </a:solidFill>
                <a:latin typeface="Helvetica (Headings)"/>
              </a:rPr>
              <a:t>Predictive Thermal Control (PTC) Technology to Enable Thermally Stable Telescopes</a:t>
            </a:r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6370839" y="6309361"/>
            <a:ext cx="3764876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Calibri"/>
                <a:cs typeface="Times New Roman" panose="02020603050405020304" pitchFamily="18" charset="0"/>
              </a:rPr>
              <a:t>TRL </a:t>
            </a:r>
            <a:r>
              <a:rPr lang="en-US" sz="1600" b="1" i="1" baseline="-25000" dirty="0">
                <a:solidFill>
                  <a:schemeClr val="bg1"/>
                </a:solidFill>
                <a:latin typeface="Calibri"/>
                <a:cs typeface="Times New Roman" panose="02020603050405020304" pitchFamily="18" charset="0"/>
              </a:rPr>
              <a:t>In</a:t>
            </a:r>
            <a:r>
              <a:rPr lang="en-US" sz="1200" b="1" i="1" dirty="0">
                <a:solidFill>
                  <a:schemeClr val="bg1"/>
                </a:solidFill>
                <a:latin typeface="Calibri"/>
                <a:cs typeface="Times New Roman" panose="02020603050405020304" pitchFamily="18" charset="0"/>
              </a:rPr>
              <a:t> = 3    TRL </a:t>
            </a:r>
            <a:r>
              <a:rPr lang="en-US" sz="1600" b="1" i="1" baseline="-25000" dirty="0">
                <a:solidFill>
                  <a:schemeClr val="bg1"/>
                </a:solidFill>
                <a:latin typeface="Calibri"/>
                <a:cs typeface="Times New Roman" panose="02020603050405020304" pitchFamily="18" charset="0"/>
              </a:rPr>
              <a:t>Current</a:t>
            </a:r>
            <a:r>
              <a:rPr lang="en-US" sz="1200" b="1" i="1" dirty="0">
                <a:solidFill>
                  <a:schemeClr val="bg1"/>
                </a:solidFill>
                <a:latin typeface="Calibri"/>
                <a:cs typeface="Times New Roman" panose="02020603050405020304" pitchFamily="18" charset="0"/>
              </a:rPr>
              <a:t> = 5+     TRL </a:t>
            </a:r>
            <a:r>
              <a:rPr lang="en-US" sz="1600" b="1" i="1" baseline="-25000" dirty="0">
                <a:solidFill>
                  <a:schemeClr val="bg1"/>
                </a:solidFill>
                <a:latin typeface="Calibri"/>
                <a:cs typeface="Times New Roman" panose="02020603050405020304" pitchFamily="18" charset="0"/>
              </a:rPr>
              <a:t>Target </a:t>
            </a:r>
            <a:r>
              <a:rPr lang="en-US" sz="1200" b="1" i="1" dirty="0">
                <a:solidFill>
                  <a:schemeClr val="bg1"/>
                </a:solidFill>
                <a:latin typeface="Calibri"/>
                <a:cs typeface="Times New Roman" panose="02020603050405020304" pitchFamily="18" charset="0"/>
              </a:rPr>
              <a:t>= 4 - 5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Calibri"/>
                <a:cs typeface="Times New Roman" panose="02020603050405020304" pitchFamily="18" charset="0"/>
              </a:rPr>
              <a:t>(values depend on specific technology)    </a:t>
            </a:r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1528173" y="1280160"/>
            <a:ext cx="4574869" cy="146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69858" indent="-169858" fontAlgn="base">
              <a:spcAft>
                <a:spcPts val="251"/>
              </a:spcAft>
              <a:buSzPct val="100000"/>
              <a:defRPr/>
            </a:pPr>
            <a:r>
              <a:rPr lang="en-US" sz="1600" b="1" i="1" u="sng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Objectives and Key Challenges:</a:t>
            </a:r>
          </a:p>
          <a:p>
            <a:pPr marL="169858" indent="-169858" fontAlgn="base">
              <a:spcAft>
                <a:spcPts val="100"/>
              </a:spcAft>
              <a:buSzPct val="100000"/>
              <a:buFontTx/>
              <a:buChar char="•"/>
              <a:defRPr/>
            </a:pPr>
            <a:r>
              <a:rPr lang="en-US" sz="1200" dirty="0">
                <a:solidFill>
                  <a:schemeClr val="bg1"/>
                </a:solidFill>
                <a:latin typeface="Calibri"/>
                <a:cs typeface="Times New Roman" panose="02020603050405020304" pitchFamily="18" charset="0"/>
              </a:rPr>
              <a:t>Validate models that predict thermal optical performance of real mirrors and structure based on their structural designs and constituent material properties, i.e. CTE distribution, thermal conductivity, thermal mass, etc.</a:t>
            </a:r>
          </a:p>
          <a:p>
            <a:pPr marL="169858" indent="-169858" fontAlgn="base">
              <a:spcAft>
                <a:spcPts val="100"/>
              </a:spcAft>
              <a:buSzPct val="100000"/>
              <a:buFontTx/>
              <a:buChar char="•"/>
              <a:defRPr/>
            </a:pPr>
            <a:r>
              <a:rPr lang="en-US" sz="1200" dirty="0">
                <a:solidFill>
                  <a:schemeClr val="bg1"/>
                </a:solidFill>
                <a:latin typeface="Calibri"/>
                <a:cs typeface="Times New Roman" panose="02020603050405020304" pitchFamily="18" charset="0"/>
              </a:rPr>
              <a:t>Derive thermal system stability specifications from science-driven wavefront-stability requirement</a:t>
            </a:r>
          </a:p>
          <a:p>
            <a:pPr marL="169858" indent="-169858" fontAlgn="base">
              <a:spcAft>
                <a:spcPts val="100"/>
              </a:spcAft>
              <a:buSzPct val="100000"/>
              <a:buFontTx/>
              <a:buChar char="•"/>
              <a:defRPr/>
            </a:pPr>
            <a:r>
              <a:rPr lang="en-US" sz="1200" dirty="0">
                <a:solidFill>
                  <a:schemeClr val="bg1"/>
                </a:solidFill>
                <a:latin typeface="Calibri"/>
                <a:cs typeface="Times New Roman" panose="02020603050405020304" pitchFamily="18" charset="0"/>
              </a:rPr>
              <a:t>Demonstrate utility of PTC system for achieving thermal stability</a:t>
            </a: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1615441" y="2926080"/>
            <a:ext cx="4569137" cy="112851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58" indent="-169858" fontAlgn="base">
              <a:spcBef>
                <a:spcPct val="0"/>
              </a:spcBef>
              <a:spcAft>
                <a:spcPts val="251"/>
              </a:spcAft>
              <a:buSzPct val="100000"/>
              <a:defRPr/>
            </a:pPr>
            <a:r>
              <a:rPr lang="en-US" sz="1600" b="1" i="1" u="sng" dirty="0">
                <a:solidFill>
                  <a:schemeClr val="bg1"/>
                </a:solidFill>
                <a:latin typeface="Calibri"/>
                <a:cs typeface="Times New Roman" panose="02020603050405020304" pitchFamily="18" charset="0"/>
              </a:rPr>
              <a:t>Significance of Work</a:t>
            </a:r>
            <a:r>
              <a:rPr lang="en-US" sz="1600" b="1" i="1" u="sng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:</a:t>
            </a:r>
          </a:p>
          <a:p>
            <a:pPr marL="169858" indent="-169858" fontAlgn="base">
              <a:spcAft>
                <a:spcPts val="100"/>
              </a:spcAft>
              <a:buSzPct val="100000"/>
              <a:buFontTx/>
              <a:buChar char="•"/>
              <a:defRPr/>
            </a:pPr>
            <a:r>
              <a:rPr lang="en-US" sz="1200" dirty="0">
                <a:solidFill>
                  <a:schemeClr val="bg1"/>
                </a:solidFill>
                <a:latin typeface="Calibri"/>
                <a:cs typeface="Times New Roman" panose="02020603050405020304" pitchFamily="18" charset="0"/>
              </a:rPr>
              <a:t>Thermally stable space telescopes enable the desired science of potential </a:t>
            </a:r>
            <a:r>
              <a:rPr lang="en-US" sz="1200" dirty="0" err="1">
                <a:solidFill>
                  <a:schemeClr val="bg1"/>
                </a:solidFill>
                <a:latin typeface="Calibri"/>
                <a:cs typeface="Times New Roman" panose="02020603050405020304" pitchFamily="18" charset="0"/>
              </a:rPr>
              <a:t>HabEx</a:t>
            </a:r>
            <a:r>
              <a:rPr lang="en-US" sz="1200" dirty="0">
                <a:solidFill>
                  <a:schemeClr val="bg1"/>
                </a:solidFill>
                <a:latin typeface="Calibri"/>
                <a:cs typeface="Times New Roman" panose="02020603050405020304" pitchFamily="18" charset="0"/>
              </a:rPr>
              <a:t> and LUVOIR missions</a:t>
            </a:r>
          </a:p>
          <a:p>
            <a:pPr marL="169858" indent="-169858" fontAlgn="base">
              <a:spcAft>
                <a:spcPts val="100"/>
              </a:spcAft>
              <a:buSzPct val="100000"/>
              <a:buFontTx/>
              <a:buChar char="•"/>
              <a:defRPr/>
            </a:pPr>
            <a:r>
              <a:rPr lang="en-US" sz="1200" dirty="0">
                <a:solidFill>
                  <a:schemeClr val="bg1"/>
                </a:solidFill>
                <a:latin typeface="Calibri"/>
                <a:cs typeface="Times New Roman" panose="02020603050405020304" pitchFamily="18" charset="0"/>
              </a:rPr>
              <a:t>Integrated modeling tools enable better definition of system and component engineering specifications</a:t>
            </a: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1615441" y="4114800"/>
            <a:ext cx="4575367" cy="11413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58" indent="-169858" fontAlgn="base">
              <a:spcBef>
                <a:spcPct val="0"/>
              </a:spcBef>
              <a:spcAft>
                <a:spcPts val="251"/>
              </a:spcAft>
              <a:buSzPct val="100000"/>
              <a:defRPr/>
            </a:pPr>
            <a:r>
              <a:rPr lang="en-US" sz="1600" b="1" i="1" u="sng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Approach:</a:t>
            </a:r>
          </a:p>
          <a:p>
            <a:pPr marL="169858" indent="-169858" fontAlgn="base">
              <a:spcAft>
                <a:spcPts val="100"/>
              </a:spcAft>
              <a:buSzPct val="100000"/>
              <a:buFontTx/>
              <a:buChar char="•"/>
              <a:defRPr/>
            </a:pPr>
            <a:r>
              <a:rPr lang="en-US" sz="1200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Science-driven systems engineering</a:t>
            </a:r>
          </a:p>
          <a:p>
            <a:pPr marL="169858" indent="-169858" fontAlgn="base">
              <a:spcAft>
                <a:spcPts val="100"/>
              </a:spcAft>
              <a:buSzPct val="100000"/>
              <a:buFontTx/>
              <a:buChar char="•"/>
              <a:defRPr/>
            </a:pPr>
            <a:r>
              <a:rPr lang="en-US" sz="1200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Mature technologies required to enable highest-priority science resulting in high-performance, low-cost, low-risk system</a:t>
            </a:r>
          </a:p>
          <a:p>
            <a:pPr marL="169858" indent="-169858" fontAlgn="base">
              <a:spcAft>
                <a:spcPts val="100"/>
              </a:spcAft>
              <a:buSzPct val="100000"/>
              <a:buFontTx/>
              <a:buChar char="•"/>
              <a:defRPr/>
            </a:pPr>
            <a:r>
              <a:rPr lang="en-US" sz="1200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Mature technology in support of 2020 Decadal process</a:t>
            </a: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1615440" y="5943600"/>
            <a:ext cx="4540568" cy="75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58" indent="-169858" defTabSz="339717" fontAlgn="base">
              <a:spcBef>
                <a:spcPct val="0"/>
              </a:spcBef>
              <a:spcAft>
                <a:spcPts val="251"/>
              </a:spcAft>
              <a:buSzPct val="100000"/>
              <a:defRPr/>
            </a:pPr>
            <a:r>
              <a:rPr lang="en-US" sz="1600" b="1" i="1" u="sng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Funded Period of Performance:</a:t>
            </a:r>
          </a:p>
          <a:p>
            <a:pPr marL="173038" defTabSz="339717" fontAlgn="base">
              <a:spcAft>
                <a:spcPts val="100"/>
              </a:spcAft>
              <a:buSzPct val="100000"/>
              <a:defRPr/>
            </a:pPr>
            <a:r>
              <a:rPr lang="en-US" sz="1200" dirty="0">
                <a:solidFill>
                  <a:schemeClr val="bg1"/>
                </a:solidFill>
                <a:ea typeface="ＭＳ Ｐゴシック" charset="-128"/>
                <a:cs typeface="Times New Roman" panose="02020603050405020304" pitchFamily="18" charset="0"/>
              </a:rPr>
              <a:t>Jan 2017 – Sep 2021 </a:t>
            </a:r>
          </a:p>
          <a:p>
            <a:pPr marL="173038" defTabSz="339717" fontAlgn="base">
              <a:spcAft>
                <a:spcPts val="100"/>
              </a:spcAft>
              <a:buSzPct val="100000"/>
              <a:defRPr/>
            </a:pPr>
            <a:r>
              <a:rPr lang="en-US" sz="1200" dirty="0">
                <a:solidFill>
                  <a:schemeClr val="bg1"/>
                </a:solidFill>
                <a:ea typeface="ＭＳ Ｐゴシック" charset="-128"/>
                <a:cs typeface="Times New Roman" panose="02020603050405020304" pitchFamily="18" charset="0"/>
              </a:rPr>
              <a:t>(awarded as competed SAT, converted to ISFM directed work</a:t>
            </a:r>
            <a:r>
              <a:rPr lang="en-US" sz="1200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2" name="Rectangle 27"/>
          <p:cNvSpPr>
            <a:spLocks noChangeArrowheads="1"/>
          </p:cNvSpPr>
          <p:nvPr/>
        </p:nvSpPr>
        <p:spPr bwMode="auto">
          <a:xfrm>
            <a:off x="6107773" y="4114800"/>
            <a:ext cx="4551602" cy="133882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251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 </a:t>
            </a:r>
            <a:r>
              <a:rPr lang="en-US" sz="1600" b="1" i="1" u="sng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Accomplishments:</a:t>
            </a:r>
          </a:p>
          <a:p>
            <a:pPr marL="171446" indent="-171446" fontAlgn="base">
              <a:spcAft>
                <a:spcPts val="1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en-US" sz="1200" dirty="0">
                <a:solidFill>
                  <a:schemeClr val="bg1"/>
                </a:solidFill>
                <a:ea typeface="ＭＳ Ｐゴシック" charset="-128"/>
                <a:cs typeface="Calibri" pitchFamily="34" charset="0"/>
              </a:rPr>
              <a:t>Successfully completed all initial PTC objectives and milestones</a:t>
            </a:r>
          </a:p>
          <a:p>
            <a:pPr marL="171446" indent="-171446" fontAlgn="base">
              <a:spcAft>
                <a:spcPts val="1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en-US" sz="1200" dirty="0">
                <a:solidFill>
                  <a:schemeClr val="bg1"/>
                </a:solidFill>
                <a:ea typeface="ＭＳ Ｐゴシック" charset="-128"/>
                <a:cs typeface="Calibri" pitchFamily="34" charset="0"/>
              </a:rPr>
              <a:t>Demonstrated PTC multi-zone thermal control via test of a 1.5-m ULE® mirror in a relevant thermal/vacuum environment.</a:t>
            </a:r>
          </a:p>
          <a:p>
            <a:pPr marL="171446" indent="-171446" fontAlgn="base">
              <a:spcAft>
                <a:spcPts val="1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en-US" sz="1200" dirty="0">
                <a:solidFill>
                  <a:schemeClr val="bg1"/>
                </a:solidFill>
                <a:ea typeface="ＭＳ Ｐゴシック" charset="-128"/>
                <a:cs typeface="Calibri" pitchFamily="34" charset="0"/>
              </a:rPr>
              <a:t>Demonstrated figure correction via multi-zone thermal control</a:t>
            </a:r>
          </a:p>
          <a:p>
            <a:pPr marL="171446" indent="-171446" fontAlgn="base">
              <a:spcAft>
                <a:spcPts val="100"/>
              </a:spcAft>
              <a:buSzPct val="100000"/>
              <a:buFont typeface="Wingdings" panose="05000000000000000000" pitchFamily="2" charset="2"/>
              <a:buChar char="ü"/>
              <a:defRPr/>
            </a:pPr>
            <a:r>
              <a:rPr lang="en-US" sz="1200" dirty="0">
                <a:solidFill>
                  <a:schemeClr val="bg1"/>
                </a:solidFill>
                <a:ea typeface="ＭＳ Ｐゴシック" charset="-128"/>
                <a:cs typeface="Calibri" pitchFamily="34" charset="0"/>
              </a:rPr>
              <a:t>Published study results in JATIS journal paper</a:t>
            </a:r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6105029" y="5486400"/>
            <a:ext cx="4570095" cy="772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58" indent="-169858" fontAlgn="base">
              <a:spcAft>
                <a:spcPts val="251"/>
              </a:spcAft>
              <a:buSzPct val="100000"/>
              <a:defRPr/>
            </a:pPr>
            <a:r>
              <a:rPr lang="en-US" sz="1600" b="1" i="1" u="sng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Applications:</a:t>
            </a:r>
          </a:p>
          <a:p>
            <a:pPr marL="169858" indent="-169858" fontAlgn="base">
              <a:spcAft>
                <a:spcPts val="100"/>
              </a:spcAft>
              <a:buSzPct val="100000"/>
              <a:buFontTx/>
              <a:buChar char="•"/>
              <a:defRPr/>
            </a:pPr>
            <a:r>
              <a:rPr lang="en-US" sz="1200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Flagship and Explorer-class optical missions</a:t>
            </a:r>
          </a:p>
          <a:p>
            <a:pPr marL="169858" indent="-169858" fontAlgn="base">
              <a:spcBef>
                <a:spcPts val="100"/>
              </a:spcBef>
              <a:spcAft>
                <a:spcPts val="100"/>
              </a:spcAft>
              <a:buSzPct val="100000"/>
              <a:buFontTx/>
              <a:buChar char="•"/>
              <a:defRPr/>
            </a:pPr>
            <a:r>
              <a:rPr lang="en-US" sz="1200" dirty="0">
                <a:solidFill>
                  <a:schemeClr val="bg1"/>
                </a:solidFill>
                <a:latin typeface="Calibri"/>
                <a:ea typeface="ＭＳ Ｐゴシック" charset="-128"/>
                <a:cs typeface="Times New Roman" panose="02020603050405020304" pitchFamily="18" charset="0"/>
              </a:rPr>
              <a:t>Department of Defense and commercial observations</a:t>
            </a:r>
          </a:p>
        </p:txBody>
      </p:sp>
      <p:sp>
        <p:nvSpPr>
          <p:cNvPr id="24" name="Text Box 26"/>
          <p:cNvSpPr txBox="1">
            <a:spLocks noChangeArrowheads="1"/>
          </p:cNvSpPr>
          <p:nvPr/>
        </p:nvSpPr>
        <p:spPr bwMode="auto">
          <a:xfrm>
            <a:off x="3169023" y="716045"/>
            <a:ext cx="5843454" cy="53553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ea typeface="ＭＳ Ｐゴシック" charset="-128"/>
                <a:cs typeface="Arial" panose="020B0604020202020204" pitchFamily="34" charset="0"/>
              </a:rPr>
              <a:t>PI:  H. Philip Stahl / MSFC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ea typeface="ＭＳ Ｐゴシック" charset="-128"/>
                <a:cs typeface="Arial" panose="020B0604020202020204" pitchFamily="34" charset="0"/>
              </a:rPr>
              <a:t>Co-I Thomas Brooks / MSFC</a:t>
            </a:r>
            <a:endParaRPr lang="en-US" sz="1600" b="1" dirty="0">
              <a:solidFill>
                <a:schemeClr val="bg1"/>
              </a:solidFill>
              <a:latin typeface="Arial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2" cstate="print"/>
          <a:srcRect l="12035" t="1357" r="8534" b="32724"/>
          <a:stretch>
            <a:fillRect/>
          </a:stretch>
        </p:blipFill>
        <p:spPr bwMode="auto">
          <a:xfrm>
            <a:off x="7808424" y="716045"/>
            <a:ext cx="666053" cy="79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808" y="716045"/>
            <a:ext cx="634039" cy="792549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6215819" y="3474721"/>
            <a:ext cx="21031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PTC control system achieved 2K accuracy with 2mK stability of 1.5-m AMTD-2 ULE® mirror 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4"/>
          <a:srcRect t="6472"/>
          <a:stretch/>
        </p:blipFill>
        <p:spPr>
          <a:xfrm>
            <a:off x="6520636" y="1661537"/>
            <a:ext cx="1483892" cy="18288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0672" y="1661761"/>
            <a:ext cx="1854467" cy="18288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8363009" y="3566673"/>
            <a:ext cx="18096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cs typeface="Times New Roman" panose="02020603050405020304" pitchFamily="18" charset="0"/>
              </a:rPr>
              <a:t>Thermal zones able to impose 150 nm of trefoil</a:t>
            </a:r>
            <a:endParaRPr lang="en-US" sz="1200" dirty="0">
              <a:solidFill>
                <a:schemeClr val="bg1"/>
              </a:solidFill>
              <a:latin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078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4530" y="28833"/>
            <a:ext cx="12359252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46189" y="93311"/>
            <a:ext cx="10641946" cy="126799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Other Examples of Technology Progress….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73265" y="3737611"/>
            <a:ext cx="3960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First Continuous PSF calibration Demonstrated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530" y="1336491"/>
            <a:ext cx="4398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+-75uK thermal control, pm/s drift measurements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9568" y="798758"/>
            <a:ext cx="3515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2"/>
                </a:solidFill>
              </a:rPr>
              <a:t>Ultrastable</a:t>
            </a:r>
            <a:r>
              <a:rPr lang="en-US" sz="2400" b="1" dirty="0">
                <a:solidFill>
                  <a:schemeClr val="bg2"/>
                </a:solidFill>
              </a:rPr>
              <a:t> Telescopes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67519" y="5372268"/>
            <a:ext cx="2661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Roman Space Telescope Coronagraph/JPL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3562" y="4333487"/>
            <a:ext cx="3960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GSFC </a:t>
            </a:r>
            <a:r>
              <a:rPr lang="en-US" dirty="0" err="1">
                <a:solidFill>
                  <a:schemeClr val="bg2"/>
                </a:solidFill>
              </a:rPr>
              <a:t>Ultrastable</a:t>
            </a:r>
            <a:r>
              <a:rPr lang="en-US" dirty="0">
                <a:solidFill>
                  <a:schemeClr val="bg2"/>
                </a:solidFill>
              </a:rPr>
              <a:t> testbed/</a:t>
            </a:r>
            <a:r>
              <a:rPr lang="en-US" dirty="0" err="1">
                <a:solidFill>
                  <a:schemeClr val="bg2"/>
                </a:solidFill>
              </a:rPr>
              <a:t>Picometer</a:t>
            </a:r>
            <a:r>
              <a:rPr lang="en-US" dirty="0">
                <a:solidFill>
                  <a:schemeClr val="bg2"/>
                </a:solidFill>
              </a:rPr>
              <a:t> High Speed Interferometry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B3140C0-59DF-81F5-D43B-80CC83EF6F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2725" y="3060359"/>
            <a:ext cx="2975160" cy="22308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2851047" y="3671438"/>
            <a:ext cx="1344719" cy="44809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265" y="4440966"/>
            <a:ext cx="3526933" cy="1498946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4586282" y="6018599"/>
            <a:ext cx="4334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High Contrast Imaging with Photon Noise Limit  Calibration, O. Guyon/SPIE/2022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027" y="3033152"/>
            <a:ext cx="1828274" cy="1001498"/>
          </a:xfrm>
          <a:prstGeom prst="rect">
            <a:avLst/>
          </a:prstGeom>
        </p:spPr>
      </p:pic>
      <p:pic>
        <p:nvPicPr>
          <p:cNvPr id="7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012" y="2040454"/>
            <a:ext cx="1890512" cy="141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25" y="1995215"/>
            <a:ext cx="2043245" cy="95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/>
          <p:cNvSpPr/>
          <p:nvPr/>
        </p:nvSpPr>
        <p:spPr>
          <a:xfrm>
            <a:off x="77921" y="3533901"/>
            <a:ext cx="47912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marR="228600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1"/>
                </a:solidFill>
                <a:ea typeface="Times New Roman" panose="02020603050405020304" pitchFamily="18" charset="0"/>
              </a:rPr>
              <a:t>Thermal stability was demonstrated to less than </a:t>
            </a:r>
            <a:r>
              <a:rPr lang="en-US" sz="1600" b="1" dirty="0">
                <a:solidFill>
                  <a:srgbClr val="FF0000"/>
                </a:solidFill>
                <a:ea typeface="Times New Roman" panose="02020603050405020304" pitchFamily="18" charset="0"/>
              </a:rPr>
              <a:t>0.15mK P-V (150uK or +/- 75 µK) over an hour</a:t>
            </a:r>
            <a:r>
              <a:rPr lang="en-US" sz="1600" dirty="0">
                <a:solidFill>
                  <a:srgbClr val="FF0000"/>
                </a:solidFill>
                <a:ea typeface="Times New Roman" panose="02020603050405020304" pitchFamily="18" charset="0"/>
              </a:rPr>
              <a:t> with pm/s drifts measured </a:t>
            </a:r>
            <a:r>
              <a:rPr lang="en-US" sz="1600" dirty="0" err="1">
                <a:solidFill>
                  <a:srgbClr val="FF0000"/>
                </a:solidFill>
                <a:ea typeface="Times New Roman" panose="02020603050405020304" pitchFamily="18" charset="0"/>
              </a:rPr>
              <a:t>interferometrically</a:t>
            </a:r>
            <a:r>
              <a:rPr lang="en-US" sz="1600" dirty="0">
                <a:solidFill>
                  <a:srgbClr val="FF0000"/>
                </a:solidFill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364709" y="1280035"/>
            <a:ext cx="257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Coatings</a:t>
            </a:r>
          </a:p>
          <a:p>
            <a:pPr algn="ctr"/>
            <a:r>
              <a:rPr lang="en-US" sz="2400" b="1" dirty="0">
                <a:solidFill>
                  <a:schemeClr val="bg2"/>
                </a:solidFill>
              </a:rPr>
              <a:t>M. Quijada/GSFC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888902" y="932015"/>
            <a:ext cx="14587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Manuel Quijada/GSFC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0498" y="785872"/>
            <a:ext cx="4384908" cy="226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09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611" y="-15449"/>
            <a:ext cx="12359252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963" y="-2186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126" y="1310114"/>
            <a:ext cx="11091437" cy="4950987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Update Roadmaps Consistent both With Progress and The Decadal Recommendation and Develop Initial Investment Strategy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Need updated investment strategy for next fiscal year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Prioritize enabling technologies, tall polls, largely derived from LUVOIR and </a:t>
            </a:r>
            <a:r>
              <a:rPr lang="en-US" dirty="0" err="1">
                <a:solidFill>
                  <a:schemeClr val="bg1"/>
                </a:solidFill>
              </a:rPr>
              <a:t>Habex</a:t>
            </a:r>
            <a:r>
              <a:rPr lang="en-US" dirty="0">
                <a:solidFill>
                  <a:schemeClr val="bg1"/>
                </a:solidFill>
              </a:rPr>
              <a:t> Roadmaps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Consider facilities and facility needs in the future</a:t>
            </a:r>
          </a:p>
          <a:p>
            <a:r>
              <a:rPr lang="en-US" dirty="0">
                <a:solidFill>
                  <a:schemeClr val="bg1"/>
                </a:solidFill>
              </a:rPr>
              <a:t>Science/Architecture/Technology Studies: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Focus first on key driving architectural decisions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Error budgets/sensitivities/calibration developed to flow requirements</a:t>
            </a:r>
          </a:p>
          <a:p>
            <a:r>
              <a:rPr lang="en-US" dirty="0">
                <a:solidFill>
                  <a:schemeClr val="bg1"/>
                </a:solidFill>
              </a:rPr>
              <a:t>Critical that science, technology development and system/architecture studies happen in parallel and iterate</a:t>
            </a:r>
          </a:p>
        </p:txBody>
      </p:sp>
    </p:spTree>
    <p:extLst>
      <p:ext uri="{BB962C8B-B14F-4D97-AF65-F5344CB8AC3E}">
        <p14:creationId xmlns:p14="http://schemas.microsoft.com/office/powerpoint/2010/main" val="3576222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10546</TotalTime>
  <Words>1098</Words>
  <Application>Microsoft Office PowerPoint</Application>
  <PresentationFormat>Widescreen</PresentationFormat>
  <Paragraphs>117</Paragraphs>
  <Slides>11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Helvetica (Headings)</vt:lpstr>
      <vt:lpstr>Optima</vt:lpstr>
      <vt:lpstr>Times New Roman</vt:lpstr>
      <vt:lpstr>Wingdings</vt:lpstr>
      <vt:lpstr>Office Theme</vt:lpstr>
      <vt:lpstr>Technology for the UVOIR Telescope</vt:lpstr>
      <vt:lpstr>PowerPoint Presentation</vt:lpstr>
      <vt:lpstr>PowerPoint Presentation</vt:lpstr>
      <vt:lpstr>No significant tilt events in nearly 2.5 months</vt:lpstr>
      <vt:lpstr>Habex Telescope Technologies (2019 assessment) </vt:lpstr>
      <vt:lpstr>LUVOIR Telescope technologies (2019 assessment)</vt:lpstr>
      <vt:lpstr>ULTRA-TM  (Ball/NG/L3 Harris) Recent Progress</vt:lpstr>
      <vt:lpstr>ULTRA-TM Progress (Continued) </vt:lpstr>
      <vt:lpstr>Predictive Thermal Control (PTC) Technology to Enable Thermally Stable Telescopes</vt:lpstr>
      <vt:lpstr>PowerPoint Presentation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Technology for IROUV/HWO</dc:title>
  <dc:creator>Feinberg, Lee D.</dc:creator>
  <cp:lastModifiedBy>Mitchell, Eileen P. (GSFC-443.0)[Lentech, Inc]</cp:lastModifiedBy>
  <cp:revision>56</cp:revision>
  <dcterms:created xsi:type="dcterms:W3CDTF">2022-11-22T19:00:42Z</dcterms:created>
  <dcterms:modified xsi:type="dcterms:W3CDTF">2023-01-06T21:01:36Z</dcterms:modified>
</cp:coreProperties>
</file>