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68" r:id="rId4"/>
    <p:sldId id="266" r:id="rId5"/>
    <p:sldId id="267" r:id="rId6"/>
    <p:sldId id="261" r:id="rId7"/>
    <p:sldId id="260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2B810-A654-420B-A913-01CC36E43E88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2D62D2-1486-45E6-B971-E33665E0E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971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Main focus is on interoperability and reusability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D62D2-1486-45E6-B971-E33665E0E9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80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Descriptive information missing: PI information, location data was taken, time measurements were taken</a:t>
            </a:r>
          </a:p>
          <a:p>
            <a:r>
              <a:rPr lang="en-US" dirty="0"/>
              <a:t>Global attributes missing: Sometimes, useful information might not be available within the file such as a missing time variable</a:t>
            </a:r>
          </a:p>
          <a:p>
            <a:endParaRPr lang="en-US" dirty="0"/>
          </a:p>
          <a:p>
            <a:r>
              <a:rPr lang="en-US" dirty="0"/>
              <a:t>Image: For this file, the only information we have is the variable names and the units. The readme gives the name of the instrument and a PI to contact. There’s very little information present about what the measurements mean, how they were taken, or where they take place.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D62D2-1486-45E6-B971-E33665E0E9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71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plot of the O3 measurements from the same file. We can see that we have O3 plotted with units of </a:t>
            </a:r>
            <a:r>
              <a:rPr lang="en-US" dirty="0" err="1"/>
              <a:t>ppbv</a:t>
            </a:r>
            <a:r>
              <a:rPr lang="en-US" dirty="0"/>
              <a:t>, but since the measurement isn’t attached to a dimension, we don’t know what it’s being plotted against. It’s possible to find by looking around the file that it’s supposed to be time, but it’s not always immediately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D62D2-1486-45E6-B971-E33665E0E9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57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Indicate linked variables using CF attributes: Attach the uncertainty to the main variable, for example</a:t>
            </a:r>
          </a:p>
          <a:p>
            <a:r>
              <a:rPr lang="en-US" dirty="0"/>
              <a:t>Recommend using standardized variables: Potentially using variable standard names similar to those in the ICARTT v2.0 file format, standardized units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D62D2-1486-45E6-B971-E33665E0E9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5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example of a lidar backscatter variable from a TRACER-AQ file. Here, we have a much more detailed description of what’s inside this variable, including the spatial/temporal resolution of the measurements and even the variable standard name.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D62D2-1486-45E6-B971-E33665E0E9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310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example of global attributes in a file from the </a:t>
            </a:r>
            <a:r>
              <a:rPr lang="en-US" dirty="0" err="1"/>
              <a:t>TOLNet</a:t>
            </a:r>
            <a:r>
              <a:rPr lang="en-US" dirty="0"/>
              <a:t> lidar group. We’re given information about the PI, their contact information, a description of data within the file, where it took place, and more.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D62D2-1486-45E6-B971-E33665E0E97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6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 anchorCtr="0">
            <a:normAutofit/>
          </a:bodyPr>
          <a:lstStyle>
            <a:lvl1pPr algn="ctr">
              <a:defRPr sz="8000" b="1">
                <a:solidFill>
                  <a:srgbClr val="223654"/>
                </a:solidFill>
                <a:effectLst>
                  <a:outerShdw blurRad="50800" dist="114300" dir="2700000" algn="ctr" rotWithShape="0">
                    <a:srgbClr val="223654">
                      <a:alpha val="40000"/>
                    </a:srgbClr>
                  </a:outerShdw>
                </a:effectLst>
                <a:latin typeface="Raavi" panose="020B0502040204020203" pitchFamily="34" charset="0"/>
                <a:cs typeface="Raav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3A5C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915" y="5901473"/>
            <a:ext cx="12241829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31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967871"/>
            <a:ext cx="3932237" cy="1089529"/>
          </a:xfrm>
        </p:spPr>
        <p:txBody>
          <a:bodyPr anchor="t" anchorCtr="0">
            <a:normAutofit/>
          </a:bodyPr>
          <a:lstStyle>
            <a:lvl1pPr>
              <a:defRPr lang="en-US" sz="3600" b="1" kern="1200" dirty="0">
                <a:solidFill>
                  <a:srgbClr val="223654"/>
                </a:solidFill>
                <a:effectLst/>
                <a:latin typeface="Raavi" panose="020B0502040204020203" pitchFamily="34" charset="0"/>
                <a:ea typeface="+mj-ea"/>
                <a:cs typeface="Raavi" panose="020B0502040204020203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003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lang="en-US" sz="6000" b="1" kern="1200" smtClean="0">
                <a:solidFill>
                  <a:srgbClr val="223654"/>
                </a:solidFill>
                <a:effectLst>
                  <a:outerShdw blurRad="50800" dist="114300" dir="2700000" algn="tl">
                    <a:srgbClr val="223654">
                      <a:alpha val="40000"/>
                    </a:srgbClr>
                  </a:outerShdw>
                </a:effectLst>
                <a:latin typeface="Raavi" panose="020B0502040204020203" pitchFamily="34" charset="0"/>
                <a:ea typeface="+mj-ea"/>
                <a:cs typeface="Raavi" panose="020B0502040204020203" pitchFamily="34" charset="0"/>
              </a:defRPr>
            </a:lvl1pPr>
          </a:lstStyle>
          <a:p>
            <a:r>
              <a:rPr lang="en-US" dirty="0"/>
              <a:t>Click to edit Agenda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01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65138" indent="-228600">
              <a:defRPr/>
            </a:lvl2pPr>
            <a:lvl3pPr marL="914400" indent="-228600">
              <a:defRPr/>
            </a:lvl3pPr>
            <a:lvl4pPr marL="1379538" indent="-228600">
              <a:defRPr/>
            </a:lvl4pPr>
            <a:lvl5pPr marL="1828800" indent="-2286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59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lang="en-US" sz="5400" b="1" kern="1200" dirty="0">
                <a:solidFill>
                  <a:srgbClr val="223654"/>
                </a:solidFill>
                <a:effectLst/>
                <a:latin typeface="Raavi" panose="020B0502040204020203" pitchFamily="34" charset="0"/>
                <a:ea typeface="+mj-ea"/>
                <a:cs typeface="Raavi" panose="020B0502040204020203" pitchFamily="34" charset="0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92854"/>
          </a:xfrm>
        </p:spPr>
        <p:txBody>
          <a:bodyPr/>
          <a:lstStyle>
            <a:lvl1pPr marL="0" indent="0">
              <a:buNone/>
              <a:defRPr/>
            </a:lvl1pPr>
            <a:lvl2pPr marL="465138" indent="-228600">
              <a:defRPr/>
            </a:lvl2pPr>
            <a:lvl3pPr marL="914400" indent="-228600">
              <a:defRPr/>
            </a:lvl3pPr>
            <a:lvl4pPr marL="1379538" indent="-228600">
              <a:defRPr/>
            </a:lvl4pPr>
            <a:lvl5pPr marL="1828800" indent="-2286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932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lang="en-US" sz="5400" b="1" kern="1200" dirty="0">
                <a:solidFill>
                  <a:srgbClr val="223654"/>
                </a:solidFill>
                <a:effectLst/>
                <a:latin typeface="Raavi" panose="020B0502040204020203" pitchFamily="34" charset="0"/>
                <a:ea typeface="+mj-ea"/>
                <a:cs typeface="Raavi" panose="020B0502040204020203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92854"/>
          </a:xfrm>
        </p:spPr>
        <p:txBody>
          <a:bodyPr/>
          <a:lstStyle>
            <a:lvl1pPr marL="0" indent="0">
              <a:buNone/>
              <a:defRPr/>
            </a:lvl1pPr>
            <a:lvl2pPr marL="465138" indent="-228600">
              <a:defRPr/>
            </a:lvl2pPr>
            <a:lvl3pPr marL="914400" indent="-228600">
              <a:defRPr/>
            </a:lvl3pPr>
            <a:lvl4pPr marL="1379538" indent="-228600">
              <a:defRPr/>
            </a:lvl4pPr>
            <a:lvl5pPr marL="1828800" indent="-2286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19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683046"/>
            <a:ext cx="10515600" cy="1113849"/>
          </a:xfrm>
        </p:spPr>
        <p:txBody>
          <a:bodyPr anchor="t" anchorCtr="0">
            <a:normAutofit/>
          </a:bodyPr>
          <a:lstStyle>
            <a:lvl1pPr>
              <a:defRPr lang="en-US" sz="5400" b="1" kern="1200" dirty="0">
                <a:solidFill>
                  <a:srgbClr val="223654"/>
                </a:solidFill>
                <a:effectLst/>
                <a:latin typeface="Raavi" panose="020B0502040204020203" pitchFamily="34" charset="0"/>
                <a:ea typeface="+mj-ea"/>
                <a:cs typeface="Raavi" panose="020B0502040204020203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640957"/>
            <a:ext cx="10515600" cy="2270927"/>
          </a:xfrm>
        </p:spPr>
        <p:txBody>
          <a:bodyPr anchor="t" anchorCtr="1">
            <a:normAutofit/>
          </a:bodyPr>
          <a:lstStyle>
            <a:lvl1pPr marL="0" indent="0">
              <a:buNone/>
              <a:defRPr sz="4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015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lang="en-US" sz="5400" b="1" kern="1200" dirty="0">
                <a:solidFill>
                  <a:srgbClr val="223654"/>
                </a:solidFill>
                <a:effectLst/>
                <a:latin typeface="Raavi" panose="020B0502040204020203" pitchFamily="34" charset="0"/>
                <a:ea typeface="+mj-ea"/>
                <a:cs typeface="Raavi" panose="020B0502040204020203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029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029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653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13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lang="en-US" sz="5400" b="1" kern="1200" dirty="0">
                <a:solidFill>
                  <a:srgbClr val="223654"/>
                </a:solidFill>
                <a:effectLst/>
                <a:latin typeface="Raavi" panose="020B0502040204020203" pitchFamily="34" charset="0"/>
                <a:ea typeface="+mj-ea"/>
                <a:cs typeface="Raavi" panose="020B0502040204020203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13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939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78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987426"/>
            <a:ext cx="3932237" cy="1069974"/>
          </a:xfrm>
        </p:spPr>
        <p:txBody>
          <a:bodyPr anchor="t" anchorCtr="0">
            <a:normAutofit/>
          </a:bodyPr>
          <a:lstStyle>
            <a:lvl1pPr>
              <a:defRPr lang="en-US" sz="3600" b="1" kern="1200" dirty="0">
                <a:solidFill>
                  <a:srgbClr val="223654"/>
                </a:solidFill>
                <a:effectLst/>
                <a:latin typeface="Raavi" panose="020B0502040204020203" pitchFamily="34" charset="0"/>
                <a:ea typeface="+mj-ea"/>
                <a:cs typeface="Raavi" panose="020B0502040204020203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189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FDFE">
                <a:lumMod val="2000"/>
                <a:lumOff val="98000"/>
              </a:srgbClr>
            </a:gs>
            <a:gs pos="62000">
              <a:schemeClr val="accent1">
                <a:alpha val="70000"/>
                <a:lumMod val="100000"/>
              </a:schemeClr>
            </a:gs>
            <a:gs pos="84000">
              <a:schemeClr val="accent1">
                <a:alpha val="45000"/>
                <a:lumMod val="100000"/>
              </a:schemeClr>
            </a:gs>
            <a:gs pos="100000">
              <a:schemeClr val="accent1">
                <a:alpha val="30000"/>
                <a:lumMod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01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-15091" y="1825625"/>
            <a:ext cx="12607189" cy="5462489"/>
            <a:chOff x="-28875" y="1811437"/>
            <a:chExt cx="12607189" cy="546248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2886" y="1811437"/>
              <a:ext cx="5395428" cy="546248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-28875" y="5927278"/>
              <a:ext cx="12241829" cy="9632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4751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lang="en-US" sz="5400" b="1" kern="1200" dirty="0">
          <a:solidFill>
            <a:srgbClr val="223654"/>
          </a:solidFill>
          <a:effectLst/>
          <a:latin typeface="Raavi" panose="020B0502040204020203" pitchFamily="34" charset="0"/>
          <a:ea typeface="+mj-ea"/>
          <a:cs typeface="Raavi" panose="020B05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651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95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AD63D-AFA3-4AB2-8884-9B3C148210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600" b="0" dirty="0">
                <a:solidFill>
                  <a:schemeClr val="tx1"/>
                </a:solidFill>
                <a:effectLst/>
                <a:latin typeface="+mn-lt"/>
              </a:rPr>
              <a:t>Additional Metadata Guidelines to Improve the Structure and Usability of HDF and </a:t>
            </a:r>
            <a:r>
              <a:rPr lang="en-US" sz="4600" b="0" dirty="0" err="1">
                <a:solidFill>
                  <a:schemeClr val="tx1"/>
                </a:solidFill>
                <a:effectLst/>
                <a:latin typeface="+mn-lt"/>
              </a:rPr>
              <a:t>NetCDF</a:t>
            </a:r>
            <a:r>
              <a:rPr lang="en-US" sz="4600" b="0" dirty="0">
                <a:solidFill>
                  <a:schemeClr val="tx1"/>
                </a:solidFill>
                <a:effectLst/>
                <a:latin typeface="+mn-lt"/>
              </a:rPr>
              <a:t> Files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19B473-5013-48A1-9B23-059286658C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600" dirty="0">
                <a:solidFill>
                  <a:schemeClr val="tx1"/>
                </a:solidFill>
                <a:latin typeface="+mn-lt"/>
              </a:rPr>
              <a:t>Sean Leavor – SSAI/NASA </a:t>
            </a:r>
            <a:r>
              <a:rPr lang="en-US" sz="2600" dirty="0" err="1">
                <a:solidFill>
                  <a:schemeClr val="tx1"/>
                </a:solidFill>
                <a:latin typeface="+mn-lt"/>
              </a:rPr>
              <a:t>LaRC</a:t>
            </a:r>
            <a:endParaRPr lang="en-US" sz="2600" dirty="0">
              <a:solidFill>
                <a:schemeClr val="tx1"/>
              </a:solidFill>
              <a:latin typeface="+mn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n-lt"/>
              </a:rPr>
              <a:t>Megan Buzanowicz – SSAI/NASA </a:t>
            </a:r>
            <a:r>
              <a:rPr lang="en-US" sz="2600" dirty="0" err="1">
                <a:solidFill>
                  <a:schemeClr val="tx1"/>
                </a:solidFill>
                <a:latin typeface="+mn-lt"/>
              </a:rPr>
              <a:t>LaRC</a:t>
            </a:r>
            <a:r>
              <a:rPr lang="en-US" sz="2600" dirty="0">
                <a:solidFill>
                  <a:schemeClr val="tx1"/>
                </a:solidFill>
                <a:latin typeface="+mn-lt"/>
              </a:rPr>
              <a:t>, Matt Tisdale – NASA </a:t>
            </a:r>
            <a:r>
              <a:rPr lang="en-US" sz="2600" dirty="0" err="1">
                <a:solidFill>
                  <a:schemeClr val="tx1"/>
                </a:solidFill>
                <a:latin typeface="+mn-lt"/>
              </a:rPr>
              <a:t>LaRC</a:t>
            </a:r>
            <a:r>
              <a:rPr lang="en-US" sz="2600" dirty="0">
                <a:solidFill>
                  <a:schemeClr val="tx1"/>
                </a:solidFill>
                <a:latin typeface="+mn-lt"/>
              </a:rPr>
              <a:t>,</a:t>
            </a:r>
          </a:p>
          <a:p>
            <a:r>
              <a:rPr lang="en-US" sz="2600" dirty="0">
                <a:solidFill>
                  <a:schemeClr val="tx1"/>
                </a:solidFill>
                <a:latin typeface="+mn-lt"/>
              </a:rPr>
              <a:t>Michael Shook – NASA </a:t>
            </a:r>
            <a:r>
              <a:rPr lang="en-US" sz="2600" dirty="0" err="1">
                <a:solidFill>
                  <a:schemeClr val="tx1"/>
                </a:solidFill>
                <a:latin typeface="+mn-lt"/>
              </a:rPr>
              <a:t>LaRC</a:t>
            </a:r>
            <a:r>
              <a:rPr lang="en-US" sz="2600">
                <a:solidFill>
                  <a:schemeClr val="tx1"/>
                </a:solidFill>
                <a:latin typeface="+mn-lt"/>
              </a:rPr>
              <a:t>, Gao </a:t>
            </a:r>
            <a:r>
              <a:rPr lang="en-US" sz="2600" dirty="0">
                <a:solidFill>
                  <a:schemeClr val="tx1"/>
                </a:solidFill>
                <a:latin typeface="+mn-lt"/>
              </a:rPr>
              <a:t>Chen – NASA </a:t>
            </a:r>
            <a:r>
              <a:rPr lang="en-US" sz="2600" dirty="0" err="1">
                <a:solidFill>
                  <a:schemeClr val="tx1"/>
                </a:solidFill>
                <a:latin typeface="+mn-lt"/>
              </a:rPr>
              <a:t>LaRC</a:t>
            </a:r>
            <a:endParaRPr lang="en-US" sz="2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ECAA85A-F20A-425B-BC73-4143E05D8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47" y="203201"/>
            <a:ext cx="1313553" cy="979746"/>
          </a:xfrm>
          <a:prstGeom prst="rect">
            <a:avLst/>
          </a:prstGeom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3760D258-5FAA-4988-A9BD-0A4BBAD57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349" y="83057"/>
            <a:ext cx="1395987" cy="116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4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68DF2-C1E8-442A-8667-66A4B13AA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  <a:latin typeface="+mn-lt"/>
              </a:rPr>
              <a:t>Proposed Guidelines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4C3D0C6-7A86-4A73-8C67-675A3113C6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3559" y="1514475"/>
            <a:ext cx="11404881" cy="4285470"/>
          </a:xfrm>
        </p:spPr>
      </p:pic>
    </p:spTree>
    <p:extLst>
      <p:ext uri="{BB962C8B-B14F-4D97-AF65-F5344CB8AC3E}">
        <p14:creationId xmlns:p14="http://schemas.microsoft.com/office/powerpoint/2010/main" val="487966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ABE49-7067-48BF-BB2A-6DCC583D4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  <a:latin typeface="+mn-lt"/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8ABC3-A0D7-440A-98B4-707B4EA79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Metadata for airborne HDF and </a:t>
            </a:r>
            <a:r>
              <a:rPr lang="en-US" dirty="0" err="1"/>
              <a:t>NetCDF</a:t>
            </a:r>
            <a:r>
              <a:rPr lang="en-US" dirty="0"/>
              <a:t> files can vary greatly between campaigns or PIs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Additional guidelines for the metadata structure will make data more interoperable and reusable</a:t>
            </a:r>
          </a:p>
          <a:p>
            <a:pPr marL="922338" lvl="1" indent="-457200"/>
            <a:r>
              <a:rPr lang="en-US" dirty="0"/>
              <a:t>Can aid data users in their use of measurements for research or for allowing data to be more easily ingested for archival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Updated standards may need to be catered to individual types of measurements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Proposed guidelines have been tested for several instruments</a:t>
            </a:r>
          </a:p>
          <a:p>
            <a:pPr marL="922338" lvl="1" indent="-457200"/>
            <a:r>
              <a:rPr lang="en-US" dirty="0"/>
              <a:t>High Spectral Resolution Lidar (HSRL)</a:t>
            </a:r>
          </a:p>
          <a:p>
            <a:pPr marL="922338" lvl="1" indent="-457200"/>
            <a:r>
              <a:rPr lang="en-US" dirty="0"/>
              <a:t>High Altitude Laser Observatory (HALO)</a:t>
            </a:r>
          </a:p>
          <a:p>
            <a:pPr marL="922338" lvl="1" indent="-457200"/>
            <a:r>
              <a:rPr lang="en-US" dirty="0"/>
              <a:t>Research Scanning Polarimeter (RSP)</a:t>
            </a:r>
          </a:p>
          <a:p>
            <a:pPr marL="922338" lvl="1" indent="-457200"/>
            <a:r>
              <a:rPr lang="en-US" dirty="0"/>
              <a:t>Geostationary Coastal and Air Pollution Event (GEO-CAPE) Airborne Simulator (GCAS)</a:t>
            </a:r>
          </a:p>
        </p:txBody>
      </p:sp>
    </p:spTree>
    <p:extLst>
      <p:ext uri="{BB962C8B-B14F-4D97-AF65-F5344CB8AC3E}">
        <p14:creationId xmlns:p14="http://schemas.microsoft.com/office/powerpoint/2010/main" val="1656784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4B9A5-797A-49D0-869A-D69F0735F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0" dirty="0">
                <a:solidFill>
                  <a:schemeClr val="tx1"/>
                </a:solidFill>
                <a:effectLst/>
                <a:latin typeface="+mn-lt"/>
              </a:rPr>
              <a:t>HDF and </a:t>
            </a:r>
            <a:r>
              <a:rPr lang="en-US" sz="5400" b="0" dirty="0" err="1">
                <a:solidFill>
                  <a:schemeClr val="tx1"/>
                </a:solidFill>
                <a:effectLst/>
                <a:latin typeface="+mn-lt"/>
              </a:rPr>
              <a:t>NetCDF</a:t>
            </a:r>
            <a:r>
              <a:rPr lang="en-US" sz="5400" b="0" dirty="0">
                <a:solidFill>
                  <a:schemeClr val="tx1"/>
                </a:solidFill>
                <a:effectLst/>
                <a:latin typeface="+mn-lt"/>
              </a:rPr>
              <a:t> File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94F0E-9B98-4840-982A-DDEB5660B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Useful for handling large volumes of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Able to host extensive metadata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Frequently used with remote sensing data</a:t>
            </a:r>
          </a:p>
          <a:p>
            <a:pPr marL="922338" lvl="1" indent="-457200"/>
            <a:r>
              <a:rPr lang="en-US" dirty="0"/>
              <a:t>Has been used to support numerous satellite, airborne, and ground-based measurements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Climate and Forecast (CF) conventions give a structure for data to follow</a:t>
            </a:r>
          </a:p>
          <a:p>
            <a:pPr marL="922338" lvl="1" indent="-457200"/>
            <a:r>
              <a:rPr lang="en-US" dirty="0"/>
              <a:t>Aim for self-describing data that can be read by both humans and software</a:t>
            </a:r>
          </a:p>
        </p:txBody>
      </p:sp>
    </p:spTree>
    <p:extLst>
      <p:ext uri="{BB962C8B-B14F-4D97-AF65-F5344CB8AC3E}">
        <p14:creationId xmlns:p14="http://schemas.microsoft.com/office/powerpoint/2010/main" val="3519389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40E6D-34A9-4B62-B56A-45DCAE3FC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  <a:latin typeface="+mn-lt"/>
              </a:rPr>
              <a:t>Airborne HDF and </a:t>
            </a:r>
            <a:r>
              <a:rPr lang="en-US" b="0" dirty="0" err="1">
                <a:solidFill>
                  <a:schemeClr val="tx1"/>
                </a:solidFill>
                <a:latin typeface="+mn-lt"/>
              </a:rPr>
              <a:t>NetCDF</a:t>
            </a:r>
            <a:r>
              <a:rPr lang="en-US" b="0" dirty="0">
                <a:solidFill>
                  <a:schemeClr val="tx1"/>
                </a:solidFill>
                <a:latin typeface="+mn-lt"/>
              </a:rPr>
              <a:t>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696C6-9DF8-4CBF-A505-6C911233F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Amount and content of metadata can vary wildly between campaigns or principal investigators</a:t>
            </a:r>
          </a:p>
          <a:p>
            <a:pPr marL="922338" lvl="1" indent="-457200"/>
            <a:r>
              <a:rPr lang="en-US" dirty="0"/>
              <a:t>Current guidelines are not always specific enough about what should be included with the metadata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Measurements of Aerosols, Clouds, and their Interactions for ESMs (MACIE) group has started an effort to build upon existing metadata conventions</a:t>
            </a:r>
          </a:p>
          <a:p>
            <a:pPr marL="922338" lvl="1" indent="-457200"/>
            <a:r>
              <a:rPr lang="en-US" dirty="0"/>
              <a:t>Would help to ensure airborne data is better able to support their use for research </a:t>
            </a:r>
          </a:p>
        </p:txBody>
      </p:sp>
    </p:spTree>
    <p:extLst>
      <p:ext uri="{BB962C8B-B14F-4D97-AF65-F5344CB8AC3E}">
        <p14:creationId xmlns:p14="http://schemas.microsoft.com/office/powerpoint/2010/main" val="2919780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466B1-0D65-433F-BFD4-CECD0BC0B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0" dirty="0">
                <a:solidFill>
                  <a:schemeClr val="tx1"/>
                </a:solidFill>
                <a:effectLst/>
                <a:latin typeface="+mn-lt"/>
              </a:rPr>
              <a:t>FAIR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3937E-136B-4C05-8DCB-1A127982F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Findable</a:t>
            </a:r>
          </a:p>
          <a:p>
            <a:pPr marL="922338" lvl="1" indent="-457200"/>
            <a:r>
              <a:rPr lang="en-US" dirty="0"/>
              <a:t>Metadata and data should be easy to find for both humans and computers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Accessible</a:t>
            </a:r>
          </a:p>
          <a:p>
            <a:pPr marL="922338" lvl="1" indent="-457200"/>
            <a:r>
              <a:rPr lang="en-US" dirty="0"/>
              <a:t>Once found, the user needs to know how data can be accessed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Interoperable</a:t>
            </a:r>
          </a:p>
          <a:p>
            <a:pPr marL="922338" lvl="1" indent="-457200"/>
            <a:r>
              <a:rPr lang="en-US"/>
              <a:t>Vocabulary </a:t>
            </a:r>
            <a:r>
              <a:rPr lang="en-US" dirty="0"/>
              <a:t>describing the data allows it to be integrated with other data or applications for analysis, storage, or 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Reusable</a:t>
            </a:r>
          </a:p>
          <a:p>
            <a:pPr marL="922338" lvl="1" indent="-457200"/>
            <a:r>
              <a:rPr lang="en-US" dirty="0"/>
              <a:t>Metadata and data should be well-described so that it can be easily understood or replicated for future reuse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051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1069C-5A08-4497-9DB4-E4F6DCEC3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 dirty="0">
                <a:solidFill>
                  <a:schemeClr val="tx1"/>
                </a:solidFill>
                <a:latin typeface="+mn-lt"/>
              </a:rPr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FB046-4E7D-4627-88FF-82AD0C682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Primary goal is to enhance the interoperability and reusability of data. This can be achieved by: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Building upon current CF conventions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Improving the metadata structure and the way it is presented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Controlling domain relevant information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Making sure variables are dimension scaled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Ensuring data use standardized units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Making arrangements for standardized uncertainty reporting</a:t>
            </a:r>
          </a:p>
        </p:txBody>
      </p:sp>
    </p:spTree>
    <p:extLst>
      <p:ext uri="{BB962C8B-B14F-4D97-AF65-F5344CB8AC3E}">
        <p14:creationId xmlns:p14="http://schemas.microsoft.com/office/powerpoint/2010/main" val="2888950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050BE-3928-4395-9761-EB705EE8F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>
                <a:solidFill>
                  <a:schemeClr val="tx1"/>
                </a:solidFill>
                <a:latin typeface="+mn-lt"/>
              </a:rPr>
              <a:t>Common Airborne HDF/</a:t>
            </a:r>
            <a:r>
              <a:rPr lang="en-US" b="0" dirty="0" err="1">
                <a:solidFill>
                  <a:schemeClr val="tx1"/>
                </a:solidFill>
                <a:latin typeface="+mn-lt"/>
              </a:rPr>
              <a:t>NetCDF</a:t>
            </a:r>
            <a:r>
              <a:rPr lang="en-US" b="0" dirty="0">
                <a:solidFill>
                  <a:schemeClr val="tx1"/>
                </a:solidFill>
                <a:latin typeface="+mn-lt"/>
              </a:rPr>
              <a:t> Metadata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62F98-4B7E-458F-A193-564F0A63BE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Data does not have a predictable structure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Descriptive information about the file can be missing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Global attributes or variable information may not be present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Variable dimensions might not be labeled</a:t>
            </a:r>
          </a:p>
        </p:txBody>
      </p:sp>
      <p:pic>
        <p:nvPicPr>
          <p:cNvPr id="5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D0BB01E-703F-4415-B6AE-3F378990E98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67151"/>
            <a:ext cx="5181600" cy="3620636"/>
          </a:xfrm>
        </p:spPr>
      </p:pic>
    </p:spTree>
    <p:extLst>
      <p:ext uri="{BB962C8B-B14F-4D97-AF65-F5344CB8AC3E}">
        <p14:creationId xmlns:p14="http://schemas.microsoft.com/office/powerpoint/2010/main" val="3742452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9413516-E566-4651-9C21-F9ACD0CD1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>
                <a:solidFill>
                  <a:schemeClr val="tx1"/>
                </a:solidFill>
                <a:latin typeface="+mn-lt"/>
              </a:rPr>
              <a:t>Common Airborne HDF/</a:t>
            </a:r>
            <a:r>
              <a:rPr lang="en-US" b="0" dirty="0" err="1">
                <a:solidFill>
                  <a:schemeClr val="tx1"/>
                </a:solidFill>
                <a:latin typeface="+mn-lt"/>
              </a:rPr>
              <a:t>NetCDF</a:t>
            </a:r>
            <a:r>
              <a:rPr lang="en-US" b="0" dirty="0">
                <a:solidFill>
                  <a:schemeClr val="tx1"/>
                </a:solidFill>
                <a:latin typeface="+mn-lt"/>
              </a:rPr>
              <a:t> Metadata Issues</a:t>
            </a:r>
          </a:p>
        </p:txBody>
      </p:sp>
      <p:pic>
        <p:nvPicPr>
          <p:cNvPr id="6" name="Content Placeholder 5" descr="Chart, line chart&#10;&#10;Description automatically generated">
            <a:extLst>
              <a:ext uri="{FF2B5EF4-FFF2-40B4-BE49-F238E27FC236}">
                <a16:creationId xmlns:a16="http://schemas.microsoft.com/office/drawing/2014/main" id="{FD91EA6D-FE74-46C8-8912-4E4897622E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256" y="1658852"/>
            <a:ext cx="7045488" cy="4092756"/>
          </a:xfrm>
        </p:spPr>
      </p:pic>
    </p:spTree>
    <p:extLst>
      <p:ext uri="{BB962C8B-B14F-4D97-AF65-F5344CB8AC3E}">
        <p14:creationId xmlns:p14="http://schemas.microsoft.com/office/powerpoint/2010/main" val="2529426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53543-FBD7-4166-BE2B-D8BEA6C93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  <a:latin typeface="+mn-lt"/>
              </a:rPr>
              <a:t>Proposed Guidelines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E46825-624B-4327-AFBB-884190549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Standardize file structure based upon CF conventions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Use global attributes to host required general metadata information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Require use of CF global and variable attributes for domain relevant metadata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Indicate linked variables using CF attributes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Recommend using standardized variables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Ensure data variables are properly attached to dimensions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Allow for guidelines to be expanded upon to cater to specific types of data</a:t>
            </a:r>
          </a:p>
        </p:txBody>
      </p:sp>
    </p:spTree>
    <p:extLst>
      <p:ext uri="{BB962C8B-B14F-4D97-AF65-F5344CB8AC3E}">
        <p14:creationId xmlns:p14="http://schemas.microsoft.com/office/powerpoint/2010/main" val="3936507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53543-FBD7-4166-BE2B-D8BEA6C93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  <a:latin typeface="+mn-lt"/>
              </a:rPr>
              <a:t>Proposed Guidelines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D0DB182-1302-426D-947D-6C80776D26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93459" y="1383942"/>
            <a:ext cx="9405082" cy="4504102"/>
          </a:xfrm>
        </p:spPr>
      </p:pic>
    </p:spTree>
    <p:extLst>
      <p:ext uri="{BB962C8B-B14F-4D97-AF65-F5344CB8AC3E}">
        <p14:creationId xmlns:p14="http://schemas.microsoft.com/office/powerpoint/2010/main" val="1973607029"/>
      </p:ext>
    </p:extLst>
  </p:cSld>
  <p:clrMapOvr>
    <a:masterClrMapping/>
  </p:clrMapOvr>
</p:sld>
</file>

<file path=ppt/theme/theme1.xml><?xml version="1.0" encoding="utf-8"?>
<a:theme xmlns:a="http://schemas.openxmlformats.org/drawingml/2006/main" name="ASD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DC" id="{E2A28629-6D1A-4365-82AB-320B784EF8AA}" vid="{1ABA2948-41A1-4FC3-8192-FE2DBA5693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ASDC</Template>
  <TotalTime>2686</TotalTime>
  <Words>821</Words>
  <Application>Microsoft Office PowerPoint</Application>
  <PresentationFormat>Widescreen</PresentationFormat>
  <Paragraphs>75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Raavi</vt:lpstr>
      <vt:lpstr>ASDC</vt:lpstr>
      <vt:lpstr>Additional Metadata Guidelines to Improve the Structure and Usability of HDF and NetCDF Files</vt:lpstr>
      <vt:lpstr>HDF and NetCDF File Format</vt:lpstr>
      <vt:lpstr>Airborne HDF and NetCDF Files</vt:lpstr>
      <vt:lpstr>FAIR Principles</vt:lpstr>
      <vt:lpstr>Goals</vt:lpstr>
      <vt:lpstr>Common Airborne HDF/NetCDF Metadata Issues</vt:lpstr>
      <vt:lpstr>Common Airborne HDF/NetCDF Metadata Issues</vt:lpstr>
      <vt:lpstr>Proposed Guidelines</vt:lpstr>
      <vt:lpstr>Proposed Guidelines</vt:lpstr>
      <vt:lpstr>Proposed Guidelines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Additional Metadata Guidelines to Improve the Structure and Usability of HDF and NetCDF Files</dc:title>
  <dc:creator>Leavor, Sean (LARC-E301)[Science Systems &amp; Applications, Inc.]</dc:creator>
  <cp:lastModifiedBy>Leavor, Sean (LARC-E301)[Science Systems &amp; Applications, Inc.]</cp:lastModifiedBy>
  <cp:revision>20</cp:revision>
  <dcterms:created xsi:type="dcterms:W3CDTF">2023-01-03T19:32:46Z</dcterms:created>
  <dcterms:modified xsi:type="dcterms:W3CDTF">2023-01-06T16:37:02Z</dcterms:modified>
</cp:coreProperties>
</file>