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3"/>
  </p:notesMasterIdLst>
  <p:sldIdLst>
    <p:sldId id="256" r:id="rId2"/>
  </p:sldIdLst>
  <p:sldSz cx="32918400" cy="26517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35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5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320"/>
    <p:restoredTop sz="96327"/>
  </p:normalViewPr>
  <p:slideViewPr>
    <p:cSldViewPr snapToGrid="0" snapToObjects="1">
      <p:cViewPr>
        <p:scale>
          <a:sx n="40" d="100"/>
          <a:sy n="40" d="100"/>
        </p:scale>
        <p:origin x="1992" y="144"/>
      </p:cViewPr>
      <p:guideLst>
        <p:guide orient="horz" pos="835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75A30E-8806-664B-88A6-EA3F550A57EC}" type="datetimeFigureOut">
              <a:rPr lang="en-US" smtClean="0"/>
              <a:t>1/8/23</a:t>
            </a:fld>
            <a:endParaRPr lang="en-US"/>
          </a:p>
        </p:txBody>
      </p:sp>
      <p:sp>
        <p:nvSpPr>
          <p:cNvPr id="4" name="Slide Image Placeholder 3"/>
          <p:cNvSpPr>
            <a:spLocks noGrp="1" noRot="1" noChangeAspect="1"/>
          </p:cNvSpPr>
          <p:nvPr>
            <p:ph type="sldImg" idx="2"/>
          </p:nvPr>
        </p:nvSpPr>
        <p:spPr>
          <a:xfrm>
            <a:off x="1514475" y="1143000"/>
            <a:ext cx="3829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E3860-3DB2-DB47-A428-6D9A346849C7}" type="slidenum">
              <a:rPr lang="en-US" smtClean="0"/>
              <a:t>‹#›</a:t>
            </a:fld>
            <a:endParaRPr lang="en-US"/>
          </a:p>
        </p:txBody>
      </p:sp>
    </p:spTree>
    <p:extLst>
      <p:ext uri="{BB962C8B-B14F-4D97-AF65-F5344CB8AC3E}">
        <p14:creationId xmlns:p14="http://schemas.microsoft.com/office/powerpoint/2010/main" val="1996728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4339804"/>
            <a:ext cx="27980640" cy="9232053"/>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13927880"/>
            <a:ext cx="24688800" cy="6402280"/>
          </a:xfrm>
        </p:spPr>
        <p:txBody>
          <a:bodyPr/>
          <a:lstStyle>
            <a:lvl1pPr marL="0" indent="0" algn="ctr">
              <a:buNone/>
              <a:defRPr sz="8639"/>
            </a:lvl1pPr>
            <a:lvl2pPr marL="1645902" indent="0" algn="ctr">
              <a:buNone/>
              <a:defRPr sz="7200"/>
            </a:lvl2pPr>
            <a:lvl3pPr marL="3291804" indent="0" algn="ctr">
              <a:buNone/>
              <a:defRPr sz="6480"/>
            </a:lvl3pPr>
            <a:lvl4pPr marL="4937706" indent="0" algn="ctr">
              <a:buNone/>
              <a:defRPr sz="5760"/>
            </a:lvl4pPr>
            <a:lvl5pPr marL="6583609" indent="0" algn="ctr">
              <a:buNone/>
              <a:defRPr sz="5760"/>
            </a:lvl5pPr>
            <a:lvl6pPr marL="8229510" indent="0" algn="ctr">
              <a:buNone/>
              <a:defRPr sz="5760"/>
            </a:lvl6pPr>
            <a:lvl7pPr marL="9875412" indent="0" algn="ctr">
              <a:buNone/>
              <a:defRPr sz="5760"/>
            </a:lvl7pPr>
            <a:lvl8pPr marL="11521314" indent="0" algn="ctr">
              <a:buNone/>
              <a:defRPr sz="5760"/>
            </a:lvl8pPr>
            <a:lvl9pPr marL="13167216"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819F89-9C61-CA44-ABE5-1E41640A9033}" type="datetimeFigureOut">
              <a:rPr lang="en-US" smtClean="0"/>
              <a:t>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1C22D-E646-934C-A3EF-807EE31D6D6B}" type="slidenum">
              <a:rPr lang="en-US" smtClean="0"/>
              <a:t>‹#›</a:t>
            </a:fld>
            <a:endParaRPr lang="en-US"/>
          </a:p>
        </p:txBody>
      </p:sp>
    </p:spTree>
    <p:extLst>
      <p:ext uri="{BB962C8B-B14F-4D97-AF65-F5344CB8AC3E}">
        <p14:creationId xmlns:p14="http://schemas.microsoft.com/office/powerpoint/2010/main" val="127325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819F89-9C61-CA44-ABE5-1E41640A9033}" type="datetimeFigureOut">
              <a:rPr lang="en-US" smtClean="0"/>
              <a:t>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1C22D-E646-934C-A3EF-807EE31D6D6B}" type="slidenum">
              <a:rPr lang="en-US" smtClean="0"/>
              <a:t>‹#›</a:t>
            </a:fld>
            <a:endParaRPr lang="en-US"/>
          </a:p>
        </p:txBody>
      </p:sp>
    </p:spTree>
    <p:extLst>
      <p:ext uri="{BB962C8B-B14F-4D97-AF65-F5344CB8AC3E}">
        <p14:creationId xmlns:p14="http://schemas.microsoft.com/office/powerpoint/2010/main" val="599341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411817"/>
            <a:ext cx="7098030" cy="2247244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411817"/>
            <a:ext cx="20882610" cy="224724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819F89-9C61-CA44-ABE5-1E41640A9033}" type="datetimeFigureOut">
              <a:rPr lang="en-US" smtClean="0"/>
              <a:t>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1C22D-E646-934C-A3EF-807EE31D6D6B}" type="slidenum">
              <a:rPr lang="en-US" smtClean="0"/>
              <a:t>‹#›</a:t>
            </a:fld>
            <a:endParaRPr lang="en-US"/>
          </a:p>
        </p:txBody>
      </p:sp>
    </p:spTree>
    <p:extLst>
      <p:ext uri="{BB962C8B-B14F-4D97-AF65-F5344CB8AC3E}">
        <p14:creationId xmlns:p14="http://schemas.microsoft.com/office/powerpoint/2010/main" val="316013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819F89-9C61-CA44-ABE5-1E41640A9033}" type="datetimeFigureOut">
              <a:rPr lang="en-US" smtClean="0"/>
              <a:t>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1C22D-E646-934C-A3EF-807EE31D6D6B}" type="slidenum">
              <a:rPr lang="en-US" smtClean="0"/>
              <a:t>‹#›</a:t>
            </a:fld>
            <a:endParaRPr lang="en-US"/>
          </a:p>
        </p:txBody>
      </p:sp>
    </p:spTree>
    <p:extLst>
      <p:ext uri="{BB962C8B-B14F-4D97-AF65-F5344CB8AC3E}">
        <p14:creationId xmlns:p14="http://schemas.microsoft.com/office/powerpoint/2010/main" val="405048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6610993"/>
            <a:ext cx="28392120" cy="11030583"/>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17745930"/>
            <a:ext cx="28392120" cy="5800723"/>
          </a:xfrm>
        </p:spPr>
        <p:txBody>
          <a:bodyPr/>
          <a:lstStyle>
            <a:lvl1pPr marL="0" indent="0">
              <a:buNone/>
              <a:defRPr sz="8639">
                <a:solidFill>
                  <a:schemeClr val="tx1"/>
                </a:solidFill>
              </a:defRPr>
            </a:lvl1pPr>
            <a:lvl2pPr marL="1645902" indent="0">
              <a:buNone/>
              <a:defRPr sz="7200">
                <a:solidFill>
                  <a:schemeClr val="tx1">
                    <a:tint val="75000"/>
                  </a:schemeClr>
                </a:solidFill>
              </a:defRPr>
            </a:lvl2pPr>
            <a:lvl3pPr marL="3291804" indent="0">
              <a:buNone/>
              <a:defRPr sz="6480">
                <a:solidFill>
                  <a:schemeClr val="tx1">
                    <a:tint val="75000"/>
                  </a:schemeClr>
                </a:solidFill>
              </a:defRPr>
            </a:lvl3pPr>
            <a:lvl4pPr marL="4937706" indent="0">
              <a:buNone/>
              <a:defRPr sz="5760">
                <a:solidFill>
                  <a:schemeClr val="tx1">
                    <a:tint val="75000"/>
                  </a:schemeClr>
                </a:solidFill>
              </a:defRPr>
            </a:lvl4pPr>
            <a:lvl5pPr marL="6583609" indent="0">
              <a:buNone/>
              <a:defRPr sz="5760">
                <a:solidFill>
                  <a:schemeClr val="tx1">
                    <a:tint val="75000"/>
                  </a:schemeClr>
                </a:solidFill>
              </a:defRPr>
            </a:lvl5pPr>
            <a:lvl6pPr marL="8229510" indent="0">
              <a:buNone/>
              <a:defRPr sz="5760">
                <a:solidFill>
                  <a:schemeClr val="tx1">
                    <a:tint val="75000"/>
                  </a:schemeClr>
                </a:solidFill>
              </a:defRPr>
            </a:lvl6pPr>
            <a:lvl7pPr marL="9875412" indent="0">
              <a:buNone/>
              <a:defRPr sz="5760">
                <a:solidFill>
                  <a:schemeClr val="tx1">
                    <a:tint val="75000"/>
                  </a:schemeClr>
                </a:solidFill>
              </a:defRPr>
            </a:lvl7pPr>
            <a:lvl8pPr marL="11521314" indent="0">
              <a:buNone/>
              <a:defRPr sz="5760">
                <a:solidFill>
                  <a:schemeClr val="tx1">
                    <a:tint val="75000"/>
                  </a:schemeClr>
                </a:solidFill>
              </a:defRPr>
            </a:lvl8pPr>
            <a:lvl9pPr marL="13167216"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819F89-9C61-CA44-ABE5-1E41640A9033}" type="datetimeFigureOut">
              <a:rPr lang="en-US" smtClean="0"/>
              <a:t>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1C22D-E646-934C-A3EF-807EE31D6D6B}" type="slidenum">
              <a:rPr lang="en-US" smtClean="0"/>
              <a:t>‹#›</a:t>
            </a:fld>
            <a:endParaRPr lang="en-US"/>
          </a:p>
        </p:txBody>
      </p:sp>
    </p:spTree>
    <p:extLst>
      <p:ext uri="{BB962C8B-B14F-4D97-AF65-F5344CB8AC3E}">
        <p14:creationId xmlns:p14="http://schemas.microsoft.com/office/powerpoint/2010/main" val="3608469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7059083"/>
            <a:ext cx="13990320" cy="16825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7059083"/>
            <a:ext cx="13990320" cy="16825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819F89-9C61-CA44-ABE5-1E41640A9033}" type="datetimeFigureOut">
              <a:rPr lang="en-US" smtClean="0"/>
              <a:t>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1C22D-E646-934C-A3EF-807EE31D6D6B}" type="slidenum">
              <a:rPr lang="en-US" smtClean="0"/>
              <a:t>‹#›</a:t>
            </a:fld>
            <a:endParaRPr lang="en-US"/>
          </a:p>
        </p:txBody>
      </p:sp>
    </p:spTree>
    <p:extLst>
      <p:ext uri="{BB962C8B-B14F-4D97-AF65-F5344CB8AC3E}">
        <p14:creationId xmlns:p14="http://schemas.microsoft.com/office/powerpoint/2010/main" val="4172028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11823"/>
            <a:ext cx="28392120" cy="512551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6500497"/>
            <a:ext cx="13926024" cy="3185793"/>
          </a:xfrm>
        </p:spPr>
        <p:txBody>
          <a:bodyPr anchor="b"/>
          <a:lstStyle>
            <a:lvl1pPr marL="0" indent="0">
              <a:buNone/>
              <a:defRPr sz="8639" b="1"/>
            </a:lvl1pPr>
            <a:lvl2pPr marL="1645902" indent="0">
              <a:buNone/>
              <a:defRPr sz="7200" b="1"/>
            </a:lvl2pPr>
            <a:lvl3pPr marL="3291804" indent="0">
              <a:buNone/>
              <a:defRPr sz="6480" b="1"/>
            </a:lvl3pPr>
            <a:lvl4pPr marL="4937706" indent="0">
              <a:buNone/>
              <a:defRPr sz="5760" b="1"/>
            </a:lvl4pPr>
            <a:lvl5pPr marL="6583609" indent="0">
              <a:buNone/>
              <a:defRPr sz="5760" b="1"/>
            </a:lvl5pPr>
            <a:lvl6pPr marL="8229510" indent="0">
              <a:buNone/>
              <a:defRPr sz="5760" b="1"/>
            </a:lvl6pPr>
            <a:lvl7pPr marL="9875412" indent="0">
              <a:buNone/>
              <a:defRPr sz="5760" b="1"/>
            </a:lvl7pPr>
            <a:lvl8pPr marL="11521314" indent="0">
              <a:buNone/>
              <a:defRPr sz="5760" b="1"/>
            </a:lvl8pPr>
            <a:lvl9pPr marL="13167216"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9686290"/>
            <a:ext cx="13926024" cy="142470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6500497"/>
            <a:ext cx="13994608" cy="3185793"/>
          </a:xfrm>
        </p:spPr>
        <p:txBody>
          <a:bodyPr anchor="b"/>
          <a:lstStyle>
            <a:lvl1pPr marL="0" indent="0">
              <a:buNone/>
              <a:defRPr sz="8639" b="1"/>
            </a:lvl1pPr>
            <a:lvl2pPr marL="1645902" indent="0">
              <a:buNone/>
              <a:defRPr sz="7200" b="1"/>
            </a:lvl2pPr>
            <a:lvl3pPr marL="3291804" indent="0">
              <a:buNone/>
              <a:defRPr sz="6480" b="1"/>
            </a:lvl3pPr>
            <a:lvl4pPr marL="4937706" indent="0">
              <a:buNone/>
              <a:defRPr sz="5760" b="1"/>
            </a:lvl4pPr>
            <a:lvl5pPr marL="6583609" indent="0">
              <a:buNone/>
              <a:defRPr sz="5760" b="1"/>
            </a:lvl5pPr>
            <a:lvl6pPr marL="8229510" indent="0">
              <a:buNone/>
              <a:defRPr sz="5760" b="1"/>
            </a:lvl6pPr>
            <a:lvl7pPr marL="9875412" indent="0">
              <a:buNone/>
              <a:defRPr sz="5760" b="1"/>
            </a:lvl7pPr>
            <a:lvl8pPr marL="11521314" indent="0">
              <a:buNone/>
              <a:defRPr sz="5760" b="1"/>
            </a:lvl8pPr>
            <a:lvl9pPr marL="13167216"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2" y="9686290"/>
            <a:ext cx="13994608" cy="142470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819F89-9C61-CA44-ABE5-1E41640A9033}" type="datetimeFigureOut">
              <a:rPr lang="en-US" smtClean="0"/>
              <a:t>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C1C22D-E646-934C-A3EF-807EE31D6D6B}" type="slidenum">
              <a:rPr lang="en-US" smtClean="0"/>
              <a:t>‹#›</a:t>
            </a:fld>
            <a:endParaRPr lang="en-US"/>
          </a:p>
        </p:txBody>
      </p:sp>
    </p:spTree>
    <p:extLst>
      <p:ext uri="{BB962C8B-B14F-4D97-AF65-F5344CB8AC3E}">
        <p14:creationId xmlns:p14="http://schemas.microsoft.com/office/powerpoint/2010/main" val="293904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819F89-9C61-CA44-ABE5-1E41640A9033}" type="datetimeFigureOut">
              <a:rPr lang="en-US" smtClean="0"/>
              <a:t>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C1C22D-E646-934C-A3EF-807EE31D6D6B}" type="slidenum">
              <a:rPr lang="en-US" smtClean="0"/>
              <a:t>‹#›</a:t>
            </a:fld>
            <a:endParaRPr lang="en-US"/>
          </a:p>
        </p:txBody>
      </p:sp>
    </p:spTree>
    <p:extLst>
      <p:ext uri="{BB962C8B-B14F-4D97-AF65-F5344CB8AC3E}">
        <p14:creationId xmlns:p14="http://schemas.microsoft.com/office/powerpoint/2010/main" val="1574804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819F89-9C61-CA44-ABE5-1E41640A9033}" type="datetimeFigureOut">
              <a:rPr lang="en-US" smtClean="0"/>
              <a:t>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1C22D-E646-934C-A3EF-807EE31D6D6B}" type="slidenum">
              <a:rPr lang="en-US" smtClean="0"/>
              <a:t>‹#›</a:t>
            </a:fld>
            <a:endParaRPr lang="en-US"/>
          </a:p>
        </p:txBody>
      </p:sp>
    </p:spTree>
    <p:extLst>
      <p:ext uri="{BB962C8B-B14F-4D97-AF65-F5344CB8AC3E}">
        <p14:creationId xmlns:p14="http://schemas.microsoft.com/office/powerpoint/2010/main" val="28056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30" y="1767840"/>
            <a:ext cx="10617041" cy="618744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3818050"/>
            <a:ext cx="16664940" cy="18844683"/>
          </a:xfrm>
        </p:spPr>
        <p:txBody>
          <a:bodyPr/>
          <a:lstStyle>
            <a:lvl1pPr>
              <a:defRPr sz="11520"/>
            </a:lvl1pPr>
            <a:lvl2pPr>
              <a:defRPr sz="10080"/>
            </a:lvl2pPr>
            <a:lvl3pPr>
              <a:defRPr sz="8639"/>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30" y="7955280"/>
            <a:ext cx="10617041" cy="14738140"/>
          </a:xfrm>
        </p:spPr>
        <p:txBody>
          <a:bodyPr/>
          <a:lstStyle>
            <a:lvl1pPr marL="0" indent="0">
              <a:buNone/>
              <a:defRPr sz="5760"/>
            </a:lvl1pPr>
            <a:lvl2pPr marL="1645902" indent="0">
              <a:buNone/>
              <a:defRPr sz="5040"/>
            </a:lvl2pPr>
            <a:lvl3pPr marL="3291804" indent="0">
              <a:buNone/>
              <a:defRPr sz="4320"/>
            </a:lvl3pPr>
            <a:lvl4pPr marL="4937706" indent="0">
              <a:buNone/>
              <a:defRPr sz="3600"/>
            </a:lvl4pPr>
            <a:lvl5pPr marL="6583609" indent="0">
              <a:buNone/>
              <a:defRPr sz="3600"/>
            </a:lvl5pPr>
            <a:lvl6pPr marL="8229510" indent="0">
              <a:buNone/>
              <a:defRPr sz="3600"/>
            </a:lvl6pPr>
            <a:lvl7pPr marL="9875412" indent="0">
              <a:buNone/>
              <a:defRPr sz="3600"/>
            </a:lvl7pPr>
            <a:lvl8pPr marL="11521314" indent="0">
              <a:buNone/>
              <a:defRPr sz="3600"/>
            </a:lvl8pPr>
            <a:lvl9pPr marL="13167216"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B0819F89-9C61-CA44-ABE5-1E41640A9033}" type="datetimeFigureOut">
              <a:rPr lang="en-US" smtClean="0"/>
              <a:t>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1C22D-E646-934C-A3EF-807EE31D6D6B}" type="slidenum">
              <a:rPr lang="en-US" smtClean="0"/>
              <a:t>‹#›</a:t>
            </a:fld>
            <a:endParaRPr lang="en-US"/>
          </a:p>
        </p:txBody>
      </p:sp>
    </p:spTree>
    <p:extLst>
      <p:ext uri="{BB962C8B-B14F-4D97-AF65-F5344CB8AC3E}">
        <p14:creationId xmlns:p14="http://schemas.microsoft.com/office/powerpoint/2010/main" val="1389041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30" y="1767840"/>
            <a:ext cx="10617041" cy="618744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818050"/>
            <a:ext cx="16664940" cy="18844683"/>
          </a:xfrm>
        </p:spPr>
        <p:txBody>
          <a:bodyPr anchor="t"/>
          <a:lstStyle>
            <a:lvl1pPr marL="0" indent="0">
              <a:buNone/>
              <a:defRPr sz="11520"/>
            </a:lvl1pPr>
            <a:lvl2pPr marL="1645902" indent="0">
              <a:buNone/>
              <a:defRPr sz="10080"/>
            </a:lvl2pPr>
            <a:lvl3pPr marL="3291804" indent="0">
              <a:buNone/>
              <a:defRPr sz="8639"/>
            </a:lvl3pPr>
            <a:lvl4pPr marL="4937706" indent="0">
              <a:buNone/>
              <a:defRPr sz="7200"/>
            </a:lvl4pPr>
            <a:lvl5pPr marL="6583609" indent="0">
              <a:buNone/>
              <a:defRPr sz="7200"/>
            </a:lvl5pPr>
            <a:lvl6pPr marL="8229510" indent="0">
              <a:buNone/>
              <a:defRPr sz="7200"/>
            </a:lvl6pPr>
            <a:lvl7pPr marL="9875412" indent="0">
              <a:buNone/>
              <a:defRPr sz="7200"/>
            </a:lvl7pPr>
            <a:lvl8pPr marL="11521314" indent="0">
              <a:buNone/>
              <a:defRPr sz="7200"/>
            </a:lvl8pPr>
            <a:lvl9pPr marL="13167216"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30" y="7955280"/>
            <a:ext cx="10617041" cy="14738140"/>
          </a:xfrm>
        </p:spPr>
        <p:txBody>
          <a:bodyPr/>
          <a:lstStyle>
            <a:lvl1pPr marL="0" indent="0">
              <a:buNone/>
              <a:defRPr sz="5760"/>
            </a:lvl1pPr>
            <a:lvl2pPr marL="1645902" indent="0">
              <a:buNone/>
              <a:defRPr sz="5040"/>
            </a:lvl2pPr>
            <a:lvl3pPr marL="3291804" indent="0">
              <a:buNone/>
              <a:defRPr sz="4320"/>
            </a:lvl3pPr>
            <a:lvl4pPr marL="4937706" indent="0">
              <a:buNone/>
              <a:defRPr sz="3600"/>
            </a:lvl4pPr>
            <a:lvl5pPr marL="6583609" indent="0">
              <a:buNone/>
              <a:defRPr sz="3600"/>
            </a:lvl5pPr>
            <a:lvl6pPr marL="8229510" indent="0">
              <a:buNone/>
              <a:defRPr sz="3600"/>
            </a:lvl6pPr>
            <a:lvl7pPr marL="9875412" indent="0">
              <a:buNone/>
              <a:defRPr sz="3600"/>
            </a:lvl7pPr>
            <a:lvl8pPr marL="11521314" indent="0">
              <a:buNone/>
              <a:defRPr sz="3600"/>
            </a:lvl8pPr>
            <a:lvl9pPr marL="13167216"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B0819F89-9C61-CA44-ABE5-1E41640A9033}" type="datetimeFigureOut">
              <a:rPr lang="en-US" smtClean="0"/>
              <a:t>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1C22D-E646-934C-A3EF-807EE31D6D6B}" type="slidenum">
              <a:rPr lang="en-US" smtClean="0"/>
              <a:t>‹#›</a:t>
            </a:fld>
            <a:endParaRPr lang="en-US"/>
          </a:p>
        </p:txBody>
      </p:sp>
    </p:spTree>
    <p:extLst>
      <p:ext uri="{BB962C8B-B14F-4D97-AF65-F5344CB8AC3E}">
        <p14:creationId xmlns:p14="http://schemas.microsoft.com/office/powerpoint/2010/main" val="286252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411823"/>
            <a:ext cx="28392120" cy="51255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7059083"/>
            <a:ext cx="28392120" cy="168251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4577893"/>
            <a:ext cx="7406640" cy="1411817"/>
          </a:xfrm>
          <a:prstGeom prst="rect">
            <a:avLst/>
          </a:prstGeom>
        </p:spPr>
        <p:txBody>
          <a:bodyPr vert="horz" lIns="91440" tIns="45720" rIns="91440" bIns="45720" rtlCol="0" anchor="ctr"/>
          <a:lstStyle>
            <a:lvl1pPr algn="l">
              <a:defRPr sz="4320">
                <a:solidFill>
                  <a:schemeClr val="tx1">
                    <a:tint val="75000"/>
                  </a:schemeClr>
                </a:solidFill>
              </a:defRPr>
            </a:lvl1pPr>
          </a:lstStyle>
          <a:p>
            <a:fld id="{B0819F89-9C61-CA44-ABE5-1E41640A9033}" type="datetimeFigureOut">
              <a:rPr lang="en-US" smtClean="0"/>
              <a:t>1/8/23</a:t>
            </a:fld>
            <a:endParaRPr lang="en-US"/>
          </a:p>
        </p:txBody>
      </p:sp>
      <p:sp>
        <p:nvSpPr>
          <p:cNvPr id="5" name="Footer Placeholder 4"/>
          <p:cNvSpPr>
            <a:spLocks noGrp="1"/>
          </p:cNvSpPr>
          <p:nvPr>
            <p:ph type="ftr" sz="quarter" idx="3"/>
          </p:nvPr>
        </p:nvSpPr>
        <p:spPr>
          <a:xfrm>
            <a:off x="10904220" y="24577893"/>
            <a:ext cx="11109960" cy="1411817"/>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4577893"/>
            <a:ext cx="7406640" cy="1411817"/>
          </a:xfrm>
          <a:prstGeom prst="rect">
            <a:avLst/>
          </a:prstGeom>
        </p:spPr>
        <p:txBody>
          <a:bodyPr vert="horz" lIns="91440" tIns="45720" rIns="91440" bIns="45720" rtlCol="0" anchor="ctr"/>
          <a:lstStyle>
            <a:lvl1pPr algn="r">
              <a:defRPr sz="4320">
                <a:solidFill>
                  <a:schemeClr val="tx1">
                    <a:tint val="75000"/>
                  </a:schemeClr>
                </a:solidFill>
              </a:defRPr>
            </a:lvl1pPr>
          </a:lstStyle>
          <a:p>
            <a:fld id="{5DC1C22D-E646-934C-A3EF-807EE31D6D6B}" type="slidenum">
              <a:rPr lang="en-US" smtClean="0"/>
              <a:t>‹#›</a:t>
            </a:fld>
            <a:endParaRPr lang="en-US"/>
          </a:p>
        </p:txBody>
      </p:sp>
    </p:spTree>
    <p:extLst>
      <p:ext uri="{BB962C8B-B14F-4D97-AF65-F5344CB8AC3E}">
        <p14:creationId xmlns:p14="http://schemas.microsoft.com/office/powerpoint/2010/main" val="311437869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3291804"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51" indent="-822951" algn="l" defTabSz="3291804"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53" indent="-822951" algn="l" defTabSz="3291804" rtl="0" eaLnBrk="1" latinLnBrk="0" hangingPunct="1">
        <a:lnSpc>
          <a:spcPct val="90000"/>
        </a:lnSpc>
        <a:spcBef>
          <a:spcPts val="1800"/>
        </a:spcBef>
        <a:buFont typeface="Arial" panose="020B0604020202020204" pitchFamily="34" charset="0"/>
        <a:buChar char="•"/>
        <a:defRPr sz="8639" kern="1200">
          <a:solidFill>
            <a:schemeClr val="tx1"/>
          </a:solidFill>
          <a:latin typeface="+mn-lt"/>
          <a:ea typeface="+mn-ea"/>
          <a:cs typeface="+mn-cs"/>
        </a:defRPr>
      </a:lvl2pPr>
      <a:lvl3pPr marL="4114754" indent="-822951" algn="l" defTabSz="3291804"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657" indent="-822951" algn="l" defTabSz="3291804"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559" indent="-822951" algn="l" defTabSz="3291804"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462" indent="-822951" algn="l" defTabSz="3291804"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363" indent="-822951" algn="l" defTabSz="3291804"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265" indent="-822951" algn="l" defTabSz="3291804"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167" indent="-822951" algn="l" defTabSz="3291804"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04" rtl="0" eaLnBrk="1" latinLnBrk="0" hangingPunct="1">
        <a:defRPr sz="6480" kern="1200">
          <a:solidFill>
            <a:schemeClr val="tx1"/>
          </a:solidFill>
          <a:latin typeface="+mn-lt"/>
          <a:ea typeface="+mn-ea"/>
          <a:cs typeface="+mn-cs"/>
        </a:defRPr>
      </a:lvl1pPr>
      <a:lvl2pPr marL="1645902" algn="l" defTabSz="3291804" rtl="0" eaLnBrk="1" latinLnBrk="0" hangingPunct="1">
        <a:defRPr sz="6480" kern="1200">
          <a:solidFill>
            <a:schemeClr val="tx1"/>
          </a:solidFill>
          <a:latin typeface="+mn-lt"/>
          <a:ea typeface="+mn-ea"/>
          <a:cs typeface="+mn-cs"/>
        </a:defRPr>
      </a:lvl2pPr>
      <a:lvl3pPr marL="3291804" algn="l" defTabSz="3291804" rtl="0" eaLnBrk="1" latinLnBrk="0" hangingPunct="1">
        <a:defRPr sz="6480" kern="1200">
          <a:solidFill>
            <a:schemeClr val="tx1"/>
          </a:solidFill>
          <a:latin typeface="+mn-lt"/>
          <a:ea typeface="+mn-ea"/>
          <a:cs typeface="+mn-cs"/>
        </a:defRPr>
      </a:lvl3pPr>
      <a:lvl4pPr marL="4937706" algn="l" defTabSz="3291804" rtl="0" eaLnBrk="1" latinLnBrk="0" hangingPunct="1">
        <a:defRPr sz="6480" kern="1200">
          <a:solidFill>
            <a:schemeClr val="tx1"/>
          </a:solidFill>
          <a:latin typeface="+mn-lt"/>
          <a:ea typeface="+mn-ea"/>
          <a:cs typeface="+mn-cs"/>
        </a:defRPr>
      </a:lvl4pPr>
      <a:lvl5pPr marL="6583609" algn="l" defTabSz="3291804" rtl="0" eaLnBrk="1" latinLnBrk="0" hangingPunct="1">
        <a:defRPr sz="6480" kern="1200">
          <a:solidFill>
            <a:schemeClr val="tx1"/>
          </a:solidFill>
          <a:latin typeface="+mn-lt"/>
          <a:ea typeface="+mn-ea"/>
          <a:cs typeface="+mn-cs"/>
        </a:defRPr>
      </a:lvl5pPr>
      <a:lvl6pPr marL="8229510" algn="l" defTabSz="3291804" rtl="0" eaLnBrk="1" latinLnBrk="0" hangingPunct="1">
        <a:defRPr sz="6480" kern="1200">
          <a:solidFill>
            <a:schemeClr val="tx1"/>
          </a:solidFill>
          <a:latin typeface="+mn-lt"/>
          <a:ea typeface="+mn-ea"/>
          <a:cs typeface="+mn-cs"/>
        </a:defRPr>
      </a:lvl6pPr>
      <a:lvl7pPr marL="9875412" algn="l" defTabSz="3291804" rtl="0" eaLnBrk="1" latinLnBrk="0" hangingPunct="1">
        <a:defRPr sz="6480" kern="1200">
          <a:solidFill>
            <a:schemeClr val="tx1"/>
          </a:solidFill>
          <a:latin typeface="+mn-lt"/>
          <a:ea typeface="+mn-ea"/>
          <a:cs typeface="+mn-cs"/>
        </a:defRPr>
      </a:lvl7pPr>
      <a:lvl8pPr marL="11521314" algn="l" defTabSz="3291804" rtl="0" eaLnBrk="1" latinLnBrk="0" hangingPunct="1">
        <a:defRPr sz="6480" kern="1200">
          <a:solidFill>
            <a:schemeClr val="tx1"/>
          </a:solidFill>
          <a:latin typeface="+mn-lt"/>
          <a:ea typeface="+mn-ea"/>
          <a:cs typeface="+mn-cs"/>
        </a:defRPr>
      </a:lvl8pPr>
      <a:lvl9pPr marL="13167216" algn="l" defTabSz="3291804"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5B1B0103-89AE-A592-6D29-E881DCE23881}"/>
              </a:ext>
            </a:extLst>
          </p:cNvPr>
          <p:cNvPicPr>
            <a:picLocks noChangeAspect="1"/>
          </p:cNvPicPr>
          <p:nvPr/>
        </p:nvPicPr>
        <p:blipFill>
          <a:blip r:embed="rId2"/>
          <a:stretch>
            <a:fillRect/>
          </a:stretch>
        </p:blipFill>
        <p:spPr>
          <a:xfrm>
            <a:off x="23633697" y="10544010"/>
            <a:ext cx="7191636" cy="4852688"/>
          </a:xfrm>
          <a:prstGeom prst="rect">
            <a:avLst/>
          </a:prstGeom>
        </p:spPr>
      </p:pic>
      <p:pic>
        <p:nvPicPr>
          <p:cNvPr id="135" name="Picture 134" descr="Diagram&#10;&#10;Description automatically generated">
            <a:extLst>
              <a:ext uri="{FF2B5EF4-FFF2-40B4-BE49-F238E27FC236}">
                <a16:creationId xmlns:a16="http://schemas.microsoft.com/office/drawing/2014/main" id="{E30BA105-20B0-260A-07CC-579FDBE6A8F3}"/>
              </a:ext>
            </a:extLst>
          </p:cNvPr>
          <p:cNvPicPr>
            <a:picLocks noChangeAspect="1"/>
          </p:cNvPicPr>
          <p:nvPr/>
        </p:nvPicPr>
        <p:blipFill>
          <a:blip r:embed="rId3"/>
          <a:stretch>
            <a:fillRect/>
          </a:stretch>
        </p:blipFill>
        <p:spPr>
          <a:xfrm>
            <a:off x="17914559" y="6693172"/>
            <a:ext cx="3385146" cy="2068972"/>
          </a:xfrm>
          <a:prstGeom prst="rect">
            <a:avLst/>
          </a:prstGeom>
        </p:spPr>
      </p:pic>
      <p:pic>
        <p:nvPicPr>
          <p:cNvPr id="133" name="Picture 132" descr="Diagram&#10;&#10;Description automatically generated">
            <a:extLst>
              <a:ext uri="{FF2B5EF4-FFF2-40B4-BE49-F238E27FC236}">
                <a16:creationId xmlns:a16="http://schemas.microsoft.com/office/drawing/2014/main" id="{15166EEE-2A2C-30A5-5423-01F762597A0E}"/>
              </a:ext>
            </a:extLst>
          </p:cNvPr>
          <p:cNvPicPr>
            <a:picLocks noChangeAspect="1"/>
          </p:cNvPicPr>
          <p:nvPr/>
        </p:nvPicPr>
        <p:blipFill rotWithShape="1">
          <a:blip r:embed="rId4">
            <a:extLst>
              <a:ext uri="{28A0092B-C50C-407E-A947-70E740481C1C}">
                <a14:useLocalDpi xmlns:a14="http://schemas.microsoft.com/office/drawing/2010/main"/>
              </a:ext>
            </a:extLst>
          </a:blip>
          <a:srcRect t="16686" b="5654"/>
          <a:stretch/>
        </p:blipFill>
        <p:spPr>
          <a:xfrm>
            <a:off x="17884176" y="5322358"/>
            <a:ext cx="3385147" cy="1858319"/>
          </a:xfrm>
          <a:prstGeom prst="rect">
            <a:avLst/>
          </a:prstGeom>
        </p:spPr>
      </p:pic>
      <p:sp>
        <p:nvSpPr>
          <p:cNvPr id="2" name="Footer Placeholder 1">
            <a:extLst>
              <a:ext uri="{FF2B5EF4-FFF2-40B4-BE49-F238E27FC236}">
                <a16:creationId xmlns:a16="http://schemas.microsoft.com/office/drawing/2014/main" id="{3E593830-E879-CA41-FB44-92DD81AD15D4}"/>
              </a:ext>
            </a:extLst>
          </p:cNvPr>
          <p:cNvSpPr>
            <a:spLocks noGrp="1"/>
          </p:cNvSpPr>
          <p:nvPr>
            <p:ph type="ftr" sz="quarter" idx="11"/>
          </p:nvPr>
        </p:nvSpPr>
        <p:spPr>
          <a:xfrm>
            <a:off x="2" y="25603203"/>
            <a:ext cx="3457815" cy="587829"/>
          </a:xfrm>
        </p:spPr>
        <p:txBody>
          <a:bodyPr/>
          <a:lstStyle/>
          <a:p>
            <a:r>
              <a:rPr lang="en-US" sz="1286" dirty="0"/>
              <a:t>103rd AMS Annual Meeting, Jan 9, 2023</a:t>
            </a:r>
          </a:p>
        </p:txBody>
      </p:sp>
      <p:sp>
        <p:nvSpPr>
          <p:cNvPr id="15" name="TextBox 14">
            <a:extLst>
              <a:ext uri="{FF2B5EF4-FFF2-40B4-BE49-F238E27FC236}">
                <a16:creationId xmlns:a16="http://schemas.microsoft.com/office/drawing/2014/main" id="{EF42D376-FA93-FFC2-D0AB-3C8FCBB283F4}"/>
              </a:ext>
            </a:extLst>
          </p:cNvPr>
          <p:cNvSpPr txBox="1"/>
          <p:nvPr/>
        </p:nvSpPr>
        <p:spPr>
          <a:xfrm>
            <a:off x="1175660" y="1383516"/>
            <a:ext cx="23826651" cy="933332"/>
          </a:xfrm>
          <a:prstGeom prst="rect">
            <a:avLst/>
          </a:prstGeom>
          <a:noFill/>
        </p:spPr>
        <p:txBody>
          <a:bodyPr wrap="square">
            <a:spAutoFit/>
          </a:bodyPr>
          <a:lstStyle/>
          <a:p>
            <a:r>
              <a:rPr lang="en-US" sz="5465" b="1" dirty="0" err="1">
                <a:ea typeface="Times New Roman" panose="02020603050405020304" pitchFamily="18" charset="0"/>
              </a:rPr>
              <a:t>GeoXO</a:t>
            </a:r>
            <a:r>
              <a:rPr lang="en-US" sz="5465" b="1" dirty="0">
                <a:ea typeface="Times New Roman" panose="02020603050405020304" pitchFamily="18" charset="0"/>
              </a:rPr>
              <a:t> Ocean Color Instrument (OCX) Spatial and Temporal Coverage Assessment</a:t>
            </a:r>
          </a:p>
        </p:txBody>
      </p:sp>
      <p:sp>
        <p:nvSpPr>
          <p:cNvPr id="30" name="TextBox 29">
            <a:extLst>
              <a:ext uri="{FF2B5EF4-FFF2-40B4-BE49-F238E27FC236}">
                <a16:creationId xmlns:a16="http://schemas.microsoft.com/office/drawing/2014/main" id="{FFC33A7C-17E4-0ED9-C0D7-9DA456590F64}"/>
              </a:ext>
            </a:extLst>
          </p:cNvPr>
          <p:cNvSpPr txBox="1"/>
          <p:nvPr/>
        </p:nvSpPr>
        <p:spPr>
          <a:xfrm>
            <a:off x="1175661" y="2243719"/>
            <a:ext cx="20103736" cy="2236125"/>
          </a:xfrm>
          <a:prstGeom prst="rect">
            <a:avLst/>
          </a:prstGeom>
          <a:noFill/>
        </p:spPr>
        <p:txBody>
          <a:bodyPr wrap="square">
            <a:spAutoFit/>
          </a:bodyPr>
          <a:lstStyle/>
          <a:p>
            <a:pPr>
              <a:lnSpc>
                <a:spcPts val="900"/>
              </a:lnSpc>
            </a:pPr>
            <a:endParaRPr lang="en-US" sz="2572" b="1" dirty="0">
              <a:ea typeface="Times New Roman" panose="02020603050405020304" pitchFamily="18" charset="0"/>
              <a:cs typeface="Times" pitchFamily="2" charset="0"/>
            </a:endParaRPr>
          </a:p>
          <a:p>
            <a:pPr>
              <a:lnSpc>
                <a:spcPts val="900"/>
              </a:lnSpc>
            </a:pPr>
            <a:endParaRPr lang="en-US" sz="2572" b="1" dirty="0">
              <a:ea typeface="Times New Roman" panose="02020603050405020304" pitchFamily="18" charset="0"/>
              <a:cs typeface="Times" pitchFamily="2" charset="0"/>
            </a:endParaRPr>
          </a:p>
          <a:p>
            <a:pPr>
              <a:lnSpc>
                <a:spcPts val="900"/>
              </a:lnSpc>
            </a:pPr>
            <a:endParaRPr lang="en-US" sz="2572" b="1" dirty="0">
              <a:ea typeface="Times New Roman" panose="02020603050405020304" pitchFamily="18" charset="0"/>
              <a:cs typeface="Times" pitchFamily="2" charset="0"/>
            </a:endParaRPr>
          </a:p>
          <a:p>
            <a:pPr>
              <a:lnSpc>
                <a:spcPts val="900"/>
              </a:lnSpc>
            </a:pPr>
            <a:endParaRPr lang="en-US" sz="2572" b="1" dirty="0">
              <a:ea typeface="Times New Roman" panose="02020603050405020304" pitchFamily="18" charset="0"/>
              <a:cs typeface="Times" pitchFamily="2" charset="0"/>
            </a:endParaRPr>
          </a:p>
          <a:p>
            <a:pPr>
              <a:lnSpc>
                <a:spcPts val="900"/>
              </a:lnSpc>
            </a:pPr>
            <a:r>
              <a:rPr lang="en-US" sz="2572" b="1" dirty="0" err="1">
                <a:ea typeface="Times New Roman" panose="02020603050405020304" pitchFamily="18" charset="0"/>
              </a:rPr>
              <a:t>Boryana</a:t>
            </a:r>
            <a:r>
              <a:rPr lang="en-US" sz="2572" b="1" dirty="0">
                <a:ea typeface="Times New Roman" panose="02020603050405020304" pitchFamily="18" charset="0"/>
              </a:rPr>
              <a:t> </a:t>
            </a:r>
            <a:r>
              <a:rPr lang="en-US" sz="2572" b="1" dirty="0" err="1">
                <a:ea typeface="Times New Roman" panose="02020603050405020304" pitchFamily="18" charset="0"/>
              </a:rPr>
              <a:t>Efremova</a:t>
            </a:r>
            <a:r>
              <a:rPr lang="en-US" sz="2572" b="1" baseline="30000" dirty="0" err="1">
                <a:ea typeface="Times New Roman" panose="02020603050405020304" pitchFamily="18" charset="0"/>
              </a:rPr>
              <a:t>a</a:t>
            </a:r>
            <a:r>
              <a:rPr lang="en-US" sz="2572" b="1" dirty="0">
                <a:ea typeface="Times New Roman" panose="02020603050405020304" pitchFamily="18" charset="0"/>
              </a:rPr>
              <a:t>, Emery </a:t>
            </a:r>
            <a:r>
              <a:rPr lang="en-US" sz="2572" b="1" dirty="0" err="1">
                <a:ea typeface="Times New Roman" panose="02020603050405020304" pitchFamily="18" charset="0"/>
              </a:rPr>
              <a:t>Bacon</a:t>
            </a:r>
            <a:r>
              <a:rPr lang="en-US" sz="2572" b="1" baseline="30000" dirty="0" err="1">
                <a:ea typeface="Times New Roman" panose="02020603050405020304" pitchFamily="18" charset="0"/>
              </a:rPr>
              <a:t>a</a:t>
            </a:r>
            <a:r>
              <a:rPr lang="en-US" sz="2572" b="1" dirty="0">
                <a:ea typeface="Times New Roman" panose="02020603050405020304" pitchFamily="18" charset="0"/>
              </a:rPr>
              <a:t>, Francis </a:t>
            </a:r>
            <a:r>
              <a:rPr lang="en-US" sz="2572" b="1" dirty="0" err="1">
                <a:ea typeface="Times New Roman" panose="02020603050405020304" pitchFamily="18" charset="0"/>
              </a:rPr>
              <a:t>Padula</a:t>
            </a:r>
            <a:r>
              <a:rPr lang="en-US" sz="2572" b="1" baseline="30000" dirty="0" err="1">
                <a:ea typeface="Times New Roman" panose="02020603050405020304" pitchFamily="18" charset="0"/>
              </a:rPr>
              <a:t>a</a:t>
            </a:r>
            <a:r>
              <a:rPr lang="en-US" sz="2572" b="1" dirty="0">
                <a:ea typeface="Times New Roman" panose="02020603050405020304" pitchFamily="18" charset="0"/>
              </a:rPr>
              <a:t>, Antonio </a:t>
            </a:r>
            <a:r>
              <a:rPr lang="en-US" sz="2572" b="1" dirty="0" err="1">
                <a:ea typeface="Times New Roman" panose="02020603050405020304" pitchFamily="18" charset="0"/>
              </a:rPr>
              <a:t>Mannino</a:t>
            </a:r>
            <a:r>
              <a:rPr lang="en-US" sz="2572" b="1" baseline="30000" dirty="0" err="1">
                <a:ea typeface="Times New Roman" panose="02020603050405020304" pitchFamily="18" charset="0"/>
              </a:rPr>
              <a:t>b</a:t>
            </a:r>
            <a:r>
              <a:rPr lang="en-US" sz="2572" b="1" dirty="0">
                <a:ea typeface="Times New Roman" panose="02020603050405020304" pitchFamily="18" charset="0"/>
              </a:rPr>
              <a:t>, and Joel </a:t>
            </a:r>
            <a:r>
              <a:rPr lang="en-US" sz="2572" b="1" dirty="0" err="1">
                <a:ea typeface="Times New Roman" panose="02020603050405020304" pitchFamily="18" charset="0"/>
              </a:rPr>
              <a:t>McCorkel</a:t>
            </a:r>
            <a:r>
              <a:rPr lang="en-US" sz="2572" b="1" baseline="30000" dirty="0" err="1">
                <a:ea typeface="Times New Roman" panose="02020603050405020304" pitchFamily="18" charset="0"/>
              </a:rPr>
              <a:t>b</a:t>
            </a:r>
            <a:endParaRPr lang="en-US" sz="2572" b="1" baseline="30000" dirty="0">
              <a:ea typeface="Times New Roman" panose="02020603050405020304" pitchFamily="18" charset="0"/>
            </a:endParaRPr>
          </a:p>
          <a:p>
            <a:pPr>
              <a:lnSpc>
                <a:spcPts val="900"/>
              </a:lnSpc>
            </a:pPr>
            <a:r>
              <a:rPr lang="en-US" sz="2572" b="1" dirty="0">
                <a:ea typeface="Times New Roman" panose="02020603050405020304" pitchFamily="18" charset="0"/>
              </a:rPr>
              <a:t> </a:t>
            </a:r>
          </a:p>
          <a:p>
            <a:pPr marL="587862"/>
            <a:endParaRPr lang="en-US" sz="2572" b="1" baseline="30000" dirty="0">
              <a:ea typeface="Times New Roman" panose="02020603050405020304" pitchFamily="18" charset="0"/>
            </a:endParaRPr>
          </a:p>
          <a:p>
            <a:pPr marL="587862"/>
            <a:r>
              <a:rPr lang="en-US" sz="2572" baseline="30000" dirty="0">
                <a:ea typeface="Times New Roman" panose="02020603050405020304" pitchFamily="18" charset="0"/>
              </a:rPr>
              <a:t>		</a:t>
            </a:r>
            <a:r>
              <a:rPr lang="en-US" sz="2572" baseline="30000" dirty="0" err="1">
                <a:ea typeface="Times New Roman" panose="02020603050405020304" pitchFamily="18" charset="0"/>
              </a:rPr>
              <a:t>a</a:t>
            </a:r>
            <a:r>
              <a:rPr lang="en-US" sz="2572" dirty="0" err="1">
                <a:ea typeface="Times New Roman" panose="02020603050405020304" pitchFamily="18" charset="0"/>
              </a:rPr>
              <a:t>GeoThinkTank</a:t>
            </a:r>
            <a:r>
              <a:rPr lang="en-US" sz="2572" dirty="0">
                <a:ea typeface="Times New Roman" panose="02020603050405020304" pitchFamily="18" charset="0"/>
              </a:rPr>
              <a:t> LLC, Miami, FL 33131, USA</a:t>
            </a:r>
          </a:p>
          <a:p>
            <a:pPr marL="587862"/>
            <a:r>
              <a:rPr lang="en-US" sz="2572" baseline="30000" dirty="0">
                <a:ea typeface="Times New Roman" panose="02020603050405020304" pitchFamily="18" charset="0"/>
              </a:rPr>
              <a:t>		</a:t>
            </a:r>
            <a:r>
              <a:rPr lang="en-US" sz="2572" baseline="30000" dirty="0" err="1">
                <a:ea typeface="Times New Roman" panose="02020603050405020304" pitchFamily="18" charset="0"/>
              </a:rPr>
              <a:t>b</a:t>
            </a:r>
            <a:r>
              <a:rPr lang="en-US" sz="2572" dirty="0" err="1">
                <a:ea typeface="Times New Roman" panose="02020603050405020304" pitchFamily="18" charset="0"/>
              </a:rPr>
              <a:t>NASA</a:t>
            </a:r>
            <a:r>
              <a:rPr lang="en-US" sz="2572" dirty="0">
                <a:ea typeface="Times New Roman" panose="02020603050405020304" pitchFamily="18" charset="0"/>
              </a:rPr>
              <a:t> Goddard Space Flight Center, Greenbelt, MD 20771, USA</a:t>
            </a:r>
          </a:p>
          <a:p>
            <a:endParaRPr lang="en-US" sz="2572" b="1" dirty="0">
              <a:ea typeface="Times New Roman" panose="02020603050405020304" pitchFamily="18" charset="0"/>
            </a:endParaRPr>
          </a:p>
        </p:txBody>
      </p:sp>
      <p:pic>
        <p:nvPicPr>
          <p:cNvPr id="31" name="Picture 30">
            <a:extLst>
              <a:ext uri="{FF2B5EF4-FFF2-40B4-BE49-F238E27FC236}">
                <a16:creationId xmlns:a16="http://schemas.microsoft.com/office/drawing/2014/main" id="{0A48F586-28C2-10AC-6DB7-03DCDEAE0C1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8607658" y="787682"/>
            <a:ext cx="3135596" cy="3074174"/>
          </a:xfrm>
          <a:prstGeom prst="ellipse">
            <a:avLst/>
          </a:prstGeom>
        </p:spPr>
      </p:pic>
      <p:cxnSp>
        <p:nvCxnSpPr>
          <p:cNvPr id="74" name="Straight Connector 73">
            <a:extLst>
              <a:ext uri="{FF2B5EF4-FFF2-40B4-BE49-F238E27FC236}">
                <a16:creationId xmlns:a16="http://schemas.microsoft.com/office/drawing/2014/main" id="{1B5527EF-9785-6307-F215-EE18A55D81AC}"/>
              </a:ext>
            </a:extLst>
          </p:cNvPr>
          <p:cNvCxnSpPr>
            <a:cxnSpLocks/>
          </p:cNvCxnSpPr>
          <p:nvPr/>
        </p:nvCxnSpPr>
        <p:spPr>
          <a:xfrm>
            <a:off x="1175660" y="4434841"/>
            <a:ext cx="30802217" cy="11734"/>
          </a:xfrm>
          <a:prstGeom prst="line">
            <a:avLst/>
          </a:prstGeom>
          <a:ln w="152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85" name="Rounded Rectangle 84">
            <a:extLst>
              <a:ext uri="{FF2B5EF4-FFF2-40B4-BE49-F238E27FC236}">
                <a16:creationId xmlns:a16="http://schemas.microsoft.com/office/drawing/2014/main" id="{CFE9E383-75EF-A749-09AF-22F813712DA6}"/>
              </a:ext>
            </a:extLst>
          </p:cNvPr>
          <p:cNvSpPr/>
          <p:nvPr/>
        </p:nvSpPr>
        <p:spPr>
          <a:xfrm>
            <a:off x="1175661" y="4734845"/>
            <a:ext cx="9405257" cy="66991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86" dirty="0"/>
              <a:t>Abstract</a:t>
            </a:r>
          </a:p>
        </p:txBody>
      </p:sp>
      <p:sp>
        <p:nvSpPr>
          <p:cNvPr id="89" name="TextBox 88">
            <a:extLst>
              <a:ext uri="{FF2B5EF4-FFF2-40B4-BE49-F238E27FC236}">
                <a16:creationId xmlns:a16="http://schemas.microsoft.com/office/drawing/2014/main" id="{89C5D0AD-03F8-9C89-77BE-4C17443C4345}"/>
              </a:ext>
            </a:extLst>
          </p:cNvPr>
          <p:cNvSpPr txBox="1"/>
          <p:nvPr/>
        </p:nvSpPr>
        <p:spPr>
          <a:xfrm>
            <a:off x="1175661" y="5690028"/>
            <a:ext cx="9405257" cy="3180101"/>
          </a:xfrm>
          <a:prstGeom prst="rect">
            <a:avLst/>
          </a:prstGeom>
          <a:noFill/>
        </p:spPr>
        <p:txBody>
          <a:bodyPr wrap="square" rtlCol="0">
            <a:spAutoFit/>
          </a:bodyPr>
          <a:lstStyle/>
          <a:p>
            <a:pPr algn="just"/>
            <a:r>
              <a:rPr lang="en-US" sz="1672" dirty="0">
                <a:ea typeface="Times New Roman" panose="02020603050405020304" pitchFamily="18" charset="0"/>
              </a:rPr>
              <a:t>NOAA’s next generation Geostationary Extended Observations (</a:t>
            </a:r>
            <a:r>
              <a:rPr lang="en-US" sz="1672" dirty="0" err="1">
                <a:ea typeface="Times New Roman" panose="02020603050405020304" pitchFamily="18" charset="0"/>
              </a:rPr>
              <a:t>GeoXO</a:t>
            </a:r>
            <a:r>
              <a:rPr lang="en-US" sz="1672" dirty="0">
                <a:ea typeface="Times New Roman" panose="02020603050405020304" pitchFamily="18" charset="0"/>
              </a:rPr>
              <a:t>) satellite system will advance Earth observations from geostationary orbit. </a:t>
            </a:r>
            <a:r>
              <a:rPr lang="en-US" sz="1672" dirty="0" err="1">
                <a:ea typeface="Times New Roman" panose="02020603050405020304" pitchFamily="18" charset="0"/>
              </a:rPr>
              <a:t>GeoXO</a:t>
            </a:r>
            <a:r>
              <a:rPr lang="en-US" sz="1672" dirty="0">
                <a:ea typeface="Times New Roman" panose="02020603050405020304" pitchFamily="18" charset="0"/>
              </a:rPr>
              <a:t> will supply vital information supporting the U.S. weather, ocean, and climate operations. The recommended three-satellite constellation includes spacecrafts at the current GOES-East and GOES-West positions that will carry an imager, lightning mapper, and an ocean color (OCX) instrument. In this poster we describe an assessment of U.S. Exclusive Economic Zone (EEZ) availability for OCX observations, based on EEZ view geometry, solar angle range over the year, sun glint, as well as cloud climatology. The availability for observations for each EEZ region is estimated per day of the year, as function of atmospheric mass factor (AMF) and sun glint. In addition, cloud climatology – based on statistics derived from three years of GOES-16 ABI cloud mask – is considered to determine the fraction of cloud-free OCX observations for each region as function of time of day and season. The results of such assessments can be used to optimize OCX collections and potentially explore regions outside the EEZ.</a:t>
            </a:r>
          </a:p>
          <a:p>
            <a:endParaRPr lang="en-US" sz="1672" dirty="0"/>
          </a:p>
        </p:txBody>
      </p:sp>
      <p:sp>
        <p:nvSpPr>
          <p:cNvPr id="90" name="Rounded Rectangle 89">
            <a:extLst>
              <a:ext uri="{FF2B5EF4-FFF2-40B4-BE49-F238E27FC236}">
                <a16:creationId xmlns:a16="http://schemas.microsoft.com/office/drawing/2014/main" id="{3715EF90-722A-B79C-3772-96512548F4BB}"/>
              </a:ext>
            </a:extLst>
          </p:cNvPr>
          <p:cNvSpPr/>
          <p:nvPr/>
        </p:nvSpPr>
        <p:spPr>
          <a:xfrm>
            <a:off x="1175661" y="8771503"/>
            <a:ext cx="9405257" cy="66991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86" dirty="0"/>
              <a:t>Solar and View Geometry</a:t>
            </a:r>
          </a:p>
        </p:txBody>
      </p:sp>
      <p:sp>
        <p:nvSpPr>
          <p:cNvPr id="92" name="Rounded Rectangle 91">
            <a:extLst>
              <a:ext uri="{FF2B5EF4-FFF2-40B4-BE49-F238E27FC236}">
                <a16:creationId xmlns:a16="http://schemas.microsoft.com/office/drawing/2014/main" id="{3BE216BE-BFD2-AEFE-FBD2-EBBF0EC4DE89}"/>
              </a:ext>
            </a:extLst>
          </p:cNvPr>
          <p:cNvSpPr/>
          <p:nvPr/>
        </p:nvSpPr>
        <p:spPr>
          <a:xfrm>
            <a:off x="11874140" y="4733316"/>
            <a:ext cx="9405257" cy="66991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86" dirty="0"/>
              <a:t>Cloud Climatology</a:t>
            </a:r>
          </a:p>
        </p:txBody>
      </p:sp>
      <p:sp>
        <p:nvSpPr>
          <p:cNvPr id="100" name="Rounded Rectangle 99">
            <a:extLst>
              <a:ext uri="{FF2B5EF4-FFF2-40B4-BE49-F238E27FC236}">
                <a16:creationId xmlns:a16="http://schemas.microsoft.com/office/drawing/2014/main" id="{1DC87EAF-FD6C-B6C6-D33E-377681D15E20}"/>
              </a:ext>
            </a:extLst>
          </p:cNvPr>
          <p:cNvSpPr/>
          <p:nvPr/>
        </p:nvSpPr>
        <p:spPr>
          <a:xfrm>
            <a:off x="22572621" y="4733316"/>
            <a:ext cx="9405257" cy="66991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86" dirty="0"/>
              <a:t>Scan Example</a:t>
            </a:r>
          </a:p>
        </p:txBody>
      </p:sp>
      <mc:AlternateContent xmlns:mc="http://schemas.openxmlformats.org/markup-compatibility/2006">
        <mc:Choice xmlns:a14="http://schemas.microsoft.com/office/drawing/2010/main" Requires="a14">
          <p:sp>
            <p:nvSpPr>
              <p:cNvPr id="129" name="TextBox 128">
                <a:extLst>
                  <a:ext uri="{FF2B5EF4-FFF2-40B4-BE49-F238E27FC236}">
                    <a16:creationId xmlns:a16="http://schemas.microsoft.com/office/drawing/2014/main" id="{88582AF9-FBA0-0559-FDF0-3343F2AA50EF}"/>
                  </a:ext>
                </a:extLst>
              </p:cNvPr>
              <p:cNvSpPr txBox="1"/>
              <p:nvPr/>
            </p:nvSpPr>
            <p:spPr>
              <a:xfrm>
                <a:off x="11859174" y="12355574"/>
                <a:ext cx="9405257" cy="2790123"/>
              </a:xfrm>
              <a:prstGeom prst="rect">
                <a:avLst/>
              </a:prstGeom>
              <a:noFill/>
            </p:spPr>
            <p:txBody>
              <a:bodyPr wrap="square">
                <a:spAutoFit/>
              </a:bodyPr>
              <a:lstStyle/>
              <a:p>
                <a:r>
                  <a:rPr lang="en-US" b="1" dirty="0"/>
                  <a:t>		(ii) EEZ seasonal availability per pixel </a:t>
                </a:r>
              </a:p>
              <a:p>
                <a:pPr/>
                <a:r>
                  <a:rPr lang="en-US" dirty="0"/>
                  <a:t>The duration over which the AMF  criterion is met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𝐴𝑀𝐹</m:t>
                        </m:r>
                        <m:r>
                          <a:rPr lang="en-US" i="1">
                            <a:latin typeface="Cambria Math" panose="02040503050406030204" pitchFamily="18" charset="0"/>
                          </a:rPr>
                          <m:t>&lt;5</m:t>
                        </m:r>
                      </m:sub>
                    </m:sSub>
                  </m:oMath>
                </a14:m>
                <a:r>
                  <a:rPr lang="en-US" dirty="0"/>
                  <a:t>) is combined with the probability for cloud-free observation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𝑐𝑙𝑜𝑢𝑑</m:t>
                        </m:r>
                        <m:r>
                          <a:rPr lang="en-US" i="1">
                            <a:latin typeface="Cambria Math" panose="02040503050406030204" pitchFamily="18" charset="0"/>
                          </a:rPr>
                          <m:t>−</m:t>
                        </m:r>
                        <m:r>
                          <a:rPr lang="en-US" i="1">
                            <a:latin typeface="Cambria Math" panose="02040503050406030204" pitchFamily="18" charset="0"/>
                          </a:rPr>
                          <m:t>𝑓𝑟𝑒𝑒</m:t>
                        </m:r>
                      </m:sub>
                    </m:sSub>
                    <m:r>
                      <a:rPr lang="en-US" i="1">
                        <a:latin typeface="Cambria Math" panose="02040503050406030204" pitchFamily="18" charset="0"/>
                      </a:rPr>
                      <m:t>,</m:t>
                    </m:r>
                  </m:oMath>
                </a14:m>
                <a:r>
                  <a:rPr lang="en-US" dirty="0"/>
                  <a:t> derived by averaging data for each season (s)) to produce average observable duration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𝑎𝑣</m:t>
                        </m:r>
                      </m:sub>
                    </m:sSub>
                  </m:oMath>
                </a14:m>
                <a:r>
                  <a:rPr lang="en-US" dirty="0"/>
                  <a:t>) for each EEZ, for each day (d):</a:t>
                </a:r>
                <a:br>
                  <a:rPr lang="en-US" dirty="0"/>
                </a:b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𝑎𝑣</m:t>
                          </m:r>
                        </m:sub>
                      </m:sSub>
                      <m:d>
                        <m:dPr>
                          <m:ctrlPr>
                            <a:rPr lang="en-US" i="1">
                              <a:latin typeface="Cambria Math" panose="02040503050406030204" pitchFamily="18" charset="0"/>
                            </a:rPr>
                          </m:ctrlPr>
                        </m:dPr>
                        <m:e>
                          <m:r>
                            <a:rPr lang="en-US" i="1">
                              <a:latin typeface="Cambria Math" panose="02040503050406030204" pitchFamily="18" charset="0"/>
                            </a:rPr>
                            <m:t>𝑑</m:t>
                          </m:r>
                        </m:e>
                      </m:d>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𝑝𝑖𝑥</m:t>
                                  </m:r>
                                </m:sub>
                              </m:sSub>
                            </m:den>
                          </m:f>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sub>
                            <m:sup/>
                            <m:e>
                              <m:sSub>
                                <m:sSubPr>
                                  <m:ctrlPr>
                                    <a:rPr lang="en-US" i="1">
                                      <a:latin typeface="Cambria Math" panose="02040503050406030204" pitchFamily="18" charset="0"/>
                                    </a:rPr>
                                  </m:ctrlPr>
                                </m:sSub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𝑐𝑙𝑜𝑢𝑑</m:t>
                                          </m:r>
                                          <m:r>
                                            <a:rPr lang="en-US" i="1">
                                              <a:latin typeface="Cambria Math" panose="02040503050406030204" pitchFamily="18" charset="0"/>
                                            </a:rPr>
                                            <m:t>−</m:t>
                                          </m:r>
                                          <m:r>
                                            <a:rPr lang="en-US" i="1">
                                              <a:latin typeface="Cambria Math" panose="02040503050406030204" pitchFamily="18" charset="0"/>
                                            </a:rPr>
                                            <m:t>𝑓𝑟𝑒𝑒</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𝐴𝑀𝐹</m:t>
                                          </m:r>
                                          <m:r>
                                            <a:rPr lang="en-US" i="1">
                                              <a:latin typeface="Cambria Math" panose="02040503050406030204" pitchFamily="18" charset="0"/>
                                            </a:rPr>
                                            <m:t>&lt;5</m:t>
                                          </m:r>
                                        </m:sub>
                                      </m:sSub>
                                      <m:d>
                                        <m:dPr>
                                          <m:ctrlPr>
                                            <a:rPr lang="en-US" i="1">
                                              <a:latin typeface="Cambria Math" panose="02040503050406030204" pitchFamily="18" charset="0"/>
                                            </a:rPr>
                                          </m:ctrlPr>
                                        </m:dPr>
                                        <m:e>
                                          <m:r>
                                            <a:rPr lang="en-US" i="1">
                                              <a:latin typeface="Cambria Math" panose="02040503050406030204" pitchFamily="18" charset="0"/>
                                            </a:rPr>
                                            <m:t>𝑑</m:t>
                                          </m:r>
                                        </m:e>
                                      </m:d>
                                    </m:e>
                                  </m:d>
                                </m:e>
                                <m:sub>
                                  <m:r>
                                    <a:rPr lang="en-US" i="1">
                                      <a:latin typeface="Cambria Math" panose="02040503050406030204" pitchFamily="18" charset="0"/>
                                    </a:rPr>
                                    <m:t>𝑖</m:t>
                                  </m:r>
                                </m:sub>
                              </m:sSub>
                            </m:e>
                          </m:nary>
                        </m:e>
                      </m:d>
                    </m:oMath>
                  </m:oMathPara>
                </a14:m>
                <a:endParaRPr lang="en-US" dirty="0"/>
              </a:p>
              <a:p>
                <a:r>
                  <a:rPr lang="en-US" dirty="0"/>
                  <a:t>The EEZ observable duration is displayed in Figure 6 for each season. The specific day in the season is selected to be at the winter and summer solstices as well as the equinoxes. The data is shown separately for 2020 and 2021 to allow for comparison between the two years of data.</a:t>
                </a:r>
              </a:p>
            </p:txBody>
          </p:sp>
        </mc:Choice>
        <mc:Fallback>
          <p:sp>
            <p:nvSpPr>
              <p:cNvPr id="129" name="TextBox 128">
                <a:extLst>
                  <a:ext uri="{FF2B5EF4-FFF2-40B4-BE49-F238E27FC236}">
                    <a16:creationId xmlns:a16="http://schemas.microsoft.com/office/drawing/2014/main" id="{88582AF9-FBA0-0559-FDF0-3343F2AA50EF}"/>
                  </a:ext>
                </a:extLst>
              </p:cNvPr>
              <p:cNvSpPr txBox="1">
                <a:spLocks noRot="1" noChangeAspect="1" noMove="1" noResize="1" noEditPoints="1" noAdjustHandles="1" noChangeArrowheads="1" noChangeShapeType="1" noTextEdit="1"/>
              </p:cNvSpPr>
              <p:nvPr/>
            </p:nvSpPr>
            <p:spPr>
              <a:xfrm>
                <a:off x="11859174" y="12355574"/>
                <a:ext cx="9405257" cy="2790123"/>
              </a:xfrm>
              <a:prstGeom prst="rect">
                <a:avLst/>
              </a:prstGeom>
              <a:blipFill>
                <a:blip r:embed="rId6"/>
                <a:stretch>
                  <a:fillRect l="-539" t="-905" r="-404" b="-17195"/>
                </a:stretch>
              </a:blipFill>
            </p:spPr>
            <p:txBody>
              <a:bodyPr/>
              <a:lstStyle/>
              <a:p>
                <a:r>
                  <a:rPr lang="en-US">
                    <a:noFill/>
                  </a:rPr>
                  <a:t> </a:t>
                </a:r>
              </a:p>
            </p:txBody>
          </p:sp>
        </mc:Fallback>
      </mc:AlternateContent>
      <p:graphicFrame>
        <p:nvGraphicFramePr>
          <p:cNvPr id="155" name="Table 155">
            <a:extLst>
              <a:ext uri="{FF2B5EF4-FFF2-40B4-BE49-F238E27FC236}">
                <a16:creationId xmlns:a16="http://schemas.microsoft.com/office/drawing/2014/main" id="{1FA2A605-7FA9-DF1F-EA5D-F1FE0902B02F}"/>
              </a:ext>
            </a:extLst>
          </p:cNvPr>
          <p:cNvGraphicFramePr>
            <a:graphicFrameLocks noGrp="1"/>
          </p:cNvGraphicFramePr>
          <p:nvPr>
            <p:extLst>
              <p:ext uri="{D42A27DB-BD31-4B8C-83A1-F6EECF244321}">
                <p14:modId xmlns:p14="http://schemas.microsoft.com/office/powerpoint/2010/main" val="1889904207"/>
              </p:ext>
            </p:extLst>
          </p:nvPr>
        </p:nvGraphicFramePr>
        <p:xfrm>
          <a:off x="22572616" y="7094733"/>
          <a:ext cx="9405264" cy="1675040"/>
        </p:xfrm>
        <a:graphic>
          <a:graphicData uri="http://schemas.openxmlformats.org/drawingml/2006/table">
            <a:tbl>
              <a:tblPr firstRow="1" bandRow="1">
                <a:tableStyleId>{F5AB1C69-6EDB-4FF4-983F-18BD219EF322}</a:tableStyleId>
              </a:tblPr>
              <a:tblGrid>
                <a:gridCol w="1567544">
                  <a:extLst>
                    <a:ext uri="{9D8B030D-6E8A-4147-A177-3AD203B41FA5}">
                      <a16:colId xmlns:a16="http://schemas.microsoft.com/office/drawing/2014/main" val="449229292"/>
                    </a:ext>
                  </a:extLst>
                </a:gridCol>
                <a:gridCol w="1567544">
                  <a:extLst>
                    <a:ext uri="{9D8B030D-6E8A-4147-A177-3AD203B41FA5}">
                      <a16:colId xmlns:a16="http://schemas.microsoft.com/office/drawing/2014/main" val="2844100026"/>
                    </a:ext>
                  </a:extLst>
                </a:gridCol>
                <a:gridCol w="1567544">
                  <a:extLst>
                    <a:ext uri="{9D8B030D-6E8A-4147-A177-3AD203B41FA5}">
                      <a16:colId xmlns:a16="http://schemas.microsoft.com/office/drawing/2014/main" val="2314380693"/>
                    </a:ext>
                  </a:extLst>
                </a:gridCol>
                <a:gridCol w="1567544">
                  <a:extLst>
                    <a:ext uri="{9D8B030D-6E8A-4147-A177-3AD203B41FA5}">
                      <a16:colId xmlns:a16="http://schemas.microsoft.com/office/drawing/2014/main" val="4083837920"/>
                    </a:ext>
                  </a:extLst>
                </a:gridCol>
                <a:gridCol w="1567544">
                  <a:extLst>
                    <a:ext uri="{9D8B030D-6E8A-4147-A177-3AD203B41FA5}">
                      <a16:colId xmlns:a16="http://schemas.microsoft.com/office/drawing/2014/main" val="4007726746"/>
                    </a:ext>
                  </a:extLst>
                </a:gridCol>
                <a:gridCol w="1567544">
                  <a:extLst>
                    <a:ext uri="{9D8B030D-6E8A-4147-A177-3AD203B41FA5}">
                      <a16:colId xmlns:a16="http://schemas.microsoft.com/office/drawing/2014/main" val="3146220637"/>
                    </a:ext>
                  </a:extLst>
                </a:gridCol>
              </a:tblGrid>
              <a:tr h="335008">
                <a:tc>
                  <a:txBody>
                    <a:bodyPr/>
                    <a:lstStyle/>
                    <a:p>
                      <a:endParaRPr lang="en-US" sz="1800" dirty="0"/>
                    </a:p>
                  </a:txBody>
                  <a:tcPr marL="58783" marR="58783" marT="29392" marB="29392"/>
                </a:tc>
                <a:tc>
                  <a:txBody>
                    <a:bodyPr/>
                    <a:lstStyle/>
                    <a:p>
                      <a:r>
                        <a:rPr lang="en-US" sz="1800" dirty="0"/>
                        <a:t>Year</a:t>
                      </a:r>
                    </a:p>
                  </a:txBody>
                  <a:tcPr marL="58783" marR="58783" marT="29392" marB="29392"/>
                </a:tc>
                <a:tc>
                  <a:txBody>
                    <a:bodyPr/>
                    <a:lstStyle/>
                    <a:p>
                      <a:r>
                        <a:rPr lang="en-US" sz="1800" dirty="0"/>
                        <a:t>Winter</a:t>
                      </a:r>
                    </a:p>
                  </a:txBody>
                  <a:tcPr marL="58783" marR="58783" marT="29392" marB="29392"/>
                </a:tc>
                <a:tc>
                  <a:txBody>
                    <a:bodyPr/>
                    <a:lstStyle/>
                    <a:p>
                      <a:r>
                        <a:rPr lang="en-US" sz="1800" dirty="0"/>
                        <a:t>Spring</a:t>
                      </a:r>
                    </a:p>
                  </a:txBody>
                  <a:tcPr marL="58783" marR="58783" marT="29392" marB="29392"/>
                </a:tc>
                <a:tc>
                  <a:txBody>
                    <a:bodyPr/>
                    <a:lstStyle/>
                    <a:p>
                      <a:r>
                        <a:rPr lang="en-US" sz="1800" dirty="0"/>
                        <a:t>Summer</a:t>
                      </a:r>
                    </a:p>
                  </a:txBody>
                  <a:tcPr marL="58783" marR="58783" marT="29392" marB="29392"/>
                </a:tc>
                <a:tc>
                  <a:txBody>
                    <a:bodyPr/>
                    <a:lstStyle/>
                    <a:p>
                      <a:r>
                        <a:rPr lang="en-US" sz="1800" dirty="0"/>
                        <a:t>Fall</a:t>
                      </a:r>
                    </a:p>
                  </a:txBody>
                  <a:tcPr marL="58783" marR="58783" marT="29392" marB="29392"/>
                </a:tc>
                <a:extLst>
                  <a:ext uri="{0D108BD9-81ED-4DB2-BD59-A6C34878D82A}">
                    <a16:rowId xmlns:a16="http://schemas.microsoft.com/office/drawing/2014/main" val="2672445870"/>
                  </a:ext>
                </a:extLst>
              </a:tr>
              <a:tr h="335008">
                <a:tc rowSpan="2">
                  <a:txBody>
                    <a:bodyPr/>
                    <a:lstStyle/>
                    <a:p>
                      <a:r>
                        <a:rPr lang="en-US" sz="1800" dirty="0"/>
                        <a:t>EEZ East</a:t>
                      </a:r>
                    </a:p>
                  </a:txBody>
                  <a:tcPr marL="58783" marR="58783" marT="29392" marB="29392"/>
                </a:tc>
                <a:tc>
                  <a:txBody>
                    <a:bodyPr/>
                    <a:lstStyle/>
                    <a:p>
                      <a:r>
                        <a:rPr lang="en-US" sz="1800" dirty="0"/>
                        <a:t>2020</a:t>
                      </a:r>
                    </a:p>
                  </a:txBody>
                  <a:tcPr marL="58783" marR="58783" marT="29392" marB="29392"/>
                </a:tc>
                <a:tc>
                  <a:txBody>
                    <a:bodyPr/>
                    <a:lstStyle/>
                    <a:p>
                      <a:r>
                        <a:rPr lang="en-US" sz="1800" dirty="0"/>
                        <a:t>2.1</a:t>
                      </a:r>
                    </a:p>
                  </a:txBody>
                  <a:tcPr marL="58783" marR="58783" marT="29392" marB="29392"/>
                </a:tc>
                <a:tc>
                  <a:txBody>
                    <a:bodyPr/>
                    <a:lstStyle/>
                    <a:p>
                      <a:r>
                        <a:rPr lang="en-US" sz="1800" dirty="0"/>
                        <a:t>3.2</a:t>
                      </a:r>
                    </a:p>
                  </a:txBody>
                  <a:tcPr marL="58783" marR="58783" marT="29392" marB="29392"/>
                </a:tc>
                <a:tc>
                  <a:txBody>
                    <a:bodyPr/>
                    <a:lstStyle/>
                    <a:p>
                      <a:r>
                        <a:rPr lang="en-US" sz="1800" dirty="0"/>
                        <a:t>4.2</a:t>
                      </a:r>
                    </a:p>
                  </a:txBody>
                  <a:tcPr marL="58783" marR="58783" marT="29392" marB="29392"/>
                </a:tc>
                <a:tc>
                  <a:txBody>
                    <a:bodyPr/>
                    <a:lstStyle/>
                    <a:p>
                      <a:r>
                        <a:rPr lang="en-US" sz="1800" dirty="0"/>
                        <a:t>3.0</a:t>
                      </a:r>
                    </a:p>
                  </a:txBody>
                  <a:tcPr marL="58783" marR="58783" marT="29392" marB="29392"/>
                </a:tc>
                <a:extLst>
                  <a:ext uri="{0D108BD9-81ED-4DB2-BD59-A6C34878D82A}">
                    <a16:rowId xmlns:a16="http://schemas.microsoft.com/office/drawing/2014/main" val="1965627715"/>
                  </a:ext>
                </a:extLst>
              </a:tr>
              <a:tr h="335008">
                <a:tc vMerge="1">
                  <a:txBody>
                    <a:bodyPr/>
                    <a:lstStyle/>
                    <a:p>
                      <a:endParaRPr lang="en-US" dirty="0"/>
                    </a:p>
                  </a:txBody>
                  <a:tcPr/>
                </a:tc>
                <a:tc>
                  <a:txBody>
                    <a:bodyPr/>
                    <a:lstStyle/>
                    <a:p>
                      <a:r>
                        <a:rPr lang="en-US" sz="1800" dirty="0"/>
                        <a:t>2021</a:t>
                      </a:r>
                    </a:p>
                  </a:txBody>
                  <a:tcPr marL="58783" marR="58783" marT="29392" marB="29392"/>
                </a:tc>
                <a:tc>
                  <a:txBody>
                    <a:bodyPr/>
                    <a:lstStyle/>
                    <a:p>
                      <a:r>
                        <a:rPr lang="en-US" sz="1800" dirty="0"/>
                        <a:t>2.3</a:t>
                      </a:r>
                    </a:p>
                  </a:txBody>
                  <a:tcPr marL="58783" marR="58783" marT="29392" marB="29392"/>
                </a:tc>
                <a:tc>
                  <a:txBody>
                    <a:bodyPr/>
                    <a:lstStyle/>
                    <a:p>
                      <a:r>
                        <a:rPr lang="en-US" sz="1800" dirty="0"/>
                        <a:t>3.7</a:t>
                      </a:r>
                    </a:p>
                  </a:txBody>
                  <a:tcPr marL="58783" marR="58783" marT="29392" marB="29392"/>
                </a:tc>
                <a:tc>
                  <a:txBody>
                    <a:bodyPr/>
                    <a:lstStyle/>
                    <a:p>
                      <a:r>
                        <a:rPr lang="en-US" sz="1800" dirty="0"/>
                        <a:t>4.3</a:t>
                      </a:r>
                    </a:p>
                  </a:txBody>
                  <a:tcPr marL="58783" marR="58783" marT="29392" marB="29392"/>
                </a:tc>
                <a:tc>
                  <a:txBody>
                    <a:bodyPr/>
                    <a:lstStyle/>
                    <a:p>
                      <a:r>
                        <a:rPr lang="en-US" sz="1800" dirty="0"/>
                        <a:t>3.7</a:t>
                      </a:r>
                    </a:p>
                  </a:txBody>
                  <a:tcPr marL="58783" marR="58783" marT="29392" marB="29392"/>
                </a:tc>
                <a:extLst>
                  <a:ext uri="{0D108BD9-81ED-4DB2-BD59-A6C34878D82A}">
                    <a16:rowId xmlns:a16="http://schemas.microsoft.com/office/drawing/2014/main" val="1333761370"/>
                  </a:ext>
                </a:extLst>
              </a:tr>
              <a:tr h="335008">
                <a:tc rowSpan="2">
                  <a:txBody>
                    <a:bodyPr/>
                    <a:lstStyle/>
                    <a:p>
                      <a:r>
                        <a:rPr lang="en-US" sz="1800" dirty="0"/>
                        <a:t>EEZ Gulf of Mexico</a:t>
                      </a:r>
                    </a:p>
                  </a:txBody>
                  <a:tcPr marL="58783" marR="58783" marT="29392" marB="29392"/>
                </a:tc>
                <a:tc>
                  <a:txBody>
                    <a:bodyPr/>
                    <a:lstStyle/>
                    <a:p>
                      <a:r>
                        <a:rPr lang="en-US" sz="1800" dirty="0"/>
                        <a:t>2020</a:t>
                      </a:r>
                    </a:p>
                  </a:txBody>
                  <a:tcPr marL="58783" marR="58783" marT="29392" marB="29392"/>
                </a:tc>
                <a:tc>
                  <a:txBody>
                    <a:bodyPr/>
                    <a:lstStyle/>
                    <a:p>
                      <a:r>
                        <a:rPr lang="en-US" sz="1800" dirty="0"/>
                        <a:t>3.3</a:t>
                      </a:r>
                    </a:p>
                  </a:txBody>
                  <a:tcPr marL="58783" marR="58783" marT="29392" marB="29392"/>
                </a:tc>
                <a:tc>
                  <a:txBody>
                    <a:bodyPr/>
                    <a:lstStyle/>
                    <a:p>
                      <a:r>
                        <a:rPr lang="en-US" sz="1800" dirty="0"/>
                        <a:t>5.0</a:t>
                      </a:r>
                    </a:p>
                  </a:txBody>
                  <a:tcPr marL="58783" marR="58783" marT="29392" marB="29392"/>
                </a:tc>
                <a:tc>
                  <a:txBody>
                    <a:bodyPr/>
                    <a:lstStyle/>
                    <a:p>
                      <a:r>
                        <a:rPr lang="en-US" sz="1800" dirty="0"/>
                        <a:t>4.8</a:t>
                      </a:r>
                    </a:p>
                  </a:txBody>
                  <a:tcPr marL="58783" marR="58783" marT="29392" marB="29392"/>
                </a:tc>
                <a:tc>
                  <a:txBody>
                    <a:bodyPr/>
                    <a:lstStyle/>
                    <a:p>
                      <a:r>
                        <a:rPr lang="en-US" sz="1800" dirty="0"/>
                        <a:t>4.3</a:t>
                      </a:r>
                    </a:p>
                  </a:txBody>
                  <a:tcPr marL="58783" marR="58783" marT="29392" marB="29392"/>
                </a:tc>
                <a:extLst>
                  <a:ext uri="{0D108BD9-81ED-4DB2-BD59-A6C34878D82A}">
                    <a16:rowId xmlns:a16="http://schemas.microsoft.com/office/drawing/2014/main" val="2100828898"/>
                  </a:ext>
                </a:extLst>
              </a:tr>
              <a:tr h="335008">
                <a:tc vMerge="1">
                  <a:txBody>
                    <a:bodyPr/>
                    <a:lstStyle/>
                    <a:p>
                      <a:endParaRPr lang="en-US" dirty="0"/>
                    </a:p>
                  </a:txBody>
                  <a:tcPr/>
                </a:tc>
                <a:tc>
                  <a:txBody>
                    <a:bodyPr/>
                    <a:lstStyle/>
                    <a:p>
                      <a:r>
                        <a:rPr lang="en-US" sz="1800" dirty="0"/>
                        <a:t>2021</a:t>
                      </a:r>
                    </a:p>
                  </a:txBody>
                  <a:tcPr marL="58783" marR="58783" marT="29392" marB="29392"/>
                </a:tc>
                <a:tc>
                  <a:txBody>
                    <a:bodyPr/>
                    <a:lstStyle/>
                    <a:p>
                      <a:r>
                        <a:rPr lang="en-US" sz="1800" dirty="0"/>
                        <a:t>3.6</a:t>
                      </a:r>
                    </a:p>
                  </a:txBody>
                  <a:tcPr marL="58783" marR="58783" marT="29392" marB="29392"/>
                </a:tc>
                <a:tc>
                  <a:txBody>
                    <a:bodyPr/>
                    <a:lstStyle/>
                    <a:p>
                      <a:r>
                        <a:rPr lang="en-US" sz="1800" dirty="0"/>
                        <a:t>4.3</a:t>
                      </a:r>
                    </a:p>
                  </a:txBody>
                  <a:tcPr marL="58783" marR="58783" marT="29392" marB="29392"/>
                </a:tc>
                <a:tc>
                  <a:txBody>
                    <a:bodyPr/>
                    <a:lstStyle/>
                    <a:p>
                      <a:r>
                        <a:rPr lang="en-US" sz="1800" dirty="0"/>
                        <a:t>4.5</a:t>
                      </a:r>
                    </a:p>
                  </a:txBody>
                  <a:tcPr marL="58783" marR="58783" marT="29392" marB="29392"/>
                </a:tc>
                <a:tc>
                  <a:txBody>
                    <a:bodyPr/>
                    <a:lstStyle/>
                    <a:p>
                      <a:r>
                        <a:rPr lang="en-US" sz="1800" dirty="0"/>
                        <a:t>4.4</a:t>
                      </a:r>
                    </a:p>
                  </a:txBody>
                  <a:tcPr marL="58783" marR="58783" marT="29392" marB="29392"/>
                </a:tc>
                <a:extLst>
                  <a:ext uri="{0D108BD9-81ED-4DB2-BD59-A6C34878D82A}">
                    <a16:rowId xmlns:a16="http://schemas.microsoft.com/office/drawing/2014/main" val="3377456405"/>
                  </a:ext>
                </a:extLst>
              </a:tr>
            </a:tbl>
          </a:graphicData>
        </a:graphic>
      </p:graphicFrame>
      <p:sp>
        <p:nvSpPr>
          <p:cNvPr id="131" name="TextBox 130">
            <a:extLst>
              <a:ext uri="{FF2B5EF4-FFF2-40B4-BE49-F238E27FC236}">
                <a16:creationId xmlns:a16="http://schemas.microsoft.com/office/drawing/2014/main" id="{781E3E2A-898A-7C74-2339-7D9906E0A549}"/>
              </a:ext>
            </a:extLst>
          </p:cNvPr>
          <p:cNvSpPr txBox="1"/>
          <p:nvPr/>
        </p:nvSpPr>
        <p:spPr>
          <a:xfrm>
            <a:off x="18078761" y="8808317"/>
            <a:ext cx="3385146" cy="883832"/>
          </a:xfrm>
          <a:prstGeom prst="rect">
            <a:avLst/>
          </a:prstGeom>
          <a:noFill/>
          <a:ln>
            <a:noFill/>
          </a:ln>
        </p:spPr>
        <p:txBody>
          <a:bodyPr wrap="square">
            <a:spAutoFit/>
          </a:bodyPr>
          <a:lstStyle/>
          <a:p>
            <a:pPr algn="just"/>
            <a:r>
              <a:rPr lang="en-US" sz="1286" b="1" dirty="0">
                <a:solidFill>
                  <a:schemeClr val="accent5">
                    <a:lumMod val="75000"/>
                  </a:schemeClr>
                </a:solidFill>
              </a:rPr>
              <a:t>Figure 4</a:t>
            </a:r>
            <a:r>
              <a:rPr lang="en-US" sz="1286" dirty="0">
                <a:solidFill>
                  <a:schemeClr val="accent5">
                    <a:lumMod val="75000"/>
                  </a:schemeClr>
                </a:solidFill>
              </a:rPr>
              <a:t>. Each binary cloud mask (BCM) (top panel) is multiplied by EEZ mask, resulting in valid data only over the EEZ area (bottom panel). </a:t>
            </a:r>
          </a:p>
        </p:txBody>
      </p:sp>
      <p:sp>
        <p:nvSpPr>
          <p:cNvPr id="109" name="TextBox 108">
            <a:extLst>
              <a:ext uri="{FF2B5EF4-FFF2-40B4-BE49-F238E27FC236}">
                <a16:creationId xmlns:a16="http://schemas.microsoft.com/office/drawing/2014/main" id="{C8E908F8-34D2-14EB-750A-3642B4F77575}"/>
              </a:ext>
            </a:extLst>
          </p:cNvPr>
          <p:cNvSpPr txBox="1"/>
          <p:nvPr/>
        </p:nvSpPr>
        <p:spPr>
          <a:xfrm>
            <a:off x="12028785" y="5690863"/>
            <a:ext cx="5758908" cy="4209357"/>
          </a:xfrm>
          <a:prstGeom prst="rect">
            <a:avLst/>
          </a:prstGeom>
          <a:noFill/>
        </p:spPr>
        <p:txBody>
          <a:bodyPr wrap="square" rtlCol="0">
            <a:spAutoFit/>
          </a:bodyPr>
          <a:lstStyle/>
          <a:p>
            <a:pPr algn="just"/>
            <a:r>
              <a:rPr lang="en-US" sz="1672" dirty="0">
                <a:ea typeface="Times New Roman" panose="02020603050405020304" pitchFamily="18" charset="0"/>
              </a:rPr>
              <a:t>Three years of GOES-16 ABI binary cloud mask (BCM) data </a:t>
            </a:r>
            <a:r>
              <a:rPr lang="en-US" sz="1672" dirty="0"/>
              <a:t>(2019, 2020, 2021) </a:t>
            </a:r>
            <a:r>
              <a:rPr lang="en-US" sz="1672" dirty="0">
                <a:ea typeface="Times New Roman" panose="02020603050405020304" pitchFamily="18" charset="0"/>
              </a:rPr>
              <a:t>were aggregated at 30 min cadence in order to assess the availability for observations of the OCX regions of interest. In this poster we illustrate the process for the East Coast and Gulf of Mexico portions of the EEZ. The following metrics were obtained: (</a:t>
            </a:r>
            <a:r>
              <a:rPr lang="en-US" sz="1672" dirty="0" err="1">
                <a:ea typeface="Times New Roman" panose="02020603050405020304" pitchFamily="18" charset="0"/>
              </a:rPr>
              <a:t>i</a:t>
            </a:r>
            <a:r>
              <a:rPr lang="en-US" sz="1672" dirty="0">
                <a:ea typeface="Times New Roman" panose="02020603050405020304" pitchFamily="18" charset="0"/>
              </a:rPr>
              <a:t>) EEZ cloud-free fraction (Figures 4 and 5) and its variation with season and time of day, and (ii) seasonal cloudiness per EEZ pixel, which combined with solar and observational geometry data results in an estimate of the duration over which each EEZ pixel is available for observations (Figure 6). </a:t>
            </a:r>
          </a:p>
          <a:p>
            <a:pPr algn="just"/>
            <a:endParaRPr lang="en-US" sz="1672" dirty="0">
              <a:ea typeface="Times New Roman" panose="02020603050405020304" pitchFamily="18" charset="0"/>
            </a:endParaRPr>
          </a:p>
          <a:p>
            <a:pPr algn="just"/>
            <a:r>
              <a:rPr lang="en-US" sz="1672" b="1" dirty="0">
                <a:ea typeface="Times New Roman" panose="02020603050405020304" pitchFamily="18" charset="0"/>
              </a:rPr>
              <a:t>		(</a:t>
            </a:r>
            <a:r>
              <a:rPr lang="en-US" sz="1672" b="1" dirty="0" err="1">
                <a:ea typeface="Times New Roman" panose="02020603050405020304" pitchFamily="18" charset="0"/>
              </a:rPr>
              <a:t>i</a:t>
            </a:r>
            <a:r>
              <a:rPr lang="en-US" sz="1672" b="1" dirty="0">
                <a:ea typeface="Times New Roman" panose="02020603050405020304" pitchFamily="18" charset="0"/>
              </a:rPr>
              <a:t>)	Cloud-free fraction of EEZ</a:t>
            </a:r>
          </a:p>
          <a:p>
            <a:pPr algn="just"/>
            <a:r>
              <a:rPr lang="en-US" sz="1672" dirty="0"/>
              <a:t>All EEZ BCM values are averaged to obtain fraction of cloudy pixels at any given time.</a:t>
            </a:r>
          </a:p>
          <a:p>
            <a:pPr algn="just"/>
            <a:endParaRPr lang="en-US" sz="1672" dirty="0">
              <a:ea typeface="Times New Roman" panose="02020603050405020304" pitchFamily="18" charset="0"/>
            </a:endParaRPr>
          </a:p>
        </p:txBody>
      </p:sp>
      <p:pic>
        <p:nvPicPr>
          <p:cNvPr id="159" name="Picture 158" descr="Chart, bar chart&#10;&#10;Description automatically generated">
            <a:extLst>
              <a:ext uri="{FF2B5EF4-FFF2-40B4-BE49-F238E27FC236}">
                <a16:creationId xmlns:a16="http://schemas.microsoft.com/office/drawing/2014/main" id="{FC01EB2D-ECF1-51CD-D11C-512E7C047236}"/>
              </a:ext>
            </a:extLst>
          </p:cNvPr>
          <p:cNvPicPr>
            <a:picLocks noChangeAspect="1"/>
          </p:cNvPicPr>
          <p:nvPr/>
        </p:nvPicPr>
        <p:blipFill>
          <a:blip r:embed="rId7"/>
          <a:stretch>
            <a:fillRect/>
          </a:stretch>
        </p:blipFill>
        <p:spPr>
          <a:xfrm>
            <a:off x="11585704" y="9733315"/>
            <a:ext cx="2797253" cy="2097940"/>
          </a:xfrm>
          <a:prstGeom prst="rect">
            <a:avLst/>
          </a:prstGeom>
        </p:spPr>
      </p:pic>
      <p:pic>
        <p:nvPicPr>
          <p:cNvPr id="163" name="Picture 162" descr="Chart, line chart&#10;&#10;Description automatically generated">
            <a:extLst>
              <a:ext uri="{FF2B5EF4-FFF2-40B4-BE49-F238E27FC236}">
                <a16:creationId xmlns:a16="http://schemas.microsoft.com/office/drawing/2014/main" id="{CA6E7078-A766-0774-73A0-E619B5ADE330}"/>
              </a:ext>
            </a:extLst>
          </p:cNvPr>
          <p:cNvPicPr>
            <a:picLocks noChangeAspect="1"/>
          </p:cNvPicPr>
          <p:nvPr/>
        </p:nvPicPr>
        <p:blipFill>
          <a:blip r:embed="rId8"/>
          <a:stretch>
            <a:fillRect/>
          </a:stretch>
        </p:blipFill>
        <p:spPr>
          <a:xfrm>
            <a:off x="14100320" y="9745915"/>
            <a:ext cx="2663924" cy="1997943"/>
          </a:xfrm>
          <a:prstGeom prst="rect">
            <a:avLst/>
          </a:prstGeom>
        </p:spPr>
      </p:pic>
      <p:sp>
        <p:nvSpPr>
          <p:cNvPr id="166" name="TextBox 165">
            <a:extLst>
              <a:ext uri="{FF2B5EF4-FFF2-40B4-BE49-F238E27FC236}">
                <a16:creationId xmlns:a16="http://schemas.microsoft.com/office/drawing/2014/main" id="{DD363413-1647-704F-8B39-CBA9885226C9}"/>
              </a:ext>
            </a:extLst>
          </p:cNvPr>
          <p:cNvSpPr txBox="1"/>
          <p:nvPr/>
        </p:nvSpPr>
        <p:spPr>
          <a:xfrm>
            <a:off x="11968458" y="11857944"/>
            <a:ext cx="9495451" cy="290208"/>
          </a:xfrm>
          <a:prstGeom prst="rect">
            <a:avLst/>
          </a:prstGeom>
          <a:noFill/>
          <a:ln>
            <a:noFill/>
          </a:ln>
        </p:spPr>
        <p:txBody>
          <a:bodyPr wrap="square">
            <a:spAutoFit/>
          </a:bodyPr>
          <a:lstStyle/>
          <a:p>
            <a:r>
              <a:rPr lang="en-US" sz="1286" b="1" dirty="0">
                <a:solidFill>
                  <a:schemeClr val="accent5">
                    <a:lumMod val="75000"/>
                  </a:schemeClr>
                </a:solidFill>
              </a:rPr>
              <a:t>Figure 5</a:t>
            </a:r>
            <a:r>
              <a:rPr lang="en-US" sz="1286" dirty="0">
                <a:solidFill>
                  <a:schemeClr val="accent5">
                    <a:lumMod val="75000"/>
                  </a:schemeClr>
                </a:solidFill>
              </a:rPr>
              <a:t>. Monthly and diurnal variation of cloudiness for the East Coast EEZ portion – left panels; Gulf of Mexico – right panels). </a:t>
            </a:r>
          </a:p>
        </p:txBody>
      </p:sp>
      <p:pic>
        <p:nvPicPr>
          <p:cNvPr id="5" name="Picture 4" descr="Chart&#10;&#10;Description automatically generated">
            <a:extLst>
              <a:ext uri="{FF2B5EF4-FFF2-40B4-BE49-F238E27FC236}">
                <a16:creationId xmlns:a16="http://schemas.microsoft.com/office/drawing/2014/main" id="{D658731F-D2F0-F639-8EE9-605BF3DF7BCC}"/>
              </a:ext>
            </a:extLst>
          </p:cNvPr>
          <p:cNvPicPr>
            <a:picLocks noChangeAspect="1"/>
          </p:cNvPicPr>
          <p:nvPr/>
        </p:nvPicPr>
        <p:blipFill>
          <a:blip r:embed="rId9"/>
          <a:stretch>
            <a:fillRect/>
          </a:stretch>
        </p:blipFill>
        <p:spPr>
          <a:xfrm>
            <a:off x="5592678" y="10527936"/>
            <a:ext cx="4669227" cy="3891022"/>
          </a:xfrm>
          <a:prstGeom prst="rect">
            <a:avLst/>
          </a:prstGeom>
        </p:spPr>
      </p:pic>
      <p:pic>
        <p:nvPicPr>
          <p:cNvPr id="8" name="Picture 7" descr="Chart&#10;&#10;Description automatically generated">
            <a:extLst>
              <a:ext uri="{FF2B5EF4-FFF2-40B4-BE49-F238E27FC236}">
                <a16:creationId xmlns:a16="http://schemas.microsoft.com/office/drawing/2014/main" id="{5D45DC5C-8F9C-5082-9A8B-30C2B3A404F1}"/>
              </a:ext>
            </a:extLst>
          </p:cNvPr>
          <p:cNvPicPr>
            <a:picLocks noChangeAspect="1"/>
          </p:cNvPicPr>
          <p:nvPr/>
        </p:nvPicPr>
        <p:blipFill>
          <a:blip r:embed="rId10"/>
          <a:stretch>
            <a:fillRect/>
          </a:stretch>
        </p:blipFill>
        <p:spPr>
          <a:xfrm>
            <a:off x="1325167" y="10527938"/>
            <a:ext cx="4669227" cy="3891022"/>
          </a:xfrm>
          <a:prstGeom prst="rect">
            <a:avLst/>
          </a:prstGeom>
        </p:spPr>
      </p:pic>
      <p:sp>
        <p:nvSpPr>
          <p:cNvPr id="9" name="Rounded Rectangle 8">
            <a:extLst>
              <a:ext uri="{FF2B5EF4-FFF2-40B4-BE49-F238E27FC236}">
                <a16:creationId xmlns:a16="http://schemas.microsoft.com/office/drawing/2014/main" id="{D4063774-131E-D622-9770-B4E5EA868EBC}"/>
              </a:ext>
            </a:extLst>
          </p:cNvPr>
          <p:cNvSpPr/>
          <p:nvPr/>
        </p:nvSpPr>
        <p:spPr>
          <a:xfrm>
            <a:off x="22572621" y="22382550"/>
            <a:ext cx="9405257" cy="669915"/>
          </a:xfrm>
          <a:prstGeom prst="round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72" dirty="0">
                <a:solidFill>
                  <a:schemeClr val="tx1"/>
                </a:solidFill>
              </a:rPr>
              <a:t>References</a:t>
            </a:r>
          </a:p>
        </p:txBody>
      </p:sp>
      <p:sp>
        <p:nvSpPr>
          <p:cNvPr id="10" name="TextBox 9">
            <a:extLst>
              <a:ext uri="{FF2B5EF4-FFF2-40B4-BE49-F238E27FC236}">
                <a16:creationId xmlns:a16="http://schemas.microsoft.com/office/drawing/2014/main" id="{DA15B03B-4D09-C44E-6B53-111034D5F794}"/>
              </a:ext>
            </a:extLst>
          </p:cNvPr>
          <p:cNvSpPr txBox="1"/>
          <p:nvPr/>
        </p:nvSpPr>
        <p:spPr>
          <a:xfrm>
            <a:off x="22533939" y="8943117"/>
            <a:ext cx="9405257" cy="2408160"/>
          </a:xfrm>
          <a:prstGeom prst="rect">
            <a:avLst/>
          </a:prstGeom>
          <a:noFill/>
        </p:spPr>
        <p:txBody>
          <a:bodyPr wrap="square" rtlCol="0">
            <a:spAutoFit/>
          </a:bodyPr>
          <a:lstStyle/>
          <a:p>
            <a:pPr algn="just"/>
            <a:r>
              <a:rPr lang="en-US" sz="1672" dirty="0">
                <a:ea typeface="Times New Roman" panose="02020603050405020304" pitchFamily="18" charset="0"/>
              </a:rPr>
              <a:t>The illustration shown in Figure 6 is a general example of a scanning pattern, which will be fine tuned as instrument concepts mature and implementation details become available. For the current example, the scan direction pixel size is set to to 8.4 </a:t>
            </a:r>
            <a:r>
              <a:rPr lang="en-US" sz="1672" dirty="0" err="1">
                <a:ea typeface="Times New Roman" panose="02020603050405020304" pitchFamily="18" charset="0"/>
              </a:rPr>
              <a:t>μrad</a:t>
            </a:r>
            <a:r>
              <a:rPr lang="en-US" sz="1672" dirty="0">
                <a:ea typeface="Times New Roman" panose="02020603050405020304" pitchFamily="18" charset="0"/>
              </a:rPr>
              <a:t> using the requirement of 300m ground sampling distance at nadir. The cross-scan field of view (FOV) is set somewhat arbitrarily to 1.45 degrees, to resemble the FOV of the GLIMR instrument</a:t>
            </a:r>
            <a:r>
              <a:rPr lang="en-US" sz="1672" baseline="30000" dirty="0">
                <a:ea typeface="Times New Roman" panose="02020603050405020304" pitchFamily="18" charset="0"/>
              </a:rPr>
              <a:t>4</a:t>
            </a:r>
            <a:r>
              <a:rPr lang="en-US" sz="1672" dirty="0">
                <a:ea typeface="Times New Roman" panose="02020603050405020304" pitchFamily="18" charset="0"/>
              </a:rPr>
              <a:t>.</a:t>
            </a:r>
          </a:p>
          <a:p>
            <a:pPr algn="just"/>
            <a:r>
              <a:rPr lang="en-US" sz="1672" dirty="0">
                <a:ea typeface="Times New Roman" panose="02020603050405020304" pitchFamily="18" charset="0"/>
              </a:rPr>
              <a:t>The scan pattern shown in this example combined with the 3-hour coverage requirement would require an average of about 0.5 seconds per scan execution, including all  necessary calibration, positioning of the mirror etc.</a:t>
            </a:r>
          </a:p>
          <a:p>
            <a:pPr algn="just"/>
            <a:endParaRPr lang="en-US" sz="1672" b="1" dirty="0">
              <a:ea typeface="Times New Roman" panose="02020603050405020304" pitchFamily="18" charset="0"/>
            </a:endParaRPr>
          </a:p>
        </p:txBody>
      </p:sp>
      <p:pic>
        <p:nvPicPr>
          <p:cNvPr id="11" name="Picture 10">
            <a:extLst>
              <a:ext uri="{FF2B5EF4-FFF2-40B4-BE49-F238E27FC236}">
                <a16:creationId xmlns:a16="http://schemas.microsoft.com/office/drawing/2014/main" id="{4639424A-54B2-7D72-B427-EC059987169F}"/>
              </a:ext>
            </a:extLst>
          </p:cNvPr>
          <p:cNvPicPr>
            <a:picLocks noChangeAspect="1"/>
          </p:cNvPicPr>
          <p:nvPr/>
        </p:nvPicPr>
        <p:blipFill>
          <a:blip r:embed="rId11"/>
          <a:stretch>
            <a:fillRect/>
          </a:stretch>
        </p:blipFill>
        <p:spPr>
          <a:xfrm>
            <a:off x="1671040" y="14721318"/>
            <a:ext cx="4384625" cy="2639359"/>
          </a:xfrm>
          <a:prstGeom prst="rect">
            <a:avLst/>
          </a:prstGeom>
        </p:spPr>
      </p:pic>
      <p:sp>
        <p:nvSpPr>
          <p:cNvPr id="12" name="Rounded Rectangle 11">
            <a:extLst>
              <a:ext uri="{FF2B5EF4-FFF2-40B4-BE49-F238E27FC236}">
                <a16:creationId xmlns:a16="http://schemas.microsoft.com/office/drawing/2014/main" id="{8F1656F8-3391-B9DC-5BBE-4E0DBCD2AB72}"/>
              </a:ext>
            </a:extLst>
          </p:cNvPr>
          <p:cNvSpPr/>
          <p:nvPr/>
        </p:nvSpPr>
        <p:spPr>
          <a:xfrm>
            <a:off x="22572621" y="17606125"/>
            <a:ext cx="9405257" cy="66991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86" dirty="0"/>
              <a:t>Summary</a:t>
            </a:r>
          </a:p>
        </p:txBody>
      </p:sp>
      <p:graphicFrame>
        <p:nvGraphicFramePr>
          <p:cNvPr id="19" name="Table 155">
            <a:extLst>
              <a:ext uri="{FF2B5EF4-FFF2-40B4-BE49-F238E27FC236}">
                <a16:creationId xmlns:a16="http://schemas.microsoft.com/office/drawing/2014/main" id="{2A34CF1D-4FAC-1F9A-55C1-B20B11D64654}"/>
              </a:ext>
            </a:extLst>
          </p:cNvPr>
          <p:cNvGraphicFramePr>
            <a:graphicFrameLocks noGrp="1"/>
          </p:cNvGraphicFramePr>
          <p:nvPr>
            <p:extLst>
              <p:ext uri="{D42A27DB-BD31-4B8C-83A1-F6EECF244321}">
                <p14:modId xmlns:p14="http://schemas.microsoft.com/office/powerpoint/2010/main" val="3189341261"/>
              </p:ext>
            </p:extLst>
          </p:nvPr>
        </p:nvGraphicFramePr>
        <p:xfrm>
          <a:off x="1517613" y="22747104"/>
          <a:ext cx="9163698" cy="2292530"/>
        </p:xfrm>
        <a:graphic>
          <a:graphicData uri="http://schemas.openxmlformats.org/drawingml/2006/table">
            <a:tbl>
              <a:tblPr firstRow="1" bandRow="1">
                <a:tableStyleId>{F5AB1C69-6EDB-4FF4-983F-18BD219EF322}</a:tableStyleId>
              </a:tblPr>
              <a:tblGrid>
                <a:gridCol w="1145463">
                  <a:extLst>
                    <a:ext uri="{9D8B030D-6E8A-4147-A177-3AD203B41FA5}">
                      <a16:colId xmlns:a16="http://schemas.microsoft.com/office/drawing/2014/main" val="449229292"/>
                    </a:ext>
                  </a:extLst>
                </a:gridCol>
                <a:gridCol w="1292781">
                  <a:extLst>
                    <a:ext uri="{9D8B030D-6E8A-4147-A177-3AD203B41FA5}">
                      <a16:colId xmlns:a16="http://schemas.microsoft.com/office/drawing/2014/main" val="2844100026"/>
                    </a:ext>
                  </a:extLst>
                </a:gridCol>
                <a:gridCol w="1120909">
                  <a:extLst>
                    <a:ext uri="{9D8B030D-6E8A-4147-A177-3AD203B41FA5}">
                      <a16:colId xmlns:a16="http://schemas.microsoft.com/office/drawing/2014/main" val="2314380693"/>
                    </a:ext>
                  </a:extLst>
                </a:gridCol>
                <a:gridCol w="1120909">
                  <a:extLst>
                    <a:ext uri="{9D8B030D-6E8A-4147-A177-3AD203B41FA5}">
                      <a16:colId xmlns:a16="http://schemas.microsoft.com/office/drawing/2014/main" val="1402276340"/>
                    </a:ext>
                  </a:extLst>
                </a:gridCol>
                <a:gridCol w="1120909">
                  <a:extLst>
                    <a:ext uri="{9D8B030D-6E8A-4147-A177-3AD203B41FA5}">
                      <a16:colId xmlns:a16="http://schemas.microsoft.com/office/drawing/2014/main" val="4083837920"/>
                    </a:ext>
                  </a:extLst>
                </a:gridCol>
                <a:gridCol w="1120909">
                  <a:extLst>
                    <a:ext uri="{9D8B030D-6E8A-4147-A177-3AD203B41FA5}">
                      <a16:colId xmlns:a16="http://schemas.microsoft.com/office/drawing/2014/main" val="944064965"/>
                    </a:ext>
                  </a:extLst>
                </a:gridCol>
                <a:gridCol w="1120909">
                  <a:extLst>
                    <a:ext uri="{9D8B030D-6E8A-4147-A177-3AD203B41FA5}">
                      <a16:colId xmlns:a16="http://schemas.microsoft.com/office/drawing/2014/main" val="4007726746"/>
                    </a:ext>
                  </a:extLst>
                </a:gridCol>
                <a:gridCol w="1120909">
                  <a:extLst>
                    <a:ext uri="{9D8B030D-6E8A-4147-A177-3AD203B41FA5}">
                      <a16:colId xmlns:a16="http://schemas.microsoft.com/office/drawing/2014/main" val="3146220637"/>
                    </a:ext>
                  </a:extLst>
                </a:gridCol>
              </a:tblGrid>
              <a:tr h="529046">
                <a:tc>
                  <a:txBody>
                    <a:bodyPr/>
                    <a:lstStyle/>
                    <a:p>
                      <a:endParaRPr lang="en-US" sz="1500" dirty="0"/>
                    </a:p>
                  </a:txBody>
                  <a:tcPr marL="58783" marR="58783" marT="29392" marB="29392"/>
                </a:tc>
                <a:tc>
                  <a:txBody>
                    <a:bodyPr/>
                    <a:lstStyle/>
                    <a:p>
                      <a:r>
                        <a:rPr lang="en-US" sz="1500" dirty="0"/>
                        <a:t>Date</a:t>
                      </a:r>
                    </a:p>
                  </a:txBody>
                  <a:tcPr marL="58783" marR="58783" marT="29392" marB="29392"/>
                </a:tc>
                <a:tc>
                  <a:txBody>
                    <a:bodyPr/>
                    <a:lstStyle/>
                    <a:p>
                      <a:r>
                        <a:rPr lang="en-US" sz="1500" dirty="0"/>
                        <a:t>East Coast</a:t>
                      </a:r>
                    </a:p>
                  </a:txBody>
                  <a:tcPr marL="58783" marR="58783" marT="29392" marB="29392"/>
                </a:tc>
                <a:tc>
                  <a:txBody>
                    <a:bodyPr/>
                    <a:lstStyle/>
                    <a:p>
                      <a:r>
                        <a:rPr lang="en-US" sz="1500" dirty="0"/>
                        <a:t>Lake Superior</a:t>
                      </a:r>
                    </a:p>
                  </a:txBody>
                  <a:tcPr marL="58783" marR="58783" marT="29392" marB="29392"/>
                </a:tc>
                <a:tc>
                  <a:txBody>
                    <a:bodyPr/>
                    <a:lstStyle/>
                    <a:p>
                      <a:r>
                        <a:rPr lang="en-US" sz="1500" dirty="0"/>
                        <a:t>Gulf of Mexico</a:t>
                      </a:r>
                    </a:p>
                  </a:txBody>
                  <a:tcPr marL="58783" marR="58783" marT="29392" marB="29392"/>
                </a:tc>
                <a:tc>
                  <a:txBody>
                    <a:bodyPr/>
                    <a:lstStyle/>
                    <a:p>
                      <a:r>
                        <a:rPr lang="en-US" sz="1500" dirty="0"/>
                        <a:t>Hawaii</a:t>
                      </a:r>
                    </a:p>
                  </a:txBody>
                  <a:tcPr marL="58783" marR="58783" marT="29392" marB="29392"/>
                </a:tc>
                <a:tc>
                  <a:txBody>
                    <a:bodyPr/>
                    <a:lstStyle/>
                    <a:p>
                      <a:r>
                        <a:rPr lang="en-US" sz="1500" dirty="0"/>
                        <a:t>West Coast</a:t>
                      </a:r>
                    </a:p>
                  </a:txBody>
                  <a:tcPr marL="58783" marR="58783" marT="29392" marB="29392"/>
                </a:tc>
                <a:tc>
                  <a:txBody>
                    <a:bodyPr/>
                    <a:lstStyle/>
                    <a:p>
                      <a:r>
                        <a:rPr lang="en-US" sz="1500" dirty="0"/>
                        <a:t>Alaska</a:t>
                      </a:r>
                    </a:p>
                  </a:txBody>
                  <a:tcPr marL="58783" marR="58783" marT="29392" marB="29392"/>
                </a:tc>
                <a:extLst>
                  <a:ext uri="{0D108BD9-81ED-4DB2-BD59-A6C34878D82A}">
                    <a16:rowId xmlns:a16="http://schemas.microsoft.com/office/drawing/2014/main" val="2672445870"/>
                  </a:ext>
                </a:extLst>
              </a:tr>
              <a:tr h="293914">
                <a:tc rowSpan="3">
                  <a:txBody>
                    <a:bodyPr/>
                    <a:lstStyle/>
                    <a:p>
                      <a:r>
                        <a:rPr lang="en-US" sz="1500" dirty="0"/>
                        <a:t>East Location</a:t>
                      </a:r>
                    </a:p>
                  </a:txBody>
                  <a:tcPr marL="58783" marR="58783" marT="29392" marB="29392"/>
                </a:tc>
                <a:tc>
                  <a:txBody>
                    <a:bodyPr/>
                    <a:lstStyle/>
                    <a:p>
                      <a:r>
                        <a:rPr lang="en-US" sz="1500" dirty="0"/>
                        <a:t>2021-03-20</a:t>
                      </a:r>
                    </a:p>
                  </a:txBody>
                  <a:tcPr marL="58783" marR="58783" marT="29392" marB="29392"/>
                </a:tc>
                <a:tc>
                  <a:txBody>
                    <a:bodyPr/>
                    <a:lstStyle/>
                    <a:p>
                      <a:pPr algn="r"/>
                      <a:r>
                        <a:rPr lang="en-US" sz="1500" dirty="0"/>
                        <a:t>7.0</a:t>
                      </a:r>
                    </a:p>
                  </a:txBody>
                  <a:tcPr marL="58783" marR="58783" marT="29392" marB="29392"/>
                </a:tc>
                <a:tc>
                  <a:txBody>
                    <a:bodyPr/>
                    <a:lstStyle/>
                    <a:p>
                      <a:pPr algn="r"/>
                      <a:r>
                        <a:rPr lang="en-US" sz="1500" dirty="0"/>
                        <a:t>4.5</a:t>
                      </a:r>
                    </a:p>
                  </a:txBody>
                  <a:tcPr marL="58783" marR="58783" marT="29392" marB="29392"/>
                </a:tc>
                <a:tc>
                  <a:txBody>
                    <a:bodyPr/>
                    <a:lstStyle/>
                    <a:p>
                      <a:pPr algn="r"/>
                      <a:r>
                        <a:rPr lang="en-US" sz="1500" dirty="0"/>
                        <a:t>9.0</a:t>
                      </a:r>
                    </a:p>
                  </a:txBody>
                  <a:tcPr marL="58783" marR="58783" marT="29392" marB="29392"/>
                </a:tc>
                <a:tc>
                  <a:txBody>
                    <a:bodyPr/>
                    <a:lstStyle/>
                    <a:p>
                      <a:pPr algn="r"/>
                      <a:r>
                        <a:rPr lang="en-US" sz="1500" dirty="0"/>
                        <a:t>10.0</a:t>
                      </a:r>
                    </a:p>
                  </a:txBody>
                  <a:tcPr marL="58783" marR="58783" marT="29392" marB="29392"/>
                </a:tc>
                <a:tc>
                  <a:txBody>
                    <a:bodyPr/>
                    <a:lstStyle/>
                    <a:p>
                      <a:pPr algn="r"/>
                      <a:r>
                        <a:rPr lang="en-US" sz="1500" dirty="0"/>
                        <a:t>9.5</a:t>
                      </a:r>
                    </a:p>
                  </a:txBody>
                  <a:tcPr marL="58783" marR="58783" marT="29392" marB="29392"/>
                </a:tc>
                <a:tc>
                  <a:txBody>
                    <a:bodyPr/>
                    <a:lstStyle/>
                    <a:p>
                      <a:pPr algn="r"/>
                      <a:r>
                        <a:rPr lang="en-US" sz="1500" dirty="0"/>
                        <a:t>6.0</a:t>
                      </a:r>
                    </a:p>
                  </a:txBody>
                  <a:tcPr marL="58783" marR="58783" marT="29392" marB="29392"/>
                </a:tc>
                <a:extLst>
                  <a:ext uri="{0D108BD9-81ED-4DB2-BD59-A6C34878D82A}">
                    <a16:rowId xmlns:a16="http://schemas.microsoft.com/office/drawing/2014/main" val="1965627715"/>
                  </a:ext>
                </a:extLst>
              </a:tr>
              <a:tr h="293914">
                <a:tc vMerge="1">
                  <a:txBody>
                    <a:bodyPr/>
                    <a:lstStyle/>
                    <a:p>
                      <a:endParaRPr lang="en-US"/>
                    </a:p>
                  </a:txBody>
                  <a:tcPr/>
                </a:tc>
                <a:tc>
                  <a:txBody>
                    <a:bodyPr/>
                    <a:lstStyle/>
                    <a:p>
                      <a:r>
                        <a:rPr lang="en-US" sz="1500" dirty="0"/>
                        <a:t>2021-06-20</a:t>
                      </a:r>
                    </a:p>
                  </a:txBody>
                  <a:tcPr marL="58783" marR="58783" marT="29392" marB="29392"/>
                </a:tc>
                <a:tc>
                  <a:txBody>
                    <a:bodyPr/>
                    <a:lstStyle/>
                    <a:p>
                      <a:pPr algn="r"/>
                      <a:r>
                        <a:rPr lang="en-US" sz="1500" dirty="0"/>
                        <a:t>8.0</a:t>
                      </a:r>
                    </a:p>
                  </a:txBody>
                  <a:tcPr marL="58783" marR="58783" marT="29392" marB="29392"/>
                </a:tc>
                <a:tc>
                  <a:txBody>
                    <a:bodyPr/>
                    <a:lstStyle/>
                    <a:p>
                      <a:pPr algn="r"/>
                      <a:r>
                        <a:rPr lang="en-US" sz="1500" dirty="0"/>
                        <a:t>8.5</a:t>
                      </a:r>
                    </a:p>
                  </a:txBody>
                  <a:tcPr marL="58783" marR="58783" marT="29392" marB="29392"/>
                </a:tc>
                <a:tc>
                  <a:txBody>
                    <a:bodyPr/>
                    <a:lstStyle/>
                    <a:p>
                      <a:pPr algn="r"/>
                      <a:r>
                        <a:rPr lang="en-US" sz="1500" dirty="0"/>
                        <a:t>9.0</a:t>
                      </a:r>
                    </a:p>
                  </a:txBody>
                  <a:tcPr marL="58783" marR="58783" marT="29392" marB="29392"/>
                </a:tc>
                <a:tc>
                  <a:txBody>
                    <a:bodyPr/>
                    <a:lstStyle/>
                    <a:p>
                      <a:pPr algn="r"/>
                      <a:r>
                        <a:rPr lang="en-US" sz="1500" dirty="0"/>
                        <a:t>10.0</a:t>
                      </a:r>
                    </a:p>
                  </a:txBody>
                  <a:tcPr marL="58783" marR="58783" marT="29392" marB="29392"/>
                </a:tc>
                <a:tc>
                  <a:txBody>
                    <a:bodyPr/>
                    <a:lstStyle/>
                    <a:p>
                      <a:pPr algn="r"/>
                      <a:r>
                        <a:rPr lang="en-US" sz="1500" dirty="0"/>
                        <a:t>12.0</a:t>
                      </a:r>
                    </a:p>
                  </a:txBody>
                  <a:tcPr marL="58783" marR="58783" marT="29392" marB="29392"/>
                </a:tc>
                <a:tc>
                  <a:txBody>
                    <a:bodyPr/>
                    <a:lstStyle/>
                    <a:p>
                      <a:pPr algn="r"/>
                      <a:r>
                        <a:rPr lang="en-US" sz="1500" dirty="0"/>
                        <a:t>11.0</a:t>
                      </a:r>
                    </a:p>
                  </a:txBody>
                  <a:tcPr marL="58783" marR="58783" marT="29392" marB="29392"/>
                </a:tc>
                <a:extLst>
                  <a:ext uri="{0D108BD9-81ED-4DB2-BD59-A6C34878D82A}">
                    <a16:rowId xmlns:a16="http://schemas.microsoft.com/office/drawing/2014/main" val="574709995"/>
                  </a:ext>
                </a:extLst>
              </a:tr>
              <a:tr h="293914">
                <a:tc vMerge="1">
                  <a:txBody>
                    <a:bodyPr/>
                    <a:lstStyle/>
                    <a:p>
                      <a:endParaRPr lang="en-US" dirty="0"/>
                    </a:p>
                  </a:txBody>
                  <a:tcPr/>
                </a:tc>
                <a:tc>
                  <a:txBody>
                    <a:bodyPr/>
                    <a:lstStyle/>
                    <a:p>
                      <a:r>
                        <a:rPr lang="en-US" sz="1500" dirty="0"/>
                        <a:t>2021-12-20</a:t>
                      </a:r>
                    </a:p>
                  </a:txBody>
                  <a:tcPr marL="58783" marR="58783" marT="29392" marB="29392"/>
                </a:tc>
                <a:tc>
                  <a:txBody>
                    <a:bodyPr/>
                    <a:lstStyle/>
                    <a:p>
                      <a:pPr algn="r"/>
                      <a:r>
                        <a:rPr lang="en-US" sz="1500" dirty="0"/>
                        <a:t>3.5</a:t>
                      </a:r>
                    </a:p>
                  </a:txBody>
                  <a:tcPr marL="58783" marR="58783" marT="29392" marB="29392"/>
                </a:tc>
                <a:tc>
                  <a:txBody>
                    <a:bodyPr/>
                    <a:lstStyle/>
                    <a:p>
                      <a:pPr algn="r"/>
                      <a:r>
                        <a:rPr lang="en-US" sz="1500" dirty="0"/>
                        <a:t>NA </a:t>
                      </a:r>
                    </a:p>
                  </a:txBody>
                  <a:tcPr marL="58783" marR="58783" marT="29392" marB="29392"/>
                </a:tc>
                <a:tc>
                  <a:txBody>
                    <a:bodyPr/>
                    <a:lstStyle/>
                    <a:p>
                      <a:pPr algn="r"/>
                      <a:r>
                        <a:rPr lang="en-US" sz="1500" dirty="0"/>
                        <a:t>7.5</a:t>
                      </a:r>
                    </a:p>
                  </a:txBody>
                  <a:tcPr marL="58783" marR="58783" marT="29392" marB="29392"/>
                </a:tc>
                <a:tc>
                  <a:txBody>
                    <a:bodyPr/>
                    <a:lstStyle/>
                    <a:p>
                      <a:pPr algn="r"/>
                      <a:r>
                        <a:rPr lang="en-US" sz="1500" dirty="0"/>
                        <a:t>8.5</a:t>
                      </a:r>
                    </a:p>
                  </a:txBody>
                  <a:tcPr marL="58783" marR="58783" marT="29392" marB="29392"/>
                </a:tc>
                <a:tc>
                  <a:txBody>
                    <a:bodyPr/>
                    <a:lstStyle/>
                    <a:p>
                      <a:pPr algn="r"/>
                      <a:r>
                        <a:rPr lang="en-US" sz="1500" dirty="0"/>
                        <a:t>6.0</a:t>
                      </a:r>
                    </a:p>
                  </a:txBody>
                  <a:tcPr marL="58783" marR="58783" marT="29392" marB="29392"/>
                </a:tc>
                <a:tc>
                  <a:txBody>
                    <a:bodyPr/>
                    <a:lstStyle/>
                    <a:p>
                      <a:pPr algn="r"/>
                      <a:r>
                        <a:rPr lang="en-US" sz="1500" dirty="0"/>
                        <a:t>NA</a:t>
                      </a:r>
                    </a:p>
                  </a:txBody>
                  <a:tcPr marL="58783" marR="58783" marT="29392" marB="29392"/>
                </a:tc>
                <a:extLst>
                  <a:ext uri="{0D108BD9-81ED-4DB2-BD59-A6C34878D82A}">
                    <a16:rowId xmlns:a16="http://schemas.microsoft.com/office/drawing/2014/main" val="1333761370"/>
                  </a:ext>
                </a:extLst>
              </a:tr>
              <a:tr h="293914">
                <a:tc rowSpan="2">
                  <a:txBody>
                    <a:bodyPr/>
                    <a:lstStyle/>
                    <a:p>
                      <a:r>
                        <a:rPr lang="en-US" sz="1500" dirty="0"/>
                        <a:t>West Location</a:t>
                      </a:r>
                    </a:p>
                  </a:txBody>
                  <a:tcPr marL="58783" marR="58783" marT="29392" marB="29392"/>
                </a:tc>
                <a:tc>
                  <a:txBody>
                    <a:bodyPr/>
                    <a:lstStyle/>
                    <a:p>
                      <a:r>
                        <a:rPr lang="en-US" sz="1500" dirty="0"/>
                        <a:t>2021-03-20</a:t>
                      </a:r>
                    </a:p>
                  </a:txBody>
                  <a:tcPr marL="58783" marR="58783" marT="29392" marB="29392"/>
                </a:tc>
                <a:tc>
                  <a:txBody>
                    <a:bodyPr/>
                    <a:lstStyle/>
                    <a:p>
                      <a:pPr algn="r"/>
                      <a:r>
                        <a:rPr lang="en-US" sz="1500" dirty="0"/>
                        <a:t>10.0</a:t>
                      </a:r>
                    </a:p>
                  </a:txBody>
                  <a:tcPr marL="58783" marR="58783" marT="29392" marB="29392"/>
                </a:tc>
                <a:tc>
                  <a:txBody>
                    <a:bodyPr/>
                    <a:lstStyle/>
                    <a:p>
                      <a:pPr algn="r"/>
                      <a:r>
                        <a:rPr lang="en-US" sz="1500" dirty="0"/>
                        <a:t>8.5</a:t>
                      </a:r>
                    </a:p>
                  </a:txBody>
                  <a:tcPr marL="58783" marR="58783" marT="29392" marB="29392"/>
                </a:tc>
                <a:tc>
                  <a:txBody>
                    <a:bodyPr/>
                    <a:lstStyle/>
                    <a:p>
                      <a:pPr algn="r"/>
                      <a:r>
                        <a:rPr lang="en-US" sz="1500" dirty="0"/>
                        <a:t>10.0</a:t>
                      </a:r>
                    </a:p>
                  </a:txBody>
                  <a:tcPr marL="58783" marR="58783" marT="29392" marB="29392"/>
                </a:tc>
                <a:tc>
                  <a:txBody>
                    <a:bodyPr/>
                    <a:lstStyle/>
                    <a:p>
                      <a:pPr algn="r"/>
                      <a:r>
                        <a:rPr lang="en-US" sz="1500" dirty="0"/>
                        <a:t>NA</a:t>
                      </a:r>
                    </a:p>
                  </a:txBody>
                  <a:tcPr marL="58783" marR="58783" marT="29392" marB="29392"/>
                </a:tc>
                <a:tc>
                  <a:txBody>
                    <a:bodyPr/>
                    <a:lstStyle/>
                    <a:p>
                      <a:pPr algn="r"/>
                      <a:r>
                        <a:rPr lang="en-US" sz="1500" dirty="0"/>
                        <a:t>8.0</a:t>
                      </a:r>
                    </a:p>
                  </a:txBody>
                  <a:tcPr marL="58783" marR="58783" marT="29392" marB="29392"/>
                </a:tc>
                <a:tc>
                  <a:txBody>
                    <a:bodyPr/>
                    <a:lstStyle/>
                    <a:p>
                      <a:pPr algn="r"/>
                      <a:r>
                        <a:rPr lang="en-US" sz="1500" dirty="0"/>
                        <a:t>NA</a:t>
                      </a:r>
                    </a:p>
                  </a:txBody>
                  <a:tcPr marL="58783" marR="58783" marT="29392" marB="29392"/>
                </a:tc>
                <a:extLst>
                  <a:ext uri="{0D108BD9-81ED-4DB2-BD59-A6C34878D82A}">
                    <a16:rowId xmlns:a16="http://schemas.microsoft.com/office/drawing/2014/main" val="2100828898"/>
                  </a:ext>
                </a:extLst>
              </a:tr>
              <a:tr h="293914">
                <a:tc vMerge="1">
                  <a:txBody>
                    <a:bodyPr/>
                    <a:lstStyle/>
                    <a:p>
                      <a:endParaRPr lang="en-US" dirty="0"/>
                    </a:p>
                  </a:txBody>
                  <a:tcPr/>
                </a:tc>
                <a:tc>
                  <a:txBody>
                    <a:bodyPr/>
                    <a:lstStyle/>
                    <a:p>
                      <a:r>
                        <a:rPr lang="en-US" sz="1500" dirty="0"/>
                        <a:t>2021-06-20</a:t>
                      </a:r>
                    </a:p>
                  </a:txBody>
                  <a:tcPr marL="58783" marR="58783" marT="29392" marB="29392"/>
                </a:tc>
                <a:tc>
                  <a:txBody>
                    <a:bodyPr/>
                    <a:lstStyle/>
                    <a:p>
                      <a:pPr algn="r"/>
                      <a:r>
                        <a:rPr lang="en-US" sz="1500" dirty="0"/>
                        <a:t>11.5</a:t>
                      </a:r>
                    </a:p>
                  </a:txBody>
                  <a:tcPr marL="58783" marR="58783" marT="29392" marB="29392"/>
                </a:tc>
                <a:tc>
                  <a:txBody>
                    <a:bodyPr/>
                    <a:lstStyle/>
                    <a:p>
                      <a:pPr algn="r"/>
                      <a:r>
                        <a:rPr lang="en-US" sz="1500" dirty="0"/>
                        <a:t>12.0</a:t>
                      </a:r>
                    </a:p>
                  </a:txBody>
                  <a:tcPr marL="58783" marR="58783" marT="29392" marB="29392"/>
                </a:tc>
                <a:tc>
                  <a:txBody>
                    <a:bodyPr/>
                    <a:lstStyle/>
                    <a:p>
                      <a:pPr algn="r"/>
                      <a:r>
                        <a:rPr lang="en-US" sz="1500" dirty="0"/>
                        <a:t>11.5</a:t>
                      </a:r>
                    </a:p>
                  </a:txBody>
                  <a:tcPr marL="58783" marR="58783" marT="29392" marB="29392"/>
                </a:tc>
                <a:tc>
                  <a:txBody>
                    <a:bodyPr/>
                    <a:lstStyle/>
                    <a:p>
                      <a:pPr algn="r"/>
                      <a:r>
                        <a:rPr lang="en-US" sz="1500" dirty="0"/>
                        <a:t>NA</a:t>
                      </a:r>
                    </a:p>
                  </a:txBody>
                  <a:tcPr marL="58783" marR="58783" marT="29392" marB="29392"/>
                </a:tc>
                <a:tc>
                  <a:txBody>
                    <a:bodyPr/>
                    <a:lstStyle/>
                    <a:p>
                      <a:pPr algn="r"/>
                      <a:r>
                        <a:rPr lang="en-US" sz="1500" dirty="0"/>
                        <a:t>10.0</a:t>
                      </a:r>
                    </a:p>
                  </a:txBody>
                  <a:tcPr marL="58783" marR="58783" marT="29392" marB="29392"/>
                </a:tc>
                <a:tc>
                  <a:txBody>
                    <a:bodyPr/>
                    <a:lstStyle/>
                    <a:p>
                      <a:pPr algn="r"/>
                      <a:r>
                        <a:rPr lang="en-US" sz="1500" dirty="0"/>
                        <a:t>NA</a:t>
                      </a:r>
                    </a:p>
                  </a:txBody>
                  <a:tcPr marL="58783" marR="58783" marT="29392" marB="29392"/>
                </a:tc>
                <a:extLst>
                  <a:ext uri="{0D108BD9-81ED-4DB2-BD59-A6C34878D82A}">
                    <a16:rowId xmlns:a16="http://schemas.microsoft.com/office/drawing/2014/main" val="3377456405"/>
                  </a:ext>
                </a:extLst>
              </a:tr>
              <a:tr h="293914">
                <a:tc>
                  <a:txBody>
                    <a:bodyPr/>
                    <a:lstStyle/>
                    <a:p>
                      <a:endParaRPr lang="en-US" sz="1500" dirty="0"/>
                    </a:p>
                  </a:txBody>
                  <a:tcPr marL="58783" marR="58783" marT="29392" marB="29392"/>
                </a:tc>
                <a:tc>
                  <a:txBody>
                    <a:bodyPr/>
                    <a:lstStyle/>
                    <a:p>
                      <a:r>
                        <a:rPr lang="en-US" sz="1500" dirty="0"/>
                        <a:t>2021-12-20</a:t>
                      </a:r>
                    </a:p>
                  </a:txBody>
                  <a:tcPr marL="58783" marR="58783" marT="29392" marB="29392"/>
                </a:tc>
                <a:tc>
                  <a:txBody>
                    <a:bodyPr/>
                    <a:lstStyle/>
                    <a:p>
                      <a:pPr algn="r"/>
                      <a:r>
                        <a:rPr lang="en-US" sz="1500" dirty="0"/>
                        <a:t>7.0</a:t>
                      </a:r>
                    </a:p>
                  </a:txBody>
                  <a:tcPr marL="58783" marR="58783" marT="29392" marB="29392"/>
                </a:tc>
                <a:tc>
                  <a:txBody>
                    <a:bodyPr/>
                    <a:lstStyle/>
                    <a:p>
                      <a:pPr algn="r"/>
                      <a:r>
                        <a:rPr lang="en-US" sz="1500" dirty="0"/>
                        <a:t>2.0</a:t>
                      </a:r>
                    </a:p>
                  </a:txBody>
                  <a:tcPr marL="58783" marR="58783" marT="29392" marB="29392"/>
                </a:tc>
                <a:tc>
                  <a:txBody>
                    <a:bodyPr/>
                    <a:lstStyle/>
                    <a:p>
                      <a:pPr algn="r"/>
                      <a:r>
                        <a:rPr lang="en-US" sz="1500" dirty="0"/>
                        <a:t>8.5</a:t>
                      </a:r>
                    </a:p>
                  </a:txBody>
                  <a:tcPr marL="58783" marR="58783" marT="29392" marB="29392"/>
                </a:tc>
                <a:tc>
                  <a:txBody>
                    <a:bodyPr/>
                    <a:lstStyle/>
                    <a:p>
                      <a:pPr algn="r"/>
                      <a:r>
                        <a:rPr lang="en-US" sz="1500" dirty="0"/>
                        <a:t>NA</a:t>
                      </a:r>
                    </a:p>
                  </a:txBody>
                  <a:tcPr marL="58783" marR="58783" marT="29392" marB="29392"/>
                </a:tc>
                <a:tc>
                  <a:txBody>
                    <a:bodyPr/>
                    <a:lstStyle/>
                    <a:p>
                      <a:pPr algn="r"/>
                      <a:r>
                        <a:rPr lang="en-US" sz="1500" dirty="0"/>
                        <a:t>5.0</a:t>
                      </a:r>
                    </a:p>
                  </a:txBody>
                  <a:tcPr marL="58783" marR="58783" marT="29392" marB="29392"/>
                </a:tc>
                <a:tc>
                  <a:txBody>
                    <a:bodyPr/>
                    <a:lstStyle/>
                    <a:p>
                      <a:pPr algn="r"/>
                      <a:r>
                        <a:rPr lang="en-US" sz="1500" dirty="0"/>
                        <a:t>NA</a:t>
                      </a:r>
                    </a:p>
                  </a:txBody>
                  <a:tcPr marL="58783" marR="58783" marT="29392" marB="29392"/>
                </a:tc>
                <a:extLst>
                  <a:ext uri="{0D108BD9-81ED-4DB2-BD59-A6C34878D82A}">
                    <a16:rowId xmlns:a16="http://schemas.microsoft.com/office/drawing/2014/main" val="2056264982"/>
                  </a:ext>
                </a:extLst>
              </a:tr>
            </a:tbl>
          </a:graphicData>
        </a:graphic>
      </p:graphicFrame>
      <p:sp>
        <p:nvSpPr>
          <p:cNvPr id="37" name="TextBox 36">
            <a:extLst>
              <a:ext uri="{FF2B5EF4-FFF2-40B4-BE49-F238E27FC236}">
                <a16:creationId xmlns:a16="http://schemas.microsoft.com/office/drawing/2014/main" id="{F161E599-C4B1-05EF-7894-3F3331C087AE}"/>
              </a:ext>
            </a:extLst>
          </p:cNvPr>
          <p:cNvSpPr txBox="1"/>
          <p:nvPr/>
        </p:nvSpPr>
        <p:spPr>
          <a:xfrm>
            <a:off x="22533939" y="18458911"/>
            <a:ext cx="9405257" cy="3127972"/>
          </a:xfrm>
          <a:prstGeom prst="rect">
            <a:avLst/>
          </a:prstGeom>
          <a:noFill/>
        </p:spPr>
        <p:txBody>
          <a:bodyPr wrap="square" rtlCol="0">
            <a:spAutoFit/>
          </a:bodyPr>
          <a:lstStyle/>
          <a:p>
            <a:pPr algn="just"/>
            <a:r>
              <a:rPr lang="en-US" sz="1672" dirty="0">
                <a:ea typeface="Times New Roman" panose="02020603050405020304" pitchFamily="18" charset="0"/>
              </a:rPr>
              <a:t>In support of </a:t>
            </a:r>
            <a:r>
              <a:rPr lang="en-US" sz="1672" dirty="0" err="1">
                <a:ea typeface="Times New Roman" panose="02020603050405020304" pitchFamily="18" charset="0"/>
              </a:rPr>
              <a:t>GeoXO</a:t>
            </a:r>
            <a:r>
              <a:rPr lang="en-US" sz="1672" dirty="0">
                <a:ea typeface="Times New Roman" panose="02020603050405020304" pitchFamily="18" charset="0"/>
              </a:rPr>
              <a:t> Flight Project Science, tools were developed to translate OCX-East and West view geometry, weather conditions, OCX temporal requirements, and proposed instrument specifications to hours of scan time available for each EEZ section throughout the year. The following metrics are readily calculated:</a:t>
            </a:r>
          </a:p>
          <a:p>
            <a:pPr marL="293931" indent="-293931" algn="just">
              <a:spcBef>
                <a:spcPts val="385"/>
              </a:spcBef>
              <a:buFont typeface="Wingdings" pitchFamily="2" charset="2"/>
              <a:buChar char="§"/>
            </a:pPr>
            <a:r>
              <a:rPr lang="en-US" sz="1672" dirty="0">
                <a:ea typeface="Times New Roman" panose="02020603050405020304" pitchFamily="18" charset="0"/>
              </a:rPr>
              <a:t>Availability for observations per day per EEZ section from AMF and glint analysis </a:t>
            </a:r>
          </a:p>
          <a:p>
            <a:pPr marL="293931" indent="-293931" algn="just">
              <a:spcBef>
                <a:spcPts val="385"/>
              </a:spcBef>
              <a:buFont typeface="Wingdings" pitchFamily="2" charset="2"/>
              <a:buChar char="§"/>
            </a:pPr>
            <a:r>
              <a:rPr lang="en-US" sz="1672" dirty="0">
                <a:ea typeface="Times New Roman" panose="02020603050405020304" pitchFamily="18" charset="0"/>
              </a:rPr>
              <a:t>Estimates of the duration of clear-sky observations per EEZ section, per season, based on ABI cloud mask statistics</a:t>
            </a:r>
          </a:p>
          <a:p>
            <a:pPr marL="293931" indent="-293931" algn="just">
              <a:spcBef>
                <a:spcPts val="385"/>
              </a:spcBef>
              <a:buFont typeface="Wingdings" pitchFamily="2" charset="2"/>
              <a:buChar char="§"/>
            </a:pPr>
            <a:r>
              <a:rPr lang="en-US" sz="1672" dirty="0">
                <a:ea typeface="Times New Roman" panose="02020603050405020304" pitchFamily="18" charset="0"/>
              </a:rPr>
              <a:t>Number of clear-sky OCX observations to expect by EEZ region - based on sensor scan rate or requirements combined with the cloud climatology</a:t>
            </a:r>
          </a:p>
          <a:p>
            <a:pPr marL="293931" indent="-293931" algn="just">
              <a:spcBef>
                <a:spcPts val="385"/>
              </a:spcBef>
              <a:buFont typeface="Wingdings" pitchFamily="2" charset="2"/>
              <a:buChar char="§"/>
            </a:pPr>
            <a:endParaRPr lang="en-US" sz="1672" dirty="0">
              <a:ea typeface="Times New Roman" panose="02020603050405020304" pitchFamily="18" charset="0"/>
            </a:endParaRPr>
          </a:p>
          <a:p>
            <a:pPr algn="just"/>
            <a:r>
              <a:rPr lang="en-US" sz="1672" dirty="0">
                <a:ea typeface="Times New Roman" panose="02020603050405020304" pitchFamily="18" charset="0"/>
              </a:rPr>
              <a:t>Path forward: Refine and expand scan simulations using more realistic instrument parameters.</a:t>
            </a:r>
          </a:p>
        </p:txBody>
      </p:sp>
      <p:sp>
        <p:nvSpPr>
          <p:cNvPr id="39" name="TextBox 38">
            <a:extLst>
              <a:ext uri="{FF2B5EF4-FFF2-40B4-BE49-F238E27FC236}">
                <a16:creationId xmlns:a16="http://schemas.microsoft.com/office/drawing/2014/main" id="{AF0FB88C-65A0-AB1C-E3D8-BD7F37A90EE5}"/>
              </a:ext>
            </a:extLst>
          </p:cNvPr>
          <p:cNvSpPr txBox="1"/>
          <p:nvPr/>
        </p:nvSpPr>
        <p:spPr>
          <a:xfrm>
            <a:off x="22572621" y="5793646"/>
            <a:ext cx="9405257" cy="864276"/>
          </a:xfrm>
          <a:prstGeom prst="rect">
            <a:avLst/>
          </a:prstGeom>
          <a:noFill/>
        </p:spPr>
        <p:txBody>
          <a:bodyPr wrap="square">
            <a:spAutoFit/>
          </a:bodyPr>
          <a:lstStyle/>
          <a:p>
            <a:r>
              <a:rPr lang="en-US" sz="1672" dirty="0">
                <a:ea typeface="Times New Roman" panose="02020603050405020304" pitchFamily="18" charset="0"/>
              </a:rPr>
              <a:t>The cloud climatology discussed in the previous section and summarized in Table 2 can be combined with OCX scan requirements, as well as instrument characteristics to estimate the typical amount of useable data that the instrument will collect.</a:t>
            </a:r>
            <a:endParaRPr lang="en-US" sz="1672" dirty="0"/>
          </a:p>
        </p:txBody>
      </p:sp>
      <p:sp>
        <p:nvSpPr>
          <p:cNvPr id="57" name="TextBox 56">
            <a:extLst>
              <a:ext uri="{FF2B5EF4-FFF2-40B4-BE49-F238E27FC236}">
                <a16:creationId xmlns:a16="http://schemas.microsoft.com/office/drawing/2014/main" id="{96187D15-D8C9-000C-2A72-46A8D8AA3CB6}"/>
              </a:ext>
            </a:extLst>
          </p:cNvPr>
          <p:cNvSpPr txBox="1"/>
          <p:nvPr/>
        </p:nvSpPr>
        <p:spPr>
          <a:xfrm>
            <a:off x="1557402" y="17562399"/>
            <a:ext cx="8752208" cy="290208"/>
          </a:xfrm>
          <a:prstGeom prst="rect">
            <a:avLst/>
          </a:prstGeom>
          <a:noFill/>
          <a:ln>
            <a:noFill/>
          </a:ln>
        </p:spPr>
        <p:txBody>
          <a:bodyPr wrap="square">
            <a:spAutoFit/>
          </a:bodyPr>
          <a:lstStyle/>
          <a:p>
            <a:pPr algn="ctr"/>
            <a:r>
              <a:rPr lang="en-US" sz="1286" b="1" dirty="0">
                <a:solidFill>
                  <a:schemeClr val="accent5">
                    <a:lumMod val="75000"/>
                  </a:schemeClr>
                </a:solidFill>
              </a:rPr>
              <a:t>Figure 2</a:t>
            </a:r>
            <a:r>
              <a:rPr lang="en-US" sz="1286" dirty="0">
                <a:solidFill>
                  <a:schemeClr val="accent5">
                    <a:lumMod val="75000"/>
                  </a:schemeClr>
                </a:solidFill>
              </a:rPr>
              <a:t>. EEZ availability (green) as function of AMF and glint (left); Right: total duration of EEZ availability for 2021-03-20. </a:t>
            </a:r>
          </a:p>
        </p:txBody>
      </p:sp>
      <p:sp>
        <p:nvSpPr>
          <p:cNvPr id="91" name="TextBox 90">
            <a:extLst>
              <a:ext uri="{FF2B5EF4-FFF2-40B4-BE49-F238E27FC236}">
                <a16:creationId xmlns:a16="http://schemas.microsoft.com/office/drawing/2014/main" id="{A6998D58-0489-89B2-D77F-E3D4443CBF51}"/>
              </a:ext>
            </a:extLst>
          </p:cNvPr>
          <p:cNvSpPr txBox="1"/>
          <p:nvPr/>
        </p:nvSpPr>
        <p:spPr>
          <a:xfrm>
            <a:off x="1174828" y="9569443"/>
            <a:ext cx="9405257" cy="1477328"/>
          </a:xfrm>
          <a:prstGeom prst="rect">
            <a:avLst/>
          </a:prstGeom>
          <a:noFill/>
        </p:spPr>
        <p:txBody>
          <a:bodyPr wrap="square" rtlCol="0">
            <a:spAutoFit/>
          </a:bodyPr>
          <a:lstStyle/>
          <a:p>
            <a:pPr algn="just"/>
            <a:r>
              <a:rPr lang="en-US" dirty="0">
                <a:ea typeface="Times New Roman" panose="02020603050405020304" pitchFamily="18" charset="0"/>
              </a:rPr>
              <a:t>We implemented tools to compute satellite view geometry</a:t>
            </a:r>
            <a:r>
              <a:rPr lang="en-US" baseline="30000" dirty="0">
                <a:ea typeface="Times New Roman" panose="02020603050405020304" pitchFamily="18" charset="0"/>
              </a:rPr>
              <a:t>1</a:t>
            </a:r>
            <a:r>
              <a:rPr lang="en-US" dirty="0">
                <a:ea typeface="Times New Roman" panose="02020603050405020304" pitchFamily="18" charset="0"/>
              </a:rPr>
              <a:t>, and sun angles</a:t>
            </a:r>
            <a:r>
              <a:rPr lang="en-US" baseline="30000" dirty="0">
                <a:ea typeface="Times New Roman" panose="02020603050405020304" pitchFamily="18" charset="0"/>
              </a:rPr>
              <a:t>2</a:t>
            </a:r>
            <a:r>
              <a:rPr lang="en-US" dirty="0">
                <a:ea typeface="Times New Roman" panose="02020603050405020304" pitchFamily="18" charset="0"/>
              </a:rPr>
              <a:t>. Maps of satellite zenith and azimuth angles, ground sampling distance (Figure 1), solar zenith, azimuth and glint angles</a:t>
            </a:r>
            <a:r>
              <a:rPr lang="en-US" baseline="30000" dirty="0">
                <a:ea typeface="Times New Roman" panose="02020603050405020304" pitchFamily="18" charset="0"/>
              </a:rPr>
              <a:t>3</a:t>
            </a:r>
            <a:r>
              <a:rPr lang="en-US" dirty="0">
                <a:ea typeface="Times New Roman" panose="02020603050405020304" pitchFamily="18" charset="0"/>
              </a:rPr>
              <a:t>, as well as geometric airmass factor (AMF) can be used to compute the time periods over which the EEZ is available for observations. </a:t>
            </a:r>
          </a:p>
          <a:p>
            <a:pPr algn="just"/>
            <a:endParaRPr lang="en-US" dirty="0">
              <a:ea typeface="Times New Roman" panose="02020603050405020304" pitchFamily="18" charset="0"/>
            </a:endParaRPr>
          </a:p>
        </p:txBody>
      </p:sp>
      <p:sp>
        <p:nvSpPr>
          <p:cNvPr id="65" name="TextBox 64">
            <a:extLst>
              <a:ext uri="{FF2B5EF4-FFF2-40B4-BE49-F238E27FC236}">
                <a16:creationId xmlns:a16="http://schemas.microsoft.com/office/drawing/2014/main" id="{DB09144A-3C06-D9DF-DF6E-740880503A48}"/>
              </a:ext>
            </a:extLst>
          </p:cNvPr>
          <p:cNvSpPr txBox="1"/>
          <p:nvPr/>
        </p:nvSpPr>
        <p:spPr>
          <a:xfrm>
            <a:off x="2717985" y="22101922"/>
            <a:ext cx="6928434" cy="290208"/>
          </a:xfrm>
          <a:prstGeom prst="rect">
            <a:avLst/>
          </a:prstGeom>
          <a:noFill/>
          <a:ln>
            <a:noFill/>
          </a:ln>
        </p:spPr>
        <p:txBody>
          <a:bodyPr wrap="square">
            <a:spAutoFit/>
          </a:bodyPr>
          <a:lstStyle/>
          <a:p>
            <a:r>
              <a:rPr lang="en-US" sz="1286" b="1" dirty="0">
                <a:solidFill>
                  <a:schemeClr val="accent5">
                    <a:lumMod val="75000"/>
                  </a:schemeClr>
                </a:solidFill>
              </a:rPr>
              <a:t>Figure 3</a:t>
            </a:r>
            <a:r>
              <a:rPr lang="en-US" sz="1286" dirty="0">
                <a:solidFill>
                  <a:schemeClr val="accent5">
                    <a:lumMod val="75000"/>
                  </a:schemeClr>
                </a:solidFill>
              </a:rPr>
              <a:t>. EEZ availability from OCX at West t location, for AMF&lt;5, at summer and winter solstices</a:t>
            </a:r>
          </a:p>
        </p:txBody>
      </p:sp>
      <p:grpSp>
        <p:nvGrpSpPr>
          <p:cNvPr id="103" name="Group 102">
            <a:extLst>
              <a:ext uri="{FF2B5EF4-FFF2-40B4-BE49-F238E27FC236}">
                <a16:creationId xmlns:a16="http://schemas.microsoft.com/office/drawing/2014/main" id="{91AAB497-AE6B-1F77-F082-72DF6257A150}"/>
              </a:ext>
            </a:extLst>
          </p:cNvPr>
          <p:cNvGrpSpPr/>
          <p:nvPr/>
        </p:nvGrpSpPr>
        <p:grpSpPr>
          <a:xfrm>
            <a:off x="1974300" y="18638611"/>
            <a:ext cx="7987155" cy="3495050"/>
            <a:chOff x="7496737" y="26458294"/>
            <a:chExt cx="14151903" cy="7895605"/>
          </a:xfrm>
        </p:grpSpPr>
        <p:grpSp>
          <p:nvGrpSpPr>
            <p:cNvPr id="46" name="Group 45">
              <a:extLst>
                <a:ext uri="{FF2B5EF4-FFF2-40B4-BE49-F238E27FC236}">
                  <a16:creationId xmlns:a16="http://schemas.microsoft.com/office/drawing/2014/main" id="{5381AC13-4217-5CD6-9AEA-17FDC5E9064F}"/>
                </a:ext>
              </a:extLst>
            </p:cNvPr>
            <p:cNvGrpSpPr/>
            <p:nvPr/>
          </p:nvGrpSpPr>
          <p:grpSpPr>
            <a:xfrm>
              <a:off x="8573399" y="26458294"/>
              <a:ext cx="6934331" cy="7780163"/>
              <a:chOff x="6789084" y="31406419"/>
              <a:chExt cx="4247140" cy="3641931"/>
            </a:xfrm>
          </p:grpSpPr>
          <p:pic>
            <p:nvPicPr>
              <p:cNvPr id="23" name="Picture 22" descr="Chart, histogram&#10;&#10;Description automatically generated">
                <a:extLst>
                  <a:ext uri="{FF2B5EF4-FFF2-40B4-BE49-F238E27FC236}">
                    <a16:creationId xmlns:a16="http://schemas.microsoft.com/office/drawing/2014/main" id="{35D14479-7740-2D89-6DAA-4565021FF236}"/>
                  </a:ext>
                </a:extLst>
              </p:cNvPr>
              <p:cNvPicPr>
                <a:picLocks noChangeAspect="1"/>
              </p:cNvPicPr>
              <p:nvPr/>
            </p:nvPicPr>
            <p:blipFill rotWithShape="1">
              <a:blip r:embed="rId12">
                <a:extLst>
                  <a:ext uri="{28A0092B-C50C-407E-A947-70E740481C1C}">
                    <a14:useLocalDpi xmlns:a14="http://schemas.microsoft.com/office/drawing/2010/main"/>
                  </a:ext>
                </a:extLst>
              </a:blip>
              <a:srcRect l="12566"/>
              <a:stretch/>
            </p:blipFill>
            <p:spPr>
              <a:xfrm>
                <a:off x="6790470" y="31406419"/>
                <a:ext cx="4245754" cy="3641931"/>
              </a:xfrm>
              <a:prstGeom prst="rect">
                <a:avLst/>
              </a:prstGeom>
            </p:spPr>
          </p:pic>
          <p:pic>
            <p:nvPicPr>
              <p:cNvPr id="44" name="Picture 43">
                <a:extLst>
                  <a:ext uri="{FF2B5EF4-FFF2-40B4-BE49-F238E27FC236}">
                    <a16:creationId xmlns:a16="http://schemas.microsoft.com/office/drawing/2014/main" id="{7567B965-CE71-4543-7C22-153D8E919224}"/>
                  </a:ext>
                </a:extLst>
              </p:cNvPr>
              <p:cNvPicPr>
                <a:picLocks noChangeAspect="1"/>
              </p:cNvPicPr>
              <p:nvPr/>
            </p:nvPicPr>
            <p:blipFill rotWithShape="1">
              <a:blip r:embed="rId13">
                <a:extLst>
                  <a:ext uri="{28A0092B-C50C-407E-A947-70E740481C1C}">
                    <a14:useLocalDpi xmlns:a14="http://schemas.microsoft.com/office/drawing/2010/main"/>
                  </a:ext>
                </a:extLst>
              </a:blip>
              <a:srcRect/>
              <a:stretch/>
            </p:blipFill>
            <p:spPr>
              <a:xfrm>
                <a:off x="6789084" y="34640015"/>
                <a:ext cx="4245754" cy="408335"/>
              </a:xfrm>
              <a:prstGeom prst="rect">
                <a:avLst/>
              </a:prstGeom>
            </p:spPr>
          </p:pic>
        </p:grpSp>
        <p:grpSp>
          <p:nvGrpSpPr>
            <p:cNvPr id="48" name="Group 47">
              <a:extLst>
                <a:ext uri="{FF2B5EF4-FFF2-40B4-BE49-F238E27FC236}">
                  <a16:creationId xmlns:a16="http://schemas.microsoft.com/office/drawing/2014/main" id="{0A9408A8-4DCF-0BD4-9C3F-72A86A57AB29}"/>
                </a:ext>
              </a:extLst>
            </p:cNvPr>
            <p:cNvGrpSpPr/>
            <p:nvPr/>
          </p:nvGrpSpPr>
          <p:grpSpPr>
            <a:xfrm>
              <a:off x="14686331" y="26458294"/>
              <a:ext cx="6962309" cy="7895605"/>
              <a:chOff x="11649718" y="31406419"/>
              <a:chExt cx="4264276" cy="3695970"/>
            </a:xfrm>
          </p:grpSpPr>
          <p:pic>
            <p:nvPicPr>
              <p:cNvPr id="25" name="Picture 24" descr="Chart, histogram&#10;&#10;Description automatically generated">
                <a:extLst>
                  <a:ext uri="{FF2B5EF4-FFF2-40B4-BE49-F238E27FC236}">
                    <a16:creationId xmlns:a16="http://schemas.microsoft.com/office/drawing/2014/main" id="{F52ADC97-B781-B516-3335-72802C64F30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11668239" y="31406419"/>
                <a:ext cx="4245755" cy="3641931"/>
              </a:xfrm>
              <a:prstGeom prst="rect">
                <a:avLst/>
              </a:prstGeom>
            </p:spPr>
          </p:pic>
          <p:pic>
            <p:nvPicPr>
              <p:cNvPr id="45" name="Picture 44">
                <a:extLst>
                  <a:ext uri="{FF2B5EF4-FFF2-40B4-BE49-F238E27FC236}">
                    <a16:creationId xmlns:a16="http://schemas.microsoft.com/office/drawing/2014/main" id="{D882EA93-C1AE-BE48-6673-EE492E339231}"/>
                  </a:ext>
                </a:extLst>
              </p:cNvPr>
              <p:cNvPicPr>
                <a:picLocks noChangeAspect="1"/>
              </p:cNvPicPr>
              <p:nvPr/>
            </p:nvPicPr>
            <p:blipFill rotWithShape="1">
              <a:blip r:embed="rId15">
                <a:extLst>
                  <a:ext uri="{28A0092B-C50C-407E-A947-70E740481C1C}">
                    <a14:useLocalDpi xmlns:a14="http://schemas.microsoft.com/office/drawing/2010/main"/>
                  </a:ext>
                </a:extLst>
              </a:blip>
              <a:srcRect/>
              <a:stretch/>
            </p:blipFill>
            <p:spPr>
              <a:xfrm>
                <a:off x="11649718" y="34638595"/>
                <a:ext cx="4253346" cy="463794"/>
              </a:xfrm>
              <a:prstGeom prst="rect">
                <a:avLst/>
              </a:prstGeom>
            </p:spPr>
          </p:pic>
        </p:grpSp>
        <p:pic>
          <p:nvPicPr>
            <p:cNvPr id="61" name="Picture 60">
              <a:extLst>
                <a:ext uri="{FF2B5EF4-FFF2-40B4-BE49-F238E27FC236}">
                  <a16:creationId xmlns:a16="http://schemas.microsoft.com/office/drawing/2014/main" id="{DF968E17-BD29-392C-120C-912D25B88499}"/>
                </a:ext>
              </a:extLst>
            </p:cNvPr>
            <p:cNvPicPr>
              <a:picLocks noChangeAspect="1"/>
            </p:cNvPicPr>
            <p:nvPr/>
          </p:nvPicPr>
          <p:blipFill rotWithShape="1">
            <a:blip r:embed="rId16">
              <a:extLst>
                <a:ext uri="{28A0092B-C50C-407E-A947-70E740481C1C}">
                  <a14:useLocalDpi xmlns:a14="http://schemas.microsoft.com/office/drawing/2010/main"/>
                </a:ext>
              </a:extLst>
            </a:blip>
            <a:srcRect/>
            <a:stretch/>
          </p:blipFill>
          <p:spPr>
            <a:xfrm>
              <a:off x="7496737" y="27365420"/>
              <a:ext cx="1131202" cy="5996327"/>
            </a:xfrm>
            <a:prstGeom prst="rect">
              <a:avLst/>
            </a:prstGeom>
          </p:spPr>
        </p:pic>
      </p:grpSp>
      <p:sp>
        <p:nvSpPr>
          <p:cNvPr id="66" name="TextBox 65">
            <a:extLst>
              <a:ext uri="{FF2B5EF4-FFF2-40B4-BE49-F238E27FC236}">
                <a16:creationId xmlns:a16="http://schemas.microsoft.com/office/drawing/2014/main" id="{60AA1D19-B892-4C36-7FD5-E65F650DB37C}"/>
              </a:ext>
            </a:extLst>
          </p:cNvPr>
          <p:cNvSpPr txBox="1"/>
          <p:nvPr/>
        </p:nvSpPr>
        <p:spPr>
          <a:xfrm>
            <a:off x="2699043" y="19204459"/>
            <a:ext cx="663964" cy="329770"/>
          </a:xfrm>
          <a:prstGeom prst="rect">
            <a:avLst/>
          </a:prstGeom>
          <a:noFill/>
        </p:spPr>
        <p:txBody>
          <a:bodyPr wrap="none" rtlCol="0">
            <a:spAutoFit/>
          </a:bodyPr>
          <a:lstStyle/>
          <a:p>
            <a:r>
              <a:rPr lang="en-US" sz="1543" dirty="0"/>
              <a:t>137W</a:t>
            </a:r>
          </a:p>
        </p:txBody>
      </p:sp>
      <p:sp>
        <p:nvSpPr>
          <p:cNvPr id="69" name="TextBox 68">
            <a:extLst>
              <a:ext uri="{FF2B5EF4-FFF2-40B4-BE49-F238E27FC236}">
                <a16:creationId xmlns:a16="http://schemas.microsoft.com/office/drawing/2014/main" id="{6D681446-D2E6-8DAF-30EA-B71968CE83D6}"/>
              </a:ext>
            </a:extLst>
          </p:cNvPr>
          <p:cNvSpPr txBox="1"/>
          <p:nvPr/>
        </p:nvSpPr>
        <p:spPr>
          <a:xfrm>
            <a:off x="1509554" y="22497604"/>
            <a:ext cx="9171755" cy="290208"/>
          </a:xfrm>
          <a:prstGeom prst="rect">
            <a:avLst/>
          </a:prstGeom>
          <a:noFill/>
        </p:spPr>
        <p:txBody>
          <a:bodyPr wrap="square">
            <a:spAutoFit/>
          </a:bodyPr>
          <a:lstStyle/>
          <a:p>
            <a:r>
              <a:rPr lang="en-US" sz="1286" b="1" dirty="0">
                <a:ea typeface="Times New Roman" panose="02020603050405020304" pitchFamily="18" charset="0"/>
              </a:rPr>
              <a:t>Table 1. </a:t>
            </a:r>
            <a:r>
              <a:rPr lang="en-US" sz="1286" dirty="0">
                <a:ea typeface="Times New Roman" panose="02020603050405020304" pitchFamily="18" charset="0"/>
              </a:rPr>
              <a:t>Duration of EEZ availability (more than 40% of the section) for AMF&lt;5, glint &lt; 1.e-4</a:t>
            </a:r>
            <a:endParaRPr lang="en-US" sz="1286" dirty="0"/>
          </a:p>
        </p:txBody>
      </p:sp>
      <p:sp>
        <p:nvSpPr>
          <p:cNvPr id="70" name="TextBox 69">
            <a:extLst>
              <a:ext uri="{FF2B5EF4-FFF2-40B4-BE49-F238E27FC236}">
                <a16:creationId xmlns:a16="http://schemas.microsoft.com/office/drawing/2014/main" id="{8BFC3BDC-D249-D1D9-74A9-29DEB09137EE}"/>
              </a:ext>
            </a:extLst>
          </p:cNvPr>
          <p:cNvSpPr txBox="1"/>
          <p:nvPr/>
        </p:nvSpPr>
        <p:spPr>
          <a:xfrm>
            <a:off x="11870697" y="24782421"/>
            <a:ext cx="8515552" cy="290208"/>
          </a:xfrm>
          <a:prstGeom prst="rect">
            <a:avLst/>
          </a:prstGeom>
          <a:noFill/>
          <a:ln>
            <a:noFill/>
          </a:ln>
        </p:spPr>
        <p:txBody>
          <a:bodyPr wrap="square">
            <a:spAutoFit/>
          </a:bodyPr>
          <a:lstStyle/>
          <a:p>
            <a:r>
              <a:rPr lang="en-US" sz="1286" b="1" dirty="0">
                <a:solidFill>
                  <a:schemeClr val="accent5">
                    <a:lumMod val="75000"/>
                  </a:schemeClr>
                </a:solidFill>
              </a:rPr>
              <a:t>Figure 6</a:t>
            </a:r>
            <a:r>
              <a:rPr lang="en-US" sz="1286" dirty="0">
                <a:solidFill>
                  <a:schemeClr val="accent5">
                    <a:lumMod val="75000"/>
                  </a:schemeClr>
                </a:solidFill>
              </a:rPr>
              <a:t>. Cloud-free fraction of EEZ meeting also the observational criteria (AMF&lt;5).</a:t>
            </a:r>
          </a:p>
        </p:txBody>
      </p:sp>
      <p:sp>
        <p:nvSpPr>
          <p:cNvPr id="71" name="TextBox 70">
            <a:extLst>
              <a:ext uri="{FF2B5EF4-FFF2-40B4-BE49-F238E27FC236}">
                <a16:creationId xmlns:a16="http://schemas.microsoft.com/office/drawing/2014/main" id="{6A5515E4-DCBE-7DED-E92A-FB6390BCB280}"/>
              </a:ext>
            </a:extLst>
          </p:cNvPr>
          <p:cNvSpPr txBox="1"/>
          <p:nvPr/>
        </p:nvSpPr>
        <p:spPr>
          <a:xfrm>
            <a:off x="22650689" y="6782225"/>
            <a:ext cx="9171755" cy="290208"/>
          </a:xfrm>
          <a:prstGeom prst="rect">
            <a:avLst/>
          </a:prstGeom>
          <a:noFill/>
        </p:spPr>
        <p:txBody>
          <a:bodyPr wrap="square">
            <a:spAutoFit/>
          </a:bodyPr>
          <a:lstStyle/>
          <a:p>
            <a:r>
              <a:rPr lang="en-US" sz="1286" b="1" dirty="0">
                <a:ea typeface="Times New Roman" panose="02020603050405020304" pitchFamily="18" charset="0"/>
              </a:rPr>
              <a:t>Table 2. </a:t>
            </a:r>
            <a:r>
              <a:rPr lang="en-US" sz="1286" dirty="0">
                <a:ea typeface="Times New Roman" panose="02020603050405020304" pitchFamily="18" charset="0"/>
              </a:rPr>
              <a:t>Duration of EEZ availability for AMF&lt;5, glint &lt; 1.e-4, under cloud-free conditions</a:t>
            </a:r>
            <a:endParaRPr lang="en-US" sz="1286" dirty="0"/>
          </a:p>
        </p:txBody>
      </p:sp>
      <p:sp>
        <p:nvSpPr>
          <p:cNvPr id="72" name="TextBox 71">
            <a:extLst>
              <a:ext uri="{FF2B5EF4-FFF2-40B4-BE49-F238E27FC236}">
                <a16:creationId xmlns:a16="http://schemas.microsoft.com/office/drawing/2014/main" id="{85579554-AFB4-1776-E3EC-EBFE5975EDD1}"/>
              </a:ext>
            </a:extLst>
          </p:cNvPr>
          <p:cNvSpPr txBox="1"/>
          <p:nvPr/>
        </p:nvSpPr>
        <p:spPr>
          <a:xfrm>
            <a:off x="24355723" y="15178216"/>
            <a:ext cx="6177018" cy="488082"/>
          </a:xfrm>
          <a:prstGeom prst="rect">
            <a:avLst/>
          </a:prstGeom>
          <a:noFill/>
          <a:ln>
            <a:noFill/>
          </a:ln>
        </p:spPr>
        <p:txBody>
          <a:bodyPr wrap="square">
            <a:spAutoFit/>
          </a:bodyPr>
          <a:lstStyle/>
          <a:p>
            <a:r>
              <a:rPr lang="en-US" sz="1286" b="1" dirty="0">
                <a:solidFill>
                  <a:schemeClr val="accent5">
                    <a:lumMod val="75000"/>
                  </a:schemeClr>
                </a:solidFill>
              </a:rPr>
              <a:t>Figure 6</a:t>
            </a:r>
            <a:r>
              <a:rPr lang="en-US" sz="1286" dirty="0">
                <a:solidFill>
                  <a:schemeClr val="accent5">
                    <a:lumMod val="75000"/>
                  </a:schemeClr>
                </a:solidFill>
              </a:rPr>
              <a:t>. Example scan pattern (red) covering the EEZ regions of interest from OCX at East location. The AMF near satellite noon for Mar 20, 2020 is also shown (see color bar).</a:t>
            </a:r>
          </a:p>
        </p:txBody>
      </p:sp>
      <p:grpSp>
        <p:nvGrpSpPr>
          <p:cNvPr id="82" name="Group 81">
            <a:extLst>
              <a:ext uri="{FF2B5EF4-FFF2-40B4-BE49-F238E27FC236}">
                <a16:creationId xmlns:a16="http://schemas.microsoft.com/office/drawing/2014/main" id="{D49B830D-FC0D-F773-8849-41B530D806C8}"/>
              </a:ext>
            </a:extLst>
          </p:cNvPr>
          <p:cNvGrpSpPr/>
          <p:nvPr/>
        </p:nvGrpSpPr>
        <p:grpSpPr>
          <a:xfrm>
            <a:off x="11286312" y="15519781"/>
            <a:ext cx="10549013" cy="4320540"/>
            <a:chOff x="17962880" y="23633880"/>
            <a:chExt cx="16409576" cy="6720840"/>
          </a:xfrm>
        </p:grpSpPr>
        <p:grpSp>
          <p:nvGrpSpPr>
            <p:cNvPr id="126" name="Group 125">
              <a:extLst>
                <a:ext uri="{FF2B5EF4-FFF2-40B4-BE49-F238E27FC236}">
                  <a16:creationId xmlns:a16="http://schemas.microsoft.com/office/drawing/2014/main" id="{CAE9DADE-EAF5-FEF6-7ABA-8353B935CD14}"/>
                </a:ext>
              </a:extLst>
            </p:cNvPr>
            <p:cNvGrpSpPr/>
            <p:nvPr/>
          </p:nvGrpSpPr>
          <p:grpSpPr>
            <a:xfrm>
              <a:off x="17962880" y="23633880"/>
              <a:ext cx="16409576" cy="3520440"/>
              <a:chOff x="17745806" y="14423857"/>
              <a:chExt cx="16409576" cy="3520440"/>
            </a:xfrm>
          </p:grpSpPr>
          <p:pic>
            <p:nvPicPr>
              <p:cNvPr id="117" name="Picture 116" descr="A picture containing map&#10;&#10;Description automatically generated">
                <a:extLst>
                  <a:ext uri="{FF2B5EF4-FFF2-40B4-BE49-F238E27FC236}">
                    <a16:creationId xmlns:a16="http://schemas.microsoft.com/office/drawing/2014/main" id="{CC7314A7-09E1-ECD0-F0B0-88FC5C9F5B39}"/>
                  </a:ext>
                </a:extLst>
              </p:cNvPr>
              <p:cNvPicPr>
                <a:picLocks noChangeAspect="1"/>
              </p:cNvPicPr>
              <p:nvPr/>
            </p:nvPicPr>
            <p:blipFill>
              <a:blip r:embed="rId17"/>
              <a:stretch>
                <a:fillRect/>
              </a:stretch>
            </p:blipFill>
            <p:spPr>
              <a:xfrm>
                <a:off x="17745806" y="14423857"/>
                <a:ext cx="4526280" cy="3520440"/>
              </a:xfrm>
              <a:prstGeom prst="rect">
                <a:avLst/>
              </a:prstGeom>
            </p:spPr>
          </p:pic>
          <p:pic>
            <p:nvPicPr>
              <p:cNvPr id="111" name="Picture 110" descr="A picture containing map&#10;&#10;Description automatically generated">
                <a:extLst>
                  <a:ext uri="{FF2B5EF4-FFF2-40B4-BE49-F238E27FC236}">
                    <a16:creationId xmlns:a16="http://schemas.microsoft.com/office/drawing/2014/main" id="{FF980A97-F377-2CC4-BF18-849C1FD900EC}"/>
                  </a:ext>
                </a:extLst>
              </p:cNvPr>
              <p:cNvPicPr>
                <a:picLocks noChangeAspect="1"/>
              </p:cNvPicPr>
              <p:nvPr/>
            </p:nvPicPr>
            <p:blipFill>
              <a:blip r:embed="rId18"/>
              <a:stretch>
                <a:fillRect/>
              </a:stretch>
            </p:blipFill>
            <p:spPr>
              <a:xfrm>
                <a:off x="21694824" y="14423857"/>
                <a:ext cx="4526280" cy="3520440"/>
              </a:xfrm>
              <a:prstGeom prst="rect">
                <a:avLst/>
              </a:prstGeom>
            </p:spPr>
          </p:pic>
          <p:pic>
            <p:nvPicPr>
              <p:cNvPr id="113" name="Picture 112" descr="A picture containing map&#10;&#10;Description automatically generated">
                <a:extLst>
                  <a:ext uri="{FF2B5EF4-FFF2-40B4-BE49-F238E27FC236}">
                    <a16:creationId xmlns:a16="http://schemas.microsoft.com/office/drawing/2014/main" id="{4F024EA5-FC71-B9FD-CCF8-EF2FBBC7A57F}"/>
                  </a:ext>
                </a:extLst>
              </p:cNvPr>
              <p:cNvPicPr>
                <a:picLocks noChangeAspect="1"/>
              </p:cNvPicPr>
              <p:nvPr/>
            </p:nvPicPr>
            <p:blipFill>
              <a:blip r:embed="rId19"/>
              <a:stretch>
                <a:fillRect/>
              </a:stretch>
            </p:blipFill>
            <p:spPr>
              <a:xfrm>
                <a:off x="25669242" y="14423857"/>
                <a:ext cx="4526280" cy="3520440"/>
              </a:xfrm>
              <a:prstGeom prst="rect">
                <a:avLst/>
              </a:prstGeom>
            </p:spPr>
          </p:pic>
          <p:pic>
            <p:nvPicPr>
              <p:cNvPr id="115" name="Picture 114" descr="A picture containing map&#10;&#10;Description automatically generated">
                <a:extLst>
                  <a:ext uri="{FF2B5EF4-FFF2-40B4-BE49-F238E27FC236}">
                    <a16:creationId xmlns:a16="http://schemas.microsoft.com/office/drawing/2014/main" id="{CFC49953-75F2-E294-BF47-4B04F5EA58D9}"/>
                  </a:ext>
                </a:extLst>
              </p:cNvPr>
              <p:cNvPicPr>
                <a:picLocks noChangeAspect="1"/>
              </p:cNvPicPr>
              <p:nvPr/>
            </p:nvPicPr>
            <p:blipFill>
              <a:blip r:embed="rId20"/>
              <a:stretch>
                <a:fillRect/>
              </a:stretch>
            </p:blipFill>
            <p:spPr>
              <a:xfrm>
                <a:off x="29629102" y="14423857"/>
                <a:ext cx="4526280" cy="3520440"/>
              </a:xfrm>
              <a:prstGeom prst="rect">
                <a:avLst/>
              </a:prstGeom>
            </p:spPr>
          </p:pic>
        </p:grpSp>
        <p:grpSp>
          <p:nvGrpSpPr>
            <p:cNvPr id="152" name="Group 151">
              <a:extLst>
                <a:ext uri="{FF2B5EF4-FFF2-40B4-BE49-F238E27FC236}">
                  <a16:creationId xmlns:a16="http://schemas.microsoft.com/office/drawing/2014/main" id="{F7B401A3-2867-2783-CDDB-04BCFC34EBDF}"/>
                </a:ext>
              </a:extLst>
            </p:cNvPr>
            <p:cNvGrpSpPr/>
            <p:nvPr/>
          </p:nvGrpSpPr>
          <p:grpSpPr>
            <a:xfrm>
              <a:off x="18102844" y="27154320"/>
              <a:ext cx="16137024" cy="3200400"/>
              <a:chOff x="18102844" y="28358297"/>
              <a:chExt cx="16137024" cy="3200400"/>
            </a:xfrm>
          </p:grpSpPr>
          <p:pic>
            <p:nvPicPr>
              <p:cNvPr id="119" name="Picture 118" descr="Map&#10;&#10;Description automatically generated">
                <a:extLst>
                  <a:ext uri="{FF2B5EF4-FFF2-40B4-BE49-F238E27FC236}">
                    <a16:creationId xmlns:a16="http://schemas.microsoft.com/office/drawing/2014/main" id="{7188EDBE-2D1C-9D38-988C-F9A70AA15FD9}"/>
                  </a:ext>
                </a:extLst>
              </p:cNvPr>
              <p:cNvPicPr>
                <a:picLocks noChangeAspect="1"/>
              </p:cNvPicPr>
              <p:nvPr/>
            </p:nvPicPr>
            <p:blipFill>
              <a:blip r:embed="rId21"/>
              <a:stretch>
                <a:fillRect/>
              </a:stretch>
            </p:blipFill>
            <p:spPr>
              <a:xfrm>
                <a:off x="22127430" y="28358297"/>
                <a:ext cx="4114800" cy="3200400"/>
              </a:xfrm>
              <a:prstGeom prst="rect">
                <a:avLst/>
              </a:prstGeom>
            </p:spPr>
          </p:pic>
          <p:pic>
            <p:nvPicPr>
              <p:cNvPr id="121" name="Picture 120" descr="Map&#10;&#10;Description automatically generated">
                <a:extLst>
                  <a:ext uri="{FF2B5EF4-FFF2-40B4-BE49-F238E27FC236}">
                    <a16:creationId xmlns:a16="http://schemas.microsoft.com/office/drawing/2014/main" id="{D045D147-F049-D1ED-6642-C5F57BE24C4D}"/>
                  </a:ext>
                </a:extLst>
              </p:cNvPr>
              <p:cNvPicPr>
                <a:picLocks noChangeAspect="1"/>
              </p:cNvPicPr>
              <p:nvPr/>
            </p:nvPicPr>
            <p:blipFill>
              <a:blip r:embed="rId22"/>
              <a:stretch>
                <a:fillRect/>
              </a:stretch>
            </p:blipFill>
            <p:spPr>
              <a:xfrm>
                <a:off x="26090110" y="28358297"/>
                <a:ext cx="4114800" cy="3200400"/>
              </a:xfrm>
              <a:prstGeom prst="rect">
                <a:avLst/>
              </a:prstGeom>
            </p:spPr>
          </p:pic>
          <p:pic>
            <p:nvPicPr>
              <p:cNvPr id="123" name="Picture 122" descr="Map&#10;&#10;Description automatically generated">
                <a:extLst>
                  <a:ext uri="{FF2B5EF4-FFF2-40B4-BE49-F238E27FC236}">
                    <a16:creationId xmlns:a16="http://schemas.microsoft.com/office/drawing/2014/main" id="{EEDEB2F0-095E-8F1F-70F0-B4DB15645CA2}"/>
                  </a:ext>
                </a:extLst>
              </p:cNvPr>
              <p:cNvPicPr>
                <a:picLocks noChangeAspect="1"/>
              </p:cNvPicPr>
              <p:nvPr/>
            </p:nvPicPr>
            <p:blipFill>
              <a:blip r:embed="rId23"/>
              <a:stretch>
                <a:fillRect/>
              </a:stretch>
            </p:blipFill>
            <p:spPr>
              <a:xfrm>
                <a:off x="30125068" y="28358297"/>
                <a:ext cx="4114800" cy="3200400"/>
              </a:xfrm>
              <a:prstGeom prst="rect">
                <a:avLst/>
              </a:prstGeom>
            </p:spPr>
          </p:pic>
          <p:pic>
            <p:nvPicPr>
              <p:cNvPr id="125" name="Picture 124" descr="Map&#10;&#10;Description automatically generated">
                <a:extLst>
                  <a:ext uri="{FF2B5EF4-FFF2-40B4-BE49-F238E27FC236}">
                    <a16:creationId xmlns:a16="http://schemas.microsoft.com/office/drawing/2014/main" id="{F2CCC8F6-9EA5-F639-7D52-1C9873CF0597}"/>
                  </a:ext>
                </a:extLst>
              </p:cNvPr>
              <p:cNvPicPr>
                <a:picLocks noChangeAspect="1"/>
              </p:cNvPicPr>
              <p:nvPr/>
            </p:nvPicPr>
            <p:blipFill>
              <a:blip r:embed="rId24"/>
              <a:stretch>
                <a:fillRect/>
              </a:stretch>
            </p:blipFill>
            <p:spPr>
              <a:xfrm>
                <a:off x="18102844" y="28358297"/>
                <a:ext cx="4114800" cy="3200400"/>
              </a:xfrm>
              <a:prstGeom prst="rect">
                <a:avLst/>
              </a:prstGeom>
            </p:spPr>
          </p:pic>
        </p:grpSp>
        <p:sp>
          <p:nvSpPr>
            <p:cNvPr id="73" name="TextBox 72">
              <a:extLst>
                <a:ext uri="{FF2B5EF4-FFF2-40B4-BE49-F238E27FC236}">
                  <a16:creationId xmlns:a16="http://schemas.microsoft.com/office/drawing/2014/main" id="{E7EE118E-46E8-09DE-9BB3-5505525DC9D8}"/>
                </a:ext>
              </a:extLst>
            </p:cNvPr>
            <p:cNvSpPr txBox="1"/>
            <p:nvPr/>
          </p:nvSpPr>
          <p:spPr>
            <a:xfrm>
              <a:off x="19096535" y="24037519"/>
              <a:ext cx="756047" cy="420814"/>
            </a:xfrm>
            <a:prstGeom prst="rect">
              <a:avLst/>
            </a:prstGeom>
            <a:noFill/>
          </p:spPr>
          <p:txBody>
            <a:bodyPr wrap="none" rtlCol="0">
              <a:spAutoFit/>
            </a:bodyPr>
            <a:lstStyle/>
            <a:p>
              <a:r>
                <a:rPr lang="en-US" sz="1158" dirty="0"/>
                <a:t>2020</a:t>
              </a:r>
            </a:p>
          </p:txBody>
        </p:sp>
      </p:grpSp>
      <p:grpSp>
        <p:nvGrpSpPr>
          <p:cNvPr id="83" name="Group 82">
            <a:extLst>
              <a:ext uri="{FF2B5EF4-FFF2-40B4-BE49-F238E27FC236}">
                <a16:creationId xmlns:a16="http://schemas.microsoft.com/office/drawing/2014/main" id="{452000E9-7111-7C9F-087C-96F507D36E5C}"/>
              </a:ext>
            </a:extLst>
          </p:cNvPr>
          <p:cNvGrpSpPr/>
          <p:nvPr/>
        </p:nvGrpSpPr>
        <p:grpSpPr>
          <a:xfrm>
            <a:off x="11286311" y="20280070"/>
            <a:ext cx="10557831" cy="4329584"/>
            <a:chOff x="17962880" y="31038775"/>
            <a:chExt cx="16423292" cy="6734909"/>
          </a:xfrm>
        </p:grpSpPr>
        <p:grpSp>
          <p:nvGrpSpPr>
            <p:cNvPr id="154" name="Group 153">
              <a:extLst>
                <a:ext uri="{FF2B5EF4-FFF2-40B4-BE49-F238E27FC236}">
                  <a16:creationId xmlns:a16="http://schemas.microsoft.com/office/drawing/2014/main" id="{1C7E294E-C2A3-C6E5-111E-C17272E88960}"/>
                </a:ext>
              </a:extLst>
            </p:cNvPr>
            <p:cNvGrpSpPr/>
            <p:nvPr/>
          </p:nvGrpSpPr>
          <p:grpSpPr>
            <a:xfrm>
              <a:off x="17962880" y="31038775"/>
              <a:ext cx="16423292" cy="3538728"/>
              <a:chOff x="17962880" y="32895893"/>
              <a:chExt cx="16423292" cy="3538728"/>
            </a:xfrm>
          </p:grpSpPr>
          <p:pic>
            <p:nvPicPr>
              <p:cNvPr id="137" name="Picture 136" descr="A picture containing map&#10;&#10;Description automatically generated">
                <a:extLst>
                  <a:ext uri="{FF2B5EF4-FFF2-40B4-BE49-F238E27FC236}">
                    <a16:creationId xmlns:a16="http://schemas.microsoft.com/office/drawing/2014/main" id="{E653CF60-8B40-BFB5-97B0-E0EE511C775C}"/>
                  </a:ext>
                </a:extLst>
              </p:cNvPr>
              <p:cNvPicPr>
                <a:picLocks noChangeAspect="1"/>
              </p:cNvPicPr>
              <p:nvPr/>
            </p:nvPicPr>
            <p:blipFill>
              <a:blip r:embed="rId25"/>
              <a:stretch>
                <a:fillRect/>
              </a:stretch>
            </p:blipFill>
            <p:spPr>
              <a:xfrm>
                <a:off x="21911898" y="32914181"/>
                <a:ext cx="4526280" cy="3520440"/>
              </a:xfrm>
              <a:prstGeom prst="rect">
                <a:avLst/>
              </a:prstGeom>
            </p:spPr>
          </p:pic>
          <p:pic>
            <p:nvPicPr>
              <p:cNvPr id="139" name="Picture 138" descr="A picture containing map&#10;&#10;Description automatically generated">
                <a:extLst>
                  <a:ext uri="{FF2B5EF4-FFF2-40B4-BE49-F238E27FC236}">
                    <a16:creationId xmlns:a16="http://schemas.microsoft.com/office/drawing/2014/main" id="{DCBB25F5-32B0-3875-D8A4-E5108D7A136D}"/>
                  </a:ext>
                </a:extLst>
              </p:cNvPr>
              <p:cNvPicPr>
                <a:picLocks noChangeAspect="1"/>
              </p:cNvPicPr>
              <p:nvPr/>
            </p:nvPicPr>
            <p:blipFill>
              <a:blip r:embed="rId26"/>
              <a:stretch>
                <a:fillRect/>
              </a:stretch>
            </p:blipFill>
            <p:spPr>
              <a:xfrm>
                <a:off x="25886316" y="32914181"/>
                <a:ext cx="4526280" cy="3520440"/>
              </a:xfrm>
              <a:prstGeom prst="rect">
                <a:avLst/>
              </a:prstGeom>
            </p:spPr>
          </p:pic>
          <p:pic>
            <p:nvPicPr>
              <p:cNvPr id="141" name="Picture 140" descr="A picture containing map&#10;&#10;Description automatically generated">
                <a:extLst>
                  <a:ext uri="{FF2B5EF4-FFF2-40B4-BE49-F238E27FC236}">
                    <a16:creationId xmlns:a16="http://schemas.microsoft.com/office/drawing/2014/main" id="{1C78DB69-98DF-B9EB-6C7D-233F88B8D4F7}"/>
                  </a:ext>
                </a:extLst>
              </p:cNvPr>
              <p:cNvPicPr>
                <a:picLocks noChangeAspect="1"/>
              </p:cNvPicPr>
              <p:nvPr/>
            </p:nvPicPr>
            <p:blipFill>
              <a:blip r:embed="rId27"/>
              <a:stretch>
                <a:fillRect/>
              </a:stretch>
            </p:blipFill>
            <p:spPr>
              <a:xfrm>
                <a:off x="29859892" y="32895893"/>
                <a:ext cx="4526280" cy="3520440"/>
              </a:xfrm>
              <a:prstGeom prst="rect">
                <a:avLst/>
              </a:prstGeom>
            </p:spPr>
          </p:pic>
          <p:pic>
            <p:nvPicPr>
              <p:cNvPr id="143" name="Picture 142" descr="A picture containing map&#10;&#10;Description automatically generated">
                <a:extLst>
                  <a:ext uri="{FF2B5EF4-FFF2-40B4-BE49-F238E27FC236}">
                    <a16:creationId xmlns:a16="http://schemas.microsoft.com/office/drawing/2014/main" id="{E50F0CA5-F0F5-2117-DDA1-80DECACBC71C}"/>
                  </a:ext>
                </a:extLst>
              </p:cNvPr>
              <p:cNvPicPr>
                <a:picLocks noChangeAspect="1"/>
              </p:cNvPicPr>
              <p:nvPr/>
            </p:nvPicPr>
            <p:blipFill>
              <a:blip r:embed="rId28"/>
              <a:stretch>
                <a:fillRect/>
              </a:stretch>
            </p:blipFill>
            <p:spPr>
              <a:xfrm>
                <a:off x="17962880" y="32914181"/>
                <a:ext cx="4526280" cy="3520440"/>
              </a:xfrm>
              <a:prstGeom prst="rect">
                <a:avLst/>
              </a:prstGeom>
            </p:spPr>
          </p:pic>
        </p:grpSp>
        <p:grpSp>
          <p:nvGrpSpPr>
            <p:cNvPr id="153" name="Group 152">
              <a:extLst>
                <a:ext uri="{FF2B5EF4-FFF2-40B4-BE49-F238E27FC236}">
                  <a16:creationId xmlns:a16="http://schemas.microsoft.com/office/drawing/2014/main" id="{569E67D6-FB3C-5BA5-6814-5E5CC746B2B4}"/>
                </a:ext>
              </a:extLst>
            </p:cNvPr>
            <p:cNvGrpSpPr/>
            <p:nvPr/>
          </p:nvGrpSpPr>
          <p:grpSpPr>
            <a:xfrm>
              <a:off x="18102844" y="34573284"/>
              <a:ext cx="16137024" cy="3200400"/>
              <a:chOff x="18102844" y="36430402"/>
              <a:chExt cx="16137024" cy="3200400"/>
            </a:xfrm>
          </p:grpSpPr>
          <p:pic>
            <p:nvPicPr>
              <p:cNvPr id="145" name="Picture 144" descr="Map&#10;&#10;Description automatically generated">
                <a:extLst>
                  <a:ext uri="{FF2B5EF4-FFF2-40B4-BE49-F238E27FC236}">
                    <a16:creationId xmlns:a16="http://schemas.microsoft.com/office/drawing/2014/main" id="{EBAEAC4F-34FF-A82A-4F40-2CBC9C95F848}"/>
                  </a:ext>
                </a:extLst>
              </p:cNvPr>
              <p:cNvPicPr>
                <a:picLocks noChangeAspect="1"/>
              </p:cNvPicPr>
              <p:nvPr/>
            </p:nvPicPr>
            <p:blipFill>
              <a:blip r:embed="rId29"/>
              <a:stretch>
                <a:fillRect/>
              </a:stretch>
            </p:blipFill>
            <p:spPr>
              <a:xfrm>
                <a:off x="22127430" y="36430402"/>
                <a:ext cx="4114800" cy="3200400"/>
              </a:xfrm>
              <a:prstGeom prst="rect">
                <a:avLst/>
              </a:prstGeom>
            </p:spPr>
          </p:pic>
          <p:pic>
            <p:nvPicPr>
              <p:cNvPr id="147" name="Picture 146" descr="Map&#10;&#10;Description automatically generated">
                <a:extLst>
                  <a:ext uri="{FF2B5EF4-FFF2-40B4-BE49-F238E27FC236}">
                    <a16:creationId xmlns:a16="http://schemas.microsoft.com/office/drawing/2014/main" id="{818251ED-C030-1EB6-012B-5FDE5DF04A0E}"/>
                  </a:ext>
                </a:extLst>
              </p:cNvPr>
              <p:cNvPicPr>
                <a:picLocks noChangeAspect="1"/>
              </p:cNvPicPr>
              <p:nvPr/>
            </p:nvPicPr>
            <p:blipFill>
              <a:blip r:embed="rId30"/>
              <a:stretch>
                <a:fillRect/>
              </a:stretch>
            </p:blipFill>
            <p:spPr>
              <a:xfrm>
                <a:off x="26090110" y="36430402"/>
                <a:ext cx="4114800" cy="3200400"/>
              </a:xfrm>
              <a:prstGeom prst="rect">
                <a:avLst/>
              </a:prstGeom>
            </p:spPr>
          </p:pic>
          <p:pic>
            <p:nvPicPr>
              <p:cNvPr id="149" name="Picture 148" descr="Map&#10;&#10;Description automatically generated with medium confidence">
                <a:extLst>
                  <a:ext uri="{FF2B5EF4-FFF2-40B4-BE49-F238E27FC236}">
                    <a16:creationId xmlns:a16="http://schemas.microsoft.com/office/drawing/2014/main" id="{B1DC736E-BFAD-47E8-263D-E99033AA59D9}"/>
                  </a:ext>
                </a:extLst>
              </p:cNvPr>
              <p:cNvPicPr>
                <a:picLocks noChangeAspect="1"/>
              </p:cNvPicPr>
              <p:nvPr/>
            </p:nvPicPr>
            <p:blipFill>
              <a:blip r:embed="rId31"/>
              <a:stretch>
                <a:fillRect/>
              </a:stretch>
            </p:blipFill>
            <p:spPr>
              <a:xfrm>
                <a:off x="30125068" y="36430402"/>
                <a:ext cx="4114800" cy="3200400"/>
              </a:xfrm>
              <a:prstGeom prst="rect">
                <a:avLst/>
              </a:prstGeom>
            </p:spPr>
          </p:pic>
          <p:pic>
            <p:nvPicPr>
              <p:cNvPr id="151" name="Picture 150" descr="A picture containing diagram&#10;&#10;Description automatically generated">
                <a:extLst>
                  <a:ext uri="{FF2B5EF4-FFF2-40B4-BE49-F238E27FC236}">
                    <a16:creationId xmlns:a16="http://schemas.microsoft.com/office/drawing/2014/main" id="{633E7E65-ABA3-6A16-AECC-192314AAAD2A}"/>
                  </a:ext>
                </a:extLst>
              </p:cNvPr>
              <p:cNvPicPr>
                <a:picLocks noChangeAspect="1"/>
              </p:cNvPicPr>
              <p:nvPr/>
            </p:nvPicPr>
            <p:blipFill>
              <a:blip r:embed="rId32"/>
              <a:stretch>
                <a:fillRect/>
              </a:stretch>
            </p:blipFill>
            <p:spPr>
              <a:xfrm>
                <a:off x="18102844" y="36430402"/>
                <a:ext cx="4114800" cy="3200400"/>
              </a:xfrm>
              <a:prstGeom prst="rect">
                <a:avLst/>
              </a:prstGeom>
            </p:spPr>
          </p:pic>
        </p:grpSp>
        <p:sp>
          <p:nvSpPr>
            <p:cNvPr id="75" name="TextBox 74">
              <a:extLst>
                <a:ext uri="{FF2B5EF4-FFF2-40B4-BE49-F238E27FC236}">
                  <a16:creationId xmlns:a16="http://schemas.microsoft.com/office/drawing/2014/main" id="{9316EDBD-B749-72B8-24D0-8C8E6E19E443}"/>
                </a:ext>
              </a:extLst>
            </p:cNvPr>
            <p:cNvSpPr txBox="1"/>
            <p:nvPr/>
          </p:nvSpPr>
          <p:spPr>
            <a:xfrm>
              <a:off x="19058302" y="31519817"/>
              <a:ext cx="756047" cy="420814"/>
            </a:xfrm>
            <a:prstGeom prst="rect">
              <a:avLst/>
            </a:prstGeom>
            <a:noFill/>
          </p:spPr>
          <p:txBody>
            <a:bodyPr wrap="none" rtlCol="0">
              <a:spAutoFit/>
            </a:bodyPr>
            <a:lstStyle/>
            <a:p>
              <a:r>
                <a:rPr lang="en-US" sz="1158" dirty="0"/>
                <a:t>2021</a:t>
              </a:r>
            </a:p>
          </p:txBody>
        </p:sp>
      </p:grpSp>
      <p:sp>
        <p:nvSpPr>
          <p:cNvPr id="58" name="TextBox 57">
            <a:extLst>
              <a:ext uri="{FF2B5EF4-FFF2-40B4-BE49-F238E27FC236}">
                <a16:creationId xmlns:a16="http://schemas.microsoft.com/office/drawing/2014/main" id="{C88F27BD-15AD-6D23-7FB8-EDEED67FE742}"/>
              </a:ext>
            </a:extLst>
          </p:cNvPr>
          <p:cNvSpPr txBox="1"/>
          <p:nvPr/>
        </p:nvSpPr>
        <p:spPr>
          <a:xfrm>
            <a:off x="1270262" y="17855652"/>
            <a:ext cx="9405257" cy="923330"/>
          </a:xfrm>
          <a:prstGeom prst="rect">
            <a:avLst/>
          </a:prstGeom>
          <a:noFill/>
        </p:spPr>
        <p:txBody>
          <a:bodyPr wrap="square" rtlCol="0">
            <a:spAutoFit/>
          </a:bodyPr>
          <a:lstStyle/>
          <a:p>
            <a:pPr algn="just"/>
            <a:r>
              <a:rPr lang="en-US" dirty="0">
                <a:ea typeface="Times New Roman" panose="02020603050405020304" pitchFamily="18" charset="0"/>
              </a:rPr>
              <a:t>The availability for observations of each EEZ portion is shown in Table 1 and Figures 2 and 3. Different AMF criteria were explored. Figure 2 shows example of EEZ availability meeting AMF&lt;4 and glint radiance &lt; 1e-4 criteria. Figure 3 and Table 1 show availability for AMF&lt;5.</a:t>
            </a:r>
          </a:p>
        </p:txBody>
      </p:sp>
      <p:pic>
        <p:nvPicPr>
          <p:cNvPr id="161" name="Picture 160" descr="Chart, bar chart&#10;&#10;Description automatically generated">
            <a:extLst>
              <a:ext uri="{FF2B5EF4-FFF2-40B4-BE49-F238E27FC236}">
                <a16:creationId xmlns:a16="http://schemas.microsoft.com/office/drawing/2014/main" id="{78ADE96D-AF3F-B789-D30B-4933572244CF}"/>
              </a:ext>
            </a:extLst>
          </p:cNvPr>
          <p:cNvPicPr>
            <a:picLocks noChangeAspect="1"/>
          </p:cNvPicPr>
          <p:nvPr/>
        </p:nvPicPr>
        <p:blipFill>
          <a:blip r:embed="rId33"/>
          <a:stretch>
            <a:fillRect/>
          </a:stretch>
        </p:blipFill>
        <p:spPr>
          <a:xfrm>
            <a:off x="16509548" y="9723402"/>
            <a:ext cx="2713074" cy="2034806"/>
          </a:xfrm>
          <a:prstGeom prst="rect">
            <a:avLst/>
          </a:prstGeom>
        </p:spPr>
      </p:pic>
      <p:pic>
        <p:nvPicPr>
          <p:cNvPr id="165" name="Picture 164" descr="Chart, line chart&#10;&#10;Description automatically generated">
            <a:extLst>
              <a:ext uri="{FF2B5EF4-FFF2-40B4-BE49-F238E27FC236}">
                <a16:creationId xmlns:a16="http://schemas.microsoft.com/office/drawing/2014/main" id="{BA8CDCF1-4E11-1316-F640-F218C744838F}"/>
              </a:ext>
            </a:extLst>
          </p:cNvPr>
          <p:cNvPicPr>
            <a:picLocks noChangeAspect="1"/>
          </p:cNvPicPr>
          <p:nvPr/>
        </p:nvPicPr>
        <p:blipFill>
          <a:blip r:embed="rId34"/>
          <a:stretch>
            <a:fillRect/>
          </a:stretch>
        </p:blipFill>
        <p:spPr>
          <a:xfrm>
            <a:off x="18948335" y="9713508"/>
            <a:ext cx="2663924" cy="1997943"/>
          </a:xfrm>
          <a:prstGeom prst="rect">
            <a:avLst/>
          </a:prstGeom>
        </p:spPr>
      </p:pic>
      <p:sp>
        <p:nvSpPr>
          <p:cNvPr id="81" name="TextBox 80">
            <a:extLst>
              <a:ext uri="{FF2B5EF4-FFF2-40B4-BE49-F238E27FC236}">
                <a16:creationId xmlns:a16="http://schemas.microsoft.com/office/drawing/2014/main" id="{84EE44A0-C896-E171-2F25-E33A541FED32}"/>
              </a:ext>
            </a:extLst>
          </p:cNvPr>
          <p:cNvSpPr txBox="1"/>
          <p:nvPr/>
        </p:nvSpPr>
        <p:spPr>
          <a:xfrm>
            <a:off x="22650690" y="23181329"/>
            <a:ext cx="9405257" cy="1037720"/>
          </a:xfrm>
          <a:prstGeom prst="rect">
            <a:avLst/>
          </a:prstGeom>
          <a:noFill/>
        </p:spPr>
        <p:txBody>
          <a:bodyPr wrap="square">
            <a:spAutoFit/>
          </a:bodyPr>
          <a:lstStyle/>
          <a:p>
            <a:pPr>
              <a:spcBef>
                <a:spcPts val="385"/>
              </a:spcBef>
            </a:pPr>
            <a:r>
              <a:rPr lang="en-US" sz="1286" dirty="0"/>
              <a:t>[1] GOES-R L1b Product Users Guide https://</a:t>
            </a:r>
            <a:r>
              <a:rPr lang="en-US" sz="1286" dirty="0" err="1"/>
              <a:t>www.goes-r.gov</a:t>
            </a:r>
            <a:r>
              <a:rPr lang="en-US" sz="1286" dirty="0"/>
              <a:t>/users/docs/PUG-L1b-vol3.pdf</a:t>
            </a:r>
          </a:p>
          <a:p>
            <a:pPr>
              <a:spcBef>
                <a:spcPts val="385"/>
              </a:spcBef>
            </a:pPr>
            <a:r>
              <a:rPr lang="en-US" sz="1286" dirty="0"/>
              <a:t>[2] Reda, I., Andreas, A. Solar Position Algorithm for the Solar Radiation Applications, 2019 NREL Technical Report NREL/TP-560-3402</a:t>
            </a:r>
          </a:p>
          <a:p>
            <a:pPr>
              <a:spcBef>
                <a:spcPts val="385"/>
              </a:spcBef>
            </a:pPr>
            <a:r>
              <a:rPr lang="en-US" sz="1286" dirty="0"/>
              <a:t>[3] Jackson &amp; Alpers 2010, https://</a:t>
            </a:r>
            <a:r>
              <a:rPr lang="en-US" sz="1286" dirty="0" err="1"/>
              <a:t>doi.org</a:t>
            </a:r>
            <a:r>
              <a:rPr lang="en-US" sz="1286" dirty="0"/>
              <a:t>/10.1029/2009JC006037</a:t>
            </a:r>
          </a:p>
          <a:p>
            <a:pPr>
              <a:spcBef>
                <a:spcPts val="385"/>
              </a:spcBef>
            </a:pPr>
            <a:r>
              <a:rPr lang="en-US" sz="1286" dirty="0"/>
              <a:t>[4] https://</a:t>
            </a:r>
            <a:r>
              <a:rPr lang="en-US" sz="1286" dirty="0" err="1"/>
              <a:t>eos.unh.edu</a:t>
            </a:r>
            <a:r>
              <a:rPr lang="en-US" sz="1286" dirty="0"/>
              <a:t>/</a:t>
            </a:r>
            <a:r>
              <a:rPr lang="en-US" sz="1286" dirty="0" err="1"/>
              <a:t>glimr</a:t>
            </a:r>
            <a:r>
              <a:rPr lang="en-US" sz="1286" dirty="0"/>
              <a:t>/</a:t>
            </a:r>
            <a:r>
              <a:rPr lang="en-US" sz="1286" dirty="0" err="1"/>
              <a:t>glimr</a:t>
            </a:r>
            <a:r>
              <a:rPr lang="en-US" sz="1286" dirty="0"/>
              <a:t>-science/operations-overview</a:t>
            </a:r>
          </a:p>
        </p:txBody>
      </p:sp>
      <p:sp>
        <p:nvSpPr>
          <p:cNvPr id="84" name="TextBox 83">
            <a:extLst>
              <a:ext uri="{FF2B5EF4-FFF2-40B4-BE49-F238E27FC236}">
                <a16:creationId xmlns:a16="http://schemas.microsoft.com/office/drawing/2014/main" id="{726D6BBA-7E5E-032D-C4BD-ACC0650E54A1}"/>
              </a:ext>
            </a:extLst>
          </p:cNvPr>
          <p:cNvSpPr txBox="1"/>
          <p:nvPr/>
        </p:nvSpPr>
        <p:spPr>
          <a:xfrm>
            <a:off x="22533939" y="15891521"/>
            <a:ext cx="9405257" cy="1121589"/>
          </a:xfrm>
          <a:prstGeom prst="rect">
            <a:avLst/>
          </a:prstGeom>
          <a:noFill/>
        </p:spPr>
        <p:txBody>
          <a:bodyPr wrap="square" rtlCol="0">
            <a:spAutoFit/>
          </a:bodyPr>
          <a:lstStyle/>
          <a:p>
            <a:pPr algn="just"/>
            <a:r>
              <a:rPr lang="en-US" sz="1672" dirty="0">
                <a:ea typeface="Times New Roman" panose="02020603050405020304" pitchFamily="18" charset="0"/>
              </a:rPr>
              <a:t>The scanning pattern shown above was combined with geometry calculations and ABI cloud mask for Mar 20, 2020 in order to derive an example of operations and estimate the fraction of cloud-free data collected. The results are consistent with the season-averaged values shown in Fig. 5 – about 40% of the East Coast portion of EEZ was collected as cloud-free data.</a:t>
            </a:r>
            <a:endParaRPr lang="en-US" sz="1672" b="1" dirty="0">
              <a:ea typeface="Times New Roman" panose="02020603050405020304" pitchFamily="18" charset="0"/>
            </a:endParaRPr>
          </a:p>
        </p:txBody>
      </p:sp>
      <p:grpSp>
        <p:nvGrpSpPr>
          <p:cNvPr id="102" name="Group 101">
            <a:extLst>
              <a:ext uri="{FF2B5EF4-FFF2-40B4-BE49-F238E27FC236}">
                <a16:creationId xmlns:a16="http://schemas.microsoft.com/office/drawing/2014/main" id="{9778A208-1D89-2D77-B6CD-BAE045CD476F}"/>
              </a:ext>
            </a:extLst>
          </p:cNvPr>
          <p:cNvGrpSpPr/>
          <p:nvPr/>
        </p:nvGrpSpPr>
        <p:grpSpPr>
          <a:xfrm>
            <a:off x="6218020" y="14406140"/>
            <a:ext cx="3848311" cy="3177813"/>
            <a:chOff x="9457269" y="21281797"/>
            <a:chExt cx="4919738" cy="3734919"/>
          </a:xfrm>
        </p:grpSpPr>
        <p:grpSp>
          <p:nvGrpSpPr>
            <p:cNvPr id="64" name="Group 63">
              <a:extLst>
                <a:ext uri="{FF2B5EF4-FFF2-40B4-BE49-F238E27FC236}">
                  <a16:creationId xmlns:a16="http://schemas.microsoft.com/office/drawing/2014/main" id="{DF406CA8-DC1A-5450-6F7E-87F00A339566}"/>
                </a:ext>
              </a:extLst>
            </p:cNvPr>
            <p:cNvGrpSpPr/>
            <p:nvPr/>
          </p:nvGrpSpPr>
          <p:grpSpPr>
            <a:xfrm>
              <a:off x="9457269" y="21281797"/>
              <a:ext cx="4919738" cy="3734919"/>
              <a:chOff x="9457269" y="22485037"/>
              <a:chExt cx="4919738" cy="3734919"/>
            </a:xfrm>
          </p:grpSpPr>
          <p:grpSp>
            <p:nvGrpSpPr>
              <p:cNvPr id="55" name="Group 54">
                <a:extLst>
                  <a:ext uri="{FF2B5EF4-FFF2-40B4-BE49-F238E27FC236}">
                    <a16:creationId xmlns:a16="http://schemas.microsoft.com/office/drawing/2014/main" id="{09DD2551-AF0C-B04F-16CA-FBE8ADCEC997}"/>
                  </a:ext>
                </a:extLst>
              </p:cNvPr>
              <p:cNvGrpSpPr/>
              <p:nvPr/>
            </p:nvGrpSpPr>
            <p:grpSpPr>
              <a:xfrm>
                <a:off x="9457269" y="22485037"/>
                <a:ext cx="4919738" cy="3734919"/>
                <a:chOff x="9457269" y="23213903"/>
                <a:chExt cx="4919738" cy="3734919"/>
              </a:xfrm>
            </p:grpSpPr>
            <p:pic>
              <p:nvPicPr>
                <p:cNvPr id="14" name="Picture 13" descr="Chart, histogram&#10;&#10;Description automatically generated">
                  <a:extLst>
                    <a:ext uri="{FF2B5EF4-FFF2-40B4-BE49-F238E27FC236}">
                      <a16:creationId xmlns:a16="http://schemas.microsoft.com/office/drawing/2014/main" id="{ED659626-834C-96C2-5DEA-66D5304DFFF1}"/>
                    </a:ext>
                  </a:extLst>
                </p:cNvPr>
                <p:cNvPicPr>
                  <a:picLocks noChangeAspect="1"/>
                </p:cNvPicPr>
                <p:nvPr/>
              </p:nvPicPr>
              <p:blipFill>
                <a:blip r:embed="rId35"/>
                <a:stretch>
                  <a:fillRect/>
                </a:stretch>
              </p:blipFill>
              <p:spPr>
                <a:xfrm>
                  <a:off x="9457269" y="23213903"/>
                  <a:ext cx="4919738" cy="3689804"/>
                </a:xfrm>
                <a:prstGeom prst="rect">
                  <a:avLst/>
                </a:prstGeom>
              </p:spPr>
            </p:pic>
            <p:pic>
              <p:nvPicPr>
                <p:cNvPr id="54" name="Picture 53">
                  <a:extLst>
                    <a:ext uri="{FF2B5EF4-FFF2-40B4-BE49-F238E27FC236}">
                      <a16:creationId xmlns:a16="http://schemas.microsoft.com/office/drawing/2014/main" id="{AEF32DEE-C9F7-1E52-9E52-D66FF0F5481E}"/>
                    </a:ext>
                  </a:extLst>
                </p:cNvPr>
                <p:cNvPicPr>
                  <a:picLocks noChangeAspect="1"/>
                </p:cNvPicPr>
                <p:nvPr/>
              </p:nvPicPr>
              <p:blipFill rotWithShape="1">
                <a:blip r:embed="rId36">
                  <a:extLst>
                    <a:ext uri="{28A0092B-C50C-407E-A947-70E740481C1C}">
                      <a14:useLocalDpi xmlns:a14="http://schemas.microsoft.com/office/drawing/2010/main"/>
                    </a:ext>
                  </a:extLst>
                </a:blip>
                <a:srcRect/>
                <a:stretch/>
              </p:blipFill>
              <p:spPr>
                <a:xfrm>
                  <a:off x="9488045" y="26486448"/>
                  <a:ext cx="4835369" cy="462374"/>
                </a:xfrm>
                <a:prstGeom prst="rect">
                  <a:avLst/>
                </a:prstGeom>
              </p:spPr>
            </p:pic>
          </p:grpSp>
          <p:pic>
            <p:nvPicPr>
              <p:cNvPr id="41" name="Picture 40">
                <a:extLst>
                  <a:ext uri="{FF2B5EF4-FFF2-40B4-BE49-F238E27FC236}">
                    <a16:creationId xmlns:a16="http://schemas.microsoft.com/office/drawing/2014/main" id="{AAFFD14C-6B44-92BA-3F85-E45D681506C6}"/>
                  </a:ext>
                </a:extLst>
              </p:cNvPr>
              <p:cNvPicPr>
                <a:picLocks noChangeAspect="1"/>
              </p:cNvPicPr>
              <p:nvPr/>
            </p:nvPicPr>
            <p:blipFill rotWithShape="1">
              <a:blip r:embed="rId16">
                <a:extLst>
                  <a:ext uri="{28A0092B-C50C-407E-A947-70E740481C1C}">
                    <a14:useLocalDpi xmlns:a14="http://schemas.microsoft.com/office/drawing/2010/main"/>
                  </a:ext>
                </a:extLst>
              </a:blip>
              <a:srcRect/>
              <a:stretch/>
            </p:blipFill>
            <p:spPr>
              <a:xfrm>
                <a:off x="9566588" y="22916940"/>
                <a:ext cx="520031" cy="2835034"/>
              </a:xfrm>
              <a:prstGeom prst="rect">
                <a:avLst/>
              </a:prstGeom>
            </p:spPr>
          </p:pic>
        </p:grpSp>
        <p:sp>
          <p:nvSpPr>
            <p:cNvPr id="96" name="TextBox 95">
              <a:extLst>
                <a:ext uri="{FF2B5EF4-FFF2-40B4-BE49-F238E27FC236}">
                  <a16:creationId xmlns:a16="http://schemas.microsoft.com/office/drawing/2014/main" id="{B9AC5328-E868-18A8-00AD-9A5701591A40}"/>
                </a:ext>
              </a:extLst>
            </p:cNvPr>
            <p:cNvSpPr txBox="1"/>
            <p:nvPr/>
          </p:nvSpPr>
          <p:spPr>
            <a:xfrm>
              <a:off x="10102349" y="21727811"/>
              <a:ext cx="693075" cy="317949"/>
            </a:xfrm>
            <a:prstGeom prst="rect">
              <a:avLst/>
            </a:prstGeom>
            <a:noFill/>
          </p:spPr>
          <p:txBody>
            <a:bodyPr wrap="none" rtlCol="0">
              <a:spAutoFit/>
            </a:bodyPr>
            <a:lstStyle/>
            <a:p>
              <a:r>
                <a:rPr lang="en-US" sz="1158" dirty="0"/>
                <a:t>137W</a:t>
              </a:r>
            </a:p>
          </p:txBody>
        </p:sp>
      </p:grpSp>
      <p:sp>
        <p:nvSpPr>
          <p:cNvPr id="36" name="TextBox 35">
            <a:extLst>
              <a:ext uri="{FF2B5EF4-FFF2-40B4-BE49-F238E27FC236}">
                <a16:creationId xmlns:a16="http://schemas.microsoft.com/office/drawing/2014/main" id="{7AAB0A3F-750C-1067-BC4A-0D3553D038DD}"/>
              </a:ext>
            </a:extLst>
          </p:cNvPr>
          <p:cNvSpPr txBox="1"/>
          <p:nvPr/>
        </p:nvSpPr>
        <p:spPr>
          <a:xfrm>
            <a:off x="1569461" y="14183228"/>
            <a:ext cx="8464584" cy="290208"/>
          </a:xfrm>
          <a:prstGeom prst="rect">
            <a:avLst/>
          </a:prstGeom>
          <a:noFill/>
          <a:ln>
            <a:noFill/>
          </a:ln>
        </p:spPr>
        <p:txBody>
          <a:bodyPr wrap="square">
            <a:spAutoFit/>
          </a:bodyPr>
          <a:lstStyle/>
          <a:p>
            <a:pPr algn="ctr"/>
            <a:r>
              <a:rPr lang="en-US" sz="1286" b="1" dirty="0">
                <a:solidFill>
                  <a:schemeClr val="accent5">
                    <a:lumMod val="75000"/>
                  </a:schemeClr>
                </a:solidFill>
              </a:rPr>
              <a:t>Figure 1</a:t>
            </a:r>
            <a:r>
              <a:rPr lang="en-US" sz="1286" dirty="0">
                <a:solidFill>
                  <a:schemeClr val="accent5">
                    <a:lumMod val="75000"/>
                  </a:schemeClr>
                </a:solidFill>
              </a:rPr>
              <a:t>. Pixel size normalized to nadir for West (left) and East (right) location. The EEZ contours are shown in yellow. </a:t>
            </a:r>
          </a:p>
        </p:txBody>
      </p:sp>
    </p:spTree>
    <p:extLst>
      <p:ext uri="{BB962C8B-B14F-4D97-AF65-F5344CB8AC3E}">
        <p14:creationId xmlns:p14="http://schemas.microsoft.com/office/powerpoint/2010/main" val="3065802767"/>
      </p:ext>
    </p:extLst>
  </p:cSld>
  <p:clrMapOvr>
    <a:masterClrMapping/>
  </p:clrMapOvr>
</p:sld>
</file>

<file path=ppt/theme/theme1.xml><?xml version="1.0" encoding="utf-8"?>
<a:theme xmlns:a="http://schemas.openxmlformats.org/drawingml/2006/main" name="Office Theme">
  <a:themeElements>
    <a:clrScheme name="Office Them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6841</TotalTime>
  <Words>1426</Words>
  <Application>Microsoft Macintosh PowerPoint</Application>
  <PresentationFormat>Custom</PresentationFormat>
  <Paragraphs>132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Mccorkel, Joel (GSFC-6180)</dc:creator>
  <cp:lastModifiedBy>Efremova, Boryana (GSFC-618.0)[GEOTHINKTANK, LLC]</cp:lastModifiedBy>
  <cp:revision>146</cp:revision>
  <dcterms:created xsi:type="dcterms:W3CDTF">2021-10-24T14:46:20Z</dcterms:created>
  <dcterms:modified xsi:type="dcterms:W3CDTF">2023-01-09T00:54:59Z</dcterms:modified>
</cp:coreProperties>
</file>