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268" r:id="rId5"/>
    <p:sldId id="435" r:id="rId6"/>
    <p:sldId id="479" r:id="rId7"/>
    <p:sldId id="487" r:id="rId8"/>
    <p:sldId id="409" r:id="rId9"/>
    <p:sldId id="381" r:id="rId10"/>
    <p:sldId id="1782" r:id="rId11"/>
    <p:sldId id="1783" r:id="rId12"/>
    <p:sldId id="287" r:id="rId13"/>
    <p:sldId id="1742" r:id="rId14"/>
    <p:sldId id="469" r:id="rId15"/>
    <p:sldId id="646" r:id="rId16"/>
    <p:sldId id="1738" r:id="rId17"/>
    <p:sldId id="261" r:id="rId18"/>
    <p:sldId id="1784" r:id="rId19"/>
    <p:sldId id="1785" r:id="rId20"/>
    <p:sldId id="283" r:id="rId21"/>
    <p:sldId id="1786" r:id="rId22"/>
    <p:sldId id="259" r:id="rId23"/>
    <p:sldId id="1788" r:id="rId24"/>
    <p:sldId id="262" r:id="rId25"/>
    <p:sldId id="1787" r:id="rId26"/>
    <p:sldId id="1789" r:id="rId27"/>
    <p:sldId id="1790" r:id="rId28"/>
    <p:sldId id="1791" r:id="rId29"/>
    <p:sldId id="1792" r:id="rId30"/>
    <p:sldId id="1793" r:id="rId31"/>
    <p:sldId id="179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12" userDrawn="1">
          <p15:clr>
            <a:srgbClr val="A4A3A4"/>
          </p15:clr>
        </p15:guide>
        <p15:guide id="2" pos="47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415A"/>
    <a:srgbClr val="96BEC7"/>
    <a:srgbClr val="9BB2C6"/>
    <a:srgbClr val="A4B2CB"/>
    <a:srgbClr val="94A0B7"/>
    <a:srgbClr val="8BC1D4"/>
    <a:srgbClr val="61B6CF"/>
    <a:srgbClr val="65A7D0"/>
    <a:srgbClr val="3ED4F0"/>
    <a:srgbClr val="00C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8E248F-2883-0742-B2CB-EBB4AE068E18}" v="30" dt="2023-01-10T23:17:35.9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75"/>
    <p:restoredTop sz="94685"/>
  </p:normalViewPr>
  <p:slideViewPr>
    <p:cSldViewPr snapToGrid="0" snapToObjects="1">
      <p:cViewPr varScale="1">
        <p:scale>
          <a:sx n="153" d="100"/>
          <a:sy n="153" d="100"/>
        </p:scale>
        <p:origin x="168" y="368"/>
      </p:cViewPr>
      <p:guideLst>
        <p:guide orient="horz" pos="1512"/>
        <p:guide pos="4776"/>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182" d="100"/>
          <a:sy n="182" d="100"/>
        </p:scale>
        <p:origin x="4680"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3608D9-8FEA-2E4F-84AF-A88A614F7C22}" type="slidenum">
              <a:rPr lang="en-US" smtClean="0"/>
              <a:t>‹#›</a:t>
            </a:fld>
            <a:endParaRPr lang="en-US"/>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21C5E-14C9-E346-B1A7-E2CF4688A4C0}" type="datetimeFigureOut">
              <a:rPr lang="en-US" smtClean="0"/>
              <a:t>1/10/23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C0CBE-288C-D84B-B11F-1B62224BD7E3}" type="slidenum">
              <a:rPr lang="en-US" smtClean="0"/>
              <a:t>‹#›</a:t>
            </a:fld>
            <a:endParaRPr lang="en-US"/>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a:t>
            </a:r>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642801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Mission plan – driving direction, driver selects the orientation, they will choose based on driving using front cams, may have less power. When moving towards the Sun if driving forward then we have less power, otherwise using aft cams and then going more slowly due to aft cam limitations. Trade between power and vision capability. So while we do not have instrument trades, we have trades that are a product of the vehicle and the environment. </a:t>
            </a:r>
          </a:p>
        </p:txBody>
      </p:sp>
      <p:sp>
        <p:nvSpPr>
          <p:cNvPr id="4" name="Slide Number Placeholder 3"/>
          <p:cNvSpPr>
            <a:spLocks noGrp="1"/>
          </p:cNvSpPr>
          <p:nvPr>
            <p:ph type="sldNum" sz="quarter" idx="5"/>
          </p:nvPr>
        </p:nvSpPr>
        <p:spPr/>
        <p:txBody>
          <a:bodyPr/>
          <a:lstStyle/>
          <a:p>
            <a:fld id="{146C0CBE-288C-D84B-B11F-1B62224BD7E3}" type="slidenum">
              <a:rPr lang="en-US" smtClean="0"/>
              <a:t>7</a:t>
            </a:fld>
            <a:endParaRPr lang="en-US"/>
          </a:p>
        </p:txBody>
      </p:sp>
    </p:spTree>
    <p:extLst>
      <p:ext uri="{BB962C8B-B14F-4D97-AF65-F5344CB8AC3E}">
        <p14:creationId xmlns:p14="http://schemas.microsoft.com/office/powerpoint/2010/main" val="3019119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STILL</a:t>
            </a:r>
            <a:endParaRPr/>
          </a:p>
        </p:txBody>
      </p:sp>
      <p:sp>
        <p:nvSpPr>
          <p:cNvPr id="126" name="Google Shape;12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2031568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2977140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201034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71904e19f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71904e19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Terry</a:t>
            </a:r>
            <a:endParaRPr/>
          </a:p>
        </p:txBody>
      </p:sp>
    </p:spTree>
    <p:extLst>
      <p:ext uri="{BB962C8B-B14F-4D97-AF65-F5344CB8AC3E}">
        <p14:creationId xmlns:p14="http://schemas.microsoft.com/office/powerpoint/2010/main" val="1944920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18</a:t>
            </a:fld>
            <a:endParaRPr lang="en-US"/>
          </a:p>
        </p:txBody>
      </p:sp>
    </p:spTree>
    <p:extLst>
      <p:ext uri="{BB962C8B-B14F-4D97-AF65-F5344CB8AC3E}">
        <p14:creationId xmlns:p14="http://schemas.microsoft.com/office/powerpoint/2010/main" val="34984092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940A655-39C2-C440-8C78-A02FFEA9FAA2}"/>
              </a:ext>
            </a:extLst>
          </p:cNvPr>
          <p:cNvPicPr>
            <a:picLocks noChangeAspect="1"/>
          </p:cNvPicPr>
          <p:nvPr userDrawn="1"/>
        </p:nvPicPr>
        <p:blipFill>
          <a:blip r:embed="rId2"/>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372CC95E-30A4-D744-8BC0-DDA2BE0BB564}" type="datetime1">
              <a:rPr lang="en-US" smtClean="0"/>
              <a:pPr/>
              <a:t>1/10/23</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rgbClr val="81C0D2"/>
                </a:solidFill>
              </a:defRPr>
            </a:lvl1pPr>
          </a:lstStyle>
          <a:p>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lvl1pPr>
              <a:defRPr>
                <a:solidFill>
                  <a:srgbClr val="81C0D2"/>
                </a:solidFill>
              </a:defRPr>
            </a:lvl1pPr>
          </a:lstStyle>
          <a:p>
            <a:fld id="{2E8C51FE-49D9-314D-9957-ABBF7DDE8782}" type="slidenum">
              <a:rPr lang="en-US" smtClean="0"/>
              <a:pPr/>
              <a:t>‹#›</a:t>
            </a:fld>
            <a:endParaRPr lang="en-US" dirty="0"/>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p:nvPr>
        </p:nvSpPr>
        <p:spPr>
          <a:xfrm>
            <a:off x="7169023" y="2944143"/>
            <a:ext cx="4627386" cy="369332"/>
          </a:xfrm>
        </p:spPr>
        <p:txBody>
          <a:bodyPr wrap="square">
            <a:spAutoFit/>
          </a:bodyPr>
          <a:lstStyle>
            <a:lvl1pPr marL="0" indent="0" algn="r">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17" name="Group 16">
            <a:extLst>
              <a:ext uri="{FF2B5EF4-FFF2-40B4-BE49-F238E27FC236}">
                <a16:creationId xmlns:a16="http://schemas.microsoft.com/office/drawing/2014/main" id="{AD47075F-005D-B049-804E-5D4A16810F76}"/>
              </a:ext>
            </a:extLst>
          </p:cNvPr>
          <p:cNvGrpSpPr/>
          <p:nvPr userDrawn="1"/>
        </p:nvGrpSpPr>
        <p:grpSpPr>
          <a:xfrm>
            <a:off x="-473777" y="-14868"/>
            <a:ext cx="3197522" cy="6876906"/>
            <a:chOff x="-473777" y="-18943"/>
            <a:chExt cx="3197522" cy="6876906"/>
          </a:xfrm>
        </p:grpSpPr>
        <p:sp>
          <p:nvSpPr>
            <p:cNvPr id="18" name="Freeform 5">
              <a:extLst>
                <a:ext uri="{FF2B5EF4-FFF2-40B4-BE49-F238E27FC236}">
                  <a16:creationId xmlns:a16="http://schemas.microsoft.com/office/drawing/2014/main" id="{9D3C9845-6142-6944-B4C8-7AE382A33195}"/>
                </a:ext>
              </a:extLst>
            </p:cNvPr>
            <p:cNvSpPr>
              <a:spLocks/>
            </p:cNvSpPr>
            <p:nvPr/>
          </p:nvSpPr>
          <p:spPr bwMode="auto">
            <a:xfrm>
              <a:off x="-473777" y="-18943"/>
              <a:ext cx="3197522" cy="6152517"/>
            </a:xfrm>
            <a:custGeom>
              <a:avLst/>
              <a:gdLst>
                <a:gd name="T0" fmla="*/ 370 w 1003"/>
                <a:gd name="T1" fmla="*/ 0 h 1936"/>
                <a:gd name="T2" fmla="*/ 561 w 1003"/>
                <a:gd name="T3" fmla="*/ 1936 h 1936"/>
                <a:gd name="T4" fmla="*/ 1003 w 1003"/>
                <a:gd name="T5" fmla="*/ 3 h 1936"/>
                <a:gd name="T6" fmla="*/ 370 w 1003"/>
                <a:gd name="T7" fmla="*/ 0 h 1936"/>
              </a:gdLst>
              <a:ahLst/>
              <a:cxnLst>
                <a:cxn ang="0">
                  <a:pos x="T0" y="T1"/>
                </a:cxn>
                <a:cxn ang="0">
                  <a:pos x="T2" y="T3"/>
                </a:cxn>
                <a:cxn ang="0">
                  <a:pos x="T4" y="T5"/>
                </a:cxn>
                <a:cxn ang="0">
                  <a:pos x="T6" y="T7"/>
                </a:cxn>
              </a:cxnLst>
              <a:rect l="0" t="0" r="r" b="b"/>
              <a:pathLst>
                <a:path w="1003" h="1936">
                  <a:moveTo>
                    <a:pt x="370" y="0"/>
                  </a:moveTo>
                  <a:cubicBezTo>
                    <a:pt x="153" y="463"/>
                    <a:pt x="47" y="1140"/>
                    <a:pt x="561" y="1936"/>
                  </a:cubicBezTo>
                  <a:cubicBezTo>
                    <a:pt x="561" y="1936"/>
                    <a:pt x="0" y="907"/>
                    <a:pt x="1003" y="3"/>
                  </a:cubicBezTo>
                  <a:lnTo>
                    <a:pt x="370" y="0"/>
                  </a:lnTo>
                  <a:close/>
                </a:path>
              </a:pathLst>
            </a:custGeom>
            <a:gradFill flip="none" rotWithShape="1">
              <a:gsLst>
                <a:gs pos="97000">
                  <a:srgbClr val="00A4D2"/>
                </a:gs>
                <a:gs pos="1000">
                  <a:srgbClr val="006B9E"/>
                </a:gs>
              </a:gsLst>
              <a:lin ang="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6">
              <a:extLst>
                <a:ext uri="{FF2B5EF4-FFF2-40B4-BE49-F238E27FC236}">
                  <a16:creationId xmlns:a16="http://schemas.microsoft.com/office/drawing/2014/main" id="{B3286E11-BB68-E34C-B955-23C6473B3C38}"/>
                </a:ext>
              </a:extLst>
            </p:cNvPr>
            <p:cNvSpPr>
              <a:spLocks noEditPoints="1"/>
            </p:cNvSpPr>
            <p:nvPr/>
          </p:nvSpPr>
          <p:spPr bwMode="auto">
            <a:xfrm>
              <a:off x="-14253" y="-9370"/>
              <a:ext cx="1913089" cy="6867333"/>
            </a:xfrm>
            <a:custGeom>
              <a:avLst/>
              <a:gdLst>
                <a:gd name="T0" fmla="*/ 0 w 600"/>
                <a:gd name="T1" fmla="*/ 2161 h 2161"/>
                <a:gd name="T2" fmla="*/ 600 w 600"/>
                <a:gd name="T3" fmla="*/ 2161 h 2161"/>
                <a:gd name="T4" fmla="*/ 363 w 600"/>
                <a:gd name="T5" fmla="*/ 1903 h 2161"/>
                <a:gd name="T6" fmla="*/ 1 w 600"/>
                <a:gd name="T7" fmla="*/ 918 h 2161"/>
                <a:gd name="T8" fmla="*/ 0 w 600"/>
                <a:gd name="T9" fmla="*/ 2161 h 2161"/>
                <a:gd name="T10" fmla="*/ 1 w 600"/>
                <a:gd name="T11" fmla="*/ 536 h 2161"/>
                <a:gd name="T12" fmla="*/ 133 w 600"/>
                <a:gd name="T13" fmla="*/ 0 h 2161"/>
                <a:gd name="T14" fmla="*/ 0 w 600"/>
                <a:gd name="T15" fmla="*/ 0 h 2161"/>
                <a:gd name="T16" fmla="*/ 1 w 600"/>
                <a:gd name="T17" fmla="*/ 536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2161">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flip="none" rotWithShape="1">
              <a:gsLst>
                <a:gs pos="0">
                  <a:srgbClr val="006B9E"/>
                </a:gs>
                <a:gs pos="70000">
                  <a:srgbClr val="0096C5"/>
                </a:gs>
              </a:gsLst>
              <a:lin ang="2159400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97391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2E534795-5F96-674F-9913-75A835B2AA8C}" type="datetime1">
              <a:rPr lang="en-US" smtClean="0"/>
              <a:pPr/>
              <a:t>1/10/23</a:t>
            </a:fld>
            <a:endParaRPr lang="en-US" dirty="0"/>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2320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2F57F9ED-D8AC-4447-8B49-413C94A1F07E}" type="datetime1">
              <a:rPr lang="en-US" smtClean="0"/>
              <a:pPr/>
              <a:t>1/10/23</a:t>
            </a:fld>
            <a:endParaRPr lang="en-US" dirty="0"/>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59775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762F6A8A-D357-0B41-845F-58E66B141203}" type="datetime1">
              <a:rPr lang="en-US" smtClean="0"/>
              <a:pPr/>
              <a:t>1/10/23</a:t>
            </a:fld>
            <a:endParaRPr lang="en-US" dirty="0"/>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7530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p>
            <a:fld id="{7E9FD414-97F5-4349-956F-7065147EBD6A}" type="datetime1">
              <a:rPr lang="en-US" smtClean="0"/>
              <a:t>1/10/23</a:t>
            </a:fld>
            <a:endParaRPr lang="en-US"/>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868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9" name="Shape 119"/>
          <p:cNvSpPr>
            <a:spLocks noGrp="1"/>
          </p:cNvSpPr>
          <p:nvPr>
            <p:ph type="title"/>
          </p:nvPr>
        </p:nvSpPr>
        <p:spPr>
          <a:xfrm>
            <a:off x="1190625" y="712678"/>
            <a:ext cx="9810750" cy="646331"/>
          </a:xfrm>
          <a:prstGeom prst="rect">
            <a:avLst/>
          </a:prstGeom>
        </p:spPr>
        <p:txBody>
          <a:bodyPr/>
          <a:lstStyle/>
          <a:p>
            <a:r>
              <a:t>Title Text</a:t>
            </a:r>
          </a:p>
        </p:txBody>
      </p:sp>
      <p:sp>
        <p:nvSpPr>
          <p:cNvPr id="120" name="Shape 120"/>
          <p:cNvSpPr>
            <a:spLocks noGrp="1"/>
          </p:cNvSpPr>
          <p:nvPr>
            <p:ph type="body" idx="1"/>
          </p:nvPr>
        </p:nvSpPr>
        <p:spPr>
          <a:xfrm>
            <a:off x="1190625" y="1946672"/>
            <a:ext cx="9810750" cy="1623008"/>
          </a:xfrm>
          <a:prstGeom prst="rect">
            <a:avLst/>
          </a:prstGeom>
        </p:spPr>
        <p:txBody>
          <a:bodyPr/>
          <a:lstStyle>
            <a:lvl1pPr marL="401822" indent="-401822">
              <a:buSzPct val="100000"/>
            </a:lvl1pPr>
            <a:lvl2pPr marL="803643" indent="-401822">
              <a:buSzPct val="100000"/>
            </a:lvl2pPr>
            <a:lvl3pPr marL="1205465" indent="-401822">
              <a:buSzPct val="100000"/>
            </a:lvl3pPr>
            <a:lvl4pPr marL="1607287" indent="-401822">
              <a:buSzPct val="100000"/>
            </a:lvl4pPr>
            <a:lvl5pPr marL="2009108" indent="-401822">
              <a:buSzPct val="100000"/>
            </a:lvl5pPr>
          </a:lstStyle>
          <a:p>
            <a:r>
              <a:t>Body Level One</a:t>
            </a:r>
          </a:p>
          <a:p>
            <a:pPr lvl="1"/>
            <a:r>
              <a:t>Body Level Two</a:t>
            </a:r>
          </a:p>
          <a:p>
            <a:pPr lvl="2"/>
            <a:r>
              <a:t>Body Level Three</a:t>
            </a:r>
          </a:p>
          <a:p>
            <a:pPr lvl="3"/>
            <a:r>
              <a:t>Body Level Four</a:t>
            </a:r>
          </a:p>
          <a:p>
            <a:pPr lvl="4"/>
            <a:r>
              <a:t>Body Level Five</a:t>
            </a:r>
          </a:p>
        </p:txBody>
      </p:sp>
      <p:pic>
        <p:nvPicPr>
          <p:cNvPr id="121" name="image3.png" descr="Q:\ILN\Graphics\Logos\NASA_Meatball.png"/>
          <p:cNvPicPr>
            <a:picLocks noChangeAspect="1"/>
          </p:cNvPicPr>
          <p:nvPr/>
        </p:nvPicPr>
        <p:blipFill>
          <a:blip r:embed="rId2"/>
          <a:stretch>
            <a:fillRect/>
          </a:stretch>
        </p:blipFill>
        <p:spPr>
          <a:xfrm>
            <a:off x="211034" y="205060"/>
            <a:ext cx="803431" cy="498406"/>
          </a:xfrm>
          <a:prstGeom prst="rect">
            <a:avLst/>
          </a:prstGeom>
          <a:ln w="12700">
            <a:miter lim="400000"/>
          </a:ln>
        </p:spPr>
      </p:pic>
      <p:sp>
        <p:nvSpPr>
          <p:cNvPr id="122" name="Shape 122"/>
          <p:cNvSpPr>
            <a:spLocks noGrp="1"/>
          </p:cNvSpPr>
          <p:nvPr>
            <p:ph type="sldNum" sz="quarter" idx="2"/>
          </p:nvPr>
        </p:nvSpPr>
        <p:spPr>
          <a:xfrm>
            <a:off x="5917310" y="6509742"/>
            <a:ext cx="345473" cy="26789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33716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895453" y="1104144"/>
            <a:ext cx="6678105" cy="646331"/>
          </a:xfrm>
        </p:spPr>
        <p:txBody>
          <a:bodyPr>
            <a:spAutoFit/>
          </a:bodyPr>
          <a:lstStyle>
            <a:lvl1pPr>
              <a:defRPr>
                <a:solidFill>
                  <a:srgbClr val="8BC1D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01939" y="2214710"/>
            <a:ext cx="6678104"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96BEC7"/>
                </a:solidFill>
              </a:defRPr>
            </a:lvl1pPr>
          </a:lstStyle>
          <a:p>
            <a:fld id="{DECC2AD0-9452-684A-9802-A7E12BA97DE7}" type="datetime1">
              <a:rPr lang="en-US" smtClean="0"/>
              <a:pPr/>
              <a:t>1/10/23</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96BEC7"/>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96BEC7"/>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74789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1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291F45-8D6E-EE48-B4F9-41CA02F02817}"/>
              </a:ext>
            </a:extLst>
          </p:cNvPr>
          <p:cNvPicPr>
            <a:picLocks noChangeAspect="1"/>
          </p:cNvPicPr>
          <p:nvPr userDrawn="1"/>
        </p:nvPicPr>
        <p:blipFill>
          <a:blip r:embed="rId2"/>
          <a:srcRect/>
          <a:stretch/>
        </p:blipFill>
        <p:spPr>
          <a:xfrm>
            <a:off x="0" y="0"/>
            <a:ext cx="2933700" cy="6858000"/>
          </a:xfrm>
          <a:prstGeom prst="rect">
            <a:avLst/>
          </a:prstGeom>
        </p:spPr>
      </p:pic>
      <p:sp>
        <p:nvSpPr>
          <p:cNvPr id="19" name="Freeform 5">
            <a:extLst>
              <a:ext uri="{FF2B5EF4-FFF2-40B4-BE49-F238E27FC236}">
                <a16:creationId xmlns:a16="http://schemas.microsoft.com/office/drawing/2014/main" id="{DE2DF47A-D431-2C41-B382-D818556703BB}"/>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gradFill flip="none" rotWithShape="1">
            <a:gsLst>
              <a:gs pos="93000">
                <a:srgbClr val="113B4B"/>
              </a:gs>
              <a:gs pos="57000">
                <a:schemeClr val="tx1"/>
              </a:gs>
            </a:gsLst>
            <a:lin ang="8100000" scaled="1"/>
            <a:tileRect/>
          </a:gradFill>
          <a:ln>
            <a:noFill/>
          </a:ln>
        </p:spPr>
        <p:txBody>
          <a:bodyPr vert="horz" wrap="square" lIns="91440" tIns="45720" rIns="91440" bIns="45720" numCol="1" anchor="t" anchorCtr="0" compatLnSpc="1">
            <a:prstTxWarp prst="textNoShape">
              <a:avLst/>
            </a:prstTxWarp>
          </a:bodyPr>
          <a:lstStyle/>
          <a:p>
            <a:r>
              <a:rPr lang="en-US" dirty="0"/>
              <a:t> </a:t>
            </a: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solidFill>
                  <a:srgbClr val="8BC1D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34907" y="2214710"/>
            <a:ext cx="9251621"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81C0D2"/>
                </a:solidFill>
              </a:defRPr>
            </a:lvl1pPr>
          </a:lstStyle>
          <a:p>
            <a:fld id="{DECC2AD0-9452-684A-9802-A7E12BA97DE7}" type="datetime1">
              <a:rPr lang="en-US" smtClean="0"/>
              <a:pPr/>
              <a:t>1/10/23</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425691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3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4AE79D-A007-E442-AC4D-609993DBC658}"/>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1DB86937-917B-E04B-88AB-241DA3F4DCBA}"/>
              </a:ext>
            </a:extLst>
          </p:cNvPr>
          <p:cNvGrpSpPr/>
          <p:nvPr userDrawn="1"/>
        </p:nvGrpSpPr>
        <p:grpSpPr>
          <a:xfrm>
            <a:off x="512725" y="-15373"/>
            <a:ext cx="4621246" cy="6873373"/>
            <a:chOff x="8077201" y="2376488"/>
            <a:chExt cx="2759074" cy="4103687"/>
          </a:xfrm>
        </p:grpSpPr>
        <p:sp>
          <p:nvSpPr>
            <p:cNvPr id="20" name="Freeform 16">
              <a:extLst>
                <a:ext uri="{FF2B5EF4-FFF2-40B4-BE49-F238E27FC236}">
                  <a16:creationId xmlns:a16="http://schemas.microsoft.com/office/drawing/2014/main" id="{057F092E-2907-0A43-8235-FC20F769DEEF}"/>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00A4D2"/>
                </a:gs>
                <a:gs pos="97000">
                  <a:srgbClr val="006B9E"/>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a:extLst>
                <a:ext uri="{FF2B5EF4-FFF2-40B4-BE49-F238E27FC236}">
                  <a16:creationId xmlns:a16="http://schemas.microsoft.com/office/drawing/2014/main" id="{90B7AEBF-B3C6-EA4D-B7C3-C52D74512BA5}"/>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00A4D2"/>
                </a:gs>
                <a:gs pos="81000">
                  <a:srgbClr val="006B9E"/>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a:extLst>
                <a:ext uri="{FF2B5EF4-FFF2-40B4-BE49-F238E27FC236}">
                  <a16:creationId xmlns:a16="http://schemas.microsoft.com/office/drawing/2014/main" id="{741362DA-2B54-AD4B-825A-ED5BE2D5665B}"/>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00A4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Rectangle 13">
            <a:extLst>
              <a:ext uri="{FF2B5EF4-FFF2-40B4-BE49-F238E27FC236}">
                <a16:creationId xmlns:a16="http://schemas.microsoft.com/office/drawing/2014/main" id="{4A96E796-C9A7-F94B-9804-98FCA10AF72E}"/>
              </a:ext>
            </a:extLst>
          </p:cNvPr>
          <p:cNvSpPr/>
          <p:nvPr userDrawn="1"/>
        </p:nvSpPr>
        <p:spPr>
          <a:xfrm>
            <a:off x="0" y="-15373"/>
            <a:ext cx="12192000" cy="6858000"/>
          </a:xfrm>
          <a:prstGeom prst="rect">
            <a:avLst/>
          </a:prstGeom>
          <a:solidFill>
            <a:srgbClr val="19405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1EE6039-CCFF-D247-845A-44FF4F9D6D90}"/>
              </a:ext>
            </a:extLst>
          </p:cNvPr>
          <p:cNvSpPr/>
          <p:nvPr userDrawn="1"/>
        </p:nvSpPr>
        <p:spPr>
          <a:xfrm>
            <a:off x="0" y="182880"/>
            <a:ext cx="12192000" cy="6320739"/>
          </a:xfrm>
          <a:prstGeom prst="rect">
            <a:avLst/>
          </a:prstGeom>
          <a:gradFill flip="none" rotWithShape="1">
            <a:gsLst>
              <a:gs pos="93000">
                <a:srgbClr val="113B4B"/>
              </a:gs>
              <a:gs pos="54000">
                <a:schemeClr val="tx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1104144"/>
            <a:ext cx="10393680" cy="646331"/>
          </a:xfrm>
        </p:spPr>
        <p:txBody>
          <a:bodyPr>
            <a:spAutoFit/>
          </a:bodyPr>
          <a:lstStyle>
            <a:lvl1pPr>
              <a:defRPr>
                <a:solidFill>
                  <a:srgbClr val="8BC1D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66930" y="2271860"/>
            <a:ext cx="10619923"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93481" y="6422339"/>
            <a:ext cx="2743200" cy="365125"/>
          </a:xfrm>
        </p:spPr>
        <p:txBody>
          <a:bodyPr/>
          <a:lstStyle>
            <a:lvl1pPr>
              <a:defRPr>
                <a:solidFill>
                  <a:srgbClr val="81C0D2"/>
                </a:solidFill>
              </a:defRPr>
            </a:lvl1pPr>
          </a:lstStyle>
          <a:p>
            <a:fld id="{DECC2AD0-9452-684A-9802-A7E12BA97DE7}" type="datetime1">
              <a:rPr lang="en-US" smtClean="0"/>
              <a:pPr/>
              <a:t>1/10/23</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4038600" y="6422339"/>
            <a:ext cx="4114800" cy="365125"/>
          </a:xfrm>
        </p:spPr>
        <p:txBody>
          <a:bodyPr/>
          <a:lstStyle>
            <a:lvl1pPr>
              <a:defRPr>
                <a:solidFill>
                  <a:srgbClr val="81C0D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422339"/>
            <a:ext cx="2743200" cy="365125"/>
          </a:xfrm>
        </p:spPr>
        <p:txBody>
          <a:bodyPr/>
          <a:lstStyle>
            <a:lvl1pPr>
              <a:defRPr>
                <a:solidFill>
                  <a:srgbClr val="81C0D2"/>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56071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38E2205-92B8-354B-9D44-3C0E6D325653}"/>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B8447527-70EF-D040-8891-E6FBA1D9A7C3}"/>
              </a:ext>
            </a:extLst>
          </p:cNvPr>
          <p:cNvGrpSpPr/>
          <p:nvPr userDrawn="1"/>
        </p:nvGrpSpPr>
        <p:grpSpPr>
          <a:xfrm>
            <a:off x="516442" y="-15373"/>
            <a:ext cx="4621246" cy="6873373"/>
            <a:chOff x="8077201" y="2376488"/>
            <a:chExt cx="2759074" cy="4103687"/>
          </a:xfrm>
        </p:grpSpPr>
        <p:sp>
          <p:nvSpPr>
            <p:cNvPr id="11" name="Freeform 16">
              <a:extLst>
                <a:ext uri="{FF2B5EF4-FFF2-40B4-BE49-F238E27FC236}">
                  <a16:creationId xmlns:a16="http://schemas.microsoft.com/office/drawing/2014/main" id="{4B407511-9026-994E-B861-0BBC16A86447}"/>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00A4D2"/>
                </a:gs>
                <a:gs pos="97000">
                  <a:srgbClr val="006B9E"/>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7">
              <a:extLst>
                <a:ext uri="{FF2B5EF4-FFF2-40B4-BE49-F238E27FC236}">
                  <a16:creationId xmlns:a16="http://schemas.microsoft.com/office/drawing/2014/main" id="{9A09F63E-F4C2-4F4B-AFB8-1F6FDC111F55}"/>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00A4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8">
              <a:extLst>
                <a:ext uri="{FF2B5EF4-FFF2-40B4-BE49-F238E27FC236}">
                  <a16:creationId xmlns:a16="http://schemas.microsoft.com/office/drawing/2014/main" id="{DC588A4C-F17F-3441-AFD6-BEB6ED799DAC}"/>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00A4D2"/>
                </a:gs>
                <a:gs pos="81000">
                  <a:srgbClr val="006B9E"/>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5" name="Rectangle 14">
            <a:extLst>
              <a:ext uri="{FF2B5EF4-FFF2-40B4-BE49-F238E27FC236}">
                <a16:creationId xmlns:a16="http://schemas.microsoft.com/office/drawing/2014/main" id="{E87A5B31-DD24-6F4F-861E-6302DC75C5CC}"/>
              </a:ext>
            </a:extLst>
          </p:cNvPr>
          <p:cNvSpPr/>
          <p:nvPr userDrawn="1"/>
        </p:nvSpPr>
        <p:spPr>
          <a:xfrm>
            <a:off x="0" y="-15373"/>
            <a:ext cx="12192000" cy="6858000"/>
          </a:xfrm>
          <a:prstGeom prst="rect">
            <a:avLst/>
          </a:prstGeom>
          <a:solidFill>
            <a:srgbClr val="19405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93481" y="6422339"/>
            <a:ext cx="2743200" cy="365125"/>
          </a:xfrm>
        </p:spPr>
        <p:txBody>
          <a:bodyPr/>
          <a:lstStyle>
            <a:lvl1pPr>
              <a:defRPr>
                <a:solidFill>
                  <a:srgbClr val="81C0D2"/>
                </a:solidFill>
              </a:defRPr>
            </a:lvl1pPr>
          </a:lstStyle>
          <a:p>
            <a:fld id="{DECC2AD0-9452-684A-9802-A7E12BA97DE7}" type="datetime1">
              <a:rPr lang="en-US" smtClean="0"/>
              <a:pPr/>
              <a:t>1/10/23</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4038600" y="6422339"/>
            <a:ext cx="4114800" cy="365125"/>
          </a:xfrm>
        </p:spPr>
        <p:txBody>
          <a:bodyPr/>
          <a:lstStyle>
            <a:lvl1pPr>
              <a:defRPr>
                <a:solidFill>
                  <a:srgbClr val="81C0D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422339"/>
            <a:ext cx="2743200" cy="365125"/>
          </a:xfrm>
        </p:spPr>
        <p:txBody>
          <a:bodyPr/>
          <a:lstStyle>
            <a:lvl1pPr>
              <a:defRPr>
                <a:solidFill>
                  <a:srgbClr val="81C0D2"/>
                </a:solidFill>
              </a:defRPr>
            </a:lvl1pPr>
          </a:lstStyle>
          <a:p>
            <a:fld id="{2E8C51FE-49D9-314D-9957-ABBF7DDE8782}" type="slidenum">
              <a:rPr lang="en-US" smtClean="0"/>
              <a:pPr/>
              <a:t>‹#›</a:t>
            </a:fld>
            <a:endParaRPr lang="en-US" dirty="0"/>
          </a:p>
        </p:txBody>
      </p:sp>
      <p:sp>
        <p:nvSpPr>
          <p:cNvPr id="20" name="Rectangle 19">
            <a:extLst>
              <a:ext uri="{FF2B5EF4-FFF2-40B4-BE49-F238E27FC236}">
                <a16:creationId xmlns:a16="http://schemas.microsoft.com/office/drawing/2014/main" id="{E23EFFC5-5041-FA46-A5C7-EF57F760E1BD}"/>
              </a:ext>
            </a:extLst>
          </p:cNvPr>
          <p:cNvSpPr/>
          <p:nvPr userDrawn="1"/>
        </p:nvSpPr>
        <p:spPr>
          <a:xfrm>
            <a:off x="0" y="189365"/>
            <a:ext cx="12192000" cy="6320739"/>
          </a:xfrm>
          <a:prstGeom prst="rect">
            <a:avLst/>
          </a:prstGeom>
          <a:gradFill flip="none" rotWithShape="1">
            <a:gsLst>
              <a:gs pos="93000">
                <a:srgbClr val="113B4B"/>
              </a:gs>
              <a:gs pos="54000">
                <a:schemeClr val="tx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986" y="2214710"/>
            <a:ext cx="6169057"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27146"/>
            <a:ext cx="6169058" cy="1200329"/>
          </a:xfrm>
        </p:spPr>
        <p:txBody>
          <a:bodyPr>
            <a:spAutoFit/>
          </a:bodyPr>
          <a:lstStyle>
            <a:lvl1pPr>
              <a:defRPr>
                <a:solidFill>
                  <a:srgbClr val="8BC1D4"/>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4786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DE16976-1647-A749-93B5-1550BB8080B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BF9963EB-3FD6-8842-A608-CF57453D468C}"/>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1680543-65F1-2544-9982-76F2CA2B0DBD}"/>
              </a:ext>
            </a:extLst>
          </p:cNvPr>
          <p:cNvSpPr/>
          <p:nvPr userDrawn="1"/>
        </p:nvSpPr>
        <p:spPr>
          <a:xfrm>
            <a:off x="0" y="2621282"/>
            <a:ext cx="12192000" cy="1713654"/>
          </a:xfrm>
          <a:prstGeom prst="rect">
            <a:avLst/>
          </a:prstGeom>
          <a:gradFill flip="none" rotWithShape="1">
            <a:gsLst>
              <a:gs pos="99000">
                <a:srgbClr val="006B9E">
                  <a:alpha val="70000"/>
                </a:srgbClr>
              </a:gs>
              <a:gs pos="85000">
                <a:srgbClr val="00A4D2">
                  <a:alpha val="90000"/>
                </a:srgbClr>
              </a:gs>
              <a:gs pos="51000">
                <a:srgbClr val="00A0CE">
                  <a:alpha val="91000"/>
                </a:srgbClr>
              </a:gs>
              <a:gs pos="14000">
                <a:srgbClr val="00A4D2">
                  <a:alpha val="90000"/>
                </a:srgbClr>
              </a:gs>
              <a:gs pos="0">
                <a:srgbClr val="006B9E">
                  <a:alpha val="72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180594"/>
            <a:ext cx="10515600" cy="646331"/>
          </a:xfrm>
        </p:spPr>
        <p:txBody>
          <a:bodyPr anchor="ctr">
            <a:spAutoFit/>
          </a:bodyPr>
          <a:lstStyle>
            <a:lvl1pPr algn="ctr">
              <a:defRPr sz="4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lvl1pPr>
              <a:defRPr>
                <a:solidFill>
                  <a:srgbClr val="96BEC7"/>
                </a:solidFill>
              </a:defRPr>
            </a:lvl1pPr>
          </a:lstStyle>
          <a:p>
            <a:fld id="{88685A74-EB09-424A-AA9B-5418F2407945}" type="datetime1">
              <a:rPr lang="en-US" smtClean="0"/>
              <a:pPr/>
              <a:t>1/10/23</a:t>
            </a:fld>
            <a:endParaRPr lang="en-US" dirty="0"/>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rgbClr val="96BEC7"/>
                </a:solidFill>
              </a:defRPr>
            </a:lvl1pPr>
          </a:lstStyle>
          <a:p>
            <a:endParaRPr lang="en-US" dirty="0"/>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rgbClr val="96BEC7"/>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5303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AF7CA5-B3A2-C342-B398-400254ED824C}"/>
              </a:ext>
            </a:extLst>
          </p:cNvPr>
          <p:cNvSpPr/>
          <p:nvPr userDrawn="1"/>
        </p:nvSpPr>
        <p:spPr>
          <a:xfrm>
            <a:off x="0" y="0"/>
            <a:ext cx="12192000" cy="6857999"/>
          </a:xfrm>
          <a:prstGeom prst="rect">
            <a:avLst/>
          </a:prstGeom>
          <a:gradFill flip="none" rotWithShape="1">
            <a:gsLst>
              <a:gs pos="93000">
                <a:srgbClr val="113B4B"/>
              </a:gs>
              <a:gs pos="54000">
                <a:schemeClr val="tx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a:xfrm>
            <a:off x="965478" y="791910"/>
            <a:ext cx="9985020" cy="646331"/>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96BEC7"/>
                </a:solidFill>
              </a:defRPr>
            </a:lvl1pPr>
          </a:lstStyle>
          <a:p>
            <a:fld id="{89992BE1-4848-D943-B519-7D7229562BFA}" type="datetime1">
              <a:rPr lang="en-US" smtClean="0"/>
              <a:pPr/>
              <a:t>1/10/23</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4006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AF7CA5-B3A2-C342-B398-400254ED824C}"/>
              </a:ext>
            </a:extLst>
          </p:cNvPr>
          <p:cNvSpPr/>
          <p:nvPr userDrawn="1"/>
        </p:nvSpPr>
        <p:spPr>
          <a:xfrm>
            <a:off x="0" y="0"/>
            <a:ext cx="12192000" cy="6857999"/>
          </a:xfrm>
          <a:prstGeom prst="rect">
            <a:avLst/>
          </a:prstGeom>
          <a:gradFill flip="none" rotWithShape="1">
            <a:gsLst>
              <a:gs pos="97000">
                <a:srgbClr val="9BB2C6">
                  <a:alpha val="37000"/>
                </a:srgbClr>
              </a:gs>
              <a:gs pos="54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a:xfrm>
            <a:off x="965478" y="791910"/>
            <a:ext cx="9910678" cy="646331"/>
          </a:xfrm>
        </p:spPr>
        <p:txBody>
          <a:bodyPr/>
          <a:lstStyle>
            <a:lvl1pPr>
              <a:defRPr>
                <a:solidFill>
                  <a:srgbClr val="31415A"/>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1415A"/>
                </a:solidFill>
              </a:defRPr>
            </a:lvl1pPr>
          </a:lstStyle>
          <a:p>
            <a:fld id="{89992BE1-4848-D943-B519-7D7229562BFA}" type="datetime1">
              <a:rPr lang="en-US" smtClean="0"/>
              <a:pPr/>
              <a:t>1/10/23</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lvl1pPr>
              <a:defRPr>
                <a:solidFill>
                  <a:srgbClr val="31415A"/>
                </a:solidFill>
              </a:defRPr>
            </a:lvl1pPr>
          </a:lstStyle>
          <a:p>
            <a:endParaRPr lang="en-US"/>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lvl1pPr>
              <a:defRPr>
                <a:solidFill>
                  <a:srgbClr val="31415A"/>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88479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7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76E2022B-032F-C245-A6C4-D8EDEE3CD65C}" type="datetime1">
              <a:rPr lang="en-US" smtClean="0"/>
              <a:pPr/>
              <a:t>1/10/23</a:t>
            </a:fld>
            <a:endParaRPr lang="en-US" dirty="0"/>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6125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24D441E-535C-BF49-8364-A41C5356F2C4}"/>
              </a:ext>
            </a:extLst>
          </p:cNvPr>
          <p:cNvGrpSpPr/>
          <p:nvPr userDrawn="1"/>
        </p:nvGrpSpPr>
        <p:grpSpPr>
          <a:xfrm>
            <a:off x="-422655" y="-20111"/>
            <a:ext cx="12618352" cy="6895634"/>
            <a:chOff x="-422655" y="-20075"/>
            <a:chExt cx="12618352" cy="6881505"/>
          </a:xfrm>
        </p:grpSpPr>
        <p:pic>
          <p:nvPicPr>
            <p:cNvPr id="11" name="Picture 10">
              <a:extLst>
                <a:ext uri="{FF2B5EF4-FFF2-40B4-BE49-F238E27FC236}">
                  <a16:creationId xmlns:a16="http://schemas.microsoft.com/office/drawing/2014/main" id="{581FD2BA-4C50-0B4F-A642-20322DE6FCD1}"/>
                </a:ext>
              </a:extLst>
            </p:cNvPr>
            <p:cNvPicPr>
              <a:picLocks noChangeAspect="1"/>
            </p:cNvPicPr>
            <p:nvPr userDrawn="1"/>
          </p:nvPicPr>
          <p:blipFill>
            <a:blip r:embed="rId16"/>
            <a:srcRect/>
            <a:stretch/>
          </p:blipFill>
          <p:spPr>
            <a:xfrm>
              <a:off x="-13253" y="-20075"/>
              <a:ext cx="5261113" cy="6881505"/>
            </a:xfrm>
            <a:prstGeom prst="rect">
              <a:avLst/>
            </a:prstGeom>
          </p:spPr>
        </p:pic>
        <p:sp>
          <p:nvSpPr>
            <p:cNvPr id="19" name="Freeform 9">
              <a:extLst>
                <a:ext uri="{FF2B5EF4-FFF2-40B4-BE49-F238E27FC236}">
                  <a16:creationId xmlns:a16="http://schemas.microsoft.com/office/drawing/2014/main" id="{A39346B6-6331-E24C-B042-35D45FE6E628}"/>
                </a:ext>
              </a:extLst>
            </p:cNvPr>
            <p:cNvSpPr>
              <a:spLocks/>
            </p:cNvSpPr>
            <p:nvPr userDrawn="1"/>
          </p:nvSpPr>
          <p:spPr bwMode="auto">
            <a:xfrm>
              <a:off x="-422655" y="-1827"/>
              <a:ext cx="2071478" cy="6859828"/>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15495C"/>
                </a:gs>
                <a:gs pos="0">
                  <a:schemeClr val="tx1"/>
                </a:gs>
              </a:gsLst>
              <a:lin ang="5400000" scaled="1"/>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10">
              <a:extLst>
                <a:ext uri="{FF2B5EF4-FFF2-40B4-BE49-F238E27FC236}">
                  <a16:creationId xmlns:a16="http://schemas.microsoft.com/office/drawing/2014/main" id="{DBD1FB51-2DD7-6D45-B41F-6F9CF070D72A}"/>
                </a:ext>
              </a:extLst>
            </p:cNvPr>
            <p:cNvSpPr>
              <a:spLocks/>
            </p:cNvSpPr>
            <p:nvPr userDrawn="1"/>
          </p:nvSpPr>
          <p:spPr bwMode="auto">
            <a:xfrm>
              <a:off x="1490927" y="1"/>
              <a:ext cx="10704770" cy="6859828"/>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93000">
                  <a:srgbClr val="0F3847"/>
                </a:gs>
                <a:gs pos="60000">
                  <a:schemeClr val="tx1"/>
                </a:gs>
              </a:gsLst>
              <a:path path="circle">
                <a:fillToRect l="100000" b="100000"/>
              </a:path>
              <a:tileRect t="-100000" r="-100000"/>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6" name="Slide Number Placeholder 5">
            <a:extLst>
              <a:ext uri="{FF2B5EF4-FFF2-40B4-BE49-F238E27FC236}">
                <a16:creationId xmlns:a16="http://schemas.microsoft.com/office/drawing/2014/main" id="{34C78DD7-70A2-024C-B16F-25B6FC555592}"/>
              </a:ext>
            </a:extLst>
          </p:cNvPr>
          <p:cNvSpPr>
            <a:spLocks noGrp="1"/>
          </p:cNvSpPr>
          <p:nvPr>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81C0D2"/>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1/10/23</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81C0D2"/>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45827067"/>
      </p:ext>
    </p:extLst>
  </p:cSld>
  <p:clrMap bg1="lt1" tx1="dk1" bg2="lt2" tx2="dk2" accent1="accent1" accent2="accent2" accent3="accent3" accent4="accent4" accent5="accent5" accent6="accent6" hlink="hlink" folHlink="folHlink"/>
  <p:sldLayoutIdLst>
    <p:sldLayoutId id="2147483665" r:id="rId1"/>
    <p:sldLayoutId id="2147483650" r:id="rId2"/>
    <p:sldLayoutId id="2147483660" r:id="rId3"/>
    <p:sldLayoutId id="2147483662" r:id="rId4"/>
    <p:sldLayoutId id="2147483663" r:id="rId5"/>
    <p:sldLayoutId id="2147483651" r:id="rId6"/>
    <p:sldLayoutId id="2147483654" r:id="rId7"/>
    <p:sldLayoutId id="2147483666" r:id="rId8"/>
    <p:sldLayoutId id="2147483653" r:id="rId9"/>
    <p:sldLayoutId id="2147483656" r:id="rId10"/>
    <p:sldLayoutId id="2147483657" r:id="rId11"/>
    <p:sldLayoutId id="2147483658" r:id="rId12"/>
    <p:sldLayoutId id="2147483659" r:id="rId13"/>
    <p:sldLayoutId id="214748366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rgbClr val="8BC1D4"/>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mailto:jay.p.trimble@nasa.gov" TargetMode="Externa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t>1</a:t>
            </a:fld>
            <a:endParaRPr lang="en-US" dirty="0"/>
          </a:p>
        </p:txBody>
      </p:sp>
      <p:sp>
        <p:nvSpPr>
          <p:cNvPr id="35" name="Subtitle 34">
            <a:extLst>
              <a:ext uri="{FF2B5EF4-FFF2-40B4-BE49-F238E27FC236}">
                <a16:creationId xmlns:a16="http://schemas.microsoft.com/office/drawing/2014/main" id="{ACB3B62E-6966-F349-968E-FA8F0173359D}"/>
              </a:ext>
            </a:extLst>
          </p:cNvPr>
          <p:cNvSpPr>
            <a:spLocks noGrp="1"/>
          </p:cNvSpPr>
          <p:nvPr>
            <p:ph type="subTitle" idx="1"/>
          </p:nvPr>
        </p:nvSpPr>
        <p:spPr>
          <a:xfrm>
            <a:off x="5516445" y="3631574"/>
            <a:ext cx="6281855" cy="2872581"/>
          </a:xfrm>
        </p:spPr>
        <p:txBody>
          <a:bodyPr wrap="square">
            <a:spAutoFit/>
          </a:bodyPr>
          <a:lstStyle/>
          <a:p>
            <a:pPr>
              <a:spcBef>
                <a:spcPts val="400"/>
              </a:spcBef>
            </a:pPr>
            <a:r>
              <a:rPr lang="en-US" sz="3400" b="1" dirty="0">
                <a:solidFill>
                  <a:srgbClr val="AAB9D3"/>
                </a:solidFill>
              </a:rPr>
              <a:t>VIPER Lunar Rover Agile Mission Systems</a:t>
            </a:r>
          </a:p>
          <a:p>
            <a:pPr>
              <a:spcBef>
                <a:spcPts val="400"/>
              </a:spcBef>
            </a:pPr>
            <a:r>
              <a:rPr lang="en-US" sz="2200" dirty="0" err="1">
                <a:solidFill>
                  <a:srgbClr val="AAB9D3"/>
                </a:solidFill>
              </a:rPr>
              <a:t>SpaceOps</a:t>
            </a:r>
            <a:r>
              <a:rPr lang="en-US" sz="2200" dirty="0">
                <a:solidFill>
                  <a:srgbClr val="AAB9D3"/>
                </a:solidFill>
              </a:rPr>
              <a:t> 2023</a:t>
            </a:r>
          </a:p>
          <a:p>
            <a:pPr>
              <a:spcBef>
                <a:spcPts val="400"/>
              </a:spcBef>
            </a:pPr>
            <a:r>
              <a:rPr lang="en-US" sz="2200" b="1" dirty="0">
                <a:solidFill>
                  <a:srgbClr val="AAB9D3"/>
                </a:solidFill>
              </a:rPr>
              <a:t>Dubai</a:t>
            </a:r>
            <a:endParaRPr lang="en-US" b="1" dirty="0">
              <a:solidFill>
                <a:srgbClr val="95A1B7"/>
              </a:solidFill>
            </a:endParaRPr>
          </a:p>
          <a:p>
            <a:pPr>
              <a:spcBef>
                <a:spcPts val="400"/>
              </a:spcBef>
            </a:pPr>
            <a:endParaRPr lang="en-US" b="1" dirty="0">
              <a:solidFill>
                <a:srgbClr val="95A1B7"/>
              </a:solidFill>
            </a:endParaRPr>
          </a:p>
          <a:p>
            <a:pPr>
              <a:spcBef>
                <a:spcPts val="400"/>
              </a:spcBef>
            </a:pPr>
            <a:r>
              <a:rPr lang="en-US" sz="2000" dirty="0"/>
              <a:t>Jay Trimble</a:t>
            </a:r>
          </a:p>
          <a:p>
            <a:pPr>
              <a:spcBef>
                <a:spcPts val="400"/>
              </a:spcBef>
            </a:pPr>
            <a:r>
              <a:rPr lang="en-US" sz="1400" dirty="0"/>
              <a:t>MARCH 6, 2023</a:t>
            </a:r>
          </a:p>
        </p:txBody>
      </p:sp>
      <p:pic>
        <p:nvPicPr>
          <p:cNvPr id="14" name="Picture 13">
            <a:extLst>
              <a:ext uri="{FF2B5EF4-FFF2-40B4-BE49-F238E27FC236}">
                <a16:creationId xmlns:a16="http://schemas.microsoft.com/office/drawing/2014/main" id="{EEB92F40-DBC9-F34D-A3D2-AA9D461D5E23}"/>
              </a:ext>
            </a:extLst>
          </p:cNvPr>
          <p:cNvPicPr>
            <a:picLocks noChangeAspect="1"/>
          </p:cNvPicPr>
          <p:nvPr/>
        </p:nvPicPr>
        <p:blipFill>
          <a:blip r:embed="rId3"/>
          <a:stretch>
            <a:fillRect/>
          </a:stretch>
        </p:blipFill>
        <p:spPr>
          <a:xfrm>
            <a:off x="9209049" y="2306045"/>
            <a:ext cx="2525751" cy="501141"/>
          </a:xfrm>
          <a:prstGeom prst="rect">
            <a:avLst/>
          </a:prstGeom>
        </p:spPr>
      </p:pic>
      <p:pic>
        <p:nvPicPr>
          <p:cNvPr id="17" name="Picture 16">
            <a:extLst>
              <a:ext uri="{FF2B5EF4-FFF2-40B4-BE49-F238E27FC236}">
                <a16:creationId xmlns:a16="http://schemas.microsoft.com/office/drawing/2014/main" id="{8928B354-3852-B846-B7FF-259008858DAC}"/>
              </a:ext>
            </a:extLst>
          </p:cNvPr>
          <p:cNvPicPr>
            <a:picLocks noChangeAspect="1"/>
          </p:cNvPicPr>
          <p:nvPr/>
        </p:nvPicPr>
        <p:blipFill>
          <a:blip r:embed="rId4"/>
          <a:stretch>
            <a:fillRect/>
          </a:stretch>
        </p:blipFill>
        <p:spPr>
          <a:xfrm>
            <a:off x="7808730" y="1810702"/>
            <a:ext cx="1176763" cy="1269665"/>
          </a:xfrm>
          <a:prstGeom prst="rect">
            <a:avLst/>
          </a:prstGeom>
        </p:spPr>
      </p:pic>
    </p:spTree>
    <p:extLst>
      <p:ext uri="{BB962C8B-B14F-4D97-AF65-F5344CB8AC3E}">
        <p14:creationId xmlns:p14="http://schemas.microsoft.com/office/powerpoint/2010/main" val="404853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C6A6CB-927E-3547-8973-B05EF9038F39}"/>
              </a:ext>
            </a:extLst>
          </p:cNvPr>
          <p:cNvSpPr>
            <a:spLocks noGrp="1"/>
          </p:cNvSpPr>
          <p:nvPr>
            <p:ph type="title"/>
          </p:nvPr>
        </p:nvSpPr>
        <p:spPr/>
        <p:txBody>
          <a:bodyPr/>
          <a:lstStyle/>
          <a:p>
            <a:r>
              <a:rPr lang="en-US" dirty="0"/>
              <a:t>Operations</a:t>
            </a:r>
          </a:p>
        </p:txBody>
      </p:sp>
      <p:sp>
        <p:nvSpPr>
          <p:cNvPr id="4" name="Slide Number Placeholder 3">
            <a:extLst>
              <a:ext uri="{FF2B5EF4-FFF2-40B4-BE49-F238E27FC236}">
                <a16:creationId xmlns:a16="http://schemas.microsoft.com/office/drawing/2014/main" id="{28C2F32B-C339-4440-8DD7-F710AE810C7D}"/>
              </a:ext>
            </a:extLst>
          </p:cNvPr>
          <p:cNvSpPr>
            <a:spLocks noGrp="1"/>
          </p:cNvSpPr>
          <p:nvPr>
            <p:ph type="sldNum" sz="quarter" idx="12"/>
          </p:nvPr>
        </p:nvSpPr>
        <p:spPr/>
        <p:txBody>
          <a:bodyPr/>
          <a:lstStyle/>
          <a:p>
            <a:fld id="{2E8C51FE-49D9-314D-9957-ABBF7DDE8782}" type="slidenum">
              <a:rPr lang="en-US" smtClean="0"/>
              <a:t>10</a:t>
            </a:fld>
            <a:endParaRPr lang="en-US"/>
          </a:p>
        </p:txBody>
      </p:sp>
    </p:spTree>
    <p:extLst>
      <p:ext uri="{BB962C8B-B14F-4D97-AF65-F5344CB8AC3E}">
        <p14:creationId xmlns:p14="http://schemas.microsoft.com/office/powerpoint/2010/main" val="32226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5"/>
          <p:cNvPicPr preferRelativeResize="0"/>
          <p:nvPr/>
        </p:nvPicPr>
        <p:blipFill rotWithShape="1">
          <a:blip r:embed="rId3">
            <a:alphaModFix/>
          </a:blip>
          <a:srcRect/>
          <a:stretch/>
        </p:blipFill>
        <p:spPr>
          <a:xfrm>
            <a:off x="9237" y="0"/>
            <a:ext cx="12225296" cy="6916188"/>
          </a:xfrm>
          <a:prstGeom prst="rect">
            <a:avLst/>
          </a:prstGeom>
          <a:noFill/>
          <a:ln>
            <a:noFill/>
          </a:ln>
        </p:spPr>
      </p:pic>
      <p:sp>
        <p:nvSpPr>
          <p:cNvPr id="129" name="Google Shape;129;p15"/>
          <p:cNvSpPr txBox="1">
            <a:spLocks noGrp="1"/>
          </p:cNvSpPr>
          <p:nvPr>
            <p:ph type="title"/>
          </p:nvPr>
        </p:nvSpPr>
        <p:spPr>
          <a:xfrm>
            <a:off x="391886" y="302053"/>
            <a:ext cx="11462126" cy="646331"/>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8BC1D4"/>
              </a:buClr>
              <a:buSzPts val="4000"/>
              <a:buFont typeface="Arial"/>
              <a:buNone/>
            </a:pPr>
            <a:r>
              <a:rPr lang="en-US" dirty="0"/>
              <a:t>VIPER Surface Ops</a:t>
            </a:r>
            <a:endParaRPr dirty="0"/>
          </a:p>
        </p:txBody>
      </p:sp>
      <p:sp>
        <p:nvSpPr>
          <p:cNvPr id="130" name="Google Shape;130;p15"/>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cxnSp>
        <p:nvCxnSpPr>
          <p:cNvPr id="132" name="Google Shape;132;p15"/>
          <p:cNvCxnSpPr/>
          <p:nvPr/>
        </p:nvCxnSpPr>
        <p:spPr>
          <a:xfrm rot="10800000">
            <a:off x="625753" y="4365766"/>
            <a:ext cx="0" cy="1178825"/>
          </a:xfrm>
          <a:prstGeom prst="straightConnector1">
            <a:avLst/>
          </a:prstGeom>
          <a:noFill/>
          <a:ln w="9525" cap="flat" cmpd="sng">
            <a:solidFill>
              <a:schemeClr val="accent3"/>
            </a:solidFill>
            <a:prstDash val="solid"/>
            <a:miter lim="800000"/>
            <a:headEnd type="none" w="sm" len="sm"/>
            <a:tailEnd type="none" w="sm" len="sm"/>
          </a:ln>
        </p:spPr>
      </p:cxnSp>
      <p:sp>
        <p:nvSpPr>
          <p:cNvPr id="134" name="Google Shape;134;p15"/>
          <p:cNvSpPr txBox="1"/>
          <p:nvPr/>
        </p:nvSpPr>
        <p:spPr>
          <a:xfrm rot="837567">
            <a:off x="490912" y="4550488"/>
            <a:ext cx="2067561"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dirty="0">
                <a:solidFill>
                  <a:srgbClr val="BFBFBF"/>
                </a:solidFill>
                <a:latin typeface="Helvetica Neue"/>
                <a:ea typeface="Helvetica Neue"/>
                <a:cs typeface="Helvetica Neue"/>
                <a:sym typeface="Helvetica Neue"/>
              </a:rPr>
              <a:t>Waypoints ~4.5m</a:t>
            </a:r>
            <a:endParaRPr dirty="0"/>
          </a:p>
        </p:txBody>
      </p:sp>
      <p:sp>
        <p:nvSpPr>
          <p:cNvPr id="135" name="Google Shape;135;p15"/>
          <p:cNvSpPr txBox="1"/>
          <p:nvPr/>
        </p:nvSpPr>
        <p:spPr>
          <a:xfrm rot="-1081939">
            <a:off x="5547179" y="2007937"/>
            <a:ext cx="2002971" cy="27699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a:solidFill>
                  <a:srgbClr val="0070C0"/>
                </a:solidFill>
                <a:latin typeface="Helvetica Neue"/>
                <a:ea typeface="Helvetica Neue"/>
                <a:cs typeface="Helvetica Neue"/>
                <a:sym typeface="Helvetica Neue"/>
              </a:rPr>
              <a:t>Commands</a:t>
            </a:r>
            <a:endParaRPr/>
          </a:p>
        </p:txBody>
      </p:sp>
      <p:sp>
        <p:nvSpPr>
          <p:cNvPr id="137" name="Google Shape;137;p15"/>
          <p:cNvSpPr txBox="1"/>
          <p:nvPr/>
        </p:nvSpPr>
        <p:spPr>
          <a:xfrm>
            <a:off x="5192584" y="764107"/>
            <a:ext cx="1126672"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F2F2F2"/>
                </a:solidFill>
                <a:latin typeface="Helvetica Neue"/>
                <a:ea typeface="Helvetica Neue"/>
                <a:cs typeface="Helvetica Neue"/>
                <a:sym typeface="Helvetica Neue"/>
              </a:rPr>
              <a:t>KSC</a:t>
            </a:r>
            <a:endParaRPr/>
          </a:p>
          <a:p>
            <a:pPr marL="0" marR="0" lvl="0" indent="0" algn="l" rtl="0">
              <a:spcBef>
                <a:spcPts val="0"/>
              </a:spcBef>
              <a:spcAft>
                <a:spcPts val="0"/>
              </a:spcAft>
              <a:buNone/>
            </a:pPr>
            <a:r>
              <a:rPr lang="en-US" sz="1400">
                <a:solidFill>
                  <a:srgbClr val="7F7F7F"/>
                </a:solidFill>
                <a:latin typeface="Helvetica Neue"/>
                <a:ea typeface="Helvetica Neue"/>
                <a:cs typeface="Helvetica Neue"/>
                <a:sym typeface="Helvetica Neue"/>
              </a:rPr>
              <a:t>MSOLO</a:t>
            </a:r>
            <a:endParaRPr/>
          </a:p>
        </p:txBody>
      </p:sp>
      <p:sp>
        <p:nvSpPr>
          <p:cNvPr id="138" name="Google Shape;138;p15"/>
          <p:cNvSpPr txBox="1"/>
          <p:nvPr/>
        </p:nvSpPr>
        <p:spPr>
          <a:xfrm>
            <a:off x="4359381" y="1662152"/>
            <a:ext cx="161652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F2F2F2"/>
                </a:solidFill>
                <a:latin typeface="Helvetica Neue"/>
                <a:ea typeface="Helvetica Neue"/>
                <a:cs typeface="Helvetica Neue"/>
                <a:sym typeface="Helvetica Neue"/>
              </a:rPr>
              <a:t>JSC</a:t>
            </a:r>
            <a:endParaRPr dirty="0"/>
          </a:p>
          <a:p>
            <a:pPr marL="0" marR="0" lvl="0" indent="0" algn="l" rtl="0">
              <a:spcBef>
                <a:spcPts val="0"/>
              </a:spcBef>
              <a:spcAft>
                <a:spcPts val="0"/>
              </a:spcAft>
              <a:buNone/>
            </a:pPr>
            <a:r>
              <a:rPr lang="en-US" sz="1400" dirty="0">
                <a:solidFill>
                  <a:srgbClr val="7F7F7F"/>
                </a:solidFill>
                <a:latin typeface="Helvetica Neue"/>
                <a:ea typeface="Helvetica Neue"/>
                <a:cs typeface="Helvetica Neue"/>
                <a:sym typeface="Helvetica Neue"/>
              </a:rPr>
              <a:t>Rover Systems</a:t>
            </a:r>
            <a:endParaRPr dirty="0"/>
          </a:p>
        </p:txBody>
      </p:sp>
      <p:sp>
        <p:nvSpPr>
          <p:cNvPr id="139" name="Google Shape;139;p15"/>
          <p:cNvSpPr txBox="1"/>
          <p:nvPr/>
        </p:nvSpPr>
        <p:spPr>
          <a:xfrm>
            <a:off x="161613" y="2426699"/>
            <a:ext cx="1373272" cy="80021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dirty="0">
                <a:solidFill>
                  <a:srgbClr val="F2F2F2"/>
                </a:solidFill>
                <a:latin typeface="Helvetica Neue"/>
                <a:ea typeface="Helvetica Neue"/>
                <a:cs typeface="Helvetica Neue"/>
                <a:sym typeface="Helvetica Neue"/>
              </a:rPr>
              <a:t>ARC</a:t>
            </a:r>
            <a:endParaRPr dirty="0"/>
          </a:p>
          <a:p>
            <a:pPr marL="0" marR="0" lvl="0" indent="0" algn="r" rtl="0">
              <a:spcBef>
                <a:spcPts val="0"/>
              </a:spcBef>
              <a:spcAft>
                <a:spcPts val="0"/>
              </a:spcAft>
              <a:buNone/>
            </a:pPr>
            <a:r>
              <a:rPr lang="en-US" sz="1400" dirty="0">
                <a:solidFill>
                  <a:srgbClr val="7F7F7F"/>
                </a:solidFill>
                <a:latin typeface="Helvetica Neue"/>
                <a:ea typeface="Helvetica Neue"/>
                <a:cs typeface="Helvetica Neue"/>
                <a:sym typeface="Helvetica Neue"/>
              </a:rPr>
              <a:t>MOC, POC, Science</a:t>
            </a:r>
            <a:endParaRPr dirty="0"/>
          </a:p>
        </p:txBody>
      </p:sp>
      <p:sp>
        <p:nvSpPr>
          <p:cNvPr id="140" name="Google Shape;140;p15"/>
          <p:cNvSpPr txBox="1"/>
          <p:nvPr/>
        </p:nvSpPr>
        <p:spPr>
          <a:xfrm rot="-719500">
            <a:off x="5464002" y="2601618"/>
            <a:ext cx="2002971" cy="27699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a:solidFill>
                  <a:srgbClr val="63539F"/>
                </a:solidFill>
                <a:latin typeface="Helvetica Neue"/>
                <a:ea typeface="Helvetica Neue"/>
                <a:cs typeface="Helvetica Neue"/>
                <a:sym typeface="Helvetica Neue"/>
              </a:rPr>
              <a:t>Telemetry</a:t>
            </a:r>
            <a:endParaRPr/>
          </a:p>
        </p:txBody>
      </p:sp>
      <p:sp>
        <p:nvSpPr>
          <p:cNvPr id="141" name="Google Shape;141;p15"/>
          <p:cNvSpPr txBox="1"/>
          <p:nvPr/>
        </p:nvSpPr>
        <p:spPr>
          <a:xfrm rot="-456433">
            <a:off x="4537890" y="3173171"/>
            <a:ext cx="2920274" cy="27699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a:solidFill>
                  <a:srgbClr val="BFBFBF"/>
                </a:solidFill>
                <a:latin typeface="Helvetica Neue"/>
                <a:ea typeface="Helvetica Neue"/>
                <a:cs typeface="Helvetica Neue"/>
                <a:sym typeface="Helvetica Neue"/>
              </a:rPr>
              <a:t>Comms round trip ~6 – 10 sec </a:t>
            </a:r>
            <a:endParaRPr/>
          </a:p>
        </p:txBody>
      </p:sp>
      <p:cxnSp>
        <p:nvCxnSpPr>
          <p:cNvPr id="17" name="Google Shape;132;p15"/>
          <p:cNvCxnSpPr/>
          <p:nvPr/>
        </p:nvCxnSpPr>
        <p:spPr>
          <a:xfrm rot="10800000">
            <a:off x="2403753" y="4850668"/>
            <a:ext cx="0" cy="1178825"/>
          </a:xfrm>
          <a:prstGeom prst="straightConnector1">
            <a:avLst/>
          </a:prstGeom>
          <a:noFill/>
          <a:ln w="9525" cap="flat" cmpd="sng">
            <a:solidFill>
              <a:schemeClr val="accent3"/>
            </a:solidFill>
            <a:prstDash val="solid"/>
            <a:miter lim="800000"/>
            <a:headEnd type="none" w="sm" len="sm"/>
            <a:tailEnd type="none" w="sm" len="sm"/>
          </a:ln>
        </p:spPr>
      </p:cxnSp>
    </p:spTree>
    <p:extLst>
      <p:ext uri="{BB962C8B-B14F-4D97-AF65-F5344CB8AC3E}">
        <p14:creationId xmlns:p14="http://schemas.microsoft.com/office/powerpoint/2010/main" val="89124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955196" y="373394"/>
            <a:ext cx="9985020" cy="646331"/>
          </a:xfrm>
          <a:prstGeom prst="rect">
            <a:avLst/>
          </a:prstGeom>
        </p:spPr>
        <p:txBody>
          <a:bodyPr spcFirstLastPara="1" vert="horz" wrap="square" lIns="121900" tIns="121900" rIns="121900" bIns="121900" numCol="1" anchor="ctr" anchorCtr="0" compatLnSpc="1">
            <a:prstTxWarp prst="textNoShape">
              <a:avLst/>
            </a:prstTxWarp>
            <a:noAutofit/>
          </a:bodyPr>
          <a:lstStyle/>
          <a:p>
            <a:pPr>
              <a:spcBef>
                <a:spcPts val="0"/>
              </a:spcBef>
              <a:spcAft>
                <a:spcPts val="0"/>
              </a:spcAft>
            </a:pPr>
            <a:r>
              <a:rPr lang="en" sz="3200" dirty="0">
                <a:latin typeface="Arial"/>
                <a:ea typeface="Arial"/>
                <a:cs typeface="Arial"/>
                <a:sym typeface="Arial"/>
              </a:rPr>
              <a:t>Ops Approach: VIPER vs. Mars Rovers vs. ISS</a:t>
            </a:r>
            <a:endParaRPr dirty="0"/>
          </a:p>
        </p:txBody>
      </p:sp>
      <p:sp>
        <p:nvSpPr>
          <p:cNvPr id="177" name="Shape 177"/>
          <p:cNvSpPr txBox="1">
            <a:spLocks noGrp="1"/>
          </p:cNvSpPr>
          <p:nvPr>
            <p:ph type="sldNum" sz="quarter" idx="12"/>
          </p:nvPr>
        </p:nvSpPr>
        <p:spPr>
          <a:prstGeom prst="rect">
            <a:avLst/>
          </a:prstGeom>
        </p:spPr>
        <p:txBody>
          <a:bodyPr spcFirstLastPara="1" wrap="square" lIns="121900" tIns="121900" rIns="121900" bIns="121900" anchor="t" anchorCtr="0">
            <a:noAutofit/>
          </a:bodyPr>
          <a:lstStyle/>
          <a:p>
            <a:pPr>
              <a:buClr>
                <a:srgbClr val="000000"/>
              </a:buClr>
              <a:buSzPts val="1400"/>
            </a:pPr>
            <a:fld id="{00000000-1234-1234-1234-123412341234}" type="slidenum">
              <a:rPr lang="en"/>
              <a:pPr>
                <a:buClr>
                  <a:srgbClr val="000000"/>
                </a:buClr>
                <a:buSzPts val="1400"/>
              </a:pPr>
              <a:t>12</a:t>
            </a:fld>
            <a:endParaRPr/>
          </a:p>
        </p:txBody>
      </p:sp>
      <p:graphicFrame>
        <p:nvGraphicFramePr>
          <p:cNvPr id="178" name="Shape 178"/>
          <p:cNvGraphicFramePr/>
          <p:nvPr/>
        </p:nvGraphicFramePr>
        <p:xfrm>
          <a:off x="484267" y="2870200"/>
          <a:ext cx="10437732" cy="3779320"/>
        </p:xfrm>
        <a:graphic>
          <a:graphicData uri="http://schemas.openxmlformats.org/drawingml/2006/table">
            <a:tbl>
              <a:tblPr>
                <a:noFill/>
              </a:tblPr>
              <a:tblGrid>
                <a:gridCol w="2609433">
                  <a:extLst>
                    <a:ext uri="{9D8B030D-6E8A-4147-A177-3AD203B41FA5}">
                      <a16:colId xmlns:a16="http://schemas.microsoft.com/office/drawing/2014/main" val="20000"/>
                    </a:ext>
                  </a:extLst>
                </a:gridCol>
                <a:gridCol w="2609433">
                  <a:extLst>
                    <a:ext uri="{9D8B030D-6E8A-4147-A177-3AD203B41FA5}">
                      <a16:colId xmlns:a16="http://schemas.microsoft.com/office/drawing/2014/main" val="20001"/>
                    </a:ext>
                  </a:extLst>
                </a:gridCol>
                <a:gridCol w="2609433">
                  <a:extLst>
                    <a:ext uri="{9D8B030D-6E8A-4147-A177-3AD203B41FA5}">
                      <a16:colId xmlns:a16="http://schemas.microsoft.com/office/drawing/2014/main" val="20002"/>
                    </a:ext>
                  </a:extLst>
                </a:gridCol>
                <a:gridCol w="2609433">
                  <a:extLst>
                    <a:ext uri="{9D8B030D-6E8A-4147-A177-3AD203B41FA5}">
                      <a16:colId xmlns:a16="http://schemas.microsoft.com/office/drawing/2014/main" val="20003"/>
                    </a:ext>
                  </a:extLst>
                </a:gridCol>
              </a:tblGrid>
              <a:tr h="975320">
                <a:tc>
                  <a:txBody>
                    <a:bodyPr/>
                    <a:lstStyle/>
                    <a:p>
                      <a:pPr marL="0" lvl="0" indent="0">
                        <a:spcBef>
                          <a:spcPts val="0"/>
                        </a:spcBef>
                        <a:spcAft>
                          <a:spcPts val="0"/>
                        </a:spcAft>
                        <a:buNone/>
                      </a:pPr>
                      <a:endParaRPr sz="2400">
                        <a:solidFill>
                          <a:schemeClr val="bg1"/>
                        </a:solidFill>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a:spcBef>
                          <a:spcPts val="0"/>
                        </a:spcBef>
                        <a:spcAft>
                          <a:spcPts val="0"/>
                        </a:spcAft>
                        <a:buNone/>
                      </a:pPr>
                      <a:r>
                        <a:rPr lang="en" sz="2400" dirty="0">
                          <a:solidFill>
                            <a:schemeClr val="bg1"/>
                          </a:solidFill>
                        </a:rPr>
                        <a:t>VIPER</a:t>
                      </a:r>
                      <a:endParaRPr sz="2400" dirty="0">
                        <a:solidFill>
                          <a:schemeClr val="bg1"/>
                        </a:solidFill>
                      </a:endParaRPr>
                    </a:p>
                  </a:txBody>
                  <a:tcPr marL="121900" marR="121900" marT="121900" marB="121900">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a:spcBef>
                          <a:spcPts val="0"/>
                        </a:spcBef>
                        <a:spcAft>
                          <a:spcPts val="0"/>
                        </a:spcAft>
                        <a:buNone/>
                      </a:pPr>
                      <a:r>
                        <a:rPr lang="en" sz="2400" dirty="0">
                          <a:solidFill>
                            <a:schemeClr val="bg1"/>
                          </a:solidFill>
                        </a:rPr>
                        <a:t>MER/MSL</a:t>
                      </a:r>
                      <a:endParaRPr sz="2400" dirty="0">
                        <a:solidFill>
                          <a:schemeClr val="bg1"/>
                        </a:solidFill>
                      </a:endParaRPr>
                    </a:p>
                  </a:txBody>
                  <a:tcPr marL="121900" marR="121900" marT="121900" marB="121900">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a:spcBef>
                          <a:spcPts val="0"/>
                        </a:spcBef>
                        <a:spcAft>
                          <a:spcPts val="0"/>
                        </a:spcAft>
                        <a:buNone/>
                      </a:pPr>
                      <a:r>
                        <a:rPr lang="en" sz="2400">
                          <a:solidFill>
                            <a:schemeClr val="bg1"/>
                          </a:solidFill>
                        </a:rPr>
                        <a:t>ISS EVA Robotics</a:t>
                      </a:r>
                      <a:endParaRPr sz="2400">
                        <a:solidFill>
                          <a:schemeClr val="bg1"/>
                        </a:solidFill>
                      </a:endParaRPr>
                    </a:p>
                  </a:txBody>
                  <a:tcPr marL="121900" marR="121900" marT="121900" marB="121900">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0"/>
                  </a:ext>
                </a:extLst>
              </a:tr>
              <a:tr h="609560">
                <a:tc>
                  <a:txBody>
                    <a:bodyPr/>
                    <a:lstStyle/>
                    <a:p>
                      <a:pPr marL="0" lvl="0" indent="0">
                        <a:spcBef>
                          <a:spcPts val="0"/>
                        </a:spcBef>
                        <a:spcAft>
                          <a:spcPts val="0"/>
                        </a:spcAft>
                        <a:buNone/>
                      </a:pPr>
                      <a:r>
                        <a:rPr lang="en" sz="2400">
                          <a:solidFill>
                            <a:schemeClr val="bg1"/>
                          </a:solidFill>
                        </a:rPr>
                        <a:t>Comms</a:t>
                      </a:r>
                      <a:endParaRPr sz="2400">
                        <a:solidFill>
                          <a:schemeClr val="bg1"/>
                        </a:solidFill>
                      </a:endParaRPr>
                    </a:p>
                  </a:txBody>
                  <a:tcPr marL="121900" marR="121900" marT="121900" marB="121900">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a:spcBef>
                          <a:spcPts val="0"/>
                        </a:spcBef>
                        <a:spcAft>
                          <a:spcPts val="0"/>
                        </a:spcAft>
                        <a:buNone/>
                      </a:pPr>
                      <a:r>
                        <a:rPr lang="en" sz="2400">
                          <a:solidFill>
                            <a:schemeClr val="bg1"/>
                          </a:solidFill>
                        </a:rPr>
                        <a:t>continuous</a:t>
                      </a:r>
                      <a:endParaRPr sz="2400">
                        <a:solidFill>
                          <a:schemeClr val="bg1"/>
                        </a:solidFill>
                      </a:endParaRPr>
                    </a:p>
                  </a:txBody>
                  <a:tcPr marL="121900" marR="121900" marT="121900" marB="121900">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a:spcBef>
                          <a:spcPts val="0"/>
                        </a:spcBef>
                        <a:spcAft>
                          <a:spcPts val="0"/>
                        </a:spcAft>
                        <a:buNone/>
                      </a:pPr>
                      <a:r>
                        <a:rPr lang="en" sz="2400">
                          <a:solidFill>
                            <a:schemeClr val="bg1"/>
                          </a:solidFill>
                        </a:rPr>
                        <a:t>~once per Sol</a:t>
                      </a:r>
                      <a:endParaRPr sz="2400">
                        <a:solidFill>
                          <a:schemeClr val="bg1"/>
                        </a:solidFill>
                      </a:endParaRPr>
                    </a:p>
                  </a:txBody>
                  <a:tcPr marL="121900" marR="121900" marT="121900" marB="121900">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a:spcBef>
                          <a:spcPts val="0"/>
                        </a:spcBef>
                        <a:spcAft>
                          <a:spcPts val="0"/>
                        </a:spcAft>
                        <a:buNone/>
                      </a:pPr>
                      <a:r>
                        <a:rPr lang="en" sz="2400">
                          <a:solidFill>
                            <a:schemeClr val="bg1"/>
                          </a:solidFill>
                        </a:rPr>
                        <a:t>continuous</a:t>
                      </a:r>
                      <a:endParaRPr sz="2400">
                        <a:solidFill>
                          <a:schemeClr val="bg1"/>
                        </a:solidFill>
                      </a:endParaRPr>
                    </a:p>
                  </a:txBody>
                  <a:tcPr marL="121900" marR="121900" marT="121900" marB="121900">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1"/>
                  </a:ext>
                </a:extLst>
              </a:tr>
              <a:tr h="609560">
                <a:tc>
                  <a:txBody>
                    <a:bodyPr/>
                    <a:lstStyle/>
                    <a:p>
                      <a:pPr marL="0" lvl="0" indent="0" rtl="0">
                        <a:spcBef>
                          <a:spcPts val="0"/>
                        </a:spcBef>
                        <a:spcAft>
                          <a:spcPts val="0"/>
                        </a:spcAft>
                        <a:buNone/>
                      </a:pPr>
                      <a:r>
                        <a:rPr lang="en" sz="2400">
                          <a:solidFill>
                            <a:schemeClr val="bg1"/>
                          </a:solidFill>
                        </a:rPr>
                        <a:t>Latency</a:t>
                      </a:r>
                      <a:endParaRPr sz="2400">
                        <a:solidFill>
                          <a:schemeClr val="bg1"/>
                        </a:solidFill>
                      </a:endParaRPr>
                    </a:p>
                  </a:txBody>
                  <a:tcPr marL="121900" marR="121900" marT="121900" marB="121900">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2400" dirty="0">
                          <a:solidFill>
                            <a:schemeClr val="bg1"/>
                          </a:solidFill>
                        </a:rPr>
                        <a:t>6-25 sec</a:t>
                      </a:r>
                      <a:endParaRPr sz="2400" dirty="0">
                        <a:solidFill>
                          <a:schemeClr val="bg1"/>
                        </a:solidFill>
                      </a:endParaRPr>
                    </a:p>
                  </a:txBody>
                  <a:tcPr marL="121900" marR="121900" marT="121900" marB="121900">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chemeClr val="bg1"/>
                          </a:solidFill>
                        </a:rPr>
                        <a:t>20-40 minutes</a:t>
                      </a:r>
                      <a:endParaRPr sz="2400">
                        <a:solidFill>
                          <a:schemeClr val="bg1"/>
                        </a:solidFill>
                      </a:endParaRPr>
                    </a:p>
                  </a:txBody>
                  <a:tcPr marL="121900" marR="121900" marT="121900" marB="121900">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chemeClr val="bg1"/>
                          </a:solidFill>
                        </a:rPr>
                        <a:t>&lt;=2 sec</a:t>
                      </a:r>
                      <a:endParaRPr sz="2400">
                        <a:solidFill>
                          <a:schemeClr val="bg1"/>
                        </a:solidFill>
                      </a:endParaRPr>
                    </a:p>
                  </a:txBody>
                  <a:tcPr marL="121900" marR="121900" marT="121900" marB="121900">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2"/>
                  </a:ext>
                </a:extLst>
              </a:tr>
              <a:tr h="609560">
                <a:tc>
                  <a:txBody>
                    <a:bodyPr/>
                    <a:lstStyle/>
                    <a:p>
                      <a:pPr marL="0" lvl="0" indent="0" rtl="0">
                        <a:spcBef>
                          <a:spcPts val="0"/>
                        </a:spcBef>
                        <a:spcAft>
                          <a:spcPts val="0"/>
                        </a:spcAft>
                        <a:buNone/>
                      </a:pPr>
                      <a:r>
                        <a:rPr lang="en" sz="2400">
                          <a:solidFill>
                            <a:schemeClr val="bg1"/>
                          </a:solidFill>
                        </a:rPr>
                        <a:t>Environment</a:t>
                      </a:r>
                      <a:endParaRPr sz="2400">
                        <a:solidFill>
                          <a:schemeClr val="bg1"/>
                        </a:solidFill>
                      </a:endParaRPr>
                    </a:p>
                  </a:txBody>
                  <a:tcPr marL="121900" marR="121900" marT="121900" marB="121900">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chemeClr val="bg1"/>
                          </a:solidFill>
                        </a:rPr>
                        <a:t>unstructured</a:t>
                      </a:r>
                      <a:endParaRPr sz="2400">
                        <a:solidFill>
                          <a:schemeClr val="bg1"/>
                        </a:solidFill>
                      </a:endParaRPr>
                    </a:p>
                  </a:txBody>
                  <a:tcPr marL="121900" marR="121900" marT="121900" marB="121900">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chemeClr val="bg1"/>
                          </a:solidFill>
                        </a:rPr>
                        <a:t>unstructured</a:t>
                      </a:r>
                      <a:endParaRPr sz="2400">
                        <a:solidFill>
                          <a:schemeClr val="bg1"/>
                        </a:solidFill>
                      </a:endParaRPr>
                    </a:p>
                  </a:txBody>
                  <a:tcPr marL="121900" marR="121900" marT="121900" marB="121900">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chemeClr val="bg1"/>
                          </a:solidFill>
                        </a:rPr>
                        <a:t>engineered</a:t>
                      </a:r>
                      <a:endParaRPr sz="2400">
                        <a:solidFill>
                          <a:schemeClr val="bg1"/>
                        </a:solidFill>
                      </a:endParaRPr>
                    </a:p>
                  </a:txBody>
                  <a:tcPr marL="121900" marR="121900" marT="121900" marB="121900">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3"/>
                  </a:ext>
                </a:extLst>
              </a:tr>
              <a:tr h="975320">
                <a:tc>
                  <a:txBody>
                    <a:bodyPr/>
                    <a:lstStyle/>
                    <a:p>
                      <a:pPr marL="0" lvl="0" indent="0">
                        <a:spcBef>
                          <a:spcPts val="0"/>
                        </a:spcBef>
                        <a:spcAft>
                          <a:spcPts val="0"/>
                        </a:spcAft>
                        <a:buNone/>
                      </a:pPr>
                      <a:r>
                        <a:rPr lang="en" sz="2400">
                          <a:solidFill>
                            <a:schemeClr val="bg1"/>
                          </a:solidFill>
                        </a:rPr>
                        <a:t>Approach</a:t>
                      </a:r>
                      <a:endParaRPr sz="2400">
                        <a:solidFill>
                          <a:schemeClr val="bg1"/>
                        </a:solidFill>
                      </a:endParaRPr>
                    </a:p>
                  </a:txBody>
                  <a:tcPr marL="121900" marR="121900" marT="121900" marB="121900">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a:spcBef>
                          <a:spcPts val="0"/>
                        </a:spcBef>
                        <a:spcAft>
                          <a:spcPts val="0"/>
                        </a:spcAft>
                        <a:buNone/>
                      </a:pPr>
                      <a:r>
                        <a:rPr lang="en" sz="2400">
                          <a:solidFill>
                            <a:schemeClr val="bg1"/>
                          </a:solidFill>
                        </a:rPr>
                        <a:t>waypoint commands</a:t>
                      </a:r>
                      <a:endParaRPr sz="2400">
                        <a:solidFill>
                          <a:schemeClr val="bg1"/>
                        </a:solidFill>
                      </a:endParaRPr>
                    </a:p>
                  </a:txBody>
                  <a:tcPr marL="121900" marR="121900" marT="121900" marB="121900">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a:spcBef>
                          <a:spcPts val="0"/>
                        </a:spcBef>
                        <a:spcAft>
                          <a:spcPts val="0"/>
                        </a:spcAft>
                        <a:buNone/>
                      </a:pPr>
                      <a:r>
                        <a:rPr lang="en" sz="2400">
                          <a:solidFill>
                            <a:schemeClr val="bg1"/>
                          </a:solidFill>
                        </a:rPr>
                        <a:t>command sequences</a:t>
                      </a:r>
                      <a:endParaRPr sz="2400">
                        <a:solidFill>
                          <a:schemeClr val="bg1"/>
                        </a:solidFill>
                      </a:endParaRPr>
                    </a:p>
                  </a:txBody>
                  <a:tcPr marL="121900" marR="121900" marT="121900" marB="121900">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a:spcBef>
                          <a:spcPts val="0"/>
                        </a:spcBef>
                        <a:spcAft>
                          <a:spcPts val="0"/>
                        </a:spcAft>
                        <a:buNone/>
                      </a:pPr>
                      <a:r>
                        <a:rPr lang="en" sz="2400" dirty="0">
                          <a:solidFill>
                            <a:schemeClr val="bg1"/>
                          </a:solidFill>
                        </a:rPr>
                        <a:t>direct teleoperation</a:t>
                      </a:r>
                      <a:endParaRPr sz="2400" dirty="0">
                        <a:solidFill>
                          <a:schemeClr val="bg1"/>
                        </a:solidFill>
                      </a:endParaRPr>
                    </a:p>
                  </a:txBody>
                  <a:tcPr marL="121900" marR="121900" marT="121900" marB="121900">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179" name="Shape 179"/>
          <p:cNvPicPr preferRelativeResize="0"/>
          <p:nvPr/>
        </p:nvPicPr>
        <p:blipFill rotWithShape="1">
          <a:blip r:embed="rId3">
            <a:alphaModFix/>
          </a:blip>
          <a:srcRect l="59380" t="75212" r="24224" b="3404"/>
          <a:stretch/>
        </p:blipFill>
        <p:spPr>
          <a:xfrm>
            <a:off x="8436754" y="1214624"/>
            <a:ext cx="2503462" cy="1527088"/>
          </a:xfrm>
          <a:prstGeom prst="rect">
            <a:avLst/>
          </a:prstGeom>
          <a:noFill/>
          <a:ln>
            <a:noFill/>
          </a:ln>
        </p:spPr>
      </p:pic>
      <p:pic>
        <p:nvPicPr>
          <p:cNvPr id="180" name="Shape 180"/>
          <p:cNvPicPr preferRelativeResize="0"/>
          <p:nvPr/>
        </p:nvPicPr>
        <p:blipFill rotWithShape="1">
          <a:blip r:embed="rId3">
            <a:alphaModFix/>
          </a:blip>
          <a:srcRect l="78704" t="10569" r="7282" b="56634"/>
          <a:stretch/>
        </p:blipFill>
        <p:spPr>
          <a:xfrm>
            <a:off x="3810105" y="1148213"/>
            <a:ext cx="1496732" cy="1638288"/>
          </a:xfrm>
          <a:prstGeom prst="rect">
            <a:avLst/>
          </a:prstGeom>
          <a:noFill/>
          <a:ln>
            <a:noFill/>
          </a:ln>
        </p:spPr>
      </p:pic>
      <p:pic>
        <p:nvPicPr>
          <p:cNvPr id="181" name="Shape 181"/>
          <p:cNvPicPr preferRelativeResize="0"/>
          <p:nvPr/>
        </p:nvPicPr>
        <p:blipFill rotWithShape="1">
          <a:blip r:embed="rId3">
            <a:alphaModFix/>
          </a:blip>
          <a:srcRect l="3539" t="5539" r="80364" b="62475"/>
          <a:stretch/>
        </p:blipFill>
        <p:spPr>
          <a:xfrm>
            <a:off x="6215974" y="1136917"/>
            <a:ext cx="1716093" cy="1594950"/>
          </a:xfrm>
          <a:prstGeom prst="rect">
            <a:avLst/>
          </a:prstGeom>
          <a:noFill/>
          <a:ln>
            <a:noFill/>
          </a:ln>
        </p:spPr>
      </p:pic>
    </p:spTree>
    <p:extLst>
      <p:ext uri="{BB962C8B-B14F-4D97-AF65-F5344CB8AC3E}">
        <p14:creationId xmlns:p14="http://schemas.microsoft.com/office/powerpoint/2010/main" val="395710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40913-DEBF-D849-A719-51E17A7E734C}"/>
              </a:ext>
            </a:extLst>
          </p:cNvPr>
          <p:cNvSpPr>
            <a:spLocks noGrp="1"/>
          </p:cNvSpPr>
          <p:nvPr>
            <p:ph type="title"/>
          </p:nvPr>
        </p:nvSpPr>
        <p:spPr>
          <a:xfrm>
            <a:off x="315794" y="66775"/>
            <a:ext cx="11412655" cy="1200329"/>
          </a:xfrm>
        </p:spPr>
        <p:txBody>
          <a:bodyPr/>
          <a:lstStyle/>
          <a:p>
            <a:r>
              <a:rPr lang="en-US" dirty="0"/>
              <a:t>Surface Environment Key Operational Drivers</a:t>
            </a:r>
          </a:p>
        </p:txBody>
      </p:sp>
      <p:sp>
        <p:nvSpPr>
          <p:cNvPr id="4" name="Slide Number Placeholder 3">
            <a:extLst>
              <a:ext uri="{FF2B5EF4-FFF2-40B4-BE49-F238E27FC236}">
                <a16:creationId xmlns:a16="http://schemas.microsoft.com/office/drawing/2014/main" id="{1E8BA4D9-EE5A-7842-AE60-FA5C240ADB82}"/>
              </a:ext>
            </a:extLst>
          </p:cNvPr>
          <p:cNvSpPr>
            <a:spLocks noGrp="1"/>
          </p:cNvSpPr>
          <p:nvPr>
            <p:ph type="sldNum" sz="quarter" idx="12"/>
          </p:nvPr>
        </p:nvSpPr>
        <p:spPr/>
        <p:txBody>
          <a:bodyPr/>
          <a:lstStyle/>
          <a:p>
            <a:fld id="{2E8C51FE-49D9-314D-9957-ABBF7DDE8782}" type="slidenum">
              <a:rPr lang="en-US" smtClean="0"/>
              <a:t>13</a:t>
            </a:fld>
            <a:endParaRPr lang="en-US"/>
          </a:p>
        </p:txBody>
      </p:sp>
      <p:sp>
        <p:nvSpPr>
          <p:cNvPr id="3" name="Content Placeholder 2">
            <a:extLst>
              <a:ext uri="{FF2B5EF4-FFF2-40B4-BE49-F238E27FC236}">
                <a16:creationId xmlns:a16="http://schemas.microsoft.com/office/drawing/2014/main" id="{69A2E75E-818C-2244-B0E0-E03A2714C44D}"/>
              </a:ext>
            </a:extLst>
          </p:cNvPr>
          <p:cNvSpPr>
            <a:spLocks noGrp="1"/>
          </p:cNvSpPr>
          <p:nvPr>
            <p:ph idx="4294967295"/>
          </p:nvPr>
        </p:nvSpPr>
        <p:spPr>
          <a:xfrm>
            <a:off x="779929" y="1383924"/>
            <a:ext cx="4662488" cy="4958280"/>
          </a:xfrm>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Regolith/Rocks/Craters</a:t>
            </a:r>
          </a:p>
          <a:p>
            <a:pPr marL="742950" lvl="1" indent="-285750">
              <a:buFont typeface="Arial" panose="020B0604020202020204" pitchFamily="34" charset="0"/>
              <a:buChar char="•"/>
            </a:pPr>
            <a:r>
              <a:rPr lang="en-US" dirty="0">
                <a:solidFill>
                  <a:schemeClr val="bg1"/>
                </a:solidFill>
              </a:rPr>
              <a:t>Vehicle design to environmental spec</a:t>
            </a:r>
          </a:p>
          <a:p>
            <a:pPr marL="742950" lvl="1" indent="-285750">
              <a:buFont typeface="Arial" panose="020B0604020202020204" pitchFamily="34" charset="0"/>
              <a:buChar char="•"/>
            </a:pPr>
            <a:r>
              <a:rPr lang="en-US" dirty="0">
                <a:solidFill>
                  <a:schemeClr val="bg1"/>
                </a:solidFill>
              </a:rPr>
              <a:t>Drivers responsible to stay within vehicle mobility limits</a:t>
            </a:r>
          </a:p>
          <a:p>
            <a:pPr marL="742950" lvl="1" indent="-285750">
              <a:buFont typeface="Arial" panose="020B0604020202020204" pitchFamily="34" charset="0"/>
              <a:buChar char="•"/>
            </a:pPr>
            <a:r>
              <a:rPr lang="en-US" dirty="0">
                <a:solidFill>
                  <a:schemeClr val="bg1"/>
                </a:solidFill>
              </a:rPr>
              <a:t>Real-time science inputs</a:t>
            </a:r>
          </a:p>
          <a:p>
            <a:pPr lvl="1"/>
            <a:endParaRPr lang="en-US" dirty="0">
              <a:solidFill>
                <a:schemeClr val="bg1"/>
              </a:solidFill>
            </a:endParaRPr>
          </a:p>
          <a:p>
            <a:pPr marL="285750" indent="-285750">
              <a:buFont typeface="Arial" panose="020B0604020202020204" pitchFamily="34" charset="0"/>
              <a:buChar char="•"/>
            </a:pPr>
            <a:r>
              <a:rPr lang="en-US" dirty="0"/>
              <a:t>Lighting</a:t>
            </a:r>
          </a:p>
          <a:p>
            <a:pPr marL="285750" indent="-285750">
              <a:buFont typeface="Arial" panose="020B0604020202020204" pitchFamily="34" charset="0"/>
              <a:buChar char="•"/>
            </a:pPr>
            <a:r>
              <a:rPr lang="en-US" dirty="0">
                <a:solidFill>
                  <a:schemeClr val="bg1"/>
                </a:solidFill>
              </a:rPr>
              <a:t>Line of Site Comm</a:t>
            </a:r>
          </a:p>
          <a:p>
            <a:pPr marL="285750" indent="-285750">
              <a:buFont typeface="Arial" panose="020B0604020202020204" pitchFamily="34" charset="0"/>
              <a:buChar char="•"/>
            </a:pPr>
            <a:r>
              <a:rPr lang="en-US" dirty="0"/>
              <a:t>Temperature</a:t>
            </a:r>
            <a:endParaRPr lang="en-US" dirty="0">
              <a:solidFill>
                <a:schemeClr val="bg1"/>
              </a:solidFill>
            </a:endParaRPr>
          </a:p>
          <a:p>
            <a:pPr marL="285750" indent="-285750">
              <a:buFont typeface="Arial" panose="020B0604020202020204" pitchFamily="34" charset="0"/>
              <a:buChar char="•"/>
            </a:pPr>
            <a:endParaRPr lang="en-US" dirty="0"/>
          </a:p>
          <a:p>
            <a:endParaRPr lang="en-US" dirty="0"/>
          </a:p>
          <a:p>
            <a:endParaRPr lang="en-US" dirty="0"/>
          </a:p>
        </p:txBody>
      </p:sp>
      <p:pic>
        <p:nvPicPr>
          <p:cNvPr id="10" name="Picture 9">
            <a:extLst>
              <a:ext uri="{FF2B5EF4-FFF2-40B4-BE49-F238E27FC236}">
                <a16:creationId xmlns:a16="http://schemas.microsoft.com/office/drawing/2014/main" id="{D15EC372-FE3B-BB4A-8DF7-B50CAC0CA860}"/>
              </a:ext>
            </a:extLst>
          </p:cNvPr>
          <p:cNvPicPr>
            <a:picLocks noChangeAspect="1"/>
          </p:cNvPicPr>
          <p:nvPr/>
        </p:nvPicPr>
        <p:blipFill>
          <a:blip r:embed="rId2"/>
          <a:stretch>
            <a:fillRect/>
          </a:stretch>
        </p:blipFill>
        <p:spPr>
          <a:xfrm>
            <a:off x="6749585" y="2098548"/>
            <a:ext cx="4236264" cy="2660904"/>
          </a:xfrm>
          <a:prstGeom prst="rect">
            <a:avLst/>
          </a:prstGeom>
        </p:spPr>
      </p:pic>
    </p:spTree>
    <p:extLst>
      <p:ext uri="{BB962C8B-B14F-4D97-AF65-F5344CB8AC3E}">
        <p14:creationId xmlns:p14="http://schemas.microsoft.com/office/powerpoint/2010/main" val="151519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456584" y="182310"/>
            <a:ext cx="9985020" cy="646331"/>
          </a:xfrm>
          <a:prstGeom prst="rect">
            <a:avLst/>
          </a:prstGeom>
        </p:spPr>
        <p:txBody>
          <a:bodyPr spcFirstLastPara="1" vert="horz" wrap="square" lIns="121900" tIns="121900" rIns="121900" bIns="121900" numCol="1" anchor="ctr" anchorCtr="0" compatLnSpc="1">
            <a:prstTxWarp prst="textNoShape">
              <a:avLst/>
            </a:prstTxWarp>
            <a:noAutofit/>
          </a:bodyPr>
          <a:lstStyle/>
          <a:p>
            <a:pPr>
              <a:spcBef>
                <a:spcPts val="0"/>
              </a:spcBef>
              <a:spcAft>
                <a:spcPts val="0"/>
              </a:spcAft>
            </a:pPr>
            <a:r>
              <a:rPr lang="en" sz="2667" dirty="0"/>
              <a:t>Lighting</a:t>
            </a:r>
            <a:endParaRPr sz="2667" dirty="0"/>
          </a:p>
        </p:txBody>
      </p:sp>
      <p:sp>
        <p:nvSpPr>
          <p:cNvPr id="3" name="Content Placeholder 2">
            <a:extLst>
              <a:ext uri="{FF2B5EF4-FFF2-40B4-BE49-F238E27FC236}">
                <a16:creationId xmlns:a16="http://schemas.microsoft.com/office/drawing/2014/main" id="{6EE7F06B-8921-CC41-B882-D9BC36210409}"/>
              </a:ext>
            </a:extLst>
          </p:cNvPr>
          <p:cNvSpPr>
            <a:spLocks noGrp="1"/>
          </p:cNvSpPr>
          <p:nvPr>
            <p:ph idx="4294967295"/>
          </p:nvPr>
        </p:nvSpPr>
        <p:spPr>
          <a:xfrm>
            <a:off x="0" y="1147763"/>
            <a:ext cx="10898188" cy="461962"/>
          </a:xfrm>
        </p:spPr>
        <p:txBody>
          <a:bodyPr/>
          <a:lstStyle/>
          <a:p>
            <a:r>
              <a:rPr lang="en" sz="2400" dirty="0"/>
              <a:t>Cast shadows, occluded terrain, opposition effect, and lens flare</a:t>
            </a:r>
            <a:endParaRPr lang="en-US" sz="2400" dirty="0"/>
          </a:p>
        </p:txBody>
      </p:sp>
      <p:grpSp>
        <p:nvGrpSpPr>
          <p:cNvPr id="4" name="Group 3">
            <a:extLst>
              <a:ext uri="{FF2B5EF4-FFF2-40B4-BE49-F238E27FC236}">
                <a16:creationId xmlns:a16="http://schemas.microsoft.com/office/drawing/2014/main" id="{DEF5A823-09C8-B646-9BC9-B7210697D670}"/>
              </a:ext>
            </a:extLst>
          </p:cNvPr>
          <p:cNvGrpSpPr/>
          <p:nvPr/>
        </p:nvGrpSpPr>
        <p:grpSpPr>
          <a:xfrm>
            <a:off x="655913" y="1781331"/>
            <a:ext cx="10870706" cy="4378837"/>
            <a:chOff x="100334" y="1781330"/>
            <a:chExt cx="11993800" cy="4831231"/>
          </a:xfrm>
        </p:grpSpPr>
        <p:pic>
          <p:nvPicPr>
            <p:cNvPr id="194" name="Shape 194"/>
            <p:cNvPicPr preferRelativeResize="0"/>
            <p:nvPr/>
          </p:nvPicPr>
          <p:blipFill>
            <a:blip r:embed="rId3">
              <a:alphaModFix/>
            </a:blip>
            <a:stretch>
              <a:fillRect/>
            </a:stretch>
          </p:blipFill>
          <p:spPr>
            <a:xfrm rot="1">
              <a:off x="100339" y="1781345"/>
              <a:ext cx="3048000" cy="2286000"/>
            </a:xfrm>
            <a:prstGeom prst="rect">
              <a:avLst/>
            </a:prstGeom>
            <a:noFill/>
            <a:ln>
              <a:noFill/>
            </a:ln>
          </p:spPr>
        </p:pic>
        <p:pic>
          <p:nvPicPr>
            <p:cNvPr id="195" name="Shape 195"/>
            <p:cNvPicPr preferRelativeResize="0"/>
            <p:nvPr/>
          </p:nvPicPr>
          <p:blipFill>
            <a:blip r:embed="rId4">
              <a:alphaModFix/>
            </a:blip>
            <a:stretch>
              <a:fillRect/>
            </a:stretch>
          </p:blipFill>
          <p:spPr>
            <a:xfrm rot="1">
              <a:off x="3239133" y="1781345"/>
              <a:ext cx="3124200" cy="2286000"/>
            </a:xfrm>
            <a:prstGeom prst="rect">
              <a:avLst/>
            </a:prstGeom>
            <a:noFill/>
            <a:ln>
              <a:noFill/>
            </a:ln>
          </p:spPr>
        </p:pic>
        <p:pic>
          <p:nvPicPr>
            <p:cNvPr id="196" name="Shape 196"/>
            <p:cNvPicPr preferRelativeResize="0"/>
            <p:nvPr/>
          </p:nvPicPr>
          <p:blipFill>
            <a:blip r:embed="rId5">
              <a:alphaModFix/>
            </a:blip>
            <a:stretch>
              <a:fillRect/>
            </a:stretch>
          </p:blipFill>
          <p:spPr>
            <a:xfrm rot="1">
              <a:off x="9109622" y="1781345"/>
              <a:ext cx="2984500" cy="2286000"/>
            </a:xfrm>
            <a:prstGeom prst="rect">
              <a:avLst/>
            </a:prstGeom>
            <a:noFill/>
            <a:ln>
              <a:noFill/>
            </a:ln>
          </p:spPr>
        </p:pic>
        <p:pic>
          <p:nvPicPr>
            <p:cNvPr id="197" name="Shape 197"/>
            <p:cNvPicPr preferRelativeResize="0"/>
            <p:nvPr/>
          </p:nvPicPr>
          <p:blipFill rotWithShape="1">
            <a:blip r:embed="rId6">
              <a:alphaModFix/>
            </a:blip>
            <a:srcRect l="2373" t="3842" r="4560" b="2445"/>
            <a:stretch/>
          </p:blipFill>
          <p:spPr>
            <a:xfrm>
              <a:off x="6454134" y="1781330"/>
              <a:ext cx="2564700" cy="2286033"/>
            </a:xfrm>
            <a:prstGeom prst="rect">
              <a:avLst/>
            </a:prstGeom>
            <a:noFill/>
            <a:ln>
              <a:noFill/>
            </a:ln>
          </p:spPr>
        </p:pic>
        <p:pic>
          <p:nvPicPr>
            <p:cNvPr id="198" name="Shape 198"/>
            <p:cNvPicPr preferRelativeResize="0"/>
            <p:nvPr/>
          </p:nvPicPr>
          <p:blipFill rotWithShape="1">
            <a:blip r:embed="rId7">
              <a:alphaModFix/>
            </a:blip>
            <a:srcRect l="4150"/>
            <a:stretch/>
          </p:blipFill>
          <p:spPr>
            <a:xfrm>
              <a:off x="8479467" y="4243961"/>
              <a:ext cx="3614667" cy="2368600"/>
            </a:xfrm>
            <a:prstGeom prst="rect">
              <a:avLst/>
            </a:prstGeom>
            <a:noFill/>
            <a:ln>
              <a:noFill/>
            </a:ln>
          </p:spPr>
        </p:pic>
        <p:pic>
          <p:nvPicPr>
            <p:cNvPr id="199" name="Shape 199"/>
            <p:cNvPicPr preferRelativeResize="0"/>
            <p:nvPr/>
          </p:nvPicPr>
          <p:blipFill>
            <a:blip r:embed="rId8">
              <a:alphaModFix/>
            </a:blip>
            <a:stretch>
              <a:fillRect/>
            </a:stretch>
          </p:blipFill>
          <p:spPr>
            <a:xfrm>
              <a:off x="4289901" y="4243961"/>
              <a:ext cx="4085967" cy="2368600"/>
            </a:xfrm>
            <a:prstGeom prst="rect">
              <a:avLst/>
            </a:prstGeom>
            <a:noFill/>
            <a:ln>
              <a:noFill/>
            </a:ln>
          </p:spPr>
        </p:pic>
        <p:pic>
          <p:nvPicPr>
            <p:cNvPr id="200" name="Shape 200"/>
            <p:cNvPicPr preferRelativeResize="0"/>
            <p:nvPr/>
          </p:nvPicPr>
          <p:blipFill>
            <a:blip r:embed="rId9">
              <a:alphaModFix/>
            </a:blip>
            <a:stretch>
              <a:fillRect/>
            </a:stretch>
          </p:blipFill>
          <p:spPr>
            <a:xfrm>
              <a:off x="100334" y="4243961"/>
              <a:ext cx="4085967" cy="2368600"/>
            </a:xfrm>
            <a:prstGeom prst="rect">
              <a:avLst/>
            </a:prstGeom>
            <a:noFill/>
            <a:ln>
              <a:noFill/>
            </a:ln>
          </p:spPr>
        </p:pic>
      </p:grpSp>
    </p:spTree>
    <p:extLst>
      <p:ext uri="{BB962C8B-B14F-4D97-AF65-F5344CB8AC3E}">
        <p14:creationId xmlns:p14="http://schemas.microsoft.com/office/powerpoint/2010/main" val="409523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8"/>
          <p:cNvSpPr txBox="1">
            <a:spLocks noGrp="1"/>
          </p:cNvSpPr>
          <p:nvPr>
            <p:ph type="title"/>
          </p:nvPr>
        </p:nvSpPr>
        <p:spPr>
          <a:xfrm>
            <a:off x="2480822" y="119623"/>
            <a:ext cx="9025378" cy="646331"/>
          </a:xfrm>
          <a:prstGeom prst="rect">
            <a:avLst/>
          </a:prstGeom>
        </p:spPr>
        <p:txBody>
          <a:bodyPr spcFirstLastPara="1" vert="horz" wrap="square" lIns="121900" tIns="121900" rIns="121900" bIns="121900" rtlCol="0" anchor="ctr" anchorCtr="0">
            <a:noAutofit/>
          </a:bodyPr>
          <a:lstStyle/>
          <a:p>
            <a:pPr>
              <a:spcBef>
                <a:spcPts val="0"/>
              </a:spcBef>
            </a:pPr>
            <a:r>
              <a:rPr lang="en" dirty="0">
                <a:solidFill>
                  <a:srgbClr val="FFFFFF"/>
                </a:solidFill>
                <a:latin typeface="Arial"/>
                <a:ea typeface="Arial"/>
                <a:cs typeface="Arial"/>
                <a:sym typeface="Arial"/>
              </a:rPr>
              <a:t>Driving</a:t>
            </a:r>
            <a:endParaRPr dirty="0"/>
          </a:p>
        </p:txBody>
      </p:sp>
      <p:sp>
        <p:nvSpPr>
          <p:cNvPr id="161" name="Google Shape;161;p8"/>
          <p:cNvSpPr txBox="1">
            <a:spLocks noGrp="1"/>
          </p:cNvSpPr>
          <p:nvPr>
            <p:ph idx="1"/>
          </p:nvPr>
        </p:nvSpPr>
        <p:spPr>
          <a:xfrm>
            <a:off x="1471395" y="765954"/>
            <a:ext cx="9641613" cy="1623008"/>
          </a:xfrm>
          <a:prstGeom prst="rect">
            <a:avLst/>
          </a:prstGeom>
        </p:spPr>
        <p:txBody>
          <a:bodyPr spcFirstLastPara="1" vert="horz" wrap="square" lIns="121900" tIns="121900" rIns="121900" bIns="121900" rtlCol="0" anchor="t" anchorCtr="0">
            <a:noAutofit/>
          </a:bodyPr>
          <a:lstStyle/>
          <a:p>
            <a:pPr>
              <a:lnSpc>
                <a:spcPct val="115000"/>
              </a:lnSpc>
              <a:spcBef>
                <a:spcPts val="0"/>
              </a:spcBef>
            </a:pPr>
            <a:endParaRPr sz="2267" dirty="0"/>
          </a:p>
          <a:p>
            <a:pPr marL="609585" indent="-448722">
              <a:lnSpc>
                <a:spcPct val="115000"/>
              </a:lnSpc>
              <a:spcBef>
                <a:spcPts val="0"/>
              </a:spcBef>
              <a:buSzPts val="1700"/>
              <a:buChar char="•"/>
            </a:pPr>
            <a:r>
              <a:rPr lang="en" sz="2267" dirty="0"/>
              <a:t>Continuous communication with Earth</a:t>
            </a:r>
            <a:endParaRPr sz="2267" dirty="0"/>
          </a:p>
          <a:p>
            <a:pPr marL="1219170" lvl="1" indent="-440256">
              <a:lnSpc>
                <a:spcPct val="115000"/>
              </a:lnSpc>
              <a:spcBef>
                <a:spcPts val="0"/>
              </a:spcBef>
              <a:buSzPts val="1600"/>
              <a:buChar char="–"/>
            </a:pPr>
            <a:r>
              <a:rPr lang="en" sz="2133" dirty="0"/>
              <a:t>Low bandwidth: 256 kbps</a:t>
            </a:r>
            <a:endParaRPr sz="2133" dirty="0"/>
          </a:p>
          <a:p>
            <a:pPr marL="1219170" lvl="1" indent="-440256">
              <a:lnSpc>
                <a:spcPct val="115000"/>
              </a:lnSpc>
              <a:spcBef>
                <a:spcPts val="0"/>
              </a:spcBef>
              <a:buSzPts val="1600"/>
              <a:buChar char="–"/>
            </a:pPr>
            <a:r>
              <a:rPr lang="en" sz="2133" dirty="0"/>
              <a:t>Latency: 6-10 sec nominal round-trip</a:t>
            </a:r>
            <a:endParaRPr sz="2133" dirty="0"/>
          </a:p>
          <a:p>
            <a:pPr marL="609585" indent="-448722">
              <a:lnSpc>
                <a:spcPct val="115000"/>
              </a:lnSpc>
              <a:spcBef>
                <a:spcPts val="0"/>
              </a:spcBef>
              <a:buSzPts val="1700"/>
              <a:buChar char="•"/>
            </a:pPr>
            <a:r>
              <a:rPr lang="en" sz="2267" dirty="0"/>
              <a:t>Limited computing, smarts on the rover</a:t>
            </a:r>
            <a:endParaRPr sz="2267" dirty="0"/>
          </a:p>
          <a:p>
            <a:pPr marL="609585" indent="-448722">
              <a:lnSpc>
                <a:spcPct val="115000"/>
              </a:lnSpc>
              <a:spcBef>
                <a:spcPts val="0"/>
              </a:spcBef>
              <a:buSzPts val="1700"/>
              <a:buChar char="•"/>
            </a:pPr>
            <a:r>
              <a:rPr lang="en-US" sz="2267" dirty="0"/>
              <a:t>Waypoint Driving </a:t>
            </a:r>
            <a:endParaRPr sz="2267" dirty="0"/>
          </a:p>
          <a:p>
            <a:pPr lvl="2">
              <a:spcBef>
                <a:spcPts val="533"/>
              </a:spcBef>
            </a:pPr>
            <a:r>
              <a:rPr lang="en-US" dirty="0"/>
              <a:t>Command rover to drive to a waypoint ~4.5m away, based on lookahead distance and predictability of mobility (e.g. wheel slip)</a:t>
            </a:r>
          </a:p>
          <a:p>
            <a:pPr lvl="2">
              <a:spcBef>
                <a:spcPts val="533"/>
              </a:spcBef>
            </a:pPr>
            <a:r>
              <a:rPr lang="en-US" dirty="0"/>
              <a:t>Rover onboard control achieves the waypoint, minus wheel slip or other errors </a:t>
            </a:r>
          </a:p>
          <a:p>
            <a:pPr marL="609585" indent="-440256">
              <a:lnSpc>
                <a:spcPct val="115000"/>
              </a:lnSpc>
              <a:spcBef>
                <a:spcPts val="0"/>
              </a:spcBef>
              <a:buSzPts val="1600"/>
              <a:buChar char="•"/>
            </a:pPr>
            <a:r>
              <a:rPr lang="en" sz="2133" dirty="0"/>
              <a:t>Need to drive using data from the rover</a:t>
            </a:r>
          </a:p>
          <a:p>
            <a:pPr marL="1066785" lvl="1" indent="-440256">
              <a:lnSpc>
                <a:spcPct val="115000"/>
              </a:lnSpc>
              <a:spcBef>
                <a:spcPts val="0"/>
              </a:spcBef>
              <a:buSzPts val="1600"/>
              <a:buChar char="•"/>
            </a:pPr>
            <a:r>
              <a:rPr lang="en" sz="2133" dirty="0"/>
              <a:t>Driver/co-driver responsible for safe driving</a:t>
            </a:r>
          </a:p>
          <a:p>
            <a:pPr marL="1066785" lvl="1" indent="-440256">
              <a:lnSpc>
                <a:spcPct val="115000"/>
              </a:lnSpc>
              <a:spcBef>
                <a:spcPts val="0"/>
              </a:spcBef>
              <a:buSzPts val="1600"/>
              <a:buChar char="•"/>
            </a:pPr>
            <a:r>
              <a:rPr lang="en" sz="2133" dirty="0"/>
              <a:t>Real-Time Science to interpret terrain when needed (Science Station)</a:t>
            </a:r>
            <a:endParaRPr sz="2133" dirty="0"/>
          </a:p>
          <a:p>
            <a:pPr marL="609585">
              <a:spcBef>
                <a:spcPts val="533"/>
              </a:spcBef>
            </a:pPr>
            <a:r>
              <a:rPr lang="en" sz="2133" dirty="0"/>
              <a:t>Not continuous “rate control” input, e.g. joystick or gas pedal</a:t>
            </a:r>
            <a:endParaRPr sz="2133" dirty="0"/>
          </a:p>
          <a:p>
            <a:pPr marL="609585">
              <a:spcBef>
                <a:spcPts val="1333"/>
              </a:spcBef>
              <a:spcAft>
                <a:spcPts val="1333"/>
              </a:spcAft>
            </a:pPr>
            <a:r>
              <a:rPr lang="en" sz="2133" dirty="0"/>
              <a:t>Not sol command sequences, e.g. MER/MSL rovers</a:t>
            </a:r>
            <a:endParaRPr sz="2133" dirty="0"/>
          </a:p>
        </p:txBody>
      </p:sp>
      <p:sp>
        <p:nvSpPr>
          <p:cNvPr id="162" name="Google Shape;162;p8"/>
          <p:cNvSpPr txBox="1">
            <a:spLocks noGrp="1"/>
          </p:cNvSpPr>
          <p:nvPr>
            <p:ph type="sldNum" sz="quarter" idx="12"/>
          </p:nvPr>
        </p:nvSpPr>
        <p:spPr>
          <a:prstGeom prst="rect">
            <a:avLst/>
          </a:prstGeom>
        </p:spPr>
        <p:txBody>
          <a:bodyPr spcFirstLastPara="1" vert="horz" wrap="square" lIns="121900" tIns="121900" rIns="121900" bIns="121900" rtlCol="0" anchor="t" anchorCtr="0">
            <a:noAutofit/>
          </a:bodyPr>
          <a:lstStyle/>
          <a:p>
            <a:fld id="{00000000-1234-1234-1234-123412341234}" type="slidenum">
              <a:rPr lang="en"/>
              <a:pPr/>
              <a:t>15</a:t>
            </a:fld>
            <a:endParaRPr dirty="0"/>
          </a:p>
        </p:txBody>
      </p:sp>
      <p:pic>
        <p:nvPicPr>
          <p:cNvPr id="3" name="Picture 2">
            <a:extLst>
              <a:ext uri="{FF2B5EF4-FFF2-40B4-BE49-F238E27FC236}">
                <a16:creationId xmlns:a16="http://schemas.microsoft.com/office/drawing/2014/main" id="{101FD2C1-A778-413B-A41C-CEC5FCE9D1F2}"/>
              </a:ext>
            </a:extLst>
          </p:cNvPr>
          <p:cNvPicPr>
            <a:picLocks noChangeAspect="1"/>
          </p:cNvPicPr>
          <p:nvPr/>
        </p:nvPicPr>
        <p:blipFill>
          <a:blip r:embed="rId3"/>
          <a:stretch>
            <a:fillRect/>
          </a:stretch>
        </p:blipFill>
        <p:spPr>
          <a:xfrm>
            <a:off x="7394713" y="213208"/>
            <a:ext cx="4521847" cy="2907679"/>
          </a:xfrm>
          <a:prstGeom prst="rect">
            <a:avLst/>
          </a:prstGeom>
        </p:spPr>
      </p:pic>
    </p:spTree>
    <p:extLst>
      <p:ext uri="{BB962C8B-B14F-4D97-AF65-F5344CB8AC3E}">
        <p14:creationId xmlns:p14="http://schemas.microsoft.com/office/powerpoint/2010/main" val="199078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A78783-61B0-C8B7-8C70-EAB51E2874FE}"/>
              </a:ext>
            </a:extLst>
          </p:cNvPr>
          <p:cNvSpPr>
            <a:spLocks noGrp="1"/>
          </p:cNvSpPr>
          <p:nvPr>
            <p:ph type="title"/>
          </p:nvPr>
        </p:nvSpPr>
        <p:spPr/>
        <p:txBody>
          <a:bodyPr/>
          <a:lstStyle/>
          <a:p>
            <a:r>
              <a:rPr lang="en-US" dirty="0"/>
              <a:t>Agile</a:t>
            </a:r>
          </a:p>
        </p:txBody>
      </p:sp>
      <p:sp>
        <p:nvSpPr>
          <p:cNvPr id="3" name="Slide Number Placeholder 2">
            <a:extLst>
              <a:ext uri="{FF2B5EF4-FFF2-40B4-BE49-F238E27FC236}">
                <a16:creationId xmlns:a16="http://schemas.microsoft.com/office/drawing/2014/main" id="{9F0D6CDE-1239-6EDC-B0E2-BD35EADC0D36}"/>
              </a:ext>
            </a:extLst>
          </p:cNvPr>
          <p:cNvSpPr>
            <a:spLocks noGrp="1"/>
          </p:cNvSpPr>
          <p:nvPr>
            <p:ph type="sldNum" sz="quarter" idx="12"/>
          </p:nvPr>
        </p:nvSpPr>
        <p:spPr/>
        <p:txBody>
          <a:bodyPr/>
          <a:lstStyle/>
          <a:p>
            <a:fld id="{2E8C51FE-49D9-314D-9957-ABBF7DDE8782}" type="slidenum">
              <a:rPr lang="en-US" smtClean="0"/>
              <a:t>16</a:t>
            </a:fld>
            <a:endParaRPr lang="en-US"/>
          </a:p>
        </p:txBody>
      </p:sp>
    </p:spTree>
    <p:extLst>
      <p:ext uri="{BB962C8B-B14F-4D97-AF65-F5344CB8AC3E}">
        <p14:creationId xmlns:p14="http://schemas.microsoft.com/office/powerpoint/2010/main" val="84967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8422" y="403786"/>
            <a:ext cx="9025378" cy="1200329"/>
          </a:xfrm>
        </p:spPr>
        <p:txBody>
          <a:bodyPr/>
          <a:lstStyle/>
          <a:p>
            <a:r>
              <a:rPr lang="en-US" dirty="0"/>
              <a:t>VIPER: A new approach to planetary missions</a:t>
            </a:r>
          </a:p>
        </p:txBody>
      </p:sp>
      <p:sp>
        <p:nvSpPr>
          <p:cNvPr id="3" name="Content Placeholder 2"/>
          <p:cNvSpPr>
            <a:spLocks noGrp="1"/>
          </p:cNvSpPr>
          <p:nvPr>
            <p:ph idx="1"/>
          </p:nvPr>
        </p:nvSpPr>
        <p:spPr>
          <a:xfrm>
            <a:off x="2328422" y="1604115"/>
            <a:ext cx="9251621" cy="5519460"/>
          </a:xfrm>
        </p:spPr>
        <p:txBody>
          <a:bodyPr/>
          <a:lstStyle/>
          <a:p>
            <a:pPr marL="342900" indent="-342900">
              <a:buFont typeface="Arial"/>
              <a:buChar char="•"/>
            </a:pPr>
            <a:r>
              <a:rPr lang="en-US" dirty="0"/>
              <a:t>VIPER follows </a:t>
            </a:r>
            <a:r>
              <a:rPr lang="en-US" b="1" dirty="0"/>
              <a:t>NPR 7120.8 with augmentation</a:t>
            </a:r>
          </a:p>
          <a:p>
            <a:pPr marL="800100" lvl="1" indent="-342900">
              <a:buFont typeface="Arial"/>
              <a:buChar char="•"/>
            </a:pPr>
            <a:r>
              <a:rPr lang="en-US" dirty="0"/>
              <a:t>Apply ARC and NASA engineering processes and standards with </a:t>
            </a:r>
            <a:r>
              <a:rPr lang="en-US" b="1" dirty="0"/>
              <a:t>tailoring </a:t>
            </a:r>
            <a:r>
              <a:rPr lang="en-US" dirty="0"/>
              <a:t>to improve efficiency while reducing cost and schedule</a:t>
            </a:r>
          </a:p>
          <a:p>
            <a:pPr marL="800100" lvl="1" indent="-342900">
              <a:buFont typeface="Arial"/>
              <a:buChar char="•"/>
            </a:pPr>
            <a:r>
              <a:rPr lang="en-US" dirty="0"/>
              <a:t>VIPER Review Team (VRT) provides streamlined approach to continuously review the project</a:t>
            </a:r>
          </a:p>
          <a:p>
            <a:pPr marL="800100" lvl="1" indent="-342900">
              <a:buFont typeface="Arial"/>
              <a:buChar char="•"/>
            </a:pPr>
            <a:r>
              <a:rPr lang="en-US" dirty="0"/>
              <a:t>VIPER does not have a formal risk classification, but is “like” Class D</a:t>
            </a:r>
          </a:p>
          <a:p>
            <a:pPr marL="342900" indent="-342900">
              <a:buFont typeface="Arial"/>
              <a:buChar char="•"/>
            </a:pPr>
            <a:r>
              <a:rPr lang="en-US" dirty="0"/>
              <a:t>Adapt and use </a:t>
            </a:r>
            <a:r>
              <a:rPr lang="en-US" b="1" dirty="0"/>
              <a:t>NPR 7120.5 “constructs” as needed</a:t>
            </a:r>
          </a:p>
          <a:p>
            <a:pPr marL="800100" lvl="1" indent="-342900">
              <a:buFont typeface="Arial"/>
              <a:buChar char="•"/>
            </a:pPr>
            <a:r>
              <a:rPr lang="en-US" dirty="0"/>
              <a:t>Control plans should be </a:t>
            </a:r>
            <a:r>
              <a:rPr lang="en-US" dirty="0" err="1"/>
              <a:t>baselined</a:t>
            </a:r>
            <a:r>
              <a:rPr lang="en-US" dirty="0"/>
              <a:t> and used when needed</a:t>
            </a:r>
          </a:p>
          <a:p>
            <a:pPr marL="800100" lvl="1" indent="-342900">
              <a:buFont typeface="Arial"/>
              <a:buChar char="•"/>
            </a:pPr>
            <a:r>
              <a:rPr lang="en-US" dirty="0"/>
              <a:t>Reviews should focus on content, not on slide preparation and travel</a:t>
            </a:r>
          </a:p>
          <a:p>
            <a:pPr marL="800100" lvl="1" indent="-342900">
              <a:buFont typeface="Arial"/>
              <a:buChar char="•"/>
            </a:pPr>
            <a:r>
              <a:rPr lang="en-US" dirty="0"/>
              <a:t>Focus on what provides value &amp; rigor, not just satisfying process</a:t>
            </a:r>
          </a:p>
          <a:p>
            <a:pPr marL="342900" indent="-342900">
              <a:buFont typeface="Arial"/>
              <a:buChar char="•"/>
            </a:pPr>
            <a:r>
              <a:rPr lang="en-US" dirty="0"/>
              <a:t>Rapid design and development</a:t>
            </a:r>
          </a:p>
          <a:p>
            <a:pPr marL="800100" lvl="1" indent="-342900">
              <a:buFont typeface="Arial"/>
              <a:buChar char="•"/>
            </a:pPr>
            <a:r>
              <a:rPr lang="en-US" dirty="0"/>
              <a:t>Apply agile software development practices as much as possible</a:t>
            </a:r>
          </a:p>
          <a:p>
            <a:pPr marL="800100" lvl="1" indent="-342900">
              <a:buFont typeface="Arial"/>
              <a:buChar char="•"/>
            </a:pPr>
            <a:r>
              <a:rPr lang="en-US" dirty="0"/>
              <a:t>Use iterative design and test rather than lengthy “waterfall” process</a:t>
            </a:r>
          </a:p>
          <a:p>
            <a:pPr marL="800100" lvl="1" indent="-342900">
              <a:buFont typeface="Arial"/>
              <a:buChar char="•"/>
            </a:pPr>
            <a:r>
              <a:rPr lang="en-US" dirty="0"/>
              <a:t>Extensive use of collaboration tools (</a:t>
            </a:r>
            <a:r>
              <a:rPr lang="en-US" dirty="0" err="1"/>
              <a:t>Atlassian</a:t>
            </a:r>
            <a:r>
              <a:rPr lang="en-US" dirty="0"/>
              <a:t> suite, Google docs, Microsoft Teams)</a:t>
            </a:r>
          </a:p>
          <a:p>
            <a:pPr marL="800100" lvl="1" indent="-342900">
              <a:buFont typeface="Arial"/>
              <a:buChar char="•"/>
            </a:pPr>
            <a:endParaRPr lang="en-US" dirty="0"/>
          </a:p>
        </p:txBody>
      </p:sp>
      <p:sp>
        <p:nvSpPr>
          <p:cNvPr id="4" name="Slide Number Placeholder 3"/>
          <p:cNvSpPr>
            <a:spLocks noGrp="1"/>
          </p:cNvSpPr>
          <p:nvPr>
            <p:ph type="sldNum" sz="quarter" idx="12"/>
          </p:nvPr>
        </p:nvSpPr>
        <p:spPr/>
        <p:txBody>
          <a:bodyPr/>
          <a:lstStyle/>
          <a:p>
            <a:fld id="{2E8C51FE-49D9-314D-9957-ABBF7DDE8782}" type="slidenum">
              <a:rPr lang="en-US" smtClean="0"/>
              <a:pPr/>
              <a:t>17</a:t>
            </a:fld>
            <a:endParaRPr lang="en-US" dirty="0"/>
          </a:p>
        </p:txBody>
      </p:sp>
    </p:spTree>
    <p:extLst>
      <p:ext uri="{BB962C8B-B14F-4D97-AF65-F5344CB8AC3E}">
        <p14:creationId xmlns:p14="http://schemas.microsoft.com/office/powerpoint/2010/main" val="272580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91FC9-960D-EFCB-1868-3B59FFE6E24B}"/>
              </a:ext>
            </a:extLst>
          </p:cNvPr>
          <p:cNvSpPr>
            <a:spLocks noGrp="1"/>
          </p:cNvSpPr>
          <p:nvPr>
            <p:ph type="title"/>
          </p:nvPr>
        </p:nvSpPr>
        <p:spPr/>
        <p:txBody>
          <a:bodyPr/>
          <a:lstStyle/>
          <a:p>
            <a:r>
              <a:rPr lang="en-US" dirty="0"/>
              <a:t>Agile</a:t>
            </a:r>
          </a:p>
        </p:txBody>
      </p:sp>
      <p:sp>
        <p:nvSpPr>
          <p:cNvPr id="3" name="Content Placeholder 2">
            <a:extLst>
              <a:ext uri="{FF2B5EF4-FFF2-40B4-BE49-F238E27FC236}">
                <a16:creationId xmlns:a16="http://schemas.microsoft.com/office/drawing/2014/main" id="{35ED449A-C662-B88D-D53C-F569337A4435}"/>
              </a:ext>
            </a:extLst>
          </p:cNvPr>
          <p:cNvSpPr>
            <a:spLocks noGrp="1"/>
          </p:cNvSpPr>
          <p:nvPr>
            <p:ph idx="1"/>
          </p:nvPr>
        </p:nvSpPr>
        <p:spPr>
          <a:xfrm>
            <a:off x="2334907" y="2214710"/>
            <a:ext cx="9251621" cy="3262432"/>
          </a:xfrm>
        </p:spPr>
        <p:txBody>
          <a:bodyPr/>
          <a:lstStyle/>
          <a:p>
            <a:r>
              <a:rPr lang="en-US" sz="2400" dirty="0"/>
              <a:t>A culture of doing</a:t>
            </a:r>
          </a:p>
          <a:p>
            <a:endParaRPr lang="en-US" sz="2400" dirty="0"/>
          </a:p>
          <a:p>
            <a:r>
              <a:rPr lang="en-US" sz="2400" dirty="0"/>
              <a:t>v </a:t>
            </a:r>
          </a:p>
          <a:p>
            <a:endParaRPr lang="en-US" sz="2400" dirty="0"/>
          </a:p>
          <a:p>
            <a:r>
              <a:rPr lang="en-US" sz="2400" dirty="0"/>
              <a:t>a culture of meetings and documents</a:t>
            </a:r>
          </a:p>
          <a:p>
            <a:endParaRPr lang="en-US" dirty="0"/>
          </a:p>
          <a:p>
            <a:endParaRPr lang="en-US" dirty="0"/>
          </a:p>
        </p:txBody>
      </p:sp>
      <p:sp>
        <p:nvSpPr>
          <p:cNvPr id="4" name="Slide Number Placeholder 3">
            <a:extLst>
              <a:ext uri="{FF2B5EF4-FFF2-40B4-BE49-F238E27FC236}">
                <a16:creationId xmlns:a16="http://schemas.microsoft.com/office/drawing/2014/main" id="{C19EC30C-DB84-81BB-3054-D7C6A7BF90D6}"/>
              </a:ext>
            </a:extLst>
          </p:cNvPr>
          <p:cNvSpPr>
            <a:spLocks noGrp="1"/>
          </p:cNvSpPr>
          <p:nvPr>
            <p:ph type="sldNum" sz="quarter" idx="12"/>
          </p:nvPr>
        </p:nvSpPr>
        <p:spPr/>
        <p:txBody>
          <a:bodyPr/>
          <a:lstStyle/>
          <a:p>
            <a:fld id="{2E8C51FE-49D9-314D-9957-ABBF7DDE8782}" type="slidenum">
              <a:rPr lang="en-US" smtClean="0"/>
              <a:t>18</a:t>
            </a:fld>
            <a:endParaRPr lang="en-US"/>
          </a:p>
        </p:txBody>
      </p:sp>
    </p:spTree>
    <p:extLst>
      <p:ext uri="{BB962C8B-B14F-4D97-AF65-F5344CB8AC3E}">
        <p14:creationId xmlns:p14="http://schemas.microsoft.com/office/powerpoint/2010/main" val="157158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965478" y="694961"/>
            <a:ext cx="9985020" cy="840230"/>
          </a:xfrm>
          <a:prstGeom prst="rect">
            <a:avLst/>
          </a:prstGeom>
        </p:spPr>
        <p:txBody>
          <a:bodyPr/>
          <a:lstStyle>
            <a:lvl1pPr defTabSz="484886">
              <a:defRPr sz="6640"/>
            </a:lvl1pPr>
          </a:lstStyle>
          <a:p>
            <a:r>
              <a:rPr lang="en-US" sz="5400" dirty="0"/>
              <a:t>In the Beginning (Software)</a:t>
            </a:r>
            <a:endParaRPr sz="5400" dirty="0"/>
          </a:p>
        </p:txBody>
      </p:sp>
      <p:sp>
        <p:nvSpPr>
          <p:cNvPr id="141" name="Shape 141"/>
          <p:cNvSpPr>
            <a:spLocks noGrp="1"/>
          </p:cNvSpPr>
          <p:nvPr>
            <p:ph type="body" sz="half" idx="4294967295"/>
          </p:nvPr>
        </p:nvSpPr>
        <p:spPr>
          <a:xfrm>
            <a:off x="1176338" y="1666378"/>
            <a:ext cx="7358062" cy="3357562"/>
          </a:xfrm>
          <a:prstGeom prst="rect">
            <a:avLst/>
          </a:prstGeom>
        </p:spPr>
        <p:txBody>
          <a:bodyPr>
            <a:normAutofit fontScale="70000" lnSpcReduction="20000"/>
          </a:bodyPr>
          <a:lstStyle/>
          <a:p>
            <a:pPr marL="562550" indent="-281275" defTabSz="287526">
              <a:spcBef>
                <a:spcPts val="2039"/>
              </a:spcBef>
              <a:defRPr sz="2660"/>
            </a:pPr>
            <a:r>
              <a:rPr dirty="0"/>
              <a:t>Delivery every 6 months</a:t>
            </a:r>
          </a:p>
          <a:p>
            <a:pPr marL="562550" indent="-281275" defTabSz="287526">
              <a:spcBef>
                <a:spcPts val="2039"/>
              </a:spcBef>
              <a:defRPr sz="2660"/>
            </a:pPr>
            <a:r>
              <a:rPr dirty="0"/>
              <a:t>The 6 month delivery cycle created too much time for customer expectations to diverge from what we were building</a:t>
            </a:r>
          </a:p>
          <a:p>
            <a:pPr marL="843825" lvl="1" indent="-281275" defTabSz="287526">
              <a:spcBef>
                <a:spcPts val="2039"/>
              </a:spcBef>
              <a:defRPr sz="2660"/>
            </a:pPr>
            <a:r>
              <a:rPr dirty="0"/>
              <a:t>Customers needed to see the product more frequently</a:t>
            </a:r>
          </a:p>
          <a:p>
            <a:pPr marL="562550" indent="-281275" defTabSz="287526">
              <a:spcBef>
                <a:spcPts val="2039"/>
              </a:spcBef>
              <a:defRPr sz="2660"/>
            </a:pPr>
            <a:r>
              <a:rPr dirty="0"/>
              <a:t>Progress difficult to measure</a:t>
            </a:r>
          </a:p>
          <a:p>
            <a:pPr marL="562550" indent="-281275" defTabSz="287526">
              <a:spcBef>
                <a:spcPts val="2039"/>
              </a:spcBef>
              <a:defRPr sz="2660"/>
            </a:pPr>
            <a:r>
              <a:rPr dirty="0"/>
              <a:t>Long and formal design specs</a:t>
            </a:r>
            <a:endParaRPr lang="en-US" dirty="0"/>
          </a:p>
          <a:p>
            <a:pPr marL="562550" indent="-281275" defTabSz="287526">
              <a:spcBef>
                <a:spcPts val="2039"/>
              </a:spcBef>
              <a:defRPr sz="2660"/>
            </a:pPr>
            <a:r>
              <a:rPr dirty="0">
                <a:solidFill>
                  <a:schemeClr val="bg1"/>
                </a:solidFill>
              </a:rPr>
              <a:t>Too much time talking, not enough time doing</a:t>
            </a:r>
          </a:p>
        </p:txBody>
      </p:sp>
      <p:sp>
        <p:nvSpPr>
          <p:cNvPr id="142" name="Shape 142"/>
          <p:cNvSpPr/>
          <p:nvPr/>
        </p:nvSpPr>
        <p:spPr>
          <a:xfrm>
            <a:off x="2889547" y="5711525"/>
            <a:ext cx="1473399" cy="419696"/>
          </a:xfrm>
          <a:prstGeom prst="roundRect">
            <a:avLst>
              <a:gd name="adj" fmla="val 31915"/>
            </a:avLst>
          </a:prstGeom>
          <a:solidFill>
            <a:srgbClr val="7BA4C0"/>
          </a:solidFill>
          <a:ln w="12700">
            <a:miter lim="400000"/>
          </a:ln>
          <a:effectLst>
            <a:outerShdw blurRad="50800" dist="12700" dir="16200000" rotWithShape="0">
              <a:srgbClr val="000000">
                <a:alpha val="50000"/>
              </a:srgbClr>
            </a:outerShdw>
          </a:effectLst>
          <a:extLst>
            <a:ext uri="{C572A759-6A51-4108-AA02-DFA0A04FC94B}">
              <ma14:wrappingTextBoxFlag xmlns:ma14="http://schemas.microsoft.com/office/mac/drawingml/2011/main" xmlns="" val="1"/>
            </a:ext>
          </a:extLst>
        </p:spPr>
        <p:txBody>
          <a:bodyPr lIns="35719" tIns="35719" rIns="35719" bIns="35719" anchor="ctr"/>
          <a:lstStyle>
            <a:lvl1pPr>
              <a:defRPr sz="2400"/>
            </a:lvl1pPr>
          </a:lstStyle>
          <a:p>
            <a:r>
              <a:rPr sz="1687"/>
              <a:t>Subsystem1</a:t>
            </a:r>
          </a:p>
        </p:txBody>
      </p:sp>
      <p:sp>
        <p:nvSpPr>
          <p:cNvPr id="143" name="Shape 143"/>
          <p:cNvSpPr/>
          <p:nvPr/>
        </p:nvSpPr>
        <p:spPr>
          <a:xfrm>
            <a:off x="4380805" y="5702595"/>
            <a:ext cx="1464469" cy="419696"/>
          </a:xfrm>
          <a:prstGeom prst="roundRect">
            <a:avLst>
              <a:gd name="adj" fmla="val 31915"/>
            </a:avLst>
          </a:prstGeom>
          <a:solidFill>
            <a:srgbClr val="7BA4C0"/>
          </a:solidFill>
          <a:ln w="12700">
            <a:miter lim="400000"/>
          </a:ln>
          <a:effectLst>
            <a:outerShdw blurRad="50800" dist="12700" dir="16200000" rotWithShape="0">
              <a:srgbClr val="000000">
                <a:alpha val="50000"/>
              </a:srgbClr>
            </a:outerShdw>
          </a:effectLst>
          <a:extLst>
            <a:ext uri="{C572A759-6A51-4108-AA02-DFA0A04FC94B}">
              <ma14:wrappingTextBoxFlag xmlns:ma14="http://schemas.microsoft.com/office/mac/drawingml/2011/main" xmlns="" val="1"/>
            </a:ext>
          </a:extLst>
        </p:spPr>
        <p:txBody>
          <a:bodyPr lIns="35719" tIns="35719" rIns="35719" bIns="35719" anchor="ctr"/>
          <a:lstStyle>
            <a:lvl1pPr>
              <a:defRPr sz="2400"/>
            </a:lvl1pPr>
          </a:lstStyle>
          <a:p>
            <a:r>
              <a:rPr sz="1687"/>
              <a:t>Subsystem2</a:t>
            </a:r>
          </a:p>
        </p:txBody>
      </p:sp>
      <p:sp>
        <p:nvSpPr>
          <p:cNvPr id="144" name="Shape 144"/>
          <p:cNvSpPr/>
          <p:nvPr/>
        </p:nvSpPr>
        <p:spPr>
          <a:xfrm>
            <a:off x="5872063" y="5702595"/>
            <a:ext cx="1464469" cy="419696"/>
          </a:xfrm>
          <a:prstGeom prst="roundRect">
            <a:avLst>
              <a:gd name="adj" fmla="val 31915"/>
            </a:avLst>
          </a:prstGeom>
          <a:solidFill>
            <a:srgbClr val="7BA4C0"/>
          </a:solidFill>
          <a:ln w="12700">
            <a:miter lim="400000"/>
          </a:ln>
          <a:effectLst>
            <a:outerShdw blurRad="50800" dist="12700" dir="16200000" rotWithShape="0">
              <a:srgbClr val="000000">
                <a:alpha val="50000"/>
              </a:srgbClr>
            </a:outerShdw>
          </a:effectLst>
          <a:extLst>
            <a:ext uri="{C572A759-6A51-4108-AA02-DFA0A04FC94B}">
              <ma14:wrappingTextBoxFlag xmlns:ma14="http://schemas.microsoft.com/office/mac/drawingml/2011/main" xmlns="" val="1"/>
            </a:ext>
          </a:extLst>
        </p:spPr>
        <p:txBody>
          <a:bodyPr lIns="35719" tIns="35719" rIns="35719" bIns="35719" anchor="ctr"/>
          <a:lstStyle>
            <a:lvl1pPr>
              <a:defRPr sz="2400"/>
            </a:lvl1pPr>
          </a:lstStyle>
          <a:p>
            <a:r>
              <a:rPr sz="1687"/>
              <a:t>Subsystem3</a:t>
            </a:r>
          </a:p>
        </p:txBody>
      </p:sp>
      <p:sp>
        <p:nvSpPr>
          <p:cNvPr id="145" name="Shape 145"/>
          <p:cNvSpPr/>
          <p:nvPr/>
        </p:nvSpPr>
        <p:spPr>
          <a:xfrm>
            <a:off x="7354391" y="5702595"/>
            <a:ext cx="1446610" cy="419696"/>
          </a:xfrm>
          <a:prstGeom prst="roundRect">
            <a:avLst>
              <a:gd name="adj" fmla="val 31915"/>
            </a:avLst>
          </a:prstGeom>
          <a:solidFill>
            <a:srgbClr val="7BA4C0"/>
          </a:solidFill>
          <a:ln w="12700">
            <a:miter lim="400000"/>
          </a:ln>
          <a:effectLst>
            <a:outerShdw blurRad="50800" dist="12700" dir="16200000" rotWithShape="0">
              <a:srgbClr val="000000">
                <a:alpha val="50000"/>
              </a:srgbClr>
            </a:outerShdw>
          </a:effectLst>
          <a:extLst>
            <a:ext uri="{C572A759-6A51-4108-AA02-DFA0A04FC94B}">
              <ma14:wrappingTextBoxFlag xmlns:ma14="http://schemas.microsoft.com/office/mac/drawingml/2011/main" xmlns="" val="1"/>
            </a:ext>
          </a:extLst>
        </p:spPr>
        <p:txBody>
          <a:bodyPr lIns="35719" tIns="35719" rIns="35719" bIns="35719" anchor="ctr"/>
          <a:lstStyle>
            <a:lvl1pPr>
              <a:defRPr sz="2400"/>
            </a:lvl1pPr>
          </a:lstStyle>
          <a:p>
            <a:r>
              <a:rPr sz="1687"/>
              <a:t>Subsystem4</a:t>
            </a:r>
          </a:p>
        </p:txBody>
      </p:sp>
      <p:sp>
        <p:nvSpPr>
          <p:cNvPr id="146" name="Shape 146"/>
          <p:cNvSpPr/>
          <p:nvPr/>
        </p:nvSpPr>
        <p:spPr>
          <a:xfrm>
            <a:off x="4371875" y="5347004"/>
            <a:ext cx="18" cy="1078527"/>
          </a:xfrm>
          <a:prstGeom prst="line">
            <a:avLst/>
          </a:prstGeom>
          <a:ln w="25400">
            <a:solidFill>
              <a:srgbClr val="1D88C7"/>
            </a:solidFill>
            <a:miter lim="400000"/>
          </a:ln>
        </p:spPr>
        <p:txBody>
          <a:bodyPr lIns="35719" tIns="35719" rIns="35719" bIns="35719" anchor="ctr"/>
          <a:lstStyle/>
          <a:p>
            <a:pPr defTabSz="321457">
              <a:defRPr sz="1200">
                <a:solidFill>
                  <a:srgbClr val="000000"/>
                </a:solidFill>
                <a:latin typeface="Helvetica"/>
                <a:ea typeface="Helvetica"/>
                <a:cs typeface="Helvetica"/>
                <a:sym typeface="Helvetica"/>
              </a:defRPr>
            </a:pPr>
            <a:endParaRPr sz="844"/>
          </a:p>
        </p:txBody>
      </p:sp>
      <p:sp>
        <p:nvSpPr>
          <p:cNvPr id="147" name="Shape 147"/>
          <p:cNvSpPr/>
          <p:nvPr/>
        </p:nvSpPr>
        <p:spPr>
          <a:xfrm>
            <a:off x="4014688" y="6416970"/>
            <a:ext cx="705446" cy="24110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gn="l">
              <a:defRPr sz="1600"/>
            </a:lvl1pPr>
          </a:lstStyle>
          <a:p>
            <a:r>
              <a:rPr sz="1125" dirty="0">
                <a:solidFill>
                  <a:schemeClr val="bg1"/>
                </a:solidFill>
              </a:rPr>
              <a:t>6 Months</a:t>
            </a:r>
          </a:p>
        </p:txBody>
      </p:sp>
      <p:sp>
        <p:nvSpPr>
          <p:cNvPr id="148" name="Shape 148"/>
          <p:cNvSpPr/>
          <p:nvPr/>
        </p:nvSpPr>
        <p:spPr>
          <a:xfrm>
            <a:off x="5488086" y="6416970"/>
            <a:ext cx="696516" cy="24110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gn="l">
              <a:defRPr sz="1600"/>
            </a:lvl1pPr>
          </a:lstStyle>
          <a:p>
            <a:r>
              <a:rPr sz="1125" dirty="0">
                <a:solidFill>
                  <a:schemeClr val="bg1"/>
                </a:solidFill>
              </a:rPr>
              <a:t>6 Months</a:t>
            </a:r>
          </a:p>
        </p:txBody>
      </p:sp>
      <p:sp>
        <p:nvSpPr>
          <p:cNvPr id="149" name="Shape 149"/>
          <p:cNvSpPr/>
          <p:nvPr/>
        </p:nvSpPr>
        <p:spPr>
          <a:xfrm>
            <a:off x="6988274" y="6443759"/>
            <a:ext cx="696516" cy="24110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gn="l">
              <a:defRPr sz="1600"/>
            </a:lvl1pPr>
          </a:lstStyle>
          <a:p>
            <a:r>
              <a:rPr sz="1125" dirty="0">
                <a:solidFill>
                  <a:schemeClr val="bg1"/>
                </a:solidFill>
              </a:rPr>
              <a:t>6 Months</a:t>
            </a:r>
          </a:p>
        </p:txBody>
      </p:sp>
      <p:sp>
        <p:nvSpPr>
          <p:cNvPr id="150" name="Shape 150"/>
          <p:cNvSpPr/>
          <p:nvPr/>
        </p:nvSpPr>
        <p:spPr>
          <a:xfrm>
            <a:off x="8452742" y="6443759"/>
            <a:ext cx="705161" cy="24110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gn="l">
              <a:defRPr sz="1600"/>
            </a:lvl1pPr>
          </a:lstStyle>
          <a:p>
            <a:r>
              <a:rPr sz="1125" dirty="0">
                <a:solidFill>
                  <a:schemeClr val="bg1"/>
                </a:solidFill>
              </a:rPr>
              <a:t>6 Months</a:t>
            </a:r>
          </a:p>
        </p:txBody>
      </p:sp>
      <p:sp>
        <p:nvSpPr>
          <p:cNvPr id="151" name="Shape 151"/>
          <p:cNvSpPr/>
          <p:nvPr/>
        </p:nvSpPr>
        <p:spPr>
          <a:xfrm>
            <a:off x="5854203" y="5345408"/>
            <a:ext cx="18" cy="1078527"/>
          </a:xfrm>
          <a:prstGeom prst="line">
            <a:avLst/>
          </a:prstGeom>
          <a:ln w="25400">
            <a:solidFill>
              <a:srgbClr val="1D88C7"/>
            </a:solidFill>
            <a:miter lim="400000"/>
          </a:ln>
        </p:spPr>
        <p:txBody>
          <a:bodyPr lIns="35719" tIns="35719" rIns="35719" bIns="35719" anchor="ctr"/>
          <a:lstStyle/>
          <a:p>
            <a:pPr defTabSz="321457">
              <a:defRPr sz="1200">
                <a:solidFill>
                  <a:srgbClr val="000000"/>
                </a:solidFill>
                <a:latin typeface="Helvetica"/>
                <a:ea typeface="Helvetica"/>
                <a:cs typeface="Helvetica"/>
                <a:sym typeface="Helvetica"/>
              </a:defRPr>
            </a:pPr>
            <a:endParaRPr sz="844"/>
          </a:p>
        </p:txBody>
      </p:sp>
      <p:sp>
        <p:nvSpPr>
          <p:cNvPr id="152" name="Shape 152"/>
          <p:cNvSpPr/>
          <p:nvPr/>
        </p:nvSpPr>
        <p:spPr>
          <a:xfrm>
            <a:off x="7336531" y="5381126"/>
            <a:ext cx="18" cy="1078527"/>
          </a:xfrm>
          <a:prstGeom prst="line">
            <a:avLst/>
          </a:prstGeom>
          <a:ln w="25400">
            <a:solidFill>
              <a:srgbClr val="1D88C7"/>
            </a:solidFill>
            <a:miter lim="400000"/>
          </a:ln>
        </p:spPr>
        <p:txBody>
          <a:bodyPr lIns="35719" tIns="35719" rIns="35719" bIns="35719" anchor="ctr"/>
          <a:lstStyle/>
          <a:p>
            <a:pPr defTabSz="321457">
              <a:defRPr sz="1200">
                <a:solidFill>
                  <a:srgbClr val="000000"/>
                </a:solidFill>
                <a:latin typeface="Helvetica"/>
                <a:ea typeface="Helvetica"/>
                <a:cs typeface="Helvetica"/>
                <a:sym typeface="Helvetica"/>
              </a:defRPr>
            </a:pPr>
            <a:endParaRPr sz="844"/>
          </a:p>
        </p:txBody>
      </p:sp>
      <p:sp>
        <p:nvSpPr>
          <p:cNvPr id="153" name="Shape 153"/>
          <p:cNvSpPr/>
          <p:nvPr/>
        </p:nvSpPr>
        <p:spPr>
          <a:xfrm>
            <a:off x="8792070" y="5416845"/>
            <a:ext cx="18" cy="1078527"/>
          </a:xfrm>
          <a:prstGeom prst="line">
            <a:avLst/>
          </a:prstGeom>
          <a:ln w="25400">
            <a:solidFill>
              <a:srgbClr val="1D88C7"/>
            </a:solidFill>
            <a:miter lim="400000"/>
          </a:ln>
        </p:spPr>
        <p:txBody>
          <a:bodyPr lIns="35719" tIns="35719" rIns="35719" bIns="35719" anchor="ctr"/>
          <a:lstStyle/>
          <a:p>
            <a:pPr defTabSz="321457">
              <a:defRPr sz="1200">
                <a:solidFill>
                  <a:srgbClr val="000000"/>
                </a:solidFill>
                <a:latin typeface="Helvetica"/>
                <a:ea typeface="Helvetica"/>
                <a:cs typeface="Helvetica"/>
                <a:sym typeface="Helvetica"/>
              </a:defRPr>
            </a:pPr>
            <a:endParaRPr sz="844"/>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DCC4-9CAE-D447-AB54-5F4293705ECE}"/>
              </a:ext>
            </a:extLst>
          </p:cNvPr>
          <p:cNvSpPr>
            <a:spLocks noGrp="1"/>
          </p:cNvSpPr>
          <p:nvPr>
            <p:ph type="title"/>
          </p:nvPr>
        </p:nvSpPr>
        <p:spPr>
          <a:xfrm>
            <a:off x="831850" y="3180594"/>
            <a:ext cx="10515600" cy="646331"/>
          </a:xfrm>
        </p:spPr>
        <p:txBody>
          <a:bodyPr/>
          <a:lstStyle/>
          <a:p>
            <a:r>
              <a:rPr lang="en-US" dirty="0"/>
              <a:t>The Mission</a:t>
            </a:r>
          </a:p>
        </p:txBody>
      </p:sp>
      <p:sp>
        <p:nvSpPr>
          <p:cNvPr id="3" name="Slide Number Placeholder 2">
            <a:extLst>
              <a:ext uri="{FF2B5EF4-FFF2-40B4-BE49-F238E27FC236}">
                <a16:creationId xmlns:a16="http://schemas.microsoft.com/office/drawing/2014/main" id="{FF15823C-A085-BA4B-AACC-E38B0A325B13}"/>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t>2</a:t>
            </a:fld>
            <a:endParaRPr lang="en-US"/>
          </a:p>
        </p:txBody>
      </p:sp>
    </p:spTree>
    <p:extLst>
      <p:ext uri="{BB962C8B-B14F-4D97-AF65-F5344CB8AC3E}">
        <p14:creationId xmlns:p14="http://schemas.microsoft.com/office/powerpoint/2010/main" val="44617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title"/>
          </p:nvPr>
        </p:nvSpPr>
        <p:spPr>
          <a:xfrm>
            <a:off x="699471" y="369234"/>
            <a:ext cx="9910678" cy="646331"/>
          </a:xfrm>
          <a:prstGeom prst="rect">
            <a:avLst/>
          </a:prstGeom>
        </p:spPr>
        <p:txBody>
          <a:bodyPr/>
          <a:lstStyle>
            <a:lvl1pPr>
              <a:defRPr>
                <a:solidFill>
                  <a:srgbClr val="060606"/>
                </a:solidFill>
              </a:defRPr>
            </a:lvl1pPr>
          </a:lstStyle>
          <a:p>
            <a:r>
              <a:rPr dirty="0"/>
              <a:t>Agile Sprint</a:t>
            </a:r>
          </a:p>
        </p:txBody>
      </p:sp>
      <p:sp>
        <p:nvSpPr>
          <p:cNvPr id="159" name="Shape 159"/>
          <p:cNvSpPr>
            <a:spLocks noGrp="1"/>
          </p:cNvSpPr>
          <p:nvPr>
            <p:ph type="body" sz="quarter" idx="4294967295"/>
          </p:nvPr>
        </p:nvSpPr>
        <p:spPr>
          <a:xfrm>
            <a:off x="498763" y="1688391"/>
            <a:ext cx="2090738" cy="4651375"/>
          </a:xfrm>
          <a:prstGeom prst="rect">
            <a:avLst/>
          </a:prstGeom>
        </p:spPr>
        <p:txBody>
          <a:bodyPr>
            <a:normAutofit fontScale="77500" lnSpcReduction="20000"/>
          </a:bodyPr>
          <a:lstStyle/>
          <a:p>
            <a:pPr marL="293330" indent="-293330" defTabSz="299848">
              <a:spcBef>
                <a:spcPts val="2109"/>
              </a:spcBef>
              <a:defRPr sz="2774">
                <a:solidFill>
                  <a:srgbClr val="000000"/>
                </a:solidFill>
              </a:defRPr>
            </a:pPr>
            <a:r>
              <a:rPr dirty="0"/>
              <a:t>Agile Tailored for our team</a:t>
            </a:r>
          </a:p>
          <a:p>
            <a:pPr marL="293330" indent="-293330" defTabSz="299848">
              <a:spcBef>
                <a:spcPts val="2109"/>
              </a:spcBef>
              <a:defRPr sz="2774">
                <a:solidFill>
                  <a:srgbClr val="000000"/>
                </a:solidFill>
              </a:defRPr>
            </a:pPr>
            <a:r>
              <a:rPr dirty="0"/>
              <a:t>Deliver to customer every 3 weeks</a:t>
            </a:r>
          </a:p>
          <a:p>
            <a:pPr marL="293330" indent="-293330" defTabSz="299848">
              <a:spcBef>
                <a:spcPts val="2109"/>
              </a:spcBef>
              <a:defRPr sz="2774">
                <a:solidFill>
                  <a:srgbClr val="000000"/>
                </a:solidFill>
              </a:defRPr>
            </a:pPr>
            <a:r>
              <a:rPr dirty="0"/>
              <a:t>Nightly build</a:t>
            </a:r>
          </a:p>
          <a:p>
            <a:pPr marL="293330" indent="-293330" defTabSz="299848">
              <a:spcBef>
                <a:spcPts val="2109"/>
              </a:spcBef>
              <a:defRPr sz="2774">
                <a:solidFill>
                  <a:srgbClr val="000000"/>
                </a:solidFill>
              </a:defRPr>
            </a:pPr>
            <a:r>
              <a:rPr dirty="0"/>
              <a:t>Release every 3 months</a:t>
            </a:r>
          </a:p>
          <a:p>
            <a:pPr marL="293330" indent="-293330" defTabSz="299848">
              <a:spcBef>
                <a:spcPts val="2109"/>
              </a:spcBef>
              <a:defRPr sz="2774">
                <a:solidFill>
                  <a:srgbClr val="000000"/>
                </a:solidFill>
              </a:defRPr>
            </a:pPr>
            <a:r>
              <a:rPr dirty="0"/>
              <a:t>Emphasis on constant interaction and use</a:t>
            </a:r>
          </a:p>
        </p:txBody>
      </p:sp>
      <p:sp>
        <p:nvSpPr>
          <p:cNvPr id="160" name="Shape 160"/>
          <p:cNvSpPr/>
          <p:nvPr/>
        </p:nvSpPr>
        <p:spPr>
          <a:xfrm>
            <a:off x="9133097" y="6585645"/>
            <a:ext cx="1370654" cy="22324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1400" u="sng">
                <a:hlinkClick r:id="rId2"/>
              </a:defRPr>
            </a:lvl1pPr>
          </a:lstStyle>
          <a:p>
            <a:pPr>
              <a:defRPr u="none"/>
            </a:pPr>
            <a:r>
              <a:rPr sz="984"/>
              <a:t>jay.p.trimble@nasa.gov</a:t>
            </a:r>
          </a:p>
        </p:txBody>
      </p:sp>
      <p:pic>
        <p:nvPicPr>
          <p:cNvPr id="161" name="pasted-image.pdf"/>
          <p:cNvPicPr>
            <a:picLocks noChangeAspect="1"/>
          </p:cNvPicPr>
          <p:nvPr/>
        </p:nvPicPr>
        <p:blipFill>
          <a:blip r:embed="rId3"/>
          <a:stretch>
            <a:fillRect/>
          </a:stretch>
        </p:blipFill>
        <p:spPr>
          <a:xfrm>
            <a:off x="2969182" y="1431925"/>
            <a:ext cx="6557147" cy="4371904"/>
          </a:xfrm>
          <a:prstGeom prst="rect">
            <a:avLst/>
          </a:prstGeom>
          <a:ln w="12700">
            <a:miter lim="400000"/>
          </a:ln>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p:cNvSpPr>
          <p:nvPr>
            <p:ph type="title"/>
          </p:nvPr>
        </p:nvSpPr>
        <p:spPr>
          <a:xfrm>
            <a:off x="480752" y="165666"/>
            <a:ext cx="11230495" cy="535531"/>
          </a:xfrm>
          <a:prstGeom prst="rect">
            <a:avLst/>
          </a:prstGeom>
        </p:spPr>
        <p:txBody>
          <a:bodyPr/>
          <a:lstStyle>
            <a:lvl1pPr defTabSz="362204">
              <a:defRPr sz="4960"/>
            </a:lvl1pPr>
          </a:lstStyle>
          <a:p>
            <a:r>
              <a:rPr sz="3200" dirty="0"/>
              <a:t>Key attributes of our tailored agile process for software</a:t>
            </a:r>
          </a:p>
        </p:txBody>
      </p:sp>
      <p:sp>
        <p:nvSpPr>
          <p:cNvPr id="164" name="Shape 164"/>
          <p:cNvSpPr>
            <a:spLocks noGrp="1"/>
          </p:cNvSpPr>
          <p:nvPr>
            <p:ph type="body" idx="4294967295"/>
          </p:nvPr>
        </p:nvSpPr>
        <p:spPr>
          <a:xfrm>
            <a:off x="237647" y="952301"/>
            <a:ext cx="11716703" cy="5014193"/>
          </a:xfrm>
          <a:prstGeom prst="rect">
            <a:avLst/>
          </a:prstGeom>
        </p:spPr>
        <p:txBody>
          <a:bodyPr/>
          <a:lstStyle/>
          <a:p>
            <a:pPr marL="626841" indent="-313420" defTabSz="320385">
              <a:spcBef>
                <a:spcPts val="2250"/>
              </a:spcBef>
              <a:defRPr sz="2964"/>
            </a:pPr>
            <a:r>
              <a:rPr sz="2800" dirty="0"/>
              <a:t>The measure of progress is working code</a:t>
            </a:r>
          </a:p>
          <a:p>
            <a:pPr marL="626841" indent="-313420" defTabSz="320385">
              <a:spcBef>
                <a:spcPts val="2250"/>
              </a:spcBef>
              <a:defRPr sz="2964"/>
            </a:pPr>
            <a:r>
              <a:rPr sz="2800" dirty="0"/>
              <a:t>Demonstrations, not presentations</a:t>
            </a:r>
          </a:p>
          <a:p>
            <a:pPr marL="626841" indent="-313420" defTabSz="320385">
              <a:spcBef>
                <a:spcPts val="2250"/>
              </a:spcBef>
              <a:defRPr sz="2964"/>
            </a:pPr>
            <a:r>
              <a:rPr lang="en-US" sz="2800" dirty="0"/>
              <a:t>Constant use of the software in a relevant environment, such as mission simulations</a:t>
            </a:r>
            <a:endParaRPr sz="2800" dirty="0"/>
          </a:p>
          <a:p>
            <a:pPr marL="626841" indent="-313420" defTabSz="320385">
              <a:spcBef>
                <a:spcPts val="2250"/>
              </a:spcBef>
              <a:defRPr sz="2964"/>
            </a:pPr>
            <a:r>
              <a:rPr sz="2800" dirty="0"/>
              <a:t>Visible progress - nightly or continuous builds</a:t>
            </a:r>
          </a:p>
          <a:p>
            <a:pPr marL="626841" indent="-313420" defTabSz="320385">
              <a:spcBef>
                <a:spcPts val="2250"/>
              </a:spcBef>
              <a:defRPr sz="2964"/>
            </a:pPr>
            <a:r>
              <a:rPr sz="2800" dirty="0"/>
              <a:t>Ship on time, features that are not ready go into the next sprint or release</a:t>
            </a:r>
          </a:p>
          <a:p>
            <a:pPr marL="626841" indent="-313420" defTabSz="320385">
              <a:spcBef>
                <a:spcPts val="2250"/>
              </a:spcBef>
              <a:defRPr sz="2964"/>
            </a:pPr>
            <a:r>
              <a:rPr sz="2800" dirty="0"/>
              <a:t>V</a:t>
            </a:r>
            <a:r>
              <a:rPr lang="en-US" sz="2800" dirty="0"/>
              <a:t>alidation</a:t>
            </a:r>
            <a:r>
              <a:rPr sz="2800" dirty="0"/>
              <a:t> using both QA and customer use in context</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959493-792E-0C08-40E9-B6F9D541E14E}"/>
              </a:ext>
            </a:extLst>
          </p:cNvPr>
          <p:cNvSpPr>
            <a:spLocks noGrp="1"/>
          </p:cNvSpPr>
          <p:nvPr>
            <p:ph type="title"/>
          </p:nvPr>
        </p:nvSpPr>
        <p:spPr/>
        <p:txBody>
          <a:bodyPr/>
          <a:lstStyle/>
          <a:p>
            <a:r>
              <a:rPr lang="en-US" dirty="0"/>
              <a:t>Agile Mission Operations</a:t>
            </a:r>
          </a:p>
        </p:txBody>
      </p:sp>
      <p:sp>
        <p:nvSpPr>
          <p:cNvPr id="3" name="Slide Number Placeholder 2">
            <a:extLst>
              <a:ext uri="{FF2B5EF4-FFF2-40B4-BE49-F238E27FC236}">
                <a16:creationId xmlns:a16="http://schemas.microsoft.com/office/drawing/2014/main" id="{26B55C38-E8A8-2B9A-9F5C-773066A1E838}"/>
              </a:ext>
            </a:extLst>
          </p:cNvPr>
          <p:cNvSpPr>
            <a:spLocks noGrp="1"/>
          </p:cNvSpPr>
          <p:nvPr>
            <p:ph type="sldNum" sz="quarter" idx="12"/>
          </p:nvPr>
        </p:nvSpPr>
        <p:spPr/>
        <p:txBody>
          <a:bodyPr/>
          <a:lstStyle/>
          <a:p>
            <a:fld id="{2E8C51FE-49D9-314D-9957-ABBF7DDE8782}" type="slidenum">
              <a:rPr lang="en-US" smtClean="0"/>
              <a:t>22</a:t>
            </a:fld>
            <a:endParaRPr lang="en-US"/>
          </a:p>
        </p:txBody>
      </p:sp>
    </p:spTree>
    <p:extLst>
      <p:ext uri="{BB962C8B-B14F-4D97-AF65-F5344CB8AC3E}">
        <p14:creationId xmlns:p14="http://schemas.microsoft.com/office/powerpoint/2010/main" val="149240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B6BF52-6B77-8334-D05A-8FBD3BC1CBCF}"/>
              </a:ext>
            </a:extLst>
          </p:cNvPr>
          <p:cNvSpPr>
            <a:spLocks noGrp="1"/>
          </p:cNvSpPr>
          <p:nvPr>
            <p:ph type="title"/>
          </p:nvPr>
        </p:nvSpPr>
        <p:spPr/>
        <p:txBody>
          <a:bodyPr/>
          <a:lstStyle/>
          <a:p>
            <a:r>
              <a:rPr lang="en-US" dirty="0"/>
              <a:t>Agile for Mission Operations			</a:t>
            </a:r>
          </a:p>
        </p:txBody>
      </p:sp>
      <p:sp>
        <p:nvSpPr>
          <p:cNvPr id="6" name="Text Placeholder 5">
            <a:extLst>
              <a:ext uri="{FF2B5EF4-FFF2-40B4-BE49-F238E27FC236}">
                <a16:creationId xmlns:a16="http://schemas.microsoft.com/office/drawing/2014/main" id="{27949D11-EB32-D814-7AFF-95C789BBD3D8}"/>
              </a:ext>
            </a:extLst>
          </p:cNvPr>
          <p:cNvSpPr>
            <a:spLocks noGrp="1"/>
          </p:cNvSpPr>
          <p:nvPr>
            <p:ph idx="1"/>
          </p:nvPr>
        </p:nvSpPr>
        <p:spPr>
          <a:xfrm>
            <a:off x="966930" y="2271860"/>
            <a:ext cx="10619923" cy="4016484"/>
          </a:xfrm>
        </p:spPr>
        <p:txBody>
          <a:bodyPr/>
          <a:lstStyle/>
          <a:p>
            <a:r>
              <a:rPr lang="en-US" dirty="0"/>
              <a:t>“Standard” process is waterfall</a:t>
            </a:r>
          </a:p>
          <a:p>
            <a:r>
              <a:rPr lang="en-US" dirty="0"/>
              <a:t>	Requirements --? Verification and Validation</a:t>
            </a:r>
          </a:p>
          <a:p>
            <a:endParaRPr lang="en-US" dirty="0"/>
          </a:p>
          <a:p>
            <a:r>
              <a:rPr lang="en-US" dirty="0"/>
              <a:t>Why change a proven process? </a:t>
            </a:r>
          </a:p>
          <a:p>
            <a:r>
              <a:rPr lang="en-US" dirty="0"/>
              <a:t>	Effectiveness</a:t>
            </a:r>
          </a:p>
          <a:p>
            <a:r>
              <a:rPr lang="en-US" dirty="0"/>
              <a:t>	Efficiency</a:t>
            </a:r>
          </a:p>
          <a:p>
            <a:r>
              <a:rPr lang="en-US" dirty="0"/>
              <a:t>	Cost reductions</a:t>
            </a:r>
          </a:p>
          <a:p>
            <a:r>
              <a:rPr lang="en-US" dirty="0"/>
              <a:t>	Team engagement, culture of doing</a:t>
            </a:r>
          </a:p>
          <a:p>
            <a:endParaRPr lang="en-US" dirty="0"/>
          </a:p>
          <a:p>
            <a:endParaRPr lang="en-US" dirty="0"/>
          </a:p>
        </p:txBody>
      </p:sp>
      <p:sp>
        <p:nvSpPr>
          <p:cNvPr id="3" name="Slide Number Placeholder 2">
            <a:extLst>
              <a:ext uri="{FF2B5EF4-FFF2-40B4-BE49-F238E27FC236}">
                <a16:creationId xmlns:a16="http://schemas.microsoft.com/office/drawing/2014/main" id="{0A4F3439-CC7D-00B9-E571-38D0C806AF92}"/>
              </a:ext>
            </a:extLst>
          </p:cNvPr>
          <p:cNvSpPr>
            <a:spLocks noGrp="1"/>
          </p:cNvSpPr>
          <p:nvPr>
            <p:ph type="sldNum" sz="quarter" idx="12"/>
          </p:nvPr>
        </p:nvSpPr>
        <p:spPr/>
        <p:txBody>
          <a:bodyPr/>
          <a:lstStyle/>
          <a:p>
            <a:fld id="{2E8C51FE-49D9-314D-9957-ABBF7DDE8782}" type="slidenum">
              <a:rPr lang="en-US" smtClean="0"/>
              <a:pPr/>
              <a:t>23</a:t>
            </a:fld>
            <a:endParaRPr lang="en-US" dirty="0"/>
          </a:p>
        </p:txBody>
      </p:sp>
    </p:spTree>
    <p:extLst>
      <p:ext uri="{BB962C8B-B14F-4D97-AF65-F5344CB8AC3E}">
        <p14:creationId xmlns:p14="http://schemas.microsoft.com/office/powerpoint/2010/main" val="277155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664E-5B2F-5E86-6638-9E1F23BDB938}"/>
              </a:ext>
            </a:extLst>
          </p:cNvPr>
          <p:cNvSpPr>
            <a:spLocks noGrp="1"/>
          </p:cNvSpPr>
          <p:nvPr>
            <p:ph type="title"/>
          </p:nvPr>
        </p:nvSpPr>
        <p:spPr>
          <a:xfrm>
            <a:off x="960121" y="523991"/>
            <a:ext cx="10393680" cy="646331"/>
          </a:xfrm>
        </p:spPr>
        <p:txBody>
          <a:bodyPr/>
          <a:lstStyle/>
          <a:p>
            <a:r>
              <a:rPr lang="en-US" dirty="0"/>
              <a:t>Tailored Agile</a:t>
            </a:r>
          </a:p>
        </p:txBody>
      </p:sp>
      <p:sp>
        <p:nvSpPr>
          <p:cNvPr id="3" name="Content Placeholder 2">
            <a:extLst>
              <a:ext uri="{FF2B5EF4-FFF2-40B4-BE49-F238E27FC236}">
                <a16:creationId xmlns:a16="http://schemas.microsoft.com/office/drawing/2014/main" id="{D2862019-C3B1-805A-3B2B-7CF3A3F6FB0C}"/>
              </a:ext>
            </a:extLst>
          </p:cNvPr>
          <p:cNvSpPr>
            <a:spLocks noGrp="1"/>
          </p:cNvSpPr>
          <p:nvPr>
            <p:ph idx="1"/>
          </p:nvPr>
        </p:nvSpPr>
        <p:spPr>
          <a:xfrm>
            <a:off x="960121" y="1344507"/>
            <a:ext cx="4675908" cy="4442242"/>
          </a:xfrm>
        </p:spPr>
        <p:txBody>
          <a:bodyPr/>
          <a:lstStyle/>
          <a:p>
            <a:r>
              <a:rPr lang="en-US" dirty="0"/>
              <a:t>MOS</a:t>
            </a:r>
          </a:p>
          <a:p>
            <a:endParaRPr lang="en-US" dirty="0"/>
          </a:p>
          <a:p>
            <a:r>
              <a:rPr lang="en-US" dirty="0"/>
              <a:t>The measure of progress is demonstrated mission capability</a:t>
            </a:r>
          </a:p>
          <a:p>
            <a:endParaRPr lang="en-US" dirty="0"/>
          </a:p>
          <a:p>
            <a:r>
              <a:rPr lang="en-US" dirty="0"/>
              <a:t>Early and frequent builds and tests</a:t>
            </a:r>
          </a:p>
          <a:p>
            <a:endParaRPr lang="en-US" dirty="0"/>
          </a:p>
          <a:p>
            <a:r>
              <a:rPr lang="en-US" dirty="0"/>
              <a:t>Risk reduction through prototypes, walk-throughs and simulation</a:t>
            </a:r>
          </a:p>
          <a:p>
            <a:endParaRPr lang="en-US" dirty="0"/>
          </a:p>
          <a:p>
            <a:r>
              <a:rPr lang="en-US" dirty="0"/>
              <a:t>Maturation of tools and processes through use</a:t>
            </a:r>
          </a:p>
        </p:txBody>
      </p:sp>
      <p:sp>
        <p:nvSpPr>
          <p:cNvPr id="4" name="Slide Number Placeholder 3">
            <a:extLst>
              <a:ext uri="{FF2B5EF4-FFF2-40B4-BE49-F238E27FC236}">
                <a16:creationId xmlns:a16="http://schemas.microsoft.com/office/drawing/2014/main" id="{2D6A08F6-C2BD-7396-FEB9-CEB125FA03DA}"/>
              </a:ext>
            </a:extLst>
          </p:cNvPr>
          <p:cNvSpPr>
            <a:spLocks noGrp="1"/>
          </p:cNvSpPr>
          <p:nvPr>
            <p:ph type="sldNum" sz="quarter" idx="12"/>
          </p:nvPr>
        </p:nvSpPr>
        <p:spPr/>
        <p:txBody>
          <a:bodyPr/>
          <a:lstStyle/>
          <a:p>
            <a:fld id="{2E8C51FE-49D9-314D-9957-ABBF7DDE8782}" type="slidenum">
              <a:rPr lang="en-US" smtClean="0"/>
              <a:pPr/>
              <a:t>24</a:t>
            </a:fld>
            <a:endParaRPr lang="en-US" dirty="0"/>
          </a:p>
        </p:txBody>
      </p:sp>
      <p:sp>
        <p:nvSpPr>
          <p:cNvPr id="5" name="Content Placeholder 2">
            <a:extLst>
              <a:ext uri="{FF2B5EF4-FFF2-40B4-BE49-F238E27FC236}">
                <a16:creationId xmlns:a16="http://schemas.microsoft.com/office/drawing/2014/main" id="{6AD34B0C-9FFD-1DA9-C01D-3297D3760150}"/>
              </a:ext>
            </a:extLst>
          </p:cNvPr>
          <p:cNvSpPr txBox="1">
            <a:spLocks/>
          </p:cNvSpPr>
          <p:nvPr/>
        </p:nvSpPr>
        <p:spPr>
          <a:xfrm>
            <a:off x="7633462" y="2260013"/>
            <a:ext cx="3443714" cy="1623008"/>
          </a:xfrm>
          <a:prstGeom prst="rect">
            <a:avLst/>
          </a:prstGeom>
        </p:spPr>
        <p:txBody>
          <a:bodyPr vert="horz"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Content Placeholder 2">
            <a:extLst>
              <a:ext uri="{FF2B5EF4-FFF2-40B4-BE49-F238E27FC236}">
                <a16:creationId xmlns:a16="http://schemas.microsoft.com/office/drawing/2014/main" id="{DF894EA9-EDA4-09D8-06CF-98DF2336FEE1}"/>
              </a:ext>
            </a:extLst>
          </p:cNvPr>
          <p:cNvSpPr txBox="1">
            <a:spLocks/>
          </p:cNvSpPr>
          <p:nvPr/>
        </p:nvSpPr>
        <p:spPr>
          <a:xfrm>
            <a:off x="6745778" y="1344507"/>
            <a:ext cx="5000105" cy="4975721"/>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Software</a:t>
            </a:r>
          </a:p>
          <a:p>
            <a:endParaRPr lang="en-US" dirty="0"/>
          </a:p>
          <a:p>
            <a:r>
              <a:rPr lang="en-US" dirty="0"/>
              <a:t>The measure of progress is working code</a:t>
            </a:r>
          </a:p>
          <a:p>
            <a:endParaRPr lang="en-US" dirty="0"/>
          </a:p>
          <a:p>
            <a:r>
              <a:rPr lang="en-US" dirty="0"/>
              <a:t>Demonstrations, not presentations</a:t>
            </a:r>
          </a:p>
          <a:p>
            <a:endParaRPr lang="en-US" dirty="0"/>
          </a:p>
          <a:p>
            <a:r>
              <a:rPr lang="en-US" dirty="0"/>
              <a:t>Interactions and use over meetings</a:t>
            </a:r>
          </a:p>
          <a:p>
            <a:endParaRPr lang="en-US" dirty="0"/>
          </a:p>
          <a:p>
            <a:r>
              <a:rPr lang="en-US" dirty="0"/>
              <a:t>Continuous visibility of progress (continuous builds)</a:t>
            </a:r>
          </a:p>
          <a:p>
            <a:endParaRPr lang="en-US" dirty="0"/>
          </a:p>
          <a:p>
            <a:r>
              <a:rPr lang="en-US" dirty="0"/>
              <a:t>Sprints ship on time, features that are not ready go into the next sprint</a:t>
            </a:r>
          </a:p>
        </p:txBody>
      </p:sp>
    </p:spTree>
    <p:extLst>
      <p:ext uri="{BB962C8B-B14F-4D97-AF65-F5344CB8AC3E}">
        <p14:creationId xmlns:p14="http://schemas.microsoft.com/office/powerpoint/2010/main" val="52070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50D4C-25CF-7A71-B119-656A2549C6A5}"/>
              </a:ext>
            </a:extLst>
          </p:cNvPr>
          <p:cNvSpPr>
            <a:spLocks noGrp="1"/>
          </p:cNvSpPr>
          <p:nvPr>
            <p:ph type="title"/>
          </p:nvPr>
        </p:nvSpPr>
        <p:spPr/>
        <p:txBody>
          <a:bodyPr/>
          <a:lstStyle/>
          <a:p>
            <a:r>
              <a:rPr lang="en-US" dirty="0"/>
              <a:t>Agile Ops Products Development</a:t>
            </a:r>
          </a:p>
        </p:txBody>
      </p:sp>
      <p:sp>
        <p:nvSpPr>
          <p:cNvPr id="3" name="Content Placeholder 2">
            <a:extLst>
              <a:ext uri="{FF2B5EF4-FFF2-40B4-BE49-F238E27FC236}">
                <a16:creationId xmlns:a16="http://schemas.microsoft.com/office/drawing/2014/main" id="{B528371C-3872-25D8-9ACF-A18D2FBD98FF}"/>
              </a:ext>
            </a:extLst>
          </p:cNvPr>
          <p:cNvSpPr>
            <a:spLocks noGrp="1"/>
          </p:cNvSpPr>
          <p:nvPr>
            <p:ph idx="1"/>
          </p:nvPr>
        </p:nvSpPr>
        <p:spPr>
          <a:xfrm>
            <a:off x="966931" y="2271860"/>
            <a:ext cx="7836248" cy="3760004"/>
          </a:xfrm>
        </p:spPr>
        <p:txBody>
          <a:bodyPr/>
          <a:lstStyle/>
          <a:p>
            <a:r>
              <a:rPr lang="en-US" dirty="0"/>
              <a:t>Sprints/Simulations</a:t>
            </a:r>
          </a:p>
          <a:p>
            <a:pPr marL="285750" indent="-285750">
              <a:buFont typeface="Arial" panose="020B0604020202020204" pitchFamily="34" charset="0"/>
              <a:buChar char="•"/>
            </a:pPr>
            <a:r>
              <a:rPr lang="en-US" dirty="0"/>
              <a:t>	Ops products developed just in time to support simulations</a:t>
            </a:r>
          </a:p>
          <a:p>
            <a:pPr marL="285750" indent="-285750">
              <a:buFont typeface="Arial" panose="020B0604020202020204" pitchFamily="34" charset="0"/>
              <a:buChar char="•"/>
            </a:pPr>
            <a:r>
              <a:rPr lang="en-US" dirty="0"/>
              <a:t>	Ops products iterated throughout simulations, mature by 	operations readiness testing</a:t>
            </a:r>
          </a:p>
          <a:p>
            <a:pPr marL="285750" indent="-285750">
              <a:buFont typeface="Arial" panose="020B0604020202020204" pitchFamily="34" charset="0"/>
              <a:buChar char="•"/>
            </a:pPr>
            <a:r>
              <a:rPr lang="en-US" dirty="0"/>
              <a:t>	Before testing ops products in simulation, conduct walkthroughs</a:t>
            </a:r>
          </a:p>
          <a:p>
            <a:endParaRPr lang="en-US" dirty="0"/>
          </a:p>
          <a:p>
            <a:r>
              <a:rPr lang="en-US" dirty="0"/>
              <a:t>Walkthroughs</a:t>
            </a:r>
          </a:p>
          <a:p>
            <a:r>
              <a:rPr lang="en-US" dirty="0"/>
              <a:t>	Not a meeting</a:t>
            </a:r>
          </a:p>
          <a:p>
            <a:r>
              <a:rPr lang="en-US" dirty="0"/>
              <a:t>	Before a simulation walkthrough each procedure step with the 	team</a:t>
            </a:r>
          </a:p>
        </p:txBody>
      </p:sp>
      <p:sp>
        <p:nvSpPr>
          <p:cNvPr id="4" name="Slide Number Placeholder 3">
            <a:extLst>
              <a:ext uri="{FF2B5EF4-FFF2-40B4-BE49-F238E27FC236}">
                <a16:creationId xmlns:a16="http://schemas.microsoft.com/office/drawing/2014/main" id="{E874364A-4FAC-B942-77DF-263FE884120D}"/>
              </a:ext>
            </a:extLst>
          </p:cNvPr>
          <p:cNvSpPr>
            <a:spLocks noGrp="1"/>
          </p:cNvSpPr>
          <p:nvPr>
            <p:ph type="sldNum" sz="quarter" idx="12"/>
          </p:nvPr>
        </p:nvSpPr>
        <p:spPr/>
        <p:txBody>
          <a:bodyPr/>
          <a:lstStyle/>
          <a:p>
            <a:fld id="{2E8C51FE-49D9-314D-9957-ABBF7DDE8782}" type="slidenum">
              <a:rPr lang="en-US" smtClean="0"/>
              <a:pPr/>
              <a:t>25</a:t>
            </a:fld>
            <a:endParaRPr lang="en-US" dirty="0"/>
          </a:p>
        </p:txBody>
      </p:sp>
    </p:spTree>
    <p:extLst>
      <p:ext uri="{BB962C8B-B14F-4D97-AF65-F5344CB8AC3E}">
        <p14:creationId xmlns:p14="http://schemas.microsoft.com/office/powerpoint/2010/main" val="201576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7511C-540D-C677-F627-62F5CC06F0F6}"/>
              </a:ext>
            </a:extLst>
          </p:cNvPr>
          <p:cNvSpPr>
            <a:spLocks noGrp="1"/>
          </p:cNvSpPr>
          <p:nvPr>
            <p:ph type="title"/>
          </p:nvPr>
        </p:nvSpPr>
        <p:spPr/>
        <p:txBody>
          <a:bodyPr/>
          <a:lstStyle/>
          <a:p>
            <a:r>
              <a:rPr lang="en-US" dirty="0"/>
              <a:t>Say it then sim it</a:t>
            </a:r>
          </a:p>
        </p:txBody>
      </p:sp>
      <p:sp>
        <p:nvSpPr>
          <p:cNvPr id="3" name="Content Placeholder 2">
            <a:extLst>
              <a:ext uri="{FF2B5EF4-FFF2-40B4-BE49-F238E27FC236}">
                <a16:creationId xmlns:a16="http://schemas.microsoft.com/office/drawing/2014/main" id="{2DD89C20-398C-19CE-49A4-145CB7B0DB30}"/>
              </a:ext>
            </a:extLst>
          </p:cNvPr>
          <p:cNvSpPr>
            <a:spLocks noGrp="1"/>
          </p:cNvSpPr>
          <p:nvPr>
            <p:ph idx="1"/>
          </p:nvPr>
        </p:nvSpPr>
        <p:spPr>
          <a:xfrm>
            <a:off x="966930" y="2271860"/>
            <a:ext cx="10619923" cy="369332"/>
          </a:xfrm>
        </p:spPr>
        <p:txBody>
          <a:bodyPr/>
          <a:lstStyle/>
          <a:p>
            <a:r>
              <a:rPr lang="en-US" dirty="0"/>
              <a:t>Use this for meetings. Instead of long debates, after someone says it, sim it</a:t>
            </a:r>
          </a:p>
        </p:txBody>
      </p:sp>
      <p:sp>
        <p:nvSpPr>
          <p:cNvPr id="4" name="Slide Number Placeholder 3">
            <a:extLst>
              <a:ext uri="{FF2B5EF4-FFF2-40B4-BE49-F238E27FC236}">
                <a16:creationId xmlns:a16="http://schemas.microsoft.com/office/drawing/2014/main" id="{CE344F6C-0112-76F4-0875-41E891C453DC}"/>
              </a:ext>
            </a:extLst>
          </p:cNvPr>
          <p:cNvSpPr>
            <a:spLocks noGrp="1"/>
          </p:cNvSpPr>
          <p:nvPr>
            <p:ph type="sldNum" sz="quarter" idx="12"/>
          </p:nvPr>
        </p:nvSpPr>
        <p:spPr/>
        <p:txBody>
          <a:bodyPr/>
          <a:lstStyle/>
          <a:p>
            <a:fld id="{2E8C51FE-49D9-314D-9957-ABBF7DDE8782}" type="slidenum">
              <a:rPr lang="en-US" smtClean="0"/>
              <a:pPr/>
              <a:t>26</a:t>
            </a:fld>
            <a:endParaRPr lang="en-US" dirty="0"/>
          </a:p>
        </p:txBody>
      </p:sp>
    </p:spTree>
    <p:extLst>
      <p:ext uri="{BB962C8B-B14F-4D97-AF65-F5344CB8AC3E}">
        <p14:creationId xmlns:p14="http://schemas.microsoft.com/office/powerpoint/2010/main" val="364203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990E5-B2DD-4695-1BB9-4A1868F6D9D1}"/>
              </a:ext>
            </a:extLst>
          </p:cNvPr>
          <p:cNvSpPr>
            <a:spLocks noGrp="1"/>
          </p:cNvSpPr>
          <p:nvPr>
            <p:ph type="title"/>
          </p:nvPr>
        </p:nvSpPr>
        <p:spPr>
          <a:xfrm>
            <a:off x="966930" y="652738"/>
            <a:ext cx="10393680" cy="646331"/>
          </a:xfrm>
        </p:spPr>
        <p:txBody>
          <a:bodyPr/>
          <a:lstStyle/>
          <a:p>
            <a:r>
              <a:rPr lang="en-US" dirty="0"/>
              <a:t>Simulation</a:t>
            </a:r>
          </a:p>
        </p:txBody>
      </p:sp>
      <p:sp>
        <p:nvSpPr>
          <p:cNvPr id="3" name="Content Placeholder 2">
            <a:extLst>
              <a:ext uri="{FF2B5EF4-FFF2-40B4-BE49-F238E27FC236}">
                <a16:creationId xmlns:a16="http://schemas.microsoft.com/office/drawing/2014/main" id="{9DECF6C2-BBB3-636D-E630-7BD5A326883D}"/>
              </a:ext>
            </a:extLst>
          </p:cNvPr>
          <p:cNvSpPr>
            <a:spLocks noGrp="1"/>
          </p:cNvSpPr>
          <p:nvPr>
            <p:ph idx="1"/>
          </p:nvPr>
        </p:nvSpPr>
        <p:spPr>
          <a:xfrm>
            <a:off x="966930" y="2271860"/>
            <a:ext cx="10619923" cy="774571"/>
          </a:xfrm>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BAF0C377-3442-7EFD-35BC-76BE7B851070}"/>
              </a:ext>
            </a:extLst>
          </p:cNvPr>
          <p:cNvSpPr>
            <a:spLocks noGrp="1"/>
          </p:cNvSpPr>
          <p:nvPr>
            <p:ph type="sldNum" sz="quarter" idx="12"/>
          </p:nvPr>
        </p:nvSpPr>
        <p:spPr/>
        <p:txBody>
          <a:bodyPr/>
          <a:lstStyle/>
          <a:p>
            <a:fld id="{2E8C51FE-49D9-314D-9957-ABBF7DDE8782}" type="slidenum">
              <a:rPr lang="en-US" smtClean="0"/>
              <a:pPr/>
              <a:t>27</a:t>
            </a:fld>
            <a:endParaRPr lang="en-US" dirty="0"/>
          </a:p>
        </p:txBody>
      </p:sp>
      <p:pic>
        <p:nvPicPr>
          <p:cNvPr id="6" name="Picture 5" descr="A picture containing text, ceiling, indoor, floor&#10;&#10;Description automatically generated">
            <a:extLst>
              <a:ext uri="{FF2B5EF4-FFF2-40B4-BE49-F238E27FC236}">
                <a16:creationId xmlns:a16="http://schemas.microsoft.com/office/drawing/2014/main" id="{76D1D953-A88B-CED3-21EC-37F9F606EC3B}"/>
              </a:ext>
            </a:extLst>
          </p:cNvPr>
          <p:cNvPicPr>
            <a:picLocks noChangeAspect="1"/>
          </p:cNvPicPr>
          <p:nvPr/>
        </p:nvPicPr>
        <p:blipFill>
          <a:blip r:embed="rId2"/>
          <a:stretch>
            <a:fillRect/>
          </a:stretch>
        </p:blipFill>
        <p:spPr>
          <a:xfrm>
            <a:off x="1061545" y="1993280"/>
            <a:ext cx="4848772" cy="3636579"/>
          </a:xfrm>
          <a:prstGeom prst="rect">
            <a:avLst/>
          </a:prstGeom>
        </p:spPr>
      </p:pic>
      <p:pic>
        <p:nvPicPr>
          <p:cNvPr id="8" name="Picture 7" descr="A few people working in an office&#10;&#10;Description automatically generated with low confidence">
            <a:extLst>
              <a:ext uri="{FF2B5EF4-FFF2-40B4-BE49-F238E27FC236}">
                <a16:creationId xmlns:a16="http://schemas.microsoft.com/office/drawing/2014/main" id="{4B9E4FFA-4E7E-90E9-2AB6-C640F76E14B7}"/>
              </a:ext>
            </a:extLst>
          </p:cNvPr>
          <p:cNvPicPr>
            <a:picLocks noChangeAspect="1"/>
          </p:cNvPicPr>
          <p:nvPr/>
        </p:nvPicPr>
        <p:blipFill>
          <a:blip r:embed="rId3"/>
          <a:stretch>
            <a:fillRect/>
          </a:stretch>
        </p:blipFill>
        <p:spPr>
          <a:xfrm>
            <a:off x="6637904" y="1993280"/>
            <a:ext cx="4848772" cy="3636579"/>
          </a:xfrm>
          <a:prstGeom prst="rect">
            <a:avLst/>
          </a:prstGeom>
        </p:spPr>
      </p:pic>
      <p:sp>
        <p:nvSpPr>
          <p:cNvPr id="9" name="TextBox 8">
            <a:extLst>
              <a:ext uri="{FF2B5EF4-FFF2-40B4-BE49-F238E27FC236}">
                <a16:creationId xmlns:a16="http://schemas.microsoft.com/office/drawing/2014/main" id="{FC2926CB-8311-B5D7-D591-06D2A7A64999}"/>
              </a:ext>
            </a:extLst>
          </p:cNvPr>
          <p:cNvSpPr txBox="1"/>
          <p:nvPr/>
        </p:nvSpPr>
        <p:spPr>
          <a:xfrm>
            <a:off x="3161734" y="5723773"/>
            <a:ext cx="648393" cy="369332"/>
          </a:xfrm>
          <a:prstGeom prst="rect">
            <a:avLst/>
          </a:prstGeom>
          <a:noFill/>
        </p:spPr>
        <p:txBody>
          <a:bodyPr wrap="square" rtlCol="0">
            <a:spAutoFit/>
          </a:bodyPr>
          <a:lstStyle/>
          <a:p>
            <a:r>
              <a:rPr lang="en-US" dirty="0">
                <a:solidFill>
                  <a:schemeClr val="bg1"/>
                </a:solidFill>
              </a:rPr>
              <a:t>Lab</a:t>
            </a:r>
          </a:p>
        </p:txBody>
      </p:sp>
      <p:sp>
        <p:nvSpPr>
          <p:cNvPr id="10" name="TextBox 9">
            <a:extLst>
              <a:ext uri="{FF2B5EF4-FFF2-40B4-BE49-F238E27FC236}">
                <a16:creationId xmlns:a16="http://schemas.microsoft.com/office/drawing/2014/main" id="{E908E6BB-E32D-1FD8-E51F-EE2F61A483E3}"/>
              </a:ext>
            </a:extLst>
          </p:cNvPr>
          <p:cNvSpPr txBox="1"/>
          <p:nvPr/>
        </p:nvSpPr>
        <p:spPr>
          <a:xfrm>
            <a:off x="8474878" y="5725845"/>
            <a:ext cx="1760882" cy="369332"/>
          </a:xfrm>
          <a:prstGeom prst="rect">
            <a:avLst/>
          </a:prstGeom>
          <a:noFill/>
        </p:spPr>
        <p:txBody>
          <a:bodyPr wrap="square" rtlCol="0">
            <a:spAutoFit/>
          </a:bodyPr>
          <a:lstStyle/>
          <a:p>
            <a:r>
              <a:rPr lang="en-US" dirty="0">
                <a:solidFill>
                  <a:schemeClr val="bg1"/>
                </a:solidFill>
              </a:rPr>
              <a:t>Control Center</a:t>
            </a:r>
          </a:p>
        </p:txBody>
      </p:sp>
    </p:spTree>
    <p:extLst>
      <p:ext uri="{BB962C8B-B14F-4D97-AF65-F5344CB8AC3E}">
        <p14:creationId xmlns:p14="http://schemas.microsoft.com/office/powerpoint/2010/main" val="399381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AC428-A4CF-5EC2-BF47-DA44B0160970}"/>
              </a:ext>
            </a:extLst>
          </p:cNvPr>
          <p:cNvSpPr>
            <a:spLocks noGrp="1"/>
          </p:cNvSpPr>
          <p:nvPr>
            <p:ph type="title"/>
          </p:nvPr>
        </p:nvSpPr>
        <p:spPr/>
        <p:txBody>
          <a:bodyPr/>
          <a:lstStyle/>
          <a:p>
            <a:r>
              <a:rPr lang="en-US" dirty="0"/>
              <a:t>Organizational Issues</a:t>
            </a:r>
          </a:p>
        </p:txBody>
      </p:sp>
      <p:sp>
        <p:nvSpPr>
          <p:cNvPr id="3" name="Content Placeholder 2">
            <a:extLst>
              <a:ext uri="{FF2B5EF4-FFF2-40B4-BE49-F238E27FC236}">
                <a16:creationId xmlns:a16="http://schemas.microsoft.com/office/drawing/2014/main" id="{F0A4BC82-6744-72DE-E36E-778C99E0AC4E}"/>
              </a:ext>
            </a:extLst>
          </p:cNvPr>
          <p:cNvSpPr>
            <a:spLocks noGrp="1"/>
          </p:cNvSpPr>
          <p:nvPr>
            <p:ph idx="1"/>
          </p:nvPr>
        </p:nvSpPr>
        <p:spPr>
          <a:xfrm>
            <a:off x="966930" y="2271860"/>
            <a:ext cx="10619923" cy="1990288"/>
          </a:xfrm>
        </p:spPr>
        <p:txBody>
          <a:bodyPr/>
          <a:lstStyle/>
          <a:p>
            <a:r>
              <a:rPr lang="en-US" dirty="0"/>
              <a:t>Traditional development</a:t>
            </a:r>
          </a:p>
          <a:p>
            <a:endParaRPr lang="en-US" dirty="0"/>
          </a:p>
          <a:p>
            <a:r>
              <a:rPr lang="en-US" dirty="0"/>
              <a:t>Gate Reviews</a:t>
            </a:r>
          </a:p>
          <a:p>
            <a:endParaRPr lang="en-US" dirty="0"/>
          </a:p>
          <a:p>
            <a:r>
              <a:rPr lang="en-US" dirty="0"/>
              <a:t>Verification and Validation</a:t>
            </a:r>
          </a:p>
        </p:txBody>
      </p:sp>
      <p:sp>
        <p:nvSpPr>
          <p:cNvPr id="4" name="Slide Number Placeholder 3">
            <a:extLst>
              <a:ext uri="{FF2B5EF4-FFF2-40B4-BE49-F238E27FC236}">
                <a16:creationId xmlns:a16="http://schemas.microsoft.com/office/drawing/2014/main" id="{49A6E41F-C661-A9F2-E44B-BC8D471BE675}"/>
              </a:ext>
            </a:extLst>
          </p:cNvPr>
          <p:cNvSpPr>
            <a:spLocks noGrp="1"/>
          </p:cNvSpPr>
          <p:nvPr>
            <p:ph type="sldNum" sz="quarter" idx="12"/>
          </p:nvPr>
        </p:nvSpPr>
        <p:spPr/>
        <p:txBody>
          <a:bodyPr/>
          <a:lstStyle/>
          <a:p>
            <a:fld id="{2E8C51FE-49D9-314D-9957-ABBF7DDE8782}" type="slidenum">
              <a:rPr lang="en-US" smtClean="0"/>
              <a:pPr/>
              <a:t>28</a:t>
            </a:fld>
            <a:endParaRPr lang="en-US" dirty="0"/>
          </a:p>
        </p:txBody>
      </p:sp>
    </p:spTree>
    <p:extLst>
      <p:ext uri="{BB962C8B-B14F-4D97-AF65-F5344CB8AC3E}">
        <p14:creationId xmlns:p14="http://schemas.microsoft.com/office/powerpoint/2010/main" val="330728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black, photo, sitting, player&#10;&#10;Description automatically generated">
            <a:extLst>
              <a:ext uri="{FF2B5EF4-FFF2-40B4-BE49-F238E27FC236}">
                <a16:creationId xmlns:a16="http://schemas.microsoft.com/office/drawing/2014/main" id="{F6F1500A-BB43-D843-B0CB-3F00996F41C6}"/>
              </a:ext>
            </a:extLst>
          </p:cNvPr>
          <p:cNvPicPr>
            <a:picLocks noChangeAspect="1"/>
          </p:cNvPicPr>
          <p:nvPr/>
        </p:nvPicPr>
        <p:blipFill>
          <a:blip r:embed="rId2"/>
          <a:stretch>
            <a:fillRect/>
          </a:stretch>
        </p:blipFill>
        <p:spPr>
          <a:xfrm>
            <a:off x="0" y="6350"/>
            <a:ext cx="12192000" cy="6845300"/>
          </a:xfrm>
          <a:prstGeom prst="rect">
            <a:avLst/>
          </a:prstGeom>
        </p:spPr>
      </p:pic>
      <p:sp>
        <p:nvSpPr>
          <p:cNvPr id="6" name="Title 5">
            <a:extLst>
              <a:ext uri="{FF2B5EF4-FFF2-40B4-BE49-F238E27FC236}">
                <a16:creationId xmlns:a16="http://schemas.microsoft.com/office/drawing/2014/main" id="{157629E0-D589-E648-82F2-3BA4F92D163F}"/>
              </a:ext>
            </a:extLst>
          </p:cNvPr>
          <p:cNvSpPr>
            <a:spLocks noGrp="1"/>
          </p:cNvSpPr>
          <p:nvPr>
            <p:ph type="title"/>
          </p:nvPr>
        </p:nvSpPr>
        <p:spPr>
          <a:xfrm>
            <a:off x="653265" y="32855"/>
            <a:ext cx="10515600" cy="1065213"/>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 Landing Humans On the Moon in 2024</a:t>
            </a:r>
            <a:endParaRPr lang="en-US" sz="3200" b="1" dirty="0">
              <a:solidFill>
                <a:schemeClr val="bg1"/>
              </a:solidFill>
              <a:latin typeface="Arial" panose="020B0604020202020204" pitchFamily="34" charset="0"/>
              <a:cs typeface="Arial" panose="020B0604020202020204" pitchFamily="34" charset="0"/>
            </a:endParaRPr>
          </a:p>
        </p:txBody>
      </p:sp>
      <p:pic>
        <p:nvPicPr>
          <p:cNvPr id="3" name="Picture 2" descr="A picture containing drawing&#10;&#10;Description automatically generated">
            <a:extLst>
              <a:ext uri="{FF2B5EF4-FFF2-40B4-BE49-F238E27FC236}">
                <a16:creationId xmlns:a16="http://schemas.microsoft.com/office/drawing/2014/main" id="{5C80C7B6-39E2-AC42-BA88-8A21F77E6744}"/>
              </a:ext>
            </a:extLst>
          </p:cNvPr>
          <p:cNvPicPr>
            <a:picLocks noChangeAspect="1"/>
          </p:cNvPicPr>
          <p:nvPr/>
        </p:nvPicPr>
        <p:blipFill>
          <a:blip r:embed="rId3"/>
          <a:stretch>
            <a:fillRect/>
          </a:stretch>
        </p:blipFill>
        <p:spPr>
          <a:xfrm>
            <a:off x="653265" y="396975"/>
            <a:ext cx="1594001" cy="298875"/>
          </a:xfrm>
          <a:prstGeom prst="rect">
            <a:avLst/>
          </a:prstGeom>
        </p:spPr>
      </p:pic>
      <p:sp>
        <p:nvSpPr>
          <p:cNvPr id="5" name="Oval 4"/>
          <p:cNvSpPr/>
          <p:nvPr/>
        </p:nvSpPr>
        <p:spPr>
          <a:xfrm>
            <a:off x="4455457" y="4401670"/>
            <a:ext cx="3532094" cy="1658471"/>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3"/>
          <p:cNvSpPr>
            <a:spLocks noGrp="1"/>
          </p:cNvSpPr>
          <p:nvPr>
            <p:ph type="sldNum" sz="quarter" idx="12"/>
          </p:nvPr>
        </p:nvSpPr>
        <p:spPr>
          <a:xfrm>
            <a:off x="9355319" y="6409765"/>
            <a:ext cx="2743200" cy="377699"/>
          </a:xfrm>
        </p:spPr>
        <p:txBody>
          <a:bodyPr/>
          <a:lstStyle/>
          <a:p>
            <a:fld id="{2E8C51FE-49D9-314D-9957-ABBF7DDE8782}" type="slidenum">
              <a:rPr lang="en-US" smtClean="0"/>
              <a:t>3</a:t>
            </a:fld>
            <a:endParaRPr lang="en-US" dirty="0"/>
          </a:p>
        </p:txBody>
      </p:sp>
    </p:spTree>
    <p:extLst>
      <p:ext uri="{BB962C8B-B14F-4D97-AF65-F5344CB8AC3E}">
        <p14:creationId xmlns:p14="http://schemas.microsoft.com/office/powerpoint/2010/main" val="83204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E8C51FE-49D9-314D-9957-ABBF7DDE8782}" type="slidenum">
              <a:rPr lang="en-US" smtClean="0"/>
              <a:pPr/>
              <a:t>4</a:t>
            </a:fld>
            <a:endParaRPr lang="en-US"/>
          </a:p>
        </p:txBody>
      </p:sp>
      <p:sp>
        <p:nvSpPr>
          <p:cNvPr id="7" name="Title 1">
            <a:extLst>
              <a:ext uri="{FF2B5EF4-FFF2-40B4-BE49-F238E27FC236}">
                <a16:creationId xmlns:a16="http://schemas.microsoft.com/office/drawing/2014/main" id="{DC79D358-A2DB-A54F-9EA1-6751F53EB992}"/>
              </a:ext>
            </a:extLst>
          </p:cNvPr>
          <p:cNvSpPr>
            <a:spLocks noGrp="1"/>
          </p:cNvSpPr>
          <p:nvPr>
            <p:ph type="title"/>
          </p:nvPr>
        </p:nvSpPr>
        <p:spPr>
          <a:xfrm>
            <a:off x="4928510" y="235681"/>
            <a:ext cx="3739240" cy="646331"/>
          </a:xfrm>
        </p:spPr>
        <p:txBody>
          <a:bodyPr/>
          <a:lstStyle/>
          <a:p>
            <a:r>
              <a:rPr lang="en-US" sz="4000" dirty="0">
                <a:solidFill>
                  <a:srgbClr val="71B6DC"/>
                </a:solidFill>
              </a:rPr>
              <a:t>Why VIPER?</a:t>
            </a:r>
          </a:p>
        </p:txBody>
      </p:sp>
      <p:sp>
        <p:nvSpPr>
          <p:cNvPr id="8" name="Text Placeholder 2">
            <a:extLst>
              <a:ext uri="{FF2B5EF4-FFF2-40B4-BE49-F238E27FC236}">
                <a16:creationId xmlns:a16="http://schemas.microsoft.com/office/drawing/2014/main" id="{576F0DDB-8322-A741-882C-1A73A245DF05}"/>
              </a:ext>
            </a:extLst>
          </p:cNvPr>
          <p:cNvSpPr txBox="1">
            <a:spLocks/>
          </p:cNvSpPr>
          <p:nvPr/>
        </p:nvSpPr>
        <p:spPr>
          <a:xfrm>
            <a:off x="3987800" y="1346201"/>
            <a:ext cx="8085669" cy="4676026"/>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rgbClr val="96BEC7"/>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chemeClr val="bg1"/>
                </a:solidFill>
              </a:rPr>
              <a:t>Direct science measurement of polar volatiles</a:t>
            </a:r>
          </a:p>
          <a:p>
            <a:pPr marL="800100" lvl="1" indent="-342900">
              <a:buFont typeface="Arial" panose="020B0604020202020204" pitchFamily="34" charset="0"/>
              <a:buChar char="•"/>
            </a:pPr>
            <a:r>
              <a:rPr lang="en-US" sz="2400" i="1" dirty="0">
                <a:solidFill>
                  <a:schemeClr val="bg1"/>
                </a:solidFill>
              </a:rPr>
              <a:t>LCROSS ground-</a:t>
            </a:r>
            <a:r>
              <a:rPr lang="en-US" sz="2400" i="1" dirty="0" err="1">
                <a:solidFill>
                  <a:schemeClr val="bg1"/>
                </a:solidFill>
              </a:rPr>
              <a:t>truthed</a:t>
            </a:r>
            <a:r>
              <a:rPr lang="en-US" sz="2400" i="1" dirty="0">
                <a:solidFill>
                  <a:schemeClr val="bg1"/>
                </a:solidFill>
              </a:rPr>
              <a:t> the water </a:t>
            </a:r>
            <a:r>
              <a:rPr lang="en-US" sz="2400" dirty="0">
                <a:solidFill>
                  <a:schemeClr val="bg1"/>
                </a:solidFill>
              </a:rPr>
              <a:t>- VIPER will reveal the </a:t>
            </a:r>
            <a:r>
              <a:rPr lang="en-US" sz="2400" dirty="0">
                <a:solidFill>
                  <a:srgbClr val="00B0F0"/>
                </a:solidFill>
              </a:rPr>
              <a:t>lateral / vertical distribution</a:t>
            </a:r>
            <a:r>
              <a:rPr lang="en-US" sz="2400" dirty="0">
                <a:solidFill>
                  <a:schemeClr val="bg1"/>
                </a:solidFill>
              </a:rPr>
              <a:t> and </a:t>
            </a:r>
            <a:r>
              <a:rPr lang="en-US" sz="2400" dirty="0">
                <a:solidFill>
                  <a:srgbClr val="00B0F0"/>
                </a:solidFill>
              </a:rPr>
              <a:t>physical state / composition of the volatiles</a:t>
            </a:r>
          </a:p>
          <a:p>
            <a:pPr lvl="1"/>
            <a:endParaRPr lang="en-US" dirty="0">
              <a:solidFill>
                <a:schemeClr val="bg1"/>
              </a:solidFill>
            </a:endParaRPr>
          </a:p>
          <a:p>
            <a:pPr>
              <a:spcBef>
                <a:spcPct val="20000"/>
              </a:spcBef>
            </a:pPr>
            <a:r>
              <a:rPr lang="en-US" sz="2800" dirty="0">
                <a:solidFill>
                  <a:schemeClr val="bg1"/>
                </a:solidFill>
              </a:rPr>
              <a:t>Enables research into in-situ lunar resources</a:t>
            </a:r>
          </a:p>
          <a:p>
            <a:pPr marL="800100" lvl="1" indent="-342900">
              <a:spcBef>
                <a:spcPct val="20000"/>
              </a:spcBef>
              <a:buFont typeface="Arial" panose="020B0604020202020204" pitchFamily="34" charset="0"/>
              <a:buChar char="•"/>
            </a:pPr>
            <a:r>
              <a:rPr lang="en-US" sz="2400" dirty="0">
                <a:solidFill>
                  <a:schemeClr val="bg1"/>
                </a:solidFill>
              </a:rPr>
              <a:t>VIPER will </a:t>
            </a:r>
            <a:r>
              <a:rPr lang="en-US" sz="2400" dirty="0">
                <a:solidFill>
                  <a:srgbClr val="00B0F0"/>
                </a:solidFill>
              </a:rPr>
              <a:t>build lunar resource maps</a:t>
            </a:r>
            <a:r>
              <a:rPr lang="en-US" sz="2400" dirty="0">
                <a:solidFill>
                  <a:schemeClr val="bg1"/>
                </a:solidFill>
              </a:rPr>
              <a:t>, which may steer the future commercial marketplace</a:t>
            </a:r>
          </a:p>
          <a:p>
            <a:pPr marL="800100" lvl="1" indent="-342900">
              <a:spcBef>
                <a:spcPct val="20000"/>
              </a:spcBef>
              <a:buFont typeface="Arial" panose="020B0604020202020204" pitchFamily="34" charset="0"/>
              <a:buChar char="•"/>
            </a:pPr>
            <a:r>
              <a:rPr lang="en-US" sz="2400" dirty="0">
                <a:solidFill>
                  <a:schemeClr val="bg1"/>
                </a:solidFill>
              </a:rPr>
              <a:t>VIPER will </a:t>
            </a:r>
            <a:r>
              <a:rPr lang="en-US" sz="2400" dirty="0">
                <a:solidFill>
                  <a:srgbClr val="00B0F0"/>
                </a:solidFill>
              </a:rPr>
              <a:t>assess availability of ore grade lunar volatiles</a:t>
            </a:r>
            <a:r>
              <a:rPr lang="en-US" sz="2400" dirty="0"/>
              <a:t> </a:t>
            </a:r>
            <a:r>
              <a:rPr lang="en-US" sz="2400" dirty="0">
                <a:solidFill>
                  <a:schemeClr val="bg1"/>
                </a:solidFill>
              </a:rPr>
              <a:t>for human sustainment and fuel</a:t>
            </a:r>
          </a:p>
          <a:p>
            <a:pPr marL="1257300" lvl="2" indent="-342900">
              <a:spcBef>
                <a:spcPct val="20000"/>
              </a:spcBef>
              <a:buFont typeface="Arial" panose="020B0604020202020204" pitchFamily="34" charset="0"/>
              <a:buChar char="•"/>
            </a:pPr>
            <a:r>
              <a:rPr lang="en-US" sz="2400" i="1" dirty="0">
                <a:solidFill>
                  <a:schemeClr val="bg1"/>
                </a:solidFill>
              </a:rPr>
              <a:t>Q:  Are some polar regions better than others (feasibility, economics, safety)?</a:t>
            </a:r>
          </a:p>
        </p:txBody>
      </p:sp>
    </p:spTree>
    <p:extLst>
      <p:ext uri="{BB962C8B-B14F-4D97-AF65-F5344CB8AC3E}">
        <p14:creationId xmlns:p14="http://schemas.microsoft.com/office/powerpoint/2010/main" val="424212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fade">
                                      <p:cBhvr>
                                        <p:cTn id="10" dur="500"/>
                                        <p:tgtEl>
                                          <p:spTgt spid="8">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fade">
                                      <p:cBhvr>
                                        <p:cTn id="13" dur="500"/>
                                        <p:tgtEl>
                                          <p:spTgt spid="8">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6" end="6"/>
                                            </p:txEl>
                                          </p:spTgt>
                                        </p:tgtEl>
                                        <p:attrNameLst>
                                          <p:attrName>style.visibility</p:attrName>
                                        </p:attrNameLst>
                                      </p:cBhvr>
                                      <p:to>
                                        <p:strVal val="visible"/>
                                      </p:to>
                                    </p:set>
                                    <p:animEffect transition="in" filter="fade">
                                      <p:cBhvr>
                                        <p:cTn id="1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E8C51FE-49D9-314D-9957-ABBF7DDE8782}" type="slidenum">
              <a:rPr lang="en-US" smtClean="0"/>
              <a:t>5</a:t>
            </a:fld>
            <a:endParaRPr lang="en-US"/>
          </a:p>
        </p:txBody>
      </p:sp>
      <p:sp>
        <p:nvSpPr>
          <p:cNvPr id="7" name="Title 1"/>
          <p:cNvSpPr>
            <a:spLocks noGrp="1"/>
          </p:cNvSpPr>
          <p:nvPr>
            <p:ph type="title"/>
          </p:nvPr>
        </p:nvSpPr>
        <p:spPr>
          <a:xfrm>
            <a:off x="2641600" y="223611"/>
            <a:ext cx="9344378" cy="646331"/>
          </a:xfrm>
        </p:spPr>
        <p:txBody>
          <a:bodyPr/>
          <a:lstStyle/>
          <a:p>
            <a:r>
              <a:rPr lang="en-US" dirty="0"/>
              <a:t>Where will VIPER explore?</a:t>
            </a:r>
          </a:p>
        </p:txBody>
      </p:sp>
      <p:sp>
        <p:nvSpPr>
          <p:cNvPr id="8" name="Content Placeholder 2"/>
          <p:cNvSpPr>
            <a:spLocks noGrp="1"/>
          </p:cNvSpPr>
          <p:nvPr>
            <p:ph idx="1"/>
          </p:nvPr>
        </p:nvSpPr>
        <p:spPr>
          <a:xfrm>
            <a:off x="1777179" y="1350973"/>
            <a:ext cx="10213271" cy="5252720"/>
          </a:xfrm>
        </p:spPr>
        <p:txBody>
          <a:bodyPr/>
          <a:lstStyle/>
          <a:p>
            <a:r>
              <a:rPr lang="en-US" sz="2800" dirty="0"/>
              <a:t>VIPER will explore four </a:t>
            </a:r>
            <a:r>
              <a:rPr lang="en-US" sz="2800" b="1" dirty="0">
                <a:solidFill>
                  <a:srgbClr val="71B6DC"/>
                </a:solidFill>
              </a:rPr>
              <a:t>“Ice Stability Regions” </a:t>
            </a:r>
            <a:r>
              <a:rPr lang="en-US" sz="2800" dirty="0">
                <a:solidFill>
                  <a:srgbClr val="71B6DC"/>
                </a:solidFill>
              </a:rPr>
              <a:t>(ISRs)*:</a:t>
            </a:r>
          </a:p>
          <a:p>
            <a:pPr marL="342900" indent="-342900">
              <a:buFont typeface="Arial" panose="020B0604020202020204" pitchFamily="34" charset="0"/>
              <a:buChar char="•"/>
            </a:pPr>
            <a:r>
              <a:rPr lang="en-US" sz="2400" b="1" dirty="0">
                <a:solidFill>
                  <a:srgbClr val="71B6DC"/>
                </a:solidFill>
              </a:rPr>
              <a:t>“Surface”</a:t>
            </a:r>
            <a:r>
              <a:rPr lang="en-US" sz="2400" dirty="0"/>
              <a:t> - Ice expected stable on the surface (PSR’s**)</a:t>
            </a:r>
          </a:p>
          <a:p>
            <a:pPr marL="342900" indent="-342900">
              <a:buFont typeface="Arial" panose="020B0604020202020204" pitchFamily="34" charset="0"/>
              <a:buChar char="•"/>
            </a:pPr>
            <a:r>
              <a:rPr lang="en-US" sz="2400" b="1" dirty="0">
                <a:solidFill>
                  <a:srgbClr val="71B6DC"/>
                </a:solidFill>
              </a:rPr>
              <a:t>“Shallow”</a:t>
            </a:r>
            <a:r>
              <a:rPr lang="en-US" sz="2400" dirty="0"/>
              <a:t> - Ice expected stable between 0-50cm of the surface</a:t>
            </a:r>
          </a:p>
          <a:p>
            <a:pPr marL="342900" indent="-342900">
              <a:buFont typeface="Arial" panose="020B0604020202020204" pitchFamily="34" charset="0"/>
              <a:buChar char="•"/>
            </a:pPr>
            <a:r>
              <a:rPr lang="en-US" sz="2400" b="1" dirty="0">
                <a:solidFill>
                  <a:srgbClr val="71B6DC"/>
                </a:solidFill>
              </a:rPr>
              <a:t>“Deep”</a:t>
            </a:r>
            <a:r>
              <a:rPr lang="en-US" sz="2400" dirty="0"/>
              <a:t> - Ice expected stable between 50-100 cm of the surface</a:t>
            </a:r>
          </a:p>
          <a:p>
            <a:pPr marL="342900" indent="-342900">
              <a:buFont typeface="Arial" panose="020B0604020202020204" pitchFamily="34" charset="0"/>
              <a:buChar char="•"/>
            </a:pPr>
            <a:r>
              <a:rPr lang="en-US" sz="2400" b="1" dirty="0">
                <a:solidFill>
                  <a:srgbClr val="71B6DC"/>
                </a:solidFill>
              </a:rPr>
              <a:t>“Dry”</a:t>
            </a:r>
            <a:r>
              <a:rPr lang="en-US" sz="2400" dirty="0"/>
              <a:t> - Ice </a:t>
            </a:r>
            <a:r>
              <a:rPr lang="en-US" sz="2400" i="1" dirty="0"/>
              <a:t>not</a:t>
            </a:r>
            <a:r>
              <a:rPr lang="en-US" sz="2400" dirty="0"/>
              <a:t> expected stable (0-100cm </a:t>
            </a:r>
            <a:r>
              <a:rPr lang="en-US" sz="2400" i="1" dirty="0"/>
              <a:t>too warm</a:t>
            </a:r>
            <a:r>
              <a:rPr lang="en-US" sz="2400" dirty="0"/>
              <a:t> to be stable)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r>
              <a:rPr lang="en-US" sz="1600" i="1" dirty="0"/>
              <a:t>*    ISRs are based on the predicted thermal stability of ice with depth</a:t>
            </a:r>
          </a:p>
          <a:p>
            <a:r>
              <a:rPr lang="en-US" sz="1600" b="1" i="1" dirty="0"/>
              <a:t>** </a:t>
            </a:r>
            <a:r>
              <a:rPr lang="en-US" sz="1600" dirty="0"/>
              <a:t> PSR = Permanently Shadowed Region</a:t>
            </a:r>
            <a:endParaRPr lang="en-US" sz="1600" b="1" i="1" dirty="0"/>
          </a:p>
        </p:txBody>
      </p:sp>
    </p:spTree>
    <p:extLst>
      <p:ext uri="{BB962C8B-B14F-4D97-AF65-F5344CB8AC3E}">
        <p14:creationId xmlns:p14="http://schemas.microsoft.com/office/powerpoint/2010/main" val="23829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3FE3E1-7B81-4918-A787-20A7FB699DE3}"/>
              </a:ext>
            </a:extLst>
          </p:cNvPr>
          <p:cNvSpPr>
            <a:spLocks noGrp="1"/>
          </p:cNvSpPr>
          <p:nvPr>
            <p:ph type="sldNum" sz="quarter" idx="12"/>
          </p:nvPr>
        </p:nvSpPr>
        <p:spPr/>
        <p:txBody>
          <a:bodyPr/>
          <a:lstStyle/>
          <a:p>
            <a:fld id="{2E8C51FE-49D9-314D-9957-ABBF7DDE8782}" type="slidenum">
              <a:rPr lang="en-US" smtClean="0"/>
              <a:t>6</a:t>
            </a:fld>
            <a:endParaRPr lang="en-US" dirty="0"/>
          </a:p>
        </p:txBody>
      </p:sp>
      <p:sp>
        <p:nvSpPr>
          <p:cNvPr id="4" name="TextBox 3">
            <a:extLst>
              <a:ext uri="{FF2B5EF4-FFF2-40B4-BE49-F238E27FC236}">
                <a16:creationId xmlns:a16="http://schemas.microsoft.com/office/drawing/2014/main" id="{CB744072-F7D7-49C7-B970-30C161371A4E}"/>
              </a:ext>
            </a:extLst>
          </p:cNvPr>
          <p:cNvSpPr txBox="1"/>
          <p:nvPr/>
        </p:nvSpPr>
        <p:spPr>
          <a:xfrm>
            <a:off x="226972" y="979931"/>
            <a:ext cx="8408836" cy="1778944"/>
          </a:xfrm>
          <a:prstGeom prst="rect">
            <a:avLst/>
          </a:prstGeom>
          <a:noFill/>
        </p:spPr>
        <p:txBody>
          <a:bodyPr wrap="square" lIns="121917" tIns="60958" rIns="121917" bIns="60958" rtlCol="0">
            <a:spAutoFit/>
          </a:bodyPr>
          <a:lstStyle/>
          <a:p>
            <a:pPr marL="0" lvl="1"/>
            <a:r>
              <a:rPr lang="en-US" dirty="0">
                <a:solidFill>
                  <a:srgbClr val="8BC1D4"/>
                </a:solidFill>
                <a:latin typeface="Arial" panose="020B0604020202020204" pitchFamily="34" charset="0"/>
                <a:cs typeface="Arial" panose="020B0604020202020204" pitchFamily="34" charset="0"/>
              </a:rPr>
              <a:t>The mission must sufficiently characterize an area to evaluate the resource need or physical processes</a:t>
            </a:r>
          </a:p>
          <a:p>
            <a:pPr marL="380990" indent="-380990">
              <a:buFont typeface="Arial" panose="020B0604020202020204" pitchFamily="34" charset="0"/>
              <a:buChar char="•"/>
            </a:pPr>
            <a:endParaRPr lang="en-US" sz="1600" dirty="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a:p>
            <a:pPr fontAlgn="base">
              <a:spcBef>
                <a:spcPct val="20000"/>
              </a:spcBef>
              <a:spcAft>
                <a:spcPct val="0"/>
              </a:spcAft>
            </a:pPr>
            <a:r>
              <a:rPr lang="en-US" dirty="0">
                <a:solidFill>
                  <a:srgbClr val="8BC1D4"/>
                </a:solidFill>
                <a:latin typeface="Arial" panose="020B0604020202020204" pitchFamily="34" charset="0"/>
                <a:cs typeface="Arial" panose="020B0604020202020204" pitchFamily="34" charset="0"/>
              </a:rPr>
              <a:t>An ultimate outcome of resource exploration is the development of a Mineral Model, or for the Moon, a water </a:t>
            </a:r>
            <a:r>
              <a:rPr lang="en-US" dirty="0">
                <a:solidFill>
                  <a:srgbClr val="FFFF00"/>
                </a:solidFill>
                <a:latin typeface="Arial" panose="020B0604020202020204" pitchFamily="34" charset="0"/>
                <a:cs typeface="Arial" panose="020B0604020202020204" pitchFamily="34" charset="0"/>
              </a:rPr>
              <a:t>Resource Model</a:t>
            </a:r>
          </a:p>
        </p:txBody>
      </p:sp>
      <p:sp>
        <p:nvSpPr>
          <p:cNvPr id="5" name="Title 1">
            <a:extLst>
              <a:ext uri="{FF2B5EF4-FFF2-40B4-BE49-F238E27FC236}">
                <a16:creationId xmlns:a16="http://schemas.microsoft.com/office/drawing/2014/main" id="{5991722E-3705-4F48-AFD6-79E08DF9A59E}"/>
              </a:ext>
            </a:extLst>
          </p:cNvPr>
          <p:cNvSpPr txBox="1">
            <a:spLocks/>
          </p:cNvSpPr>
          <p:nvPr/>
        </p:nvSpPr>
        <p:spPr>
          <a:xfrm>
            <a:off x="226972" y="295743"/>
            <a:ext cx="10178359" cy="535531"/>
          </a:xfrm>
          <a:prstGeom prst="rect">
            <a:avLst/>
          </a:prstGeom>
        </p:spPr>
        <p:txBody>
          <a:bodyPr vert="horz" lIns="91440" tIns="45720" rIns="91440" bIns="45720" rtlCol="0" anchor="ctr">
            <a:spAutoFit/>
          </a:bodyPr>
          <a:lstStyle>
            <a:defPPr>
              <a:defRPr lang="en-US"/>
            </a:defPPr>
            <a:lvl1pPr>
              <a:lnSpc>
                <a:spcPct val="90000"/>
              </a:lnSpc>
              <a:spcBef>
                <a:spcPct val="0"/>
              </a:spcBef>
              <a:defRPr sz="3200">
                <a:solidFill>
                  <a:srgbClr val="8BC1D4"/>
                </a:solidFill>
                <a:latin typeface="Arial" panose="020B0604020202020204" pitchFamily="34" charset="0"/>
                <a:ea typeface="+mj-ea"/>
                <a:cs typeface="Arial" panose="020B0604020202020204" pitchFamily="34" charset="0"/>
              </a:defRPr>
            </a:lvl1pPr>
          </a:lstStyle>
          <a:p>
            <a:r>
              <a:rPr lang="en-US" dirty="0"/>
              <a:t>Resource Exploration</a:t>
            </a:r>
          </a:p>
        </p:txBody>
      </p:sp>
      <p:pic>
        <p:nvPicPr>
          <p:cNvPr id="7" name="Picture 2" descr="Image result for images prospector with mule">
            <a:extLst>
              <a:ext uri="{FF2B5EF4-FFF2-40B4-BE49-F238E27FC236}">
                <a16:creationId xmlns:a16="http://schemas.microsoft.com/office/drawing/2014/main" id="{673F82F4-23E1-4062-A801-A982921DA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3308" y="647228"/>
            <a:ext cx="3271213" cy="21917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C3C9DBE-EDD6-4672-944F-BA02A07C538C}"/>
              </a:ext>
            </a:extLst>
          </p:cNvPr>
          <p:cNvSpPr txBox="1"/>
          <p:nvPr/>
        </p:nvSpPr>
        <p:spPr>
          <a:xfrm>
            <a:off x="9404413" y="2851208"/>
            <a:ext cx="1686680" cy="369332"/>
          </a:xfrm>
          <a:prstGeom prst="rect">
            <a:avLst/>
          </a:prstGeom>
          <a:noFill/>
        </p:spPr>
        <p:txBody>
          <a:bodyPr wrap="none" rtlCol="0">
            <a:spAutoFit/>
          </a:bodyPr>
          <a:lstStyle/>
          <a:p>
            <a:r>
              <a:rPr lang="en-US" b="1" dirty="0">
                <a:solidFill>
                  <a:schemeClr val="bg1"/>
                </a:solidFill>
              </a:rPr>
              <a:t>Applied Science</a:t>
            </a:r>
          </a:p>
        </p:txBody>
      </p:sp>
      <p:sp>
        <p:nvSpPr>
          <p:cNvPr id="9" name="TextBox 8">
            <a:extLst>
              <a:ext uri="{FF2B5EF4-FFF2-40B4-BE49-F238E27FC236}">
                <a16:creationId xmlns:a16="http://schemas.microsoft.com/office/drawing/2014/main" id="{E77361BA-5272-4B8E-92B7-7F13140D671C}"/>
              </a:ext>
            </a:extLst>
          </p:cNvPr>
          <p:cNvSpPr txBox="1"/>
          <p:nvPr/>
        </p:nvSpPr>
        <p:spPr>
          <a:xfrm>
            <a:off x="9837901" y="295743"/>
            <a:ext cx="612668" cy="369332"/>
          </a:xfrm>
          <a:prstGeom prst="rect">
            <a:avLst/>
          </a:prstGeom>
          <a:noFill/>
        </p:spPr>
        <p:txBody>
          <a:bodyPr wrap="none" rtlCol="0">
            <a:spAutoFit/>
          </a:bodyPr>
          <a:lstStyle/>
          <a:p>
            <a:r>
              <a:rPr lang="en-US" b="1" dirty="0">
                <a:solidFill>
                  <a:schemeClr val="bg1"/>
                </a:solidFill>
              </a:rPr>
              <a:t>Luck</a:t>
            </a:r>
          </a:p>
        </p:txBody>
      </p:sp>
      <p:pic>
        <p:nvPicPr>
          <p:cNvPr id="2" name="Picture 1">
            <a:extLst>
              <a:ext uri="{FF2B5EF4-FFF2-40B4-BE49-F238E27FC236}">
                <a16:creationId xmlns:a16="http://schemas.microsoft.com/office/drawing/2014/main" id="{35A57C56-610A-495E-943D-99DE76E4B2F8}"/>
              </a:ext>
            </a:extLst>
          </p:cNvPr>
          <p:cNvPicPr>
            <a:picLocks noChangeAspect="1"/>
          </p:cNvPicPr>
          <p:nvPr/>
        </p:nvPicPr>
        <p:blipFill>
          <a:blip r:embed="rId3"/>
          <a:stretch>
            <a:fillRect/>
          </a:stretch>
        </p:blipFill>
        <p:spPr>
          <a:xfrm>
            <a:off x="8876153" y="3224039"/>
            <a:ext cx="2743200" cy="3563425"/>
          </a:xfrm>
          <a:prstGeom prst="rect">
            <a:avLst/>
          </a:prstGeom>
        </p:spPr>
      </p:pic>
      <p:sp>
        <p:nvSpPr>
          <p:cNvPr id="6" name="Rectangle 5">
            <a:extLst>
              <a:ext uri="{FF2B5EF4-FFF2-40B4-BE49-F238E27FC236}">
                <a16:creationId xmlns:a16="http://schemas.microsoft.com/office/drawing/2014/main" id="{DA726007-DF37-5C41-AFA0-FE421E1D85F0}"/>
              </a:ext>
            </a:extLst>
          </p:cNvPr>
          <p:cNvSpPr/>
          <p:nvPr/>
        </p:nvSpPr>
        <p:spPr>
          <a:xfrm>
            <a:off x="311980" y="3292746"/>
            <a:ext cx="7786663" cy="258532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Ice Stability Regions</a:t>
            </a:r>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Four environments defined based on the predicted thermal stability of ice with depth, the </a:t>
            </a:r>
            <a:r>
              <a:rPr lang="en-US" b="1" dirty="0">
                <a:solidFill>
                  <a:schemeClr val="bg1"/>
                </a:solidFill>
                <a:latin typeface="Arial" panose="020B0604020202020204" pitchFamily="34" charset="0"/>
                <a:cs typeface="Arial" panose="020B0604020202020204" pitchFamily="34" charset="0"/>
              </a:rPr>
              <a:t>Ice Stability Regions </a:t>
            </a:r>
            <a:r>
              <a:rPr lang="en-US" dirty="0">
                <a:solidFill>
                  <a:schemeClr val="bg1"/>
                </a:solidFill>
                <a:latin typeface="Arial" panose="020B0604020202020204" pitchFamily="34" charset="0"/>
                <a:cs typeface="Arial" panose="020B0604020202020204" pitchFamily="34" charset="0"/>
              </a:rPr>
              <a:t>(ISRs): </a:t>
            </a:r>
          </a:p>
          <a:p>
            <a:pPr marL="800100" lvl="1" indent="-342900">
              <a:buFont typeface="+mj-lt"/>
              <a:buAutoNum type="arabicPeriod"/>
            </a:pPr>
            <a:r>
              <a:rPr lang="en-US" b="1" dirty="0">
                <a:solidFill>
                  <a:schemeClr val="bg2">
                    <a:lumMod val="90000"/>
                  </a:schemeClr>
                </a:solidFill>
                <a:latin typeface="Arial" panose="020B0604020202020204" pitchFamily="34" charset="0"/>
                <a:cs typeface="Arial" panose="020B0604020202020204" pitchFamily="34" charset="0"/>
              </a:rPr>
              <a:t> Dry</a:t>
            </a:r>
            <a:r>
              <a:rPr lang="en-US" dirty="0">
                <a:solidFill>
                  <a:schemeClr val="bg1"/>
                </a:solidFill>
                <a:latin typeface="Arial" panose="020B0604020202020204" pitchFamily="34" charset="0"/>
                <a:cs typeface="Arial" panose="020B0604020202020204" pitchFamily="34" charset="0"/>
              </a:rPr>
              <a:t>: Temperatures in the top meter expected to be too warm for ice to be stable</a:t>
            </a:r>
          </a:p>
          <a:p>
            <a:pPr marL="800100" lvl="1" indent="-342900">
              <a:buFont typeface="+mj-lt"/>
              <a:buAutoNum type="arabicPeriod"/>
            </a:pPr>
            <a:r>
              <a:rPr lang="en-US" b="1" dirty="0">
                <a:solidFill>
                  <a:srgbClr val="FFFF00"/>
                </a:solidFill>
                <a:latin typeface="Arial" panose="020B0604020202020204" pitchFamily="34" charset="0"/>
                <a:cs typeface="Arial" panose="020B0604020202020204" pitchFamily="34" charset="0"/>
              </a:rPr>
              <a:t>Deep</a:t>
            </a:r>
            <a:r>
              <a:rPr lang="en-US" dirty="0">
                <a:solidFill>
                  <a:schemeClr val="bg1"/>
                </a:solidFill>
                <a:latin typeface="Arial" panose="020B0604020202020204" pitchFamily="34" charset="0"/>
                <a:cs typeface="Arial" panose="020B0604020202020204" pitchFamily="34" charset="0"/>
              </a:rPr>
              <a:t>: Ice expected to be stable between 50-100 cm of the surface</a:t>
            </a:r>
          </a:p>
          <a:p>
            <a:pPr marL="800100" lvl="1" indent="-342900">
              <a:buFont typeface="+mj-lt"/>
              <a:buAutoNum type="arabicPeriod"/>
            </a:pPr>
            <a:r>
              <a:rPr lang="en-US" b="1" dirty="0">
                <a:solidFill>
                  <a:srgbClr val="00B050"/>
                </a:solidFill>
                <a:latin typeface="Arial" panose="020B0604020202020204" pitchFamily="34" charset="0"/>
                <a:cs typeface="Arial" panose="020B0604020202020204" pitchFamily="34" charset="0"/>
              </a:rPr>
              <a:t>Shallow</a:t>
            </a:r>
            <a:r>
              <a:rPr lang="en-US" dirty="0">
                <a:solidFill>
                  <a:schemeClr val="bg1"/>
                </a:solidFill>
                <a:latin typeface="Arial" panose="020B0604020202020204" pitchFamily="34" charset="0"/>
                <a:cs typeface="Arial" panose="020B0604020202020204" pitchFamily="34" charset="0"/>
              </a:rPr>
              <a:t>: Ice expected to be stable within 50cm of surface</a:t>
            </a:r>
          </a:p>
          <a:p>
            <a:pPr marL="800100" lvl="1" indent="-342900">
              <a:buFont typeface="+mj-lt"/>
              <a:buAutoNum type="arabicPeriod"/>
            </a:pPr>
            <a:r>
              <a:rPr lang="en-US" b="1" dirty="0">
                <a:solidFill>
                  <a:srgbClr val="FF0000"/>
                </a:solidFill>
                <a:latin typeface="Arial" panose="020B0604020202020204" pitchFamily="34" charset="0"/>
                <a:cs typeface="Arial" panose="020B0604020202020204" pitchFamily="34" charset="0"/>
              </a:rPr>
              <a:t>Surface</a:t>
            </a:r>
            <a:r>
              <a:rPr lang="en-US" dirty="0">
                <a:solidFill>
                  <a:schemeClr val="bg1"/>
                </a:solidFill>
                <a:latin typeface="Arial" panose="020B0604020202020204" pitchFamily="34" charset="0"/>
                <a:cs typeface="Arial" panose="020B0604020202020204" pitchFamily="34" charset="0"/>
              </a:rPr>
              <a:t>: Ice expected to be stable at the surface (</a:t>
            </a:r>
            <a:r>
              <a:rPr lang="en-US" dirty="0" err="1">
                <a:solidFill>
                  <a:schemeClr val="bg1"/>
                </a:solidFill>
                <a:latin typeface="Arial" panose="020B0604020202020204" pitchFamily="34" charset="0"/>
                <a:cs typeface="Arial" panose="020B0604020202020204" pitchFamily="34" charset="0"/>
              </a:rPr>
              <a:t>ie</a:t>
            </a:r>
            <a:r>
              <a:rPr lang="en-US" dirty="0">
                <a:solidFill>
                  <a:schemeClr val="bg1"/>
                </a:solidFill>
                <a:latin typeface="Arial" panose="020B0604020202020204" pitchFamily="34" charset="0"/>
                <a:cs typeface="Arial" panose="020B0604020202020204" pitchFamily="34" charset="0"/>
              </a:rPr>
              <a:t>., within a Permanently Shadowed Region, PSR)</a:t>
            </a:r>
          </a:p>
        </p:txBody>
      </p:sp>
    </p:spTree>
    <p:extLst>
      <p:ext uri="{BB962C8B-B14F-4D97-AF65-F5344CB8AC3E}">
        <p14:creationId xmlns:p14="http://schemas.microsoft.com/office/powerpoint/2010/main" val="209754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26BF03-074C-4177-AEC0-B93997042096}"/>
              </a:ext>
            </a:extLst>
          </p:cNvPr>
          <p:cNvSpPr>
            <a:spLocks noGrp="1"/>
          </p:cNvSpPr>
          <p:nvPr>
            <p:ph type="sldNum" sz="quarter" idx="12"/>
          </p:nvPr>
        </p:nvSpPr>
        <p:spPr/>
        <p:txBody>
          <a:bodyPr/>
          <a:lstStyle/>
          <a:p>
            <a:fld id="{2E8C51FE-49D9-314D-9957-ABBF7DDE8782}" type="slidenum">
              <a:rPr lang="en-US" smtClean="0"/>
              <a:t>7</a:t>
            </a:fld>
            <a:endParaRPr lang="en-US"/>
          </a:p>
        </p:txBody>
      </p:sp>
      <p:pic>
        <p:nvPicPr>
          <p:cNvPr id="5" name="Picture 4">
            <a:extLst>
              <a:ext uri="{FF2B5EF4-FFF2-40B4-BE49-F238E27FC236}">
                <a16:creationId xmlns:a16="http://schemas.microsoft.com/office/drawing/2014/main" id="{B1F593DB-2405-4F96-A7F5-7D736FD7109E}"/>
              </a:ext>
            </a:extLst>
          </p:cNvPr>
          <p:cNvPicPr>
            <a:picLocks noChangeAspect="1"/>
          </p:cNvPicPr>
          <p:nvPr/>
        </p:nvPicPr>
        <p:blipFill>
          <a:blip r:embed="rId3"/>
          <a:stretch>
            <a:fillRect/>
          </a:stretch>
        </p:blipFill>
        <p:spPr>
          <a:xfrm>
            <a:off x="94648" y="0"/>
            <a:ext cx="12002704" cy="6858000"/>
          </a:xfrm>
          <a:prstGeom prst="rect">
            <a:avLst/>
          </a:prstGeom>
        </p:spPr>
      </p:pic>
    </p:spTree>
    <p:extLst>
      <p:ext uri="{BB962C8B-B14F-4D97-AF65-F5344CB8AC3E}">
        <p14:creationId xmlns:p14="http://schemas.microsoft.com/office/powerpoint/2010/main" val="392257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67C3EA-9EC6-4FAF-A7C3-45CAE2C2EDC1}"/>
              </a:ext>
            </a:extLst>
          </p:cNvPr>
          <p:cNvSpPr>
            <a:spLocks noGrp="1"/>
          </p:cNvSpPr>
          <p:nvPr>
            <p:ph type="sldNum" sz="quarter" idx="12"/>
          </p:nvPr>
        </p:nvSpPr>
        <p:spPr/>
        <p:txBody>
          <a:bodyPr/>
          <a:lstStyle/>
          <a:p>
            <a:fld id="{2E8C51FE-49D9-314D-9957-ABBF7DDE8782}" type="slidenum">
              <a:rPr lang="en-US" smtClean="0"/>
              <a:pPr/>
              <a:t>8</a:t>
            </a:fld>
            <a:endParaRPr lang="en-US"/>
          </a:p>
        </p:txBody>
      </p:sp>
      <p:pic>
        <p:nvPicPr>
          <p:cNvPr id="6" name="Picture 5">
            <a:extLst>
              <a:ext uri="{FF2B5EF4-FFF2-40B4-BE49-F238E27FC236}">
                <a16:creationId xmlns:a16="http://schemas.microsoft.com/office/drawing/2014/main" id="{9B56B1E6-9F11-4220-A6E1-5B0BB653B70F}"/>
              </a:ext>
            </a:extLst>
          </p:cNvPr>
          <p:cNvPicPr>
            <a:picLocks noChangeAspect="1"/>
          </p:cNvPicPr>
          <p:nvPr/>
        </p:nvPicPr>
        <p:blipFill>
          <a:blip r:embed="rId2"/>
          <a:stretch>
            <a:fillRect/>
          </a:stretch>
        </p:blipFill>
        <p:spPr>
          <a:xfrm>
            <a:off x="0" y="55666"/>
            <a:ext cx="12192000" cy="6746667"/>
          </a:xfrm>
          <a:prstGeom prst="rect">
            <a:avLst/>
          </a:prstGeom>
        </p:spPr>
      </p:pic>
      <p:sp>
        <p:nvSpPr>
          <p:cNvPr id="5" name="TextBox 4">
            <a:extLst>
              <a:ext uri="{FF2B5EF4-FFF2-40B4-BE49-F238E27FC236}">
                <a16:creationId xmlns:a16="http://schemas.microsoft.com/office/drawing/2014/main" id="{69EFFC08-E7FF-40D8-B5FC-7677EDBF1CAE}"/>
              </a:ext>
            </a:extLst>
          </p:cNvPr>
          <p:cNvSpPr txBox="1"/>
          <p:nvPr/>
        </p:nvSpPr>
        <p:spPr>
          <a:xfrm>
            <a:off x="0" y="55666"/>
            <a:ext cx="6156664" cy="369332"/>
          </a:xfrm>
          <a:prstGeom prst="rect">
            <a:avLst/>
          </a:prstGeom>
          <a:noFill/>
        </p:spPr>
        <p:txBody>
          <a:bodyPr wrap="square">
            <a:spAutoFit/>
          </a:bodyPr>
          <a:lstStyle/>
          <a:p>
            <a:r>
              <a:rPr lang="en-US" sz="1800" dirty="0"/>
              <a:t>(Augmented) credit:  historicspacecraft.com</a:t>
            </a:r>
          </a:p>
        </p:txBody>
      </p:sp>
    </p:spTree>
    <p:extLst>
      <p:ext uri="{BB962C8B-B14F-4D97-AF65-F5344CB8AC3E}">
        <p14:creationId xmlns:p14="http://schemas.microsoft.com/office/powerpoint/2010/main" val="2510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51" y="227817"/>
            <a:ext cx="9985020" cy="480131"/>
          </a:xfrm>
        </p:spPr>
        <p:txBody>
          <a:bodyPr/>
          <a:lstStyle/>
          <a:p>
            <a:r>
              <a:rPr lang="en-US" sz="2800" dirty="0"/>
              <a:t>VIPER Science Instruments</a:t>
            </a:r>
          </a:p>
        </p:txBody>
      </p:sp>
      <p:sp>
        <p:nvSpPr>
          <p:cNvPr id="12" name="TextBox 11"/>
          <p:cNvSpPr txBox="1"/>
          <p:nvPr/>
        </p:nvSpPr>
        <p:spPr>
          <a:xfrm>
            <a:off x="505325" y="3429310"/>
            <a:ext cx="8415937" cy="2585323"/>
          </a:xfrm>
          <a:prstGeom prst="rect">
            <a:avLst/>
          </a:prstGeom>
          <a:noFill/>
        </p:spPr>
        <p:txBody>
          <a:bodyPr wrap="square" rtlCol="0">
            <a:spAutoFit/>
          </a:bodyPr>
          <a:lstStyle/>
          <a:p>
            <a:r>
              <a:rPr lang="en-US" sz="1600" b="1" dirty="0" err="1">
                <a:solidFill>
                  <a:schemeClr val="bg1"/>
                </a:solidFill>
              </a:rPr>
              <a:t>MSolo</a:t>
            </a:r>
            <a:r>
              <a:rPr lang="en-US" sz="1600" b="1" dirty="0">
                <a:solidFill>
                  <a:schemeClr val="bg1"/>
                </a:solidFill>
              </a:rPr>
              <a:t> (KSC, INFICON, NSF– SHREC Space Processor, &amp; Blue Sun – Virtual Machine Language)</a:t>
            </a:r>
          </a:p>
          <a:p>
            <a:r>
              <a:rPr lang="en-US" sz="1400" dirty="0">
                <a:solidFill>
                  <a:schemeClr val="bg1"/>
                </a:solidFill>
              </a:rPr>
              <a:t>PI: Janine Captain (NASA KSC)</a:t>
            </a:r>
          </a:p>
          <a:p>
            <a:pPr marL="285750" indent="-285750">
              <a:buFont typeface="Arial" panose="020B0604020202020204" pitchFamily="34" charset="0"/>
              <a:buChar char="•"/>
            </a:pPr>
            <a:r>
              <a:rPr lang="en-US" sz="1400" b="1" dirty="0">
                <a:solidFill>
                  <a:schemeClr val="bg1"/>
                </a:solidFill>
              </a:rPr>
              <a:t>Instrument Type:  </a:t>
            </a:r>
            <a:r>
              <a:rPr lang="en-US" sz="1400" dirty="0">
                <a:solidFill>
                  <a:schemeClr val="bg1"/>
                </a:solidFill>
              </a:rPr>
              <a:t>Quadrupole mass spectrometer</a:t>
            </a:r>
          </a:p>
          <a:p>
            <a:pPr marL="285750" indent="-285750">
              <a:buFont typeface="Arial" panose="020B0604020202020204" pitchFamily="34" charset="0"/>
              <a:buChar char="•"/>
            </a:pPr>
            <a:r>
              <a:rPr lang="en-US" sz="1400" b="1" dirty="0">
                <a:solidFill>
                  <a:schemeClr val="bg1"/>
                </a:solidFill>
              </a:rPr>
              <a:t>Key Measurements</a:t>
            </a:r>
            <a:r>
              <a:rPr lang="en-US" sz="1400" dirty="0">
                <a:solidFill>
                  <a:schemeClr val="bg1"/>
                </a:solidFill>
              </a:rPr>
              <a:t>: Identify low-molecular weight volatiles between 1-100 </a:t>
            </a:r>
            <a:r>
              <a:rPr lang="en-US" sz="1400" dirty="0" err="1">
                <a:solidFill>
                  <a:schemeClr val="bg1"/>
                </a:solidFill>
              </a:rPr>
              <a:t>amu</a:t>
            </a:r>
            <a:r>
              <a:rPr lang="en-US" sz="1400" dirty="0">
                <a:solidFill>
                  <a:schemeClr val="bg1"/>
                </a:solidFill>
              </a:rPr>
              <a:t>, unit mass resolution to measure isotopes including D/H and 0</a:t>
            </a:r>
            <a:r>
              <a:rPr lang="en-US" sz="1400" baseline="30000" dirty="0">
                <a:solidFill>
                  <a:schemeClr val="bg1"/>
                </a:solidFill>
              </a:rPr>
              <a:t>18/</a:t>
            </a:r>
            <a:r>
              <a:rPr lang="en-US" sz="1400" dirty="0">
                <a:solidFill>
                  <a:schemeClr val="bg1"/>
                </a:solidFill>
              </a:rPr>
              <a:t>0</a:t>
            </a:r>
            <a:r>
              <a:rPr lang="en-US" sz="1400" baseline="30000" dirty="0">
                <a:solidFill>
                  <a:schemeClr val="bg1"/>
                </a:solidFill>
              </a:rPr>
              <a:t>16</a:t>
            </a:r>
          </a:p>
          <a:p>
            <a:endParaRPr lang="en-US" sz="1600" dirty="0">
              <a:solidFill>
                <a:schemeClr val="bg1"/>
              </a:solidFill>
            </a:endParaRPr>
          </a:p>
          <a:p>
            <a:r>
              <a:rPr lang="en-US" sz="1600" b="1" dirty="0">
                <a:solidFill>
                  <a:schemeClr val="bg1"/>
                </a:solidFill>
              </a:rPr>
              <a:t>TRIDENT (Honeybee Robotics)</a:t>
            </a:r>
          </a:p>
          <a:p>
            <a:r>
              <a:rPr lang="en-US" sz="1600" dirty="0">
                <a:solidFill>
                  <a:schemeClr val="bg1"/>
                </a:solidFill>
              </a:rPr>
              <a:t>PI: Kris Zacny (Honeybee Robotics)</a:t>
            </a:r>
            <a:endParaRPr lang="en-US" sz="1200" dirty="0">
              <a:solidFill>
                <a:schemeClr val="bg1"/>
              </a:solidFill>
            </a:endParaRPr>
          </a:p>
          <a:p>
            <a:pPr marL="285750" indent="-285750">
              <a:buFont typeface="Arial" panose="020B0604020202020204" pitchFamily="34" charset="0"/>
              <a:buChar char="•"/>
            </a:pPr>
            <a:r>
              <a:rPr lang="en-US" sz="1400" b="1" dirty="0">
                <a:solidFill>
                  <a:schemeClr val="bg1"/>
                </a:solidFill>
              </a:rPr>
              <a:t>Instrument Type:  </a:t>
            </a:r>
            <a:r>
              <a:rPr lang="en-US" sz="1400" dirty="0">
                <a:solidFill>
                  <a:schemeClr val="bg1"/>
                </a:solidFill>
              </a:rPr>
              <a:t>1-meter percussive drill</a:t>
            </a:r>
          </a:p>
          <a:p>
            <a:pPr marL="285750" indent="-285750">
              <a:buFont typeface="Arial" panose="020B0604020202020204" pitchFamily="34" charset="0"/>
              <a:buChar char="•"/>
            </a:pPr>
            <a:r>
              <a:rPr lang="en-US" sz="1400" b="1" dirty="0">
                <a:solidFill>
                  <a:schemeClr val="bg1"/>
                </a:solidFill>
              </a:rPr>
              <a:t>Key Measurements</a:t>
            </a:r>
            <a:r>
              <a:rPr lang="en-US" sz="1400" dirty="0">
                <a:solidFill>
                  <a:schemeClr val="bg1"/>
                </a:solidFill>
              </a:rPr>
              <a:t>: Excavation of subsurface material to 100 cm; Subsurface temperature vs depth; Strength of regolith vs depth (info on ice-cemented ground vs. ice-soil mixture)</a:t>
            </a:r>
          </a:p>
        </p:txBody>
      </p:sp>
      <p:pic>
        <p:nvPicPr>
          <p:cNvPr id="3" name="Picture 2">
            <a:extLst>
              <a:ext uri="{FF2B5EF4-FFF2-40B4-BE49-F238E27FC236}">
                <a16:creationId xmlns:a16="http://schemas.microsoft.com/office/drawing/2014/main" id="{0DB45C3D-0B25-4349-8E51-4D6DF50B16EB}"/>
              </a:ext>
            </a:extLst>
          </p:cNvPr>
          <p:cNvPicPr>
            <a:picLocks noChangeAspect="1"/>
          </p:cNvPicPr>
          <p:nvPr/>
        </p:nvPicPr>
        <p:blipFill>
          <a:blip r:embed="rId2"/>
          <a:stretch>
            <a:fillRect/>
          </a:stretch>
        </p:blipFill>
        <p:spPr>
          <a:xfrm>
            <a:off x="9694983" y="833023"/>
            <a:ext cx="2239022" cy="1479681"/>
          </a:xfrm>
          <a:prstGeom prst="rect">
            <a:avLst/>
          </a:prstGeom>
        </p:spPr>
      </p:pic>
      <p:pic>
        <p:nvPicPr>
          <p:cNvPr id="4" name="Picture 3">
            <a:extLst>
              <a:ext uri="{FF2B5EF4-FFF2-40B4-BE49-F238E27FC236}">
                <a16:creationId xmlns:a16="http://schemas.microsoft.com/office/drawing/2014/main" id="{96693330-CFE3-45C9-A51F-C13D0357F4CF}"/>
              </a:ext>
            </a:extLst>
          </p:cNvPr>
          <p:cNvPicPr>
            <a:picLocks noChangeAspect="1"/>
          </p:cNvPicPr>
          <p:nvPr/>
        </p:nvPicPr>
        <p:blipFill>
          <a:blip r:embed="rId3"/>
          <a:stretch>
            <a:fillRect/>
          </a:stretch>
        </p:blipFill>
        <p:spPr>
          <a:xfrm>
            <a:off x="9694983" y="2312704"/>
            <a:ext cx="2239021" cy="1365865"/>
          </a:xfrm>
          <a:prstGeom prst="rect">
            <a:avLst/>
          </a:prstGeom>
        </p:spPr>
      </p:pic>
      <p:pic>
        <p:nvPicPr>
          <p:cNvPr id="8" name="Picture 7">
            <a:extLst>
              <a:ext uri="{FF2B5EF4-FFF2-40B4-BE49-F238E27FC236}">
                <a16:creationId xmlns:a16="http://schemas.microsoft.com/office/drawing/2014/main" id="{31D57B01-AD61-4561-BDC7-7D27811D29ED}"/>
              </a:ext>
            </a:extLst>
          </p:cNvPr>
          <p:cNvPicPr>
            <a:picLocks noChangeAspect="1"/>
          </p:cNvPicPr>
          <p:nvPr/>
        </p:nvPicPr>
        <p:blipFill>
          <a:blip r:embed="rId4"/>
          <a:stretch>
            <a:fillRect/>
          </a:stretch>
        </p:blipFill>
        <p:spPr>
          <a:xfrm>
            <a:off x="11011317" y="3846977"/>
            <a:ext cx="1141843" cy="2495951"/>
          </a:xfrm>
          <a:prstGeom prst="rect">
            <a:avLst/>
          </a:prstGeom>
        </p:spPr>
      </p:pic>
      <p:sp>
        <p:nvSpPr>
          <p:cNvPr id="5" name="Rectangle 4">
            <a:extLst>
              <a:ext uri="{FF2B5EF4-FFF2-40B4-BE49-F238E27FC236}">
                <a16:creationId xmlns:a16="http://schemas.microsoft.com/office/drawing/2014/main" id="{409FC3C5-3CE7-4383-9FF8-6F2EA053D4B1}"/>
              </a:ext>
            </a:extLst>
          </p:cNvPr>
          <p:cNvSpPr/>
          <p:nvPr/>
        </p:nvSpPr>
        <p:spPr>
          <a:xfrm>
            <a:off x="505325" y="888264"/>
            <a:ext cx="8867275" cy="2441694"/>
          </a:xfrm>
          <a:prstGeom prst="rect">
            <a:avLst/>
          </a:prstGeom>
        </p:spPr>
        <p:txBody>
          <a:bodyPr wrap="square">
            <a:spAutoFit/>
          </a:bodyPr>
          <a:lstStyle/>
          <a:p>
            <a:r>
              <a:rPr lang="en-US" sz="1600" b="1" dirty="0">
                <a:solidFill>
                  <a:schemeClr val="bg1"/>
                </a:solidFill>
              </a:rPr>
              <a:t>NSS (NASA ARC/Lockheed Martin ATC)</a:t>
            </a:r>
          </a:p>
          <a:p>
            <a:r>
              <a:rPr lang="en-US" sz="1400" dirty="0">
                <a:solidFill>
                  <a:schemeClr val="bg1"/>
                </a:solidFill>
              </a:rPr>
              <a:t>PI: Rick Elphic (NASA ARC)</a:t>
            </a:r>
          </a:p>
          <a:p>
            <a:pPr marL="285750" indent="-285750">
              <a:buFont typeface="Arial" panose="020B0604020202020204" pitchFamily="34" charset="0"/>
              <a:buChar char="•"/>
            </a:pPr>
            <a:r>
              <a:rPr lang="en-US" altLang="en-US" sz="1400" b="1" dirty="0">
                <a:solidFill>
                  <a:schemeClr val="bg1"/>
                </a:solidFill>
                <a:cs typeface="Times New Roman" panose="02020603050405020304" pitchFamily="18" charset="0"/>
              </a:rPr>
              <a:t>Instrument Type: </a:t>
            </a:r>
            <a:r>
              <a:rPr lang="en-US" altLang="en-US" sz="1400" dirty="0">
                <a:solidFill>
                  <a:schemeClr val="bg1"/>
                </a:solidFill>
                <a:cs typeface="Times New Roman" panose="02020603050405020304" pitchFamily="18" charset="0"/>
              </a:rPr>
              <a:t>Two channel neutron spectrometer</a:t>
            </a:r>
            <a:endParaRPr lang="en-US" altLang="en-US" sz="1400" b="1" dirty="0">
              <a:solidFill>
                <a:schemeClr val="bg1"/>
              </a:solidFill>
              <a:cs typeface="Times New Roman" panose="02020603050405020304" pitchFamily="18" charset="0"/>
            </a:endParaRPr>
          </a:p>
          <a:p>
            <a:pPr marL="285750" indent="-285750">
              <a:spcBef>
                <a:spcPts val="443"/>
              </a:spcBef>
              <a:buFont typeface="Arial" panose="020B0604020202020204" pitchFamily="34" charset="0"/>
              <a:buChar char="•"/>
            </a:pPr>
            <a:r>
              <a:rPr lang="en-US" altLang="en-US" sz="1400" b="1" dirty="0">
                <a:solidFill>
                  <a:schemeClr val="bg1"/>
                </a:solidFill>
                <a:cs typeface="Times New Roman" panose="02020603050405020304" pitchFamily="18" charset="0"/>
              </a:rPr>
              <a:t>Key Measurements: </a:t>
            </a:r>
            <a:r>
              <a:rPr lang="en-US" altLang="en-US" sz="1400" dirty="0">
                <a:solidFill>
                  <a:schemeClr val="bg1"/>
                </a:solidFill>
                <a:cs typeface="Times New Roman" panose="02020603050405020304" pitchFamily="18" charset="0"/>
              </a:rPr>
              <a:t>NSS assesses hydrogen and bulk composition in the top meter of regolith, measuring down to 0.5% (</a:t>
            </a:r>
            <a:r>
              <a:rPr lang="en-US" altLang="en-US" sz="1400" dirty="0" err="1">
                <a:solidFill>
                  <a:schemeClr val="bg1"/>
                </a:solidFill>
                <a:cs typeface="Times New Roman" panose="02020603050405020304" pitchFamily="18" charset="0"/>
              </a:rPr>
              <a:t>wt</a:t>
            </a:r>
            <a:r>
              <a:rPr lang="en-US" altLang="en-US" sz="1400" dirty="0">
                <a:solidFill>
                  <a:schemeClr val="bg1"/>
                </a:solidFill>
                <a:cs typeface="Times New Roman" panose="02020603050405020304" pitchFamily="18" charset="0"/>
              </a:rPr>
              <a:t>) WEH to 3</a:t>
            </a:r>
            <a:r>
              <a:rPr lang="en-US" altLang="en-US" sz="1400" dirty="0">
                <a:solidFill>
                  <a:schemeClr val="bg1"/>
                </a:solidFill>
                <a:latin typeface="Symbol" panose="05050102010706020507" pitchFamily="18" charset="2"/>
                <a:cs typeface="Times New Roman" panose="02020603050405020304" pitchFamily="18" charset="0"/>
              </a:rPr>
              <a:t>s</a:t>
            </a:r>
            <a:r>
              <a:rPr lang="en-US" altLang="en-US" sz="1400" dirty="0">
                <a:solidFill>
                  <a:schemeClr val="bg1"/>
                </a:solidFill>
                <a:cs typeface="Times New Roman" panose="02020603050405020304" pitchFamily="18" charset="0"/>
              </a:rPr>
              <a:t> while roving</a:t>
            </a:r>
          </a:p>
          <a:p>
            <a:pPr>
              <a:spcBef>
                <a:spcPts val="443"/>
              </a:spcBef>
            </a:pPr>
            <a:endParaRPr lang="en-US" sz="1600" dirty="0">
              <a:solidFill>
                <a:schemeClr val="bg1"/>
              </a:solidFill>
            </a:endParaRPr>
          </a:p>
          <a:p>
            <a:r>
              <a:rPr lang="en-US" sz="1600" b="1" dirty="0">
                <a:solidFill>
                  <a:schemeClr val="bg1"/>
                </a:solidFill>
              </a:rPr>
              <a:t>NIRVSS (ARC, </a:t>
            </a:r>
            <a:r>
              <a:rPr lang="en-US" sz="1600" b="1" dirty="0" err="1">
                <a:solidFill>
                  <a:schemeClr val="bg1"/>
                </a:solidFill>
              </a:rPr>
              <a:t>Brimrose</a:t>
            </a:r>
            <a:r>
              <a:rPr lang="en-US" sz="1600" b="1" dirty="0">
                <a:solidFill>
                  <a:schemeClr val="bg1"/>
                </a:solidFill>
              </a:rPr>
              <a:t> Corporation)</a:t>
            </a:r>
            <a:endParaRPr lang="en-US" sz="1600" dirty="0">
              <a:solidFill>
                <a:schemeClr val="bg1"/>
              </a:solidFill>
            </a:endParaRPr>
          </a:p>
          <a:p>
            <a:r>
              <a:rPr lang="en-US" sz="1400" dirty="0">
                <a:solidFill>
                  <a:schemeClr val="bg1"/>
                </a:solidFill>
              </a:rPr>
              <a:t>PI: Anthony Colaprete (NASA ARC)</a:t>
            </a:r>
          </a:p>
          <a:p>
            <a:pPr marL="285750" indent="-285750">
              <a:buFont typeface="Arial" panose="020B0604020202020204" pitchFamily="34" charset="0"/>
              <a:buChar char="•"/>
            </a:pPr>
            <a:r>
              <a:rPr lang="en-US" sz="1400" b="1" dirty="0">
                <a:solidFill>
                  <a:schemeClr val="bg1"/>
                </a:solidFill>
              </a:rPr>
              <a:t>Instrument Type:  </a:t>
            </a:r>
            <a:r>
              <a:rPr lang="en-US" sz="1400" dirty="0">
                <a:solidFill>
                  <a:schemeClr val="bg1"/>
                </a:solidFill>
              </a:rPr>
              <a:t>NIR Spectrometer, 4Mpxl Imager with 7 banks of color LEDs, four channel thermal radiometer</a:t>
            </a:r>
          </a:p>
          <a:p>
            <a:pPr marL="285750" indent="-285750">
              <a:buFont typeface="Arial" panose="020B0604020202020204" pitchFamily="34" charset="0"/>
              <a:buChar char="•"/>
            </a:pPr>
            <a:r>
              <a:rPr lang="en-US" sz="1400" b="1" dirty="0">
                <a:solidFill>
                  <a:schemeClr val="bg1"/>
                </a:solidFill>
              </a:rPr>
              <a:t>Key Measurements</a:t>
            </a:r>
            <a:r>
              <a:rPr lang="en-US" sz="1400" dirty="0">
                <a:solidFill>
                  <a:schemeClr val="bg1"/>
                </a:solidFill>
              </a:rPr>
              <a:t>: Volatiles including H</a:t>
            </a:r>
            <a:r>
              <a:rPr lang="en-US" sz="1400" baseline="-25000" dirty="0">
                <a:solidFill>
                  <a:schemeClr val="bg1"/>
                </a:solidFill>
              </a:rPr>
              <a:t>2</a:t>
            </a:r>
            <a:r>
              <a:rPr lang="en-US" sz="1400" dirty="0">
                <a:solidFill>
                  <a:schemeClr val="bg1"/>
                </a:solidFill>
              </a:rPr>
              <a:t>O, OH, and CO</a:t>
            </a:r>
            <a:r>
              <a:rPr lang="en-US" sz="1400" baseline="-25000" dirty="0">
                <a:solidFill>
                  <a:schemeClr val="bg1"/>
                </a:solidFill>
              </a:rPr>
              <a:t>2</a:t>
            </a:r>
            <a:r>
              <a:rPr lang="en-US" sz="1400" dirty="0">
                <a:solidFill>
                  <a:schemeClr val="bg1"/>
                </a:solidFill>
              </a:rPr>
              <a:t> and, minerology, surface morphology and temperatures</a:t>
            </a:r>
            <a:endParaRPr lang="en-US" sz="1600" dirty="0">
              <a:solidFill>
                <a:schemeClr val="bg1"/>
              </a:solidFill>
            </a:endParaRPr>
          </a:p>
        </p:txBody>
      </p:sp>
      <p:pic>
        <p:nvPicPr>
          <p:cNvPr id="10" name="Picture 9">
            <a:extLst>
              <a:ext uri="{FF2B5EF4-FFF2-40B4-BE49-F238E27FC236}">
                <a16:creationId xmlns:a16="http://schemas.microsoft.com/office/drawing/2014/main" id="{8EBFC993-4D97-42A5-A302-7EDF46CA009D}"/>
              </a:ext>
            </a:extLst>
          </p:cNvPr>
          <p:cNvPicPr>
            <a:picLocks noChangeAspect="1"/>
          </p:cNvPicPr>
          <p:nvPr/>
        </p:nvPicPr>
        <p:blipFill>
          <a:blip r:embed="rId5"/>
          <a:stretch>
            <a:fillRect/>
          </a:stretch>
        </p:blipFill>
        <p:spPr>
          <a:xfrm>
            <a:off x="9030325" y="3924905"/>
            <a:ext cx="2190008" cy="1642506"/>
          </a:xfrm>
          <a:prstGeom prst="rect">
            <a:avLst/>
          </a:prstGeom>
        </p:spPr>
      </p:pic>
      <p:sp>
        <p:nvSpPr>
          <p:cNvPr id="11" name="TextBox 10">
            <a:extLst>
              <a:ext uri="{FF2B5EF4-FFF2-40B4-BE49-F238E27FC236}">
                <a16:creationId xmlns:a16="http://schemas.microsoft.com/office/drawing/2014/main" id="{E6D49275-4A5E-4160-9532-C3D7EDCD25DE}"/>
              </a:ext>
            </a:extLst>
          </p:cNvPr>
          <p:cNvSpPr txBox="1"/>
          <p:nvPr/>
        </p:nvSpPr>
        <p:spPr>
          <a:xfrm>
            <a:off x="10564264" y="771703"/>
            <a:ext cx="500458" cy="276999"/>
          </a:xfrm>
          <a:prstGeom prst="rect">
            <a:avLst/>
          </a:prstGeom>
          <a:noFill/>
        </p:spPr>
        <p:txBody>
          <a:bodyPr wrap="none" rtlCol="0">
            <a:spAutoFit/>
          </a:bodyPr>
          <a:lstStyle/>
          <a:p>
            <a:r>
              <a:rPr lang="en-US" sz="1200" b="1" dirty="0">
                <a:solidFill>
                  <a:schemeClr val="bg1"/>
                </a:solidFill>
              </a:rPr>
              <a:t>NSS</a:t>
            </a:r>
          </a:p>
        </p:txBody>
      </p:sp>
      <p:sp>
        <p:nvSpPr>
          <p:cNvPr id="14" name="TextBox 13">
            <a:extLst>
              <a:ext uri="{FF2B5EF4-FFF2-40B4-BE49-F238E27FC236}">
                <a16:creationId xmlns:a16="http://schemas.microsoft.com/office/drawing/2014/main" id="{611AA136-D00E-45BD-A947-58DEFFEBE2F6}"/>
              </a:ext>
            </a:extLst>
          </p:cNvPr>
          <p:cNvSpPr txBox="1"/>
          <p:nvPr/>
        </p:nvSpPr>
        <p:spPr>
          <a:xfrm>
            <a:off x="11205147" y="3404263"/>
            <a:ext cx="754181" cy="276999"/>
          </a:xfrm>
          <a:prstGeom prst="rect">
            <a:avLst/>
          </a:prstGeom>
          <a:noFill/>
        </p:spPr>
        <p:txBody>
          <a:bodyPr wrap="none" rtlCol="0">
            <a:spAutoFit/>
          </a:bodyPr>
          <a:lstStyle/>
          <a:p>
            <a:r>
              <a:rPr lang="en-US" sz="1200" b="1" dirty="0"/>
              <a:t>NIRVSS</a:t>
            </a:r>
          </a:p>
        </p:txBody>
      </p:sp>
      <p:sp>
        <p:nvSpPr>
          <p:cNvPr id="15" name="TextBox 14">
            <a:extLst>
              <a:ext uri="{FF2B5EF4-FFF2-40B4-BE49-F238E27FC236}">
                <a16:creationId xmlns:a16="http://schemas.microsoft.com/office/drawing/2014/main" id="{FE124E4A-54ED-4423-A620-F73F73FF0D54}"/>
              </a:ext>
            </a:extLst>
          </p:cNvPr>
          <p:cNvSpPr txBox="1"/>
          <p:nvPr/>
        </p:nvSpPr>
        <p:spPr>
          <a:xfrm>
            <a:off x="8971828" y="5290412"/>
            <a:ext cx="647934" cy="276999"/>
          </a:xfrm>
          <a:prstGeom prst="rect">
            <a:avLst/>
          </a:prstGeom>
          <a:noFill/>
        </p:spPr>
        <p:txBody>
          <a:bodyPr wrap="none" rtlCol="0">
            <a:spAutoFit/>
          </a:bodyPr>
          <a:lstStyle/>
          <a:p>
            <a:r>
              <a:rPr lang="en-US" sz="1200" b="1" dirty="0" err="1"/>
              <a:t>MSolo</a:t>
            </a:r>
            <a:endParaRPr lang="en-US" sz="1200" b="1" dirty="0"/>
          </a:p>
        </p:txBody>
      </p:sp>
      <p:sp>
        <p:nvSpPr>
          <p:cNvPr id="16" name="TextBox 15">
            <a:extLst>
              <a:ext uri="{FF2B5EF4-FFF2-40B4-BE49-F238E27FC236}">
                <a16:creationId xmlns:a16="http://schemas.microsoft.com/office/drawing/2014/main" id="{EFF5CF10-53A6-44B4-B6A0-131C9E1A4455}"/>
              </a:ext>
            </a:extLst>
          </p:cNvPr>
          <p:cNvSpPr txBox="1"/>
          <p:nvPr/>
        </p:nvSpPr>
        <p:spPr>
          <a:xfrm>
            <a:off x="10312817" y="5816670"/>
            <a:ext cx="740908" cy="276999"/>
          </a:xfrm>
          <a:prstGeom prst="rect">
            <a:avLst/>
          </a:prstGeom>
          <a:noFill/>
        </p:spPr>
        <p:txBody>
          <a:bodyPr wrap="none" rtlCol="0">
            <a:spAutoFit/>
          </a:bodyPr>
          <a:lstStyle/>
          <a:p>
            <a:r>
              <a:rPr lang="en-US" sz="1200" b="1" dirty="0">
                <a:solidFill>
                  <a:schemeClr val="bg1"/>
                </a:solidFill>
              </a:rPr>
              <a:t>TRIDENT</a:t>
            </a:r>
          </a:p>
        </p:txBody>
      </p:sp>
      <p:sp>
        <p:nvSpPr>
          <p:cNvPr id="13" name="Slide Number Placeholder 2">
            <a:extLst>
              <a:ext uri="{FF2B5EF4-FFF2-40B4-BE49-F238E27FC236}">
                <a16:creationId xmlns:a16="http://schemas.microsoft.com/office/drawing/2014/main" id="{8048B61C-571F-4B01-8599-5809F549E660}"/>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t>9</a:t>
            </a:fld>
            <a:endParaRPr lang="en-US"/>
          </a:p>
        </p:txBody>
      </p:sp>
    </p:spTree>
    <p:extLst>
      <p:ext uri="{BB962C8B-B14F-4D97-AF65-F5344CB8AC3E}">
        <p14:creationId xmlns:p14="http://schemas.microsoft.com/office/powerpoint/2010/main" val="298874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oject Management" ma:contentTypeID="0x010100C6C4520192C12146AAB9A26B1420A2CA003A0B96C50AAE674182647E6A161899FA" ma:contentTypeVersion="6" ma:contentTypeDescription="" ma:contentTypeScope="" ma:versionID="7f9854f76deda72c7f1dedd0c57c0e24">
  <xsd:schema xmlns:xsd="http://www.w3.org/2001/XMLSchema" xmlns:xs="http://www.w3.org/2001/XMLSchema" xmlns:p="http://schemas.microsoft.com/office/2006/metadata/properties" xmlns:ns2="BC168496-11ED-4A74-B0E7-C2A126A1F086" xmlns:ns3="a9260660-da3e-4631-819d-b410b71ee1e2" targetNamespace="http://schemas.microsoft.com/office/2006/metadata/properties" ma:root="true" ma:fieldsID="10a230314416b00c3c040c8d3f585877" ns2:_="" ns3:_="">
    <xsd:import namespace="BC168496-11ED-4A74-B0E7-C2A126A1F086"/>
    <xsd:import namespace="a9260660-da3e-4631-819d-b410b71ee1e2"/>
    <xsd:element name="properties">
      <xsd:complexType>
        <xsd:sequence>
          <xsd:element name="documentManagement">
            <xsd:complexType>
              <xsd:all>
                <xsd:element ref="ns2:FY" minOccurs="0"/>
                <xsd:element ref="ns3:Archived" minOccurs="0"/>
                <xsd:element ref="ns3:Content_x0020_Type" minOccurs="0"/>
                <xsd:element ref="ns3:WBS_x002f_Category" minOccurs="0"/>
                <xsd:element ref="ns2:Document_x0020_Classifi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168496-11ED-4A74-B0E7-C2A126A1F086" elementFormDefault="qualified">
    <xsd:import namespace="http://schemas.microsoft.com/office/2006/documentManagement/types"/>
    <xsd:import namespace="http://schemas.microsoft.com/office/infopath/2007/PartnerControls"/>
    <xsd:element name="FY" ma:index="8" nillable="true" ma:displayName="FY" ma:default="FY19" ma:format="Dropdown" ma:internalName="FY" ma:readOnly="false">
      <xsd:simpleType>
        <xsd:restriction base="dms:Choice">
          <xsd:enumeration value="FY17"/>
          <xsd:enumeration value="FY18"/>
          <xsd:enumeration value="FY19"/>
          <xsd:enumeration value="FY20"/>
          <xsd:enumeration value="FY21"/>
          <xsd:enumeration value="FY22"/>
          <xsd:enumeration value="FY23"/>
          <xsd:enumeration value="FY24"/>
          <xsd:enumeration value="FY25"/>
          <xsd:enumeration value="N/A"/>
        </xsd:restriction>
      </xsd:simpleType>
    </xsd:element>
    <xsd:element name="Document_x0020_Classification" ma:index="12" nillable="true" ma:displayName="Document Classification" ma:description="Only use the 'fill-in' option if reviewed by CER" ma:format="Dropdown" ma:internalName="Document_x0020_Classification" ma:readOnly="false">
      <xsd:simpleType>
        <xsd:union memberTypes="dms:Text">
          <xsd:simpleType>
            <xsd:restriction base="dms:Choice">
              <xsd:enumeration value="NASA Internal"/>
              <xsd:enumeration value="SBU"/>
              <xsd:enumeration value="ITAR"/>
              <xsd:enumeration value="Company Proprietary"/>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a9260660-da3e-4631-819d-b410b71ee1e2" elementFormDefault="qualified">
    <xsd:import namespace="http://schemas.microsoft.com/office/2006/documentManagement/types"/>
    <xsd:import namespace="http://schemas.microsoft.com/office/infopath/2007/PartnerControls"/>
    <xsd:element name="Archived" ma:index="9" nillable="true" ma:displayName="Archived" ma:default="No" ma:format="Dropdown" ma:internalName="Archived" ma:readOnly="false">
      <xsd:simpleType>
        <xsd:restriction base="dms:Choice">
          <xsd:enumeration value="Yes"/>
          <xsd:enumeration value="No"/>
        </xsd:restriction>
      </xsd:simpleType>
    </xsd:element>
    <xsd:element name="Content_x0020_Type" ma:index="10" nillable="true" ma:displayName="Project Management" ma:description="Please choose all that apply" ma:internalName="Content_x0020_Type" ma:readOnly="false">
      <xsd:complexType>
        <xsd:complexContent>
          <xsd:extension base="dms:MultiChoiceFillIn">
            <xsd:sequence>
              <xsd:element name="Value" maxOccurs="unbounded" minOccurs="0" nillable="true">
                <xsd:simpleType>
                  <xsd:union memberTypes="dms:Text">
                    <xsd:simpleType>
                      <xsd:restriction base="dms:Choice">
                        <xsd:enumeration value="ACMC"/>
                        <xsd:enumeration value="Agreements"/>
                        <xsd:enumeration value="All-Hands"/>
                        <xsd:enumeration value="Briefings"/>
                        <xsd:enumeration value="Graphics/Videos"/>
                        <xsd:enumeration value="HQ"/>
                        <xsd:enumeration value="Meeting Files"/>
                        <xsd:enumeration value="Monthly Chart"/>
                        <xsd:enumeration value="Papers/Publications"/>
                        <xsd:enumeration value="PCB"/>
                        <xsd:enumeration value="Plan Document"/>
                        <xsd:enumeration value="Presentations"/>
                        <xsd:enumeration value="Project Management"/>
                        <xsd:enumeration value="Reference Material"/>
                        <xsd:enumeration value="Reporting"/>
                        <xsd:enumeration value="Requirements"/>
                        <xsd:enumeration value="Reviews"/>
                        <xsd:enumeration value="Schedule"/>
                        <xsd:enumeration value="Template"/>
                        <xsd:enumeration value="Unknown"/>
                      </xsd:restriction>
                    </xsd:simpleType>
                  </xsd:union>
                </xsd:simpleType>
              </xsd:element>
            </xsd:sequence>
          </xsd:extension>
        </xsd:complexContent>
      </xsd:complexType>
    </xsd:element>
    <xsd:element name="WBS_x002f_Category" ma:index="11" nillable="true" ma:displayName="Project Area" ma:hidden="true" ma:internalName="WBS_x002f_Category"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rchived xmlns="a9260660-da3e-4631-819d-b410b71ee1e2">No</Archived>
    <FY xmlns="BC168496-11ED-4A74-B0E7-C2A126A1F086">FY22</FY>
    <WBS_x002f_Category xmlns="a9260660-da3e-4631-819d-b410b71ee1e2" xsi:nil="true"/>
    <Document_x0020_Classification xmlns="BC168496-11ED-4A74-B0E7-C2A126A1F086">NASA Internal</Document_x0020_Classification>
    <Content_x0020_Type xmlns="a9260660-da3e-4631-819d-b410b71ee1e2">
      <Value>Template</Value>
    </Content_x0020_Type>
  </documentManagement>
</p:properties>
</file>

<file path=customXml/itemProps1.xml><?xml version="1.0" encoding="utf-8"?>
<ds:datastoreItem xmlns:ds="http://schemas.openxmlformats.org/officeDocument/2006/customXml" ds:itemID="{6250F539-BDDB-4EE8-AF9A-7C3452040748}">
  <ds:schemaRefs>
    <ds:schemaRef ds:uri="http://schemas.microsoft.com/sharepoint/v3/contenttype/forms"/>
  </ds:schemaRefs>
</ds:datastoreItem>
</file>

<file path=customXml/itemProps2.xml><?xml version="1.0" encoding="utf-8"?>
<ds:datastoreItem xmlns:ds="http://schemas.openxmlformats.org/officeDocument/2006/customXml" ds:itemID="{A3B6B4F9-0052-43E8-96F8-AADF7D3BF8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168496-11ED-4A74-B0E7-C2A126A1F086"/>
    <ds:schemaRef ds:uri="a9260660-da3e-4631-819d-b410b71ee1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AA5065-0706-4654-990D-453462E05059}">
  <ds:schemaRefs>
    <ds:schemaRef ds:uri="http://schemas.openxmlformats.org/package/2006/metadata/core-properties"/>
    <ds:schemaRef ds:uri="http://schemas.microsoft.com/office/2006/metadata/properties"/>
    <ds:schemaRef ds:uri="http://www.w3.org/XML/1998/namespace"/>
    <ds:schemaRef ds:uri="http://purl.org/dc/elements/1.1/"/>
    <ds:schemaRef ds:uri="http://purl.org/dc/dcmitype/"/>
    <ds:schemaRef ds:uri="http://schemas.microsoft.com/office/2006/documentManagement/types"/>
    <ds:schemaRef ds:uri="http://purl.org/dc/terms/"/>
    <ds:schemaRef ds:uri="http://schemas.microsoft.com/office/infopath/2007/PartnerControls"/>
    <ds:schemaRef ds:uri="a9260660-da3e-4631-819d-b410b71ee1e2"/>
    <ds:schemaRef ds:uri="BC168496-11ED-4A74-B0E7-C2A126A1F086"/>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5435</TotalTime>
  <Words>1439</Words>
  <Application>Microsoft Macintosh PowerPoint</Application>
  <PresentationFormat>Widescreen</PresentationFormat>
  <Paragraphs>256</Paragraphs>
  <Slides>28</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Helvetica</vt:lpstr>
      <vt:lpstr>Helvetica Neue</vt:lpstr>
      <vt:lpstr>Symbol</vt:lpstr>
      <vt:lpstr>Office Theme</vt:lpstr>
      <vt:lpstr>PowerPoint Presentation</vt:lpstr>
      <vt:lpstr>The Mission</vt:lpstr>
      <vt:lpstr>              : Landing Humans On the Moon in 2024</vt:lpstr>
      <vt:lpstr>Why VIPER?</vt:lpstr>
      <vt:lpstr>Where will VIPER explore?</vt:lpstr>
      <vt:lpstr>PowerPoint Presentation</vt:lpstr>
      <vt:lpstr>PowerPoint Presentation</vt:lpstr>
      <vt:lpstr>PowerPoint Presentation</vt:lpstr>
      <vt:lpstr>VIPER Science Instruments</vt:lpstr>
      <vt:lpstr>Operations</vt:lpstr>
      <vt:lpstr>VIPER Surface Ops</vt:lpstr>
      <vt:lpstr>Ops Approach: VIPER vs. Mars Rovers vs. ISS</vt:lpstr>
      <vt:lpstr>Surface Environment Key Operational Drivers</vt:lpstr>
      <vt:lpstr>Lighting</vt:lpstr>
      <vt:lpstr>Driving</vt:lpstr>
      <vt:lpstr>Agile</vt:lpstr>
      <vt:lpstr>VIPER: A new approach to planetary missions</vt:lpstr>
      <vt:lpstr>Agile</vt:lpstr>
      <vt:lpstr>In the Beginning (Software)</vt:lpstr>
      <vt:lpstr>Agile Sprint</vt:lpstr>
      <vt:lpstr>Key attributes of our tailored agile process for software</vt:lpstr>
      <vt:lpstr>Agile Mission Operations</vt:lpstr>
      <vt:lpstr>Agile for Mission Operations   </vt:lpstr>
      <vt:lpstr>Tailored Agile</vt:lpstr>
      <vt:lpstr>Agile Ops Products Development</vt:lpstr>
      <vt:lpstr>Say it then sim it</vt:lpstr>
      <vt:lpstr>Simulation</vt:lpstr>
      <vt:lpstr>Organizational Issues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VIPER PPT Dark </dc:title>
  <dc:creator>Microsoft Office User</dc:creator>
  <cp:lastModifiedBy>Trimble, Jay P. (ARC-TI)</cp:lastModifiedBy>
  <cp:revision>143</cp:revision>
  <dcterms:created xsi:type="dcterms:W3CDTF">2018-07-16T01:24:17Z</dcterms:created>
  <dcterms:modified xsi:type="dcterms:W3CDTF">2023-01-10T23:38:06Z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0x010100C6C4520192C12146AAB9A26B1420A2CA003A0B96C50AAE674182647E6A161899FA</vt:lpwstr>
  </property>
  <property fmtid="{D5CDD505-2E9C-101B-9397-08002B2CF9AE}" pid="3" name="Unknown">
    <vt:lpwstr>UPDATED</vt:lpwstr>
  </property>
  <property fmtid="{D5CDD505-2E9C-101B-9397-08002B2CF9AE}" pid="4" name="Template Description">
    <vt:lpwstr>VIPER PPT Dark </vt:lpwstr>
  </property>
  <property fmtid="{D5CDD505-2E9C-101B-9397-08002B2CF9AE}" pid="5" name="WorkflowChangePath">
    <vt:lpwstr>167a49fd-ee80-4ee7-86aa-1959673b2fa7,10;167a49fd-ee80-4ee7-86aa-1959673b2fa7,3;</vt:lpwstr>
  </property>
  <property fmtid="{D5CDD505-2E9C-101B-9397-08002B2CF9AE}" pid="6" name="Document Classification">
    <vt:lpwstr>NASA Internal</vt:lpwstr>
  </property>
  <property fmtid="{D5CDD505-2E9C-101B-9397-08002B2CF9AE}" pid="7" name="Content Type">
    <vt:lpwstr>;#Template;#</vt:lpwstr>
  </property>
</Properties>
</file>