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4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94"/>
    <p:restoredTop sz="96327"/>
  </p:normalViewPr>
  <p:slideViewPr>
    <p:cSldViewPr snapToGrid="0">
      <p:cViewPr varScale="1">
        <p:scale>
          <a:sx n="124" d="100"/>
          <a:sy n="124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6A7AF-B048-A844-8006-A8787ED8D829}" type="datetimeFigureOut">
              <a:rPr lang="en-US" smtClean="0"/>
              <a:t>1/15/23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D8114-8668-AD48-982D-A49E96A8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6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0B470-BD1B-AF36-FBDC-F386E5526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31340-80CE-F406-6425-6F6FBB767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0FAC1C-64DC-A97B-890B-FA1EC437DA76}"/>
              </a:ext>
            </a:extLst>
          </p:cNvPr>
          <p:cNvSpPr/>
          <p:nvPr userDrawn="1"/>
        </p:nvSpPr>
        <p:spPr>
          <a:xfrm>
            <a:off x="-2" y="957290"/>
            <a:ext cx="12192001" cy="1775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DF5321-6358-5B31-DF63-E6285FDC77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808" y="72984"/>
            <a:ext cx="863873" cy="792231"/>
          </a:xfrm>
          <a:prstGeom prst="rect">
            <a:avLst/>
          </a:prstGeom>
        </p:spPr>
      </p:pic>
      <p:pic>
        <p:nvPicPr>
          <p:cNvPr id="1026" name="Picture 2" descr="Artemis 1 Identifier | NASA">
            <a:extLst>
              <a:ext uri="{FF2B5EF4-FFF2-40B4-BE49-F238E27FC236}">
                <a16:creationId xmlns:a16="http://schemas.microsoft.com/office/drawing/2014/main" id="{ADE5CEF7-8E45-97D3-0668-5DAC86B824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9" y="72984"/>
            <a:ext cx="929322" cy="81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89AB6C7-51E8-536E-432E-5957752B0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5EAC7C0-3D88-D6B7-BD20-62017A8A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08E92CE-16EA-47C5-1804-65F3A5418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5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F48E-9C9F-D76E-A219-2B542CFD8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17E41-4330-975F-D1B4-A8DE69DEC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0D5D77AD-2B4F-4A0E-E9F4-4127C5970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7813E99-211A-D7EC-9417-5BDE4E64F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955AC05-7A5B-B5DA-D892-87D37DDB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2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E9BC69-20ED-4631-6AD5-33B4DA5C8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121085"/>
            <a:ext cx="10144167" cy="792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35D9C-08AA-A680-F667-BFF4A4E2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26924"/>
            <a:ext cx="10515600" cy="495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A3C32-0D88-2B89-9C58-7D29040CF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B206B-DEB4-8107-C429-EB1C373C1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7BB8A-7CF9-4A4B-B607-F9A1B1E50F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B4C219-90DD-F921-6749-9D9DA5501E3B}"/>
              </a:ext>
            </a:extLst>
          </p:cNvPr>
          <p:cNvSpPr/>
          <p:nvPr userDrawn="1"/>
        </p:nvSpPr>
        <p:spPr>
          <a:xfrm>
            <a:off x="-2" y="957290"/>
            <a:ext cx="12192001" cy="1775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 descr="Artemis 1 Identifier | NASA">
            <a:extLst>
              <a:ext uri="{FF2B5EF4-FFF2-40B4-BE49-F238E27FC236}">
                <a16:creationId xmlns:a16="http://schemas.microsoft.com/office/drawing/2014/main" id="{1DAAE771-C896-0989-D6E4-A32F9F77FE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9" y="72984"/>
            <a:ext cx="929322" cy="81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DC418-00EC-AE12-29C1-989E194F29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808" y="72984"/>
            <a:ext cx="863873" cy="792231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0BA3440-3989-43B4-95F3-32B9CB8B9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45th AAS GN&amp;C Conference</a:t>
            </a:r>
          </a:p>
        </p:txBody>
      </p:sp>
    </p:spTree>
    <p:extLst>
      <p:ext uri="{BB962C8B-B14F-4D97-AF65-F5344CB8AC3E}">
        <p14:creationId xmlns:p14="http://schemas.microsoft.com/office/powerpoint/2010/main" val="425537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e/eb/Artemis_I_map_October_2021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space shuttle in space&#10;&#10;Description automatically generated with low confidence">
            <a:extLst>
              <a:ext uri="{FF2B5EF4-FFF2-40B4-BE49-F238E27FC236}">
                <a16:creationId xmlns:a16="http://schemas.microsoft.com/office/drawing/2014/main" id="{F94617DD-8F94-C697-E9C5-06701A1E2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4" b="221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AB8FC3-3CF8-DB26-83B2-D3A2F8E0C8F6}"/>
              </a:ext>
            </a:extLst>
          </p:cNvPr>
          <p:cNvSpPr txBox="1"/>
          <p:nvPr/>
        </p:nvSpPr>
        <p:spPr>
          <a:xfrm>
            <a:off x="6472721" y="3205537"/>
            <a:ext cx="552749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Extended Kalman Filter Performance on the Artemis-1 Mission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Jacob Sullivan, NASA/EG6</a:t>
            </a:r>
          </a:p>
          <a:p>
            <a:r>
              <a:rPr lang="en-US" dirty="0">
                <a:solidFill>
                  <a:schemeClr val="bg1"/>
                </a:solidFill>
              </a:rPr>
              <a:t>Christopher D’Souza, NASA/EG6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45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 AAS GN&amp;C Conference, February 3-8, 2023</a:t>
            </a:r>
          </a:p>
        </p:txBody>
      </p:sp>
    </p:spTree>
    <p:extLst>
      <p:ext uri="{BB962C8B-B14F-4D97-AF65-F5344CB8AC3E}">
        <p14:creationId xmlns:p14="http://schemas.microsoft.com/office/powerpoint/2010/main" val="117347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Outbound Orbit – GPS Measurements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FCA82B92-E3F4-DEED-D288-2D1BD6A05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6924"/>
            <a:ext cx="10515600" cy="5286892"/>
          </a:xfrm>
        </p:spPr>
        <p:txBody>
          <a:bodyPr>
            <a:normAutofit/>
          </a:bodyPr>
          <a:lstStyle/>
          <a:p>
            <a:r>
              <a:rPr lang="en-US" dirty="0"/>
              <a:t>Continual processing of of 8-12 SVs through ICPS separation event</a:t>
            </a:r>
          </a:p>
          <a:p>
            <a:pPr lvl="1"/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10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FBB1F7-93F2-6D39-8437-C6E27D95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414D32A-964E-4000-C0F6-FB462C816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68477"/>
            <a:ext cx="6096000" cy="4707751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E20820-914D-8AFA-0E49-4F60AEAA6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0529"/>
            <a:ext cx="6157290" cy="48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81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Outbound Orbit – Star Tracker Measurements</a:t>
            </a: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11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FBB1F7-93F2-6D39-8437-C6E27D95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462188C3-C0D6-B8C0-13F4-3B7242752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7" r="1361"/>
          <a:stretch/>
        </p:blipFill>
        <p:spPr>
          <a:xfrm>
            <a:off x="1248" y="1602182"/>
            <a:ext cx="6127475" cy="4888297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0AFC926-6EE5-FBBB-629F-96736A542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" r="1806"/>
          <a:stretch/>
        </p:blipFill>
        <p:spPr>
          <a:xfrm>
            <a:off x="6077778" y="1602182"/>
            <a:ext cx="6114222" cy="4837142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FCA82B92-E3F4-DEED-D288-2D1BD6A05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2020"/>
            <a:ext cx="12192000" cy="5286892"/>
          </a:xfrm>
        </p:spPr>
        <p:txBody>
          <a:bodyPr>
            <a:normAutofit/>
          </a:bodyPr>
          <a:lstStyle/>
          <a:p>
            <a:r>
              <a:rPr lang="en-US" dirty="0"/>
              <a:t>Initial growing pains with ST processing from debris cloud prior to ICPS separation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58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Cislunar – </a:t>
            </a:r>
            <a:r>
              <a:rPr lang="en-US" dirty="0" err="1"/>
              <a:t>OpNav</a:t>
            </a:r>
            <a:r>
              <a:rPr lang="en-US" dirty="0"/>
              <a:t> Measurements</a:t>
            </a: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12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FBB1F7-93F2-6D39-8437-C6E27D95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ontent Placeholder 32">
            <a:extLst>
              <a:ext uri="{FF2B5EF4-FFF2-40B4-BE49-F238E27FC236}">
                <a16:creationId xmlns:a16="http://schemas.microsoft.com/office/drawing/2014/main" id="{14338FC7-9DFB-C982-C387-FD06641E5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43" y="1199798"/>
            <a:ext cx="5751443" cy="5286892"/>
          </a:xfrm>
        </p:spPr>
        <p:txBody>
          <a:bodyPr>
            <a:normAutofit/>
          </a:bodyPr>
          <a:lstStyle/>
          <a:p>
            <a:r>
              <a:rPr lang="en-US" dirty="0" err="1"/>
              <a:t>Translatonal</a:t>
            </a:r>
            <a:r>
              <a:rPr lang="en-US" dirty="0"/>
              <a:t> state during </a:t>
            </a:r>
            <a:r>
              <a:rPr lang="en-US" dirty="0" err="1"/>
              <a:t>exoLEO</a:t>
            </a:r>
            <a:r>
              <a:rPr lang="en-US" dirty="0"/>
              <a:t> flight updated via ground update (state replacement) or Optical Navigation (</a:t>
            </a:r>
            <a:r>
              <a:rPr lang="en-US" dirty="0" err="1"/>
              <a:t>OpNav</a:t>
            </a:r>
            <a:r>
              <a:rPr lang="en-US" dirty="0"/>
              <a:t>)</a:t>
            </a:r>
          </a:p>
          <a:p>
            <a:r>
              <a:rPr lang="en-US" dirty="0"/>
              <a:t>Camera images provide tangent angles to centroid of body and range from apparent diameter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AE51CC3-B278-3A20-5E2D-FC451A7EC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89"/>
          <a:stretch/>
        </p:blipFill>
        <p:spPr>
          <a:xfrm>
            <a:off x="5871704" y="1490875"/>
            <a:ext cx="6333366" cy="4721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082BA6-9ACA-8B34-67C6-E9EE256F2BD2}"/>
              </a:ext>
            </a:extLst>
          </p:cNvPr>
          <p:cNvSpPr txBox="1"/>
          <p:nvPr/>
        </p:nvSpPr>
        <p:spPr>
          <a:xfrm>
            <a:off x="8153400" y="1262510"/>
            <a:ext cx="2647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OpNav</a:t>
            </a:r>
            <a:r>
              <a:rPr lang="en-US" sz="1400" b="1" dirty="0"/>
              <a:t> Earth Certification Pass</a:t>
            </a:r>
          </a:p>
        </p:txBody>
      </p:sp>
      <p:pic>
        <p:nvPicPr>
          <p:cNvPr id="11" name="Picture 1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4E214DA-83E7-1B57-CF13-00FA2737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3" y="4088466"/>
            <a:ext cx="2872961" cy="2267884"/>
          </a:xfrm>
          <a:prstGeom prst="rect">
            <a:avLst/>
          </a:prstGeom>
        </p:spPr>
      </p:pic>
      <p:pic>
        <p:nvPicPr>
          <p:cNvPr id="13" name="Picture 12" descr="A picture containing invertebrate, crater, hydrozoan, night sky&#10;&#10;Description automatically generated">
            <a:extLst>
              <a:ext uri="{FF2B5EF4-FFF2-40B4-BE49-F238E27FC236}">
                <a16:creationId xmlns:a16="http://schemas.microsoft.com/office/drawing/2014/main" id="{364BED97-5A84-B097-F499-8EB10F173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145" y="4088466"/>
            <a:ext cx="2872961" cy="22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07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Inbound Orbit – GPS Measurements</a:t>
            </a: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13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FBB1F7-93F2-6D39-8437-C6E27D95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ontent Placeholder 32">
            <a:extLst>
              <a:ext uri="{FF2B5EF4-FFF2-40B4-BE49-F238E27FC236}">
                <a16:creationId xmlns:a16="http://schemas.microsoft.com/office/drawing/2014/main" id="{B26D3C4A-9E4B-7AEC-38D5-BF29D6EEEC13}"/>
              </a:ext>
            </a:extLst>
          </p:cNvPr>
          <p:cNvSpPr txBox="1">
            <a:spLocks/>
          </p:cNvSpPr>
          <p:nvPr/>
        </p:nvSpPr>
        <p:spPr>
          <a:xfrm>
            <a:off x="112644" y="1199798"/>
            <a:ext cx="5532782" cy="5286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Navigation system </a:t>
            </a:r>
            <a:r>
              <a:rPr lang="en-US" dirty="0" err="1"/>
              <a:t>moded</a:t>
            </a:r>
            <a:r>
              <a:rPr lang="en-US" dirty="0"/>
              <a:t> to EOEKF as vehicle nears GPS constellation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Channels 1 and 3 (both using GPSR 1) acquire early and begin to converge with 4 satellites before dropping out</a:t>
            </a:r>
          </a:p>
          <a:p>
            <a:endParaRPr lang="en-US" dirty="0"/>
          </a:p>
          <a:p>
            <a:r>
              <a:rPr lang="en-US" dirty="0"/>
              <a:t>Channel 2 (using GPSR 2) does not acquire for another half-hour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3E0287EB-C76A-DC0A-EF73-8DA08C1CF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426" y="1199798"/>
            <a:ext cx="6546574" cy="494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13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A3C4D933-6358-8262-31B7-876DFE423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10" y="1426421"/>
            <a:ext cx="6646484" cy="4576745"/>
          </a:xfrm>
          <a:prstGeom prst="rect">
            <a:avLst/>
          </a:prstGeo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Inbound Orbit – Star Tracker Measurements</a:t>
            </a: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14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45th AAS GN&amp;C Conference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FBB1F7-93F2-6D39-8437-C6E27D95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6337A23B-D14B-06A4-E70D-FD269C3798C7}"/>
              </a:ext>
            </a:extLst>
          </p:cNvPr>
          <p:cNvSpPr txBox="1">
            <a:spLocks/>
          </p:cNvSpPr>
          <p:nvPr/>
        </p:nvSpPr>
        <p:spPr>
          <a:xfrm>
            <a:off x="112644" y="1199798"/>
            <a:ext cx="5532782" cy="5286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Star trackers processed successfully across entire 25.5-day mission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Momentary “dropouts” due to RCS thruster firings</a:t>
            </a:r>
          </a:p>
          <a:p>
            <a:endParaRPr lang="en-US" dirty="0"/>
          </a:p>
          <a:p>
            <a:r>
              <a:rPr lang="en-US" dirty="0"/>
              <a:t>Residual magnitudes were consistent with outbound steady-state and across the cislunar phase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66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– GPS Measurements</a:t>
            </a: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15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FBB1F7-93F2-6D39-8437-C6E27D95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9D11649-BF32-1CCB-CD0C-C9DBA280E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6"/>
          <a:stretch/>
        </p:blipFill>
        <p:spPr>
          <a:xfrm>
            <a:off x="5352543" y="1368277"/>
            <a:ext cx="6841113" cy="4942130"/>
          </a:xfrm>
          <a:prstGeom prst="rect">
            <a:avLst/>
          </a:prstGeom>
        </p:spPr>
      </p:pic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04223C1C-9232-1AD5-4336-4E84417FF7C9}"/>
              </a:ext>
            </a:extLst>
          </p:cNvPr>
          <p:cNvSpPr txBox="1">
            <a:spLocks/>
          </p:cNvSpPr>
          <p:nvPr/>
        </p:nvSpPr>
        <p:spPr>
          <a:xfrm>
            <a:off x="112644" y="1199798"/>
            <a:ext cx="5532782" cy="5286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Channels 1 and 3 continue processing and gradually pick up more SVs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Measurement processing drops out until after the CM Raise Burn</a:t>
            </a:r>
          </a:p>
          <a:p>
            <a:pPr lvl="1"/>
            <a:r>
              <a:rPr lang="en-US" dirty="0"/>
              <a:t>GPSR 2 acquires satellites</a:t>
            </a:r>
          </a:p>
          <a:p>
            <a:endParaRPr lang="en-US" dirty="0"/>
          </a:p>
          <a:p>
            <a:r>
              <a:rPr lang="en-US" dirty="0"/>
              <a:t>No processing after EI through skip entry until the last few minutes of descent and landing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07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Processing Summary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FCA82B92-E3F4-DEED-D288-2D1BD6A05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6924"/>
            <a:ext cx="4707835" cy="5286892"/>
          </a:xfrm>
        </p:spPr>
        <p:txBody>
          <a:bodyPr>
            <a:normAutofit/>
          </a:bodyPr>
          <a:lstStyle/>
          <a:p>
            <a:r>
              <a:rPr lang="en-US" dirty="0"/>
              <a:t>1 Hz processing over 25.5 days accumulated millions of measurements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 measurement rejections</a:t>
            </a:r>
          </a:p>
          <a:p>
            <a:endParaRPr lang="en-US" dirty="0"/>
          </a:p>
          <a:p>
            <a:r>
              <a:rPr lang="en-US" dirty="0"/>
              <a:t>Some GPS measurements underweighted on first/last flight days</a:t>
            </a:r>
          </a:p>
          <a:p>
            <a:pPr lvl="1"/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16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FBB1F7-93F2-6D39-8437-C6E27D95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F731116-0490-9DEF-D252-72CA93B87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427" y="5558925"/>
            <a:ext cx="53939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Precise count of total accepted measurements requires additional post-flight data processing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8B794143-97AE-065F-1E8E-227572677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035" y="1879302"/>
            <a:ext cx="6212784" cy="3700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97E033-6997-3A70-BA68-41DDFB80C3C0}"/>
              </a:ext>
            </a:extLst>
          </p:cNvPr>
          <p:cNvSpPr txBox="1"/>
          <p:nvPr/>
        </p:nvSpPr>
        <p:spPr>
          <a:xfrm>
            <a:off x="7047469" y="1668905"/>
            <a:ext cx="3756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Measurement Counts over Artemis-1 Mission</a:t>
            </a:r>
          </a:p>
        </p:txBody>
      </p:sp>
    </p:spTree>
    <p:extLst>
      <p:ext uri="{BB962C8B-B14F-4D97-AF65-F5344CB8AC3E}">
        <p14:creationId xmlns:p14="http://schemas.microsoft.com/office/powerpoint/2010/main" val="2049137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FCA82B92-E3F4-DEED-D288-2D1BD6A05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2" y="1177228"/>
            <a:ext cx="10840278" cy="52868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Navigation system performed magnificently during all phases of mission</a:t>
            </a:r>
          </a:p>
          <a:p>
            <a:pPr lvl="1"/>
            <a:r>
              <a:rPr lang="en-US" dirty="0"/>
              <a:t>EKFs processed measurements without issues or rejections</a:t>
            </a:r>
          </a:p>
          <a:p>
            <a:endParaRPr lang="en-US" dirty="0"/>
          </a:p>
          <a:p>
            <a:r>
              <a:rPr lang="en-US" dirty="0"/>
              <a:t>Optical Navigation certified on outbound leg </a:t>
            </a:r>
          </a:p>
          <a:p>
            <a:pPr lvl="1"/>
            <a:r>
              <a:rPr lang="en-US" dirty="0"/>
              <a:t>Available in case of permanent communication loss</a:t>
            </a:r>
          </a:p>
          <a:p>
            <a:endParaRPr lang="en-US" dirty="0"/>
          </a:p>
          <a:p>
            <a:r>
              <a:rPr lang="en-US" dirty="0"/>
              <a:t>Increased confidence in GN&amp;C system </a:t>
            </a:r>
          </a:p>
          <a:p>
            <a:endParaRPr lang="en-US" dirty="0"/>
          </a:p>
          <a:p>
            <a:r>
              <a:rPr lang="en-US" dirty="0"/>
              <a:t>Valuable data for Artemis-2 in 2024</a:t>
            </a:r>
          </a:p>
          <a:p>
            <a:endParaRPr lang="en-US" dirty="0"/>
          </a:p>
          <a:p>
            <a:r>
              <a:rPr lang="en-US" dirty="0"/>
              <a:t>Questions?</a:t>
            </a:r>
          </a:p>
          <a:p>
            <a:pPr lvl="1"/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17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FBB1F7-93F2-6D39-8437-C6E27D95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A picture containing water, outdoor, boat&#10;&#10;Description automatically generated">
            <a:extLst>
              <a:ext uri="{FF2B5EF4-FFF2-40B4-BE49-F238E27FC236}">
                <a16:creationId xmlns:a16="http://schemas.microsoft.com/office/drawing/2014/main" id="{6099D630-42D4-4F1E-D326-C4A6DE0E8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791" y="3429000"/>
            <a:ext cx="3625452" cy="2728566"/>
          </a:xfrm>
          <a:prstGeom prst="rect">
            <a:avLst/>
          </a:prstGeom>
        </p:spPr>
      </p:pic>
      <p:pic>
        <p:nvPicPr>
          <p:cNvPr id="7" name="Picture 6" descr="A hot air balloon in the air&#10;&#10;Description automatically generated with medium confidence">
            <a:extLst>
              <a:ext uri="{FF2B5EF4-FFF2-40B4-BE49-F238E27FC236}">
                <a16:creationId xmlns:a16="http://schemas.microsoft.com/office/drawing/2014/main" id="{F18A136E-3A2D-537E-AB14-D254F2DA1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59" y="1879786"/>
            <a:ext cx="2349819" cy="352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74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FCA82B92-E3F4-DEED-D288-2D1BD6A05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6924"/>
            <a:ext cx="10515600" cy="52868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Artemis-1 Mission Summary</a:t>
            </a:r>
          </a:p>
          <a:p>
            <a:r>
              <a:rPr lang="en-US" dirty="0"/>
              <a:t>Orion Absolute Navigation (NVA) System</a:t>
            </a:r>
          </a:p>
          <a:p>
            <a:pPr lvl="1"/>
            <a:r>
              <a:rPr lang="en-US" dirty="0"/>
              <a:t>NVA architecture</a:t>
            </a:r>
          </a:p>
          <a:p>
            <a:pPr lvl="1"/>
            <a:r>
              <a:rPr lang="en-US" dirty="0"/>
              <a:t>Sensor usage</a:t>
            </a:r>
          </a:p>
          <a:p>
            <a:r>
              <a:rPr lang="en-US" dirty="0"/>
              <a:t>EKF Implementation Considerations</a:t>
            </a:r>
          </a:p>
          <a:p>
            <a:pPr lvl="1"/>
            <a:r>
              <a:rPr lang="en-US" dirty="0"/>
              <a:t>Efficiency and robustness</a:t>
            </a:r>
          </a:p>
          <a:p>
            <a:pPr lvl="1"/>
            <a:r>
              <a:rPr lang="en-US" dirty="0"/>
              <a:t>State-space partitioning</a:t>
            </a:r>
          </a:p>
          <a:p>
            <a:pPr lvl="1"/>
            <a:r>
              <a:rPr lang="en-US" dirty="0"/>
              <a:t>Attitude filter</a:t>
            </a:r>
          </a:p>
          <a:p>
            <a:r>
              <a:rPr lang="en-US" dirty="0"/>
              <a:t>Mission performance</a:t>
            </a:r>
          </a:p>
          <a:p>
            <a:pPr lvl="1"/>
            <a:r>
              <a:rPr lang="en-US" dirty="0"/>
              <a:t>Pre-launch</a:t>
            </a:r>
          </a:p>
          <a:p>
            <a:pPr lvl="1"/>
            <a:r>
              <a:rPr lang="en-US" dirty="0"/>
              <a:t>Ascent/Outbound Orbit</a:t>
            </a:r>
          </a:p>
          <a:p>
            <a:pPr lvl="1"/>
            <a:r>
              <a:rPr lang="en-US" dirty="0"/>
              <a:t>Cislunar flight</a:t>
            </a:r>
          </a:p>
          <a:p>
            <a:pPr lvl="1"/>
            <a:r>
              <a:rPr lang="en-US" dirty="0"/>
              <a:t>Inbound/Entry</a:t>
            </a: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2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pic>
        <p:nvPicPr>
          <p:cNvPr id="38" name="Picture 37" descr="A picture containing outdoor, transport, dark, lit&#10;&#10;Description automatically generated">
            <a:extLst>
              <a:ext uri="{FF2B5EF4-FFF2-40B4-BE49-F238E27FC236}">
                <a16:creationId xmlns:a16="http://schemas.microsoft.com/office/drawing/2014/main" id="{2E982282-6289-19DE-A865-E33A7A754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032" y="1214134"/>
            <a:ext cx="3419775" cy="514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0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63CED-498E-14D2-59F8-0B936CF76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Artemis-1 Mission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6DEE-03D7-E7A6-FFDB-12714C14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F5B98-3CA6-CC79-EA2C-DECF33AF2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4D333-E756-2D83-EF65-DED073BFA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7CF9526-7EC7-5C93-7417-024DAFF94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383" y="1151269"/>
            <a:ext cx="185391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3" name="Picture 1">
            <a:extLst>
              <a:ext uri="{FF2B5EF4-FFF2-40B4-BE49-F238E27FC236}">
                <a16:creationId xmlns:a16="http://schemas.microsoft.com/office/drawing/2014/main" id="{A2A0ECDF-1A63-0D6A-D745-15E640175EF8}"/>
              </a:ext>
            </a:extLst>
          </p:cNvPr>
          <p:cNvPicPr>
            <a:picLocks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84" y="1151270"/>
            <a:ext cx="8342616" cy="520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2">
            <a:extLst>
              <a:ext uri="{FF2B5EF4-FFF2-40B4-BE49-F238E27FC236}">
                <a16:creationId xmlns:a16="http://schemas.microsoft.com/office/drawing/2014/main" id="{FB20A99D-40B0-4CB2-DF7F-697462DDD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38" y="1196988"/>
            <a:ext cx="3835289" cy="528689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Launch</a:t>
            </a:r>
          </a:p>
          <a:p>
            <a:pPr lvl="1"/>
            <a:r>
              <a:rPr lang="en-US" sz="1600" dirty="0"/>
              <a:t>11/16/2022, 6:47:44 UTC</a:t>
            </a:r>
          </a:p>
          <a:p>
            <a:r>
              <a:rPr lang="en-US" sz="2000" dirty="0"/>
              <a:t>LEO Checkout</a:t>
            </a:r>
          </a:p>
          <a:p>
            <a:pPr lvl="1"/>
            <a:r>
              <a:rPr lang="en-US" sz="1600" dirty="0"/>
              <a:t>Perigee Raise Maneuver (PRM)</a:t>
            </a:r>
          </a:p>
          <a:p>
            <a:r>
              <a:rPr lang="en-US" sz="2000" dirty="0"/>
              <a:t>Trans-Lunar Injection (TLI)</a:t>
            </a:r>
          </a:p>
          <a:p>
            <a:pPr lvl="1"/>
            <a:r>
              <a:rPr lang="en-US" sz="1600" dirty="0"/>
              <a:t>Interim Cryogenic Propulsion System (ICPS) Disposal</a:t>
            </a:r>
          </a:p>
          <a:p>
            <a:pPr lvl="1"/>
            <a:r>
              <a:rPr lang="en-US" sz="1600" dirty="0"/>
              <a:t>Outbound Trajectory Correction (OTC) Burns</a:t>
            </a:r>
          </a:p>
          <a:p>
            <a:r>
              <a:rPr lang="en-US" sz="2000" dirty="0"/>
              <a:t>Outbound Powered Flyby (OPF)</a:t>
            </a:r>
          </a:p>
          <a:p>
            <a:r>
              <a:rPr lang="en-US" sz="2000" dirty="0"/>
              <a:t>Distant Retrograde Orbit (DRO)</a:t>
            </a:r>
          </a:p>
          <a:p>
            <a:pPr lvl="1"/>
            <a:r>
              <a:rPr lang="en-US" sz="1600" dirty="0"/>
              <a:t>Orbit Maintenance (OM) Burns</a:t>
            </a:r>
          </a:p>
          <a:p>
            <a:r>
              <a:rPr lang="en-US" sz="2000" dirty="0"/>
              <a:t>Return Powered Flyby (RPF)</a:t>
            </a:r>
          </a:p>
          <a:p>
            <a:pPr lvl="1"/>
            <a:r>
              <a:rPr lang="en-US" sz="1600" dirty="0"/>
              <a:t>Return Trajectory Correction (RTC) Burns</a:t>
            </a:r>
          </a:p>
          <a:p>
            <a:r>
              <a:rPr lang="en-US" sz="2000" dirty="0"/>
              <a:t>Entry</a:t>
            </a:r>
          </a:p>
          <a:p>
            <a:r>
              <a:rPr lang="en-US" sz="2000" dirty="0"/>
              <a:t>Splashdown</a:t>
            </a:r>
            <a:endParaRPr lang="en-US" sz="1600" dirty="0"/>
          </a:p>
          <a:p>
            <a:pPr lvl="1"/>
            <a:r>
              <a:rPr lang="en-US" sz="1600" dirty="0"/>
              <a:t>12/11/2022, 17:40:30 UTC</a:t>
            </a:r>
          </a:p>
        </p:txBody>
      </p:sp>
    </p:spTree>
    <p:extLst>
      <p:ext uri="{BB962C8B-B14F-4D97-AF65-F5344CB8AC3E}">
        <p14:creationId xmlns:p14="http://schemas.microsoft.com/office/powerpoint/2010/main" val="1978717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Absolute Navigation (NVA) Subsystem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FCA82B92-E3F4-DEED-D288-2D1BD6A05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6924"/>
            <a:ext cx="10515600" cy="5286892"/>
          </a:xfrm>
        </p:spPr>
        <p:txBody>
          <a:bodyPr>
            <a:normAutofit/>
          </a:bodyPr>
          <a:lstStyle/>
          <a:p>
            <a:r>
              <a:rPr lang="en-US" dirty="0"/>
              <a:t>Running Pre-launch to Post-splashdown </a:t>
            </a:r>
            <a:r>
              <a:rPr lang="en-US" i="1" dirty="0"/>
              <a:t>(Never don’t navigate!)</a:t>
            </a:r>
            <a:endParaRPr lang="en-US" dirty="0"/>
          </a:p>
          <a:p>
            <a:r>
              <a:rPr lang="en-US" dirty="0"/>
              <a:t>4 iterations of Multiplicative Extended Kalman Filter (MEKF)</a:t>
            </a:r>
          </a:p>
          <a:p>
            <a:pPr lvl="1"/>
            <a:r>
              <a:rPr lang="en-US" dirty="0"/>
              <a:t>Atmospheric Extended Kalman Filter (ATMEKF)</a:t>
            </a:r>
          </a:p>
          <a:p>
            <a:pPr lvl="2"/>
            <a:r>
              <a:rPr lang="en-US" dirty="0"/>
              <a:t>Prelaunch, Ascent, Entry</a:t>
            </a:r>
          </a:p>
          <a:p>
            <a:pPr lvl="1"/>
            <a:r>
              <a:rPr lang="en-US" dirty="0"/>
              <a:t>Earth Orbit Extended Kalman Filter (EOEKF)</a:t>
            </a:r>
          </a:p>
          <a:p>
            <a:pPr lvl="2"/>
            <a:r>
              <a:rPr lang="en-US" dirty="0"/>
              <a:t>Outbound/Inbound (within GPS constellation)</a:t>
            </a:r>
          </a:p>
          <a:p>
            <a:pPr lvl="1"/>
            <a:r>
              <a:rPr lang="en-US" dirty="0"/>
              <a:t>Cislunar Extended Kalman Filter (CLEKF)</a:t>
            </a:r>
          </a:p>
          <a:p>
            <a:pPr lvl="2"/>
            <a:r>
              <a:rPr lang="en-US" dirty="0"/>
              <a:t>Translation beyond GPS constellation</a:t>
            </a:r>
          </a:p>
          <a:p>
            <a:pPr lvl="1"/>
            <a:r>
              <a:rPr lang="en-US" dirty="0"/>
              <a:t>Attitude Extended Kalman Filter (ATTEKF)</a:t>
            </a:r>
          </a:p>
          <a:p>
            <a:pPr lvl="2"/>
            <a:r>
              <a:rPr lang="en-US" dirty="0"/>
              <a:t>Exo-atmospheric flight</a:t>
            </a:r>
          </a:p>
          <a:p>
            <a:r>
              <a:rPr lang="en-US" dirty="0"/>
              <a:t>Split design allows for different filters to process different sensors</a:t>
            </a:r>
          </a:p>
          <a:p>
            <a:pPr lvl="1"/>
            <a:r>
              <a:rPr lang="en-US" dirty="0"/>
              <a:t>Pad position, GPS, star tracker, ground update, optical navigation…</a:t>
            </a:r>
          </a:p>
          <a:p>
            <a:pPr lvl="1"/>
            <a:r>
              <a:rPr lang="en-US" dirty="0"/>
              <a:t>Reduce software complexity and allow re-use of algorithms</a:t>
            </a: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4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</p:spTree>
    <p:extLst>
      <p:ext uri="{BB962C8B-B14F-4D97-AF65-F5344CB8AC3E}">
        <p14:creationId xmlns:p14="http://schemas.microsoft.com/office/powerpoint/2010/main" val="1924337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ABD16-1F6E-75B0-B96B-CFA808F1E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NVA Architecture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285FB-EC5D-4925-3572-0D4CD2FFC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0F986-148F-5A8F-18B0-E659F23B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9E136-B22A-C779-FECB-2885664ED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B2EC0-80D9-4CD3-BFD1-BD0942ECB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63" y="1183956"/>
            <a:ext cx="9124873" cy="51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88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EKF </a:t>
            </a:r>
            <a:r>
              <a:rPr lang="en-US" dirty="0" err="1"/>
              <a:t>Moding</a:t>
            </a:r>
            <a:r>
              <a:rPr lang="en-US" dirty="0"/>
              <a:t> and Sensor Utilization</a:t>
            </a: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6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2256C-43F4-3A4A-61FC-F90E52B605D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06" y="1209799"/>
            <a:ext cx="9376455" cy="5146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36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EKF Implementation Considerations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FCA82B92-E3F4-DEED-D288-2D1BD6A05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6924"/>
            <a:ext cx="10515600" cy="5286892"/>
          </a:xfrm>
        </p:spPr>
        <p:txBody>
          <a:bodyPr>
            <a:normAutofit/>
          </a:bodyPr>
          <a:lstStyle/>
          <a:p>
            <a:r>
              <a:rPr lang="en-US" dirty="0"/>
              <a:t>Filters designed for computational efficiency and robustness</a:t>
            </a:r>
          </a:p>
          <a:p>
            <a:pPr lvl="1"/>
            <a:r>
              <a:rPr lang="en-US" dirty="0"/>
              <a:t>Hybrid linear/extended Kalman filter update</a:t>
            </a:r>
          </a:p>
          <a:p>
            <a:pPr lvl="1"/>
            <a:r>
              <a:rPr lang="en-US" dirty="0"/>
              <a:t>U-D-U formulation with rank-one updates</a:t>
            </a:r>
          </a:p>
          <a:p>
            <a:pPr lvl="1"/>
            <a:r>
              <a:rPr lang="en-US" dirty="0"/>
              <a:t>First-order approximations</a:t>
            </a:r>
          </a:p>
          <a:p>
            <a:pPr lvl="1"/>
            <a:r>
              <a:rPr lang="en-US" dirty="0"/>
              <a:t>Buffering for latent measurements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Partitioned state space</a:t>
            </a:r>
          </a:p>
          <a:p>
            <a:pPr lvl="1"/>
            <a:r>
              <a:rPr lang="en-US" dirty="0"/>
              <a:t>Dynamics states </a:t>
            </a:r>
          </a:p>
          <a:p>
            <a:pPr lvl="1"/>
            <a:r>
              <a:rPr lang="en-US" dirty="0"/>
              <a:t>Filter-specific parameters (ECRVs)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Measurement editing/underweighting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7</a:t>
            </a:fld>
            <a:endParaRPr lang="en-US" dirty="0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C64E1782-7858-D3C8-7938-CE8DB3B36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65" y="2936706"/>
            <a:ext cx="4387850" cy="2178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6A9638-0530-1E08-9900-94D7C4050DC7}"/>
              </a:ext>
            </a:extLst>
          </p:cNvPr>
          <p:cNvSpPr txBox="1"/>
          <p:nvPr/>
        </p:nvSpPr>
        <p:spPr>
          <a:xfrm>
            <a:off x="8470371" y="2628929"/>
            <a:ext cx="2332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ATMEKF State Vector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2B0DA1A1-BF1B-4E35-144F-F2C1C87CBAC5}"/>
              </a:ext>
            </a:extLst>
          </p:cNvPr>
          <p:cNvSpPr/>
          <p:nvPr/>
        </p:nvSpPr>
        <p:spPr>
          <a:xfrm>
            <a:off x="7270890" y="3182853"/>
            <a:ext cx="171975" cy="457969"/>
          </a:xfrm>
          <a:prstGeom prst="lef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C743167-805D-D3CC-8664-0EA5560F0904}"/>
              </a:ext>
            </a:extLst>
          </p:cNvPr>
          <p:cNvSpPr/>
          <p:nvPr/>
        </p:nvSpPr>
        <p:spPr>
          <a:xfrm>
            <a:off x="7270890" y="3653398"/>
            <a:ext cx="171975" cy="1345985"/>
          </a:xfrm>
          <a:prstGeom prst="lef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96FA-B6CA-8890-E24E-E14CF9D854D5}"/>
              </a:ext>
            </a:extLst>
          </p:cNvPr>
          <p:cNvSpPr txBox="1"/>
          <p:nvPr/>
        </p:nvSpPr>
        <p:spPr>
          <a:xfrm>
            <a:off x="6420830" y="3261026"/>
            <a:ext cx="93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Dynamics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F0736-1BA4-FE02-B51D-7D92A31BE52B}"/>
              </a:ext>
            </a:extLst>
          </p:cNvPr>
          <p:cNvSpPr txBox="1"/>
          <p:nvPr/>
        </p:nvSpPr>
        <p:spPr>
          <a:xfrm>
            <a:off x="6420829" y="4088473"/>
            <a:ext cx="936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ECRV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val="155587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Prelaunch – Pad Position Measurements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FCA82B92-E3F4-DEED-D288-2D1BD6A05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44" y="1199798"/>
            <a:ext cx="5532782" cy="5286892"/>
          </a:xfrm>
        </p:spPr>
        <p:txBody>
          <a:bodyPr>
            <a:normAutofit/>
          </a:bodyPr>
          <a:lstStyle/>
          <a:p>
            <a:r>
              <a:rPr lang="en-US" dirty="0"/>
              <a:t>Surveyed pad position mapped to inertial frame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Survey error bookkept as an ECRV state (Pad position bias)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Provides estimates of pre-launch attitude errors and IMU error ECRV states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2/5/2023</a:t>
            </a:r>
            <a:endParaRPr lang="en-US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8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FBB1F7-93F2-6D39-8437-C6E27D95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B1EB3A06-4984-AD6A-469C-7D11069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3" y="1199798"/>
            <a:ext cx="6513443" cy="499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94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65636C-9810-1CF8-82A6-8F819057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Ascent – GPS Measurements</a:t>
            </a: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EE31E5E8-3F92-482E-DE99-3D8E56AA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2/5/2023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CEE833B6-68E1-8797-BF5E-C29A8E3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7BB8A-7CF9-4A4B-B607-F9A1B1E50FCB}" type="slidenum">
              <a:rPr lang="en-US" smtClean="0"/>
              <a:t>9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72FC5D83-16D6-A984-07C3-803AE2A1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45th AAS GN&amp;C Conference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FBB1F7-93F2-6D39-8437-C6E27D95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ontent Placeholder 32">
            <a:extLst>
              <a:ext uri="{FF2B5EF4-FFF2-40B4-BE49-F238E27FC236}">
                <a16:creationId xmlns:a16="http://schemas.microsoft.com/office/drawing/2014/main" id="{74F205CF-6CFB-B64E-00BA-5442958B7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43" y="1199798"/>
            <a:ext cx="5751443" cy="52868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LAS jettison occurred at L+207 sec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GPS acquires and filters begin processing </a:t>
            </a:r>
            <a:r>
              <a:rPr lang="en-US" dirty="0" err="1"/>
              <a:t>pseudorange</a:t>
            </a:r>
            <a:r>
              <a:rPr lang="en-US" dirty="0"/>
              <a:t> measurements within 1 minute </a:t>
            </a:r>
          </a:p>
          <a:p>
            <a:endParaRPr lang="en-US" dirty="0"/>
          </a:p>
          <a:p>
            <a:r>
              <a:rPr lang="en-US" dirty="0"/>
              <a:t>Some dropouts in CH2 but normally between 5-11 SVs processed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Residuals (and </a:t>
            </a:r>
            <a:r>
              <a:rPr lang="en-US" dirty="0" err="1"/>
              <a:t>pseudorange</a:t>
            </a:r>
            <a:r>
              <a:rPr lang="en-US" dirty="0"/>
              <a:t> biases) stabilize quickly and appear well-distributed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04AD1C-0A40-0500-661A-A172E52B6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878" y="1199798"/>
            <a:ext cx="6344478" cy="48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22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813</Words>
  <Application>Microsoft Macintosh PowerPoint</Application>
  <PresentationFormat>Widescreen</PresentationFormat>
  <Paragraphs>192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 2013 - 2022</vt:lpstr>
      <vt:lpstr>PowerPoint Presentation</vt:lpstr>
      <vt:lpstr>Overview</vt:lpstr>
      <vt:lpstr>Artemis-1 Mission Overview</vt:lpstr>
      <vt:lpstr>Absolute Navigation (NVA) Subsystem</vt:lpstr>
      <vt:lpstr>NVA Architecture Diagram</vt:lpstr>
      <vt:lpstr>EKF Moding and Sensor Utilization</vt:lpstr>
      <vt:lpstr>EKF Implementation Considerations</vt:lpstr>
      <vt:lpstr>Prelaunch – Pad Position Measurements</vt:lpstr>
      <vt:lpstr>Ascent – GPS Measurements</vt:lpstr>
      <vt:lpstr>Outbound Orbit – GPS Measurements</vt:lpstr>
      <vt:lpstr>Outbound Orbit – Star Tracker Measurements</vt:lpstr>
      <vt:lpstr>Cislunar – OpNav Measurements</vt:lpstr>
      <vt:lpstr>Inbound Orbit – GPS Measurements</vt:lpstr>
      <vt:lpstr>Inbound Orbit – Star Tracker Measurements</vt:lpstr>
      <vt:lpstr>Entry – GPS Measurements</vt:lpstr>
      <vt:lpstr>Measurement Processing 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Sullivan, Jacob J. (JSC-EG611)</dc:creator>
  <cp:lastModifiedBy>Sullivan, Jacob J. (JSC-EG611)</cp:lastModifiedBy>
  <cp:revision>15</cp:revision>
  <dcterms:created xsi:type="dcterms:W3CDTF">2023-01-12T20:20:55Z</dcterms:created>
  <dcterms:modified xsi:type="dcterms:W3CDTF">2023-01-15T22:34:22Z</dcterms:modified>
</cp:coreProperties>
</file>