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6" r:id="rId2"/>
    <p:sldId id="374" r:id="rId3"/>
    <p:sldId id="410" r:id="rId4"/>
    <p:sldId id="380" r:id="rId5"/>
    <p:sldId id="396" r:id="rId6"/>
    <p:sldId id="407" r:id="rId7"/>
    <p:sldId id="304" r:id="rId8"/>
    <p:sldId id="305" r:id="rId9"/>
    <p:sldId id="408" r:id="rId10"/>
    <p:sldId id="409" r:id="rId11"/>
    <p:sldId id="39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94537-E532-4EFE-9E67-D2CD229CEBD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2C470-0ABA-4546-9597-E48DFBEC9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5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4D76-C0D5-4722-9690-2E385D679BFC}" type="datetime1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12"/>
          <a:stretch/>
        </p:blipFill>
        <p:spPr>
          <a:xfrm>
            <a:off x="10125640" y="0"/>
            <a:ext cx="2066361" cy="131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8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DA8B-E4AD-4195-A250-7E04F29BE8D2}" type="datetime1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1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1297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29728" cy="51297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BF45-D292-46C1-8C9F-9FEFF9DBA3F6}" type="datetime1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9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CE98-99D9-4420-A870-689EE542DEFA}" type="datetime1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2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02413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904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D6DD-DF1F-4CDD-BCC3-371DF5D6967A}" type="datetime1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0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66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66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F01D0-3E4F-4060-86ED-E51A259E83AA}" type="datetime1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0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278D-90FA-4ABB-A34F-78AA3F809483}" type="datetime1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6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B1E6-308A-49CA-A9DF-A44F49E1FC5B}" type="datetime1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1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CAFB3-238B-42F2-893A-9102C07A25B6}" type="datetime1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1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4165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5584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33F6-F7C1-469A-A852-4B7137A7C279}" type="datetime1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0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26"/>
            <a:ext cx="5593340" cy="441655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5584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06FE-A399-4239-98FC-D852835D0B4F}" type="datetime1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3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411163"/>
            <a:ext cx="9525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57150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BD9EA-3111-46D5-920D-1BDFDE47FA7F}" type="datetime1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57150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2" descr="clark-grey-72-png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8104"/>
            <a:ext cx="3962400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aero_bann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2" y="6257928"/>
            <a:ext cx="7905749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04315" y="63754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EE98D402-51C1-40E1-930E-D0E97DCC4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3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46033-57C4-46D6-AF24-46661401B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128392"/>
            <a:ext cx="10363200" cy="16557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analysis of nonlinear second-mode development in a Mach-6 boundary layer from high-speed schlieren data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CD6DBC-9B4C-4564-8A5B-05338E209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66720"/>
            <a:ext cx="9144000" cy="17780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SciTech Transition Open Forum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Cole Sousa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Richard Kennedy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Rudolph King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Brett Bathel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Joshua Weisberger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Stuart Laurence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en-US" baseline="30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A6A184-BD74-4C27-9D1E-06ADF83D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CC662-D60A-2EF2-75BF-6662D544F5B4}"/>
              </a:ext>
            </a:extLst>
          </p:cNvPr>
          <p:cNvSpPr txBox="1"/>
          <p:nvPr/>
        </p:nvSpPr>
        <p:spPr>
          <a:xfrm>
            <a:off x="1524000" y="5161005"/>
            <a:ext cx="919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Maryland, College Park, Department of Aerospace Engineering</a:t>
            </a:r>
          </a:p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 Langley Research Center, Flow Physics and Control Branch</a:t>
            </a:r>
          </a:p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 Langley Research Center, Advanced Measurements and Data Systems Branch </a:t>
            </a:r>
          </a:p>
          <a:p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57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A948ABD-B6CD-39E7-4227-BD6A9E719BED}"/>
              </a:ext>
            </a:extLst>
          </p:cNvPr>
          <p:cNvSpPr/>
          <p:nvPr/>
        </p:nvSpPr>
        <p:spPr>
          <a:xfrm>
            <a:off x="0" y="5411681"/>
            <a:ext cx="5288437" cy="1446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464A8-818B-0F5D-2348-BFB1989EF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1BC9F1-1557-54A4-2287-66C5B510A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062" y="271848"/>
            <a:ext cx="7949938" cy="3157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F268AE-8895-43ED-8AA4-D9802D1BE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2" y="3683958"/>
            <a:ext cx="7949938" cy="31740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EC0567-6D8C-CF5D-E983-D49E60B9E43E}"/>
              </a:ext>
            </a:extLst>
          </p:cNvPr>
          <p:cNvSpPr txBox="1"/>
          <p:nvPr/>
        </p:nvSpPr>
        <p:spPr>
          <a:xfrm>
            <a:off x="414779" y="1410509"/>
            <a:ext cx="181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BMD 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Bispectral Modes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408304-21F2-DA62-A684-92B15E99B2AE}"/>
                  </a:ext>
                </a:extLst>
              </p:cNvPr>
              <p:cNvSpPr txBox="1"/>
              <p:nvPr/>
            </p:nvSpPr>
            <p:spPr>
              <a:xfrm>
                <a:off x="2748838" y="937668"/>
                <a:ext cx="15909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+0→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408304-21F2-DA62-A684-92B15E99B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838" y="937668"/>
                <a:ext cx="1590902" cy="307777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5FDA1A-544B-7408-A9F3-3FE68D4F6E01}"/>
                  </a:ext>
                </a:extLst>
              </p:cNvPr>
              <p:cNvSpPr txBox="1"/>
              <p:nvPr/>
            </p:nvSpPr>
            <p:spPr>
              <a:xfrm>
                <a:off x="2748838" y="1514112"/>
                <a:ext cx="18268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→2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5FDA1A-544B-7408-A9F3-3FE68D4F6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838" y="1514112"/>
                <a:ext cx="1826854" cy="307777"/>
              </a:xfrm>
              <a:prstGeom prst="rect">
                <a:avLst/>
              </a:prstGeom>
              <a:blipFill>
                <a:blip r:embed="rId5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7BD1C4-8265-837F-2890-AB186E47753F}"/>
                  </a:ext>
                </a:extLst>
              </p:cNvPr>
              <p:cNvSpPr txBox="1"/>
              <p:nvPr/>
            </p:nvSpPr>
            <p:spPr>
              <a:xfrm>
                <a:off x="2748838" y="2056840"/>
                <a:ext cx="18268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14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7BD1C4-8265-837F-2890-AB186E477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838" y="2056840"/>
                <a:ext cx="1826853" cy="307777"/>
              </a:xfrm>
              <a:prstGeom prst="rect">
                <a:avLst/>
              </a:prstGeom>
              <a:blipFill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e 14">
            <a:extLst>
              <a:ext uri="{FF2B5EF4-FFF2-40B4-BE49-F238E27FC236}">
                <a16:creationId xmlns:a16="http://schemas.microsoft.com/office/drawing/2014/main" id="{BAC36FE8-016B-AD56-D78B-171499D51C0A}"/>
              </a:ext>
            </a:extLst>
          </p:cNvPr>
          <p:cNvSpPr/>
          <p:nvPr/>
        </p:nvSpPr>
        <p:spPr>
          <a:xfrm>
            <a:off x="2107587" y="419981"/>
            <a:ext cx="707785" cy="255182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E936C0-84D3-3E2C-489C-0177A79E0C68}"/>
                  </a:ext>
                </a:extLst>
              </p:cNvPr>
              <p:cNvSpPr txBox="1"/>
              <p:nvPr/>
            </p:nvSpPr>
            <p:spPr>
              <a:xfrm>
                <a:off x="2748838" y="2664026"/>
                <a:ext cx="15075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14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E936C0-84D3-3E2C-489C-0177A79E0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838" y="2664026"/>
                <a:ext cx="1507536" cy="307777"/>
              </a:xfrm>
              <a:prstGeom prst="rect">
                <a:avLst/>
              </a:prstGeom>
              <a:blipFill>
                <a:blip r:embed="rId7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412894-B986-7CE3-2D34-16A8A226DF40}"/>
                  </a:ext>
                </a:extLst>
              </p:cNvPr>
              <p:cNvSpPr txBox="1"/>
              <p:nvPr/>
            </p:nvSpPr>
            <p:spPr>
              <a:xfrm>
                <a:off x="2748838" y="419981"/>
                <a:ext cx="15075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→0</m:t>
                      </m:r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412894-B986-7CE3-2D34-16A8A226D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838" y="419981"/>
                <a:ext cx="1507536" cy="307777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E87D7D4-47C4-726C-A558-B068DF442E0A}"/>
              </a:ext>
            </a:extLst>
          </p:cNvPr>
          <p:cNvSpPr txBox="1"/>
          <p:nvPr/>
        </p:nvSpPr>
        <p:spPr>
          <a:xfrm>
            <a:off x="414779" y="4826611"/>
            <a:ext cx="181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BMD 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Maps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F3D439-588F-A6D0-608F-2C1F4310A7DB}"/>
                  </a:ext>
                </a:extLst>
              </p:cNvPr>
              <p:cNvSpPr txBox="1"/>
              <p:nvPr/>
            </p:nvSpPr>
            <p:spPr>
              <a:xfrm>
                <a:off x="2748838" y="4353770"/>
                <a:ext cx="15909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+0→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F3D439-588F-A6D0-608F-2C1F4310A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838" y="4353770"/>
                <a:ext cx="1590902" cy="307777"/>
              </a:xfrm>
              <a:prstGeom prst="rect">
                <a:avLst/>
              </a:prstGeom>
              <a:blipFill>
                <a:blip r:embed="rId9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718DDD-4862-F081-B328-EE2E8FDBEDF5}"/>
                  </a:ext>
                </a:extLst>
              </p:cNvPr>
              <p:cNvSpPr txBox="1"/>
              <p:nvPr/>
            </p:nvSpPr>
            <p:spPr>
              <a:xfrm>
                <a:off x="2748838" y="4930214"/>
                <a:ext cx="18268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→2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718DDD-4862-F081-B328-EE2E8FDBE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838" y="4930214"/>
                <a:ext cx="1826854" cy="307777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D83B927-0B96-5081-12BE-FD119B788B8C}"/>
                  </a:ext>
                </a:extLst>
              </p:cNvPr>
              <p:cNvSpPr txBox="1"/>
              <p:nvPr/>
            </p:nvSpPr>
            <p:spPr>
              <a:xfrm>
                <a:off x="2748838" y="5472942"/>
                <a:ext cx="18268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14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D83B927-0B96-5081-12BE-FD119B788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838" y="5472942"/>
                <a:ext cx="1826853" cy="307777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eft Brace 21">
            <a:extLst>
              <a:ext uri="{FF2B5EF4-FFF2-40B4-BE49-F238E27FC236}">
                <a16:creationId xmlns:a16="http://schemas.microsoft.com/office/drawing/2014/main" id="{E5C7A3BA-0D14-C0A4-16E6-9BFB0AA085A9}"/>
              </a:ext>
            </a:extLst>
          </p:cNvPr>
          <p:cNvSpPr/>
          <p:nvPr/>
        </p:nvSpPr>
        <p:spPr>
          <a:xfrm>
            <a:off x="2107587" y="3836083"/>
            <a:ext cx="707785" cy="255182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B6E4DC-7FDD-18AF-D5F3-C05ADD57E7D6}"/>
                  </a:ext>
                </a:extLst>
              </p:cNvPr>
              <p:cNvSpPr txBox="1"/>
              <p:nvPr/>
            </p:nvSpPr>
            <p:spPr>
              <a:xfrm>
                <a:off x="2748838" y="6080128"/>
                <a:ext cx="15075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14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B6E4DC-7FDD-18AF-D5F3-C05ADD57E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838" y="6080128"/>
                <a:ext cx="1507536" cy="307777"/>
              </a:xfrm>
              <a:prstGeom prst="rect">
                <a:avLst/>
              </a:prstGeom>
              <a:blipFill>
                <a:blip r:embed="rId7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768001B-81DB-E5C8-E1AD-BF56325BA22A}"/>
                  </a:ext>
                </a:extLst>
              </p:cNvPr>
              <p:cNvSpPr txBox="1"/>
              <p:nvPr/>
            </p:nvSpPr>
            <p:spPr>
              <a:xfrm>
                <a:off x="2748837" y="3836083"/>
                <a:ext cx="16643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→0</m:t>
                      </m:r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768001B-81DB-E5C8-E1AD-BF56325BA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837" y="3836083"/>
                <a:ext cx="1664357" cy="307777"/>
              </a:xfrm>
              <a:prstGeom prst="rect">
                <a:avLst/>
              </a:prstGeom>
              <a:blipFill>
                <a:blip r:embed="rId12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3843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6B333-A4BD-4D4C-A789-D53922FD3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217714"/>
            <a:ext cx="9525001" cy="9636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ADF59-79AF-4CA9-BB21-F5088488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611086"/>
            <a:ext cx="10515600" cy="4027714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Manuscript submission to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 in Fluids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 review)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analysis methodology to other experimental data sets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Straight cone at non-zero angles of attack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Flared cone (straight cone followed by axisymmetric compression)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pixel-wise temporal reconstruction technique requires development of new techniques to handle disturbance streamlines that are no longer straight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F566C-DD13-46DE-BAB7-0B71472B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20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82C5A-9B57-4933-BBB7-4B91F39F6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36992"/>
            <a:ext cx="9982202" cy="81892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1A907-D8BA-495E-9847-52D685DB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4514"/>
            <a:ext cx="10515600" cy="461752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Pointwise Temporal Signal Reconstruction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Modal Reduction Techniques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Proper Orthogonal Decomposition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Bispectral Mode Decomposition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and Test Conditions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Power-Spectral Densities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Proper Orthogonal Decomposition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Bispectral Mode Decomposition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52997-95D2-4CF2-BC71-6643024A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927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C5CC20-D608-C941-49B2-14AFE7752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56" y="305050"/>
            <a:ext cx="3250650" cy="2719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C457D2-FE26-102E-4C5B-3D54C28B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56" y="3359672"/>
            <a:ext cx="3250650" cy="26985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87FFF-9266-49E1-A837-5268945CC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094" y="1388612"/>
            <a:ext cx="6861905" cy="1313686"/>
          </a:xfrm>
        </p:spPr>
        <p:txBody>
          <a:bodyPr>
            <a:normAutofit/>
          </a:bodyPr>
          <a:lstStyle/>
          <a:p>
            <a:pPr marL="228600" lvl="2"/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Schlieren pointwise signal reconstruction</a:t>
            </a:r>
          </a:p>
          <a:p>
            <a:pPr marL="742950" lvl="3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Utilizes spatially available data in the images</a:t>
            </a:r>
          </a:p>
          <a:p>
            <a:pPr marL="742950" lvl="3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the effective frame rate</a:t>
            </a:r>
          </a:p>
          <a:p>
            <a:pPr marL="742950" lvl="3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Enables analysis of second-mode harmonics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58E3D-12BA-4371-9EBF-316CB148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D4EBBD-37DD-4B43-8DFA-A012D3ED0D0C}"/>
              </a:ext>
            </a:extLst>
          </p:cNvPr>
          <p:cNvSpPr txBox="1"/>
          <p:nvPr/>
        </p:nvSpPr>
        <p:spPr>
          <a:xfrm>
            <a:off x="7213854" y="340800"/>
            <a:ext cx="1462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 about to pass over 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AB2DE-1C0E-4205-8D81-B438A3C3711F}"/>
              </a:ext>
            </a:extLst>
          </p:cNvPr>
          <p:cNvSpPr txBox="1"/>
          <p:nvPr/>
        </p:nvSpPr>
        <p:spPr>
          <a:xfrm>
            <a:off x="7446380" y="2160165"/>
            <a:ext cx="121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 that has just passed over X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A94123-590A-4DAC-BE5C-C810CC320BF5}"/>
              </a:ext>
            </a:extLst>
          </p:cNvPr>
          <p:cNvCxnSpPr>
            <a:cxnSpLocks/>
          </p:cNvCxnSpPr>
          <p:nvPr/>
        </p:nvCxnSpPr>
        <p:spPr>
          <a:xfrm>
            <a:off x="8534619" y="612534"/>
            <a:ext cx="1162737" cy="949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A9BDB0-B727-4146-A4EF-F07F29EED3B3}"/>
              </a:ext>
            </a:extLst>
          </p:cNvPr>
          <p:cNvCxnSpPr>
            <a:cxnSpLocks/>
          </p:cNvCxnSpPr>
          <p:nvPr/>
        </p:nvCxnSpPr>
        <p:spPr>
          <a:xfrm flipV="1">
            <a:off x="8656437" y="2130874"/>
            <a:ext cx="1344239" cy="4403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136ED92-C733-D10F-9DA5-1C5EA052A8B8}"/>
              </a:ext>
            </a:extLst>
          </p:cNvPr>
          <p:cNvSpPr txBox="1"/>
          <p:nvPr/>
        </p:nvSpPr>
        <p:spPr>
          <a:xfrm>
            <a:off x="9832599" y="18705"/>
            <a:ext cx="65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E99917-5407-14F0-4345-5F9F6A551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3" y="3024841"/>
            <a:ext cx="7154944" cy="2690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29D26A-901F-997B-04A1-5F2EC6576EAA}"/>
                  </a:ext>
                </a:extLst>
              </p:cNvPr>
              <p:cNvSpPr txBox="1"/>
              <p:nvPr/>
            </p:nvSpPr>
            <p:spPr>
              <a:xfrm>
                <a:off x="475083" y="2738135"/>
                <a:ext cx="986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29D26A-901F-997B-04A1-5F2EC6576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83" y="2738135"/>
                <a:ext cx="98607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661458-D079-E126-407D-B533D124919B}"/>
                  </a:ext>
                </a:extLst>
              </p:cNvPr>
              <p:cNvSpPr txBox="1"/>
              <p:nvPr/>
            </p:nvSpPr>
            <p:spPr>
              <a:xfrm>
                <a:off x="475083" y="3781037"/>
                <a:ext cx="986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661458-D079-E126-407D-B533D1249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83" y="3781037"/>
                <a:ext cx="98607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1983E35-6285-E5FD-59A2-25CF5B7BCF5B}"/>
              </a:ext>
            </a:extLst>
          </p:cNvPr>
          <p:cNvSpPr txBox="1"/>
          <p:nvPr/>
        </p:nvSpPr>
        <p:spPr>
          <a:xfrm>
            <a:off x="10761281" y="1341779"/>
            <a:ext cx="109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schlieren data along the same row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1D3C75-361B-ED92-86B5-805A8B240D77}"/>
              </a:ext>
            </a:extLst>
          </p:cNvPr>
          <p:cNvSpPr txBox="1"/>
          <p:nvPr/>
        </p:nvSpPr>
        <p:spPr>
          <a:xfrm>
            <a:off x="1129297" y="5672138"/>
            <a:ext cx="5476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Schlieren images from straight cone boundary layer at Mach 6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E7115B-2DF0-935E-37AC-ABBAFD4B8219}"/>
              </a:ext>
            </a:extLst>
          </p:cNvPr>
          <p:cNvSpPr txBox="1">
            <a:spLocks/>
          </p:cNvSpPr>
          <p:nvPr/>
        </p:nvSpPr>
        <p:spPr>
          <a:xfrm>
            <a:off x="163290" y="54430"/>
            <a:ext cx="64170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Time-Resolved Pixel Intensity Signal Reconstruction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70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506D765-0424-1ECC-4AFE-D8892EEBF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56" y="3360468"/>
            <a:ext cx="3250650" cy="2698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C5CC20-D608-C941-49B2-14AFE7752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56" y="305846"/>
            <a:ext cx="3250650" cy="2719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24DCB-D6BC-4C97-B45E-6D88DAA0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90" y="54430"/>
            <a:ext cx="6417083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Time-Resolved Pixel Intensity Signal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87FFF-9266-49E1-A837-5268945CC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094" y="1388611"/>
            <a:ext cx="8305992" cy="4670445"/>
          </a:xfrm>
        </p:spPr>
        <p:txBody>
          <a:bodyPr>
            <a:normAutofit lnSpcReduction="10000"/>
          </a:bodyPr>
          <a:lstStyle/>
          <a:p>
            <a:pPr marL="228600" lvl="2"/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Schlieren pointwise signal reconstruction</a:t>
            </a:r>
          </a:p>
          <a:p>
            <a:pPr marL="742950" lvl="3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Utilizes spatially available data in the images</a:t>
            </a:r>
          </a:p>
          <a:p>
            <a:pPr marL="742950" lvl="3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the effective frame rate</a:t>
            </a:r>
          </a:p>
          <a:p>
            <a:pPr marL="742950" lvl="3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Enables analysis of second-mode harmonics</a:t>
            </a:r>
          </a:p>
          <a:p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 of the method relies 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approximately constant propagation speed of all relevant content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Sufficiently high frame-rate, such that second-mode wave-packets do not evolve significantly between sequential images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frame rate of ~1/2 the fundamental second-mode frequency is recommended</a:t>
            </a:r>
          </a:p>
          <a:p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application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interrogation points in the BL along the maximum second-mode disturbance streamline</a:t>
            </a:r>
          </a:p>
          <a:p>
            <a:pPr marL="457200" lvl="1" indent="0">
              <a:buNone/>
            </a:pPr>
            <a:endParaRPr lang="en-US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Various global modal reduction techniques have since been developed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Proper Orthogonal Decomposition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Bispectral Mode Decomposition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motivates a generalization of the reconstruction technique to the full schlieren field of 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58E3D-12BA-4371-9EBF-316CB148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DE00D1-579C-2EBE-C3B2-42841D4AEC10}"/>
              </a:ext>
            </a:extLst>
          </p:cNvPr>
          <p:cNvSpPr txBox="1"/>
          <p:nvPr/>
        </p:nvSpPr>
        <p:spPr>
          <a:xfrm>
            <a:off x="9832599" y="18705"/>
            <a:ext cx="65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38431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6AD8883-DAB3-4FEC-8794-BCA31561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1A55B-89E1-4677-ACB3-245D8A16F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5" y="72819"/>
            <a:ext cx="6825673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Proper Orthogonal Decomposition (SPOD)</a:t>
            </a:r>
          </a:p>
        </p:txBody>
      </p:sp>
      <p:pic>
        <p:nvPicPr>
          <p:cNvPr id="16" name="Picture 15" descr="Word&#10;&#10;Description automatically generated with medium confidence">
            <a:extLst>
              <a:ext uri="{FF2B5EF4-FFF2-40B4-BE49-F238E27FC236}">
                <a16:creationId xmlns:a16="http://schemas.microsoft.com/office/drawing/2014/main" id="{504F9C20-0882-486B-A115-59D2C4CD4D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 b="44836"/>
          <a:stretch/>
        </p:blipFill>
        <p:spPr>
          <a:xfrm>
            <a:off x="0" y="3674296"/>
            <a:ext cx="12192000" cy="58521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3D84DFA-48D6-48F3-AE9A-76BB635FED12}"/>
              </a:ext>
            </a:extLst>
          </p:cNvPr>
          <p:cNvSpPr/>
          <p:nvPr/>
        </p:nvSpPr>
        <p:spPr>
          <a:xfrm>
            <a:off x="586387" y="3973937"/>
            <a:ext cx="10928957" cy="250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BD50E28-366D-4C2E-9970-320A94981956}"/>
              </a:ext>
            </a:extLst>
          </p:cNvPr>
          <p:cNvCxnSpPr>
            <a:cxnSpLocks/>
          </p:cNvCxnSpPr>
          <p:nvPr/>
        </p:nvCxnSpPr>
        <p:spPr>
          <a:xfrm>
            <a:off x="6050865" y="4213783"/>
            <a:ext cx="0" cy="454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AA92455-7D10-4076-B741-B58F35200890}"/>
              </a:ext>
            </a:extLst>
          </p:cNvPr>
          <p:cNvSpPr txBox="1"/>
          <p:nvPr/>
        </p:nvSpPr>
        <p:spPr>
          <a:xfrm>
            <a:off x="5680533" y="4309561"/>
            <a:ext cx="74066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2C3D4D-80D1-4EE3-8D55-0A939167F644}"/>
              </a:ext>
            </a:extLst>
          </p:cNvPr>
          <p:cNvSpPr txBox="1"/>
          <p:nvPr/>
        </p:nvSpPr>
        <p:spPr>
          <a:xfrm>
            <a:off x="8610600" y="5702134"/>
            <a:ext cx="2450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SPOD Mode 1 at 286 kHz</a:t>
            </a:r>
          </a:p>
        </p:txBody>
      </p:sp>
      <p:pic>
        <p:nvPicPr>
          <p:cNvPr id="22" name="spod_vid">
            <a:hlinkClick r:id="" action="ppaction://media"/>
            <a:extLst>
              <a:ext uri="{FF2B5EF4-FFF2-40B4-BE49-F238E27FC236}">
                <a16:creationId xmlns:a16="http://schemas.microsoft.com/office/drawing/2014/main" id="{5481ECC3-A37F-4B2E-A8A5-C6B82FDB7D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568" r="7612"/>
          <a:stretch/>
        </p:blipFill>
        <p:spPr>
          <a:xfrm>
            <a:off x="228857" y="4668507"/>
            <a:ext cx="11501325" cy="100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1EF3FA-BDF2-DA1B-F27A-A5F726033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387" y="220257"/>
            <a:ext cx="4765964" cy="29458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40D6D2-D2AC-2BA7-A584-04537AEDDD22}"/>
                  </a:ext>
                </a:extLst>
              </p:cNvPr>
              <p:cNvSpPr txBox="1"/>
              <p:nvPr/>
            </p:nvSpPr>
            <p:spPr>
              <a:xfrm>
                <a:off x="8620413" y="3197079"/>
                <a:ext cx="2228273" cy="427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CSD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</m:acc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𝒇𝒌</m:t>
                        </m:r>
                      </m:sub>
                    </m:sSub>
                    <m:sSubSup>
                      <m:sSubSup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𝒇𝒌</m:t>
                        </m:r>
                      </m:sub>
                      <m:sup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bSup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40D6D2-D2AC-2BA7-A584-04537AEDD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413" y="3197079"/>
                <a:ext cx="2228273" cy="427168"/>
              </a:xfrm>
              <a:prstGeom prst="rect">
                <a:avLst/>
              </a:prstGeom>
              <a:blipFill>
                <a:blip r:embed="rId7"/>
                <a:stretch>
                  <a:fillRect t="-2817"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4FE0630-743D-B978-2372-3B99E1A8C37D}"/>
              </a:ext>
            </a:extLst>
          </p:cNvPr>
          <p:cNvSpPr txBox="1"/>
          <p:nvPr/>
        </p:nvSpPr>
        <p:spPr>
          <a:xfrm>
            <a:off x="10554853" y="-22516"/>
            <a:ext cx="1637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Towne et al. (2018)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A48848-135C-ABB0-DAA9-2A8BEB89AE8C}"/>
              </a:ext>
            </a:extLst>
          </p:cNvPr>
          <p:cNvSpPr txBox="1"/>
          <p:nvPr/>
        </p:nvSpPr>
        <p:spPr>
          <a:xfrm>
            <a:off x="216054" y="1493773"/>
            <a:ext cx="68256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SPOD is an estimation of orthogonal eigenmodes that depend on space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Eigenmodes are the left and right eigenvectors of the Cross-Spectral Density matrix for each frequency bin of the DFT of the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column vector of the data matrix,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contains the pixel intensities of a single image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52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A55B-89E1-4677-ACB3-245D8A16F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90" y="40004"/>
            <a:ext cx="6825673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Bispectral Mode Decomposition (BMD)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6AD8883-DAB3-4FEC-8794-BCA31561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341E3F-A864-D227-0A6A-B3687255E7B1}"/>
                  </a:ext>
                </a:extLst>
              </p:cNvPr>
              <p:cNvSpPr txBox="1"/>
              <p:nvPr/>
            </p:nvSpPr>
            <p:spPr>
              <a:xfrm>
                <a:off x="161112" y="1788208"/>
                <a:ext cx="10334625" cy="122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Extension of SPOD to higher-order spectra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Estimates the Bispectral Density Matrix,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1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∘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  <m:sup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sup>
                    </m:sSubSup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</m:acc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Produces coherent structures associated with triadic interactions (bispectral modes) and maps indicating regions of triadic interaction activity (nonnormalized bispectral quantity) 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341E3F-A864-D227-0A6A-B3687255E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12" y="1788208"/>
                <a:ext cx="10334625" cy="1222386"/>
              </a:xfrm>
              <a:prstGeom prst="rect">
                <a:avLst/>
              </a:prstGeom>
              <a:blipFill>
                <a:blip r:embed="rId2"/>
                <a:stretch>
                  <a:fillRect l="-354" t="-2488" b="-6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606A7791-40E6-024F-9A28-99D63A16B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538" y="398463"/>
            <a:ext cx="2927350" cy="1854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57965E-54BC-32D1-BE80-9FC7A1F8E74A}"/>
                  </a:ext>
                </a:extLst>
              </p:cNvPr>
              <p:cNvSpPr txBox="1"/>
              <p:nvPr/>
            </p:nvSpPr>
            <p:spPr>
              <a:xfrm>
                <a:off x="9385888" y="728301"/>
                <a:ext cx="25272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  </m:t>
                      </m:r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)∘</m:t>
                      </m:r>
                      <m:acc>
                        <m:accPr>
                          <m:chr m:val="̂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57965E-54BC-32D1-BE80-9FC7A1F8E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5888" y="728301"/>
                <a:ext cx="2527294" cy="276999"/>
              </a:xfrm>
              <a:prstGeom prst="rect">
                <a:avLst/>
              </a:prstGeom>
              <a:blipFill>
                <a:blip r:embed="rId4"/>
                <a:stretch>
                  <a:fillRect l="-2174" t="-23913" r="-338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3D42EE-FCFB-85BF-F504-FC320FDC5EFD}"/>
                  </a:ext>
                </a:extLst>
              </p:cNvPr>
              <p:cNvSpPr txBox="1"/>
              <p:nvPr/>
            </p:nvSpPr>
            <p:spPr>
              <a:xfrm>
                <a:off x="9385888" y="1659757"/>
                <a:ext cx="18463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  </m:t>
                      </m:r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3D42EE-FCFB-85BF-F504-FC320FDC5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5888" y="1659757"/>
                <a:ext cx="1846339" cy="276999"/>
              </a:xfrm>
              <a:prstGeom prst="rect">
                <a:avLst/>
              </a:prstGeom>
              <a:blipFill>
                <a:blip r:embed="rId5"/>
                <a:stretch>
                  <a:fillRect l="-2970" t="-23913" r="-4290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38C42A24-107F-202E-7785-721E7B63C3E5}"/>
              </a:ext>
            </a:extLst>
          </p:cNvPr>
          <p:cNvSpPr/>
          <p:nvPr/>
        </p:nvSpPr>
        <p:spPr>
          <a:xfrm>
            <a:off x="6369559" y="283942"/>
            <a:ext cx="5661329" cy="208324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D8D462-BD18-510C-2562-D295812ECB5B}"/>
              </a:ext>
            </a:extLst>
          </p:cNvPr>
          <p:cNvSpPr txBox="1"/>
          <p:nvPr/>
        </p:nvSpPr>
        <p:spPr>
          <a:xfrm>
            <a:off x="10938705" y="-14426"/>
            <a:ext cx="2184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Schmidt (2020)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01361B-AD86-2603-386F-0B3E3A9BB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0" y="3268516"/>
            <a:ext cx="12101399" cy="92135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5107790-DEE2-8AE0-C4C5-8C2071B414E6}"/>
              </a:ext>
            </a:extLst>
          </p:cNvPr>
          <p:cNvSpPr txBox="1"/>
          <p:nvPr/>
        </p:nvSpPr>
        <p:spPr>
          <a:xfrm>
            <a:off x="9016779" y="4303095"/>
            <a:ext cx="289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Bispectral Mode at 593 kHz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60569FA-3C96-8BDF-ED9B-30CCBB95DD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0" y="4690371"/>
            <a:ext cx="12101399" cy="88546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4C1FC0A-92BE-54CA-1383-1333CB21760B}"/>
              </a:ext>
            </a:extLst>
          </p:cNvPr>
          <p:cNvSpPr txBox="1"/>
          <p:nvPr/>
        </p:nvSpPr>
        <p:spPr>
          <a:xfrm>
            <a:off x="10034545" y="5707006"/>
            <a:ext cx="187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Map</a:t>
            </a:r>
          </a:p>
        </p:txBody>
      </p:sp>
    </p:spTree>
    <p:extLst>
      <p:ext uri="{BB962C8B-B14F-4D97-AF65-F5344CB8AC3E}">
        <p14:creationId xmlns:p14="http://schemas.microsoft.com/office/powerpoint/2010/main" val="2262976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94DAA1-B5C0-40DC-B9BC-83585ACBD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38" y="3415067"/>
            <a:ext cx="6128866" cy="2572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A6CAA3-7FB5-4CA7-928C-EA78333B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90" y="54430"/>
            <a:ext cx="6485890" cy="69551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and Flow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3FBB3-4A5E-45BD-89A7-4066E70B3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68" y="1001487"/>
            <a:ext cx="7026397" cy="241358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 6 experiments on sharp nose-tip T9 Cone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Nose Tip Radius:  0.006”</a:t>
            </a:r>
          </a:p>
          <a:p>
            <a:pPr marL="233363"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data captured with calibrated schlieren imagery</a:t>
            </a:r>
          </a:p>
          <a:p>
            <a:pPr marL="690563"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 Rate: 286 kHz</a:t>
            </a:r>
          </a:p>
          <a:p>
            <a:pPr marL="690563"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of View: 285-385 [mm] from nose tip</a:t>
            </a:r>
          </a:p>
          <a:p>
            <a:pPr marL="690563"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Resolution: 1280 x 64 pix</a:t>
            </a:r>
          </a:p>
          <a:p>
            <a:pPr marL="690563"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Scale: 0.0756 mm/pix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D5E12-A138-4E6E-A5C5-B4F0B6F82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1190" y="340227"/>
            <a:ext cx="4042119" cy="268469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45EB30-FC46-4A42-9D28-7D2B8B32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CD919-C59C-0ADF-9443-67A670AEA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127" y="3429000"/>
            <a:ext cx="4404244" cy="252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94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649E-14FA-4272-9D3C-85FFCFE52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61" y="54430"/>
            <a:ext cx="7040881" cy="84766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Spectral Density (PSD)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93B74-8557-48C1-9C12-6FEBA2B84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240" y="1593399"/>
            <a:ext cx="5271760" cy="7139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PSD at each condition shows significant growth in the fundamental and harmonic frequency bands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59211-716F-4E84-8717-4CDCE19A2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70" y="2790828"/>
            <a:ext cx="3557846" cy="2936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602089-057A-419B-9313-847E13382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040" y="2788794"/>
            <a:ext cx="3685863" cy="2940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E69897-7BD5-410E-B661-5586E9B73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427" y="2788793"/>
            <a:ext cx="3675393" cy="29403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A041D3-A81E-4D5C-8C8C-0FC7DCE8A861}"/>
              </a:ext>
            </a:extLst>
          </p:cNvPr>
          <p:cNvSpPr txBox="1"/>
          <p:nvPr/>
        </p:nvSpPr>
        <p:spPr>
          <a:xfrm>
            <a:off x="950976" y="5692717"/>
            <a:ext cx="171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Re97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2C217C-9794-4AC7-86FC-9C8BD0FC6642}"/>
              </a:ext>
            </a:extLst>
          </p:cNvPr>
          <p:cNvSpPr txBox="1"/>
          <p:nvPr/>
        </p:nvSpPr>
        <p:spPr>
          <a:xfrm>
            <a:off x="9040368" y="5692717"/>
            <a:ext cx="171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Re66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622201-8F4E-4634-88F9-E3C47639FF39}"/>
              </a:ext>
            </a:extLst>
          </p:cNvPr>
          <p:cNvSpPr txBox="1"/>
          <p:nvPr/>
        </p:nvSpPr>
        <p:spPr>
          <a:xfrm>
            <a:off x="4995672" y="5692717"/>
            <a:ext cx="171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Re79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A33B16D-B578-4E7F-B37B-84FC62009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F5096A-656E-41DD-BBEA-2FD1B77A5CD9}"/>
              </a:ext>
            </a:extLst>
          </p:cNvPr>
          <p:cNvCxnSpPr>
            <a:cxnSpLocks/>
          </p:cNvCxnSpPr>
          <p:nvPr/>
        </p:nvCxnSpPr>
        <p:spPr>
          <a:xfrm>
            <a:off x="1709928" y="2307336"/>
            <a:ext cx="0" cy="21762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33DC85-8415-4E41-9573-82DBDEF7FCCE}"/>
              </a:ext>
            </a:extLst>
          </p:cNvPr>
          <p:cNvCxnSpPr>
            <a:cxnSpLocks/>
          </p:cNvCxnSpPr>
          <p:nvPr/>
        </p:nvCxnSpPr>
        <p:spPr>
          <a:xfrm flipH="1">
            <a:off x="2138194" y="2307336"/>
            <a:ext cx="1309094" cy="14424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55160E2-598F-4459-80D7-9774A2C47175}"/>
              </a:ext>
            </a:extLst>
          </p:cNvPr>
          <p:cNvCxnSpPr>
            <a:cxnSpLocks/>
          </p:cNvCxnSpPr>
          <p:nvPr/>
        </p:nvCxnSpPr>
        <p:spPr>
          <a:xfrm flipH="1">
            <a:off x="2168236" y="2307336"/>
            <a:ext cx="1279052" cy="9656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CE6D2E47-7119-40C2-8C47-A89785B0E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03" y="112379"/>
            <a:ext cx="4200944" cy="25530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E7504E-83BC-4F65-8917-3F7B2C155BBE}"/>
              </a:ext>
            </a:extLst>
          </p:cNvPr>
          <p:cNvSpPr txBox="1"/>
          <p:nvPr/>
        </p:nvSpPr>
        <p:spPr>
          <a:xfrm>
            <a:off x="9721523" y="-11034"/>
            <a:ext cx="1109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Re97</a:t>
            </a:r>
          </a:p>
        </p:txBody>
      </p:sp>
    </p:spTree>
    <p:extLst>
      <p:ext uri="{BB962C8B-B14F-4D97-AF65-F5344CB8AC3E}">
        <p14:creationId xmlns:p14="http://schemas.microsoft.com/office/powerpoint/2010/main" val="3058342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05977-204E-283B-D6F9-6314E4B6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402-51C1-40E1-930E-D0E97DCC4B3B}" type="slidenum">
              <a:rPr lang="en-US" smtClean="0"/>
              <a:t>9</a:t>
            </a:fld>
            <a:endParaRPr lang="en-US"/>
          </a:p>
        </p:txBody>
      </p:sp>
      <p:pic>
        <p:nvPicPr>
          <p:cNvPr id="8" name="Content Placeholder 7" descr="A picture containing bar chart&#10;&#10;Description automatically generated">
            <a:extLst>
              <a:ext uri="{FF2B5EF4-FFF2-40B4-BE49-F238E27FC236}">
                <a16:creationId xmlns:a16="http://schemas.microsoft.com/office/drawing/2014/main" id="{7EA02021-FF13-0ECE-7A79-DF61B4B44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80" y="0"/>
            <a:ext cx="8757920" cy="629272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0E1867-E65E-E2E3-2032-A102E4F3CF5B}"/>
              </a:ext>
            </a:extLst>
          </p:cNvPr>
          <p:cNvSpPr txBox="1"/>
          <p:nvPr/>
        </p:nvSpPr>
        <p:spPr>
          <a:xfrm>
            <a:off x="71120" y="480898"/>
            <a:ext cx="336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PSD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B848D-7E3B-0144-9DAA-8739BAD343FB}"/>
              </a:ext>
            </a:extLst>
          </p:cNvPr>
          <p:cNvSpPr txBox="1"/>
          <p:nvPr/>
        </p:nvSpPr>
        <p:spPr>
          <a:xfrm>
            <a:off x="1422400" y="216045"/>
            <a:ext cx="298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second-mode fundamental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748515-04FB-224B-1E83-B10EC99761CB}"/>
              </a:ext>
            </a:extLst>
          </p:cNvPr>
          <p:cNvSpPr txBox="1"/>
          <p:nvPr/>
        </p:nvSpPr>
        <p:spPr>
          <a:xfrm>
            <a:off x="71120" y="1956085"/>
            <a:ext cx="298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6FA8D1-52AD-9120-5A1B-27EB0F467B2D}"/>
              </a:ext>
            </a:extLst>
          </p:cNvPr>
          <p:cNvSpPr txBox="1"/>
          <p:nvPr/>
        </p:nvSpPr>
        <p:spPr>
          <a:xfrm>
            <a:off x="-9173" y="4153709"/>
            <a:ext cx="1711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Pixel-wise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autobicoherence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121895-05A6-08E7-8B89-605A1AEC6B5B}"/>
              </a:ext>
            </a:extLst>
          </p:cNvPr>
          <p:cNvSpPr txBox="1"/>
          <p:nvPr/>
        </p:nvSpPr>
        <p:spPr>
          <a:xfrm>
            <a:off x="1422400" y="809081"/>
            <a:ext cx="298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second-mode 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harmonic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9A97A0-B94B-8480-565D-58A9B91108AE}"/>
              </a:ext>
            </a:extLst>
          </p:cNvPr>
          <p:cNvSpPr txBox="1"/>
          <p:nvPr/>
        </p:nvSpPr>
        <p:spPr>
          <a:xfrm>
            <a:off x="1422400" y="1390910"/>
            <a:ext cx="298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second-mode fundamental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133EB6-9AFA-75B8-4CEF-6A20E97C2E96}"/>
              </a:ext>
            </a:extLst>
          </p:cNvPr>
          <p:cNvSpPr txBox="1"/>
          <p:nvPr/>
        </p:nvSpPr>
        <p:spPr>
          <a:xfrm>
            <a:off x="1422400" y="1967354"/>
            <a:ext cx="298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second-mode 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harmonic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DA32AC-549E-8873-D98A-74865B1439A5}"/>
              </a:ext>
            </a:extLst>
          </p:cNvPr>
          <p:cNvSpPr txBox="1"/>
          <p:nvPr/>
        </p:nvSpPr>
        <p:spPr>
          <a:xfrm>
            <a:off x="1422400" y="2510082"/>
            <a:ext cx="298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second-mode 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harmonic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D9B6E9-6595-B905-DA2D-2EFA83BF8406}"/>
              </a:ext>
            </a:extLst>
          </p:cNvPr>
          <p:cNvSpPr txBox="1"/>
          <p:nvPr/>
        </p:nvSpPr>
        <p:spPr>
          <a:xfrm>
            <a:off x="5638800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8BECE9BA-415D-7D5B-DBDB-CA4ACB250D76}"/>
              </a:ext>
            </a:extLst>
          </p:cNvPr>
          <p:cNvSpPr/>
          <p:nvPr/>
        </p:nvSpPr>
        <p:spPr>
          <a:xfrm>
            <a:off x="1280159" y="250853"/>
            <a:ext cx="208775" cy="86600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F57E3972-9D6B-78C9-6F3F-0FE0592DD641}"/>
              </a:ext>
            </a:extLst>
          </p:cNvPr>
          <p:cNvSpPr/>
          <p:nvPr/>
        </p:nvSpPr>
        <p:spPr>
          <a:xfrm>
            <a:off x="781150" y="1488936"/>
            <a:ext cx="707784" cy="129877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13D5B7D-A566-552C-0EFF-4FB7C39B49FF}"/>
                  </a:ext>
                </a:extLst>
              </p:cNvPr>
              <p:cNvSpPr txBox="1"/>
              <p:nvPr/>
            </p:nvSpPr>
            <p:spPr>
              <a:xfrm>
                <a:off x="2154949" y="3680868"/>
                <a:ext cx="14410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→3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13D5B7D-A566-552C-0EFF-4FB7C39B4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949" y="3680868"/>
                <a:ext cx="1441002" cy="307777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796E17-30F6-AA76-4D04-9A70D9664D9A}"/>
                  </a:ext>
                </a:extLst>
              </p:cNvPr>
              <p:cNvSpPr txBox="1"/>
              <p:nvPr/>
            </p:nvSpPr>
            <p:spPr>
              <a:xfrm>
                <a:off x="2154949" y="4257312"/>
                <a:ext cx="16547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→4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796E17-30F6-AA76-4D04-9A70D9664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949" y="4257312"/>
                <a:ext cx="1654722" cy="307777"/>
              </a:xfrm>
              <a:prstGeom prst="rect">
                <a:avLst/>
              </a:prstGeom>
              <a:blipFill>
                <a:blip r:embed="rId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7F7FAD-96B4-F26A-E83C-C007A6199C0E}"/>
                  </a:ext>
                </a:extLst>
              </p:cNvPr>
              <p:cNvSpPr txBox="1"/>
              <p:nvPr/>
            </p:nvSpPr>
            <p:spPr>
              <a:xfrm>
                <a:off x="2154949" y="4800040"/>
                <a:ext cx="16547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→0</m:t>
                      </m:r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7F7FAD-96B4-F26A-E83C-C007A6199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949" y="4800040"/>
                <a:ext cx="1654721" cy="307777"/>
              </a:xfrm>
              <a:prstGeom prst="rect">
                <a:avLst/>
              </a:prstGeom>
              <a:blipFill>
                <a:blip r:embed="rId5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Left Brace 28">
            <a:extLst>
              <a:ext uri="{FF2B5EF4-FFF2-40B4-BE49-F238E27FC236}">
                <a16:creationId xmlns:a16="http://schemas.microsoft.com/office/drawing/2014/main" id="{ABC46204-3EE7-E50E-CBA1-D0F8C4885789}"/>
              </a:ext>
            </a:extLst>
          </p:cNvPr>
          <p:cNvSpPr/>
          <p:nvPr/>
        </p:nvSpPr>
        <p:spPr>
          <a:xfrm>
            <a:off x="1513698" y="3163181"/>
            <a:ext cx="707785" cy="255182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3599A41-E5FF-0028-1FA8-DE6456B535A1}"/>
                  </a:ext>
                </a:extLst>
              </p:cNvPr>
              <p:cNvSpPr txBox="1"/>
              <p:nvPr/>
            </p:nvSpPr>
            <p:spPr>
              <a:xfrm>
                <a:off x="2154949" y="5407226"/>
                <a:ext cx="13654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→0</m:t>
                      </m:r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3599A41-E5FF-0028-1FA8-DE6456B53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949" y="5407226"/>
                <a:ext cx="1365491" cy="307777"/>
              </a:xfrm>
              <a:prstGeom prst="rect">
                <a:avLst/>
              </a:prstGeom>
              <a:blipFill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84AC48-154F-4ADA-3E16-A4FA14D9D3CB}"/>
                  </a:ext>
                </a:extLst>
              </p:cNvPr>
              <p:cNvSpPr txBox="1"/>
              <p:nvPr/>
            </p:nvSpPr>
            <p:spPr>
              <a:xfrm>
                <a:off x="2221483" y="3163181"/>
                <a:ext cx="14410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→2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84AC48-154F-4ADA-3E16-A4FA14D9D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483" y="3163181"/>
                <a:ext cx="1441002" cy="307777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7833831"/>
      </p:ext>
    </p:extLst>
  </p:cSld>
  <p:clrMapOvr>
    <a:masterClrMapping/>
  </p:clrMapOvr>
</p:sld>
</file>

<file path=ppt/theme/theme1.xml><?xml version="1.0" encoding="utf-8"?>
<a:theme xmlns:a="http://schemas.openxmlformats.org/drawingml/2006/main" name="HAPLv5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964F6BF-941D-4855-989C-7BF7C8BA93A4}" vid="{69B89426-A4EA-4D3A-B452-F734BA1A53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HAPL</Template>
  <TotalTime>10233</TotalTime>
  <Words>683</Words>
  <Application>Microsoft Office PowerPoint</Application>
  <PresentationFormat>Widescreen</PresentationFormat>
  <Paragraphs>125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HAPLv5</vt:lpstr>
      <vt:lpstr>Global analysis of nonlinear second-mode development in a Mach-6 boundary layer from high-speed schlieren data</vt:lpstr>
      <vt:lpstr>Overview</vt:lpstr>
      <vt:lpstr>PowerPoint Presentation</vt:lpstr>
      <vt:lpstr>Time-Resolved Pixel Intensity Signal Reconstruction</vt:lpstr>
      <vt:lpstr>Spectral Proper Orthogonal Decomposition (SPOD)</vt:lpstr>
      <vt:lpstr>Bispectral Mode Decomposition (BMD)</vt:lpstr>
      <vt:lpstr>Model and Flow Conditions</vt:lpstr>
      <vt:lpstr>Power Spectral Density (PSD)</vt:lpstr>
      <vt:lpstr>PowerPoint Presentation</vt:lpstr>
      <vt:lpstr>PowerPoint Presentation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 Sousa</dc:creator>
  <cp:lastModifiedBy>Cole Sousa</cp:lastModifiedBy>
  <cp:revision>155</cp:revision>
  <dcterms:created xsi:type="dcterms:W3CDTF">2021-09-05T18:06:57Z</dcterms:created>
  <dcterms:modified xsi:type="dcterms:W3CDTF">2023-01-12T17:46:56Z</dcterms:modified>
</cp:coreProperties>
</file>