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5.xml" ContentType="application/vnd.openxmlformats-officedocument.theme+xml"/>
  <Override PartName="/ppt/slideLayouts/slideLayout25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83" r:id="rId5"/>
    <p:sldMasterId id="2147483785" r:id="rId6"/>
    <p:sldMasterId id="2147483794" r:id="rId7"/>
    <p:sldMasterId id="2147483810" r:id="rId8"/>
    <p:sldMasterId id="2147483815" r:id="rId9"/>
    <p:sldMasterId id="2147483828" r:id="rId10"/>
  </p:sldMasterIdLst>
  <p:notesMasterIdLst>
    <p:notesMasterId r:id="rId27"/>
  </p:notesMasterIdLst>
  <p:handoutMasterIdLst>
    <p:handoutMasterId r:id="rId28"/>
  </p:handoutMasterIdLst>
  <p:sldIdLst>
    <p:sldId id="1254" r:id="rId11"/>
    <p:sldId id="1222" r:id="rId12"/>
    <p:sldId id="1280" r:id="rId13"/>
    <p:sldId id="1258" r:id="rId14"/>
    <p:sldId id="1265" r:id="rId15"/>
    <p:sldId id="1228" r:id="rId16"/>
    <p:sldId id="1247" r:id="rId17"/>
    <p:sldId id="1286" r:id="rId18"/>
    <p:sldId id="1235" r:id="rId19"/>
    <p:sldId id="1197" r:id="rId20"/>
    <p:sldId id="1260" r:id="rId21"/>
    <p:sldId id="1282" r:id="rId22"/>
    <p:sldId id="1284" r:id="rId23"/>
    <p:sldId id="1242" r:id="rId24"/>
    <p:sldId id="1243" r:id="rId25"/>
    <p:sldId id="1285" r:id="rId26"/>
  </p:sldIdLst>
  <p:sldSz cx="12192000" cy="6858000"/>
  <p:notesSz cx="6858000" cy="9144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7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1pPr>
    <a:lvl2pPr marL="319088" indent="138113" algn="ctr" rtl="0" fontAlgn="base">
      <a:spcBef>
        <a:spcPct val="0"/>
      </a:spcBef>
      <a:spcAft>
        <a:spcPct val="0"/>
      </a:spcAft>
      <a:defRPr sz="27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2pPr>
    <a:lvl3pPr marL="641350" indent="273050" algn="ctr" rtl="0" fontAlgn="base">
      <a:spcBef>
        <a:spcPct val="0"/>
      </a:spcBef>
      <a:spcAft>
        <a:spcPct val="0"/>
      </a:spcAft>
      <a:defRPr sz="27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3pPr>
    <a:lvl4pPr marL="962025" indent="409575" algn="ctr" rtl="0" fontAlgn="base">
      <a:spcBef>
        <a:spcPct val="0"/>
      </a:spcBef>
      <a:spcAft>
        <a:spcPct val="0"/>
      </a:spcAft>
      <a:defRPr sz="27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4pPr>
    <a:lvl5pPr marL="1284288" indent="544513" algn="ctr" rtl="0" fontAlgn="base">
      <a:spcBef>
        <a:spcPct val="0"/>
      </a:spcBef>
      <a:spcAft>
        <a:spcPct val="0"/>
      </a:spcAft>
      <a:defRPr sz="27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5pPr>
    <a:lvl6pPr marL="2286000" algn="l" defTabSz="914400" rtl="0" eaLnBrk="1" latinLnBrk="0" hangingPunct="1">
      <a:defRPr sz="27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6pPr>
    <a:lvl7pPr marL="2743200" algn="l" defTabSz="914400" rtl="0" eaLnBrk="1" latinLnBrk="0" hangingPunct="1">
      <a:defRPr sz="27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7pPr>
    <a:lvl8pPr marL="3200400" algn="l" defTabSz="914400" rtl="0" eaLnBrk="1" latinLnBrk="0" hangingPunct="1">
      <a:defRPr sz="27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8pPr>
    <a:lvl9pPr marL="3657600" algn="l" defTabSz="914400" rtl="0" eaLnBrk="1" latinLnBrk="0" hangingPunct="1">
      <a:defRPr sz="27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9pPr>
  </p:defaultTextStyle>
  <p:extLst>
    <p:ext uri="{521415D9-36F7-43E2-AB2F-B90AF26B5E84}">
      <p14:sectionLst xmlns:p14="http://schemas.microsoft.com/office/powerpoint/2010/main">
        <p14:section name="Default Section" id="{F0EF1DC5-783B-4AF1-9EED-6098C736C41A}">
          <p14:sldIdLst>
            <p14:sldId id="1254"/>
            <p14:sldId id="1222"/>
            <p14:sldId id="1280"/>
            <p14:sldId id="1258"/>
            <p14:sldId id="1265"/>
            <p14:sldId id="1228"/>
            <p14:sldId id="1247"/>
            <p14:sldId id="1286"/>
            <p14:sldId id="1235"/>
            <p14:sldId id="1197"/>
            <p14:sldId id="1260"/>
            <p14:sldId id="1282"/>
            <p14:sldId id="1284"/>
            <p14:sldId id="1242"/>
            <p14:sldId id="1243"/>
            <p14:sldId id="1285"/>
          </p14:sldIdLst>
        </p14:section>
        <p14:section name="Untitled Section" id="{5271EAB4-4A05-42DD-8FEC-D03F6CAB150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01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, Peter H. (MSFC-EV70)" initials="MPH(" lastIdx="1" clrIdx="0">
    <p:extLst>
      <p:ext uri="{19B8F6BF-5375-455C-9EA6-DF929625EA0E}">
        <p15:presenceInfo xmlns:p15="http://schemas.microsoft.com/office/powerpoint/2012/main" userId="S::phma@ndc.nasa.gov::ed50388a-b957-4792-b30f-a5edc7a17078" providerId="AD"/>
      </p:ext>
    </p:extLst>
  </p:cmAuthor>
  <p:cmAuthor id="2" name="KOEHLER, HEATHER M (MSFC-ST20)" initials="K(" lastIdx="9" clrIdx="1">
    <p:extLst>
      <p:ext uri="{19B8F6BF-5375-455C-9EA6-DF929625EA0E}">
        <p15:presenceInfo xmlns:p15="http://schemas.microsoft.com/office/powerpoint/2012/main" userId="S-1-5-21-330711430-3775241029-4075259233-60991" providerId="AD"/>
      </p:ext>
    </p:extLst>
  </p:cmAuthor>
  <p:cmAuthor id="3" name="Potter, April J (MSFC-ET50)" initials="PAJ(" lastIdx="1" clrIdx="2">
    <p:extLst>
      <p:ext uri="{19B8F6BF-5375-455C-9EA6-DF929625EA0E}">
        <p15:presenceInfo xmlns:p15="http://schemas.microsoft.com/office/powerpoint/2012/main" userId="S-1-5-21-330711430-3775241029-4075259233-1726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CC"/>
    <a:srgbClr val="FF7C80"/>
    <a:srgbClr val="FFCCFF"/>
    <a:srgbClr val="FF99FF"/>
    <a:srgbClr val="CC00FF"/>
    <a:srgbClr val="F8F8F8"/>
    <a:srgbClr val="EAEAEA"/>
    <a:srgbClr val="F9F9F9"/>
    <a:srgbClr val="CCEFFC"/>
    <a:srgbClr val="C55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89388" autoAdjust="0"/>
  </p:normalViewPr>
  <p:slideViewPr>
    <p:cSldViewPr snapToGrid="0">
      <p:cViewPr varScale="1">
        <p:scale>
          <a:sx n="84" d="100"/>
          <a:sy n="84" d="100"/>
        </p:scale>
        <p:origin x="102" y="534"/>
      </p:cViewPr>
      <p:guideLst>
        <p:guide orient="horz" pos="1013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9" d="100"/>
        <a:sy n="89" d="100"/>
      </p:scale>
      <p:origin x="0" y="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handoutMaster" Target="handoutMasters/handoutMaster1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9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2091DF1-BE04-0B4A-958B-2C1492F44FE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4028440" cy="739140"/>
          </a:xfrm>
          <a:prstGeom prst="rect">
            <a:avLst/>
          </a:prstGeom>
        </p:spPr>
        <p:txBody>
          <a:bodyPr vert="horz" lIns="137570" tIns="68786" rIns="137570" bIns="68786" rtlCol="0"/>
          <a:lstStyle>
            <a:lvl1pPr algn="l">
              <a:defRPr sz="18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4F39AE-DFC9-D84F-A1BA-073C10BBBAE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265810" y="2"/>
            <a:ext cx="4028440" cy="739140"/>
          </a:xfrm>
          <a:prstGeom prst="rect">
            <a:avLst/>
          </a:prstGeom>
        </p:spPr>
        <p:txBody>
          <a:bodyPr vert="horz" wrap="square" lIns="137570" tIns="68786" rIns="137570" bIns="68786" numCol="1" anchor="t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fld id="{EE2F05C3-7137-654B-A46D-9F0A50076B9F}" type="datetimeFigureOut">
              <a:rPr lang="en-US" altLang="en-US"/>
              <a:pPr/>
              <a:t>1/11/2023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4E99D3-4A95-1C45-855D-206B6C7B4B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4041095"/>
            <a:ext cx="4028440" cy="739140"/>
          </a:xfrm>
          <a:prstGeom prst="rect">
            <a:avLst/>
          </a:prstGeom>
        </p:spPr>
        <p:txBody>
          <a:bodyPr vert="horz" lIns="137570" tIns="68786" rIns="137570" bIns="68786" rtlCol="0" anchor="b"/>
          <a:lstStyle>
            <a:lvl1pPr algn="l">
              <a:defRPr sz="180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46F266-AF1F-084C-BDEE-1D39CB5711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265810" y="14041095"/>
            <a:ext cx="4028440" cy="739140"/>
          </a:xfrm>
          <a:prstGeom prst="rect">
            <a:avLst/>
          </a:prstGeom>
        </p:spPr>
        <p:txBody>
          <a:bodyPr vert="horz" wrap="square" lIns="137570" tIns="68786" rIns="137570" bIns="68786" numCol="1" anchor="b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fld id="{27E3A490-8EE6-D143-82EB-146F6BFB1F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45399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133A6DE-C30B-D64E-8C7B-794B40D1950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4028440" cy="739140"/>
          </a:xfrm>
          <a:prstGeom prst="rect">
            <a:avLst/>
          </a:prstGeom>
        </p:spPr>
        <p:txBody>
          <a:bodyPr vert="horz" lIns="137570" tIns="68786" rIns="137570" bIns="68786" rtlCol="0"/>
          <a:lstStyle>
            <a:lvl1pPr algn="l">
              <a:defRPr sz="1800">
                <a:latin typeface="Gill Sans" charset="0"/>
                <a:ea typeface="ヒラギノ角ゴ ProN W3" charset="-128"/>
                <a:cs typeface="+mn-cs"/>
                <a:sym typeface="Gill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25D991-579B-014C-B06E-A97BE35F6EC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265810" y="2"/>
            <a:ext cx="4028440" cy="739140"/>
          </a:xfrm>
          <a:prstGeom prst="rect">
            <a:avLst/>
          </a:prstGeom>
        </p:spPr>
        <p:txBody>
          <a:bodyPr vert="horz" wrap="square" lIns="137570" tIns="68786" rIns="137570" bIns="68786" numCol="1" anchor="t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fld id="{C2127517-7C98-7748-B0AE-82611323EC26}" type="datetimeFigureOut">
              <a:rPr lang="en-US" altLang="en-US"/>
              <a:pPr/>
              <a:t>1/11/2023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9D2908C-8734-604F-8700-944F6C9777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-279400" y="1108075"/>
            <a:ext cx="9855200" cy="5543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7570" tIns="68786" rIns="137570" bIns="68786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41F91FB-CD32-614D-B922-AA022BB154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9640" y="7021832"/>
            <a:ext cx="7437120" cy="6652260"/>
          </a:xfrm>
          <a:prstGeom prst="rect">
            <a:avLst/>
          </a:prstGeom>
        </p:spPr>
        <p:txBody>
          <a:bodyPr vert="horz" lIns="137570" tIns="68786" rIns="137570" bIns="68786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65CA7E-57E1-374A-8822-A41EEA1ED1E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14041095"/>
            <a:ext cx="4028440" cy="739140"/>
          </a:xfrm>
          <a:prstGeom prst="rect">
            <a:avLst/>
          </a:prstGeom>
        </p:spPr>
        <p:txBody>
          <a:bodyPr vert="horz" lIns="137570" tIns="68786" rIns="137570" bIns="68786" rtlCol="0" anchor="b"/>
          <a:lstStyle>
            <a:lvl1pPr algn="l">
              <a:defRPr sz="1800">
                <a:latin typeface="Gill Sans" charset="0"/>
                <a:ea typeface="ヒラギノ角ゴ ProN W3" charset="-128"/>
                <a:cs typeface="+mn-cs"/>
                <a:sym typeface="Gill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9F0830-6AA1-C54B-A712-9B6F2798F1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265810" y="14041095"/>
            <a:ext cx="4028440" cy="739140"/>
          </a:xfrm>
          <a:prstGeom prst="rect">
            <a:avLst/>
          </a:prstGeom>
        </p:spPr>
        <p:txBody>
          <a:bodyPr vert="horz" wrap="square" lIns="137570" tIns="68786" rIns="137570" bIns="68786" numCol="1" anchor="b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fld id="{B8FB6877-7F11-A14A-8598-ED6D679E77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68966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1pPr>
    <a:lvl2pPr marL="319088" algn="l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2pPr>
    <a:lvl3pPr marL="641350" algn="l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3pPr>
    <a:lvl4pPr marL="962025" algn="l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4pPr>
    <a:lvl5pPr marL="1284288" algn="l" rtl="0" eaLnBrk="0" fontAlgn="base" hangingPunct="0">
      <a:spcBef>
        <a:spcPct val="30000"/>
      </a:spcBef>
      <a:spcAft>
        <a:spcPct val="0"/>
      </a:spcAft>
      <a:defRPr sz="8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5pPr>
    <a:lvl6pPr marL="1607041" algn="l" defTabSz="642816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928447" algn="l" defTabSz="642816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249856" algn="l" defTabSz="642816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571264" algn="l" defTabSz="642816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B6877-7F11-A14A-8598-ED6D679E7740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1236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6201" y="3893347"/>
            <a:ext cx="7924800" cy="526253"/>
          </a:xfrm>
          <a:prstGeom prst="rect">
            <a:avLst/>
          </a:prstGeom>
        </p:spPr>
        <p:txBody>
          <a:bodyPr lIns="64291" tIns="32146" rIns="0" bIns="32146"/>
          <a:lstStyle>
            <a:lvl1pPr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“Title”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 hasCustomPrompt="1"/>
          </p:nvPr>
        </p:nvSpPr>
        <p:spPr>
          <a:xfrm>
            <a:off x="3886201" y="4648200"/>
            <a:ext cx="7924800" cy="1676400"/>
          </a:xfrm>
          <a:prstGeom prst="rect">
            <a:avLst/>
          </a:prstGeom>
        </p:spPr>
        <p:txBody>
          <a:bodyPr lIns="64291" tIns="32146" rIns="0" bIns="32146"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“Subtitle”</a:t>
            </a:r>
          </a:p>
        </p:txBody>
      </p:sp>
    </p:spTree>
    <p:extLst>
      <p:ext uri="{BB962C8B-B14F-4D97-AF65-F5344CB8AC3E}">
        <p14:creationId xmlns:p14="http://schemas.microsoft.com/office/powerpoint/2010/main" val="329997753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34294" y="115156"/>
            <a:ext cx="7239000" cy="64684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2800" b="1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slide “Title”</a:t>
            </a:r>
          </a:p>
        </p:txBody>
      </p:sp>
      <p:cxnSp>
        <p:nvCxnSpPr>
          <p:cNvPr id="4" name="Straight Connector 3"/>
          <p:cNvCxnSpPr/>
          <p:nvPr userDrawn="1"/>
        </p:nvCxnSpPr>
        <p:spPr bwMode="auto">
          <a:xfrm>
            <a:off x="134294" y="762000"/>
            <a:ext cx="10990906" cy="0"/>
          </a:xfrm>
          <a:prstGeom prst="line">
            <a:avLst/>
          </a:prstGeom>
          <a:ln>
            <a:solidFill>
              <a:srgbClr val="0A1D5F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11024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eball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34294" y="115156"/>
            <a:ext cx="7239000" cy="64684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2800" b="1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slide “Title”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17189668"/>
              </p:ext>
            </p:extLst>
          </p:nvPr>
        </p:nvGraphicFramePr>
        <p:xfrm>
          <a:off x="8229601" y="914400"/>
          <a:ext cx="3782385" cy="37642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60795">
                  <a:extLst>
                    <a:ext uri="{9D8B030D-6E8A-4147-A177-3AD203B41FA5}">
                      <a16:colId xmlns:a16="http://schemas.microsoft.com/office/drawing/2014/main" val="1330518783"/>
                    </a:ext>
                  </a:extLst>
                </a:gridCol>
                <a:gridCol w="1260795">
                  <a:extLst>
                    <a:ext uri="{9D8B030D-6E8A-4147-A177-3AD203B41FA5}">
                      <a16:colId xmlns:a16="http://schemas.microsoft.com/office/drawing/2014/main" val="1554116089"/>
                    </a:ext>
                  </a:extLst>
                </a:gridCol>
                <a:gridCol w="1260795">
                  <a:extLst>
                    <a:ext uri="{9D8B030D-6E8A-4147-A177-3AD203B41FA5}">
                      <a16:colId xmlns:a16="http://schemas.microsoft.com/office/drawing/2014/main" val="223689469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9441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70987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626847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52559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89579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367608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77806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74452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71030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85221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4027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98505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2693274"/>
                  </a:ext>
                </a:extLst>
              </a:tr>
            </a:tbl>
          </a:graphicData>
        </a:graphic>
      </p:graphicFrame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62400" y="914400"/>
            <a:ext cx="4191000" cy="5638800"/>
          </a:xfrm>
          <a:prstGeom prst="rect">
            <a:avLst/>
          </a:prstGeom>
        </p:spPr>
        <p:txBody>
          <a:bodyPr lIns="64291" tIns="32146" rIns="64291" bIns="32146">
            <a:normAutofit/>
          </a:bodyPr>
          <a:lstStyle>
            <a:lvl1pPr>
              <a:buSzPct val="100000"/>
              <a:defRPr sz="24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03520" indent="-303552">
              <a:buSzPct val="100000"/>
              <a:buFont typeface="Arial" panose="020B0604020202020204" pitchFamily="34" charset="0"/>
              <a:buChar char="̶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3637" indent="-271188">
              <a:buSzPct val="10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4911" indent="-249983">
              <a:buSzPct val="100000"/>
              <a:buFont typeface="Courier New" panose="02070309020205020404" pitchFamily="49" charset="0"/>
              <a:buChar char="o"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676231" indent="-238825"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slide bulleted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 hasCustomPrompt="1"/>
          </p:nvPr>
        </p:nvSpPr>
        <p:spPr>
          <a:xfrm>
            <a:off x="103814" y="4952999"/>
            <a:ext cx="3782386" cy="1600201"/>
          </a:xfrm>
          <a:prstGeom prst="rect">
            <a:avLst/>
          </a:prstGeom>
        </p:spPr>
        <p:txBody>
          <a:bodyPr lIns="64291" tIns="32146" rIns="64291" bIns="32146">
            <a:normAutofit/>
          </a:bodyPr>
          <a:lstStyle>
            <a:lvl1pPr marL="0" indent="0">
              <a:buSzPct val="100000"/>
              <a:buNone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03520" indent="-303552">
              <a:buSzPct val="100000"/>
              <a:buFont typeface="Arial" panose="020B0604020202020204" pitchFamily="34" charset="0"/>
              <a:buChar char="̶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3637" indent="-271188">
              <a:buSzPct val="10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4911" indent="-249983">
              <a:buSzPct val="100000"/>
              <a:buFont typeface="Courier New" panose="02070309020205020404" pitchFamily="49" charset="0"/>
              <a:buChar char="o"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676231" indent="-238825"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add caption text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8229600" y="4952245"/>
            <a:ext cx="3782386" cy="1600955"/>
          </a:xfrm>
          <a:prstGeom prst="rect">
            <a:avLst/>
          </a:prstGeom>
        </p:spPr>
        <p:txBody>
          <a:bodyPr lIns="64291" tIns="32146" rIns="64291" bIns="32146">
            <a:normAutofit/>
          </a:bodyPr>
          <a:lstStyle>
            <a:lvl1pPr marL="0" indent="0">
              <a:buSzPct val="100000"/>
              <a:buNone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03520" indent="-303552">
              <a:buSzPct val="100000"/>
              <a:buFont typeface="Arial" panose="020B0604020202020204" pitchFamily="34" charset="0"/>
              <a:buChar char="̶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3637" indent="-271188">
              <a:buSzPct val="10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4911" indent="-249983">
              <a:buSzPct val="100000"/>
              <a:buFont typeface="Courier New" panose="02070309020205020404" pitchFamily="49" charset="0"/>
              <a:buChar char="o"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676231" indent="-238825"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add caption text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2" hasCustomPrompt="1"/>
          </p:nvPr>
        </p:nvSpPr>
        <p:spPr>
          <a:xfrm>
            <a:off x="103814" y="914400"/>
            <a:ext cx="3782386" cy="3962400"/>
          </a:xfrm>
          <a:prstGeom prst="rect">
            <a:avLst/>
          </a:prstGeom>
        </p:spPr>
        <p:txBody>
          <a:bodyPr lIns="64291" tIns="32146" rIns="64291" bIns="32146">
            <a:normAutofit/>
          </a:bodyPr>
          <a:lstStyle>
            <a:lvl1pPr marL="0" indent="0">
              <a:buSzPct val="100000"/>
              <a:buNone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03520" indent="-303552">
              <a:buSzPct val="100000"/>
              <a:buFont typeface="Arial" panose="020B0604020202020204" pitchFamily="34" charset="0"/>
              <a:buChar char="̶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3637" indent="-271188">
              <a:buSzPct val="10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4911" indent="-249983">
              <a:buSzPct val="100000"/>
              <a:buFont typeface="Courier New" panose="02070309020205020404" pitchFamily="49" charset="0"/>
              <a:buChar char="o"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676231" indent="-238825"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add photo/image</a:t>
            </a: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134294" y="762000"/>
            <a:ext cx="10990906" cy="0"/>
          </a:xfrm>
          <a:prstGeom prst="line">
            <a:avLst/>
          </a:prstGeom>
          <a:ln>
            <a:solidFill>
              <a:srgbClr val="0A1D5F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367086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-by-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134294" y="914400"/>
            <a:ext cx="5885506" cy="5638800"/>
          </a:xfrm>
          <a:prstGeom prst="rect">
            <a:avLst/>
          </a:prstGeom>
        </p:spPr>
        <p:txBody>
          <a:bodyPr lIns="64291" tIns="32146" rIns="64291" bIns="32146">
            <a:normAutofit/>
          </a:bodyPr>
          <a:lstStyle>
            <a:lvl1pPr marL="0" indent="0">
              <a:buSzPct val="100000"/>
              <a:buNone/>
              <a:defRPr sz="24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03520" indent="-303552">
              <a:buSzPct val="100000"/>
              <a:buFont typeface="Arial" panose="020B0604020202020204" pitchFamily="34" charset="0"/>
              <a:buChar char="̶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3637" indent="-271188">
              <a:buSzPct val="10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4911" indent="-249983">
              <a:buSzPct val="100000"/>
              <a:buFont typeface="Courier New" panose="02070309020205020404" pitchFamily="49" charset="0"/>
              <a:buChar char="o"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676231" indent="-238825"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add content.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34294" y="115156"/>
            <a:ext cx="7239000" cy="64684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2800" b="1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slide “Title”</a:t>
            </a:r>
          </a:p>
        </p:txBody>
      </p:sp>
      <p:cxnSp>
        <p:nvCxnSpPr>
          <p:cNvPr id="4" name="Straight Connector 3"/>
          <p:cNvCxnSpPr/>
          <p:nvPr userDrawn="1"/>
        </p:nvCxnSpPr>
        <p:spPr bwMode="auto">
          <a:xfrm>
            <a:off x="134294" y="762000"/>
            <a:ext cx="10990906" cy="0"/>
          </a:xfrm>
          <a:prstGeom prst="line">
            <a:avLst/>
          </a:prstGeom>
          <a:ln>
            <a:solidFill>
              <a:srgbClr val="0A1D5F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Content Placeholder 2"/>
          <p:cNvSpPr>
            <a:spLocks noGrp="1"/>
          </p:cNvSpPr>
          <p:nvPr>
            <p:ph idx="10" hasCustomPrompt="1"/>
          </p:nvPr>
        </p:nvSpPr>
        <p:spPr>
          <a:xfrm>
            <a:off x="6172200" y="914400"/>
            <a:ext cx="5885506" cy="5638800"/>
          </a:xfrm>
          <a:prstGeom prst="rect">
            <a:avLst/>
          </a:prstGeom>
        </p:spPr>
        <p:txBody>
          <a:bodyPr lIns="64291" tIns="32146" rIns="64291" bIns="32146">
            <a:normAutofit/>
          </a:bodyPr>
          <a:lstStyle>
            <a:lvl1pPr marL="0" indent="0">
              <a:buSzPct val="100000"/>
              <a:buNone/>
              <a:defRPr sz="24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03520" indent="-303552">
              <a:buSzPct val="100000"/>
              <a:buFont typeface="Arial" panose="020B0604020202020204" pitchFamily="34" charset="0"/>
              <a:buChar char="̶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3637" indent="-271188">
              <a:buSzPct val="10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4911" indent="-249983">
              <a:buSzPct val="100000"/>
              <a:buFont typeface="Courier New" panose="02070309020205020404" pitchFamily="49" charset="0"/>
              <a:buChar char="o"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676231" indent="-238825"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add content.</a:t>
            </a:r>
          </a:p>
        </p:txBody>
      </p:sp>
    </p:spTree>
    <p:extLst>
      <p:ext uri="{BB962C8B-B14F-4D97-AF65-F5344CB8AC3E}">
        <p14:creationId xmlns:p14="http://schemas.microsoft.com/office/powerpoint/2010/main" val="217521807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134294" y="914400"/>
            <a:ext cx="11905306" cy="5638800"/>
          </a:xfrm>
          <a:prstGeom prst="rect">
            <a:avLst/>
          </a:prstGeom>
        </p:spPr>
        <p:txBody>
          <a:bodyPr lIns="64291" tIns="32146" rIns="64291" bIns="32146">
            <a:normAutofit/>
          </a:bodyPr>
          <a:lstStyle>
            <a:lvl1pPr>
              <a:buSzPct val="100000"/>
              <a:defRPr sz="24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03520" indent="-303552">
              <a:buSzPct val="100000"/>
              <a:buFont typeface="Arial" panose="020B0604020202020204" pitchFamily="34" charset="0"/>
              <a:buChar char="̶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3637" indent="-271188">
              <a:buSzPct val="10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4911" indent="-249983">
              <a:buSzPct val="100000"/>
              <a:buFont typeface="Courier New" panose="02070309020205020404" pitchFamily="49" charset="0"/>
              <a:buChar char="o"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676231" indent="-238825"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slide bulleted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34294" y="115156"/>
            <a:ext cx="7239000" cy="64684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2800" b="1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slide “Title”</a:t>
            </a:r>
          </a:p>
        </p:txBody>
      </p:sp>
      <p:cxnSp>
        <p:nvCxnSpPr>
          <p:cNvPr id="4" name="Straight Connector 3"/>
          <p:cNvCxnSpPr/>
          <p:nvPr userDrawn="1"/>
        </p:nvCxnSpPr>
        <p:spPr bwMode="auto">
          <a:xfrm>
            <a:off x="134294" y="762000"/>
            <a:ext cx="10990906" cy="0"/>
          </a:xfrm>
          <a:prstGeom prst="line">
            <a:avLst/>
          </a:prstGeom>
          <a:ln>
            <a:solidFill>
              <a:srgbClr val="0A1D5F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759789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831613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77BB9-EE75-3844-A897-89A94159FB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52CF1B-9C66-AF40-B5AD-E2DBCF3BD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9D2F97-4619-8C44-A9E0-836A64DAB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6052F-63CA-4D40-9FD1-8C63233F827A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4B793-344C-234E-9160-EDB0D73BD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E7984-0100-C94A-8377-240722B49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6F473-E1E3-8343-86A1-CEC82D76F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750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-pl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 bwMode="auto">
          <a:xfrm>
            <a:off x="134294" y="762000"/>
            <a:ext cx="10990906" cy="0"/>
          </a:xfrm>
          <a:prstGeom prst="line">
            <a:avLst/>
          </a:prstGeom>
          <a:ln>
            <a:solidFill>
              <a:srgbClr val="0A1D5F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34294" y="115156"/>
            <a:ext cx="7239000" cy="64684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2800" b="1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slide “Title”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0" y="2667001"/>
            <a:ext cx="4343400" cy="34411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2"/>
          </p:nvPr>
        </p:nvSpPr>
        <p:spPr>
          <a:xfrm>
            <a:off x="3929285" y="2667000"/>
            <a:ext cx="4343400" cy="34411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4"/>
          <p:cNvSpPr>
            <a:spLocks noGrp="1"/>
          </p:cNvSpPr>
          <p:nvPr>
            <p:ph sz="quarter" idx="13"/>
          </p:nvPr>
        </p:nvSpPr>
        <p:spPr>
          <a:xfrm>
            <a:off x="7858570" y="2667001"/>
            <a:ext cx="4343400" cy="34411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2021772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6201" y="3893347"/>
            <a:ext cx="7924800" cy="526253"/>
          </a:xfrm>
          <a:prstGeom prst="rect">
            <a:avLst/>
          </a:prstGeom>
        </p:spPr>
        <p:txBody>
          <a:bodyPr lIns="64291" tIns="32146" rIns="0" bIns="32146"/>
          <a:lstStyle>
            <a:lvl1pPr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“Title”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 hasCustomPrompt="1"/>
          </p:nvPr>
        </p:nvSpPr>
        <p:spPr>
          <a:xfrm>
            <a:off x="3886201" y="4648200"/>
            <a:ext cx="7924800" cy="1676400"/>
          </a:xfrm>
          <a:prstGeom prst="rect">
            <a:avLst/>
          </a:prstGeom>
        </p:spPr>
        <p:txBody>
          <a:bodyPr lIns="64291" tIns="32146" rIns="0" bIns="32146"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“Subtitle”</a:t>
            </a:r>
          </a:p>
        </p:txBody>
      </p:sp>
    </p:spTree>
    <p:extLst>
      <p:ext uri="{BB962C8B-B14F-4D97-AF65-F5344CB8AC3E}">
        <p14:creationId xmlns:p14="http://schemas.microsoft.com/office/powerpoint/2010/main" val="256227740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34294" y="115156"/>
            <a:ext cx="7239000" cy="64684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2800" b="1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slide “Title”</a:t>
            </a:r>
          </a:p>
        </p:txBody>
      </p:sp>
      <p:cxnSp>
        <p:nvCxnSpPr>
          <p:cNvPr id="4" name="Straight Connector 3"/>
          <p:cNvCxnSpPr/>
          <p:nvPr userDrawn="1"/>
        </p:nvCxnSpPr>
        <p:spPr bwMode="auto">
          <a:xfrm>
            <a:off x="134294" y="762000"/>
            <a:ext cx="10990906" cy="0"/>
          </a:xfrm>
          <a:prstGeom prst="line">
            <a:avLst/>
          </a:prstGeom>
          <a:ln>
            <a:solidFill>
              <a:srgbClr val="0A1D5F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94188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eball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34294" y="115156"/>
            <a:ext cx="7239000" cy="64684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2800" b="1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slide “Title”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 userDrawn="1"/>
        </p:nvGraphicFramePr>
        <p:xfrm>
          <a:off x="8229601" y="914400"/>
          <a:ext cx="3782385" cy="37642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60795">
                  <a:extLst>
                    <a:ext uri="{9D8B030D-6E8A-4147-A177-3AD203B41FA5}">
                      <a16:colId xmlns:a16="http://schemas.microsoft.com/office/drawing/2014/main" val="1330518783"/>
                    </a:ext>
                  </a:extLst>
                </a:gridCol>
                <a:gridCol w="1260795">
                  <a:extLst>
                    <a:ext uri="{9D8B030D-6E8A-4147-A177-3AD203B41FA5}">
                      <a16:colId xmlns:a16="http://schemas.microsoft.com/office/drawing/2014/main" val="1554116089"/>
                    </a:ext>
                  </a:extLst>
                </a:gridCol>
                <a:gridCol w="1260795">
                  <a:extLst>
                    <a:ext uri="{9D8B030D-6E8A-4147-A177-3AD203B41FA5}">
                      <a16:colId xmlns:a16="http://schemas.microsoft.com/office/drawing/2014/main" val="223689469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9441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70987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626847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52559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89579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367608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77806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74452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71030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85221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4027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98505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2693274"/>
                  </a:ext>
                </a:extLst>
              </a:tr>
            </a:tbl>
          </a:graphicData>
        </a:graphic>
      </p:graphicFrame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62400" y="914400"/>
            <a:ext cx="4191000" cy="5638800"/>
          </a:xfrm>
          <a:prstGeom prst="rect">
            <a:avLst/>
          </a:prstGeom>
        </p:spPr>
        <p:txBody>
          <a:bodyPr lIns="64291" tIns="32146" rIns="64291" bIns="32146">
            <a:normAutofit/>
          </a:bodyPr>
          <a:lstStyle>
            <a:lvl1pPr>
              <a:buSzPct val="100000"/>
              <a:defRPr sz="24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03520" indent="-303552">
              <a:buSzPct val="100000"/>
              <a:buFont typeface="Arial" panose="020B0604020202020204" pitchFamily="34" charset="0"/>
              <a:buChar char="̶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3637" indent="-271188">
              <a:buSzPct val="10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4911" indent="-249983">
              <a:buSzPct val="100000"/>
              <a:buFont typeface="Courier New" panose="02070309020205020404" pitchFamily="49" charset="0"/>
              <a:buChar char="o"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676231" indent="-238825"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slide bulleted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 hasCustomPrompt="1"/>
          </p:nvPr>
        </p:nvSpPr>
        <p:spPr>
          <a:xfrm>
            <a:off x="103814" y="4952999"/>
            <a:ext cx="3782386" cy="1600201"/>
          </a:xfrm>
          <a:prstGeom prst="rect">
            <a:avLst/>
          </a:prstGeom>
        </p:spPr>
        <p:txBody>
          <a:bodyPr lIns="64291" tIns="32146" rIns="64291" bIns="32146">
            <a:normAutofit/>
          </a:bodyPr>
          <a:lstStyle>
            <a:lvl1pPr marL="0" indent="0">
              <a:buSzPct val="100000"/>
              <a:buNone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03520" indent="-303552">
              <a:buSzPct val="100000"/>
              <a:buFont typeface="Arial" panose="020B0604020202020204" pitchFamily="34" charset="0"/>
              <a:buChar char="̶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3637" indent="-271188">
              <a:buSzPct val="10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4911" indent="-249983">
              <a:buSzPct val="100000"/>
              <a:buFont typeface="Courier New" panose="02070309020205020404" pitchFamily="49" charset="0"/>
              <a:buChar char="o"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676231" indent="-238825"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add caption text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8229600" y="4952245"/>
            <a:ext cx="3782386" cy="1600955"/>
          </a:xfrm>
          <a:prstGeom prst="rect">
            <a:avLst/>
          </a:prstGeom>
        </p:spPr>
        <p:txBody>
          <a:bodyPr lIns="64291" tIns="32146" rIns="64291" bIns="32146">
            <a:normAutofit/>
          </a:bodyPr>
          <a:lstStyle>
            <a:lvl1pPr marL="0" indent="0">
              <a:buSzPct val="100000"/>
              <a:buNone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03520" indent="-303552">
              <a:buSzPct val="100000"/>
              <a:buFont typeface="Arial" panose="020B0604020202020204" pitchFamily="34" charset="0"/>
              <a:buChar char="̶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3637" indent="-271188">
              <a:buSzPct val="10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4911" indent="-249983">
              <a:buSzPct val="100000"/>
              <a:buFont typeface="Courier New" panose="02070309020205020404" pitchFamily="49" charset="0"/>
              <a:buChar char="o"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676231" indent="-238825"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add caption text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2" hasCustomPrompt="1"/>
          </p:nvPr>
        </p:nvSpPr>
        <p:spPr>
          <a:xfrm>
            <a:off x="103814" y="914400"/>
            <a:ext cx="3782386" cy="3962400"/>
          </a:xfrm>
          <a:prstGeom prst="rect">
            <a:avLst/>
          </a:prstGeom>
        </p:spPr>
        <p:txBody>
          <a:bodyPr lIns="64291" tIns="32146" rIns="64291" bIns="32146">
            <a:normAutofit/>
          </a:bodyPr>
          <a:lstStyle>
            <a:lvl1pPr marL="0" indent="0">
              <a:buSzPct val="100000"/>
              <a:buNone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03520" indent="-303552">
              <a:buSzPct val="100000"/>
              <a:buFont typeface="Arial" panose="020B0604020202020204" pitchFamily="34" charset="0"/>
              <a:buChar char="̶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3637" indent="-271188">
              <a:buSzPct val="10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4911" indent="-249983">
              <a:buSzPct val="100000"/>
              <a:buFont typeface="Courier New" panose="02070309020205020404" pitchFamily="49" charset="0"/>
              <a:buChar char="o"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676231" indent="-238825"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add photo/image</a:t>
            </a: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134294" y="762000"/>
            <a:ext cx="10990906" cy="0"/>
          </a:xfrm>
          <a:prstGeom prst="line">
            <a:avLst/>
          </a:prstGeom>
          <a:ln>
            <a:solidFill>
              <a:srgbClr val="0A1D5F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361612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134294" y="914400"/>
            <a:ext cx="11905306" cy="5638800"/>
          </a:xfrm>
          <a:prstGeom prst="rect">
            <a:avLst/>
          </a:prstGeom>
        </p:spPr>
        <p:txBody>
          <a:bodyPr lIns="64291" tIns="32146" rIns="64291" bIns="32146">
            <a:normAutofit/>
          </a:bodyPr>
          <a:lstStyle>
            <a:lvl1pPr>
              <a:buSzPct val="100000"/>
              <a:defRPr sz="24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803520" indent="-303552">
              <a:buSzPct val="100000"/>
              <a:buFont typeface="Arial" panose="020B0604020202020204" pitchFamily="34" charset="0"/>
              <a:buChar char="̶"/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3637" indent="-271188">
              <a:buSzPct val="10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4911" indent="-249983">
              <a:buSzPct val="100000"/>
              <a:buFont typeface="Courier New" panose="02070309020205020404" pitchFamily="49" charset="0"/>
              <a:buChar char="o"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676231" indent="-238825">
              <a:buSzPct val="100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slide bulleted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34294" y="115156"/>
            <a:ext cx="7239000" cy="64684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2800" b="1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slide “Title”</a:t>
            </a:r>
          </a:p>
        </p:txBody>
      </p:sp>
      <p:cxnSp>
        <p:nvCxnSpPr>
          <p:cNvPr id="4" name="Straight Connector 3"/>
          <p:cNvCxnSpPr/>
          <p:nvPr userDrawn="1"/>
        </p:nvCxnSpPr>
        <p:spPr bwMode="auto">
          <a:xfrm>
            <a:off x="134294" y="762000"/>
            <a:ext cx="10990906" cy="0"/>
          </a:xfrm>
          <a:prstGeom prst="line">
            <a:avLst/>
          </a:prstGeom>
          <a:ln>
            <a:solidFill>
              <a:srgbClr val="0A1D5F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6644152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819788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1E69A-4CA5-4FCB-AFCE-71F7CBEA4324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CFF8-98B7-448F-B83B-EB30D6B78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3818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1E69A-4CA5-4FCB-AFCE-71F7CBEA4324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CFF8-98B7-448F-B83B-EB30D6B78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1683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1E69A-4CA5-4FCB-AFCE-71F7CBEA4324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CFF8-98B7-448F-B83B-EB30D6B78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8955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1E69A-4CA5-4FCB-AFCE-71F7CBEA4324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CFF8-98B7-448F-B83B-EB30D6B78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6595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1E69A-4CA5-4FCB-AFCE-71F7CBEA4324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CFF8-98B7-448F-B83B-EB30D6B78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4519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1E69A-4CA5-4FCB-AFCE-71F7CBEA4324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CFF8-98B7-448F-B83B-EB30D6B78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8871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1E69A-4CA5-4FCB-AFCE-71F7CBEA4324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CFF8-98B7-448F-B83B-EB30D6B78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9285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1E69A-4CA5-4FCB-AFCE-71F7CBEA4324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CFF8-98B7-448F-B83B-EB30D6B78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7285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1E69A-4CA5-4FCB-AFCE-71F7CBEA4324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CFF8-98B7-448F-B83B-EB30D6B78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4918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1E69A-4CA5-4FCB-AFCE-71F7CBEA4324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CFF8-98B7-448F-B83B-EB30D6B78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8467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1E69A-4CA5-4FCB-AFCE-71F7CBEA4324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CFF8-98B7-448F-B83B-EB30D6B78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1878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33800" y="3810000"/>
            <a:ext cx="8305800" cy="526253"/>
          </a:xfrm>
          <a:prstGeom prst="rect">
            <a:avLst/>
          </a:prstGeom>
        </p:spPr>
        <p:txBody>
          <a:bodyPr lIns="64291" tIns="32146" rIns="0" bIns="32146"/>
          <a:lstStyle>
            <a:lvl1pPr>
              <a:defRPr sz="2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“Title”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 hasCustomPrompt="1"/>
          </p:nvPr>
        </p:nvSpPr>
        <p:spPr>
          <a:xfrm>
            <a:off x="3733800" y="4572000"/>
            <a:ext cx="8305800" cy="1143000"/>
          </a:xfrm>
          <a:prstGeom prst="rect">
            <a:avLst/>
          </a:prstGeom>
        </p:spPr>
        <p:txBody>
          <a:bodyPr lIns="64291" tIns="32146" rIns="0" bIns="32146"/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“Subtitle”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EFDE4F-27FF-4DC6-BFBB-ED09603A86E6}"/>
              </a:ext>
            </a:extLst>
          </p:cNvPr>
          <p:cNvSpPr>
            <a:spLocks/>
          </p:cNvSpPr>
          <p:nvPr userDrawn="1"/>
        </p:nvSpPr>
        <p:spPr bwMode="auto">
          <a:xfrm>
            <a:off x="152400" y="6703686"/>
            <a:ext cx="80150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1pPr>
            <a:lvl2pPr marL="742950" indent="-28575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2pPr>
            <a:lvl3pPr marL="11430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3pPr>
            <a:lvl4pPr marL="16002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4pPr>
            <a:lvl5pPr marL="20574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9pPr>
          </a:lstStyle>
          <a:p>
            <a:pPr eaLnBrk="1" hangingPunct="1"/>
            <a:r>
              <a:rPr lang="en-US" altLang="en-US" sz="900" b="1" dirty="0">
                <a:solidFill>
                  <a:schemeClr val="tx1"/>
                </a:solidFill>
                <a:latin typeface="Helvetica" pitchFamily="2" charset="0"/>
                <a:ea typeface="MS PGothic" panose="020B0600070205080204" pitchFamily="34" charset="-128"/>
                <a:sym typeface="Helvetica Neue" panose="02000503000000020004" pitchFamily="2" charset="0"/>
              </a:rPr>
              <a:t>www.nasa.gov</a:t>
            </a:r>
          </a:p>
        </p:txBody>
      </p:sp>
    </p:spTree>
    <p:extLst>
      <p:ext uri="{BB962C8B-B14F-4D97-AF65-F5344CB8AC3E}">
        <p14:creationId xmlns:p14="http://schemas.microsoft.com/office/powerpoint/2010/main" val="6620064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7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10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288EC2-F715-2542-AD9F-89F2A2644E90}"/>
              </a:ext>
            </a:extLst>
          </p:cNvPr>
          <p:cNvSpPr/>
          <p:nvPr userDrawn="1"/>
        </p:nvSpPr>
        <p:spPr bwMode="auto">
          <a:xfrm>
            <a:off x="381000" y="228600"/>
            <a:ext cx="11455984" cy="3429000"/>
          </a:xfrm>
          <a:prstGeom prst="rect">
            <a:avLst/>
          </a:prstGeom>
          <a:solidFill>
            <a:schemeClr val="tx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782CF7B-F6AC-2E4F-9DA7-56E6D92CFFC1}"/>
              </a:ext>
            </a:extLst>
          </p:cNvPr>
          <p:cNvSpPr>
            <a:spLocks/>
          </p:cNvSpPr>
          <p:nvPr/>
        </p:nvSpPr>
        <p:spPr bwMode="auto">
          <a:xfrm>
            <a:off x="490762" y="6648260"/>
            <a:ext cx="80150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1pPr>
            <a:lvl2pPr marL="742950" indent="-28575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2pPr>
            <a:lvl3pPr marL="11430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3pPr>
            <a:lvl4pPr marL="16002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4pPr>
            <a:lvl5pPr marL="20574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9pPr>
          </a:lstStyle>
          <a:p>
            <a:pPr eaLnBrk="1" hangingPunct="1"/>
            <a:r>
              <a:rPr lang="en-US" altLang="en-US" sz="900" b="1" dirty="0">
                <a:solidFill>
                  <a:schemeClr val="tx1"/>
                </a:solidFill>
                <a:latin typeface="Helvetica" pitchFamily="2" charset="0"/>
                <a:ea typeface="MS PGothic" panose="020B0600070205080204" pitchFamily="34" charset="-128"/>
                <a:sym typeface="Helvetica Neue" panose="02000503000000020004" pitchFamily="2" charset="0"/>
              </a:rPr>
              <a:t>www.nasa.gov</a:t>
            </a:r>
          </a:p>
        </p:txBody>
      </p:sp>
      <p:pic>
        <p:nvPicPr>
          <p:cNvPr id="8" name="Picture 7" descr="Tribrand_ColorBlackText_RGB_small_040615.eps">
            <a:extLst>
              <a:ext uri="{FF2B5EF4-FFF2-40B4-BE49-F238E27FC236}">
                <a16:creationId xmlns:a16="http://schemas.microsoft.com/office/drawing/2014/main" id="{0C90A4E4-D986-944C-95D6-D376CB80F9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12729"/>
            <a:ext cx="3556449" cy="7620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430736-03E5-C74C-B4C6-E5D7A2EF68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28833" b="49206"/>
          <a:stretch/>
        </p:blipFill>
        <p:spPr>
          <a:xfrm>
            <a:off x="1143000" y="4556609"/>
            <a:ext cx="2152407" cy="5697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B1004D6-9F48-3546-80A8-EF7DB58B722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4259" y="336883"/>
            <a:ext cx="7082725" cy="332071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B59104B-2E0E-9A4B-8BF3-96005D73C29B}"/>
              </a:ext>
            </a:extLst>
          </p:cNvPr>
          <p:cNvSpPr txBox="1"/>
          <p:nvPr userDrawn="1"/>
        </p:nvSpPr>
        <p:spPr>
          <a:xfrm>
            <a:off x="587783" y="457200"/>
            <a:ext cx="37721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6000" spc="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Mars</a:t>
            </a:r>
          </a:p>
          <a:p>
            <a:pPr algn="l"/>
            <a:r>
              <a:rPr lang="en-US" sz="6000" spc="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Ascent</a:t>
            </a:r>
          </a:p>
          <a:p>
            <a:pPr algn="l"/>
            <a:r>
              <a:rPr lang="en-US" sz="6000" spc="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Vehicle</a:t>
            </a:r>
          </a:p>
        </p:txBody>
      </p:sp>
      <p:pic>
        <p:nvPicPr>
          <p:cNvPr id="13" name="Picture 12" descr="Tribrand_ColorBlackText_RGB_small_040615.eps">
            <a:extLst>
              <a:ext uri="{FF2B5EF4-FFF2-40B4-BE49-F238E27FC236}">
                <a16:creationId xmlns:a16="http://schemas.microsoft.com/office/drawing/2014/main" id="{0C90A4E4-D986-944C-95D6-D376CB80F9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74"/>
          <a:stretch/>
        </p:blipFill>
        <p:spPr>
          <a:xfrm>
            <a:off x="228600" y="4460359"/>
            <a:ext cx="868680" cy="7620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050505"/>
              </a:clrFrom>
              <a:clrTo>
                <a:srgbClr val="05050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21303" y="1714450"/>
            <a:ext cx="1272278" cy="155500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49E6E13-532B-6243-83D8-EC047FBF71B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rot="4721586">
            <a:off x="5593438" y="1930369"/>
            <a:ext cx="80707" cy="133742"/>
          </a:xfrm>
          <a:prstGeom prst="rect">
            <a:avLst/>
          </a:prstGeom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</p:sldLayoutIdLst>
  <p:transition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+mj-lt"/>
          <a:ea typeface="+mj-ea"/>
          <a:cs typeface="+mj-cs"/>
          <a:sym typeface="Helvetica Neue" panose="02000503000000020004" pitchFamily="2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5pPr>
      <a:lvl6pPr marL="321407" algn="ctr" rtl="0" fontAlgn="base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642816" algn="ctr" rtl="0" fontAlgn="base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964224" algn="ctr" rtl="0" fontAlgn="base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1285631" algn="ctr" rtl="0" fontAlgn="base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239713" indent="-239713" algn="r" rtl="0" eaLnBrk="0" fontAlgn="base" hangingPunct="0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panose="02000503000000020004" pitchFamily="2" charset="0"/>
        </a:defRPr>
      </a:lvl1pPr>
      <a:lvl2pPr marL="520700" indent="-198438" algn="r" rtl="0" eaLnBrk="0" fontAlgn="base" hangingPunct="0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panose="02000503000000020004" pitchFamily="2" charset="0"/>
        </a:defRPr>
      </a:lvl2pPr>
      <a:lvl3pPr marL="801688" indent="-158750" algn="r" rtl="0" eaLnBrk="0" fontAlgn="base" hangingPunct="0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panose="02000503000000020004" pitchFamily="2" charset="0"/>
        </a:defRPr>
      </a:lvl3pPr>
      <a:lvl4pPr marL="1123950" indent="-158750" algn="r" rtl="0" eaLnBrk="0" fontAlgn="base" hangingPunct="0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panose="02000503000000020004" pitchFamily="2" charset="0"/>
        </a:defRPr>
      </a:lvl4pPr>
      <a:lvl5pPr marL="1444625" indent="-158750" algn="r" rtl="0" eaLnBrk="0" fontAlgn="base" hangingPunct="0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panose="02000503000000020004" pitchFamily="2" charset="0"/>
        </a:defRPr>
      </a:lvl5pPr>
      <a:lvl6pPr marL="321407" algn="r" rtl="0" fontAlgn="base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charset="0"/>
        </a:defRPr>
      </a:lvl6pPr>
      <a:lvl7pPr marL="642816" algn="r" rtl="0" fontAlgn="base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charset="0"/>
        </a:defRPr>
      </a:lvl7pPr>
      <a:lvl8pPr marL="964224" algn="r" rtl="0" fontAlgn="base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charset="0"/>
        </a:defRPr>
      </a:lvl8pPr>
      <a:lvl9pPr marL="1285631" algn="r" rtl="0" fontAlgn="base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07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16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224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631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041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447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856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264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7">
            <a:extLst>
              <a:ext uri="{FF2B5EF4-FFF2-40B4-BE49-F238E27FC236}">
                <a16:creationId xmlns:a16="http://schemas.microsoft.com/office/drawing/2014/main" id="{A2201EB3-B4FF-D345-825C-446D39E101D9}"/>
              </a:ext>
            </a:extLst>
          </p:cNvPr>
          <p:cNvSpPr>
            <a:spLocks/>
          </p:cNvSpPr>
          <p:nvPr/>
        </p:nvSpPr>
        <p:spPr bwMode="auto">
          <a:xfrm>
            <a:off x="7387624" y="109322"/>
            <a:ext cx="3740151" cy="652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1pPr>
            <a:lvl2pPr marL="742950" indent="-28575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2pPr>
            <a:lvl3pPr marL="11430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3pPr>
            <a:lvl4pPr marL="16002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4pPr>
            <a:lvl5pPr marL="20574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9pPr>
          </a:lstStyle>
          <a:p>
            <a:pPr algn="r" eaLnBrk="1" hangingPunct="1"/>
            <a:r>
              <a:rPr lang="en-US" altLang="en-US" sz="1100" dirty="0">
                <a:solidFill>
                  <a:srgbClr val="0A1D5F"/>
                </a:solidFill>
                <a:latin typeface="Helvetica" pitchFamily="2" charset="0"/>
                <a:ea typeface="MS PGothic" panose="020B0600070205080204" pitchFamily="34" charset="-128"/>
                <a:sym typeface="Helvetica Neue" panose="02000503000000020004" pitchFamily="2" charset="0"/>
              </a:rPr>
              <a:t>National Aeronautics and Space Administration</a:t>
            </a:r>
          </a:p>
          <a:p>
            <a:pPr algn="r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100" kern="1200" dirty="0">
                <a:solidFill>
                  <a:srgbClr val="0A1D5F"/>
                </a:solidFill>
                <a:latin typeface="Helvetica" pitchFamily="2" charset="0"/>
                <a:ea typeface="MS PGothic" panose="020B0600070205080204" pitchFamily="34" charset="-128"/>
                <a:cs typeface="+mn-cs"/>
                <a:sym typeface="Helvetica Neue" panose="02000503000000020004" pitchFamily="2" charset="0"/>
              </a:rPr>
              <a:t>Jet Propulsion Laboratory / Marshall Space Flight Center</a:t>
            </a:r>
          </a:p>
          <a:p>
            <a:pPr algn="r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100" kern="1200" dirty="0">
                <a:solidFill>
                  <a:srgbClr val="0A1D5F"/>
                </a:solidFill>
                <a:latin typeface="Helvetica" pitchFamily="2" charset="0"/>
                <a:ea typeface="MS PGothic" panose="020B0600070205080204" pitchFamily="34" charset="-128"/>
                <a:cs typeface="+mn-cs"/>
                <a:sym typeface="Helvetica Neue" panose="02000503000000020004" pitchFamily="2" charset="0"/>
              </a:rPr>
              <a:t>Mars Sample Return / Mars Ascent Vehicle</a:t>
            </a:r>
          </a:p>
        </p:txBody>
      </p:sp>
      <p:sp>
        <p:nvSpPr>
          <p:cNvPr id="2054" name="Rectangle 8">
            <a:extLst>
              <a:ext uri="{FF2B5EF4-FFF2-40B4-BE49-F238E27FC236}">
                <a16:creationId xmlns:a16="http://schemas.microsoft.com/office/drawing/2014/main" id="{1C8F920E-06A5-6B4E-8E9F-D5C51B677481}"/>
              </a:ext>
            </a:extLst>
          </p:cNvPr>
          <p:cNvSpPr>
            <a:spLocks/>
          </p:cNvSpPr>
          <p:nvPr/>
        </p:nvSpPr>
        <p:spPr bwMode="auto">
          <a:xfrm>
            <a:off x="11582400" y="6689147"/>
            <a:ext cx="48683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1pPr>
            <a:lvl2pPr marL="742950" indent="-28575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2pPr>
            <a:lvl3pPr marL="11430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3pPr>
            <a:lvl4pPr marL="16002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4pPr>
            <a:lvl5pPr marL="20574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9pPr>
          </a:lstStyle>
          <a:p>
            <a:pPr algn="r" eaLnBrk="1" hangingPunct="1"/>
            <a:fld id="{5EAC0046-13E3-D042-B1E5-B187C183572A}" type="slidenum">
              <a:rPr lang="en-US" altLang="en-US" sz="800" smtClean="0">
                <a:solidFill>
                  <a:srgbClr val="0A1D5F"/>
                </a:solidFill>
                <a:latin typeface="Helvetica" pitchFamily="2" charset="0"/>
                <a:ea typeface="MS PGothic" panose="020B0600070205080204" pitchFamily="34" charset="-128"/>
                <a:sym typeface="Helvetica Neue" panose="02000503000000020004" pitchFamily="2" charset="0"/>
              </a:rPr>
              <a:pPr algn="r" eaLnBrk="1" hangingPunct="1"/>
              <a:t>‹#›</a:t>
            </a:fld>
            <a:endParaRPr lang="en-US" altLang="en-US" sz="800" dirty="0">
              <a:solidFill>
                <a:srgbClr val="0A1D5F"/>
              </a:solidFill>
              <a:latin typeface="Helvetica" pitchFamily="2" charset="0"/>
              <a:ea typeface="MS PGothic" panose="020B0600070205080204" pitchFamily="34" charset="-128"/>
              <a:sym typeface="Helvetica Neue" panose="02000503000000020004" pitchFamily="2" charset="0"/>
            </a:endParaRPr>
          </a:p>
        </p:txBody>
      </p:sp>
      <p:sp>
        <p:nvSpPr>
          <p:cNvPr id="2055" name="Rectangle 9">
            <a:extLst>
              <a:ext uri="{FF2B5EF4-FFF2-40B4-BE49-F238E27FC236}">
                <a16:creationId xmlns:a16="http://schemas.microsoft.com/office/drawing/2014/main" id="{DA284EA8-FE62-4243-95EC-09E470F83430}"/>
              </a:ext>
            </a:extLst>
          </p:cNvPr>
          <p:cNvSpPr>
            <a:spLocks/>
          </p:cNvSpPr>
          <p:nvPr/>
        </p:nvSpPr>
        <p:spPr bwMode="auto">
          <a:xfrm>
            <a:off x="406402" y="712791"/>
            <a:ext cx="8464551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1pPr>
            <a:lvl2pPr marL="742950" indent="-28575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2pPr>
            <a:lvl3pPr marL="11430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3pPr>
            <a:lvl4pPr marL="16002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4pPr>
            <a:lvl5pPr marL="20574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9pPr>
          </a:lstStyle>
          <a:p>
            <a:pPr algn="l" eaLnBrk="1" hangingPunct="1"/>
            <a:endParaRPr lang="en-US" altLang="en-US" sz="1100" b="1" i="1" dirty="0">
              <a:solidFill>
                <a:schemeClr val="tx1"/>
              </a:solidFill>
              <a:latin typeface="Helvetica" pitchFamily="2" charset="0"/>
              <a:ea typeface="MS PGothic" panose="020B0600070205080204" pitchFamily="34" charset="-128"/>
              <a:sym typeface="Helvetica Neue" panose="02000503000000020004" pitchFamily="2" charset="0"/>
            </a:endParaRP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0BBD74DF-88BD-F14E-9B62-2101F532683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3824" y="109321"/>
            <a:ext cx="785812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92" r:id="rId2"/>
    <p:sldLayoutId id="2147483793" r:id="rId3"/>
    <p:sldLayoutId id="2147483788" r:id="rId4"/>
    <p:sldLayoutId id="2147483791" r:id="rId5"/>
    <p:sldLayoutId id="2147483827" r:id="rId6"/>
    <p:sldLayoutId id="2147483830" r:id="rId7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+mj-lt"/>
          <a:ea typeface="+mj-ea"/>
          <a:cs typeface="+mj-cs"/>
          <a:sym typeface="Helvetica Neue" panose="02000503000000020004" pitchFamily="2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5pPr>
      <a:lvl6pPr marL="321407" algn="l" rtl="0" fontAlgn="base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642816" algn="l" rtl="0" fontAlgn="base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964224" algn="l" rtl="0" fontAlgn="base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1285631" algn="l" rtl="0" fontAlgn="base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554038" indent="-366713" algn="l" rtl="0" eaLnBrk="0" fontAlgn="base" hangingPunct="0">
        <a:spcBef>
          <a:spcPts val="638"/>
        </a:spcBef>
        <a:spcAft>
          <a:spcPct val="0"/>
        </a:spcAft>
        <a:buSzPct val="171000"/>
        <a:buFont typeface="Gill Sans" panose="020B0502020104020203" pitchFamily="34" charset="-79"/>
        <a:buChar char="•"/>
        <a:defRPr sz="2400">
          <a:solidFill>
            <a:srgbClr val="0A1D5F"/>
          </a:solidFill>
          <a:latin typeface="+mn-lt"/>
          <a:ea typeface="+mn-ea"/>
          <a:cs typeface="+mn-cs"/>
          <a:sym typeface="Helvetica Neue" panose="02000503000000020004" pitchFamily="2" charset="0"/>
        </a:defRPr>
      </a:lvl1pPr>
      <a:lvl2pPr marL="801688" indent="-301625" algn="l" rtl="0" eaLnBrk="0" fontAlgn="base" hangingPunct="0">
        <a:spcBef>
          <a:spcPts val="638"/>
        </a:spcBef>
        <a:spcAft>
          <a:spcPct val="0"/>
        </a:spcAft>
        <a:buSzPct val="171000"/>
        <a:buFont typeface="Gill Sans" panose="020B0502020104020203" pitchFamily="34" charset="-79"/>
        <a:buChar char="•"/>
        <a:defRPr sz="1500">
          <a:solidFill>
            <a:srgbClr val="0A1D5F"/>
          </a:solidFill>
          <a:latin typeface="+mn-lt"/>
          <a:ea typeface="+mn-ea"/>
          <a:cs typeface="+mn-cs"/>
          <a:sym typeface="Helvetica Neue" panose="02000503000000020004" pitchFamily="2" charset="0"/>
        </a:defRPr>
      </a:lvl2pPr>
      <a:lvl3pPr marL="1082675" indent="-269875" algn="l" rtl="0" eaLnBrk="0" fontAlgn="base" hangingPunct="0">
        <a:spcBef>
          <a:spcPts val="638"/>
        </a:spcBef>
        <a:spcAft>
          <a:spcPct val="0"/>
        </a:spcAft>
        <a:buSzPct val="171000"/>
        <a:buFont typeface="Gill Sans" panose="020B0502020104020203" pitchFamily="34" charset="-79"/>
        <a:buChar char="•"/>
        <a:defRPr sz="1100">
          <a:solidFill>
            <a:srgbClr val="0A1D5F"/>
          </a:solidFill>
          <a:latin typeface="+mn-lt"/>
          <a:ea typeface="+mn-ea"/>
          <a:cs typeface="+mn-cs"/>
          <a:sym typeface="Helvetica Neue" panose="02000503000000020004" pitchFamily="2" charset="0"/>
        </a:defRPr>
      </a:lvl3pPr>
      <a:lvl4pPr marL="1373188" indent="-247650" algn="l" rtl="0" eaLnBrk="0" fontAlgn="base" hangingPunct="0">
        <a:spcBef>
          <a:spcPts val="638"/>
        </a:spcBef>
        <a:spcAft>
          <a:spcPct val="0"/>
        </a:spcAft>
        <a:buSzPct val="171000"/>
        <a:buFont typeface="Gill Sans" panose="020B0502020104020203" pitchFamily="34" charset="-79"/>
        <a:buChar char="•"/>
        <a:defRPr sz="800">
          <a:solidFill>
            <a:srgbClr val="0A1D5F"/>
          </a:solidFill>
          <a:latin typeface="+mn-lt"/>
          <a:ea typeface="+mn-ea"/>
          <a:cs typeface="+mn-cs"/>
          <a:sym typeface="Helvetica Neue" panose="02000503000000020004" pitchFamily="2" charset="0"/>
        </a:defRPr>
      </a:lvl4pPr>
      <a:lvl5pPr marL="1674813" indent="-236538" algn="l" rtl="0" eaLnBrk="0" fontAlgn="base" hangingPunct="0">
        <a:spcBef>
          <a:spcPts val="638"/>
        </a:spcBef>
        <a:spcAft>
          <a:spcPct val="0"/>
        </a:spcAft>
        <a:buSzPct val="171000"/>
        <a:buFont typeface="Gill Sans" panose="020B0502020104020203" pitchFamily="34" charset="-79"/>
        <a:buChar char="•"/>
        <a:defRPr sz="800">
          <a:solidFill>
            <a:srgbClr val="0A1D5F"/>
          </a:solidFill>
          <a:latin typeface="+mn-lt"/>
          <a:ea typeface="+mn-ea"/>
          <a:cs typeface="+mn-cs"/>
          <a:sym typeface="Helvetica Neue" panose="02000503000000020004" pitchFamily="2" charset="0"/>
        </a:defRPr>
      </a:lvl5pPr>
      <a:lvl6pPr marL="1997641" indent="-238825" algn="l" rtl="0" fontAlgn="base">
        <a:spcBef>
          <a:spcPts val="633"/>
        </a:spcBef>
        <a:spcAft>
          <a:spcPct val="0"/>
        </a:spcAft>
        <a:buSzPct val="171000"/>
        <a:buFont typeface="Gill Sans" charset="0"/>
        <a:buChar char="•"/>
        <a:defRPr sz="800">
          <a:solidFill>
            <a:srgbClr val="0A1D5F"/>
          </a:solidFill>
          <a:latin typeface="+mn-lt"/>
          <a:ea typeface="+mn-ea"/>
          <a:cs typeface="+mn-cs"/>
          <a:sym typeface="Helvetica Neue" charset="0"/>
        </a:defRPr>
      </a:lvl6pPr>
      <a:lvl7pPr marL="2319047" indent="-238825" algn="l" rtl="0" fontAlgn="base">
        <a:spcBef>
          <a:spcPts val="633"/>
        </a:spcBef>
        <a:spcAft>
          <a:spcPct val="0"/>
        </a:spcAft>
        <a:buSzPct val="171000"/>
        <a:buFont typeface="Gill Sans" charset="0"/>
        <a:buChar char="•"/>
        <a:defRPr sz="800">
          <a:solidFill>
            <a:srgbClr val="0A1D5F"/>
          </a:solidFill>
          <a:latin typeface="+mn-lt"/>
          <a:ea typeface="+mn-ea"/>
          <a:cs typeface="+mn-cs"/>
          <a:sym typeface="Helvetica Neue" charset="0"/>
        </a:defRPr>
      </a:lvl7pPr>
      <a:lvl8pPr marL="2640456" indent="-238825" algn="l" rtl="0" fontAlgn="base">
        <a:spcBef>
          <a:spcPts val="633"/>
        </a:spcBef>
        <a:spcAft>
          <a:spcPct val="0"/>
        </a:spcAft>
        <a:buSzPct val="171000"/>
        <a:buFont typeface="Gill Sans" charset="0"/>
        <a:buChar char="•"/>
        <a:defRPr sz="800">
          <a:solidFill>
            <a:srgbClr val="0A1D5F"/>
          </a:solidFill>
          <a:latin typeface="+mn-lt"/>
          <a:ea typeface="+mn-ea"/>
          <a:cs typeface="+mn-cs"/>
          <a:sym typeface="Helvetica Neue" charset="0"/>
        </a:defRPr>
      </a:lvl8pPr>
      <a:lvl9pPr marL="2961864" indent="-238825" algn="l" rtl="0" fontAlgn="base">
        <a:spcBef>
          <a:spcPts val="633"/>
        </a:spcBef>
        <a:spcAft>
          <a:spcPct val="0"/>
        </a:spcAft>
        <a:buSzPct val="171000"/>
        <a:buFont typeface="Gill Sans" charset="0"/>
        <a:buChar char="•"/>
        <a:defRPr sz="800">
          <a:solidFill>
            <a:srgbClr val="0A1D5F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07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16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224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631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041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447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856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264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288EC2-F715-2542-AD9F-89F2A2644E90}"/>
              </a:ext>
            </a:extLst>
          </p:cNvPr>
          <p:cNvSpPr/>
          <p:nvPr userDrawn="1"/>
        </p:nvSpPr>
        <p:spPr bwMode="auto">
          <a:xfrm>
            <a:off x="381000" y="228600"/>
            <a:ext cx="11455984" cy="3429000"/>
          </a:xfrm>
          <a:prstGeom prst="rect">
            <a:avLst/>
          </a:prstGeom>
          <a:solidFill>
            <a:schemeClr val="tx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782CF7B-F6AC-2E4F-9DA7-56E6D92CFFC1}"/>
              </a:ext>
            </a:extLst>
          </p:cNvPr>
          <p:cNvSpPr>
            <a:spLocks/>
          </p:cNvSpPr>
          <p:nvPr/>
        </p:nvSpPr>
        <p:spPr bwMode="auto">
          <a:xfrm>
            <a:off x="407406" y="6648260"/>
            <a:ext cx="96821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1pPr>
            <a:lvl2pPr marL="742950" indent="-28575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2pPr>
            <a:lvl3pPr marL="11430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3pPr>
            <a:lvl4pPr marL="16002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4pPr>
            <a:lvl5pPr marL="20574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9pPr>
          </a:lstStyle>
          <a:p>
            <a:pPr eaLnBrk="1" hangingPunct="1"/>
            <a:r>
              <a:rPr lang="en-US" altLang="en-US" sz="900" b="1" dirty="0" err="1">
                <a:solidFill>
                  <a:schemeClr val="tx1"/>
                </a:solidFill>
                <a:latin typeface="Helvetica" pitchFamily="2" charset="0"/>
                <a:ea typeface="MS PGothic" panose="020B0600070205080204" pitchFamily="34" charset="-128"/>
                <a:sym typeface="Helvetica Neue" panose="02000503000000020004" pitchFamily="2" charset="0"/>
              </a:rPr>
              <a:t>www.jpl.nasa.gov</a:t>
            </a:r>
            <a:endParaRPr lang="en-US" altLang="en-US" sz="900" b="1" dirty="0">
              <a:solidFill>
                <a:schemeClr val="tx1"/>
              </a:solidFill>
              <a:latin typeface="Helvetica" pitchFamily="2" charset="0"/>
              <a:ea typeface="MS PGothic" panose="020B0600070205080204" pitchFamily="34" charset="-128"/>
              <a:sym typeface="Helvetica Neue" panose="02000503000000020004" pitchFamily="2" charset="0"/>
            </a:endParaRPr>
          </a:p>
        </p:txBody>
      </p:sp>
      <p:pic>
        <p:nvPicPr>
          <p:cNvPr id="8" name="Picture 7" descr="Tribrand_ColorBlackText_RGB_small_040615.eps">
            <a:extLst>
              <a:ext uri="{FF2B5EF4-FFF2-40B4-BE49-F238E27FC236}">
                <a16:creationId xmlns:a16="http://schemas.microsoft.com/office/drawing/2014/main" id="{0C90A4E4-D986-944C-95D6-D376CB80F9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3712729"/>
            <a:ext cx="3556449" cy="7620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430736-03E5-C74C-B4C6-E5D7A2EF68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00" y="4556609"/>
            <a:ext cx="2152407" cy="5697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B1004D6-9F48-3546-80A8-EF7DB58B722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4259" y="336883"/>
            <a:ext cx="7082725" cy="332071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01C87FE-EA4C-A44C-AEF7-5837393D7A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7696915" flipH="1">
            <a:off x="4388371" y="2154150"/>
            <a:ext cx="1290440" cy="59567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49E6E13-532B-6243-83D8-EC047FBF71B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721586">
            <a:off x="5593438" y="1930369"/>
            <a:ext cx="80707" cy="133742"/>
          </a:xfrm>
          <a:prstGeom prst="rect">
            <a:avLst/>
          </a:prstGeom>
          <a:effectLst/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B59104B-2E0E-9A4B-8BF3-96005D73C29B}"/>
              </a:ext>
            </a:extLst>
          </p:cNvPr>
          <p:cNvSpPr txBox="1"/>
          <p:nvPr userDrawn="1"/>
        </p:nvSpPr>
        <p:spPr>
          <a:xfrm>
            <a:off x="587783" y="457200"/>
            <a:ext cx="37721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6000" spc="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Mars</a:t>
            </a:r>
          </a:p>
          <a:p>
            <a:pPr algn="l"/>
            <a:r>
              <a:rPr lang="en-US" sz="6000" spc="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Ascent</a:t>
            </a:r>
          </a:p>
          <a:p>
            <a:pPr algn="l"/>
            <a:r>
              <a:rPr lang="en-US" sz="6000" spc="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Vehicle</a:t>
            </a:r>
          </a:p>
        </p:txBody>
      </p:sp>
      <p:pic>
        <p:nvPicPr>
          <p:cNvPr id="13" name="Picture 12" descr="Tribrand_ColorBlackText_RGB_small_040615.eps">
            <a:extLst>
              <a:ext uri="{FF2B5EF4-FFF2-40B4-BE49-F238E27FC236}">
                <a16:creationId xmlns:a16="http://schemas.microsoft.com/office/drawing/2014/main" id="{0C90A4E4-D986-944C-95D6-D376CB80F9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5574"/>
          <a:stretch/>
        </p:blipFill>
        <p:spPr>
          <a:xfrm>
            <a:off x="228600" y="4460359"/>
            <a:ext cx="868680" cy="76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52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</p:sldLayoutIdLst>
  <p:transition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+mj-lt"/>
          <a:ea typeface="+mj-ea"/>
          <a:cs typeface="+mj-cs"/>
          <a:sym typeface="Helvetica Neue" panose="02000503000000020004" pitchFamily="2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5pPr>
      <a:lvl6pPr marL="321407" algn="ctr" rtl="0" fontAlgn="base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642816" algn="ctr" rtl="0" fontAlgn="base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964224" algn="ctr" rtl="0" fontAlgn="base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1285631" algn="ctr" rtl="0" fontAlgn="base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239713" indent="-239713" algn="r" rtl="0" eaLnBrk="0" fontAlgn="base" hangingPunct="0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panose="02000503000000020004" pitchFamily="2" charset="0"/>
        </a:defRPr>
      </a:lvl1pPr>
      <a:lvl2pPr marL="520700" indent="-198438" algn="r" rtl="0" eaLnBrk="0" fontAlgn="base" hangingPunct="0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panose="02000503000000020004" pitchFamily="2" charset="0"/>
        </a:defRPr>
      </a:lvl2pPr>
      <a:lvl3pPr marL="801688" indent="-158750" algn="r" rtl="0" eaLnBrk="0" fontAlgn="base" hangingPunct="0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panose="02000503000000020004" pitchFamily="2" charset="0"/>
        </a:defRPr>
      </a:lvl3pPr>
      <a:lvl4pPr marL="1123950" indent="-158750" algn="r" rtl="0" eaLnBrk="0" fontAlgn="base" hangingPunct="0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panose="02000503000000020004" pitchFamily="2" charset="0"/>
        </a:defRPr>
      </a:lvl4pPr>
      <a:lvl5pPr marL="1444625" indent="-158750" algn="r" rtl="0" eaLnBrk="0" fontAlgn="base" hangingPunct="0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panose="02000503000000020004" pitchFamily="2" charset="0"/>
        </a:defRPr>
      </a:lvl5pPr>
      <a:lvl6pPr marL="321407" algn="r" rtl="0" fontAlgn="base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charset="0"/>
        </a:defRPr>
      </a:lvl6pPr>
      <a:lvl7pPr marL="642816" algn="r" rtl="0" fontAlgn="base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charset="0"/>
        </a:defRPr>
      </a:lvl7pPr>
      <a:lvl8pPr marL="964224" algn="r" rtl="0" fontAlgn="base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charset="0"/>
        </a:defRPr>
      </a:lvl8pPr>
      <a:lvl9pPr marL="1285631" algn="r" rtl="0" fontAlgn="base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07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16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224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631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041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447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856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264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7">
            <a:extLst>
              <a:ext uri="{FF2B5EF4-FFF2-40B4-BE49-F238E27FC236}">
                <a16:creationId xmlns:a16="http://schemas.microsoft.com/office/drawing/2014/main" id="{A2201EB3-B4FF-D345-825C-446D39E101D9}"/>
              </a:ext>
            </a:extLst>
          </p:cNvPr>
          <p:cNvSpPr>
            <a:spLocks/>
          </p:cNvSpPr>
          <p:nvPr/>
        </p:nvSpPr>
        <p:spPr bwMode="auto">
          <a:xfrm>
            <a:off x="7387624" y="109322"/>
            <a:ext cx="3740151" cy="652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1pPr>
            <a:lvl2pPr marL="742950" indent="-28575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2pPr>
            <a:lvl3pPr marL="11430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3pPr>
            <a:lvl4pPr marL="16002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4pPr>
            <a:lvl5pPr marL="20574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9pPr>
          </a:lstStyle>
          <a:p>
            <a:pPr algn="r" eaLnBrk="1" hangingPunct="1"/>
            <a:r>
              <a:rPr lang="en-US" altLang="en-US" sz="1100" dirty="0">
                <a:solidFill>
                  <a:srgbClr val="0A1D5F"/>
                </a:solidFill>
                <a:latin typeface="Helvetica" pitchFamily="2" charset="0"/>
                <a:ea typeface="MS PGothic" panose="020B0600070205080204" pitchFamily="34" charset="-128"/>
                <a:sym typeface="Helvetica Neue" panose="02000503000000020004" pitchFamily="2" charset="0"/>
              </a:rPr>
              <a:t>National Aeronautics and Space Administration</a:t>
            </a:r>
          </a:p>
          <a:p>
            <a:pPr algn="r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100" kern="1200" dirty="0">
                <a:solidFill>
                  <a:srgbClr val="0A1D5F"/>
                </a:solidFill>
                <a:latin typeface="Helvetica" pitchFamily="2" charset="0"/>
                <a:ea typeface="MS PGothic" panose="020B0600070205080204" pitchFamily="34" charset="-128"/>
                <a:cs typeface="+mn-cs"/>
                <a:sym typeface="Helvetica Neue" panose="02000503000000020004" pitchFamily="2" charset="0"/>
              </a:rPr>
              <a:t>Jet Propulsion Laboratory / Marshall Space Flight Center</a:t>
            </a:r>
          </a:p>
          <a:p>
            <a:pPr algn="r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100" kern="1200" dirty="0">
                <a:solidFill>
                  <a:srgbClr val="0A1D5F"/>
                </a:solidFill>
                <a:latin typeface="Helvetica" pitchFamily="2" charset="0"/>
                <a:ea typeface="MS PGothic" panose="020B0600070205080204" pitchFamily="34" charset="-128"/>
                <a:cs typeface="+mn-cs"/>
                <a:sym typeface="Helvetica Neue" panose="02000503000000020004" pitchFamily="2" charset="0"/>
              </a:rPr>
              <a:t>Mars Sample Return / Mars Ascent Vehicle</a:t>
            </a:r>
          </a:p>
        </p:txBody>
      </p:sp>
      <p:sp>
        <p:nvSpPr>
          <p:cNvPr id="2054" name="Rectangle 8">
            <a:extLst>
              <a:ext uri="{FF2B5EF4-FFF2-40B4-BE49-F238E27FC236}">
                <a16:creationId xmlns:a16="http://schemas.microsoft.com/office/drawing/2014/main" id="{1C8F920E-06A5-6B4E-8E9F-D5C51B677481}"/>
              </a:ext>
            </a:extLst>
          </p:cNvPr>
          <p:cNvSpPr>
            <a:spLocks/>
          </p:cNvSpPr>
          <p:nvPr/>
        </p:nvSpPr>
        <p:spPr bwMode="auto">
          <a:xfrm>
            <a:off x="11582400" y="6689147"/>
            <a:ext cx="486833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1pPr>
            <a:lvl2pPr marL="742950" indent="-28575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2pPr>
            <a:lvl3pPr marL="11430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3pPr>
            <a:lvl4pPr marL="16002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4pPr>
            <a:lvl5pPr marL="20574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9pPr>
          </a:lstStyle>
          <a:p>
            <a:pPr algn="r" eaLnBrk="1" hangingPunct="1"/>
            <a:fld id="{5EAC0046-13E3-D042-B1E5-B187C183572A}" type="slidenum">
              <a:rPr lang="en-US" altLang="en-US" sz="800" smtClean="0">
                <a:solidFill>
                  <a:srgbClr val="0A1D5F"/>
                </a:solidFill>
                <a:latin typeface="Helvetica" pitchFamily="2" charset="0"/>
                <a:ea typeface="MS PGothic" panose="020B0600070205080204" pitchFamily="34" charset="-128"/>
                <a:sym typeface="Helvetica Neue" panose="02000503000000020004" pitchFamily="2" charset="0"/>
              </a:rPr>
              <a:pPr algn="r" eaLnBrk="1" hangingPunct="1"/>
              <a:t>‹#›</a:t>
            </a:fld>
            <a:endParaRPr lang="en-US" altLang="en-US" sz="800" dirty="0">
              <a:solidFill>
                <a:srgbClr val="0A1D5F"/>
              </a:solidFill>
              <a:latin typeface="Helvetica" pitchFamily="2" charset="0"/>
              <a:ea typeface="MS PGothic" panose="020B0600070205080204" pitchFamily="34" charset="-128"/>
              <a:sym typeface="Helvetica Neue" panose="02000503000000020004" pitchFamily="2" charset="0"/>
            </a:endParaRPr>
          </a:p>
        </p:txBody>
      </p:sp>
      <p:sp>
        <p:nvSpPr>
          <p:cNvPr id="2055" name="Rectangle 9">
            <a:extLst>
              <a:ext uri="{FF2B5EF4-FFF2-40B4-BE49-F238E27FC236}">
                <a16:creationId xmlns:a16="http://schemas.microsoft.com/office/drawing/2014/main" id="{DA284EA8-FE62-4243-95EC-09E470F83430}"/>
              </a:ext>
            </a:extLst>
          </p:cNvPr>
          <p:cNvSpPr>
            <a:spLocks/>
          </p:cNvSpPr>
          <p:nvPr/>
        </p:nvSpPr>
        <p:spPr bwMode="auto">
          <a:xfrm>
            <a:off x="406402" y="712791"/>
            <a:ext cx="8464551" cy="22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1pPr>
            <a:lvl2pPr marL="742950" indent="-28575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2pPr>
            <a:lvl3pPr marL="11430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3pPr>
            <a:lvl4pPr marL="16002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4pPr>
            <a:lvl5pPr marL="20574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9pPr>
          </a:lstStyle>
          <a:p>
            <a:pPr algn="l" eaLnBrk="1" hangingPunct="1"/>
            <a:endParaRPr lang="en-US" altLang="en-US" sz="1100" b="1" i="1" dirty="0">
              <a:solidFill>
                <a:schemeClr val="tx1"/>
              </a:solidFill>
              <a:latin typeface="Helvetica" pitchFamily="2" charset="0"/>
              <a:ea typeface="MS PGothic" panose="020B0600070205080204" pitchFamily="34" charset="-128"/>
              <a:sym typeface="Helvetica Neue" panose="02000503000000020004" pitchFamily="2" charset="0"/>
            </a:endParaRP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0BBD74DF-88BD-F14E-9B62-2101F532683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3824" y="109321"/>
            <a:ext cx="785812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9091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+mj-lt"/>
          <a:ea typeface="+mj-ea"/>
          <a:cs typeface="+mj-cs"/>
          <a:sym typeface="Helvetica Neue" panose="02000503000000020004" pitchFamily="2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5pPr>
      <a:lvl6pPr marL="321407" algn="l" rtl="0" fontAlgn="base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642816" algn="l" rtl="0" fontAlgn="base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964224" algn="l" rtl="0" fontAlgn="base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1285631" algn="l" rtl="0" fontAlgn="base">
        <a:spcBef>
          <a:spcPct val="0"/>
        </a:spcBef>
        <a:spcAft>
          <a:spcPct val="0"/>
        </a:spcAft>
        <a:defRPr sz="2400" i="1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554038" indent="-366713" algn="l" rtl="0" eaLnBrk="0" fontAlgn="base" hangingPunct="0">
        <a:spcBef>
          <a:spcPts val="638"/>
        </a:spcBef>
        <a:spcAft>
          <a:spcPct val="0"/>
        </a:spcAft>
        <a:buSzPct val="171000"/>
        <a:buFont typeface="Gill Sans" panose="020B0502020104020203" pitchFamily="34" charset="-79"/>
        <a:buChar char="•"/>
        <a:defRPr sz="2400">
          <a:solidFill>
            <a:srgbClr val="0A1D5F"/>
          </a:solidFill>
          <a:latin typeface="+mn-lt"/>
          <a:ea typeface="+mn-ea"/>
          <a:cs typeface="+mn-cs"/>
          <a:sym typeface="Helvetica Neue" panose="02000503000000020004" pitchFamily="2" charset="0"/>
        </a:defRPr>
      </a:lvl1pPr>
      <a:lvl2pPr marL="801688" indent="-301625" algn="l" rtl="0" eaLnBrk="0" fontAlgn="base" hangingPunct="0">
        <a:spcBef>
          <a:spcPts val="638"/>
        </a:spcBef>
        <a:spcAft>
          <a:spcPct val="0"/>
        </a:spcAft>
        <a:buSzPct val="171000"/>
        <a:buFont typeface="Gill Sans" panose="020B0502020104020203" pitchFamily="34" charset="-79"/>
        <a:buChar char="•"/>
        <a:defRPr sz="1500">
          <a:solidFill>
            <a:srgbClr val="0A1D5F"/>
          </a:solidFill>
          <a:latin typeface="+mn-lt"/>
          <a:ea typeface="+mn-ea"/>
          <a:cs typeface="+mn-cs"/>
          <a:sym typeface="Helvetica Neue" panose="02000503000000020004" pitchFamily="2" charset="0"/>
        </a:defRPr>
      </a:lvl2pPr>
      <a:lvl3pPr marL="1082675" indent="-269875" algn="l" rtl="0" eaLnBrk="0" fontAlgn="base" hangingPunct="0">
        <a:spcBef>
          <a:spcPts val="638"/>
        </a:spcBef>
        <a:spcAft>
          <a:spcPct val="0"/>
        </a:spcAft>
        <a:buSzPct val="171000"/>
        <a:buFont typeface="Gill Sans" panose="020B0502020104020203" pitchFamily="34" charset="-79"/>
        <a:buChar char="•"/>
        <a:defRPr sz="1100">
          <a:solidFill>
            <a:srgbClr val="0A1D5F"/>
          </a:solidFill>
          <a:latin typeface="+mn-lt"/>
          <a:ea typeface="+mn-ea"/>
          <a:cs typeface="+mn-cs"/>
          <a:sym typeface="Helvetica Neue" panose="02000503000000020004" pitchFamily="2" charset="0"/>
        </a:defRPr>
      </a:lvl3pPr>
      <a:lvl4pPr marL="1373188" indent="-247650" algn="l" rtl="0" eaLnBrk="0" fontAlgn="base" hangingPunct="0">
        <a:spcBef>
          <a:spcPts val="638"/>
        </a:spcBef>
        <a:spcAft>
          <a:spcPct val="0"/>
        </a:spcAft>
        <a:buSzPct val="171000"/>
        <a:buFont typeface="Gill Sans" panose="020B0502020104020203" pitchFamily="34" charset="-79"/>
        <a:buChar char="•"/>
        <a:defRPr sz="800">
          <a:solidFill>
            <a:srgbClr val="0A1D5F"/>
          </a:solidFill>
          <a:latin typeface="+mn-lt"/>
          <a:ea typeface="+mn-ea"/>
          <a:cs typeface="+mn-cs"/>
          <a:sym typeface="Helvetica Neue" panose="02000503000000020004" pitchFamily="2" charset="0"/>
        </a:defRPr>
      </a:lvl4pPr>
      <a:lvl5pPr marL="1674813" indent="-236538" algn="l" rtl="0" eaLnBrk="0" fontAlgn="base" hangingPunct="0">
        <a:spcBef>
          <a:spcPts val="638"/>
        </a:spcBef>
        <a:spcAft>
          <a:spcPct val="0"/>
        </a:spcAft>
        <a:buSzPct val="171000"/>
        <a:buFont typeface="Gill Sans" panose="020B0502020104020203" pitchFamily="34" charset="-79"/>
        <a:buChar char="•"/>
        <a:defRPr sz="800">
          <a:solidFill>
            <a:srgbClr val="0A1D5F"/>
          </a:solidFill>
          <a:latin typeface="+mn-lt"/>
          <a:ea typeface="+mn-ea"/>
          <a:cs typeface="+mn-cs"/>
          <a:sym typeface="Helvetica Neue" panose="02000503000000020004" pitchFamily="2" charset="0"/>
        </a:defRPr>
      </a:lvl5pPr>
      <a:lvl6pPr marL="1997641" indent="-238825" algn="l" rtl="0" fontAlgn="base">
        <a:spcBef>
          <a:spcPts val="633"/>
        </a:spcBef>
        <a:spcAft>
          <a:spcPct val="0"/>
        </a:spcAft>
        <a:buSzPct val="171000"/>
        <a:buFont typeface="Gill Sans" charset="0"/>
        <a:buChar char="•"/>
        <a:defRPr sz="800">
          <a:solidFill>
            <a:srgbClr val="0A1D5F"/>
          </a:solidFill>
          <a:latin typeface="+mn-lt"/>
          <a:ea typeface="+mn-ea"/>
          <a:cs typeface="+mn-cs"/>
          <a:sym typeface="Helvetica Neue" charset="0"/>
        </a:defRPr>
      </a:lvl6pPr>
      <a:lvl7pPr marL="2319047" indent="-238825" algn="l" rtl="0" fontAlgn="base">
        <a:spcBef>
          <a:spcPts val="633"/>
        </a:spcBef>
        <a:spcAft>
          <a:spcPct val="0"/>
        </a:spcAft>
        <a:buSzPct val="171000"/>
        <a:buFont typeface="Gill Sans" charset="0"/>
        <a:buChar char="•"/>
        <a:defRPr sz="800">
          <a:solidFill>
            <a:srgbClr val="0A1D5F"/>
          </a:solidFill>
          <a:latin typeface="+mn-lt"/>
          <a:ea typeface="+mn-ea"/>
          <a:cs typeface="+mn-cs"/>
          <a:sym typeface="Helvetica Neue" charset="0"/>
        </a:defRPr>
      </a:lvl7pPr>
      <a:lvl8pPr marL="2640456" indent="-238825" algn="l" rtl="0" fontAlgn="base">
        <a:spcBef>
          <a:spcPts val="633"/>
        </a:spcBef>
        <a:spcAft>
          <a:spcPct val="0"/>
        </a:spcAft>
        <a:buSzPct val="171000"/>
        <a:buFont typeface="Gill Sans" charset="0"/>
        <a:buChar char="•"/>
        <a:defRPr sz="800">
          <a:solidFill>
            <a:srgbClr val="0A1D5F"/>
          </a:solidFill>
          <a:latin typeface="+mn-lt"/>
          <a:ea typeface="+mn-ea"/>
          <a:cs typeface="+mn-cs"/>
          <a:sym typeface="Helvetica Neue" charset="0"/>
        </a:defRPr>
      </a:lvl8pPr>
      <a:lvl9pPr marL="2961864" indent="-238825" algn="l" rtl="0" fontAlgn="base">
        <a:spcBef>
          <a:spcPts val="633"/>
        </a:spcBef>
        <a:spcAft>
          <a:spcPct val="0"/>
        </a:spcAft>
        <a:buSzPct val="171000"/>
        <a:buFont typeface="Gill Sans" charset="0"/>
        <a:buChar char="•"/>
        <a:defRPr sz="800">
          <a:solidFill>
            <a:srgbClr val="0A1D5F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07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16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224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631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041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447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856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264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1E69A-4CA5-4FCB-AFCE-71F7CBEA4324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DCFF8-98B7-448F-B83B-EB30D6B78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118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288EC2-F715-2542-AD9F-89F2A2644E90}"/>
              </a:ext>
            </a:extLst>
          </p:cNvPr>
          <p:cNvSpPr/>
          <p:nvPr userDrawn="1"/>
        </p:nvSpPr>
        <p:spPr bwMode="auto">
          <a:xfrm>
            <a:off x="139408" y="228600"/>
            <a:ext cx="11913184" cy="3429000"/>
          </a:xfrm>
          <a:prstGeom prst="rect">
            <a:avLst/>
          </a:prstGeom>
          <a:solidFill>
            <a:schemeClr val="tx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782CF7B-F6AC-2E4F-9DA7-56E6D92CFFC1}"/>
              </a:ext>
            </a:extLst>
          </p:cNvPr>
          <p:cNvSpPr>
            <a:spLocks/>
          </p:cNvSpPr>
          <p:nvPr/>
        </p:nvSpPr>
        <p:spPr bwMode="auto">
          <a:xfrm>
            <a:off x="161026" y="5234989"/>
            <a:ext cx="80150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1pPr>
            <a:lvl2pPr marL="742950" indent="-28575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2pPr>
            <a:lvl3pPr marL="11430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3pPr>
            <a:lvl4pPr marL="16002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4pPr>
            <a:lvl5pPr marL="2057400" indent="-228600" eaLnBrk="0" hangingPunct="0"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9pPr>
          </a:lstStyle>
          <a:p>
            <a:pPr eaLnBrk="1" hangingPunct="1"/>
            <a:r>
              <a:rPr lang="en-US" altLang="en-US" sz="900" b="1" dirty="0">
                <a:solidFill>
                  <a:schemeClr val="tx1"/>
                </a:solidFill>
                <a:latin typeface="+mj-lt"/>
                <a:ea typeface="MS PGothic" panose="020B0600070205080204" pitchFamily="34" charset="-128"/>
                <a:sym typeface="Helvetica Neue" panose="02000503000000020004" pitchFamily="2" charset="0"/>
              </a:rPr>
              <a:t>www.nasa.gov</a:t>
            </a:r>
          </a:p>
        </p:txBody>
      </p:sp>
      <p:pic>
        <p:nvPicPr>
          <p:cNvPr id="8" name="Picture 7" descr="Tribrand_ColorBlackText_RGB_small_040615.eps">
            <a:extLst>
              <a:ext uri="{FF2B5EF4-FFF2-40B4-BE49-F238E27FC236}">
                <a16:creationId xmlns:a16="http://schemas.microsoft.com/office/drawing/2014/main" id="{0C90A4E4-D986-944C-95D6-D376CB80F9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2"/>
          <a:stretch/>
        </p:blipFill>
        <p:spPr>
          <a:xfrm>
            <a:off x="76200" y="3686851"/>
            <a:ext cx="3481687" cy="7620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430736-03E5-C74C-B4C6-E5D7A2EF68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28833" b="49206"/>
          <a:stretch/>
        </p:blipFill>
        <p:spPr>
          <a:xfrm>
            <a:off x="915838" y="4556609"/>
            <a:ext cx="2152407" cy="5697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B1004D6-9F48-3546-80A8-EF7DB58B722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4608" y="345509"/>
            <a:ext cx="7082725" cy="332071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B59104B-2E0E-9A4B-8BF3-96005D73C29B}"/>
              </a:ext>
            </a:extLst>
          </p:cNvPr>
          <p:cNvSpPr txBox="1"/>
          <p:nvPr userDrawn="1"/>
        </p:nvSpPr>
        <p:spPr>
          <a:xfrm>
            <a:off x="587783" y="457200"/>
            <a:ext cx="37721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6000" spc="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Mars</a:t>
            </a:r>
          </a:p>
          <a:p>
            <a:pPr algn="l"/>
            <a:r>
              <a:rPr lang="en-US" sz="6000" spc="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Ascent</a:t>
            </a:r>
          </a:p>
          <a:p>
            <a:pPr algn="l"/>
            <a:r>
              <a:rPr lang="en-US" sz="6000" spc="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Vehicle</a:t>
            </a:r>
          </a:p>
        </p:txBody>
      </p:sp>
      <p:pic>
        <p:nvPicPr>
          <p:cNvPr id="13" name="Picture 12" descr="Tribrand_ColorBlackText_RGB_small_040615.eps">
            <a:extLst>
              <a:ext uri="{FF2B5EF4-FFF2-40B4-BE49-F238E27FC236}">
                <a16:creationId xmlns:a16="http://schemas.microsoft.com/office/drawing/2014/main" id="{0C90A4E4-D986-944C-95D6-D376CB80F9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" r="75574"/>
          <a:stretch/>
        </p:blipFill>
        <p:spPr>
          <a:xfrm>
            <a:off x="76200" y="4460359"/>
            <a:ext cx="793918" cy="7620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050505"/>
              </a:clrFrom>
              <a:clrTo>
                <a:srgbClr val="05050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41652" y="1723076"/>
            <a:ext cx="1272278" cy="155500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49E6E13-532B-6243-83D8-EC047FBF71B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rot="4721586">
            <a:off x="5813787" y="1938995"/>
            <a:ext cx="80707" cy="13374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03650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</p:sldLayoutIdLst>
  <p:transition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+mj-lt"/>
          <a:ea typeface="+mj-ea"/>
          <a:cs typeface="+mj-cs"/>
          <a:sym typeface="Helvetica Neue" panose="02000503000000020004" pitchFamily="2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panose="02000503000000020004" pitchFamily="2" charset="0"/>
        </a:defRPr>
      </a:lvl5pPr>
      <a:lvl6pPr marL="321407" algn="ctr" rtl="0" fontAlgn="base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6pPr>
      <a:lvl7pPr marL="642816" algn="ctr" rtl="0" fontAlgn="base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7pPr>
      <a:lvl8pPr marL="964224" algn="ctr" rtl="0" fontAlgn="base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8pPr>
      <a:lvl9pPr marL="1285631" algn="ctr" rtl="0" fontAlgn="base">
        <a:spcBef>
          <a:spcPct val="0"/>
        </a:spcBef>
        <a:spcAft>
          <a:spcPct val="0"/>
        </a:spcAft>
        <a:defRPr sz="4400">
          <a:solidFill>
            <a:srgbClr val="D40000"/>
          </a:solidFill>
          <a:latin typeface="Helvetica Neue" charset="0"/>
          <a:ea typeface="ヒラギノ角ゴ ProN W3" charset="0"/>
          <a:cs typeface="ヒラギノ角ゴ ProN W3" charset="0"/>
          <a:sym typeface="Helvetica Neue" charset="0"/>
        </a:defRPr>
      </a:lvl9pPr>
    </p:titleStyle>
    <p:bodyStyle>
      <a:lvl1pPr marL="239713" indent="-239713" algn="r" rtl="0" eaLnBrk="0" fontAlgn="base" hangingPunct="0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panose="02000503000000020004" pitchFamily="2" charset="0"/>
        </a:defRPr>
      </a:lvl1pPr>
      <a:lvl2pPr marL="520700" indent="-198438" algn="r" rtl="0" eaLnBrk="0" fontAlgn="base" hangingPunct="0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panose="02000503000000020004" pitchFamily="2" charset="0"/>
        </a:defRPr>
      </a:lvl2pPr>
      <a:lvl3pPr marL="801688" indent="-158750" algn="r" rtl="0" eaLnBrk="0" fontAlgn="base" hangingPunct="0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panose="02000503000000020004" pitchFamily="2" charset="0"/>
        </a:defRPr>
      </a:lvl3pPr>
      <a:lvl4pPr marL="1123950" indent="-158750" algn="r" rtl="0" eaLnBrk="0" fontAlgn="base" hangingPunct="0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panose="02000503000000020004" pitchFamily="2" charset="0"/>
        </a:defRPr>
      </a:lvl4pPr>
      <a:lvl5pPr marL="1444625" indent="-158750" algn="r" rtl="0" eaLnBrk="0" fontAlgn="base" hangingPunct="0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panose="02000503000000020004" pitchFamily="2" charset="0"/>
        </a:defRPr>
      </a:lvl5pPr>
      <a:lvl6pPr marL="321407" algn="r" rtl="0" fontAlgn="base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charset="0"/>
        </a:defRPr>
      </a:lvl6pPr>
      <a:lvl7pPr marL="642816" algn="r" rtl="0" fontAlgn="base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charset="0"/>
        </a:defRPr>
      </a:lvl7pPr>
      <a:lvl8pPr marL="964224" algn="r" rtl="0" fontAlgn="base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charset="0"/>
        </a:defRPr>
      </a:lvl8pPr>
      <a:lvl9pPr marL="1285631" algn="r" rtl="0" fontAlgn="base">
        <a:spcBef>
          <a:spcPct val="0"/>
        </a:spcBef>
        <a:spcAft>
          <a:spcPct val="0"/>
        </a:spcAft>
        <a:defRPr sz="1500">
          <a:solidFill>
            <a:srgbClr val="D40000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07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16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224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631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041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447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856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264" algn="l" defTabSz="321407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5.xml"/><Relationship Id="rId4" Type="http://schemas.openxmlformats.org/officeDocument/2006/relationships/image" Target="cid:image003.png@01D9241E.13095DA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.jpe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emf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jpeg"/><Relationship Id="rId11" Type="http://schemas.openxmlformats.org/officeDocument/2006/relationships/image" Target="../media/image1.jpe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38.jpg"/><Relationship Id="rId7" Type="http://schemas.openxmlformats.org/officeDocument/2006/relationships/image" Target="../media/image42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Relationship Id="rId9" Type="http://schemas.openxmlformats.org/officeDocument/2006/relationships/image" Target="../media/image4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4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michael.a.fritzinger@nasa.gov" TargetMode="External"/><Relationship Id="rId7" Type="http://schemas.openxmlformats.org/officeDocument/2006/relationships/hyperlink" Target="mailto:tim.kibbey@nasa.gov" TargetMode="External"/><Relationship Id="rId2" Type="http://schemas.openxmlformats.org/officeDocument/2006/relationships/hyperlink" Target="mailto:william.w.benson@nasa.gov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mailto:brent.edwards@nasa.gov" TargetMode="External"/><Relationship Id="rId5" Type="http://schemas.openxmlformats.org/officeDocument/2006/relationships/hyperlink" Target="mailto:brian.r.tibbetts@nasa.gov" TargetMode="External"/><Relationship Id="rId4" Type="http://schemas.openxmlformats.org/officeDocument/2006/relationships/hyperlink" Target="mailto:justin.costley@nasa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9395" indent="-239395"/>
            <a:r>
              <a:rPr lang="en-US" dirty="0"/>
              <a:t>Mars Ascent Vehicle Flight Test Mission Design, Analysis, and Instrumentation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6926580" y="4754880"/>
            <a:ext cx="5113020" cy="1143000"/>
          </a:xfrm>
        </p:spPr>
        <p:txBody>
          <a:bodyPr/>
          <a:lstStyle/>
          <a:p>
            <a:pPr algn="l"/>
            <a:r>
              <a:rPr lang="en-US" sz="1400" dirty="0"/>
              <a:t>William W. Benson	NASA KSC - VA-H1 (Presenting)</a:t>
            </a:r>
          </a:p>
          <a:p>
            <a:pPr algn="l"/>
            <a:r>
              <a:rPr lang="en-US" sz="1400" dirty="0"/>
              <a:t>Michael Fritzinger	NASA MSFC - EV42</a:t>
            </a:r>
          </a:p>
          <a:p>
            <a:pPr algn="l"/>
            <a:r>
              <a:rPr lang="en-US" sz="1400" dirty="0"/>
              <a:t>Justin Costley	NASA KSC - </a:t>
            </a:r>
            <a:r>
              <a:rPr lang="en-US" sz="1400" dirty="0" err="1"/>
              <a:t>a.i.</a:t>
            </a:r>
            <a:r>
              <a:rPr lang="en-US" sz="1400" dirty="0"/>
              <a:t> solutions</a:t>
            </a:r>
          </a:p>
          <a:p>
            <a:pPr algn="l"/>
            <a:r>
              <a:rPr lang="en-US" sz="1400" dirty="0"/>
              <a:t>Brian Tibbets	NASA WFF - NSROC</a:t>
            </a:r>
          </a:p>
          <a:p>
            <a:pPr algn="l"/>
            <a:r>
              <a:rPr lang="en-US" sz="1400" dirty="0"/>
              <a:t>Brent Edwards	NASA WFF - NSROC</a:t>
            </a:r>
          </a:p>
          <a:p>
            <a:pPr algn="l"/>
            <a:r>
              <a:rPr lang="en-US" sz="1400" dirty="0"/>
              <a:t>Tim Kibbey		NASA MSFC - ER62</a:t>
            </a:r>
          </a:p>
          <a:p>
            <a:endParaRPr lang="en-US" sz="1400" dirty="0"/>
          </a:p>
          <a:p>
            <a:r>
              <a:rPr lang="en-US" dirty="0"/>
              <a:t>2023 AAS GNC Conference</a:t>
            </a:r>
          </a:p>
        </p:txBody>
      </p:sp>
    </p:spTree>
    <p:extLst>
      <p:ext uri="{BB962C8B-B14F-4D97-AF65-F5344CB8AC3E}">
        <p14:creationId xmlns:p14="http://schemas.microsoft.com/office/powerpoint/2010/main" val="244042624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B5C3173-5D56-487A-B935-E5F1D92CB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903" y="957945"/>
            <a:ext cx="9911665" cy="5638800"/>
          </a:xfrm>
        </p:spPr>
        <p:txBody>
          <a:bodyPr>
            <a:normAutofit/>
          </a:bodyPr>
          <a:lstStyle/>
          <a:p>
            <a:r>
              <a:rPr lang="en-US" sz="2000" dirty="0"/>
              <a:t>The Mars Ascent Vehicle (MAV) will be the first rocket ever to launch off the surface of Mars, inserting Martian regolith samples into orbit. </a:t>
            </a:r>
          </a:p>
          <a:p>
            <a:r>
              <a:rPr lang="en-US" sz="2000" dirty="0"/>
              <a:t>Since the MAV vehicle is a two-stage all-solid rocket with no closed-loop shutdown capability, orbit insertion accuracy is heavily dependent on pre-flight predictions of the motor performance and dynamics of the spin-stabilized upper stage (MAV2).</a:t>
            </a:r>
          </a:p>
          <a:p>
            <a:r>
              <a:rPr lang="en-US" sz="2000" dirty="0"/>
              <a:t>Therefore, a flight test of the MAV2 as the final stage on a Black Brant IX sounding rocket from Wallops Flight Facility (WFF) is planned. </a:t>
            </a:r>
          </a:p>
          <a:p>
            <a:r>
              <a:rPr lang="en-US" sz="2000" dirty="0"/>
              <a:t>This presentation discusses the mission design, post flight reconstruction approach, and instrumentation package proposed to meet the relevant Flight Test Objectives (FTO’s)</a:t>
            </a:r>
          </a:p>
          <a:p>
            <a:pPr marL="573088" lvl="1" indent="0">
              <a:buNone/>
            </a:pPr>
            <a:r>
              <a:rPr lang="en-US" sz="1800" dirty="0"/>
              <a:t>FTO #1: Reduce MAV2 motor impulse uncertainty</a:t>
            </a:r>
          </a:p>
          <a:p>
            <a:pPr marL="573088" lvl="1" indent="0">
              <a:buNone/>
            </a:pPr>
            <a:r>
              <a:rPr lang="en-US" sz="1800" dirty="0">
                <a:ea typeface="MS PGothic" panose="020B0600070205080204" pitchFamily="34" charset="-128"/>
              </a:rPr>
              <a:t>FTO #2: Characterize MAV2 integrated dynamics </a:t>
            </a:r>
          </a:p>
          <a:p>
            <a:pPr marL="573088" lvl="1" indent="0">
              <a:buNone/>
            </a:pPr>
            <a:r>
              <a:rPr lang="en-US" sz="1800" dirty="0">
                <a:ea typeface="MS PGothic" panose="020B0600070205080204" pitchFamily="34" charset="-128"/>
              </a:rPr>
              <a:t>FTO #3: Demonstrate MAV1/MAV2 separation system function</a:t>
            </a:r>
          </a:p>
          <a:p>
            <a:pPr marL="894007" lvl="1" indent="-457200">
              <a:buFont typeface="+mj-lt"/>
              <a:buAutoNum type="arabicPeriod"/>
            </a:pPr>
            <a:endParaRPr lang="en-US" sz="2000" dirty="0"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marL="894007" lvl="1" indent="-457200">
              <a:buFont typeface="+mj-lt"/>
              <a:buAutoNum type="arabicPeriod"/>
            </a:pPr>
            <a:endParaRPr lang="en-US" sz="2000" dirty="0"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marL="894007" lvl="1" indent="-457200">
              <a:buFont typeface="+mj-lt"/>
              <a:buAutoNum type="arabicPeriod"/>
            </a:pPr>
            <a:endParaRPr lang="en-US" sz="2000" dirty="0"/>
          </a:p>
          <a:p>
            <a:pPr marL="957168" lvl="1" indent="-457200">
              <a:buFont typeface="+mj-lt"/>
              <a:buAutoNum type="arabicPeriod"/>
            </a:pPr>
            <a:endParaRPr 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5974229-5E2B-458F-A99C-B2016ECEE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and Flight Test Objectives</a:t>
            </a: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7646E984-69B6-4088-A36F-AF81B48EA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683348" y="3317166"/>
            <a:ext cx="5720025" cy="1001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1FE990-0DA1-4835-B402-EFA8B3CABE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613" b="7298"/>
          <a:stretch/>
        </p:blipFill>
        <p:spPr>
          <a:xfrm rot="16200000">
            <a:off x="10859905" y="2116613"/>
            <a:ext cx="978292" cy="23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32125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2E6F426-C391-FA8D-1F2D-A128A285F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Knockdown Factor (FTO-1)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8FE8A269-E75F-F17F-68F8-884C9CB0A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294" y="1069776"/>
            <a:ext cx="5961706" cy="498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well-known characteristic of SRM’s that a reduction in performance is sometimes observed in flight that was not observed in ground testing, known as a “flight knockdown factor,”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xpressed as a multiplier on thrust and thus impulse.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This has been observed in both launch booster and in-space/upper stage configurations.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Figures on right show In-Space motor raw knockdown factors and Space Shuttle Reusable Solid Rocket Motor(RSRM)  performance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Note tha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 Ares 1-X RSRM raw knockdown factor is in family with Shuttle performance, indicating that knockdown is independent of vehicle configuration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30" name="Picture 1">
            <a:extLst>
              <a:ext uri="{FF2B5EF4-FFF2-40B4-BE49-F238E27FC236}">
                <a16:creationId xmlns:a16="http://schemas.microsoft.com/office/drawing/2014/main" id="{EC8CC051-0AAD-BA70-7977-A6460758B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761" y="854377"/>
            <a:ext cx="5039518" cy="260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2">
            <a:extLst>
              <a:ext uri="{FF2B5EF4-FFF2-40B4-BE49-F238E27FC236}">
                <a16:creationId xmlns:a16="http://schemas.microsoft.com/office/drawing/2014/main" id="{971A612F-0367-F5EB-95E7-CBE15CB64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092" y="3669316"/>
            <a:ext cx="4490857" cy="269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D061DA-EAC0-7511-19A4-6D8A20B2FA9C}"/>
              </a:ext>
            </a:extLst>
          </p:cNvPr>
          <p:cNvSpPr txBox="1"/>
          <p:nvPr/>
        </p:nvSpPr>
        <p:spPr>
          <a:xfrm>
            <a:off x="5758665" y="6455910"/>
            <a:ext cx="598171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defRPr/>
            </a:pPr>
            <a:r>
              <a:rPr lang="en-US" sz="1400" b="1" u="sng" dirty="0">
                <a:latin typeface="+mn-lt"/>
              </a:rPr>
              <a:t>Space Shuttle and Ares I-X RSRM flight knockdown data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E6A1DA-A13C-F71D-6CFF-4087031DB6AC}"/>
              </a:ext>
            </a:extLst>
          </p:cNvPr>
          <p:cNvSpPr txBox="1"/>
          <p:nvPr/>
        </p:nvSpPr>
        <p:spPr>
          <a:xfrm>
            <a:off x="5758665" y="3361517"/>
            <a:ext cx="598171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defRPr/>
            </a:pPr>
            <a:r>
              <a:rPr lang="en-US" sz="1400" b="1" u="sng" dirty="0">
                <a:latin typeface="+mn-lt"/>
              </a:rPr>
              <a:t>In-Space Motor Families’ Average Knockdowns</a:t>
            </a:r>
          </a:p>
        </p:txBody>
      </p:sp>
    </p:spTree>
    <p:extLst>
      <p:ext uri="{BB962C8B-B14F-4D97-AF65-F5344CB8AC3E}">
        <p14:creationId xmlns:p14="http://schemas.microsoft.com/office/powerpoint/2010/main" val="205982578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MAV Flight Test Reduces Motor Performance Uncertainty (FTO-1)</a:t>
            </a:r>
          </a:p>
        </p:txBody>
      </p:sp>
      <p:pic>
        <p:nvPicPr>
          <p:cNvPr id="19" name="Content Placeholder 18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848602" y="2757214"/>
            <a:ext cx="4343400" cy="3261272"/>
          </a:xfrm>
          <a:prstGeom prst="rect">
            <a:avLst/>
          </a:prstGeom>
        </p:spPr>
      </p:pic>
      <p:pic>
        <p:nvPicPr>
          <p:cNvPr id="12" name="Content Placeholder 11"/>
          <p:cNvPicPr>
            <a:picLocks noGrp="1" noChangeAspect="1"/>
          </p:cNvPicPr>
          <p:nvPr>
            <p:ph sz="quarter" idx="11"/>
          </p:nvPr>
        </p:nvPicPr>
        <p:blipFill>
          <a:blip r:embed="rId3"/>
          <a:stretch>
            <a:fillRect/>
          </a:stretch>
        </p:blipFill>
        <p:spPr>
          <a:xfrm>
            <a:off x="0" y="2757214"/>
            <a:ext cx="4343400" cy="3261272"/>
          </a:xfrm>
          <a:prstGeom prst="rect">
            <a:avLst/>
          </a:prstGeom>
        </p:spPr>
      </p:pic>
      <p:pic>
        <p:nvPicPr>
          <p:cNvPr id="17" name="Content Placeholder 16"/>
          <p:cNvPicPr>
            <a:picLocks noGrp="1" noChangeAspect="1"/>
          </p:cNvPicPr>
          <p:nvPr>
            <p:ph sz="quarter" idx="12"/>
          </p:nvPr>
        </p:nvPicPr>
        <p:blipFill>
          <a:blip r:embed="rId4"/>
          <a:stretch>
            <a:fillRect/>
          </a:stretch>
        </p:blipFill>
        <p:spPr>
          <a:xfrm>
            <a:off x="3929063" y="2757214"/>
            <a:ext cx="4343400" cy="3261272"/>
          </a:xfrm>
          <a:prstGeom prst="rect">
            <a:avLst/>
          </a:prstGeom>
        </p:spPr>
      </p:pic>
      <p:sp>
        <p:nvSpPr>
          <p:cNvPr id="20" name="Content Placeholder 1"/>
          <p:cNvSpPr txBox="1">
            <a:spLocks/>
          </p:cNvSpPr>
          <p:nvPr/>
        </p:nvSpPr>
        <p:spPr>
          <a:xfrm>
            <a:off x="8111486" y="1445736"/>
            <a:ext cx="4132906" cy="1600200"/>
          </a:xfrm>
          <a:prstGeom prst="rect">
            <a:avLst/>
          </a:prstGeom>
        </p:spPr>
        <p:txBody>
          <a:bodyPr/>
          <a:lstStyle>
            <a:lvl1pPr marL="554038" indent="-366713" algn="l" rtl="0" eaLnBrk="0" fontAlgn="base" hangingPunct="0">
              <a:spcBef>
                <a:spcPts val="638"/>
              </a:spcBef>
              <a:spcAft>
                <a:spcPct val="0"/>
              </a:spcAft>
              <a:buSzPct val="171000"/>
              <a:buFont typeface="Gill Sans" panose="020B0502020104020203" pitchFamily="34" charset="-79"/>
              <a:buChar char="•"/>
              <a:defRPr sz="2400">
                <a:solidFill>
                  <a:srgbClr val="0A1D5F"/>
                </a:solidFill>
                <a:latin typeface="+mn-lt"/>
                <a:ea typeface="+mn-ea"/>
                <a:cs typeface="+mn-cs"/>
                <a:sym typeface="Helvetica Neue" panose="02000503000000020004" pitchFamily="2" charset="0"/>
              </a:defRPr>
            </a:lvl1pPr>
            <a:lvl2pPr marL="801688" indent="-301625" algn="l" rtl="0" eaLnBrk="0" fontAlgn="base" hangingPunct="0">
              <a:spcBef>
                <a:spcPts val="638"/>
              </a:spcBef>
              <a:spcAft>
                <a:spcPct val="0"/>
              </a:spcAft>
              <a:buSzPct val="171000"/>
              <a:buFont typeface="Gill Sans" panose="020B0502020104020203" pitchFamily="34" charset="-79"/>
              <a:buChar char="•"/>
              <a:defRPr sz="1500">
                <a:solidFill>
                  <a:srgbClr val="0A1D5F"/>
                </a:solidFill>
                <a:latin typeface="+mn-lt"/>
                <a:ea typeface="+mn-ea"/>
                <a:cs typeface="+mn-cs"/>
                <a:sym typeface="Helvetica Neue" panose="02000503000000020004" pitchFamily="2" charset="0"/>
              </a:defRPr>
            </a:lvl2pPr>
            <a:lvl3pPr marL="1082675" indent="-269875" algn="l" rtl="0" eaLnBrk="0" fontAlgn="base" hangingPunct="0">
              <a:spcBef>
                <a:spcPts val="638"/>
              </a:spcBef>
              <a:spcAft>
                <a:spcPct val="0"/>
              </a:spcAft>
              <a:buSzPct val="171000"/>
              <a:buFont typeface="Gill Sans" panose="020B0502020104020203" pitchFamily="34" charset="-79"/>
              <a:buChar char="•"/>
              <a:defRPr sz="1100">
                <a:solidFill>
                  <a:srgbClr val="0A1D5F"/>
                </a:solidFill>
                <a:latin typeface="+mn-lt"/>
                <a:ea typeface="+mn-ea"/>
                <a:cs typeface="+mn-cs"/>
                <a:sym typeface="Helvetica Neue" panose="02000503000000020004" pitchFamily="2" charset="0"/>
              </a:defRPr>
            </a:lvl3pPr>
            <a:lvl4pPr marL="1373188" indent="-247650" algn="l" rtl="0" eaLnBrk="0" fontAlgn="base" hangingPunct="0">
              <a:spcBef>
                <a:spcPts val="638"/>
              </a:spcBef>
              <a:spcAft>
                <a:spcPct val="0"/>
              </a:spcAft>
              <a:buSzPct val="171000"/>
              <a:buFont typeface="Gill Sans" panose="020B0502020104020203" pitchFamily="34" charset="-79"/>
              <a:buChar char="•"/>
              <a:defRPr sz="800">
                <a:solidFill>
                  <a:srgbClr val="0A1D5F"/>
                </a:solidFill>
                <a:latin typeface="+mn-lt"/>
                <a:ea typeface="+mn-ea"/>
                <a:cs typeface="+mn-cs"/>
                <a:sym typeface="Helvetica Neue" panose="02000503000000020004" pitchFamily="2" charset="0"/>
              </a:defRPr>
            </a:lvl4pPr>
            <a:lvl5pPr marL="1674813" indent="-236538" algn="l" rtl="0" eaLnBrk="0" fontAlgn="base" hangingPunct="0">
              <a:spcBef>
                <a:spcPts val="638"/>
              </a:spcBef>
              <a:spcAft>
                <a:spcPct val="0"/>
              </a:spcAft>
              <a:buSzPct val="171000"/>
              <a:buFont typeface="Gill Sans" panose="020B0502020104020203" pitchFamily="34" charset="-79"/>
              <a:buChar char="•"/>
              <a:defRPr sz="800">
                <a:solidFill>
                  <a:srgbClr val="0A1D5F"/>
                </a:solidFill>
                <a:latin typeface="+mn-lt"/>
                <a:ea typeface="+mn-ea"/>
                <a:cs typeface="+mn-cs"/>
                <a:sym typeface="Helvetica Neue" panose="02000503000000020004" pitchFamily="2" charset="0"/>
              </a:defRPr>
            </a:lvl5pPr>
            <a:lvl6pPr marL="1997641" indent="-238825" algn="l" rtl="0" fontAlgn="base">
              <a:spcBef>
                <a:spcPts val="633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800">
                <a:solidFill>
                  <a:srgbClr val="0A1D5F"/>
                </a:solidFill>
                <a:latin typeface="+mn-lt"/>
                <a:ea typeface="+mn-ea"/>
                <a:cs typeface="+mn-cs"/>
                <a:sym typeface="Helvetica Neue" charset="0"/>
              </a:defRPr>
            </a:lvl6pPr>
            <a:lvl7pPr marL="2319047" indent="-238825" algn="l" rtl="0" fontAlgn="base">
              <a:spcBef>
                <a:spcPts val="633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800">
                <a:solidFill>
                  <a:srgbClr val="0A1D5F"/>
                </a:solidFill>
                <a:latin typeface="+mn-lt"/>
                <a:ea typeface="+mn-ea"/>
                <a:cs typeface="+mn-cs"/>
                <a:sym typeface="Helvetica Neue" charset="0"/>
              </a:defRPr>
            </a:lvl7pPr>
            <a:lvl8pPr marL="2640456" indent="-238825" algn="l" rtl="0" fontAlgn="base">
              <a:spcBef>
                <a:spcPts val="633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800">
                <a:solidFill>
                  <a:srgbClr val="0A1D5F"/>
                </a:solidFill>
                <a:latin typeface="+mn-lt"/>
                <a:ea typeface="+mn-ea"/>
                <a:cs typeface="+mn-cs"/>
                <a:sym typeface="Helvetica Neue" charset="0"/>
              </a:defRPr>
            </a:lvl8pPr>
            <a:lvl9pPr marL="2961864" indent="-238825" algn="l" rtl="0" fontAlgn="base">
              <a:spcBef>
                <a:spcPts val="633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800">
                <a:solidFill>
                  <a:srgbClr val="0A1D5F"/>
                </a:solidFill>
                <a:latin typeface="+mn-lt"/>
                <a:ea typeface="+mn-ea"/>
                <a:cs typeface="+mn-cs"/>
                <a:sym typeface="Helvetica Neue" charset="0"/>
              </a:defRPr>
            </a:lvl9pPr>
          </a:lstStyle>
          <a:p>
            <a:pPr marL="187325" indent="0">
              <a:buNone/>
            </a:pPr>
            <a:r>
              <a:rPr lang="en-US" b="1" kern="0" dirty="0">
                <a:solidFill>
                  <a:srgbClr val="FF0000"/>
                </a:solidFill>
              </a:rPr>
              <a:t>Red = No Test Flight</a:t>
            </a:r>
          </a:p>
          <a:p>
            <a:pPr marL="187325" indent="0">
              <a:buNone/>
            </a:pPr>
            <a:r>
              <a:rPr lang="en-US" b="1" kern="0" dirty="0">
                <a:solidFill>
                  <a:srgbClr val="00B050"/>
                </a:solidFill>
              </a:rPr>
              <a:t>Green = One Test Flight</a:t>
            </a:r>
          </a:p>
        </p:txBody>
      </p:sp>
      <p:sp>
        <p:nvSpPr>
          <p:cNvPr id="21" name="Content Placeholder 1"/>
          <p:cNvSpPr txBox="1">
            <a:spLocks/>
          </p:cNvSpPr>
          <p:nvPr/>
        </p:nvSpPr>
        <p:spPr>
          <a:xfrm>
            <a:off x="134294" y="914400"/>
            <a:ext cx="7977192" cy="1600200"/>
          </a:xfrm>
          <a:prstGeom prst="rect">
            <a:avLst/>
          </a:prstGeom>
        </p:spPr>
        <p:txBody>
          <a:bodyPr/>
          <a:lstStyle>
            <a:lvl1pPr marL="554038" indent="-366713" algn="l" rtl="0" eaLnBrk="0" fontAlgn="base" hangingPunct="0">
              <a:spcBef>
                <a:spcPts val="638"/>
              </a:spcBef>
              <a:spcAft>
                <a:spcPct val="0"/>
              </a:spcAft>
              <a:buSzPct val="171000"/>
              <a:buFont typeface="Gill Sans" panose="020B0502020104020203" pitchFamily="34" charset="-79"/>
              <a:buChar char="•"/>
              <a:defRPr sz="2400">
                <a:solidFill>
                  <a:srgbClr val="0A1D5F"/>
                </a:solidFill>
                <a:latin typeface="+mn-lt"/>
                <a:ea typeface="+mn-ea"/>
                <a:cs typeface="+mn-cs"/>
                <a:sym typeface="Helvetica Neue" panose="02000503000000020004" pitchFamily="2" charset="0"/>
              </a:defRPr>
            </a:lvl1pPr>
            <a:lvl2pPr marL="801688" indent="-301625" algn="l" rtl="0" eaLnBrk="0" fontAlgn="base" hangingPunct="0">
              <a:spcBef>
                <a:spcPts val="638"/>
              </a:spcBef>
              <a:spcAft>
                <a:spcPct val="0"/>
              </a:spcAft>
              <a:buSzPct val="171000"/>
              <a:buFont typeface="Gill Sans" panose="020B0502020104020203" pitchFamily="34" charset="-79"/>
              <a:buChar char="•"/>
              <a:defRPr sz="1500">
                <a:solidFill>
                  <a:srgbClr val="0A1D5F"/>
                </a:solidFill>
                <a:latin typeface="+mn-lt"/>
                <a:ea typeface="+mn-ea"/>
                <a:cs typeface="+mn-cs"/>
                <a:sym typeface="Helvetica Neue" panose="02000503000000020004" pitchFamily="2" charset="0"/>
              </a:defRPr>
            </a:lvl2pPr>
            <a:lvl3pPr marL="1082675" indent="-269875" algn="l" rtl="0" eaLnBrk="0" fontAlgn="base" hangingPunct="0">
              <a:spcBef>
                <a:spcPts val="638"/>
              </a:spcBef>
              <a:spcAft>
                <a:spcPct val="0"/>
              </a:spcAft>
              <a:buSzPct val="171000"/>
              <a:buFont typeface="Gill Sans" panose="020B0502020104020203" pitchFamily="34" charset="-79"/>
              <a:buChar char="•"/>
              <a:defRPr sz="1100">
                <a:solidFill>
                  <a:srgbClr val="0A1D5F"/>
                </a:solidFill>
                <a:latin typeface="+mn-lt"/>
                <a:ea typeface="+mn-ea"/>
                <a:cs typeface="+mn-cs"/>
                <a:sym typeface="Helvetica Neue" panose="02000503000000020004" pitchFamily="2" charset="0"/>
              </a:defRPr>
            </a:lvl3pPr>
            <a:lvl4pPr marL="1373188" indent="-247650" algn="l" rtl="0" eaLnBrk="0" fontAlgn="base" hangingPunct="0">
              <a:spcBef>
                <a:spcPts val="638"/>
              </a:spcBef>
              <a:spcAft>
                <a:spcPct val="0"/>
              </a:spcAft>
              <a:buSzPct val="171000"/>
              <a:buFont typeface="Gill Sans" panose="020B0502020104020203" pitchFamily="34" charset="-79"/>
              <a:buChar char="•"/>
              <a:defRPr sz="800">
                <a:solidFill>
                  <a:srgbClr val="0A1D5F"/>
                </a:solidFill>
                <a:latin typeface="+mn-lt"/>
                <a:ea typeface="+mn-ea"/>
                <a:cs typeface="+mn-cs"/>
                <a:sym typeface="Helvetica Neue" panose="02000503000000020004" pitchFamily="2" charset="0"/>
              </a:defRPr>
            </a:lvl4pPr>
            <a:lvl5pPr marL="1674813" indent="-236538" algn="l" rtl="0" eaLnBrk="0" fontAlgn="base" hangingPunct="0">
              <a:spcBef>
                <a:spcPts val="638"/>
              </a:spcBef>
              <a:spcAft>
                <a:spcPct val="0"/>
              </a:spcAft>
              <a:buSzPct val="171000"/>
              <a:buFont typeface="Gill Sans" panose="020B0502020104020203" pitchFamily="34" charset="-79"/>
              <a:buChar char="•"/>
              <a:defRPr sz="800">
                <a:solidFill>
                  <a:srgbClr val="0A1D5F"/>
                </a:solidFill>
                <a:latin typeface="+mn-lt"/>
                <a:ea typeface="+mn-ea"/>
                <a:cs typeface="+mn-cs"/>
                <a:sym typeface="Helvetica Neue" panose="02000503000000020004" pitchFamily="2" charset="0"/>
              </a:defRPr>
            </a:lvl5pPr>
            <a:lvl6pPr marL="1997641" indent="-238825" algn="l" rtl="0" fontAlgn="base">
              <a:spcBef>
                <a:spcPts val="633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800">
                <a:solidFill>
                  <a:srgbClr val="0A1D5F"/>
                </a:solidFill>
                <a:latin typeface="+mn-lt"/>
                <a:ea typeface="+mn-ea"/>
                <a:cs typeface="+mn-cs"/>
                <a:sym typeface="Helvetica Neue" charset="0"/>
              </a:defRPr>
            </a:lvl6pPr>
            <a:lvl7pPr marL="2319047" indent="-238825" algn="l" rtl="0" fontAlgn="base">
              <a:spcBef>
                <a:spcPts val="633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800">
                <a:solidFill>
                  <a:srgbClr val="0A1D5F"/>
                </a:solidFill>
                <a:latin typeface="+mn-lt"/>
                <a:ea typeface="+mn-ea"/>
                <a:cs typeface="+mn-cs"/>
                <a:sym typeface="Helvetica Neue" charset="0"/>
              </a:defRPr>
            </a:lvl7pPr>
            <a:lvl8pPr marL="2640456" indent="-238825" algn="l" rtl="0" fontAlgn="base">
              <a:spcBef>
                <a:spcPts val="633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800">
                <a:solidFill>
                  <a:srgbClr val="0A1D5F"/>
                </a:solidFill>
                <a:latin typeface="+mn-lt"/>
                <a:ea typeface="+mn-ea"/>
                <a:cs typeface="+mn-cs"/>
                <a:sym typeface="Helvetica Neue" charset="0"/>
              </a:defRPr>
            </a:lvl8pPr>
            <a:lvl9pPr marL="2961864" indent="-238825" algn="l" rtl="0" fontAlgn="base">
              <a:spcBef>
                <a:spcPts val="633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800">
                <a:solidFill>
                  <a:srgbClr val="0A1D5F"/>
                </a:solidFill>
                <a:latin typeface="+mn-lt"/>
                <a:ea typeface="+mn-ea"/>
                <a:cs typeface="+mn-cs"/>
                <a:sym typeface="Helvetica Neue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chemeClr val="tx1"/>
                </a:solidFill>
              </a:rPr>
              <a:t>Motor Impulse dispersion model differences for 2</a:t>
            </a:r>
            <a:r>
              <a:rPr lang="en-US" sz="2000" kern="0" baseline="30000" dirty="0">
                <a:solidFill>
                  <a:schemeClr val="tx1"/>
                </a:solidFill>
              </a:rPr>
              <a:t>nd</a:t>
            </a:r>
            <a:r>
              <a:rPr lang="en-US" sz="2000" kern="0" dirty="0">
                <a:solidFill>
                  <a:schemeClr val="tx1"/>
                </a:solidFill>
              </a:rPr>
              <a:t> stage motor between flight test and no flight test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chemeClr val="tx1"/>
                </a:solidFill>
              </a:rPr>
              <a:t>Includes all currently modeled dispersions including thrust vector misalignments, mass </a:t>
            </a:r>
            <a:r>
              <a:rPr lang="en-US" sz="2000" kern="0" dirty="0" err="1">
                <a:solidFill>
                  <a:schemeClr val="tx1"/>
                </a:solidFill>
              </a:rPr>
              <a:t>proptery</a:t>
            </a:r>
            <a:r>
              <a:rPr lang="en-US" sz="2000" kern="0" dirty="0">
                <a:solidFill>
                  <a:schemeClr val="tx1"/>
                </a:solidFill>
              </a:rPr>
              <a:t> dispersions, stage separation dispersions, </a:t>
            </a:r>
            <a:r>
              <a:rPr lang="en-US" sz="2000" kern="0" dirty="0" err="1">
                <a:solidFill>
                  <a:schemeClr val="tx1"/>
                </a:solidFill>
              </a:rPr>
              <a:t>etc</a:t>
            </a:r>
            <a:r>
              <a:rPr lang="en-US" sz="2000" kern="0" dirty="0">
                <a:solidFill>
                  <a:schemeClr val="tx1"/>
                </a:solidFill>
              </a:rPr>
              <a:t> SRM and spin motor dispersions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68000" y="5791200"/>
            <a:ext cx="91440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200" dirty="0">
                <a:latin typeface="+mn-lt"/>
              </a:rPr>
              <a:t>Expanded apoapsis dispersion without a test flight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48663" y="5791200"/>
            <a:ext cx="914400" cy="7386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200" dirty="0">
                <a:latin typeface="+mn-lt"/>
              </a:rPr>
              <a:t>Cases which fail to meet minimum periapsis</a:t>
            </a:r>
          </a:p>
        </p:txBody>
      </p:sp>
      <p:cxnSp>
        <p:nvCxnSpPr>
          <p:cNvPr id="26" name="Straight Arrow Connector 25"/>
          <p:cNvCxnSpPr/>
          <p:nvPr/>
        </p:nvCxnSpPr>
        <p:spPr bwMode="auto">
          <a:xfrm flipV="1">
            <a:off x="8915400" y="4267200"/>
            <a:ext cx="347663" cy="1499136"/>
          </a:xfrm>
          <a:prstGeom prst="straightConnector1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/>
          <p:nvPr/>
        </p:nvCxnSpPr>
        <p:spPr bwMode="auto">
          <a:xfrm flipH="1" flipV="1">
            <a:off x="9791701" y="5181600"/>
            <a:ext cx="876299" cy="685800"/>
          </a:xfrm>
          <a:prstGeom prst="straightConnector1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6881812" y="4627602"/>
            <a:ext cx="914400" cy="55399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200" dirty="0">
                <a:latin typeface="+mn-lt"/>
              </a:rPr>
              <a:t>Orbit plane results are similar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952625" y="5303066"/>
            <a:ext cx="91440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200" dirty="0">
                <a:latin typeface="+mn-lt"/>
              </a:rPr>
              <a:t>Expanded SMA dispersion without a test flight</a:t>
            </a:r>
          </a:p>
        </p:txBody>
      </p:sp>
      <p:cxnSp>
        <p:nvCxnSpPr>
          <p:cNvPr id="35" name="Straight Arrow Connector 34"/>
          <p:cNvCxnSpPr/>
          <p:nvPr/>
        </p:nvCxnSpPr>
        <p:spPr bwMode="auto">
          <a:xfrm flipV="1">
            <a:off x="2286000" y="4800600"/>
            <a:ext cx="152400" cy="502467"/>
          </a:xfrm>
          <a:prstGeom prst="straightConnector1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8601672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9284003-10A4-4EA6-95BA-F66A39450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294" y="914399"/>
            <a:ext cx="11905306" cy="1696599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Spin motor dispersions, including thrust vector, impulse and burn time, create additional disturbances on MAV2 which reduce the clearances between the nozzle and MAV1.</a:t>
            </a:r>
          </a:p>
          <a:p>
            <a:r>
              <a:rPr lang="en-US" dirty="0"/>
              <a:t>The current push-off spring energy and MAV2 spin-up timing are optimized to minimize the pointing error at MAV2 ignition while ensuring positive clearance margins are maintained. </a:t>
            </a:r>
          </a:p>
          <a:p>
            <a:r>
              <a:rPr lang="en-US" dirty="0"/>
              <a:t>Minimum 2 minutes flight time after MAV2 burnout to characterize spent motor spin dynamics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BB6DD60-9B97-4E11-B1C8-0491FE78F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294" y="115156"/>
            <a:ext cx="7426566" cy="646844"/>
          </a:xfrm>
        </p:spPr>
        <p:txBody>
          <a:bodyPr>
            <a:noAutofit/>
          </a:bodyPr>
          <a:lstStyle/>
          <a:p>
            <a:r>
              <a:rPr lang="en-US" sz="2000" dirty="0"/>
              <a:t>MAV Flight Test Characterizes Separation and Dynamics of Spin-Stabilized Stage (FTO-2 &amp; 3)</a:t>
            </a:r>
          </a:p>
        </p:txBody>
      </p:sp>
      <p:pic>
        <p:nvPicPr>
          <p:cNvPr id="5" name="SRC_Rev2_3sigma">
            <a:hlinkClick r:id="" action="ppaction://media"/>
            <a:extLst>
              <a:ext uri="{FF2B5EF4-FFF2-40B4-BE49-F238E27FC236}">
                <a16:creationId xmlns:a16="http://schemas.microsoft.com/office/drawing/2014/main" id="{5CEBB9E9-D4B2-4EA5-A07C-D9AF9C93F21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4139" y="2898632"/>
            <a:ext cx="5981710" cy="30375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7A9C12D-DB1E-4345-A703-97779108642C}"/>
              </a:ext>
            </a:extLst>
          </p:cNvPr>
          <p:cNvSpPr txBox="1"/>
          <p:nvPr/>
        </p:nvSpPr>
        <p:spPr>
          <a:xfrm>
            <a:off x="224139" y="6008326"/>
            <a:ext cx="598171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lvl="0">
              <a:defRPr/>
            </a:pPr>
            <a:r>
              <a:rPr lang="en-US" sz="1400" b="1" u="sng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Real-time animation of MAV2 Separation </a:t>
            </a:r>
          </a:p>
          <a:p>
            <a:pPr lvl="0">
              <a:defRPr/>
            </a:pPr>
            <a:r>
              <a:rPr lang="en-US" sz="1400" b="1" u="sng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(Special Thanks to Ben Burger at MSFC)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7A3746-61AA-43B1-8234-FB522F65139C}"/>
              </a:ext>
            </a:extLst>
          </p:cNvPr>
          <p:cNvSpPr txBox="1"/>
          <p:nvPr/>
        </p:nvSpPr>
        <p:spPr>
          <a:xfrm>
            <a:off x="6783559" y="2898632"/>
            <a:ext cx="4824786" cy="3662541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marL="91440" algn="l">
              <a:spcBef>
                <a:spcPts val="600"/>
              </a:spcBef>
            </a:pPr>
            <a:r>
              <a:rPr lang="en-US" sz="1600" dirty="0">
                <a:latin typeface="+mj-lt"/>
              </a:rPr>
              <a:t>Fully integrated separation performance testing in a flight-like environment </a:t>
            </a:r>
            <a:r>
              <a:rPr lang="en-US" sz="1600" b="1" u="sng" dirty="0">
                <a:latin typeface="+mj-lt"/>
              </a:rPr>
              <a:t>including </a:t>
            </a:r>
            <a:r>
              <a:rPr lang="en-US" sz="1600" b="1" u="sng" dirty="0">
                <a:solidFill>
                  <a:schemeClr val="tx1"/>
                </a:solidFill>
                <a:latin typeface="+mj-lt"/>
              </a:rPr>
              <a:t>the MAV2 spin-up </a:t>
            </a:r>
            <a:r>
              <a:rPr lang="en-US" sz="1600" dirty="0">
                <a:latin typeface="+mj-lt"/>
              </a:rPr>
              <a:t>is impractical to achieve through ground testing due to safety and instrumentation concerns.</a:t>
            </a:r>
          </a:p>
          <a:p>
            <a:pPr marL="91440" algn="l">
              <a:spcBef>
                <a:spcPts val="600"/>
              </a:spcBef>
            </a:pPr>
            <a:endParaRPr lang="en-US" sz="1600" dirty="0">
              <a:solidFill>
                <a:schemeClr val="tx1"/>
              </a:solidFill>
              <a:latin typeface="+mj-lt"/>
            </a:endParaRPr>
          </a:p>
          <a:p>
            <a:pPr marL="91440" algn="l">
              <a:spcBef>
                <a:spcPts val="600"/>
              </a:spcBef>
            </a:pPr>
            <a:r>
              <a:rPr lang="en-US" sz="1600" dirty="0">
                <a:solidFill>
                  <a:schemeClr val="tx1"/>
                </a:solidFill>
                <a:latin typeface="+mj-lt"/>
              </a:rPr>
              <a:t>Ground tests considered (and rejected)</a:t>
            </a:r>
          </a:p>
          <a:p>
            <a:pPr marL="434340" indent="-342900" algn="l">
              <a:spcBef>
                <a:spcPts val="600"/>
              </a:spcBef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  <a:latin typeface="+mj-lt"/>
              </a:rPr>
              <a:t>Horizontal drop test (does not capture flex or clearance effects from spin rockets)</a:t>
            </a:r>
          </a:p>
          <a:p>
            <a:pPr marL="434340" indent="-342900" algn="l">
              <a:spcBef>
                <a:spcPts val="600"/>
              </a:spcBef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  <a:latin typeface="+mj-lt"/>
              </a:rPr>
              <a:t>Horizontal air bearding test (same as 1, planar motion only)</a:t>
            </a:r>
          </a:p>
          <a:p>
            <a:pPr marL="434340" indent="-342900" algn="l">
              <a:spcBef>
                <a:spcPts val="600"/>
              </a:spcBef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  <a:latin typeface="+mj-lt"/>
              </a:rPr>
              <a:t>Vertical drop test (same as 1)</a:t>
            </a:r>
          </a:p>
          <a:p>
            <a:pPr marL="434340" indent="-342900" algn="l">
              <a:spcBef>
                <a:spcPts val="600"/>
              </a:spcBef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  <a:latin typeface="+mj-lt"/>
              </a:rPr>
              <a:t>Zero G test (same as 1)</a:t>
            </a:r>
          </a:p>
          <a:p>
            <a:endParaRPr lang="en-US" sz="1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42683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repeatCount="indefinite" fill="remove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8">
            <a:extLst>
              <a:ext uri="{FF2B5EF4-FFF2-40B4-BE49-F238E27FC236}">
                <a16:creationId xmlns:a16="http://schemas.microsoft.com/office/drawing/2014/main" id="{7646E984-69B6-4088-A36F-AF81B48EAC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028"/>
          <a:stretch/>
        </p:blipFill>
        <p:spPr bwMode="auto">
          <a:xfrm rot="10800000">
            <a:off x="1191363" y="984701"/>
            <a:ext cx="10651534" cy="1288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37" descr="Diagram&#10;&#10;Description automatically generated with low confidence">
            <a:extLst>
              <a:ext uri="{FF2B5EF4-FFF2-40B4-BE49-F238E27FC236}">
                <a16:creationId xmlns:a16="http://schemas.microsoft.com/office/drawing/2014/main" id="{39C03153-7A92-4297-9036-DD1FCBD865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125" y="2052913"/>
            <a:ext cx="11117756" cy="26218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E6EDC93-E82B-3344-A33B-6DF0859FC288}"/>
              </a:ext>
            </a:extLst>
          </p:cNvPr>
          <p:cNvSpPr txBox="1"/>
          <p:nvPr/>
        </p:nvSpPr>
        <p:spPr>
          <a:xfrm>
            <a:off x="5290768" y="6372759"/>
            <a:ext cx="1124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MAV FTV</a:t>
            </a: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384B46E1-1FF4-8048-BE0F-687E59E52C44}"/>
              </a:ext>
            </a:extLst>
          </p:cNvPr>
          <p:cNvSpPr/>
          <p:nvPr/>
        </p:nvSpPr>
        <p:spPr>
          <a:xfrm rot="5400000">
            <a:off x="4059451" y="2343611"/>
            <a:ext cx="2654113" cy="5534312"/>
          </a:xfrm>
          <a:prstGeom prst="rightBrac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A62DC3C7-C705-E943-AE6B-E771311BAD3E}"/>
              </a:ext>
            </a:extLst>
          </p:cNvPr>
          <p:cNvSpPr/>
          <p:nvPr/>
        </p:nvSpPr>
        <p:spPr>
          <a:xfrm rot="5400000">
            <a:off x="3764833" y="2771902"/>
            <a:ext cx="1665038" cy="3955999"/>
          </a:xfrm>
          <a:prstGeom prst="rightBrac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17F38-3FA1-A04F-9A6A-A890F5EE4287}"/>
              </a:ext>
            </a:extLst>
          </p:cNvPr>
          <p:cNvSpPr txBox="1"/>
          <p:nvPr/>
        </p:nvSpPr>
        <p:spPr>
          <a:xfrm>
            <a:off x="3491814" y="5583206"/>
            <a:ext cx="19997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MAV1 FTV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SRM1 Mass Simulator + Interstage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176129-185A-C04A-A58E-69E65C26441A}"/>
              </a:ext>
            </a:extLst>
          </p:cNvPr>
          <p:cNvSpPr txBox="1"/>
          <p:nvPr/>
        </p:nvSpPr>
        <p:spPr>
          <a:xfrm>
            <a:off x="5539830" y="5932866"/>
            <a:ext cx="1519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FT Interstage</a:t>
            </a: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4F76ACEB-10CE-224C-A5CA-92EE2E9471DB}"/>
              </a:ext>
            </a:extLst>
          </p:cNvPr>
          <p:cNvSpPr/>
          <p:nvPr/>
        </p:nvSpPr>
        <p:spPr>
          <a:xfrm rot="5400000">
            <a:off x="6372759" y="3986301"/>
            <a:ext cx="1983495" cy="1578314"/>
          </a:xfrm>
          <a:prstGeom prst="rightBrac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26C31A8F-3ECD-BE48-AB88-24A631E1DA06}"/>
              </a:ext>
            </a:extLst>
          </p:cNvPr>
          <p:cNvSpPr/>
          <p:nvPr/>
        </p:nvSpPr>
        <p:spPr>
          <a:xfrm rot="5400000">
            <a:off x="4937481" y="4357468"/>
            <a:ext cx="1989485" cy="1271017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E998AF-8211-1544-8D21-7499FB6092E3}"/>
              </a:ext>
            </a:extLst>
          </p:cNvPr>
          <p:cNvSpPr txBox="1"/>
          <p:nvPr/>
        </p:nvSpPr>
        <p:spPr>
          <a:xfrm>
            <a:off x="6910515" y="5793415"/>
            <a:ext cx="31149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MAV2 FTV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SRM2 + Forward Structure Element + MAV Instrumentation Module (MIM)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0928D0-C068-7B41-97D2-37B6D0DE5190}"/>
              </a:ext>
            </a:extLst>
          </p:cNvPr>
          <p:cNvSpPr txBox="1"/>
          <p:nvPr/>
        </p:nvSpPr>
        <p:spPr>
          <a:xfrm>
            <a:off x="2619350" y="872457"/>
            <a:ext cx="1117600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Terrier Mk70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811899-0906-4389-AD58-A12873C7FFDE}"/>
              </a:ext>
            </a:extLst>
          </p:cNvPr>
          <p:cNvSpPr txBox="1"/>
          <p:nvPr/>
        </p:nvSpPr>
        <p:spPr>
          <a:xfrm>
            <a:off x="5370041" y="2260401"/>
            <a:ext cx="1190076" cy="6001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MAV Non-Flight Interstage (Cameras*)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AFC663E-9593-4D2B-87A7-FEA814D5534A}"/>
              </a:ext>
            </a:extLst>
          </p:cNvPr>
          <p:cNvSpPr txBox="1"/>
          <p:nvPr/>
        </p:nvSpPr>
        <p:spPr>
          <a:xfrm>
            <a:off x="621818" y="2335632"/>
            <a:ext cx="1795257" cy="55399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Motor Adapter/Aft Transition (CDI/Payload Sep Event Control, De-spin*)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C6A6BF-E204-485C-9D7E-E364DE9DE7FB}"/>
              </a:ext>
            </a:extLst>
          </p:cNvPr>
          <p:cNvSpPr txBox="1"/>
          <p:nvPr/>
        </p:nvSpPr>
        <p:spPr>
          <a:xfrm>
            <a:off x="7394646" y="2362285"/>
            <a:ext cx="2492712" cy="43088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MAV2 FTV*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(TM, IMU2/TERN, GPS, Power,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etc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4D4A53C-2EC1-480C-B246-C8FDC00DB197}"/>
              </a:ext>
            </a:extLst>
          </p:cNvPr>
          <p:cNvSpPr txBox="1"/>
          <p:nvPr/>
        </p:nvSpPr>
        <p:spPr>
          <a:xfrm>
            <a:off x="5932223" y="886559"/>
            <a:ext cx="1040864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Black Brant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355C54-F220-48DB-812B-3A88486FF0FF}"/>
              </a:ext>
            </a:extLst>
          </p:cNvPr>
          <p:cNvSpPr/>
          <p:nvPr/>
        </p:nvSpPr>
        <p:spPr>
          <a:xfrm>
            <a:off x="8072582" y="969254"/>
            <a:ext cx="3273929" cy="859546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90598DD-E19B-418D-B58A-96563C1C913A}"/>
              </a:ext>
            </a:extLst>
          </p:cNvPr>
          <p:cNvSpPr/>
          <p:nvPr/>
        </p:nvSpPr>
        <p:spPr>
          <a:xfrm>
            <a:off x="355711" y="2246428"/>
            <a:ext cx="11255844" cy="2464117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67317DB-CA93-4C64-A5E4-4B904D22F09C}"/>
              </a:ext>
            </a:extLst>
          </p:cNvPr>
          <p:cNvCxnSpPr/>
          <p:nvPr/>
        </p:nvCxnSpPr>
        <p:spPr>
          <a:xfrm flipH="1">
            <a:off x="355711" y="1828800"/>
            <a:ext cx="7810279" cy="3857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7B9774B-6941-44BB-9BB7-CB4BD6A1573C}"/>
              </a:ext>
            </a:extLst>
          </p:cNvPr>
          <p:cNvCxnSpPr/>
          <p:nvPr/>
        </p:nvCxnSpPr>
        <p:spPr>
          <a:xfrm>
            <a:off x="11346511" y="1828800"/>
            <a:ext cx="265044" cy="40732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B73749D-8C66-4D97-9AC7-9379090EA97E}"/>
              </a:ext>
            </a:extLst>
          </p:cNvPr>
          <p:cNvSpPr txBox="1"/>
          <p:nvPr/>
        </p:nvSpPr>
        <p:spPr>
          <a:xfrm>
            <a:off x="9056258" y="826972"/>
            <a:ext cx="1306576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Payload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6ADF400-6AC6-49BA-8542-43F3A7050838}"/>
              </a:ext>
            </a:extLst>
          </p:cNvPr>
          <p:cNvGrpSpPr/>
          <p:nvPr/>
        </p:nvGrpSpPr>
        <p:grpSpPr>
          <a:xfrm>
            <a:off x="386556" y="3247375"/>
            <a:ext cx="858722" cy="783752"/>
            <a:chOff x="389633" y="90891"/>
            <a:chExt cx="988861" cy="877459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EB54F1E4-1CAF-452A-B109-C6E892F471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5920" y="381365"/>
              <a:ext cx="1022" cy="49327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5BA3E86A-B87D-4B10-BD16-29448566DBDB}"/>
                </a:ext>
              </a:extLst>
            </p:cNvPr>
            <p:cNvCxnSpPr>
              <a:cxnSpLocks/>
            </p:cNvCxnSpPr>
            <p:nvPr/>
          </p:nvCxnSpPr>
          <p:spPr>
            <a:xfrm>
              <a:off x="685921" y="381365"/>
              <a:ext cx="562434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CF14C3D-B841-4DCD-B4AC-CCBF44D0A30E}"/>
                </a:ext>
              </a:extLst>
            </p:cNvPr>
            <p:cNvSpPr txBox="1"/>
            <p:nvPr/>
          </p:nvSpPr>
          <p:spPr>
            <a:xfrm>
              <a:off x="1045647" y="122867"/>
              <a:ext cx="3328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884F0A5-5B95-45C6-B80E-2D0364EC4537}"/>
                </a:ext>
              </a:extLst>
            </p:cNvPr>
            <p:cNvSpPr txBox="1"/>
            <p:nvPr/>
          </p:nvSpPr>
          <p:spPr>
            <a:xfrm>
              <a:off x="664544" y="691351"/>
              <a:ext cx="2862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Z</a:t>
              </a:r>
            </a:p>
          </p:txBody>
        </p:sp>
        <p:pic>
          <p:nvPicPr>
            <p:cNvPr id="32" name="Graphic 31" descr="Optical disc">
              <a:extLst>
                <a:ext uri="{FF2B5EF4-FFF2-40B4-BE49-F238E27FC236}">
                  <a16:creationId xmlns:a16="http://schemas.microsoft.com/office/drawing/2014/main" id="{3A4E7C0B-9D2C-40E5-9213-B326733A6C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01254" y="195565"/>
              <a:ext cx="369333" cy="369333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BF1E090-45E9-4F7E-8B8B-71D820C32B33}"/>
                </a:ext>
              </a:extLst>
            </p:cNvPr>
            <p:cNvSpPr txBox="1"/>
            <p:nvPr/>
          </p:nvSpPr>
          <p:spPr>
            <a:xfrm>
              <a:off x="389633" y="90891"/>
              <a:ext cx="2862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Y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495CBA52-3AC3-4CB6-840D-306D1DC45FAE}"/>
              </a:ext>
            </a:extLst>
          </p:cNvPr>
          <p:cNvSpPr txBox="1"/>
          <p:nvPr/>
        </p:nvSpPr>
        <p:spPr>
          <a:xfrm>
            <a:off x="151194" y="3998232"/>
            <a:ext cx="1140865" cy="55399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Origin = 3.389 m aft of MAV2 Sep Plane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D62157A-1642-4097-944E-6FE597BC0337}"/>
              </a:ext>
            </a:extLst>
          </p:cNvPr>
          <p:cNvCxnSpPr>
            <a:cxnSpLocks/>
          </p:cNvCxnSpPr>
          <p:nvPr/>
        </p:nvCxnSpPr>
        <p:spPr>
          <a:xfrm>
            <a:off x="6567732" y="2732532"/>
            <a:ext cx="0" cy="2439832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44F0E8D6-DC94-488B-B628-2E29C9F4D717}"/>
              </a:ext>
            </a:extLst>
          </p:cNvPr>
          <p:cNvSpPr txBox="1"/>
          <p:nvPr/>
        </p:nvSpPr>
        <p:spPr>
          <a:xfrm>
            <a:off x="6088931" y="5430322"/>
            <a:ext cx="9481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MAV2 Sep Plane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4491E05-919E-433E-B5E3-90EEB3B3BC52}"/>
              </a:ext>
            </a:extLst>
          </p:cNvPr>
          <p:cNvCxnSpPr>
            <a:cxnSpLocks/>
            <a:stCxn id="49" idx="0"/>
          </p:cNvCxnSpPr>
          <p:nvPr/>
        </p:nvCxnSpPr>
        <p:spPr>
          <a:xfrm flipV="1">
            <a:off x="6563023" y="5133420"/>
            <a:ext cx="4709" cy="296902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839F0F5-7937-4684-8DE8-9DB5B526357B}"/>
              </a:ext>
            </a:extLst>
          </p:cNvPr>
          <p:cNvCxnSpPr>
            <a:cxnSpLocks/>
            <a:stCxn id="16" idx="2"/>
          </p:cNvCxnSpPr>
          <p:nvPr/>
        </p:nvCxnSpPr>
        <p:spPr>
          <a:xfrm>
            <a:off x="1519447" y="2889630"/>
            <a:ext cx="23026" cy="2163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937C138-4CC8-4BEB-8AA2-71D49EFADEFC}"/>
              </a:ext>
            </a:extLst>
          </p:cNvPr>
          <p:cNvCxnSpPr/>
          <p:nvPr/>
        </p:nvCxnSpPr>
        <p:spPr>
          <a:xfrm flipH="1">
            <a:off x="7411412" y="2837525"/>
            <a:ext cx="904815" cy="2684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BD483C8-8A46-4E78-9E72-28276616139D}"/>
              </a:ext>
            </a:extLst>
          </p:cNvPr>
          <p:cNvSpPr txBox="1"/>
          <p:nvPr/>
        </p:nvSpPr>
        <p:spPr>
          <a:xfrm>
            <a:off x="4764762" y="20897"/>
            <a:ext cx="3105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Sounding Rocket Plus Payload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EBEDACE-E5E2-4FF1-B91A-9C7B55252C79}"/>
              </a:ext>
            </a:extLst>
          </p:cNvPr>
          <p:cNvSpPr txBox="1"/>
          <p:nvPr/>
        </p:nvSpPr>
        <p:spPr>
          <a:xfrm>
            <a:off x="3890057" y="4074632"/>
            <a:ext cx="1118743" cy="6001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SR Nosecone Separation Plane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B5A7E29-E1B4-4D62-8AA7-C11355F3CE8B}"/>
              </a:ext>
            </a:extLst>
          </p:cNvPr>
          <p:cNvSpPr txBox="1"/>
          <p:nvPr/>
        </p:nvSpPr>
        <p:spPr>
          <a:xfrm>
            <a:off x="1417597" y="4035209"/>
            <a:ext cx="957094" cy="6001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Payload Separation Plane</a:t>
            </a:r>
          </a:p>
        </p:txBody>
      </p:sp>
      <p:sp>
        <p:nvSpPr>
          <p:cNvPr id="55" name="Right Brace 54">
            <a:extLst>
              <a:ext uri="{FF2B5EF4-FFF2-40B4-BE49-F238E27FC236}">
                <a16:creationId xmlns:a16="http://schemas.microsoft.com/office/drawing/2014/main" id="{0D43C758-E679-4765-B82E-51159434B352}"/>
              </a:ext>
            </a:extLst>
          </p:cNvPr>
          <p:cNvSpPr/>
          <p:nvPr/>
        </p:nvSpPr>
        <p:spPr>
          <a:xfrm rot="16200000">
            <a:off x="3831968" y="1486566"/>
            <a:ext cx="239299" cy="2690194"/>
          </a:xfrm>
          <a:prstGeom prst="rightBrac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92188E-7862-427B-8B75-DA4F596CAAF8}"/>
              </a:ext>
            </a:extLst>
          </p:cNvPr>
          <p:cNvSpPr txBox="1"/>
          <p:nvPr/>
        </p:nvSpPr>
        <p:spPr>
          <a:xfrm>
            <a:off x="2689838" y="2180312"/>
            <a:ext cx="2496706" cy="55399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MAV1 Mass Simulator (GPS, TM, ACS, CMS, IMU1/TERN, Nosecone &amp; MAV2 Sep Pyro Systems, Power*)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E28E552-B939-4C41-9B9B-5E6B0455D5C4}"/>
              </a:ext>
            </a:extLst>
          </p:cNvPr>
          <p:cNvSpPr txBox="1"/>
          <p:nvPr/>
        </p:nvSpPr>
        <p:spPr>
          <a:xfrm>
            <a:off x="7897514" y="4243909"/>
            <a:ext cx="1675134" cy="2616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Separating Nosecone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44EB17B-597F-4D4E-B50B-A27690021833}"/>
              </a:ext>
            </a:extLst>
          </p:cNvPr>
          <p:cNvCxnSpPr>
            <a:cxnSpLocks/>
          </p:cNvCxnSpPr>
          <p:nvPr/>
        </p:nvCxnSpPr>
        <p:spPr>
          <a:xfrm flipH="1">
            <a:off x="2606520" y="2285899"/>
            <a:ext cx="12831" cy="2564397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D832567-DA9A-4C77-89D8-6C5B7C384E89}"/>
              </a:ext>
            </a:extLst>
          </p:cNvPr>
          <p:cNvCxnSpPr>
            <a:cxnSpLocks/>
            <a:stCxn id="28" idx="3"/>
          </p:cNvCxnSpPr>
          <p:nvPr/>
        </p:nvCxnSpPr>
        <p:spPr>
          <a:xfrm>
            <a:off x="2374691" y="4335291"/>
            <a:ext cx="244659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DE9133B3-B796-4786-B1A9-E0119BF94E39}"/>
              </a:ext>
            </a:extLst>
          </p:cNvPr>
          <p:cNvCxnSpPr>
            <a:cxnSpLocks/>
            <a:stCxn id="29" idx="3"/>
          </p:cNvCxnSpPr>
          <p:nvPr/>
        </p:nvCxnSpPr>
        <p:spPr>
          <a:xfrm>
            <a:off x="5008800" y="4374714"/>
            <a:ext cx="275083" cy="1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C9C6FDDA-2676-4324-B0BD-80638C90FD1A}"/>
              </a:ext>
            </a:extLst>
          </p:cNvPr>
          <p:cNvCxnSpPr>
            <a:cxnSpLocks/>
          </p:cNvCxnSpPr>
          <p:nvPr/>
        </p:nvCxnSpPr>
        <p:spPr>
          <a:xfrm flipH="1">
            <a:off x="5283884" y="2190447"/>
            <a:ext cx="32441" cy="2864833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9379C51A-8ABE-4D7B-B47C-B2ADA71A3E3A}"/>
              </a:ext>
            </a:extLst>
          </p:cNvPr>
          <p:cNvCxnSpPr>
            <a:cxnSpLocks/>
            <a:stCxn id="31" idx="0"/>
          </p:cNvCxnSpPr>
          <p:nvPr/>
        </p:nvCxnSpPr>
        <p:spPr>
          <a:xfrm flipV="1">
            <a:off x="8735081" y="3947427"/>
            <a:ext cx="369548" cy="296482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2257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49EB470-456D-48CC-9B10-09C95048F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5036" y="1013742"/>
            <a:ext cx="12334967" cy="542116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Flight Sequence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78C599B-A474-874E-9435-8629E38575C5}"/>
              </a:ext>
            </a:extLst>
          </p:cNvPr>
          <p:cNvSpPr/>
          <p:nvPr/>
        </p:nvSpPr>
        <p:spPr>
          <a:xfrm>
            <a:off x="8474919" y="911547"/>
            <a:ext cx="1968489" cy="12311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*Conceptual elements shown. Not to scale.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930BDC3-652F-46D9-B7F8-C5D2584B8696}"/>
              </a:ext>
            </a:extLst>
          </p:cNvPr>
          <p:cNvGrpSpPr/>
          <p:nvPr/>
        </p:nvGrpSpPr>
        <p:grpSpPr>
          <a:xfrm>
            <a:off x="3355897" y="5035789"/>
            <a:ext cx="2852602" cy="504798"/>
            <a:chOff x="102788" y="833558"/>
            <a:chExt cx="3803469" cy="673064"/>
          </a:xfrm>
          <a:solidFill>
            <a:schemeClr val="bg1">
              <a:lumMod val="85000"/>
            </a:schemeClr>
          </a:solidFill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934CDE9-0ABD-4D3F-989B-2C998A0457CC}"/>
                </a:ext>
              </a:extLst>
            </p:cNvPr>
            <p:cNvSpPr txBox="1"/>
            <p:nvPr/>
          </p:nvSpPr>
          <p:spPr>
            <a:xfrm>
              <a:off x="463148" y="870550"/>
              <a:ext cx="3443109" cy="636072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l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Launch and Terrier Flight Phase</a:t>
              </a:r>
              <a:endParaRPr lang="en-US" sz="1100" b="1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panose="020B0300000000000000" pitchFamily="34" charset="-128"/>
                <a:cs typeface="Arial" panose="020B0604020202020204" pitchFamily="34" charset="0"/>
                <a:sym typeface="Gill Sans" panose="020B0502020104020203" pitchFamily="34" charset="-79"/>
              </a:endParaRPr>
            </a:p>
            <a:p>
              <a:pPr marL="114300" indent="-114300" algn="l"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Spin rocket ignition at T+0.9 sec</a:t>
              </a:r>
              <a:endParaRPr lang="en-US" sz="1000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panose="020B0300000000000000" pitchFamily="34" charset="-128"/>
                <a:cs typeface="Arial" panose="020B0604020202020204" pitchFamily="34" charset="0"/>
                <a:sym typeface="Gill Sans" panose="020B0502020104020203" pitchFamily="34" charset="-79"/>
              </a:endParaRPr>
            </a:p>
            <a:p>
              <a:pPr marL="128588" indent="-128588" algn="l"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Terrier S1</a:t>
              </a:r>
              <a:r>
                <a:rPr lang="en-US" sz="10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 burnout at T+6.2 sec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0F249BB8-83BF-43A8-A4E9-4951303ABA65}"/>
                </a:ext>
              </a:extLst>
            </p:cNvPr>
            <p:cNvSpPr/>
            <p:nvPr/>
          </p:nvSpPr>
          <p:spPr bwMode="auto">
            <a:xfrm>
              <a:off x="102788" y="833558"/>
              <a:ext cx="288913" cy="288913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0"/>
                  <a:cs typeface="Arial" panose="020B0604020202020204" pitchFamily="34" charset="0"/>
                  <a:sym typeface="Gill Sans" charset="0"/>
                </a:rPr>
                <a:t>1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05B9AAB-2499-4045-9659-6197C0178FD4}"/>
              </a:ext>
            </a:extLst>
          </p:cNvPr>
          <p:cNvGrpSpPr/>
          <p:nvPr/>
        </p:nvGrpSpPr>
        <p:grpSpPr>
          <a:xfrm>
            <a:off x="2748897" y="3220738"/>
            <a:ext cx="3184325" cy="972947"/>
            <a:chOff x="102788" y="833558"/>
            <a:chExt cx="5116893" cy="105152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2EBBF71-FBDB-4FF6-B2E2-103BECF1C49B}"/>
                </a:ext>
              </a:extLst>
            </p:cNvPr>
            <p:cNvSpPr txBox="1"/>
            <p:nvPr/>
          </p:nvSpPr>
          <p:spPr>
            <a:xfrm>
              <a:off x="554981" y="870550"/>
              <a:ext cx="4664700" cy="101453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pPr algn="l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Gill Sans" panose="020B0502020104020203" pitchFamily="34" charset="-79"/>
                </a:rPr>
                <a:t>Coast </a:t>
              </a:r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to</a:t>
              </a:r>
              <a:r>
                <a:rPr lang="en-US" sz="11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Gill Sans" panose="020B0502020104020203" pitchFamily="34" charset="-79"/>
                </a:rPr>
                <a:t> MAV2 Separation from MAV1</a:t>
              </a:r>
            </a:p>
            <a:p>
              <a:pPr marL="128588" indent="-128588" algn="l" defTabSz="685800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De-spin at T+65 seconds</a:t>
              </a:r>
            </a:p>
            <a:p>
              <a:pPr marL="128588" indent="-128588" algn="l"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Separate MAV FTV from SR at T+69 sec</a:t>
              </a:r>
            </a:p>
            <a:p>
              <a:pPr marL="128588" indent="-128588" algn="l" defTabSz="685800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Deploy nosecone at T+90 seconds</a:t>
              </a:r>
            </a:p>
            <a:p>
              <a:pPr marL="128588" indent="-128588" algn="l"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Re-orient to align with local vertical at T+95 sec</a:t>
              </a:r>
            </a:p>
            <a:p>
              <a:pPr marL="128588" indent="-128588" algn="l"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Coast past apogee</a:t>
              </a: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E679E95D-43F7-42CA-AB9D-2D94927A0B33}"/>
                </a:ext>
              </a:extLst>
            </p:cNvPr>
            <p:cNvSpPr/>
            <p:nvPr/>
          </p:nvSpPr>
          <p:spPr bwMode="auto">
            <a:xfrm>
              <a:off x="102788" y="833558"/>
              <a:ext cx="385566" cy="288913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latin typeface="Arial" panose="020B0604020202020204" pitchFamily="34" charset="0"/>
                  <a:ea typeface="ヒラギノ角ゴ ProN W3" charset="0"/>
                  <a:cs typeface="Arial" panose="020B0604020202020204" pitchFamily="34" charset="0"/>
                  <a:sym typeface="Gill Sans" charset="0"/>
                </a:rPr>
                <a:t>3</a:t>
              </a:r>
              <a:endParaRPr lang="en-US" sz="1400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A244E6D-BBC7-46D2-B9D8-035732EE1F78}"/>
              </a:ext>
            </a:extLst>
          </p:cNvPr>
          <p:cNvGrpSpPr>
            <a:grpSpLocks noChangeAspect="1"/>
          </p:cNvGrpSpPr>
          <p:nvPr/>
        </p:nvGrpSpPr>
        <p:grpSpPr>
          <a:xfrm rot="16382431">
            <a:off x="5511117" y="2693715"/>
            <a:ext cx="346569" cy="244580"/>
            <a:chOff x="2875604" y="842611"/>
            <a:chExt cx="788924" cy="556758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ACD5DA37-D1A2-4796-AA61-A187CDE87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75604" y="842611"/>
              <a:ext cx="585206" cy="556758"/>
            </a:xfrm>
            <a:prstGeom prst="rect">
              <a:avLst/>
            </a:prstGeom>
          </p:spPr>
        </p:pic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2B304D7B-B394-44F7-995A-FF86FD754416}"/>
                </a:ext>
              </a:extLst>
            </p:cNvPr>
            <p:cNvGrpSpPr/>
            <p:nvPr/>
          </p:nvGrpSpPr>
          <p:grpSpPr>
            <a:xfrm>
              <a:off x="3309416" y="971061"/>
              <a:ext cx="355112" cy="227074"/>
              <a:chOff x="4694534" y="809895"/>
              <a:chExt cx="2178838" cy="1393246"/>
            </a:xfrm>
          </p:grpSpPr>
          <p:pic>
            <p:nvPicPr>
              <p:cNvPr id="56" name="Picture 55">
                <a:extLst>
                  <a:ext uri="{FF2B5EF4-FFF2-40B4-BE49-F238E27FC236}">
                    <a16:creationId xmlns:a16="http://schemas.microsoft.com/office/drawing/2014/main" id="{FDCE1A3C-3246-41FF-837A-4919FD801E8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1"/>
              <a:stretch/>
            </p:blipFill>
            <p:spPr>
              <a:xfrm>
                <a:off x="6516002" y="828421"/>
                <a:ext cx="357370" cy="1349652"/>
              </a:xfrm>
              <a:prstGeom prst="rect">
                <a:avLst/>
              </a:prstGeom>
            </p:spPr>
          </p:pic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2911DC71-8D01-4B01-80BF-862EB1CB3B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hq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694534" y="809895"/>
                <a:ext cx="1967620" cy="1393246"/>
              </a:xfrm>
              <a:prstGeom prst="rect">
                <a:avLst/>
              </a:prstGeom>
            </p:spPr>
          </p:pic>
        </p:grpSp>
      </p:grpSp>
      <p:grpSp>
        <p:nvGrpSpPr>
          <p:cNvPr id="12" name="Group 11"/>
          <p:cNvGrpSpPr/>
          <p:nvPr/>
        </p:nvGrpSpPr>
        <p:grpSpPr>
          <a:xfrm rot="16552956">
            <a:off x="5173451" y="2122208"/>
            <a:ext cx="311308" cy="267558"/>
            <a:chOff x="6168604" y="1860574"/>
            <a:chExt cx="311308" cy="267558"/>
          </a:xfrm>
        </p:grpSpPr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53A8FB6F-FD18-4532-B1AD-E7EC1CFC3B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6220" b="10099"/>
            <a:stretch/>
          </p:blipFill>
          <p:spPr>
            <a:xfrm rot="21370905">
              <a:off x="6168604" y="1949536"/>
              <a:ext cx="116639" cy="104096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3717BD69-BA77-452A-B908-116B78C0302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170905" flipV="1">
              <a:off x="6348120" y="1863620"/>
              <a:ext cx="125348" cy="119255"/>
            </a:xfrm>
            <a:prstGeom prst="rect">
              <a:avLst/>
            </a:prstGeom>
          </p:spPr>
        </p:pic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43BBA356-F653-47BC-9411-961908BD74D9}"/>
                </a:ext>
              </a:extLst>
            </p:cNvPr>
            <p:cNvGrpSpPr/>
            <p:nvPr/>
          </p:nvGrpSpPr>
          <p:grpSpPr>
            <a:xfrm rot="21370905">
              <a:off x="6321573" y="1951080"/>
              <a:ext cx="152056" cy="92239"/>
              <a:chOff x="4694534" y="809895"/>
              <a:chExt cx="2296758" cy="1393246"/>
            </a:xfrm>
          </p:grpSpPr>
          <p:pic>
            <p:nvPicPr>
              <p:cNvPr id="72" name="Picture 71">
                <a:extLst>
                  <a:ext uri="{FF2B5EF4-FFF2-40B4-BE49-F238E27FC236}">
                    <a16:creationId xmlns:a16="http://schemas.microsoft.com/office/drawing/2014/main" id="{E3B1D293-A7D2-4B0B-8F2D-84C94331434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1"/>
              <a:stretch/>
            </p:blipFill>
            <p:spPr>
              <a:xfrm>
                <a:off x="6515999" y="828421"/>
                <a:ext cx="475293" cy="1349652"/>
              </a:xfrm>
              <a:prstGeom prst="rect">
                <a:avLst/>
              </a:prstGeom>
            </p:spPr>
          </p:pic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15385721-4D45-451F-BE89-CC66B41602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hq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694534" y="809895"/>
                <a:ext cx="1967620" cy="1393246"/>
              </a:xfrm>
              <a:prstGeom prst="rect">
                <a:avLst/>
              </a:prstGeom>
            </p:spPr>
          </p:pic>
        </p:grp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2637E6E1-560A-406B-A268-A7BA4580200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5970905">
              <a:off x="6357611" y="2005830"/>
              <a:ext cx="125348" cy="119255"/>
            </a:xfrm>
            <a:prstGeom prst="rect">
              <a:avLst/>
            </a:prstGeom>
          </p:spPr>
        </p:pic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F760213-8A01-4438-9B8D-4AFFD61BA358}"/>
              </a:ext>
            </a:extLst>
          </p:cNvPr>
          <p:cNvGrpSpPr/>
          <p:nvPr/>
        </p:nvGrpSpPr>
        <p:grpSpPr>
          <a:xfrm>
            <a:off x="5922694" y="1417535"/>
            <a:ext cx="2264077" cy="657454"/>
            <a:chOff x="102788" y="833558"/>
            <a:chExt cx="3018767" cy="876605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67E1B42-8D11-4B2F-BE1B-F9F99EDAC6AC}"/>
                </a:ext>
              </a:extLst>
            </p:cNvPr>
            <p:cNvSpPr txBox="1"/>
            <p:nvPr/>
          </p:nvSpPr>
          <p:spPr>
            <a:xfrm>
              <a:off x="515561" y="868907"/>
              <a:ext cx="2605994" cy="84125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pPr algn="l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panose="020B0300000000000000" pitchFamily="34" charset="-128"/>
                  <a:cs typeface="Arial" panose="020B0604020202020204" pitchFamily="34" charset="0"/>
                  <a:sym typeface="Gill Sans" panose="020B0502020104020203" pitchFamily="34" charset="-79"/>
                </a:rPr>
                <a:t>Separation and Spin-Up</a:t>
              </a:r>
            </a:p>
            <a:p>
              <a:pPr marL="128588" indent="-128588" algn="l"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Gill Sans" panose="020B0502020104020203" pitchFamily="34" charset="-79"/>
                </a:rPr>
                <a:t>Sep 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MAV1 at 180 km</a:t>
              </a:r>
            </a:p>
            <a:p>
              <a:pPr marL="128588" indent="-128588" algn="l"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0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Gill Sans" panose="020B0502020104020203" pitchFamily="34" charset="-79"/>
                </a:rPr>
                <a:t>Spinup</a:t>
              </a:r>
              <a:r>
                <a:rPr lang="en-US" sz="1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Gill Sans" panose="020B0502020104020203" pitchFamily="34" charset="-79"/>
                </a:rPr>
                <a:t> at SEP+0.45 sec</a:t>
              </a:r>
            </a:p>
            <a:p>
              <a:pPr marL="128588" indent="-128588" algn="l"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Gill Sans" panose="020B0502020104020203" pitchFamily="34" charset="-79"/>
                </a:rPr>
                <a:t>MAV2 Ignition at SEP+3.0 sec</a:t>
              </a: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82E8C7FC-5046-4D1E-9F1A-6BAD4BCEA5E3}"/>
                </a:ext>
              </a:extLst>
            </p:cNvPr>
            <p:cNvSpPr/>
            <p:nvPr/>
          </p:nvSpPr>
          <p:spPr bwMode="auto">
            <a:xfrm>
              <a:off x="102788" y="833558"/>
              <a:ext cx="288913" cy="288913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0"/>
                  <a:cs typeface="Arial" panose="020B0604020202020204" pitchFamily="34" charset="0"/>
                  <a:sym typeface="Gill Sans" charset="0"/>
                </a:rPr>
                <a:t>5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C44A5E93-DC6D-4018-895B-A9B437CD652F}"/>
              </a:ext>
            </a:extLst>
          </p:cNvPr>
          <p:cNvGrpSpPr>
            <a:grpSpLocks noChangeAspect="1"/>
          </p:cNvGrpSpPr>
          <p:nvPr/>
        </p:nvGrpSpPr>
        <p:grpSpPr>
          <a:xfrm rot="16372803">
            <a:off x="8149903" y="3614620"/>
            <a:ext cx="153744" cy="267874"/>
            <a:chOff x="6564172" y="1707232"/>
            <a:chExt cx="297089" cy="517631"/>
          </a:xfrm>
        </p:grpSpPr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E7656B8E-70F8-4171-8D82-00A66BDDA4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6624931" y="1988532"/>
              <a:ext cx="242218" cy="230443"/>
            </a:xfrm>
            <a:prstGeom prst="rect">
              <a:avLst/>
            </a:prstGeom>
          </p:spPr>
        </p:pic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8F3703D5-0D51-426E-A2CB-EADD645A87EE}"/>
                </a:ext>
              </a:extLst>
            </p:cNvPr>
            <p:cNvGrpSpPr/>
            <p:nvPr/>
          </p:nvGrpSpPr>
          <p:grpSpPr>
            <a:xfrm>
              <a:off x="6564172" y="1880109"/>
              <a:ext cx="293828" cy="178240"/>
              <a:chOff x="4694534" y="809895"/>
              <a:chExt cx="2296758" cy="1393246"/>
            </a:xfrm>
          </p:grpSpPr>
          <p:pic>
            <p:nvPicPr>
              <p:cNvPr id="81" name="Picture 80">
                <a:extLst>
                  <a:ext uri="{FF2B5EF4-FFF2-40B4-BE49-F238E27FC236}">
                    <a16:creationId xmlns:a16="http://schemas.microsoft.com/office/drawing/2014/main" id="{3D416DBC-E9CB-456E-8CA6-BCC4146E8E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1"/>
              <a:stretch/>
            </p:blipFill>
            <p:spPr>
              <a:xfrm>
                <a:off x="6515999" y="828421"/>
                <a:ext cx="475293" cy="1349652"/>
              </a:xfrm>
              <a:prstGeom prst="rect">
                <a:avLst/>
              </a:prstGeom>
            </p:spPr>
          </p:pic>
          <p:pic>
            <p:nvPicPr>
              <p:cNvPr id="82" name="Picture 81">
                <a:extLst>
                  <a:ext uri="{FF2B5EF4-FFF2-40B4-BE49-F238E27FC236}">
                    <a16:creationId xmlns:a16="http://schemas.microsoft.com/office/drawing/2014/main" id="{03C1C823-6726-483A-BFF9-8628744402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hq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694534" y="809895"/>
                <a:ext cx="1967620" cy="1393246"/>
              </a:xfrm>
              <a:prstGeom prst="rect">
                <a:avLst/>
              </a:prstGeom>
            </p:spPr>
          </p:pic>
        </p:grpSp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3CFE1141-A857-436C-B70B-F0EA8B1C5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V="1">
              <a:off x="6624931" y="1713119"/>
              <a:ext cx="242218" cy="230443"/>
            </a:xfrm>
            <a:prstGeom prst="rect">
              <a:avLst/>
            </a:prstGeom>
          </p:spPr>
        </p:pic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B2ECC6D9-5622-4BA0-A736-7AA51CDF2A49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6022830" y="2145267"/>
            <a:ext cx="146340" cy="93576"/>
            <a:chOff x="4694534" y="809895"/>
            <a:chExt cx="2178838" cy="1393246"/>
          </a:xfrm>
        </p:grpSpPr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B4CDA4C6-9EAE-4288-A4D8-6F24412602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1"/>
            <a:stretch/>
          </p:blipFill>
          <p:spPr>
            <a:xfrm>
              <a:off x="6516002" y="828421"/>
              <a:ext cx="357370" cy="1349652"/>
            </a:xfrm>
            <a:prstGeom prst="rect">
              <a:avLst/>
            </a:prstGeom>
          </p:spPr>
        </p:pic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12272F4C-9907-4BD5-88E8-C3B2DCBB7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94534" y="809895"/>
              <a:ext cx="1967620" cy="1393246"/>
            </a:xfrm>
            <a:prstGeom prst="rect">
              <a:avLst/>
            </a:prstGeom>
          </p:spPr>
        </p:pic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D930BDC3-652F-46D9-B7F8-C5D2584B8696}"/>
              </a:ext>
            </a:extLst>
          </p:cNvPr>
          <p:cNvGrpSpPr/>
          <p:nvPr/>
        </p:nvGrpSpPr>
        <p:grpSpPr>
          <a:xfrm>
            <a:off x="2532212" y="4298654"/>
            <a:ext cx="3294042" cy="504798"/>
            <a:chOff x="102788" y="833558"/>
            <a:chExt cx="4392056" cy="673064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D934CDE9-0ABD-4D3F-989B-2C998A0457CC}"/>
                </a:ext>
              </a:extLst>
            </p:cNvPr>
            <p:cNvSpPr txBox="1"/>
            <p:nvPr/>
          </p:nvSpPr>
          <p:spPr>
            <a:xfrm>
              <a:off x="463148" y="870550"/>
              <a:ext cx="4031696" cy="6360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pPr algn="l" defTabSz="685800"/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Black Brant Flight Phase</a:t>
              </a:r>
              <a:endParaRPr lang="en-US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Gill Sans" panose="020B0502020104020203" pitchFamily="34" charset="-79"/>
              </a:endParaRPr>
            </a:p>
            <a:p>
              <a:pPr marL="114300" indent="-114300" algn="l"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0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nd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Gill Sans" panose="020B0502020104020203" pitchFamily="34" charset="-79"/>
                </a:rPr>
                <a:t>stage burn at T+16 seconds</a:t>
              </a:r>
            </a:p>
            <a:p>
              <a:pPr marL="128588" indent="-128588" algn="l"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Black Brant IX</a:t>
              </a:r>
              <a:r>
                <a:rPr lang="en-US" sz="1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Gill Sans" panose="020B0502020104020203" pitchFamily="34" charset="-79"/>
                </a:rPr>
                <a:t> Stage 2 burnout at T+43.5 sec</a:t>
              </a:r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0F249BB8-83BF-43A8-A4E9-4951303ABA65}"/>
                </a:ext>
              </a:extLst>
            </p:cNvPr>
            <p:cNvSpPr/>
            <p:nvPr/>
          </p:nvSpPr>
          <p:spPr bwMode="auto">
            <a:xfrm>
              <a:off x="102788" y="833558"/>
              <a:ext cx="288913" cy="288913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latin typeface="Arial" panose="020B0604020202020204" pitchFamily="34" charset="0"/>
                  <a:ea typeface="ヒラギノ角ゴ ProN W3" charset="0"/>
                  <a:cs typeface="Arial" panose="020B0604020202020204" pitchFamily="34" charset="0"/>
                  <a:sym typeface="Gill Sans" charset="0"/>
                </a:rPr>
                <a:t>2</a:t>
              </a:r>
              <a:endParaRPr lang="en-US" sz="1400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pic>
        <p:nvPicPr>
          <p:cNvPr id="97" name="Picture 96"/>
          <p:cNvPicPr>
            <a:picLocks noChangeAspect="1"/>
          </p:cNvPicPr>
          <p:nvPr/>
        </p:nvPicPr>
        <p:blipFill rotWithShape="1">
          <a:blip r:embed="rId10"/>
          <a:srcRect b="21132"/>
          <a:stretch/>
        </p:blipFill>
        <p:spPr>
          <a:xfrm rot="1194201" flipH="1">
            <a:off x="1872577" y="3757545"/>
            <a:ext cx="158137" cy="1235174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 rot="20022662">
            <a:off x="3211323" y="1629834"/>
            <a:ext cx="257417" cy="148381"/>
            <a:chOff x="3426164" y="2266613"/>
            <a:chExt cx="257417" cy="148381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3DF83BD3-14C6-49DF-8FB2-0850A8637611}"/>
                </a:ext>
              </a:extLst>
            </p:cNvPr>
            <p:cNvGrpSpPr>
              <a:grpSpLocks noChangeAspect="1"/>
            </p:cNvGrpSpPr>
            <p:nvPr/>
          </p:nvGrpSpPr>
          <p:grpSpPr>
            <a:xfrm rot="20575978">
              <a:off x="3531525" y="2272199"/>
              <a:ext cx="152056" cy="92239"/>
              <a:chOff x="4694534" y="809895"/>
              <a:chExt cx="2296758" cy="1393246"/>
            </a:xfrm>
          </p:grpSpPr>
          <p:pic>
            <p:nvPicPr>
              <p:cNvPr id="90" name="Picture 89">
                <a:extLst>
                  <a:ext uri="{FF2B5EF4-FFF2-40B4-BE49-F238E27FC236}">
                    <a16:creationId xmlns:a16="http://schemas.microsoft.com/office/drawing/2014/main" id="{F69114F7-1157-4E21-AC1F-092C176E230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1"/>
              <a:stretch/>
            </p:blipFill>
            <p:spPr>
              <a:xfrm>
                <a:off x="6515999" y="828421"/>
                <a:ext cx="475293" cy="1349652"/>
              </a:xfrm>
              <a:prstGeom prst="rect">
                <a:avLst/>
              </a:prstGeom>
            </p:spPr>
          </p:pic>
          <p:pic>
            <p:nvPicPr>
              <p:cNvPr id="91" name="Picture 90">
                <a:extLst>
                  <a:ext uri="{FF2B5EF4-FFF2-40B4-BE49-F238E27FC236}">
                    <a16:creationId xmlns:a16="http://schemas.microsoft.com/office/drawing/2014/main" id="{0173036A-C47D-43F1-A26E-E6504EC575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hq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694534" y="809895"/>
                <a:ext cx="1967620" cy="1393246"/>
              </a:xfrm>
              <a:prstGeom prst="rect">
                <a:avLst/>
              </a:prstGeom>
            </p:spPr>
          </p:pic>
        </p:grpSp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E66BF904-8149-4FC9-8379-66F49EBB7F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8058" t="-27899" b="-1"/>
            <a:stretch/>
          </p:blipFill>
          <p:spPr>
            <a:xfrm rot="20468442">
              <a:off x="3426164" y="2266613"/>
              <a:ext cx="156972" cy="148381"/>
            </a:xfrm>
            <a:prstGeom prst="rect">
              <a:avLst/>
            </a:prstGeom>
          </p:spPr>
        </p:pic>
      </p:grpSp>
      <p:pic>
        <p:nvPicPr>
          <p:cNvPr id="86" name="Picture 85"/>
          <p:cNvPicPr>
            <a:picLocks noChangeAspect="1"/>
          </p:cNvPicPr>
          <p:nvPr/>
        </p:nvPicPr>
        <p:blipFill rotWithShape="1">
          <a:blip r:embed="rId10"/>
          <a:srcRect l="13907" t="22478" b="56341"/>
          <a:stretch/>
        </p:blipFill>
        <p:spPr>
          <a:xfrm rot="1548554" flipH="1">
            <a:off x="2484435" y="2709590"/>
            <a:ext cx="136145" cy="3317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43755" y="1732944"/>
            <a:ext cx="2644234" cy="19389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70C0"/>
                </a:solidFill>
                <a:latin typeface="+mn-lt"/>
              </a:rPr>
              <a:t>Sounding rocket injects MAV FTV into 240 km apogee trajectory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70C0"/>
                </a:solidFill>
                <a:latin typeface="+mn-lt"/>
              </a:rPr>
              <a:t>MAVs ignition occurs on the “</a:t>
            </a:r>
            <a:r>
              <a:rPr lang="en-US" sz="1400" b="1" dirty="0" err="1">
                <a:solidFill>
                  <a:srgbClr val="0070C0"/>
                </a:solidFill>
                <a:latin typeface="+mn-lt"/>
              </a:rPr>
              <a:t>Downleg</a:t>
            </a:r>
            <a:r>
              <a:rPr lang="en-US" sz="1400" b="1" dirty="0">
                <a:solidFill>
                  <a:srgbClr val="0070C0"/>
                </a:solidFill>
                <a:latin typeface="+mn-lt"/>
              </a:rPr>
              <a:t>” at ~176 km, which is a compromise between range safety constraints and maximizing flight time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97889B62-C650-4717-A964-C35D4F514D52}"/>
              </a:ext>
            </a:extLst>
          </p:cNvPr>
          <p:cNvGrpSpPr/>
          <p:nvPr/>
        </p:nvGrpSpPr>
        <p:grpSpPr>
          <a:xfrm>
            <a:off x="8759733" y="3803289"/>
            <a:ext cx="2196398" cy="967491"/>
            <a:chOff x="-37686" y="728657"/>
            <a:chExt cx="2928529" cy="1289994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392394C-E3C1-421A-9EA7-2D6726927B8D}"/>
                </a:ext>
              </a:extLst>
            </p:cNvPr>
            <p:cNvSpPr txBox="1"/>
            <p:nvPr/>
          </p:nvSpPr>
          <p:spPr>
            <a:xfrm>
              <a:off x="326267" y="767020"/>
              <a:ext cx="2564576" cy="12516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pPr algn="l" defTabSz="685800"/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MAV2 </a:t>
              </a:r>
              <a:r>
                <a:rPr lang="en-US" sz="11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Spindown</a:t>
              </a:r>
              <a:endParaRPr lang="en-US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 algn="l"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Minimum 2 minutes after burnout</a:t>
              </a:r>
            </a:p>
            <a:p>
              <a:pPr marL="171450" indent="-171450" algn="l"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SEP + 218 sec to ensure above 100 km for all dispersed cases</a:t>
              </a:r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D86F20E9-F846-493B-B2E8-824C6CBAE6F7}"/>
                </a:ext>
              </a:extLst>
            </p:cNvPr>
            <p:cNvSpPr/>
            <p:nvPr/>
          </p:nvSpPr>
          <p:spPr bwMode="auto">
            <a:xfrm>
              <a:off x="-37686" y="728657"/>
              <a:ext cx="288913" cy="288913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0"/>
                  <a:cs typeface="Arial" panose="020B0604020202020204" pitchFamily="34" charset="0"/>
                  <a:sym typeface="Gill Sans" charset="0"/>
                </a:rPr>
                <a:t>8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63534961-8E29-4FAB-8753-A4076C6DEF82}"/>
              </a:ext>
            </a:extLst>
          </p:cNvPr>
          <p:cNvGrpSpPr/>
          <p:nvPr/>
        </p:nvGrpSpPr>
        <p:grpSpPr>
          <a:xfrm>
            <a:off x="5743614" y="2769013"/>
            <a:ext cx="1554956" cy="704051"/>
            <a:chOff x="102788" y="833558"/>
            <a:chExt cx="2073274" cy="938734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61330ED-4D23-48B5-BB5D-89F1B634A1C6}"/>
                </a:ext>
              </a:extLst>
            </p:cNvPr>
            <p:cNvSpPr txBox="1"/>
            <p:nvPr/>
          </p:nvSpPr>
          <p:spPr>
            <a:xfrm>
              <a:off x="472669" y="951555"/>
              <a:ext cx="1703393" cy="8207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pPr algn="l" defTabSz="685800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MAV2 Burn</a:t>
              </a:r>
            </a:p>
            <a:p>
              <a:pPr marL="171450" indent="-171450" algn="l" defTabSz="685800"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Ign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at T+381.3 sec </a:t>
              </a:r>
            </a:p>
            <a:p>
              <a:pPr marL="171450" indent="-171450" algn="l" defTabSz="685800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Burnout at Ign+18.8 sec</a:t>
              </a: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A4154C36-5DCE-4A81-B62B-DB55E3E4D0E2}"/>
                </a:ext>
              </a:extLst>
            </p:cNvPr>
            <p:cNvSpPr/>
            <p:nvPr/>
          </p:nvSpPr>
          <p:spPr bwMode="auto">
            <a:xfrm>
              <a:off x="102788" y="833558"/>
              <a:ext cx="288913" cy="288913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Arial" panose="020B0604020202020204" pitchFamily="34" charset="0"/>
                  <a:ea typeface="ヒラギノ角ゴ ProN W3" charset="0"/>
                  <a:cs typeface="Arial" panose="020B0604020202020204" pitchFamily="34" charset="0"/>
                  <a:sym typeface="Gill Sans" charset="0"/>
                </a:rPr>
                <a:t>6</a:t>
              </a:r>
            </a:p>
          </p:txBody>
        </p:sp>
      </p:grpSp>
      <p:grpSp>
        <p:nvGrpSpPr>
          <p:cNvPr id="60" name="Group 59"/>
          <p:cNvGrpSpPr/>
          <p:nvPr/>
        </p:nvGrpSpPr>
        <p:grpSpPr>
          <a:xfrm rot="17375992">
            <a:off x="3894382" y="1179211"/>
            <a:ext cx="257417" cy="148381"/>
            <a:chOff x="3426164" y="2266613"/>
            <a:chExt cx="257417" cy="148381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3DF83BD3-14C6-49DF-8FB2-0850A8637611}"/>
                </a:ext>
              </a:extLst>
            </p:cNvPr>
            <p:cNvGrpSpPr>
              <a:grpSpLocks noChangeAspect="1"/>
            </p:cNvGrpSpPr>
            <p:nvPr/>
          </p:nvGrpSpPr>
          <p:grpSpPr>
            <a:xfrm rot="20575978">
              <a:off x="3531525" y="2272199"/>
              <a:ext cx="152056" cy="92239"/>
              <a:chOff x="4694534" y="809895"/>
              <a:chExt cx="2296758" cy="1393246"/>
            </a:xfrm>
          </p:grpSpPr>
          <p:pic>
            <p:nvPicPr>
              <p:cNvPr id="63" name="Picture 62">
                <a:extLst>
                  <a:ext uri="{FF2B5EF4-FFF2-40B4-BE49-F238E27FC236}">
                    <a16:creationId xmlns:a16="http://schemas.microsoft.com/office/drawing/2014/main" id="{F69114F7-1157-4E21-AC1F-092C176E230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1"/>
              <a:stretch/>
            </p:blipFill>
            <p:spPr>
              <a:xfrm>
                <a:off x="6515999" y="828421"/>
                <a:ext cx="475293" cy="1349652"/>
              </a:xfrm>
              <a:prstGeom prst="rect">
                <a:avLst/>
              </a:prstGeom>
            </p:spPr>
          </p:pic>
          <p:pic>
            <p:nvPicPr>
              <p:cNvPr id="64" name="Picture 63">
                <a:extLst>
                  <a:ext uri="{FF2B5EF4-FFF2-40B4-BE49-F238E27FC236}">
                    <a16:creationId xmlns:a16="http://schemas.microsoft.com/office/drawing/2014/main" id="{0173036A-C47D-43F1-A26E-E6504EC575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hq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694534" y="809895"/>
                <a:ext cx="1967620" cy="1393246"/>
              </a:xfrm>
              <a:prstGeom prst="rect">
                <a:avLst/>
              </a:prstGeom>
            </p:spPr>
          </p:pic>
        </p:grpSp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E66BF904-8149-4FC9-8379-66F49EBB7F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8058" t="-27899" b="-1"/>
            <a:stretch/>
          </p:blipFill>
          <p:spPr>
            <a:xfrm rot="20468442">
              <a:off x="3426164" y="2266613"/>
              <a:ext cx="156972" cy="148381"/>
            </a:xfrm>
            <a:prstGeom prst="rect">
              <a:avLst/>
            </a:prstGeom>
          </p:spPr>
        </p:pic>
      </p:grpSp>
      <p:cxnSp>
        <p:nvCxnSpPr>
          <p:cNvPr id="16" name="Straight Arrow Connector 15"/>
          <p:cNvCxnSpPr/>
          <p:nvPr/>
        </p:nvCxnSpPr>
        <p:spPr bwMode="auto">
          <a:xfrm flipH="1">
            <a:off x="1373166" y="5417313"/>
            <a:ext cx="2057401" cy="392906"/>
          </a:xfrm>
          <a:prstGeom prst="straightConnector1">
            <a:avLst/>
          </a:prstGeom>
          <a:blipFill dpi="0" rotWithShape="0">
            <a:blip r:embed="rId11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96" name="Picture 9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24205" y="4147532"/>
            <a:ext cx="158137" cy="1566129"/>
          </a:xfrm>
          <a:prstGeom prst="rect">
            <a:avLst/>
          </a:prstGeom>
        </p:spPr>
      </p:pic>
      <p:cxnSp>
        <p:nvCxnSpPr>
          <p:cNvPr id="25" name="Straight Arrow Connector 24"/>
          <p:cNvCxnSpPr>
            <a:cxnSpLocks/>
          </p:cNvCxnSpPr>
          <p:nvPr/>
        </p:nvCxnSpPr>
        <p:spPr bwMode="auto">
          <a:xfrm flipH="1">
            <a:off x="1667051" y="4761471"/>
            <a:ext cx="1074094" cy="917297"/>
          </a:xfrm>
          <a:prstGeom prst="straightConnector1">
            <a:avLst/>
          </a:prstGeom>
          <a:blipFill dpi="0" rotWithShape="0">
            <a:blip r:embed="rId11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>
            <a:cxnSpLocks/>
          </p:cNvCxnSpPr>
          <p:nvPr/>
        </p:nvCxnSpPr>
        <p:spPr bwMode="auto">
          <a:xfrm flipH="1">
            <a:off x="2110449" y="3421672"/>
            <a:ext cx="639460" cy="1186152"/>
          </a:xfrm>
          <a:prstGeom prst="straightConnector1">
            <a:avLst/>
          </a:prstGeom>
          <a:blipFill dpi="0" rotWithShape="0">
            <a:blip r:embed="rId11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1" name="Straight Arrow Connector 30"/>
          <p:cNvCxnSpPr/>
          <p:nvPr/>
        </p:nvCxnSpPr>
        <p:spPr bwMode="auto">
          <a:xfrm flipH="1">
            <a:off x="5406872" y="1581963"/>
            <a:ext cx="464344" cy="571499"/>
          </a:xfrm>
          <a:prstGeom prst="straightConnector1">
            <a:avLst/>
          </a:prstGeom>
          <a:blipFill dpi="0" rotWithShape="0">
            <a:blip r:embed="rId11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A804BB7-43AD-4170-8FDD-D58110A459BD}"/>
              </a:ext>
            </a:extLst>
          </p:cNvPr>
          <p:cNvGrpSpPr/>
          <p:nvPr/>
        </p:nvGrpSpPr>
        <p:grpSpPr>
          <a:xfrm>
            <a:off x="3242827" y="2291237"/>
            <a:ext cx="1761870" cy="510930"/>
            <a:chOff x="102788" y="833558"/>
            <a:chExt cx="2349158" cy="681240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D415ABE-09E5-483C-A7DC-9A6C9DAF635E}"/>
                </a:ext>
              </a:extLst>
            </p:cNvPr>
            <p:cNvSpPr txBox="1"/>
            <p:nvPr/>
          </p:nvSpPr>
          <p:spPr>
            <a:xfrm>
              <a:off x="493298" y="878726"/>
              <a:ext cx="1958648" cy="6360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pPr algn="l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1st Apogee</a:t>
              </a:r>
              <a:endParaRPr lang="en-US" sz="1100" b="1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panose="020B0300000000000000" pitchFamily="34" charset="-128"/>
                <a:cs typeface="Arial" panose="020B0604020202020204" pitchFamily="34" charset="0"/>
                <a:sym typeface="Gill Sans" panose="020B0502020104020203" pitchFamily="34" charset="-79"/>
              </a:endParaRPr>
            </a:p>
            <a:p>
              <a:pPr marL="128588" indent="-128588" algn="l"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Gill Sans" panose="020B0502020104020203" pitchFamily="34" charset="-79"/>
                </a:rPr>
                <a:t>Occurs at T+258.8 sec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28588" indent="-128588" algn="l" defTabSz="6858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243.8 km altitude</a:t>
              </a:r>
              <a:endParaRPr lang="en-U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Gill Sans" panose="020B0502020104020203" pitchFamily="34" charset="-79"/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6E634284-C8E6-412A-8D78-7D2110CBA2E2}"/>
                </a:ext>
              </a:extLst>
            </p:cNvPr>
            <p:cNvSpPr/>
            <p:nvPr/>
          </p:nvSpPr>
          <p:spPr bwMode="auto">
            <a:xfrm>
              <a:off x="102788" y="833558"/>
              <a:ext cx="288913" cy="288913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latin typeface="Arial" panose="020B0604020202020204" pitchFamily="34" charset="0"/>
                  <a:ea typeface="ヒラギノ角ゴ ProN W3" charset="0"/>
                  <a:cs typeface="Arial" panose="020B0604020202020204" pitchFamily="34" charset="0"/>
                  <a:sym typeface="Gill Sans" charset="0"/>
                </a:rPr>
                <a:t>4</a:t>
              </a:r>
              <a:endParaRPr lang="en-US" sz="1400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8A6F3F08-31AE-4E13-A678-3F9EE6960D8A}"/>
              </a:ext>
            </a:extLst>
          </p:cNvPr>
          <p:cNvGrpSpPr/>
          <p:nvPr/>
        </p:nvGrpSpPr>
        <p:grpSpPr>
          <a:xfrm>
            <a:off x="6621128" y="2074989"/>
            <a:ext cx="1744117" cy="551729"/>
            <a:chOff x="102788" y="833558"/>
            <a:chExt cx="2080201" cy="735638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A47B1A33-B8AB-47F6-B898-3926C69CBA83}"/>
                </a:ext>
              </a:extLst>
            </p:cNvPr>
            <p:cNvSpPr txBox="1"/>
            <p:nvPr/>
          </p:nvSpPr>
          <p:spPr>
            <a:xfrm>
              <a:off x="479596" y="953643"/>
              <a:ext cx="1703393" cy="61555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pPr algn="l" defTabSz="685800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2nd Apogee</a:t>
              </a:r>
            </a:p>
            <a:p>
              <a:pPr marL="128588" indent="-128588" algn="l" defTabSz="685800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Occurs at ~T+500 sec</a:t>
              </a:r>
            </a:p>
            <a:p>
              <a:pPr marL="128588" indent="-128588" algn="l" defTabSz="685800">
                <a:buFont typeface="Arial" panose="020B0604020202020204" pitchFamily="34" charset="0"/>
                <a:buChar char="•"/>
              </a:pP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208 km altitude</a:t>
              </a:r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D18E57D1-0E0B-4915-9B5E-D37331C79D8F}"/>
                </a:ext>
              </a:extLst>
            </p:cNvPr>
            <p:cNvSpPr/>
            <p:nvPr/>
          </p:nvSpPr>
          <p:spPr bwMode="auto">
            <a:xfrm>
              <a:off x="102788" y="833558"/>
              <a:ext cx="288913" cy="288913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latin typeface="Arial" panose="020B0604020202020204" pitchFamily="34" charset="0"/>
                  <a:ea typeface="ヒラギノ角ゴ ProN W3" charset="0"/>
                  <a:cs typeface="Arial" panose="020B0604020202020204" pitchFamily="34" charset="0"/>
                  <a:sym typeface="Gill Sans" charset="0"/>
                </a:rPr>
                <a:t>7</a:t>
              </a:r>
              <a:endParaRPr lang="en-US" sz="1400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3426F242-F8D5-4283-9E35-DE94D684884A}"/>
              </a:ext>
            </a:extLst>
          </p:cNvPr>
          <p:cNvCxnSpPr>
            <a:cxnSpLocks/>
          </p:cNvCxnSpPr>
          <p:nvPr/>
        </p:nvCxnSpPr>
        <p:spPr bwMode="auto">
          <a:xfrm flipV="1">
            <a:off x="3495849" y="1555973"/>
            <a:ext cx="560283" cy="643175"/>
          </a:xfrm>
          <a:prstGeom prst="straightConnector1">
            <a:avLst/>
          </a:prstGeom>
          <a:blipFill dpi="0" rotWithShape="0">
            <a:blip r:embed="rId11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4478121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8EA0A15-80D2-9279-4185-62873C182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Ascent Animation</a:t>
            </a:r>
          </a:p>
        </p:txBody>
      </p:sp>
      <p:pic>
        <p:nvPicPr>
          <p:cNvPr id="4" name="MAV_Flight_Test_Rev1_Strauss">
            <a:hlinkClick r:id="" action="ppaction://media"/>
            <a:extLst>
              <a:ext uri="{FF2B5EF4-FFF2-40B4-BE49-F238E27FC236}">
                <a16:creationId xmlns:a16="http://schemas.microsoft.com/office/drawing/2014/main" id="{6DB15577-F7DB-BCA2-F46A-D29DBF5AB5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9618" y="762000"/>
            <a:ext cx="9967087" cy="5746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7122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3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7734" y="782425"/>
            <a:ext cx="7416575" cy="5638800"/>
          </a:xfrm>
        </p:spPr>
        <p:txBody>
          <a:bodyPr>
            <a:noAutofit/>
          </a:bodyPr>
          <a:lstStyle/>
          <a:p>
            <a:pPr marL="644525" indent="-457200">
              <a:buFont typeface="+mj-lt"/>
              <a:buAutoNum type="arabicPeriod"/>
            </a:pPr>
            <a:r>
              <a:rPr lang="en-US" sz="1800" dirty="0"/>
              <a:t>Launch will be conducted from Wallops Flight Facility (WFF) in Virginia and must be compliant with WFF Range Safety Manual 8009-T</a:t>
            </a:r>
            <a:endParaRPr lang="en-US" sz="1800" b="1" dirty="0">
              <a:solidFill>
                <a:srgbClr val="00B0F0"/>
              </a:solidFill>
            </a:endParaRPr>
          </a:p>
          <a:p>
            <a:pPr marL="644525" indent="-457200">
              <a:buFont typeface="+mj-lt"/>
              <a:buAutoNum type="arabicPeriod"/>
            </a:pPr>
            <a:r>
              <a:rPr lang="en-US" sz="1800" dirty="0"/>
              <a:t>MAV Flight Test trajectory is designed to avoid:</a:t>
            </a:r>
          </a:p>
          <a:p>
            <a:pPr marL="894007" lvl="1" indent="-457200">
              <a:buFont typeface="+mj-lt"/>
              <a:buAutoNum type="alphaLcParenR"/>
            </a:pPr>
            <a:r>
              <a:rPr lang="en-US" sz="1600" dirty="0"/>
              <a:t>Populated Land Areas</a:t>
            </a:r>
          </a:p>
          <a:p>
            <a:pPr marL="894007" lvl="1" indent="-457200">
              <a:buFont typeface="+mj-lt"/>
              <a:buAutoNum type="alphaLcParenR"/>
            </a:pPr>
            <a:r>
              <a:rPr lang="en-US" sz="1600" dirty="0"/>
              <a:t>“VACAPES” is made up of different zones called “Air-Areas” for aircraft and “Surface-Areas” for ships</a:t>
            </a:r>
          </a:p>
          <a:p>
            <a:pPr marL="1141413" lvl="2" indent="-425450">
              <a:buFont typeface="+mj-lt"/>
              <a:buAutoNum type="romanLcPeriod"/>
            </a:pPr>
            <a:r>
              <a:rPr lang="en-US" sz="1400" dirty="0"/>
              <a:t>Designed to protect popular fishing locations along the continental shelf, mostly between longitudes -75 and -74 east longitude, where most boats can be found </a:t>
            </a:r>
          </a:p>
          <a:p>
            <a:pPr marL="1174124" lvl="2" indent="-457200">
              <a:buFont typeface="+mj-lt"/>
              <a:buAutoNum type="romanLcPeriod"/>
            </a:pPr>
            <a:r>
              <a:rPr lang="en-US" sz="1400" dirty="0"/>
              <a:t>WFF Range Safety Manual 8009-T mentions minimum public notices (NOTMAR, NOTAM) to be based upon 2-sigma for nominal planned events. </a:t>
            </a:r>
            <a:r>
              <a:rPr lang="en-US" sz="1200" dirty="0"/>
              <a:t> </a:t>
            </a:r>
          </a:p>
          <a:p>
            <a:pPr marL="644525" indent="-457200">
              <a:buFont typeface="+mj-lt"/>
              <a:buAutoNum type="arabicPeriod"/>
            </a:pPr>
            <a:r>
              <a:rPr lang="en-US" sz="1800" dirty="0"/>
              <a:t>Design Goal is to keep the 2-sigma non-failure mode impact dispersions East of VACAPES, to avoid needing surveillance.   </a:t>
            </a:r>
          </a:p>
          <a:p>
            <a:pPr marL="894007" lvl="1" indent="-457200">
              <a:buFont typeface="+mj-lt"/>
              <a:buAutoNum type="alphaLcParenR"/>
            </a:pPr>
            <a:r>
              <a:rPr lang="en-US" sz="1600" dirty="0"/>
              <a:t>More hazard areas increases the cost of surveillance and is more difficult to get range clearance for a particular launch date</a:t>
            </a:r>
          </a:p>
          <a:p>
            <a:pPr marL="894007" lvl="1" indent="-457200">
              <a:buFont typeface="+mj-lt"/>
              <a:buAutoNum type="alphaLcParenR"/>
            </a:pPr>
            <a:r>
              <a:rPr lang="en-US" sz="1600" dirty="0"/>
              <a:t>A typical mission might cover 5 to 10 of the surface-areas and require a few participating boats and aircraft to help keep areas clear.   </a:t>
            </a:r>
          </a:p>
          <a:p>
            <a:pPr marL="894007" lvl="1" indent="-457200">
              <a:buFont typeface="+mj-lt"/>
              <a:buAutoNum type="alphaLcParenR"/>
            </a:pPr>
            <a:r>
              <a:rPr lang="en-US" sz="1600" dirty="0"/>
              <a:t>WFF typically likes to avoid Air-K (VACAPES zones close to WFF) because the Navy frequently uses that area.</a:t>
            </a:r>
          </a:p>
          <a:p>
            <a:pPr marL="187325" indent="0">
              <a:buNone/>
            </a:pPr>
            <a:r>
              <a:rPr lang="en-US" sz="1800" dirty="0"/>
              <a:t>  </a:t>
            </a:r>
          </a:p>
          <a:p>
            <a:endParaRPr lang="en-US" sz="900" dirty="0"/>
          </a:p>
          <a:p>
            <a:pPr lvl="2"/>
            <a:endParaRPr lang="en-US" sz="900" dirty="0"/>
          </a:p>
          <a:p>
            <a:pPr lvl="2"/>
            <a:endParaRPr lang="en-US" sz="1050" b="1" dirty="0"/>
          </a:p>
          <a:p>
            <a:endParaRPr lang="en-US" sz="1100" dirty="0"/>
          </a:p>
          <a:p>
            <a:pPr marL="875232" lvl="1" indent="-342900">
              <a:buFont typeface="+mj-lt"/>
              <a:buAutoNum type="arabicPeriod"/>
            </a:pPr>
            <a:endParaRPr lang="en-US" sz="1050" dirty="0"/>
          </a:p>
          <a:p>
            <a:endParaRPr lang="en-US" sz="11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Range Safety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BC1C334-5C7C-4CFD-B8DE-24CBC8398D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353353"/>
              </p:ext>
            </p:extLst>
          </p:nvPr>
        </p:nvGraphicFramePr>
        <p:xfrm>
          <a:off x="7748016" y="863600"/>
          <a:ext cx="3938017" cy="256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5641">
                  <a:extLst>
                    <a:ext uri="{9D8B030D-6E8A-4147-A177-3AD203B41FA5}">
                      <a16:colId xmlns:a16="http://schemas.microsoft.com/office/drawing/2014/main" val="2356036773"/>
                    </a:ext>
                  </a:extLst>
                </a:gridCol>
                <a:gridCol w="1109704">
                  <a:extLst>
                    <a:ext uri="{9D8B030D-6E8A-4147-A177-3AD203B41FA5}">
                      <a16:colId xmlns:a16="http://schemas.microsoft.com/office/drawing/2014/main" val="1165619471"/>
                    </a:ext>
                  </a:extLst>
                </a:gridCol>
                <a:gridCol w="1312672">
                  <a:extLst>
                    <a:ext uri="{9D8B030D-6E8A-4147-A177-3AD203B41FA5}">
                      <a16:colId xmlns:a16="http://schemas.microsoft.com/office/drawing/2014/main" val="4088202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Tolerance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876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Sounding Rocket Apogee (km)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+/- 40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078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Geodetic Altitude (km)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180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+/- 5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39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Flight Path Elevation Angle (deg)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&lt; 20 deg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655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Velocity Relative Flight Azimuth (deg)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214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+/- 30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537624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149" y="3812406"/>
            <a:ext cx="3333750" cy="24993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27B899-A3F6-E6E2-74AB-2BF5BC55C232}"/>
              </a:ext>
            </a:extLst>
          </p:cNvPr>
          <p:cNvSpPr txBox="1"/>
          <p:nvPr/>
        </p:nvSpPr>
        <p:spPr>
          <a:xfrm>
            <a:off x="7373294" y="3512980"/>
            <a:ext cx="4558649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b="1" u="sng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Sounding Rocket MAV2 FTV Separation Targets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BC04AF-0B3B-3975-8847-FC7B4DC9EBD6}"/>
              </a:ext>
            </a:extLst>
          </p:cNvPr>
          <p:cNvSpPr txBox="1"/>
          <p:nvPr/>
        </p:nvSpPr>
        <p:spPr>
          <a:xfrm>
            <a:off x="7437699" y="6351257"/>
            <a:ext cx="4558649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b="1" u="sng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Non-Failure Mode MAV2 FTV Impact Locus</a:t>
            </a:r>
          </a:p>
        </p:txBody>
      </p:sp>
    </p:spTree>
    <p:extLst>
      <p:ext uri="{BB962C8B-B14F-4D97-AF65-F5344CB8AC3E}">
        <p14:creationId xmlns:p14="http://schemas.microsoft.com/office/powerpoint/2010/main" val="29906777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4295" y="914400"/>
            <a:ext cx="4132906" cy="5109029"/>
          </a:xfrm>
        </p:spPr>
        <p:txBody>
          <a:bodyPr>
            <a:normAutofit/>
          </a:bodyPr>
          <a:lstStyle/>
          <a:p>
            <a:r>
              <a:rPr lang="en-US" dirty="0"/>
              <a:t>Use 3DOF (POST-2) to determine the impact limits assuming a worst case MAV2 FTV orientation at different ignition altitudes</a:t>
            </a:r>
          </a:p>
          <a:p>
            <a:r>
              <a:rPr lang="en-US" dirty="0"/>
              <a:t>Determines relationship between closest approach to land vs. ignition altitude</a:t>
            </a:r>
          </a:p>
          <a:p>
            <a:pPr marL="187325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3DOF Trajectory Design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963319-8B42-B5F7-2277-8B6937D39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9856" y="3714549"/>
            <a:ext cx="3540219" cy="26551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41D99C-8DA0-E655-E879-656F6B14B3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7895" y="834787"/>
            <a:ext cx="3540219" cy="26551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4C9EEB7-C7E4-FFC1-79FF-EC25B2CA817B}"/>
              </a:ext>
            </a:extLst>
          </p:cNvPr>
          <p:cNvSpPr txBox="1"/>
          <p:nvPr/>
        </p:nvSpPr>
        <p:spPr>
          <a:xfrm>
            <a:off x="3968679" y="3529883"/>
            <a:ext cx="4558649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200" b="1" u="sng" dirty="0">
                <a:solidFill>
                  <a:schemeClr val="tx1"/>
                </a:solidFill>
                <a:latin typeface="+mj-lt"/>
                <a:ea typeface="+mn-ea"/>
              </a:rPr>
              <a:t>Downrange vs. Altitude for Bounding Cases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036EA4-836E-01B7-C6C8-3201A339289D}"/>
              </a:ext>
            </a:extLst>
          </p:cNvPr>
          <p:cNvSpPr txBox="1"/>
          <p:nvPr/>
        </p:nvSpPr>
        <p:spPr>
          <a:xfrm>
            <a:off x="4030640" y="6471100"/>
            <a:ext cx="4558649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b="1" u="sng" dirty="0">
                <a:solidFill>
                  <a:schemeClr val="tx1"/>
                </a:solidFill>
                <a:latin typeface="+mj-lt"/>
                <a:ea typeface="+mn-ea"/>
              </a:rPr>
              <a:t>Min </a:t>
            </a:r>
            <a:r>
              <a:rPr lang="en-US" sz="1200" b="1" u="sng" dirty="0">
                <a:solidFill>
                  <a:schemeClr val="tx1"/>
                </a:solidFill>
                <a:latin typeface="+mj-lt"/>
                <a:ea typeface="+mn-ea"/>
              </a:rPr>
              <a:t>Downrange vs. MAV2 FTV Ignition Altitude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6640E7-E61F-1E9F-1FB0-663415BF4971}"/>
              </a:ext>
            </a:extLst>
          </p:cNvPr>
          <p:cNvSpPr txBox="1"/>
          <p:nvPr/>
        </p:nvSpPr>
        <p:spPr>
          <a:xfrm>
            <a:off x="8868228" y="3429000"/>
            <a:ext cx="2805163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u="sng" dirty="0">
                <a:solidFill>
                  <a:schemeClr val="tx1"/>
                </a:solidFill>
                <a:latin typeface="+mj-lt"/>
                <a:ea typeface="+mn-ea"/>
              </a:rPr>
              <a:t>Worst-Case Impact Ellipse For “optimal” MAV2 FTV Ignition Altitude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4C893BF-3872-B5CB-E0C9-45664694AF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7266" y="788670"/>
            <a:ext cx="3520440" cy="264033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FEA2FCA-8CF9-8948-D09B-D7BA33CF0ED3}"/>
              </a:ext>
            </a:extLst>
          </p:cNvPr>
          <p:cNvSpPr txBox="1"/>
          <p:nvPr/>
        </p:nvSpPr>
        <p:spPr>
          <a:xfrm>
            <a:off x="8868229" y="6293721"/>
            <a:ext cx="3189478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200" b="1" u="sng" dirty="0">
                <a:solidFill>
                  <a:schemeClr val="tx1"/>
                </a:solidFill>
                <a:latin typeface="+mj-lt"/>
                <a:ea typeface="+mn-ea"/>
              </a:rPr>
              <a:t>Worst-Case Impact Ellipse w/6DOF Dispersed Failure Mode Impacts</a:t>
            </a: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F5089A5F-4228-3445-1289-6CC3A4847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3686" y="3691873"/>
            <a:ext cx="3588728" cy="275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780191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6DOF Failure Mode Impact Loci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A3A9F4-E7A2-4A32-99BC-D1E0795189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29" y="851652"/>
            <a:ext cx="2917031" cy="21869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476E61-AD9F-4283-9B8F-B32D2A5A9C5B}"/>
              </a:ext>
            </a:extLst>
          </p:cNvPr>
          <p:cNvSpPr txBox="1"/>
          <p:nvPr/>
        </p:nvSpPr>
        <p:spPr>
          <a:xfrm>
            <a:off x="1010244" y="3225644"/>
            <a:ext cx="1272784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en-US" sz="1400" b="1" u="sng" dirty="0">
                <a:latin typeface="+mn-lt"/>
              </a:rPr>
              <a:t>Case 0, No Fail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698F12-C2AA-41D0-AEFE-A9EE0A0C08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240" y="876533"/>
            <a:ext cx="2917031" cy="21869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476E61-AD9F-4283-9B8F-B32D2A5A9C5B}"/>
              </a:ext>
            </a:extLst>
          </p:cNvPr>
          <p:cNvSpPr txBox="1"/>
          <p:nvPr/>
        </p:nvSpPr>
        <p:spPr>
          <a:xfrm>
            <a:off x="3048897" y="3165987"/>
            <a:ext cx="2798589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b="1" u="sng" dirty="0">
                <a:latin typeface="+mn-lt"/>
              </a:rPr>
              <a:t>Case 1, Failed MAV1 FTV ACS Thruster “on”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203E95-747D-4600-88EF-4E0816DDD1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813" y="876533"/>
            <a:ext cx="2917031" cy="21869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5FE397-8FF3-4E37-9E8B-20F3F5D542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112" y="882754"/>
            <a:ext cx="2917031" cy="218694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D476E61-AD9F-4283-9B8F-B32D2A5A9C5B}"/>
              </a:ext>
            </a:extLst>
          </p:cNvPr>
          <p:cNvSpPr txBox="1"/>
          <p:nvPr/>
        </p:nvSpPr>
        <p:spPr>
          <a:xfrm>
            <a:off x="9037947" y="3117923"/>
            <a:ext cx="2425344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b="1" u="sng" dirty="0">
                <a:latin typeface="+mn-lt"/>
              </a:rPr>
              <a:t>Case 3, MAV1 FTV TERN Gyro Fail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4927476-13BE-424A-AFFB-1F5C4F03D0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21" y="3737696"/>
            <a:ext cx="2917031" cy="21869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D476E61-AD9F-4283-9B8F-B32D2A5A9C5B}"/>
              </a:ext>
            </a:extLst>
          </p:cNvPr>
          <p:cNvSpPr txBox="1"/>
          <p:nvPr/>
        </p:nvSpPr>
        <p:spPr>
          <a:xfrm>
            <a:off x="433964" y="5958483"/>
            <a:ext cx="2425344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b="1" u="sng" dirty="0">
                <a:latin typeface="+mn-lt"/>
              </a:rPr>
              <a:t>Case 4, MAV2 FTV Spin Rocket Fail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987B63F-3EE1-4B70-BE73-4A29803CC2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676" y="3737696"/>
            <a:ext cx="2917031" cy="218694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D476E61-AD9F-4283-9B8F-B32D2A5A9C5B}"/>
              </a:ext>
            </a:extLst>
          </p:cNvPr>
          <p:cNvSpPr txBox="1"/>
          <p:nvPr/>
        </p:nvSpPr>
        <p:spPr>
          <a:xfrm>
            <a:off x="3186871" y="5928246"/>
            <a:ext cx="2522640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b="1" u="sng" dirty="0">
                <a:latin typeface="+mn-lt"/>
              </a:rPr>
              <a:t>Case 5 &amp; 8, MAV2 FTV Ignition Fail or No Separation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4C65FC5-89A7-464A-BD10-84AA051D19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755" y="3737696"/>
            <a:ext cx="2917031" cy="218694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D476E61-AD9F-4283-9B8F-B32D2A5A9C5B}"/>
              </a:ext>
            </a:extLst>
          </p:cNvPr>
          <p:cNvSpPr txBox="1"/>
          <p:nvPr/>
        </p:nvSpPr>
        <p:spPr>
          <a:xfrm>
            <a:off x="6134598" y="5939171"/>
            <a:ext cx="2425344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b="1" u="sng" dirty="0">
                <a:latin typeface="+mn-lt"/>
              </a:rPr>
              <a:t>Case 6, MAV2 FTV Case Rupture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3F90845-E19D-4FE2-83C9-270E729335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104" y="3737696"/>
            <a:ext cx="2917031" cy="218694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D476E61-AD9F-4283-9B8F-B32D2A5A9C5B}"/>
              </a:ext>
            </a:extLst>
          </p:cNvPr>
          <p:cNvSpPr txBox="1"/>
          <p:nvPr/>
        </p:nvSpPr>
        <p:spPr>
          <a:xfrm>
            <a:off x="8940108" y="5928326"/>
            <a:ext cx="2621022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b="1" u="sng" dirty="0">
                <a:latin typeface="+mn-lt"/>
              </a:rPr>
              <a:t>Case 7, Sep Fail w/ High Tipoff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CA3A9F4-E7A2-4A32-99BC-D1E0795189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21" y="851652"/>
            <a:ext cx="2917031" cy="218694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0698F12-C2AA-41D0-AEFE-A9EE0A0C08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676" y="851652"/>
            <a:ext cx="2917031" cy="218694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9203E95-747D-4600-88EF-4E0816DDD1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755" y="851652"/>
            <a:ext cx="2917031" cy="218694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85FE397-8FF3-4E37-9E8B-20F3F5D542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104" y="851652"/>
            <a:ext cx="2917031" cy="21869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F6FDEA-5D45-2303-DFB4-2C9E66047DF8}"/>
              </a:ext>
            </a:extLst>
          </p:cNvPr>
          <p:cNvSpPr txBox="1"/>
          <p:nvPr/>
        </p:nvSpPr>
        <p:spPr>
          <a:xfrm>
            <a:off x="5947976" y="3119880"/>
            <a:ext cx="2798589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400" b="1" u="sng" dirty="0">
                <a:latin typeface="+mn-lt"/>
              </a:rPr>
              <a:t>Case 2, Failed MAV1 FTV ACS Thruster “off”</a:t>
            </a:r>
          </a:p>
        </p:txBody>
      </p:sp>
    </p:spTree>
    <p:extLst>
      <p:ext uri="{BB962C8B-B14F-4D97-AF65-F5344CB8AC3E}">
        <p14:creationId xmlns:p14="http://schemas.microsoft.com/office/powerpoint/2010/main" val="108212532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2A3A6E4-7595-0C48-48DC-2F803002E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Instrumentation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6AA036C-F569-1949-BE31-BE7777D15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294" y="1062584"/>
            <a:ext cx="5027888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82563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Spin-stabilized launch vehicles impose unique instrumentation challenges for inertial navigation IMU components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1600" dirty="0">
                <a:ea typeface="Times New Roman" panose="02020603050405020304" pitchFamily="18" charset="0"/>
              </a:rPr>
              <a:t>G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yro scale factor error drives attitude error that grows with time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1600" dirty="0">
                <a:ea typeface="Times New Roman" panose="02020603050405020304" pitchFamily="18" charset="0"/>
              </a:rPr>
              <a:t>NSROC uses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 roll-isolated TERN IMU, derived from the GLN-200 originally developed at Sandia National Laboratories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TERN </a:t>
            </a:r>
            <a:r>
              <a:rPr lang="en-US" altLang="en-US" sz="1600" dirty="0">
                <a:ea typeface="Times New Roman" panose="02020603050405020304" pitchFamily="18" charset="0"/>
              </a:rPr>
              <a:t>will be used on both the MAV1 FTV and MAV2 FTV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 Javad TRG2-HDA GPS receiver will be used to gather position and velocity measurements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Radar observations will be provided from WFF’s four fixed single object tracking sites and three mobile/transportable single object tracking Radars.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24A529-A6C7-BB47-D588-A94B420708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5214" y="1023582"/>
            <a:ext cx="1517994" cy="1971903"/>
          </a:xfrm>
          <a:prstGeom prst="rect">
            <a:avLst/>
          </a:prstGeom>
        </p:spPr>
      </p:pic>
      <p:pic>
        <p:nvPicPr>
          <p:cNvPr id="7" name="IMG_0761">
            <a:hlinkClick r:id="" action="ppaction://media"/>
            <a:extLst>
              <a:ext uri="{FF2B5EF4-FFF2-40B4-BE49-F238E27FC236}">
                <a16:creationId xmlns:a16="http://schemas.microsoft.com/office/drawing/2014/main" id="{13F32081-D2D7-69BA-DB6D-23EC2C43B2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60860" y="3609777"/>
            <a:ext cx="4277799" cy="24062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B085B5D-10D4-CD96-86B7-8DA84A127E38}"/>
              </a:ext>
            </a:extLst>
          </p:cNvPr>
          <p:cNvSpPr txBox="1"/>
          <p:nvPr/>
        </p:nvSpPr>
        <p:spPr>
          <a:xfrm>
            <a:off x="10310682" y="2995485"/>
            <a:ext cx="1307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u="sng" dirty="0">
                <a:solidFill>
                  <a:schemeClr val="tx1"/>
                </a:solidFill>
                <a:latin typeface="+mj-lt"/>
                <a:ea typeface="+mn-ea"/>
              </a:rPr>
              <a:t>Tern INS</a:t>
            </a:r>
          </a:p>
        </p:txBody>
      </p:sp>
      <p:pic>
        <p:nvPicPr>
          <p:cNvPr id="1031" name="Picture 1">
            <a:extLst>
              <a:ext uri="{FF2B5EF4-FFF2-40B4-BE49-F238E27FC236}">
                <a16:creationId xmlns:a16="http://schemas.microsoft.com/office/drawing/2014/main" id="{6ABAD665-4E9E-B1B1-C5D0-17A0E7952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181" y="1023582"/>
            <a:ext cx="2797576" cy="1971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CAB51DF-DA12-1119-4898-D0DEB83EFF27}"/>
              </a:ext>
            </a:extLst>
          </p:cNvPr>
          <p:cNvSpPr txBox="1"/>
          <p:nvPr/>
        </p:nvSpPr>
        <p:spPr>
          <a:xfrm>
            <a:off x="7894316" y="2995485"/>
            <a:ext cx="1609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u="sng" dirty="0">
                <a:solidFill>
                  <a:schemeClr val="tx1"/>
                </a:solidFill>
                <a:latin typeface="+mj-lt"/>
                <a:ea typeface="+mn-ea"/>
              </a:rPr>
              <a:t>TRG2-HDA GPS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0A4B80-EEA5-F8B7-16B5-873113B28400}"/>
              </a:ext>
            </a:extLst>
          </p:cNvPr>
          <p:cNvSpPr txBox="1"/>
          <p:nvPr/>
        </p:nvSpPr>
        <p:spPr>
          <a:xfrm>
            <a:off x="8344648" y="6076334"/>
            <a:ext cx="27102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u="sng" dirty="0">
                <a:solidFill>
                  <a:schemeClr val="tx1"/>
                </a:solidFill>
                <a:latin typeface="+mj-lt"/>
                <a:ea typeface="+mn-ea"/>
              </a:rPr>
              <a:t>TERN Bench Test Video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90E433-FEE9-144D-D028-E5FABC56E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109" y="1151253"/>
            <a:ext cx="1970684" cy="2912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B8CED5-DF6E-4E8E-F781-52085D017841}"/>
              </a:ext>
            </a:extLst>
          </p:cNvPr>
          <p:cNvSpPr txBox="1"/>
          <p:nvPr/>
        </p:nvSpPr>
        <p:spPr>
          <a:xfrm>
            <a:off x="4631141" y="4083326"/>
            <a:ext cx="33443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u="sng" dirty="0">
                <a:solidFill>
                  <a:schemeClr val="tx1"/>
                </a:solidFill>
                <a:latin typeface="+mj-lt"/>
                <a:ea typeface="+mn-ea"/>
              </a:rPr>
              <a:t>WFF Radar Tracking Station 3 </a:t>
            </a:r>
          </a:p>
        </p:txBody>
      </p:sp>
    </p:spTree>
    <p:extLst>
      <p:ext uri="{BB962C8B-B14F-4D97-AF65-F5344CB8AC3E}">
        <p14:creationId xmlns:p14="http://schemas.microsoft.com/office/powerpoint/2010/main" val="30482866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66492C8-65CC-1397-D085-B6FC6D216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Best Estimate Trajectory (BET)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5722C47-469B-4C26-F1A5-41CD3316C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87" y="738657"/>
            <a:ext cx="7139963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To generate the truth-reference trajectory for post-flight analysis, a Best Estimate Trajectory (BET) Extended Kalman Filter (EKF) was created based on a similar filtering approach to that used for the Artemis I mission 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Data from across the vehicle will be incorporated into the Kalman filter, including</a:t>
            </a:r>
          </a:p>
          <a:p>
            <a:pPr marL="604838" lvl="1" indent="-285750" algn="just" eaLnBrk="0" hangingPunct="0">
              <a:buFont typeface="Arial" panose="020B0604020202020204" pitchFamily="34" charset="0"/>
              <a:buChar char="•"/>
            </a:pPr>
            <a:r>
              <a:rPr lang="en-US" altLang="en-US" sz="18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aw IMU body rates and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accels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from TERN INS, </a:t>
            </a:r>
          </a:p>
          <a:p>
            <a:pPr marL="604838" lvl="1" indent="-285750" algn="just" eaLnBrk="0" hangingPunct="0">
              <a:buFont typeface="Arial" panose="020B0604020202020204" pitchFamily="34" charset="0"/>
              <a:buChar char="•"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Position and velocity measurements from GPS Receiver</a:t>
            </a:r>
            <a:endParaRPr lang="en-US" altLang="en-US" sz="18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604838" lvl="1" indent="-285750" algn="just" eaLnBrk="0" hangingPunct="0">
              <a:buFont typeface="Arial" panose="020B0604020202020204" pitchFamily="34" charset="0"/>
              <a:buChar char="•"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S-Band radar tracking position data provided by WFF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 filter propagates the inertial state of the vehicle at the MAV2 FTV TERN mounting location, at the 400 Hz rate raw IMU data is received from the TERN INS. 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GPS measurements are incorporated through a loosely coupled approach at 20 Hz, where observed position and velocity states are utilized over raw pseudo range observations.  </a:t>
            </a: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Radar observations are incorporated to refine the position estimate at a low frequency when available and are utilized through mapping of measurements from a local-spherical frame at the radar site into an inertial frame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2A2D0D8E-EA39-1F14-D0E2-6BF96286E7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8770812"/>
              </p:ext>
            </p:extLst>
          </p:nvPr>
        </p:nvGraphicFramePr>
        <p:xfrm>
          <a:off x="7373294" y="3583054"/>
          <a:ext cx="5234968" cy="3071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497885" imgH="3225526" progId="Word.Document.12">
                  <p:embed/>
                </p:oleObj>
              </mc:Choice>
              <mc:Fallback>
                <p:oleObj name="Document" r:id="rId2" imgW="5497885" imgH="322552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373294" y="3583054"/>
                        <a:ext cx="5234968" cy="30717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655D9CC9-6DC6-FBD2-CFAE-0DDCBCAC00A3}"/>
              </a:ext>
            </a:extLst>
          </p:cNvPr>
          <p:cNvSpPr txBox="1"/>
          <p:nvPr/>
        </p:nvSpPr>
        <p:spPr>
          <a:xfrm>
            <a:off x="7710823" y="3136446"/>
            <a:ext cx="468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u="sng" dirty="0">
                <a:solidFill>
                  <a:schemeClr val="tx1"/>
                </a:solidFill>
                <a:latin typeface="+mj-lt"/>
                <a:ea typeface="+mn-ea"/>
              </a:rPr>
              <a:t>BET Filter Process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1CA24F-DCEA-CA51-EE0A-A8D74184262C}"/>
              </a:ext>
            </a:extLst>
          </p:cNvPr>
          <p:cNvSpPr txBox="1"/>
          <p:nvPr/>
        </p:nvSpPr>
        <p:spPr>
          <a:xfrm>
            <a:off x="7710823" y="6470134"/>
            <a:ext cx="468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u="sng" dirty="0">
                <a:solidFill>
                  <a:schemeClr val="tx1"/>
                </a:solidFill>
                <a:latin typeface="+mj-lt"/>
                <a:ea typeface="+mn-ea"/>
              </a:rPr>
              <a:t>BET Filter States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0EF18C-59E0-6116-B82E-86AD1EC83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032" y="811471"/>
            <a:ext cx="4401187" cy="2155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0094819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4295" y="914399"/>
            <a:ext cx="5961706" cy="517668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Using a model of MAV2 FTV implemented in POST2, a postflight reconstruction was conducted</a:t>
            </a:r>
          </a:p>
          <a:p>
            <a:pPr lvl="1"/>
            <a:r>
              <a:rPr lang="en-US" dirty="0"/>
              <a:t>Attitude at ignition is a control (Euler Pitch and Yaw), assumed constant throughout burn</a:t>
            </a:r>
          </a:p>
          <a:p>
            <a:pPr lvl="1"/>
            <a:r>
              <a:rPr lang="en-US" dirty="0"/>
              <a:t>State at ignition and burnout is from the telemetered GPS state</a:t>
            </a:r>
          </a:p>
          <a:p>
            <a:pPr lvl="1"/>
            <a:r>
              <a:rPr lang="en-US" dirty="0"/>
              <a:t>Multiplier on thrust and burn attitude is varied until the energy state, orbit inclination and argument of perigee at burnout is satisfied (3 controls, 3 constraints)</a:t>
            </a:r>
          </a:p>
          <a:p>
            <a:r>
              <a:rPr lang="en-US" dirty="0"/>
              <a:t>Strong correlation of estimated vs. truth thrust multiplier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Postflight</a:t>
            </a:r>
            <a:r>
              <a:rPr lang="en-US" dirty="0"/>
              <a:t> Reconstruction (Solved Attitude)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18DC3A-AEE3-A45F-0709-685C933FE684}"/>
              </a:ext>
            </a:extLst>
          </p:cNvPr>
          <p:cNvSpPr txBox="1"/>
          <p:nvPr/>
        </p:nvSpPr>
        <p:spPr>
          <a:xfrm>
            <a:off x="8307502" y="5074409"/>
            <a:ext cx="1609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u="sng" dirty="0">
                <a:solidFill>
                  <a:srgbClr val="0070C0"/>
                </a:solidFill>
                <a:latin typeface="Calibri" panose="020F0502020204030204"/>
                <a:ea typeface="+mn-ea"/>
              </a:rPr>
              <a:t>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611DB03-9ABC-DEF6-709F-A3553EE68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236" y="914399"/>
            <a:ext cx="5303837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F055F8-0E9A-BE72-7F41-F366AFB3308C}"/>
              </a:ext>
            </a:extLst>
          </p:cNvPr>
          <p:cNvSpPr txBox="1"/>
          <p:nvPr/>
        </p:nvSpPr>
        <p:spPr>
          <a:xfrm>
            <a:off x="6771563" y="5074409"/>
            <a:ext cx="4681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u="sng" dirty="0">
                <a:solidFill>
                  <a:schemeClr val="tx1"/>
                </a:solidFill>
                <a:latin typeface="+mj-lt"/>
                <a:ea typeface="+mn-ea"/>
              </a:rPr>
              <a:t>Correlation of Estimated vs. Truth MAV2 Knockdown Factors</a:t>
            </a:r>
          </a:p>
        </p:txBody>
      </p:sp>
    </p:spTree>
    <p:extLst>
      <p:ext uri="{BB962C8B-B14F-4D97-AF65-F5344CB8AC3E}">
        <p14:creationId xmlns:p14="http://schemas.microsoft.com/office/powerpoint/2010/main" val="344961351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Conclusions </a:t>
            </a:r>
            <a:endParaRPr lang="en-US" sz="1800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GPS data is sufficient to satisfy the intent of FTO-1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TERN will be necessary to satisfy FTO’s 2 and 3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Trajectory meets WFF Range Safety requirements without a MAV2 FTV Flight Termination System, but including inhibits on separation based on verification of a 3-sigma sounding rocket trajectory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Future Work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Begins in October 2023 when flight test effort resumes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Flight Test scheduled for NLT 25 December 2025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US" sz="16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and Future Work</a:t>
            </a:r>
          </a:p>
        </p:txBody>
      </p:sp>
    </p:spTree>
    <p:extLst>
      <p:ext uri="{BB962C8B-B14F-4D97-AF65-F5344CB8AC3E}">
        <p14:creationId xmlns:p14="http://schemas.microsoft.com/office/powerpoint/2010/main" val="4007279763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EC8112-353B-8A66-4729-D295298FB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William Benson: </a:t>
            </a:r>
            <a:r>
              <a:rPr lang="en-US" dirty="0">
                <a:hlinkClick r:id="rId2"/>
              </a:rPr>
              <a:t>william.w.benson@nasa.gov</a:t>
            </a:r>
            <a:endParaRPr lang="en-US" dirty="0"/>
          </a:p>
          <a:p>
            <a:r>
              <a:rPr lang="en-US" dirty="0"/>
              <a:t>Mike Fritzinger: </a:t>
            </a:r>
            <a:r>
              <a:rPr lang="en-US" sz="2400" dirty="0">
                <a:hlinkClick r:id="rId3"/>
              </a:rPr>
              <a:t>michael.a.fritzinger@nasa.gov</a:t>
            </a:r>
            <a:endParaRPr lang="en-US" sz="2400" dirty="0"/>
          </a:p>
          <a:p>
            <a:r>
              <a:rPr lang="en-US" dirty="0"/>
              <a:t>Justin Costley: </a:t>
            </a:r>
            <a:r>
              <a:rPr lang="en-US" dirty="0">
                <a:hlinkClick r:id="rId4"/>
              </a:rPr>
              <a:t>justin.costley@nasa.gov</a:t>
            </a:r>
            <a:r>
              <a:rPr lang="en-US" dirty="0"/>
              <a:t> </a:t>
            </a:r>
          </a:p>
          <a:p>
            <a:r>
              <a:rPr lang="en-US" sz="2400" dirty="0"/>
              <a:t>Brian Tibbets: </a:t>
            </a:r>
            <a:r>
              <a:rPr lang="en-US" sz="2400" dirty="0">
                <a:hlinkClick r:id="rId5"/>
              </a:rPr>
              <a:t>brian.r.tibbetts@nasa.gov</a:t>
            </a:r>
            <a:r>
              <a:rPr lang="en-US" sz="2400" dirty="0"/>
              <a:t> </a:t>
            </a:r>
          </a:p>
          <a:p>
            <a:r>
              <a:rPr lang="en-US" dirty="0"/>
              <a:t>Brent Edwards: </a:t>
            </a:r>
            <a:r>
              <a:rPr lang="en-US" dirty="0">
                <a:hlinkClick r:id="rId6"/>
              </a:rPr>
              <a:t>brent.edwards@nasa.gov</a:t>
            </a:r>
            <a:r>
              <a:rPr lang="en-US" dirty="0"/>
              <a:t> </a:t>
            </a:r>
          </a:p>
          <a:p>
            <a:r>
              <a:rPr lang="en-US" sz="2400" dirty="0"/>
              <a:t>Tim Kibbey: </a:t>
            </a:r>
            <a:r>
              <a:rPr lang="en-US" sz="2400" dirty="0">
                <a:hlinkClick r:id="rId7"/>
              </a:rPr>
              <a:t>tim.kibbey@nasa.gov</a:t>
            </a:r>
            <a:endParaRPr lang="en-US" sz="2400" dirty="0"/>
          </a:p>
          <a:p>
            <a:pPr marL="187325" indent="0">
              <a:buNone/>
            </a:pPr>
            <a:endParaRPr lang="en-US" sz="2400" dirty="0"/>
          </a:p>
          <a:p>
            <a:pPr marL="187325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95614F5-DB97-7A8F-B628-FB9E35A30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Info</a:t>
            </a:r>
          </a:p>
        </p:txBody>
      </p:sp>
    </p:spTree>
    <p:extLst>
      <p:ext uri="{BB962C8B-B14F-4D97-AF65-F5344CB8AC3E}">
        <p14:creationId xmlns:p14="http://schemas.microsoft.com/office/powerpoint/2010/main" val="2292148122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apter">
  <a:themeElements>
    <a:clrScheme name="Front Slid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1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Front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asi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rot="0" spcFirstLastPara="0" vertOverflow="overflow" horzOverflow="overflow" vert="horz" wrap="square" lIns="0" tIns="0" rIns="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0" i="0" u="none" strike="noStrike" cap="none" normalizeH="0" baseline="0" dirty="0">
            <a:ln>
              <a:noFill/>
            </a:ln>
            <a:solidFill>
              <a:srgbClr val="000000"/>
            </a:solidFill>
            <a:effectLst/>
            <a:latin typeface="+mj-lt"/>
            <a:ea typeface="ヒラギノ角ゴ ProN W3" charset="0"/>
            <a:cs typeface="ヒラギノ角ゴ ProN W3" charset="0"/>
            <a:sym typeface="Gill Sans" charset="0"/>
          </a:defRPr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  <a:txDef>
      <a:spPr>
        <a:noFill/>
      </a:spPr>
      <a:bodyPr wrap="square" lIns="0" tIns="0" rIns="0" bIns="0" rtlCol="0" anchor="ctr">
        <a:spAutoFit/>
      </a:bodyPr>
      <a:lstStyle>
        <a:defPPr>
          <a:defRPr sz="1200" dirty="0">
            <a:latin typeface="+mn-lt"/>
          </a:defRPr>
        </a:defPPr>
      </a:lstStyle>
    </a:tx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Chapter">
  <a:themeElements>
    <a:clrScheme name="Front Slid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ront Slide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Front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Basic">
  <a:themeElements>
    <a:clrScheme name="Title &amp; 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Helvetica Neue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Chapter">
  <a:themeElements>
    <a:clrScheme name="Front Slid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1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  <a:txDef>
      <a:spPr>
        <a:noFill/>
      </a:spPr>
      <a:bodyPr wrap="none" lIns="0" tIns="0" rIns="0" bIns="0" rtlCol="0" anchor="ctr">
        <a:spAutoFit/>
      </a:bodyPr>
      <a:lstStyle>
        <a:defPPr algn="l">
          <a:defRPr sz="1400" dirty="0" err="1" smtClean="0">
            <a:latin typeface="+mj-lt"/>
          </a:defRPr>
        </a:defPPr>
      </a:lstStyle>
    </a:txDef>
  </a:objectDefaults>
  <a:extraClrSchemeLst>
    <a:extraClrScheme>
      <a:clrScheme name="Front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dlc_DocId xmlns="ce204e60-067e-4038-94f2-854b39719b5c">4SDW4C4EAYDZ-240-16800</_dlc_DocId>
    <_dlc_DocIdUrl xmlns="ce204e60-067e-4038-94f2-854b39719b5c">
      <Url>https://sharepoint.msfc.nasa.gov/sites/sciencetech/ST20/MAV/_layouts/15/DocIdRedir.aspx?ID=4SDW4C4EAYDZ-240-16800</Url>
      <Description>4SDW4C4EAYDZ-240-16800</Description>
    </_dlc_DocIdUrl>
    <SharedWithUsers xmlns="3f1e7afc-562e-4f22-ab96-6e0a4fb11dcb">
      <UserInfo>
        <DisplayName>Molina Fraticelli, Jose C. (MSFC-ES53)</DisplayName>
        <AccountId>651</AccountId>
        <AccountType/>
      </UserInfo>
    </SharedWithUsers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C9F5C73DABA34E893AF03DB4D3914E" ma:contentTypeVersion="8" ma:contentTypeDescription="Create a new document." ma:contentTypeScope="" ma:versionID="5cf8075303e5a7efd7dd51e1c75fb95f">
  <xsd:schema xmlns:xsd="http://www.w3.org/2001/XMLSchema" xmlns:xs="http://www.w3.org/2001/XMLSchema" xmlns:p="http://schemas.microsoft.com/office/2006/metadata/properties" xmlns:ns1="http://schemas.microsoft.com/sharepoint/v3" xmlns:ns2="ce204e60-067e-4038-94f2-854b39719b5c" xmlns:ns3="3f1e7afc-562e-4f22-ab96-6e0a4fb11dcb" targetNamespace="http://schemas.microsoft.com/office/2006/metadata/properties" ma:root="true" ma:fieldsID="7ebd170916ef3b635e2d53d9b9677a84" ns1:_="" ns2:_="" ns3:_="">
    <xsd:import namespace="http://schemas.microsoft.com/sharepoint/v3"/>
    <xsd:import namespace="ce204e60-067e-4038-94f2-854b39719b5c"/>
    <xsd:import namespace="3f1e7afc-562e-4f22-ab96-6e0a4fb11dc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 ma:readOnly="false">
      <xsd:simpleType>
        <xsd:restriction base="dms:Unknown"/>
      </xsd:simpleType>
    </xsd:element>
    <xsd:element name="PublishingExpirationDate" ma:index="12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204e60-067e-4038-94f2-854b39719b5c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1e7afc-562e-4f22-ab96-6e0a4fb11dcb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CC066F2-8722-4B82-807D-628F7DFDBCA3}">
  <ds:schemaRefs>
    <ds:schemaRef ds:uri="http://schemas.microsoft.com/office/2006/metadata/properties"/>
    <ds:schemaRef ds:uri="http://purl.org/dc/terms/"/>
    <ds:schemaRef ds:uri="http://schemas.microsoft.com/sharepoint/v3"/>
    <ds:schemaRef ds:uri="http://purl.org/dc/dcmitype/"/>
    <ds:schemaRef ds:uri="3f1e7afc-562e-4f22-ab96-6e0a4fb11dcb"/>
    <ds:schemaRef ds:uri="http://schemas.microsoft.com/office/2006/documentManagement/types"/>
    <ds:schemaRef ds:uri="http://purl.org/dc/elements/1.1/"/>
    <ds:schemaRef ds:uri="ce204e60-067e-4038-94f2-854b39719b5c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14CE371-81A3-4C5A-BC60-9DD324A1EBEF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022E497B-BC12-4863-9553-54FA76C689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e204e60-067e-4038-94f2-854b39719b5c"/>
    <ds:schemaRef ds:uri="3f1e7afc-562e-4f22-ab96-6e0a4fb11d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EC74DD64-5CDC-4CE6-9754-FFDD27C7AC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80027</TotalTime>
  <Pages>0</Pages>
  <Words>1869</Words>
  <Characters>0</Characters>
  <Application>Microsoft Office PowerPoint</Application>
  <PresentationFormat>Widescreen</PresentationFormat>
  <Lines>0</Lines>
  <Paragraphs>207</Paragraphs>
  <Slides>16</Slides>
  <Notes>1</Notes>
  <HiddenSlides>0</HiddenSlides>
  <MMClips>3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32" baseType="lpstr">
      <vt:lpstr>Arial</vt:lpstr>
      <vt:lpstr>Calibri</vt:lpstr>
      <vt:lpstr>Calibri Light</vt:lpstr>
      <vt:lpstr>Courier New</vt:lpstr>
      <vt:lpstr>Futura Medium</vt:lpstr>
      <vt:lpstr>Gill Sans</vt:lpstr>
      <vt:lpstr>Helvetica</vt:lpstr>
      <vt:lpstr>Helvetica Neue</vt:lpstr>
      <vt:lpstr>Wingdings</vt:lpstr>
      <vt:lpstr>Chapter</vt:lpstr>
      <vt:lpstr>Basic</vt:lpstr>
      <vt:lpstr>1_Chapter</vt:lpstr>
      <vt:lpstr>1_Basic</vt:lpstr>
      <vt:lpstr>Custom Design</vt:lpstr>
      <vt:lpstr>2_Chapter</vt:lpstr>
      <vt:lpstr>Document</vt:lpstr>
      <vt:lpstr>PowerPoint Presentation</vt:lpstr>
      <vt:lpstr>Background and Flight Test Objectives</vt:lpstr>
      <vt:lpstr>Knockdown Factor (FTO-1)</vt:lpstr>
      <vt:lpstr>MAV Flight Test Reduces Motor Performance Uncertainty (FTO-1)</vt:lpstr>
      <vt:lpstr>MAV Flight Test Characterizes Separation and Dynamics of Spin-Stabilized Stage (FTO-2 &amp; 3)</vt:lpstr>
      <vt:lpstr>PowerPoint Presentation</vt:lpstr>
      <vt:lpstr>Flight Sequence</vt:lpstr>
      <vt:lpstr>Ascent Animation</vt:lpstr>
      <vt:lpstr>Range Safety</vt:lpstr>
      <vt:lpstr>3DOF Trajectory Design</vt:lpstr>
      <vt:lpstr>6DOF Failure Mode Impact Loci</vt:lpstr>
      <vt:lpstr>Instrumentation</vt:lpstr>
      <vt:lpstr>Best Estimate Trajectory (BET)</vt:lpstr>
      <vt:lpstr>Postflight Reconstruction (Solved Attitude)</vt:lpstr>
      <vt:lpstr>Conclusions and Future Work</vt:lpstr>
      <vt:lpstr>Contact Info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Ely, Todd A (343K)</dc:creator>
  <cp:lastModifiedBy>Benson, William W. (KSC-VAH10)</cp:lastModifiedBy>
  <cp:revision>1255</cp:revision>
  <cp:lastPrinted>2019-10-23T21:29:04Z</cp:lastPrinted>
  <dcterms:modified xsi:type="dcterms:W3CDTF">2023-01-12T20:13:47Z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0x010100A4C9F5C73DABA34E893AF03DB4D3914E</vt:lpwstr>
  </property>
  <property fmtid="{D5CDD505-2E9C-101B-9397-08002B2CF9AE}" pid="3" name="_dlc_DocIdItemGuid">
    <vt:lpwstr>920da5f8-281a-4e6b-82c7-3e6aed25452b</vt:lpwstr>
  </property>
</Properties>
</file>