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5"/>
    <p:sldMasterId id="2147483784" r:id="rId6"/>
    <p:sldMasterId id="2147483796" r:id="rId7"/>
    <p:sldMasterId id="2147483812" r:id="rId8"/>
    <p:sldMasterId id="2147483835" r:id="rId9"/>
  </p:sldMasterIdLst>
  <p:notesMasterIdLst>
    <p:notesMasterId r:id="rId33"/>
  </p:notesMasterIdLst>
  <p:handoutMasterIdLst>
    <p:handoutMasterId r:id="rId34"/>
  </p:handoutMasterIdLst>
  <p:sldIdLst>
    <p:sldId id="907" r:id="rId10"/>
    <p:sldId id="930" r:id="rId11"/>
    <p:sldId id="939" r:id="rId12"/>
    <p:sldId id="964" r:id="rId13"/>
    <p:sldId id="967" r:id="rId14"/>
    <p:sldId id="936" r:id="rId15"/>
    <p:sldId id="950" r:id="rId16"/>
    <p:sldId id="943" r:id="rId17"/>
    <p:sldId id="946" r:id="rId18"/>
    <p:sldId id="947" r:id="rId19"/>
    <p:sldId id="944" r:id="rId20"/>
    <p:sldId id="970" r:id="rId21"/>
    <p:sldId id="948" r:id="rId22"/>
    <p:sldId id="945" r:id="rId23"/>
    <p:sldId id="949" r:id="rId24"/>
    <p:sldId id="960" r:id="rId25"/>
    <p:sldId id="962" r:id="rId26"/>
    <p:sldId id="963" r:id="rId27"/>
    <p:sldId id="968" r:id="rId28"/>
    <p:sldId id="969" r:id="rId29"/>
    <p:sldId id="966" r:id="rId30"/>
    <p:sldId id="965" r:id="rId31"/>
    <p:sldId id="942" r:id="rId32"/>
  </p:sldIdLst>
  <p:sldSz cx="9144000" cy="6858000" type="screen4x3"/>
  <p:notesSz cx="7010400" cy="9296400"/>
  <p:defaultTextStyle>
    <a:defPPr>
      <a:defRPr lang="en-US"/>
    </a:defPPr>
    <a:lvl1pPr marL="0" algn="l" defTabSz="914071" rtl="0" eaLnBrk="1" latinLnBrk="0" hangingPunct="1">
      <a:defRPr sz="1800" kern="1200">
        <a:solidFill>
          <a:schemeClr val="tx1"/>
        </a:solidFill>
        <a:latin typeface="+mn-lt"/>
        <a:ea typeface="+mn-ea"/>
        <a:cs typeface="+mn-cs"/>
      </a:defRPr>
    </a:lvl1pPr>
    <a:lvl2pPr marL="457035" algn="l" defTabSz="914071" rtl="0" eaLnBrk="1" latinLnBrk="0" hangingPunct="1">
      <a:defRPr sz="1800" kern="1200">
        <a:solidFill>
          <a:schemeClr val="tx1"/>
        </a:solidFill>
        <a:latin typeface="+mn-lt"/>
        <a:ea typeface="+mn-ea"/>
        <a:cs typeface="+mn-cs"/>
      </a:defRPr>
    </a:lvl2pPr>
    <a:lvl3pPr marL="914071" algn="l" defTabSz="914071" rtl="0" eaLnBrk="1" latinLnBrk="0" hangingPunct="1">
      <a:defRPr sz="1800" kern="1200">
        <a:solidFill>
          <a:schemeClr val="tx1"/>
        </a:solidFill>
        <a:latin typeface="+mn-lt"/>
        <a:ea typeface="+mn-ea"/>
        <a:cs typeface="+mn-cs"/>
      </a:defRPr>
    </a:lvl3pPr>
    <a:lvl4pPr marL="1371110" algn="l" defTabSz="914071" rtl="0" eaLnBrk="1" latinLnBrk="0" hangingPunct="1">
      <a:defRPr sz="1800" kern="1200">
        <a:solidFill>
          <a:schemeClr val="tx1"/>
        </a:solidFill>
        <a:latin typeface="+mn-lt"/>
        <a:ea typeface="+mn-ea"/>
        <a:cs typeface="+mn-cs"/>
      </a:defRPr>
    </a:lvl4pPr>
    <a:lvl5pPr marL="1828146" algn="l" defTabSz="914071" rtl="0" eaLnBrk="1" latinLnBrk="0" hangingPunct="1">
      <a:defRPr sz="1800" kern="1200">
        <a:solidFill>
          <a:schemeClr val="tx1"/>
        </a:solidFill>
        <a:latin typeface="+mn-lt"/>
        <a:ea typeface="+mn-ea"/>
        <a:cs typeface="+mn-cs"/>
      </a:defRPr>
    </a:lvl5pPr>
    <a:lvl6pPr marL="2285181" algn="l" defTabSz="914071" rtl="0" eaLnBrk="1" latinLnBrk="0" hangingPunct="1">
      <a:defRPr sz="1800" kern="1200">
        <a:solidFill>
          <a:schemeClr val="tx1"/>
        </a:solidFill>
        <a:latin typeface="+mn-lt"/>
        <a:ea typeface="+mn-ea"/>
        <a:cs typeface="+mn-cs"/>
      </a:defRPr>
    </a:lvl6pPr>
    <a:lvl7pPr marL="2742219" algn="l" defTabSz="914071" rtl="0" eaLnBrk="1" latinLnBrk="0" hangingPunct="1">
      <a:defRPr sz="1800" kern="1200">
        <a:solidFill>
          <a:schemeClr val="tx1"/>
        </a:solidFill>
        <a:latin typeface="+mn-lt"/>
        <a:ea typeface="+mn-ea"/>
        <a:cs typeface="+mn-cs"/>
      </a:defRPr>
    </a:lvl7pPr>
    <a:lvl8pPr marL="3199252" algn="l" defTabSz="914071" rtl="0" eaLnBrk="1" latinLnBrk="0" hangingPunct="1">
      <a:defRPr sz="1800" kern="1200">
        <a:solidFill>
          <a:schemeClr val="tx1"/>
        </a:solidFill>
        <a:latin typeface="+mn-lt"/>
        <a:ea typeface="+mn-ea"/>
        <a:cs typeface="+mn-cs"/>
      </a:defRPr>
    </a:lvl8pPr>
    <a:lvl9pPr marL="3656291" algn="l" defTabSz="91407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02">
          <p15:clr>
            <a:srgbClr val="A4A3A4"/>
          </p15:clr>
        </p15:guide>
        <p15:guide id="2" orient="horz" pos="2159">
          <p15:clr>
            <a:srgbClr val="A4A3A4"/>
          </p15:clr>
        </p15:guide>
        <p15:guide id="3" pos="5555">
          <p15:clr>
            <a:srgbClr val="A4A3A4"/>
          </p15:clr>
        </p15:guide>
        <p15:guide id="4" pos="2853">
          <p15:clr>
            <a:srgbClr val="A4A3A4"/>
          </p15:clr>
        </p15:guide>
        <p15:guide id="5" pos="209">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Office Us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D6FF"/>
    <a:srgbClr val="060606"/>
    <a:srgbClr val="FF0000"/>
    <a:srgbClr val="DC6016"/>
    <a:srgbClr val="FFFFFF"/>
    <a:srgbClr val="F78348"/>
    <a:srgbClr val="A5A5A5"/>
    <a:srgbClr val="FEC409"/>
    <a:srgbClr val="458CC3"/>
    <a:srgbClr val="D66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98" autoAdjust="0"/>
    <p:restoredTop sz="95847" autoAdjust="0"/>
  </p:normalViewPr>
  <p:slideViewPr>
    <p:cSldViewPr snapToGrid="0">
      <p:cViewPr varScale="1">
        <p:scale>
          <a:sx n="99" d="100"/>
          <a:sy n="99" d="100"/>
        </p:scale>
        <p:origin x="1469" y="58"/>
      </p:cViewPr>
      <p:guideLst>
        <p:guide orient="horz" pos="4102"/>
        <p:guide orient="horz" pos="2159"/>
        <p:guide pos="5555"/>
        <p:guide pos="2853"/>
        <p:guide pos="209"/>
      </p:guideLst>
    </p:cSldViewPr>
  </p:slideViewPr>
  <p:outlineViewPr>
    <p:cViewPr>
      <p:scale>
        <a:sx n="33" d="100"/>
        <a:sy n="33" d="100"/>
      </p:scale>
      <p:origin x="0" y="0"/>
    </p:cViewPr>
  </p:outlineViewPr>
  <p:notesTextViewPr>
    <p:cViewPr>
      <p:scale>
        <a:sx n="3" d="2"/>
        <a:sy n="3" d="2"/>
      </p:scale>
      <p:origin x="0" y="0"/>
    </p:cViewPr>
  </p:notesTextViewPr>
  <p:sorterViewPr>
    <p:cViewPr>
      <p:scale>
        <a:sx n="193" d="100"/>
        <a:sy n="193" d="100"/>
      </p:scale>
      <p:origin x="0" y="0"/>
    </p:cViewPr>
  </p:sorterViewPr>
  <p:notesViewPr>
    <p:cSldViewPr snapToGrid="0" snapToObjects="1">
      <p:cViewPr varScale="1">
        <p:scale>
          <a:sx n="48" d="100"/>
          <a:sy n="48" d="100"/>
        </p:scale>
        <p:origin x="-2635" y="-8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ableStyles" Target="tableStyles.xml"/><Relationship Id="rId21" Type="http://schemas.openxmlformats.org/officeDocument/2006/relationships/slide" Target="slides/slide12.xml"/><Relationship Id="rId34" Type="http://schemas.openxmlformats.org/officeDocument/2006/relationships/handoutMaster" Target="handoutMasters/handoutMaster1.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commentAuthors" Target="commentAuthors.xml"/><Relationship Id="rId8" Type="http://schemas.openxmlformats.org/officeDocument/2006/relationships/slideMaster" Target="slideMasters/slideMaster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7" tIns="46584" rIns="93167" bIns="46584" rtlCol="0"/>
          <a:lstStyle>
            <a:lvl1pPr algn="l">
              <a:defRPr sz="1200"/>
            </a:lvl1pPr>
          </a:lstStyle>
          <a:p>
            <a:endParaRPr lang="en-US" dirty="0"/>
          </a:p>
        </p:txBody>
      </p:sp>
      <p:sp>
        <p:nvSpPr>
          <p:cNvPr id="3" name="Date Placeholder 2"/>
          <p:cNvSpPr>
            <a:spLocks noGrp="1"/>
          </p:cNvSpPr>
          <p:nvPr>
            <p:ph type="dt" sz="quarter" idx="1"/>
          </p:nvPr>
        </p:nvSpPr>
        <p:spPr>
          <a:xfrm>
            <a:off x="3970939" y="1"/>
            <a:ext cx="3037840" cy="464820"/>
          </a:xfrm>
          <a:prstGeom prst="rect">
            <a:avLst/>
          </a:prstGeom>
        </p:spPr>
        <p:txBody>
          <a:bodyPr vert="horz" lIns="93167" tIns="46584" rIns="93167" bIns="46584" rtlCol="0"/>
          <a:lstStyle>
            <a:lvl1pPr algn="r">
              <a:defRPr sz="1200"/>
            </a:lvl1pPr>
          </a:lstStyle>
          <a:p>
            <a:fld id="{615B3604-A80B-8C40-B401-8FA74DA54801}" type="datetimeFigureOut">
              <a:rPr lang="en-US" smtClean="0"/>
              <a:pPr/>
              <a:t>7/23/2023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67" tIns="46584" rIns="93167" bIns="465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67" tIns="46584" rIns="93167" bIns="46584" rtlCol="0" anchor="b"/>
          <a:lstStyle>
            <a:lvl1pPr algn="r">
              <a:defRPr sz="1200"/>
            </a:lvl1pPr>
          </a:lstStyle>
          <a:p>
            <a:fld id="{B9A3D965-854C-544E-BC83-B34DD28D8A23}" type="slidenum">
              <a:rPr lang="en-US" smtClean="0"/>
              <a:pPr/>
              <a:t>‹#›</a:t>
            </a:fld>
            <a:endParaRPr lang="en-US" dirty="0"/>
          </a:p>
        </p:txBody>
      </p:sp>
    </p:spTree>
    <p:extLst>
      <p:ext uri="{BB962C8B-B14F-4D97-AF65-F5344CB8AC3E}">
        <p14:creationId xmlns:p14="http://schemas.microsoft.com/office/powerpoint/2010/main" val="20905013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7" tIns="46584" rIns="93167" bIns="46584" rtlCol="0"/>
          <a:lstStyle>
            <a:lvl1pPr algn="l">
              <a:defRPr sz="1200"/>
            </a:lvl1pPr>
          </a:lstStyle>
          <a:p>
            <a:endParaRPr lang="en-US" dirty="0"/>
          </a:p>
        </p:txBody>
      </p:sp>
      <p:sp>
        <p:nvSpPr>
          <p:cNvPr id="3" name="Date Placeholder 2"/>
          <p:cNvSpPr>
            <a:spLocks noGrp="1"/>
          </p:cNvSpPr>
          <p:nvPr>
            <p:ph type="dt" idx="1"/>
          </p:nvPr>
        </p:nvSpPr>
        <p:spPr>
          <a:xfrm>
            <a:off x="3970939" y="1"/>
            <a:ext cx="3037840" cy="464820"/>
          </a:xfrm>
          <a:prstGeom prst="rect">
            <a:avLst/>
          </a:prstGeom>
        </p:spPr>
        <p:txBody>
          <a:bodyPr vert="horz" lIns="93167" tIns="46584" rIns="93167" bIns="46584" rtlCol="0"/>
          <a:lstStyle>
            <a:lvl1pPr algn="r">
              <a:defRPr sz="1200"/>
            </a:lvl1pPr>
          </a:lstStyle>
          <a:p>
            <a:fld id="{EC8FE7F7-238C-A74E-B3E1-A0422E327AA2}" type="datetimeFigureOut">
              <a:rPr lang="en-US" smtClean="0"/>
              <a:pPr/>
              <a:t>7/23/2023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7" tIns="46584" rIns="93167" bIns="46584"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7" tIns="46584" rIns="93167" bIns="465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7" tIns="46584" rIns="93167" bIns="465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67" tIns="46584" rIns="93167" bIns="46584" rtlCol="0" anchor="b"/>
          <a:lstStyle>
            <a:lvl1pPr algn="r">
              <a:defRPr sz="1200"/>
            </a:lvl1pPr>
          </a:lstStyle>
          <a:p>
            <a:fld id="{406953A5-29E5-BC44-8932-1EFF91B36C2F}" type="slidenum">
              <a:rPr lang="en-US" smtClean="0"/>
              <a:pPr/>
              <a:t>‹#›</a:t>
            </a:fld>
            <a:endParaRPr lang="en-US" dirty="0"/>
          </a:p>
        </p:txBody>
      </p:sp>
    </p:spTree>
    <p:extLst>
      <p:ext uri="{BB962C8B-B14F-4D97-AF65-F5344CB8AC3E}">
        <p14:creationId xmlns:p14="http://schemas.microsoft.com/office/powerpoint/2010/main" val="706144112"/>
      </p:ext>
    </p:extLst>
  </p:cSld>
  <p:clrMap bg1="lt1" tx1="dk1" bg2="lt2" tx2="dk2" accent1="accent1" accent2="accent2" accent3="accent3" accent4="accent4" accent5="accent5" accent6="accent6" hlink="hlink" folHlink="folHlink"/>
  <p:hf hdr="0" ftr="0" dt="0"/>
  <p:notesStyle>
    <a:lvl1pPr marL="0" algn="l" defTabSz="457035" rtl="0" eaLnBrk="1" latinLnBrk="0" hangingPunct="1">
      <a:defRPr sz="1200" kern="1200">
        <a:solidFill>
          <a:schemeClr val="tx1"/>
        </a:solidFill>
        <a:latin typeface="+mn-lt"/>
        <a:ea typeface="+mn-ea"/>
        <a:cs typeface="+mn-cs"/>
      </a:defRPr>
    </a:lvl1pPr>
    <a:lvl2pPr marL="457035" algn="l" defTabSz="457035" rtl="0" eaLnBrk="1" latinLnBrk="0" hangingPunct="1">
      <a:defRPr sz="1200" kern="1200">
        <a:solidFill>
          <a:schemeClr val="tx1"/>
        </a:solidFill>
        <a:latin typeface="+mn-lt"/>
        <a:ea typeface="+mn-ea"/>
        <a:cs typeface="+mn-cs"/>
      </a:defRPr>
    </a:lvl2pPr>
    <a:lvl3pPr marL="914071" algn="l" defTabSz="457035" rtl="0" eaLnBrk="1" latinLnBrk="0" hangingPunct="1">
      <a:defRPr sz="1200" kern="1200">
        <a:solidFill>
          <a:schemeClr val="tx1"/>
        </a:solidFill>
        <a:latin typeface="+mn-lt"/>
        <a:ea typeface="+mn-ea"/>
        <a:cs typeface="+mn-cs"/>
      </a:defRPr>
    </a:lvl3pPr>
    <a:lvl4pPr marL="1371110" algn="l" defTabSz="457035" rtl="0" eaLnBrk="1" latinLnBrk="0" hangingPunct="1">
      <a:defRPr sz="1200" kern="1200">
        <a:solidFill>
          <a:schemeClr val="tx1"/>
        </a:solidFill>
        <a:latin typeface="+mn-lt"/>
        <a:ea typeface="+mn-ea"/>
        <a:cs typeface="+mn-cs"/>
      </a:defRPr>
    </a:lvl4pPr>
    <a:lvl5pPr marL="1828146" algn="l" defTabSz="457035" rtl="0" eaLnBrk="1" latinLnBrk="0" hangingPunct="1">
      <a:defRPr sz="1200" kern="1200">
        <a:solidFill>
          <a:schemeClr val="tx1"/>
        </a:solidFill>
        <a:latin typeface="+mn-lt"/>
        <a:ea typeface="+mn-ea"/>
        <a:cs typeface="+mn-cs"/>
      </a:defRPr>
    </a:lvl5pPr>
    <a:lvl6pPr marL="2285181" algn="l" defTabSz="457035" rtl="0" eaLnBrk="1" latinLnBrk="0" hangingPunct="1">
      <a:defRPr sz="1200" kern="1200">
        <a:solidFill>
          <a:schemeClr val="tx1"/>
        </a:solidFill>
        <a:latin typeface="+mn-lt"/>
        <a:ea typeface="+mn-ea"/>
        <a:cs typeface="+mn-cs"/>
      </a:defRPr>
    </a:lvl6pPr>
    <a:lvl7pPr marL="2742219" algn="l" defTabSz="457035" rtl="0" eaLnBrk="1" latinLnBrk="0" hangingPunct="1">
      <a:defRPr sz="1200" kern="1200">
        <a:solidFill>
          <a:schemeClr val="tx1"/>
        </a:solidFill>
        <a:latin typeface="+mn-lt"/>
        <a:ea typeface="+mn-ea"/>
        <a:cs typeface="+mn-cs"/>
      </a:defRPr>
    </a:lvl7pPr>
    <a:lvl8pPr marL="3199252" algn="l" defTabSz="457035" rtl="0" eaLnBrk="1" latinLnBrk="0" hangingPunct="1">
      <a:defRPr sz="1200" kern="1200">
        <a:solidFill>
          <a:schemeClr val="tx1"/>
        </a:solidFill>
        <a:latin typeface="+mn-lt"/>
        <a:ea typeface="+mn-ea"/>
        <a:cs typeface="+mn-cs"/>
      </a:defRPr>
    </a:lvl8pPr>
    <a:lvl9pPr marL="3656291" algn="l" defTabSz="45703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DSNE pronounced Disney</a:t>
            </a:r>
          </a:p>
        </p:txBody>
      </p:sp>
      <p:sp>
        <p:nvSpPr>
          <p:cNvPr id="4" name="Slide Number Placeholder 3"/>
          <p:cNvSpPr>
            <a:spLocks noGrp="1"/>
          </p:cNvSpPr>
          <p:nvPr>
            <p:ph type="sldNum" sz="quarter" idx="5"/>
          </p:nvPr>
        </p:nvSpPr>
        <p:spPr/>
        <p:txBody>
          <a:bodyPr/>
          <a:lstStyle/>
          <a:p>
            <a:fld id="{406953A5-29E5-BC44-8932-1EFF91B36C2F}" type="slidenum">
              <a:rPr lang="en-US" smtClean="0"/>
              <a:pPr/>
              <a:t>2</a:t>
            </a:fld>
            <a:endParaRPr lang="en-US" dirty="0"/>
          </a:p>
        </p:txBody>
      </p:sp>
    </p:spTree>
    <p:extLst>
      <p:ext uri="{BB962C8B-B14F-4D97-AF65-F5344CB8AC3E}">
        <p14:creationId xmlns:p14="http://schemas.microsoft.com/office/powerpoint/2010/main" val="4014627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2" indent="0">
              <a:lnSpc>
                <a:spcPct val="114000"/>
              </a:lnSpc>
              <a:buFont typeface="Arial" panose="020B0604020202020204" pitchFamily="34" charset="0"/>
              <a:buNone/>
            </a:pPr>
            <a:r>
              <a:rPr lang="en-US" b="0" i="0" dirty="0">
                <a:solidFill>
                  <a:srgbClr val="202124"/>
                </a:solidFill>
                <a:effectLst/>
                <a:latin typeface="Roboto" panose="020B0604020202020204" pitchFamily="2" charset="0"/>
              </a:rPr>
              <a:t>Solar cycle, mag field flip every 11, total cycle 22 years</a:t>
            </a:r>
          </a:p>
        </p:txBody>
      </p:sp>
      <p:sp>
        <p:nvSpPr>
          <p:cNvPr id="4" name="Slide Number Placeholder 3"/>
          <p:cNvSpPr>
            <a:spLocks noGrp="1"/>
          </p:cNvSpPr>
          <p:nvPr>
            <p:ph type="sldNum" sz="quarter" idx="5"/>
          </p:nvPr>
        </p:nvSpPr>
        <p:spPr/>
        <p:txBody>
          <a:bodyPr/>
          <a:lstStyle/>
          <a:p>
            <a:fld id="{406953A5-29E5-BC44-8932-1EFF91B36C2F}" type="slidenum">
              <a:rPr lang="en-US" smtClean="0"/>
              <a:pPr/>
              <a:t>3</a:t>
            </a:fld>
            <a:endParaRPr lang="en-US" dirty="0"/>
          </a:p>
        </p:txBody>
      </p:sp>
    </p:spTree>
    <p:extLst>
      <p:ext uri="{BB962C8B-B14F-4D97-AF65-F5344CB8AC3E}">
        <p14:creationId xmlns:p14="http://schemas.microsoft.com/office/powerpoint/2010/main" val="3185673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2" indent="0">
              <a:lnSpc>
                <a:spcPct val="114000"/>
              </a:lnSpc>
              <a:buFont typeface="Arial" panose="020B0604020202020204" pitchFamily="34" charset="0"/>
              <a:buNone/>
            </a:pPr>
            <a:r>
              <a:rPr lang="en-US" b="0" i="0" dirty="0">
                <a:solidFill>
                  <a:srgbClr val="202124"/>
                </a:solidFill>
                <a:effectLst/>
                <a:latin typeface="Roboto" panose="020B0604020202020204" pitchFamily="2" charset="0"/>
              </a:rPr>
              <a:t>Solar cycle, mag field flip every 11, total cycle 22 years</a:t>
            </a:r>
          </a:p>
        </p:txBody>
      </p:sp>
      <p:sp>
        <p:nvSpPr>
          <p:cNvPr id="4" name="Slide Number Placeholder 3"/>
          <p:cNvSpPr>
            <a:spLocks noGrp="1"/>
          </p:cNvSpPr>
          <p:nvPr>
            <p:ph type="sldNum" sz="quarter" idx="5"/>
          </p:nvPr>
        </p:nvSpPr>
        <p:spPr/>
        <p:txBody>
          <a:bodyPr/>
          <a:lstStyle/>
          <a:p>
            <a:fld id="{406953A5-29E5-BC44-8932-1EFF91B36C2F}" type="slidenum">
              <a:rPr lang="en-US" smtClean="0"/>
              <a:pPr/>
              <a:t>4</a:t>
            </a:fld>
            <a:endParaRPr lang="en-US" dirty="0"/>
          </a:p>
        </p:txBody>
      </p:sp>
    </p:spTree>
    <p:extLst>
      <p:ext uri="{BB962C8B-B14F-4D97-AF65-F5344CB8AC3E}">
        <p14:creationId xmlns:p14="http://schemas.microsoft.com/office/powerpoint/2010/main" val="534311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2" indent="0">
              <a:lnSpc>
                <a:spcPct val="114000"/>
              </a:lnSpc>
              <a:buFont typeface="Arial" panose="020B0604020202020204" pitchFamily="34" charset="0"/>
              <a:buNone/>
            </a:pPr>
            <a:r>
              <a:rPr lang="en-US" b="0" i="0" dirty="0">
                <a:solidFill>
                  <a:srgbClr val="202124"/>
                </a:solidFill>
                <a:effectLst/>
                <a:latin typeface="Roboto" panose="020B0604020202020204" pitchFamily="2" charset="0"/>
              </a:rPr>
              <a:t>Solar cycle, mag field flip every 11, total cycle 22 years</a:t>
            </a:r>
          </a:p>
        </p:txBody>
      </p:sp>
      <p:sp>
        <p:nvSpPr>
          <p:cNvPr id="4" name="Slide Number Placeholder 3"/>
          <p:cNvSpPr>
            <a:spLocks noGrp="1"/>
          </p:cNvSpPr>
          <p:nvPr>
            <p:ph type="sldNum" sz="quarter" idx="5"/>
          </p:nvPr>
        </p:nvSpPr>
        <p:spPr/>
        <p:txBody>
          <a:bodyPr/>
          <a:lstStyle/>
          <a:p>
            <a:fld id="{406953A5-29E5-BC44-8932-1EFF91B36C2F}" type="slidenum">
              <a:rPr lang="en-US" smtClean="0"/>
              <a:pPr/>
              <a:t>5</a:t>
            </a:fld>
            <a:endParaRPr lang="en-US" dirty="0"/>
          </a:p>
        </p:txBody>
      </p:sp>
    </p:spTree>
    <p:extLst>
      <p:ext uri="{BB962C8B-B14F-4D97-AF65-F5344CB8AC3E}">
        <p14:creationId xmlns:p14="http://schemas.microsoft.com/office/powerpoint/2010/main" val="1096702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2" indent="0">
              <a:lnSpc>
                <a:spcPct val="114000"/>
              </a:lnSpc>
              <a:buFont typeface="Arial" panose="020B0604020202020204" pitchFamily="34" charset="0"/>
              <a:buNone/>
            </a:pPr>
            <a:endParaRPr lang="en-US" b="0" dirty="0"/>
          </a:p>
          <a:p>
            <a:pPr marL="342900" lvl="2" indent="0">
              <a:lnSpc>
                <a:spcPct val="114000"/>
              </a:lnSpc>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6</a:t>
            </a:fld>
            <a:endParaRPr lang="en-US" dirty="0"/>
          </a:p>
        </p:txBody>
      </p:sp>
    </p:spTree>
    <p:extLst>
      <p:ext uri="{BB962C8B-B14F-4D97-AF65-F5344CB8AC3E}">
        <p14:creationId xmlns:p14="http://schemas.microsoft.com/office/powerpoint/2010/main" val="3120788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2" indent="0">
              <a:lnSpc>
                <a:spcPct val="114000"/>
              </a:lnSpc>
              <a:buFont typeface="Arial" panose="020B0604020202020204" pitchFamily="34" charset="0"/>
              <a:buNone/>
            </a:pPr>
            <a:endParaRPr lang="en-US" b="0" dirty="0"/>
          </a:p>
          <a:p>
            <a:pPr marL="342900" lvl="2" indent="0">
              <a:lnSpc>
                <a:spcPct val="114000"/>
              </a:lnSpc>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7</a:t>
            </a:fld>
            <a:endParaRPr lang="en-US" dirty="0"/>
          </a:p>
        </p:txBody>
      </p:sp>
    </p:spTree>
    <p:extLst>
      <p:ext uri="{BB962C8B-B14F-4D97-AF65-F5344CB8AC3E}">
        <p14:creationId xmlns:p14="http://schemas.microsoft.com/office/powerpoint/2010/main" val="3978078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0" i="0" dirty="0">
                <a:solidFill>
                  <a:srgbClr val="333333"/>
                </a:solidFill>
                <a:effectLst/>
                <a:latin typeface="Helvetica Neue"/>
              </a:rPr>
              <a:t>Two radiation belts filled with electrons and charged particles surround Earth. The inner one is fairly stable, but the outer one swells and shrinks over time.</a:t>
            </a:r>
          </a:p>
          <a:p>
            <a:r>
              <a:rPr lang="en-US" sz="1050" dirty="0"/>
              <a:t>The belts consist of protons (inner belt) and electrons (inner and outer belt), spiraling along magnetic field lines from pole to pole. Near the poles, the trapped radiation belts extend almost down to the surface.</a:t>
            </a:r>
          </a:p>
          <a:p>
            <a:r>
              <a:rPr lang="en-US" sz="1400" b="0" i="0" dirty="0">
                <a:solidFill>
                  <a:srgbClr val="373737"/>
                </a:solidFill>
                <a:effectLst/>
                <a:latin typeface="Arimo"/>
              </a:rPr>
              <a:t>AE-8/AP-8 are static average models giving proton and electron spectra at solar minimum and solar maximum at all geomagnetic coordinate points.</a:t>
            </a:r>
            <a:endParaRPr lang="en-US" sz="1050"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8</a:t>
            </a:fld>
            <a:endParaRPr lang="en-US" dirty="0"/>
          </a:p>
        </p:txBody>
      </p:sp>
    </p:spTree>
    <p:extLst>
      <p:ext uri="{BB962C8B-B14F-4D97-AF65-F5344CB8AC3E}">
        <p14:creationId xmlns:p14="http://schemas.microsoft.com/office/powerpoint/2010/main" val="3940469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i="0" dirty="0">
                <a:solidFill>
                  <a:srgbClr val="336699"/>
                </a:solidFill>
                <a:effectLst/>
                <a:latin typeface="Verdana" panose="020B0604030504040204" pitchFamily="34" charset="0"/>
              </a:rPr>
              <a:t>roughly between latitudes 5 and 40 degrees South, and between longitudes 0 and 80 degrees West</a:t>
            </a:r>
          </a:p>
          <a:p>
            <a:r>
              <a:rPr lang="en-US" sz="2000" b="0" i="0" dirty="0">
                <a:solidFill>
                  <a:srgbClr val="336699"/>
                </a:solidFill>
                <a:effectLst/>
                <a:latin typeface="Verdana" panose="020B0604030504040204" pitchFamily="34" charset="0"/>
              </a:rPr>
              <a:t>strength, shape and size of the SAA varies with the seasons</a:t>
            </a:r>
            <a:endParaRPr lang="en-US" sz="1400" b="0" i="0" dirty="0">
              <a:solidFill>
                <a:srgbClr val="336699"/>
              </a:solidFill>
              <a:effectLst/>
              <a:latin typeface="Verdana" panose="020B0604030504040204" pitchFamily="34" charset="0"/>
            </a:endParaRPr>
          </a:p>
          <a:p>
            <a:r>
              <a:rPr lang="en-US" sz="1400" b="0" i="0" dirty="0">
                <a:solidFill>
                  <a:srgbClr val="336699"/>
                </a:solidFill>
                <a:effectLst/>
                <a:latin typeface="Verdana" panose="020B0604030504040204" pitchFamily="34" charset="0"/>
              </a:rPr>
              <a:t>higher-than-normal radiance values</a:t>
            </a:r>
            <a:endParaRPr lang="en-US" sz="1050"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9</a:t>
            </a:fld>
            <a:endParaRPr lang="en-US" dirty="0"/>
          </a:p>
        </p:txBody>
      </p:sp>
    </p:spTree>
    <p:extLst>
      <p:ext uri="{BB962C8B-B14F-4D97-AF65-F5344CB8AC3E}">
        <p14:creationId xmlns:p14="http://schemas.microsoft.com/office/powerpoint/2010/main" val="824395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i="0" dirty="0">
                <a:solidFill>
                  <a:srgbClr val="336699"/>
                </a:solidFill>
                <a:effectLst/>
                <a:latin typeface="Verdana" panose="020B0604030504040204" pitchFamily="34" charset="0"/>
              </a:rPr>
              <a:t>Dominates geostationary orbit and highly elliptical orbits</a:t>
            </a:r>
          </a:p>
        </p:txBody>
      </p:sp>
      <p:sp>
        <p:nvSpPr>
          <p:cNvPr id="4" name="Slide Number Placeholder 3"/>
          <p:cNvSpPr>
            <a:spLocks noGrp="1"/>
          </p:cNvSpPr>
          <p:nvPr>
            <p:ph type="sldNum" sz="quarter" idx="5"/>
          </p:nvPr>
        </p:nvSpPr>
        <p:spPr/>
        <p:txBody>
          <a:bodyPr/>
          <a:lstStyle/>
          <a:p>
            <a:fld id="{406953A5-29E5-BC44-8932-1EFF91B36C2F}" type="slidenum">
              <a:rPr lang="en-US" smtClean="0"/>
              <a:pPr/>
              <a:t>10</a:t>
            </a:fld>
            <a:endParaRPr lang="en-US" dirty="0"/>
          </a:p>
        </p:txBody>
      </p:sp>
    </p:spTree>
    <p:extLst>
      <p:ext uri="{BB962C8B-B14F-4D97-AF65-F5344CB8AC3E}">
        <p14:creationId xmlns:p14="http://schemas.microsoft.com/office/powerpoint/2010/main" val="1676076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11</a:t>
            </a:fld>
            <a:endParaRPr lang="en-US" dirty="0"/>
          </a:p>
        </p:txBody>
      </p:sp>
    </p:spTree>
    <p:extLst>
      <p:ext uri="{BB962C8B-B14F-4D97-AF65-F5344CB8AC3E}">
        <p14:creationId xmlns:p14="http://schemas.microsoft.com/office/powerpoint/2010/main" val="3458758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0" i="0" dirty="0">
                <a:solidFill>
                  <a:srgbClr val="333333"/>
                </a:solidFill>
                <a:effectLst/>
                <a:latin typeface="Helvetica Neue"/>
              </a:rPr>
              <a:t>Two radiation belts filled with electrons and charged particles surround Earth. The inner one is fairly stable, but the outer one swells and shrinks over time.</a:t>
            </a:r>
          </a:p>
          <a:p>
            <a:r>
              <a:rPr lang="en-US" sz="1050" dirty="0"/>
              <a:t>The belts consist of protons (inner belt) and electrons (inner and outer belt), spiraling along magnetic field lines from pole to pole. Near the poles, the trapped radiation belts extend almost down to the surface.</a:t>
            </a:r>
          </a:p>
          <a:p>
            <a:r>
              <a:rPr lang="en-US" sz="1400" b="0" i="0" dirty="0">
                <a:solidFill>
                  <a:srgbClr val="373737"/>
                </a:solidFill>
                <a:effectLst/>
                <a:latin typeface="Arimo"/>
              </a:rPr>
              <a:t>AE-8/AP-8 are static average models giving proton and electron spectra at solar minimum and solar maximum at all geomagnetic coordinate points.</a:t>
            </a:r>
            <a:endParaRPr lang="en-US" sz="1050"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12</a:t>
            </a:fld>
            <a:endParaRPr lang="en-US" dirty="0"/>
          </a:p>
        </p:txBody>
      </p:sp>
    </p:spTree>
    <p:extLst>
      <p:ext uri="{BB962C8B-B14F-4D97-AF65-F5344CB8AC3E}">
        <p14:creationId xmlns:p14="http://schemas.microsoft.com/office/powerpoint/2010/main" val="4195300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b="0"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13</a:t>
            </a:fld>
            <a:endParaRPr lang="en-US" dirty="0"/>
          </a:p>
        </p:txBody>
      </p:sp>
    </p:spTree>
    <p:extLst>
      <p:ext uri="{BB962C8B-B14F-4D97-AF65-F5344CB8AC3E}">
        <p14:creationId xmlns:p14="http://schemas.microsoft.com/office/powerpoint/2010/main" val="3434616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035" rtl="0" eaLnBrk="1" fontAlgn="auto" latinLnBrk="0" hangingPunct="1">
              <a:lnSpc>
                <a:spcPct val="100000"/>
              </a:lnSpc>
              <a:spcBef>
                <a:spcPts val="0"/>
              </a:spcBef>
              <a:spcAft>
                <a:spcPts val="0"/>
              </a:spcAft>
              <a:buClrTx/>
              <a:buSzTx/>
              <a:buFontTx/>
              <a:buNone/>
              <a:tabLst/>
              <a:defRPr/>
            </a:pPr>
            <a:r>
              <a:rPr lang="en-US" sz="1050" dirty="0"/>
              <a:t>3.2.2  pg151</a:t>
            </a:r>
          </a:p>
          <a:p>
            <a:endParaRPr lang="en-US" sz="1050"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14</a:t>
            </a:fld>
            <a:endParaRPr lang="en-US" dirty="0"/>
          </a:p>
        </p:txBody>
      </p:sp>
    </p:spTree>
    <p:extLst>
      <p:ext uri="{BB962C8B-B14F-4D97-AF65-F5344CB8AC3E}">
        <p14:creationId xmlns:p14="http://schemas.microsoft.com/office/powerpoint/2010/main" val="1969582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15</a:t>
            </a:fld>
            <a:endParaRPr lang="en-US" dirty="0"/>
          </a:p>
        </p:txBody>
      </p:sp>
    </p:spTree>
    <p:extLst>
      <p:ext uri="{BB962C8B-B14F-4D97-AF65-F5344CB8AC3E}">
        <p14:creationId xmlns:p14="http://schemas.microsoft.com/office/powerpoint/2010/main" val="2958335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Deep dielectric charging (also called internal, or bulk charging) occurs when high-energy electrons and ions (MeV and higher) penetrate satellite shielding materials and deposit charge on internal spacecraft components. The terms “deep dielectric” or “bulk” charging refer to charge densities that accumulate within insulating (or dielectric) materials when exposed to penetration radiation.</a:t>
            </a:r>
          </a:p>
        </p:txBody>
      </p:sp>
      <p:sp>
        <p:nvSpPr>
          <p:cNvPr id="4" name="Slide Number Placeholder 3"/>
          <p:cNvSpPr>
            <a:spLocks noGrp="1"/>
          </p:cNvSpPr>
          <p:nvPr>
            <p:ph type="sldNum" sz="quarter" idx="5"/>
          </p:nvPr>
        </p:nvSpPr>
        <p:spPr/>
        <p:txBody>
          <a:bodyPr/>
          <a:lstStyle/>
          <a:p>
            <a:fld id="{406953A5-29E5-BC44-8932-1EFF91B36C2F}" type="slidenum">
              <a:rPr lang="en-US" smtClean="0"/>
              <a:pPr/>
              <a:t>16</a:t>
            </a:fld>
            <a:endParaRPr lang="en-US" dirty="0"/>
          </a:p>
        </p:txBody>
      </p:sp>
    </p:spTree>
    <p:extLst>
      <p:ext uri="{BB962C8B-B14F-4D97-AF65-F5344CB8AC3E}">
        <p14:creationId xmlns:p14="http://schemas.microsoft.com/office/powerpoint/2010/main" val="1142033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Deep dielectric charging (also called internal, or bulk charging) occurs when high-energy electrons and ions (MeV and higher) penetrate satellite shielding materials and deposit charge on internal spacecraft components. The terms “deep dielectric” or “bulk” charging refer to charge densities that accumulate within insulating (or dielectric) materials when exposed to penetration radiation.</a:t>
            </a:r>
          </a:p>
        </p:txBody>
      </p:sp>
      <p:sp>
        <p:nvSpPr>
          <p:cNvPr id="4" name="Slide Number Placeholder 3"/>
          <p:cNvSpPr>
            <a:spLocks noGrp="1"/>
          </p:cNvSpPr>
          <p:nvPr>
            <p:ph type="sldNum" sz="quarter" idx="5"/>
          </p:nvPr>
        </p:nvSpPr>
        <p:spPr/>
        <p:txBody>
          <a:bodyPr/>
          <a:lstStyle/>
          <a:p>
            <a:fld id="{406953A5-29E5-BC44-8932-1EFF91B36C2F}" type="slidenum">
              <a:rPr lang="en-US" smtClean="0"/>
              <a:pPr/>
              <a:t>17</a:t>
            </a:fld>
            <a:endParaRPr lang="en-US" dirty="0"/>
          </a:p>
        </p:txBody>
      </p:sp>
    </p:spTree>
    <p:extLst>
      <p:ext uri="{BB962C8B-B14F-4D97-AF65-F5344CB8AC3E}">
        <p14:creationId xmlns:p14="http://schemas.microsoft.com/office/powerpoint/2010/main" val="2996212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Deep dielectric charging (also called internal, or bulk charging) occurs when high-energy electrons and ions (MeV and higher) penetrate satellite shielding materials and deposit charge on internal spacecraft components. The terms “deep dielectric” or “bulk” charging refer to charge densities that accumulate within insulating (or dielectric) materials when exposed to penetration radiation.</a:t>
            </a:r>
          </a:p>
        </p:txBody>
      </p:sp>
      <p:sp>
        <p:nvSpPr>
          <p:cNvPr id="4" name="Slide Number Placeholder 3"/>
          <p:cNvSpPr>
            <a:spLocks noGrp="1"/>
          </p:cNvSpPr>
          <p:nvPr>
            <p:ph type="sldNum" sz="quarter" idx="5"/>
          </p:nvPr>
        </p:nvSpPr>
        <p:spPr/>
        <p:txBody>
          <a:bodyPr/>
          <a:lstStyle/>
          <a:p>
            <a:fld id="{406953A5-29E5-BC44-8932-1EFF91B36C2F}" type="slidenum">
              <a:rPr lang="en-US" smtClean="0"/>
              <a:pPr/>
              <a:t>18</a:t>
            </a:fld>
            <a:endParaRPr lang="en-US" dirty="0"/>
          </a:p>
        </p:txBody>
      </p:sp>
    </p:spTree>
    <p:extLst>
      <p:ext uri="{BB962C8B-B14F-4D97-AF65-F5344CB8AC3E}">
        <p14:creationId xmlns:p14="http://schemas.microsoft.com/office/powerpoint/2010/main" val="401395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Deep dielectric charging (also called internal, or bulk charging) occurs when high-energy electrons and ions (MeV and higher) penetrate satellite shielding materials and deposit charge on internal spacecraft components. The terms “deep dielectric” or “bulk” charging refer to charge densities that accumulate within insulating (or dielectric) materials when exposed to penetration radiation.</a:t>
            </a:r>
          </a:p>
        </p:txBody>
      </p:sp>
      <p:sp>
        <p:nvSpPr>
          <p:cNvPr id="4" name="Slide Number Placeholder 3"/>
          <p:cNvSpPr>
            <a:spLocks noGrp="1"/>
          </p:cNvSpPr>
          <p:nvPr>
            <p:ph type="sldNum" sz="quarter" idx="5"/>
          </p:nvPr>
        </p:nvSpPr>
        <p:spPr/>
        <p:txBody>
          <a:bodyPr/>
          <a:lstStyle/>
          <a:p>
            <a:fld id="{406953A5-29E5-BC44-8932-1EFF91B36C2F}" type="slidenum">
              <a:rPr lang="en-US" smtClean="0"/>
              <a:pPr/>
              <a:t>19</a:t>
            </a:fld>
            <a:endParaRPr lang="en-US" dirty="0"/>
          </a:p>
        </p:txBody>
      </p:sp>
    </p:spTree>
    <p:extLst>
      <p:ext uri="{BB962C8B-B14F-4D97-AF65-F5344CB8AC3E}">
        <p14:creationId xmlns:p14="http://schemas.microsoft.com/office/powerpoint/2010/main" val="1504009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Deep dielectric charging (also called internal, or bulk charging) occurs when high-energy electrons and ions (MeV and higher) penetrate satellite shielding materials and deposit charge on internal spacecraft components. The terms “deep dielectric” or “bulk” charging refer to charge densities that accumulate within insulating (or dielectric) materials when exposed to penetration radiation.</a:t>
            </a:r>
          </a:p>
        </p:txBody>
      </p:sp>
      <p:sp>
        <p:nvSpPr>
          <p:cNvPr id="4" name="Slide Number Placeholder 3"/>
          <p:cNvSpPr>
            <a:spLocks noGrp="1"/>
          </p:cNvSpPr>
          <p:nvPr>
            <p:ph type="sldNum" sz="quarter" idx="5"/>
          </p:nvPr>
        </p:nvSpPr>
        <p:spPr/>
        <p:txBody>
          <a:bodyPr/>
          <a:lstStyle/>
          <a:p>
            <a:fld id="{406953A5-29E5-BC44-8932-1EFF91B36C2F}" type="slidenum">
              <a:rPr lang="en-US" smtClean="0"/>
              <a:pPr/>
              <a:t>20</a:t>
            </a:fld>
            <a:endParaRPr lang="en-US" dirty="0"/>
          </a:p>
        </p:txBody>
      </p:sp>
    </p:spTree>
    <p:extLst>
      <p:ext uri="{BB962C8B-B14F-4D97-AF65-F5344CB8AC3E}">
        <p14:creationId xmlns:p14="http://schemas.microsoft.com/office/powerpoint/2010/main" val="65512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Deep dielectric charging (also called internal, or bulk charging) occurs when high-energy electrons and ions (MeV and higher) penetrate satellite shielding materials and deposit charge on internal spacecraft components. The terms “deep dielectric” or “bulk” charging refer to charge densities that accumulate within insulating (or dielectric) materials when exposed to penetration radiation.</a:t>
            </a:r>
          </a:p>
        </p:txBody>
      </p:sp>
      <p:sp>
        <p:nvSpPr>
          <p:cNvPr id="4" name="Slide Number Placeholder 3"/>
          <p:cNvSpPr>
            <a:spLocks noGrp="1"/>
          </p:cNvSpPr>
          <p:nvPr>
            <p:ph type="sldNum" sz="quarter" idx="5"/>
          </p:nvPr>
        </p:nvSpPr>
        <p:spPr/>
        <p:txBody>
          <a:bodyPr/>
          <a:lstStyle/>
          <a:p>
            <a:fld id="{406953A5-29E5-BC44-8932-1EFF91B36C2F}" type="slidenum">
              <a:rPr lang="en-US" smtClean="0"/>
              <a:pPr/>
              <a:t>21</a:t>
            </a:fld>
            <a:endParaRPr lang="en-US" dirty="0"/>
          </a:p>
        </p:txBody>
      </p:sp>
    </p:spTree>
    <p:extLst>
      <p:ext uri="{BB962C8B-B14F-4D97-AF65-F5344CB8AC3E}">
        <p14:creationId xmlns:p14="http://schemas.microsoft.com/office/powerpoint/2010/main" val="1873448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Deep dielectric charging (also called internal, or bulk charging) occurs when high-energy electrons and ions (MeV and higher) penetrate satellite shielding materials and deposit charge on internal spacecraft components. The terms “deep dielectric” or “bulk” charging refer to charge densities that accumulate within insulating (or dielectric) materials when exposed to penetration radiation.</a:t>
            </a:r>
          </a:p>
        </p:txBody>
      </p:sp>
      <p:sp>
        <p:nvSpPr>
          <p:cNvPr id="4" name="Slide Number Placeholder 3"/>
          <p:cNvSpPr>
            <a:spLocks noGrp="1"/>
          </p:cNvSpPr>
          <p:nvPr>
            <p:ph type="sldNum" sz="quarter" idx="5"/>
          </p:nvPr>
        </p:nvSpPr>
        <p:spPr/>
        <p:txBody>
          <a:bodyPr/>
          <a:lstStyle/>
          <a:p>
            <a:fld id="{406953A5-29E5-BC44-8932-1EFF91B36C2F}" type="slidenum">
              <a:rPr lang="en-US" smtClean="0"/>
              <a:pPr/>
              <a:t>22</a:t>
            </a:fld>
            <a:endParaRPr lang="en-US" dirty="0"/>
          </a:p>
        </p:txBody>
      </p:sp>
    </p:spTree>
    <p:extLst>
      <p:ext uri="{BB962C8B-B14F-4D97-AF65-F5344CB8AC3E}">
        <p14:creationId xmlns:p14="http://schemas.microsoft.com/office/powerpoint/2010/main" val="24894969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Master" Target="../slideMasters/slideMaster2.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Master" Target="../slideMasters/slideMaster5.xml"/><Relationship Id="rId4" Type="http://schemas.openxmlformats.org/officeDocument/2006/relationships/image" Target="../media/image28.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5" name="Picture 6" descr="Internal Cover Slid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6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 name="Rectangle 8"/>
          <p:cNvSpPr>
            <a:spLocks noChangeArrowheads="1"/>
          </p:cNvSpPr>
          <p:nvPr userDrawn="1"/>
        </p:nvSpPr>
        <p:spPr bwMode="auto">
          <a:xfrm>
            <a:off x="0" y="376238"/>
            <a:ext cx="220503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5" tIns="45697" rIns="91395" bIns="45697"/>
          <a:lstStyle/>
          <a:p>
            <a:r>
              <a:rPr lang="en-US" sz="700">
                <a:solidFill>
                  <a:srgbClr val="F8F8F8"/>
                </a:solidFill>
              </a:rPr>
              <a:t>National Aeronautics and Space Administration</a:t>
            </a:r>
            <a:endParaRPr lang="en-US">
              <a:solidFill>
                <a:srgbClr val="F8F8F8"/>
              </a:solidFill>
            </a:endParaRPr>
          </a:p>
        </p:txBody>
      </p:sp>
      <p:pic>
        <p:nvPicPr>
          <p:cNvPr id="38" name="Picture 12" descr="NASA logo.png"/>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8264525" y="130175"/>
            <a:ext cx="776288"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a:t>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a:t>Edit Master text styles</a:t>
            </a:r>
          </a:p>
          <a:p>
            <a:pPr lvl="1"/>
            <a:r>
              <a:rPr lang="en-US"/>
              <a:t>Second level</a:t>
            </a:r>
          </a:p>
        </p:txBody>
      </p:sp>
      <p:sp>
        <p:nvSpPr>
          <p:cNvPr id="43" name="Text Placeholder 13"/>
          <p:cNvSpPr>
            <a:spLocks noGrp="1"/>
          </p:cNvSpPr>
          <p:nvPr>
            <p:ph type="body" sz="quarter" idx="12"/>
          </p:nvPr>
        </p:nvSpPr>
        <p:spPr>
          <a:xfrm>
            <a:off x="6050423" y="3845231"/>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a:t>Edit Master text styles</a:t>
            </a:r>
          </a:p>
        </p:txBody>
      </p:sp>
    </p:spTree>
    <p:extLst>
      <p:ext uri="{BB962C8B-B14F-4D97-AF65-F5344CB8AC3E}">
        <p14:creationId xmlns:p14="http://schemas.microsoft.com/office/powerpoint/2010/main" val="1983524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t>File Name.</a:t>
            </a:r>
            <a:fld id="{F3E9E773-C84B-4F48-B42B-2136FDBAB2E2}" type="slidenum">
              <a:rPr lang="en-US" smtClean="0"/>
              <a:pPr>
                <a:defRPr/>
              </a:pPr>
              <a:t>‹#›</a:t>
            </a:fld>
            <a:endParaRPr lang="en-US" dirty="0"/>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a:t>Edit Master text styles</a:t>
            </a:r>
          </a:p>
        </p:txBody>
      </p:sp>
    </p:spTree>
    <p:extLst>
      <p:ext uri="{BB962C8B-B14F-4D97-AF65-F5344CB8AC3E}">
        <p14:creationId xmlns:p14="http://schemas.microsoft.com/office/powerpoint/2010/main" val="467970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keaway">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0" y="6505408"/>
            <a:ext cx="9143999" cy="352592"/>
          </a:xfrm>
          <a:prstGeom prst="rect">
            <a:avLst/>
          </a:prstGeom>
        </p:spPr>
        <p:txBody>
          <a:bodyPr vert="horz" anchor="ctr"/>
          <a:lstStyle>
            <a:lvl1pPr marL="0" indent="0" algn="ctr">
              <a:buFontTx/>
              <a:buNone/>
              <a:defRPr b="1" i="1">
                <a:solidFill>
                  <a:srgbClr val="000000"/>
                </a:solidFill>
                <a:latin typeface="+mj-lt"/>
                <a:cs typeface="Arial"/>
              </a:defRPr>
            </a:lvl1pPr>
            <a:lvl2pPr marL="338018" indent="0" algn="ctr">
              <a:buFontTx/>
              <a:buNone/>
              <a:defRPr>
                <a:solidFill>
                  <a:srgbClr val="FFFFFF"/>
                </a:solidFill>
              </a:defRPr>
            </a:lvl2pPr>
            <a:lvl3pPr marL="566534" indent="0" algn="ctr">
              <a:buFontTx/>
              <a:buNone/>
              <a:defRPr>
                <a:solidFill>
                  <a:srgbClr val="FFFFFF"/>
                </a:solidFill>
              </a:defRPr>
            </a:lvl3pPr>
            <a:lvl4pPr marL="739512" indent="0" algn="ctr">
              <a:buFontTx/>
              <a:buNone/>
              <a:defRPr>
                <a:solidFill>
                  <a:srgbClr val="FFFFFF"/>
                </a:solidFill>
              </a:defRPr>
            </a:lvl4pPr>
            <a:lvl5pPr marL="922009" indent="0" algn="ctr">
              <a:buFontTx/>
              <a:buNone/>
              <a:defRPr>
                <a:solidFill>
                  <a:srgbClr val="FFFFFF"/>
                </a:solidFill>
              </a:defRPr>
            </a:lvl5pPr>
          </a:lstStyle>
          <a:p>
            <a:pPr lvl="0"/>
            <a:r>
              <a:rPr lang="en-US"/>
              <a:t>Edit Master text styles</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t>File Name.</a:t>
            </a:r>
            <a:fld id="{F3E9E773-C84B-4F48-B42B-2136FDBAB2E2}" type="slidenum">
              <a:rPr lang="en-US" smtClean="0"/>
              <a:pPr>
                <a:defRPr/>
              </a:pPr>
              <a:t>‹#›</a:t>
            </a:fld>
            <a:endParaRPr lang="en-US" dirty="0"/>
          </a:p>
        </p:txBody>
      </p:sp>
      <p:sp>
        <p:nvSpPr>
          <p:cNvPr id="9"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ext Placeholder 2"/>
          <p:cNvSpPr>
            <a:spLocks noGrp="1"/>
          </p:cNvSpPr>
          <p:nvPr>
            <p:ph type="body" sz="quarter" idx="11"/>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a:t>Edit Master text styles</a:t>
            </a:r>
          </a:p>
        </p:txBody>
      </p:sp>
    </p:spTree>
    <p:extLst>
      <p:ext uri="{BB962C8B-B14F-4D97-AF65-F5344CB8AC3E}">
        <p14:creationId xmlns:p14="http://schemas.microsoft.com/office/powerpoint/2010/main" val="76070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fld id="{62A7A791-E660-444A-B8DF-2AA1D8C7B2CC}" type="slidenum">
              <a:rPr lang="en-US" smtClean="0"/>
              <a:pPr>
                <a:defRPr/>
              </a:pPr>
              <a:t>‹#›</a:t>
            </a:fld>
            <a:endParaRPr lang="en-US" dirty="0"/>
          </a:p>
        </p:txBody>
      </p:sp>
      <p:sp>
        <p:nvSpPr>
          <p:cNvPr id="7"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a:t>Edit Master text styles</a:t>
            </a:r>
          </a:p>
        </p:txBody>
      </p:sp>
    </p:spTree>
    <p:extLst>
      <p:ext uri="{BB962C8B-B14F-4D97-AF65-F5344CB8AC3E}">
        <p14:creationId xmlns:p14="http://schemas.microsoft.com/office/powerpoint/2010/main" val="612463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ad slide">
    <p:spTree>
      <p:nvGrpSpPr>
        <p:cNvPr id="1" name=""/>
        <p:cNvGrpSpPr/>
        <p:nvPr/>
      </p:nvGrpSpPr>
      <p:grpSpPr>
        <a:xfrm>
          <a:off x="0" y="0"/>
          <a:ext cx="0" cy="0"/>
          <a:chOff x="0" y="0"/>
          <a:chExt cx="0" cy="0"/>
        </a:xfrm>
      </p:grpSpPr>
      <p:sp>
        <p:nvSpPr>
          <p:cNvPr id="6" name="Content Placeholder 2"/>
          <p:cNvSpPr>
            <a:spLocks noGrp="1"/>
          </p:cNvSpPr>
          <p:nvPr>
            <p:ph idx="1"/>
          </p:nvPr>
        </p:nvSpPr>
        <p:spPr>
          <a:xfrm>
            <a:off x="283877"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a:t>Edit Master text styles</a:t>
            </a:r>
          </a:p>
          <a:p>
            <a:pPr lvl="1"/>
            <a:r>
              <a:rPr lang="en-US"/>
              <a:t>Second level</a:t>
            </a:r>
          </a:p>
          <a:p>
            <a:pPr lvl="2"/>
            <a:r>
              <a:rPr lang="en-US"/>
              <a:t>Third level</a:t>
            </a:r>
          </a:p>
        </p:txBody>
      </p:sp>
      <p:sp>
        <p:nvSpPr>
          <p:cNvPr id="9" name="Content Placeholder 2"/>
          <p:cNvSpPr>
            <a:spLocks noGrp="1"/>
          </p:cNvSpPr>
          <p:nvPr>
            <p:ph idx="14"/>
          </p:nvPr>
        </p:nvSpPr>
        <p:spPr>
          <a:xfrm>
            <a:off x="283877"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a:t>Edit Master text styles</a:t>
            </a:r>
          </a:p>
          <a:p>
            <a:pPr lvl="1"/>
            <a:r>
              <a:rPr lang="en-US"/>
              <a:t>Second level</a:t>
            </a:r>
          </a:p>
          <a:p>
            <a:pPr lvl="2"/>
            <a:r>
              <a:rPr lang="en-US"/>
              <a:t>Third level</a:t>
            </a:r>
          </a:p>
        </p:txBody>
      </p:sp>
      <p:sp>
        <p:nvSpPr>
          <p:cNvPr id="12" name="Content Placeholder 2"/>
          <p:cNvSpPr>
            <a:spLocks noGrp="1"/>
          </p:cNvSpPr>
          <p:nvPr>
            <p:ph idx="15"/>
          </p:nvPr>
        </p:nvSpPr>
        <p:spPr>
          <a:xfrm>
            <a:off x="4751828" y="984064"/>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a:t>Edit Master text styles</a:t>
            </a:r>
          </a:p>
          <a:p>
            <a:pPr lvl="1"/>
            <a:r>
              <a:rPr lang="en-US"/>
              <a:t>Second level</a:t>
            </a:r>
          </a:p>
          <a:p>
            <a:pPr lvl="2"/>
            <a:r>
              <a:rPr lang="en-US"/>
              <a:t>Third level</a:t>
            </a:r>
          </a:p>
        </p:txBody>
      </p:sp>
      <p:sp>
        <p:nvSpPr>
          <p:cNvPr id="13" name="Content Placeholder 2"/>
          <p:cNvSpPr>
            <a:spLocks noGrp="1"/>
          </p:cNvSpPr>
          <p:nvPr>
            <p:ph idx="16"/>
          </p:nvPr>
        </p:nvSpPr>
        <p:spPr>
          <a:xfrm>
            <a:off x="4751828" y="3885842"/>
            <a:ext cx="4151173" cy="2619307"/>
          </a:xfrm>
          <a:prstGeom prst="rect">
            <a:avLst/>
          </a:prstGeom>
        </p:spPr>
        <p:txBody>
          <a:bodyPr/>
          <a:lstStyle>
            <a:lvl1pPr marL="0" indent="0">
              <a:lnSpc>
                <a:spcPct val="100000"/>
              </a:lnSpc>
              <a:buClr>
                <a:srgbClr val="DD6016"/>
              </a:buClr>
              <a:buFontTx/>
              <a:buNone/>
              <a:defRPr sz="2400">
                <a:solidFill>
                  <a:srgbClr val="000000"/>
                </a:solidFill>
                <a:latin typeface="+mn-lt"/>
                <a:cs typeface="Arial"/>
              </a:defRPr>
            </a:lvl1pPr>
            <a:lvl2pPr marL="0" indent="0">
              <a:lnSpc>
                <a:spcPct val="100000"/>
              </a:lnSpc>
              <a:buClr>
                <a:srgbClr val="DD6016"/>
              </a:buClr>
              <a:buFontTx/>
              <a:buNone/>
              <a:defRPr sz="2000" b="1">
                <a:solidFill>
                  <a:srgbClr val="000000"/>
                </a:solidFill>
                <a:latin typeface="+mn-lt"/>
                <a:cs typeface="Arial"/>
              </a:defRPr>
            </a:lvl2pPr>
            <a:lvl3pPr marL="285750" indent="-174625">
              <a:lnSpc>
                <a:spcPct val="100000"/>
              </a:lnSpc>
              <a:buClr>
                <a:schemeClr val="bg2"/>
              </a:buClr>
              <a:buFont typeface="Arial"/>
              <a:buChar char="•"/>
              <a:defRPr sz="1800">
                <a:solidFill>
                  <a:srgbClr val="000000"/>
                </a:solidFill>
                <a:latin typeface="+mn-lt"/>
                <a:cs typeface="Arial"/>
              </a:defRPr>
            </a:lvl3pPr>
            <a:lvl4pPr marL="401638" indent="0">
              <a:lnSpc>
                <a:spcPct val="100000"/>
              </a:lnSpc>
              <a:buClr>
                <a:srgbClr val="DD6016"/>
              </a:buClr>
              <a:buFontTx/>
              <a:buNone/>
              <a:defRPr sz="1800">
                <a:solidFill>
                  <a:srgbClr val="7F7F7F"/>
                </a:solidFill>
                <a:latin typeface="Century Gothic"/>
                <a:cs typeface="Century Gothic"/>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a:t>Edit Master text styles</a:t>
            </a:r>
          </a:p>
          <a:p>
            <a:pPr lvl="1"/>
            <a:r>
              <a:rPr lang="en-US"/>
              <a:t>Second level</a:t>
            </a:r>
          </a:p>
          <a:p>
            <a:pPr lvl="2"/>
            <a:r>
              <a:rPr lang="en-US"/>
              <a:t>Third level</a:t>
            </a:r>
          </a:p>
        </p:txBody>
      </p:sp>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t>File Name.</a:t>
            </a:r>
            <a:fld id="{F3E9E773-C84B-4F48-B42B-2136FDBAB2E2}" type="slidenum">
              <a:rPr lang="en-US" smtClean="0"/>
              <a:pPr>
                <a:defRPr/>
              </a:pPr>
              <a:t>‹#›</a:t>
            </a:fld>
            <a:endParaRPr lang="en-US" dirty="0"/>
          </a:p>
        </p:txBody>
      </p:sp>
      <p:sp>
        <p:nvSpPr>
          <p:cNvPr id="10"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a:t>Edit Master text styles</a:t>
            </a:r>
          </a:p>
        </p:txBody>
      </p:sp>
    </p:spTree>
    <p:extLst>
      <p:ext uri="{BB962C8B-B14F-4D97-AF65-F5344CB8AC3E}">
        <p14:creationId xmlns:p14="http://schemas.microsoft.com/office/powerpoint/2010/main" val="2132323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right side text">
    <p:spTree>
      <p:nvGrpSpPr>
        <p:cNvPr id="1" name=""/>
        <p:cNvGrpSpPr/>
        <p:nvPr/>
      </p:nvGrpSpPr>
      <p:grpSpPr>
        <a:xfrm>
          <a:off x="0" y="0"/>
          <a:ext cx="0" cy="0"/>
          <a:chOff x="0" y="0"/>
          <a:chExt cx="0" cy="0"/>
        </a:xfrm>
      </p:grpSpPr>
      <p:sp>
        <p:nvSpPr>
          <p:cNvPr id="4" name="Content Placeholder 2"/>
          <p:cNvSpPr>
            <a:spLocks noGrp="1"/>
          </p:cNvSpPr>
          <p:nvPr>
            <p:ph idx="1"/>
          </p:nvPr>
        </p:nvSpPr>
        <p:spPr>
          <a:xfrm>
            <a:off x="5655388" y="2339671"/>
            <a:ext cx="3159906" cy="2551228"/>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a:t>Edit Master text styles</a:t>
            </a:r>
          </a:p>
        </p:txBody>
      </p:sp>
      <p:sp>
        <p:nvSpPr>
          <p:cNvPr id="5" name="Picture Placeholder 3"/>
          <p:cNvSpPr>
            <a:spLocks noGrp="1"/>
          </p:cNvSpPr>
          <p:nvPr>
            <p:ph type="pic" sz="quarter" idx="10"/>
          </p:nvPr>
        </p:nvSpPr>
        <p:spPr>
          <a:xfrm>
            <a:off x="331788" y="2349953"/>
            <a:ext cx="5112904" cy="4161972"/>
          </a:xfrm>
          <a:prstGeom prst="rect">
            <a:avLst/>
          </a:prstGeom>
        </p:spPr>
        <p:txBody>
          <a:bodyPr vert="horz"/>
          <a:lstStyle>
            <a:lvl1pPr marL="0" indent="0">
              <a:buFontTx/>
              <a:buNone/>
              <a:defRPr>
                <a:solidFill>
                  <a:srgbClr val="000000"/>
                </a:solidFill>
                <a:latin typeface="Arial"/>
              </a:defRPr>
            </a:lvl1pPr>
          </a:lstStyle>
          <a:p>
            <a:pPr lvl="0"/>
            <a:r>
              <a:rPr lang="en-US" noProof="0"/>
              <a:t>Click icon to add picture</a:t>
            </a:r>
            <a:endParaRPr lang="en-US" noProof="0" dirty="0"/>
          </a:p>
        </p:txBody>
      </p:sp>
      <p:sp>
        <p:nvSpPr>
          <p:cNvPr id="8" name="Content Placeholder 2"/>
          <p:cNvSpPr>
            <a:spLocks noGrp="1"/>
          </p:cNvSpPr>
          <p:nvPr>
            <p:ph idx="11"/>
          </p:nvPr>
        </p:nvSpPr>
        <p:spPr>
          <a:xfrm>
            <a:off x="332555" y="1201738"/>
            <a:ext cx="8482739"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a:t>Edit Master text styles</a:t>
            </a:r>
          </a:p>
          <a:p>
            <a:pPr lvl="1"/>
            <a:r>
              <a:rPr lang="en-US"/>
              <a:t>Second level</a:t>
            </a:r>
          </a:p>
        </p:txBody>
      </p:sp>
      <p:sp>
        <p:nvSpPr>
          <p:cNvPr id="10"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11"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t>File Name.</a:t>
            </a:r>
            <a:fld id="{F3E9E773-C84B-4F48-B42B-2136FDBAB2E2}" type="slidenum">
              <a:rPr lang="en-US" smtClean="0"/>
              <a:pPr>
                <a:defRPr/>
              </a:pPr>
              <a:t>‹#›</a:t>
            </a:fld>
            <a:endParaRPr lang="en-US" dirty="0"/>
          </a:p>
        </p:txBody>
      </p:sp>
      <p:sp>
        <p:nvSpPr>
          <p:cNvPr id="9" name="Text Placeholder 2"/>
          <p:cNvSpPr>
            <a:spLocks noGrp="1"/>
          </p:cNvSpPr>
          <p:nvPr>
            <p:ph type="body" sz="quarter" idx="12"/>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a:t>Edit Master text styles</a:t>
            </a:r>
          </a:p>
        </p:txBody>
      </p:sp>
    </p:spTree>
    <p:extLst>
      <p:ext uri="{BB962C8B-B14F-4D97-AF65-F5344CB8AC3E}">
        <p14:creationId xmlns:p14="http://schemas.microsoft.com/office/powerpoint/2010/main" val="40933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4"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15"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t>File Name.</a:t>
            </a:r>
            <a:fld id="{F3E9E773-C84B-4F48-B42B-2136FDBAB2E2}" type="slidenum">
              <a:rPr lang="en-US" smtClean="0"/>
              <a:pPr>
                <a:defRPr/>
              </a:pPr>
              <a:t>‹#›</a:t>
            </a:fld>
            <a:endParaRPr lang="en-US" dirty="0"/>
          </a:p>
        </p:txBody>
      </p:sp>
      <p:sp>
        <p:nvSpPr>
          <p:cNvPr id="20" name="Content Placeholder 2"/>
          <p:cNvSpPr>
            <a:spLocks noGrp="1"/>
          </p:cNvSpPr>
          <p:nvPr>
            <p:ph idx="13"/>
          </p:nvPr>
        </p:nvSpPr>
        <p:spPr>
          <a:xfrm>
            <a:off x="276538" y="2339671"/>
            <a:ext cx="5125949" cy="4172254"/>
          </a:xfrm>
          <a:prstGeom prst="rect">
            <a:avLst/>
          </a:prstGeom>
        </p:spPr>
        <p:txBody>
          <a:bodyPr/>
          <a:lstStyle>
            <a:lvl1pPr marL="0" indent="0">
              <a:lnSpc>
                <a:spcPct val="100000"/>
              </a:lnSpc>
              <a:buFontTx/>
              <a:buNone/>
              <a:defRPr b="0" i="0">
                <a:solidFill>
                  <a:srgbClr val="000000"/>
                </a:solidFill>
                <a:latin typeface="Arial"/>
                <a:cs typeface="Arial"/>
              </a:defRPr>
            </a:lvl1pPr>
            <a:lvl2pPr marL="338018" indent="0">
              <a:lnSpc>
                <a:spcPct val="100000"/>
              </a:lnSpc>
              <a:buFontTx/>
              <a:buNone/>
              <a:defRPr>
                <a:solidFill>
                  <a:schemeClr val="bg2">
                    <a:lumMod val="50000"/>
                    <a:lumOff val="50000"/>
                  </a:schemeClr>
                </a:solidFill>
              </a:defRPr>
            </a:lvl2pPr>
            <a:lvl3pPr marL="566534" indent="0">
              <a:lnSpc>
                <a:spcPct val="100000"/>
              </a:lnSpc>
              <a:buFontTx/>
              <a:buNone/>
              <a:defRPr>
                <a:solidFill>
                  <a:schemeClr val="bg2">
                    <a:lumMod val="50000"/>
                    <a:lumOff val="50000"/>
                  </a:schemeClr>
                </a:solidFill>
              </a:defRPr>
            </a:lvl3pPr>
            <a:lvl4pPr marL="739512" indent="0">
              <a:lnSpc>
                <a:spcPct val="100000"/>
              </a:lnSpc>
              <a:buFontTx/>
              <a:buNone/>
              <a:defRPr>
                <a:solidFill>
                  <a:schemeClr val="bg2">
                    <a:lumMod val="50000"/>
                    <a:lumOff val="50000"/>
                  </a:schemeClr>
                </a:solidFill>
              </a:defRPr>
            </a:lvl4pPr>
            <a:lvl5pPr marL="922009" indent="0">
              <a:lnSpc>
                <a:spcPct val="100000"/>
              </a:lnSpc>
              <a:buFontTx/>
              <a:buNone/>
              <a:defRPr>
                <a:solidFill>
                  <a:schemeClr val="bg2">
                    <a:lumMod val="50000"/>
                    <a:lumOff val="50000"/>
                  </a:schemeClr>
                </a:solidFill>
              </a:defRPr>
            </a:lvl5pPr>
          </a:lstStyle>
          <a:p>
            <a:pPr lvl="0"/>
            <a:r>
              <a:rPr lang="en-US"/>
              <a:t>Edit Master text styles</a:t>
            </a:r>
          </a:p>
        </p:txBody>
      </p:sp>
      <p:sp>
        <p:nvSpPr>
          <p:cNvPr id="21" name="Picture Placeholder 3"/>
          <p:cNvSpPr>
            <a:spLocks noGrp="1"/>
          </p:cNvSpPr>
          <p:nvPr>
            <p:ph type="pic" sz="quarter" idx="10"/>
          </p:nvPr>
        </p:nvSpPr>
        <p:spPr>
          <a:xfrm>
            <a:off x="5819345" y="1201738"/>
            <a:ext cx="2999218" cy="2329468"/>
          </a:xfrm>
          <a:prstGeom prst="rect">
            <a:avLst/>
          </a:prstGeom>
        </p:spPr>
        <p:txBody>
          <a:bodyPr vert="horz"/>
          <a:lstStyle>
            <a:lvl1pPr marL="0" indent="0">
              <a:buFontTx/>
              <a:buNone/>
              <a:defRPr>
                <a:solidFill>
                  <a:srgbClr val="000000"/>
                </a:solidFill>
                <a:latin typeface="Arial"/>
              </a:defRPr>
            </a:lvl1pPr>
          </a:lstStyle>
          <a:p>
            <a:pPr lvl="0"/>
            <a:r>
              <a:rPr lang="en-US" noProof="0"/>
              <a:t>Click icon to add picture</a:t>
            </a:r>
            <a:endParaRPr lang="en-US" noProof="0" dirty="0"/>
          </a:p>
        </p:txBody>
      </p:sp>
      <p:sp>
        <p:nvSpPr>
          <p:cNvPr id="23" name="Picture Placeholder 3"/>
          <p:cNvSpPr>
            <a:spLocks noGrp="1"/>
          </p:cNvSpPr>
          <p:nvPr>
            <p:ph type="pic" sz="quarter" idx="15"/>
          </p:nvPr>
        </p:nvSpPr>
        <p:spPr>
          <a:xfrm>
            <a:off x="5819345" y="3783995"/>
            <a:ext cx="2999218" cy="2329468"/>
          </a:xfrm>
          <a:prstGeom prst="rect">
            <a:avLst/>
          </a:prstGeom>
        </p:spPr>
        <p:txBody>
          <a:bodyPr vert="horz"/>
          <a:lstStyle>
            <a:lvl1pPr marL="0" indent="0">
              <a:buFontTx/>
              <a:buNone/>
              <a:defRPr>
                <a:solidFill>
                  <a:srgbClr val="000000"/>
                </a:solidFill>
                <a:latin typeface="Arial"/>
              </a:defRPr>
            </a:lvl1pPr>
          </a:lstStyle>
          <a:p>
            <a:pPr lvl="0"/>
            <a:r>
              <a:rPr lang="en-US" noProof="0"/>
              <a:t>Click icon to add picture</a:t>
            </a:r>
            <a:endParaRPr lang="en-US" noProof="0" dirty="0"/>
          </a:p>
        </p:txBody>
      </p:sp>
      <p:sp>
        <p:nvSpPr>
          <p:cNvPr id="22" name="Content Placeholder 2"/>
          <p:cNvSpPr>
            <a:spLocks noGrp="1"/>
          </p:cNvSpPr>
          <p:nvPr>
            <p:ph idx="14"/>
          </p:nvPr>
        </p:nvSpPr>
        <p:spPr>
          <a:xfrm>
            <a:off x="276319" y="1201738"/>
            <a:ext cx="8542244" cy="965685"/>
          </a:xfrm>
          <a:prstGeom prst="rect">
            <a:avLst/>
          </a:prstGeom>
        </p:spPr>
        <p:txBody>
          <a:bodyPr/>
          <a:lstStyle>
            <a:lvl1pPr marL="0" indent="0">
              <a:lnSpc>
                <a:spcPct val="100000"/>
              </a:lnSpc>
              <a:buClr>
                <a:srgbClr val="DD6016"/>
              </a:buClr>
              <a:buFontTx/>
              <a:buNone/>
              <a:defRPr sz="2600">
                <a:solidFill>
                  <a:srgbClr val="000000"/>
                </a:solidFill>
                <a:latin typeface="Arial"/>
                <a:cs typeface="Arial"/>
              </a:defRPr>
            </a:lvl1pPr>
            <a:lvl2pPr marL="0" indent="0">
              <a:lnSpc>
                <a:spcPct val="100000"/>
              </a:lnSpc>
              <a:buClr>
                <a:srgbClr val="DD6016"/>
              </a:buClr>
              <a:buFontTx/>
              <a:buNone/>
              <a:defRPr sz="2000" b="1">
                <a:solidFill>
                  <a:srgbClr val="000000"/>
                </a:solidFill>
                <a:latin typeface="Arial"/>
                <a:cs typeface="Arial"/>
              </a:defRPr>
            </a:lvl2pPr>
            <a:lvl3pPr marL="287338" indent="-287338">
              <a:lnSpc>
                <a:spcPct val="100000"/>
              </a:lnSpc>
              <a:buClr>
                <a:srgbClr val="DD6016"/>
              </a:buClr>
              <a:buFont typeface="Wingdings" charset="2"/>
              <a:buChar char="u"/>
              <a:defRPr sz="2000">
                <a:solidFill>
                  <a:srgbClr val="7F7F7F"/>
                </a:solidFill>
                <a:latin typeface="Century Gothic"/>
                <a:cs typeface="Century Gothic"/>
              </a:defRPr>
            </a:lvl3pPr>
            <a:lvl4pPr marL="512763" indent="-111125">
              <a:lnSpc>
                <a:spcPct val="100000"/>
              </a:lnSpc>
              <a:buClr>
                <a:srgbClr val="DD6016"/>
              </a:buClr>
              <a:defRPr sz="1800">
                <a:solidFill>
                  <a:srgbClr val="7F7F7F"/>
                </a:solidFill>
                <a:latin typeface="Century Gothic"/>
                <a:cs typeface="Century Gothic"/>
              </a:defRPr>
            </a:lvl4pPr>
            <a:lvl5pPr marL="744538" indent="-117475">
              <a:lnSpc>
                <a:spcPct val="100000"/>
              </a:lnSpc>
              <a:buClr>
                <a:srgbClr val="DD6016"/>
              </a:buClr>
              <a:defRPr sz="1400">
                <a:solidFill>
                  <a:srgbClr val="7F7F7F"/>
                </a:solidFill>
                <a:latin typeface="Century Gothic"/>
                <a:cs typeface="Century Gothic"/>
              </a:defRPr>
            </a:lvl5pPr>
          </a:lstStyle>
          <a:p>
            <a:pPr lvl="0"/>
            <a:r>
              <a:rPr lang="en-US"/>
              <a:t>Edit Master text styles</a:t>
            </a:r>
          </a:p>
          <a:p>
            <a:pPr lvl="1"/>
            <a:r>
              <a:rPr lang="en-US"/>
              <a:t>Second level</a:t>
            </a:r>
          </a:p>
        </p:txBody>
      </p:sp>
      <p:sp>
        <p:nvSpPr>
          <p:cNvPr id="9" name="Text Placeholder 2"/>
          <p:cNvSpPr>
            <a:spLocks noGrp="1"/>
          </p:cNvSpPr>
          <p:nvPr>
            <p:ph type="body" sz="quarter" idx="16"/>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a:t>Edit Master text styles</a:t>
            </a:r>
          </a:p>
        </p:txBody>
      </p:sp>
    </p:spTree>
    <p:extLst>
      <p:ext uri="{BB962C8B-B14F-4D97-AF65-F5344CB8AC3E}">
        <p14:creationId xmlns:p14="http://schemas.microsoft.com/office/powerpoint/2010/main" val="1526448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en-US"/>
              <a:t>File Name.</a:t>
            </a:r>
            <a:fld id="{F3E9E773-C84B-4F48-B42B-2136FDBAB2E2}" type="slidenum">
              <a:rPr lang="en-US" smtClean="0"/>
              <a:pPr>
                <a:defRPr/>
              </a:pPr>
              <a:t>‹#›</a:t>
            </a:fld>
            <a:endParaRPr lang="en-US" dirty="0"/>
          </a:p>
        </p:txBody>
      </p:sp>
    </p:spTree>
    <p:extLst>
      <p:ext uri="{BB962C8B-B14F-4D97-AF65-F5344CB8AC3E}">
        <p14:creationId xmlns:p14="http://schemas.microsoft.com/office/powerpoint/2010/main" val="3416792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9" name="Picture 18" descr="Background.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97" y="0"/>
            <a:ext cx="9158608" cy="6864032"/>
          </a:xfrm>
          <a:prstGeom prst="rect">
            <a:avLst/>
          </a:prstGeom>
        </p:spPr>
      </p:pic>
      <p:sp>
        <p:nvSpPr>
          <p:cNvPr id="13" name="Rectangle 21"/>
          <p:cNvSpPr>
            <a:spLocks noChangeArrowheads="1"/>
          </p:cNvSpPr>
          <p:nvPr userDrawn="1"/>
        </p:nvSpPr>
        <p:spPr bwMode="auto">
          <a:xfrm>
            <a:off x="49388" y="4963614"/>
            <a:ext cx="9094611" cy="1006475"/>
          </a:xfrm>
          <a:prstGeom prst="rect">
            <a:avLst/>
          </a:prstGeom>
          <a:solidFill>
            <a:schemeClr val="bg2"/>
          </a:solidFill>
          <a:ln w="19050" algn="ctr">
            <a:noFill/>
            <a:round/>
            <a:headEnd/>
            <a:tailEnd/>
          </a:ln>
          <a:scene3d>
            <a:camera prst="orthographicFront"/>
            <a:lightRig rig="threePt" dir="t"/>
          </a:scene3d>
          <a:sp3d>
            <a:bevelT/>
          </a:sp3d>
        </p:spPr>
        <p:txBody>
          <a:bodyPr lIns="91407" tIns="45704" rIns="91407" bIns="45704"/>
          <a:lstStyle/>
          <a:p>
            <a:pPr>
              <a:defRPr/>
            </a:pPr>
            <a:endParaRPr lang="en-US" sz="900" dirty="0">
              <a:latin typeface="55 Helvetica Roman" pitchFamily="1" charset="0"/>
              <a:ea typeface="ＭＳ Ｐゴシック" charset="-128"/>
            </a:endParaRPr>
          </a:p>
        </p:txBody>
      </p:sp>
      <p:pic>
        <p:nvPicPr>
          <p:cNvPr id="15" name="Picture 14" descr="Moon.jp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225425" y="5055364"/>
            <a:ext cx="1024128" cy="822960"/>
          </a:xfrm>
          <a:prstGeom prst="rect">
            <a:avLst/>
          </a:prstGeom>
          <a:ln>
            <a:solidFill>
              <a:srgbClr val="3366FF"/>
            </a:solidFill>
          </a:ln>
        </p:spPr>
      </p:pic>
      <p:pic>
        <p:nvPicPr>
          <p:cNvPr id="17" name="Picture 16" descr="Mars.jpg"/>
          <p:cNvPicPr>
            <a:picLocks noChangeAspect="1"/>
          </p:cNvPicPr>
          <p:nvPr userDrawn="1"/>
        </p:nvPicPr>
        <p:blipFill>
          <a:blip r:embed="rId4" cstate="screen">
            <a:alphaModFix/>
            <a:extLst>
              <a:ext uri="{28A0092B-C50C-407E-A947-70E740481C1C}">
                <a14:useLocalDpi xmlns:a14="http://schemas.microsoft.com/office/drawing/2010/main"/>
              </a:ext>
            </a:extLst>
          </a:blip>
          <a:stretch>
            <a:fillRect/>
          </a:stretch>
        </p:blipFill>
        <p:spPr>
          <a:xfrm>
            <a:off x="2617415" y="5055364"/>
            <a:ext cx="1024128" cy="822960"/>
          </a:xfrm>
          <a:prstGeom prst="rect">
            <a:avLst/>
          </a:prstGeom>
          <a:ln>
            <a:solidFill>
              <a:srgbClr val="3366FF"/>
            </a:solidFill>
          </a:ln>
        </p:spPr>
      </p:pic>
      <p:pic>
        <p:nvPicPr>
          <p:cNvPr id="18" name="Picture 17" descr="Asteroids.jpg"/>
          <p:cNvPicPr>
            <a:picLocks noChangeAspect="1"/>
          </p:cNvPicPr>
          <p:nvPr userDrawn="1"/>
        </p:nvPicPr>
        <p:blipFill>
          <a:blip r:embed="rId5" cstate="screen">
            <a:alphaModFix/>
            <a:extLst>
              <a:ext uri="{28A0092B-C50C-407E-A947-70E740481C1C}">
                <a14:useLocalDpi xmlns:a14="http://schemas.microsoft.com/office/drawing/2010/main"/>
              </a:ext>
            </a:extLst>
          </a:blip>
          <a:stretch>
            <a:fillRect/>
          </a:stretch>
        </p:blipFill>
        <p:spPr>
          <a:xfrm>
            <a:off x="3813410" y="5055364"/>
            <a:ext cx="1024128" cy="822960"/>
          </a:xfrm>
          <a:prstGeom prst="rect">
            <a:avLst/>
          </a:prstGeom>
          <a:ln>
            <a:solidFill>
              <a:srgbClr val="3366FF"/>
            </a:solidFill>
          </a:ln>
        </p:spPr>
      </p:pic>
      <p:pic>
        <p:nvPicPr>
          <p:cNvPr id="20" name="Picture 19" descr="Nebula2.jp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05398" y="5055364"/>
            <a:ext cx="1024128" cy="822960"/>
          </a:xfrm>
          <a:prstGeom prst="rect">
            <a:avLst/>
          </a:prstGeom>
          <a:ln>
            <a:solidFill>
              <a:srgbClr val="3366FF"/>
            </a:solidFill>
          </a:ln>
        </p:spPr>
      </p:pic>
      <p:sp>
        <p:nvSpPr>
          <p:cNvPr id="21" name="Rectangle 8"/>
          <p:cNvSpPr>
            <a:spLocks noChangeArrowheads="1"/>
          </p:cNvSpPr>
          <p:nvPr userDrawn="1"/>
        </p:nvSpPr>
        <p:spPr bwMode="auto">
          <a:xfrm>
            <a:off x="293070" y="493713"/>
            <a:ext cx="220503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5" tIns="45697" rIns="91395" bIns="45697"/>
          <a:lstStyle/>
          <a:p>
            <a:pPr eaLnBrk="1" hangingPunct="1"/>
            <a:r>
              <a:rPr lang="en-US" sz="700" dirty="0">
                <a:solidFill>
                  <a:srgbClr val="F8F8F8"/>
                </a:solidFill>
              </a:rPr>
              <a:t>National Aeronautics and Space Administration</a:t>
            </a:r>
            <a:endParaRPr lang="en-US" sz="1800" dirty="0">
              <a:solidFill>
                <a:srgbClr val="F8F8F8"/>
              </a:solidFill>
            </a:endParaRPr>
          </a:p>
        </p:txBody>
      </p:sp>
      <p:sp>
        <p:nvSpPr>
          <p:cNvPr id="22" name="Rectangle 9"/>
          <p:cNvSpPr>
            <a:spLocks noChangeArrowheads="1"/>
          </p:cNvSpPr>
          <p:nvPr userDrawn="1"/>
        </p:nvSpPr>
        <p:spPr bwMode="auto">
          <a:xfrm>
            <a:off x="0" y="6584950"/>
            <a:ext cx="220503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5" tIns="45697" rIns="91395" bIns="45697"/>
          <a:lstStyle/>
          <a:p>
            <a:pPr eaLnBrk="1" hangingPunct="1"/>
            <a:r>
              <a:rPr lang="en-US" sz="700" b="1" dirty="0">
                <a:solidFill>
                  <a:srgbClr val="F8F8F8"/>
                </a:solidFill>
                <a:cs typeface="Arial" charset="0"/>
              </a:rPr>
              <a:t>www.nasa.gov/sls</a:t>
            </a:r>
            <a:endParaRPr lang="en-US" sz="1800" b="1" dirty="0">
              <a:solidFill>
                <a:srgbClr val="F8F8F8"/>
              </a:solidFill>
              <a:cs typeface="Arial" charset="0"/>
            </a:endParaRPr>
          </a:p>
        </p:txBody>
      </p:sp>
      <p:sp>
        <p:nvSpPr>
          <p:cNvPr id="26" name="Rectangle 26"/>
          <p:cNvSpPr>
            <a:spLocks noChangeArrowheads="1"/>
          </p:cNvSpPr>
          <p:nvPr userDrawn="1"/>
        </p:nvSpPr>
        <p:spPr bwMode="auto">
          <a:xfrm rot="16200000">
            <a:off x="5941151" y="2924359"/>
            <a:ext cx="5202088" cy="1087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07" tIns="45704" rIns="91407" bIns="45704" anchor="ctr" anchorCtr="0">
            <a:spAutoFit/>
          </a:bodyPr>
          <a:lstStyle/>
          <a:p>
            <a:pPr algn="l"/>
            <a:r>
              <a:rPr lang="en-US" sz="3200" dirty="0">
                <a:solidFill>
                  <a:srgbClr val="F97800"/>
                </a:solidFill>
                <a:latin typeface="Arial Black" charset="0"/>
                <a:cs typeface="Arial" charset="0"/>
              </a:rPr>
              <a:t>Space Launch System	 </a:t>
            </a:r>
            <a:endParaRPr lang="en-US" sz="3200" dirty="0">
              <a:solidFill>
                <a:srgbClr val="F97800"/>
              </a:solidFill>
              <a:latin typeface="Arial Black" charset="0"/>
            </a:endParaRPr>
          </a:p>
        </p:txBody>
      </p:sp>
      <p:sp>
        <p:nvSpPr>
          <p:cNvPr id="27" name="Rectangle 2"/>
          <p:cNvSpPr>
            <a:spLocks noGrp="1" noChangeArrowheads="1"/>
          </p:cNvSpPr>
          <p:nvPr>
            <p:ph type="ctrTitle"/>
          </p:nvPr>
        </p:nvSpPr>
        <p:spPr>
          <a:xfrm>
            <a:off x="348655" y="2714428"/>
            <a:ext cx="6540609" cy="1269956"/>
          </a:xfrm>
        </p:spPr>
        <p:txBody>
          <a:bodyPr/>
          <a:lstStyle>
            <a:lvl1pPr algn="l">
              <a:defRPr sz="2800">
                <a:solidFill>
                  <a:srgbClr val="F68B00"/>
                </a:solidFill>
              </a:defRPr>
            </a:lvl1pPr>
          </a:lstStyle>
          <a:p>
            <a:r>
              <a:rPr lang="en-US"/>
              <a:t>Click to edit Master title style</a:t>
            </a:r>
            <a:endParaRPr lang="en-US" dirty="0"/>
          </a:p>
        </p:txBody>
      </p:sp>
      <p:sp>
        <p:nvSpPr>
          <p:cNvPr id="28" name="Rectangle 3"/>
          <p:cNvSpPr>
            <a:spLocks noGrp="1" noChangeArrowheads="1"/>
          </p:cNvSpPr>
          <p:nvPr>
            <p:ph type="subTitle" idx="1"/>
          </p:nvPr>
        </p:nvSpPr>
        <p:spPr>
          <a:xfrm>
            <a:off x="5152354" y="5922367"/>
            <a:ext cx="3541874" cy="789703"/>
          </a:xfrm>
          <a:prstGeom prst="rect">
            <a:avLst/>
          </a:prstGeom>
        </p:spPr>
        <p:txBody>
          <a:bodyPr/>
          <a:lstStyle>
            <a:lvl1pPr marL="0" indent="0" algn="r">
              <a:lnSpc>
                <a:spcPts val="2000"/>
              </a:lnSpc>
              <a:spcBef>
                <a:spcPts val="0"/>
              </a:spcBef>
              <a:spcAft>
                <a:spcPts val="0"/>
              </a:spcAft>
              <a:buFont typeface="AGaramond RegularSC" pitchFamily="1" charset="0"/>
              <a:buNone/>
              <a:defRPr sz="1600" b="1" i="0">
                <a:solidFill>
                  <a:srgbClr val="F8F8F8"/>
                </a:solidFill>
                <a:effectLst>
                  <a:outerShdw blurRad="38100" dist="38100" dir="2700000" algn="tl">
                    <a:srgbClr val="000000">
                      <a:alpha val="43137"/>
                    </a:srgbClr>
                  </a:outerShdw>
                </a:effectLst>
                <a:latin typeface="Arial Narrow"/>
                <a:cs typeface="Arial Narrow"/>
              </a:defRPr>
            </a:lvl1pPr>
          </a:lstStyle>
          <a:p>
            <a:r>
              <a:rPr lang="en-US"/>
              <a:t>Click to edit Master subtitle style</a:t>
            </a:r>
            <a:endParaRPr lang="en-US" dirty="0"/>
          </a:p>
        </p:txBody>
      </p:sp>
      <p:pic>
        <p:nvPicPr>
          <p:cNvPr id="23" name="Picture 22" descr="EarthMoonLagrange.jp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008498" y="5055364"/>
            <a:ext cx="1024128" cy="822960"/>
          </a:xfrm>
          <a:prstGeom prst="rect">
            <a:avLst/>
          </a:prstGeom>
          <a:ln w="9525" cmpd="sng">
            <a:solidFill>
              <a:srgbClr val="3266FF"/>
            </a:solidFill>
          </a:ln>
        </p:spPr>
      </p:pic>
      <p:pic>
        <p:nvPicPr>
          <p:cNvPr id="8" name="Picture 7" descr="ISS.jpg"/>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1418128" y="5055364"/>
            <a:ext cx="1024128" cy="822960"/>
          </a:xfrm>
          <a:prstGeom prst="rect">
            <a:avLst/>
          </a:prstGeom>
          <a:ln>
            <a:solidFill>
              <a:srgbClr val="274FC3"/>
            </a:solidFill>
          </a:ln>
        </p:spPr>
      </p:pic>
      <p:pic>
        <p:nvPicPr>
          <p:cNvPr id="29" name="Picture 9"/>
          <p:cNvPicPr>
            <a:picLocks noChangeAspect="1" noChangeArrowheads="1"/>
          </p:cNvPicPr>
          <p:nvPr userDrawn="1"/>
        </p:nvPicPr>
        <p:blipFill>
          <a:blip r:embed="rId9" cstate="screen">
            <a:clrChange>
              <a:clrFrom>
                <a:srgbClr val="000000"/>
              </a:clrFrom>
              <a:clrTo>
                <a:srgbClr val="000000">
                  <a:alpha val="0"/>
                </a:srgbClr>
              </a:clrTo>
            </a:clrChange>
            <a:lum contrast="14000"/>
            <a:extLst>
              <a:ext uri="{28A0092B-C50C-407E-A947-70E740481C1C}">
                <a14:useLocalDpi xmlns:a14="http://schemas.microsoft.com/office/drawing/2010/main"/>
              </a:ext>
            </a:extLst>
          </a:blip>
          <a:srcRect/>
          <a:stretch>
            <a:fillRect/>
          </a:stretch>
        </p:blipFill>
        <p:spPr bwMode="auto">
          <a:xfrm>
            <a:off x="8214680" y="225425"/>
            <a:ext cx="685800" cy="571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 name="Picture 29" descr="Full Moon.png"/>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6400807" y="2524334"/>
            <a:ext cx="295073" cy="295073"/>
          </a:xfrm>
          <a:prstGeom prst="rect">
            <a:avLst/>
          </a:prstGeom>
        </p:spPr>
      </p:pic>
      <p:pic>
        <p:nvPicPr>
          <p:cNvPr id="31" name="Picture 30" descr="Mars.png"/>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829120" y="1179689"/>
            <a:ext cx="258032" cy="206426"/>
          </a:xfrm>
          <a:prstGeom prst="rect">
            <a:avLst/>
          </a:prstGeom>
        </p:spPr>
      </p:pic>
      <p:grpSp>
        <p:nvGrpSpPr>
          <p:cNvPr id="32" name="Group 31"/>
          <p:cNvGrpSpPr/>
          <p:nvPr userDrawn="1"/>
        </p:nvGrpSpPr>
        <p:grpSpPr>
          <a:xfrm>
            <a:off x="6557646" y="1981200"/>
            <a:ext cx="528954" cy="381001"/>
            <a:chOff x="6098415" y="1752599"/>
            <a:chExt cx="528954" cy="381001"/>
          </a:xfrm>
        </p:grpSpPr>
        <p:pic>
          <p:nvPicPr>
            <p:cNvPr id="33" name="Picture 32" descr="Bright Asteroid.png"/>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6098415" y="1752599"/>
              <a:ext cx="528954" cy="381001"/>
            </a:xfrm>
            <a:prstGeom prst="rect">
              <a:avLst/>
            </a:prstGeom>
          </p:spPr>
        </p:pic>
        <p:sp>
          <p:nvSpPr>
            <p:cNvPr id="34" name="4-Point Star 33"/>
            <p:cNvSpPr/>
            <p:nvPr userDrawn="1"/>
          </p:nvSpPr>
          <p:spPr bwMode="auto">
            <a:xfrm>
              <a:off x="6310416" y="1870083"/>
              <a:ext cx="64008" cy="91440"/>
            </a:xfrm>
            <a:prstGeom prst="star4">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071"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a:ln>
                  <a:noFill/>
                </a:ln>
                <a:solidFill>
                  <a:srgbClr val="666666"/>
                </a:solidFill>
                <a:effectLst/>
                <a:latin typeface="55 Helvetica Roman" pitchFamily="1" charset="0"/>
              </a:endParaRPr>
            </a:p>
          </p:txBody>
        </p:sp>
      </p:grpSp>
      <p:pic>
        <p:nvPicPr>
          <p:cNvPr id="2" name="Picture 1"/>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7362666" y="1980440"/>
            <a:ext cx="757389" cy="3934321"/>
          </a:xfrm>
          <a:prstGeom prst="rect">
            <a:avLst/>
          </a:prstGeom>
        </p:spPr>
      </p:pic>
    </p:spTree>
    <p:extLst>
      <p:ext uri="{BB962C8B-B14F-4D97-AF65-F5344CB8AC3E}">
        <p14:creationId xmlns:p14="http://schemas.microsoft.com/office/powerpoint/2010/main" val="3147335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9" name="Picture 18" descr="Background.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97" y="0"/>
            <a:ext cx="9158608" cy="6864032"/>
          </a:xfrm>
          <a:prstGeom prst="rect">
            <a:avLst/>
          </a:prstGeom>
        </p:spPr>
      </p:pic>
      <p:sp>
        <p:nvSpPr>
          <p:cNvPr id="13" name="Rectangle 21"/>
          <p:cNvSpPr>
            <a:spLocks noChangeArrowheads="1"/>
          </p:cNvSpPr>
          <p:nvPr userDrawn="1"/>
        </p:nvSpPr>
        <p:spPr bwMode="auto">
          <a:xfrm>
            <a:off x="49388" y="4963614"/>
            <a:ext cx="9094611" cy="1006475"/>
          </a:xfrm>
          <a:prstGeom prst="rect">
            <a:avLst/>
          </a:prstGeom>
          <a:solidFill>
            <a:schemeClr val="bg2"/>
          </a:solidFill>
          <a:ln w="19050" algn="ctr">
            <a:noFill/>
            <a:round/>
            <a:headEnd/>
            <a:tailEnd/>
          </a:ln>
          <a:scene3d>
            <a:camera prst="orthographicFront"/>
            <a:lightRig rig="threePt" dir="t"/>
          </a:scene3d>
          <a:sp3d>
            <a:bevelT/>
          </a:sp3d>
        </p:spPr>
        <p:txBody>
          <a:bodyPr lIns="91407" tIns="45704" rIns="91407" bIns="45704"/>
          <a:lstStyle/>
          <a:p>
            <a:pPr>
              <a:defRPr/>
            </a:pPr>
            <a:endParaRPr lang="en-US" sz="900" dirty="0">
              <a:solidFill>
                <a:srgbClr val="969696"/>
              </a:solidFill>
              <a:latin typeface="55 Helvetica Roman" pitchFamily="1" charset="0"/>
              <a:ea typeface="ＭＳ Ｐゴシック" charset="-128"/>
            </a:endParaRPr>
          </a:p>
        </p:txBody>
      </p:sp>
      <p:pic>
        <p:nvPicPr>
          <p:cNvPr id="15" name="Picture 14" descr="Moon.jpg"/>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225425" y="5055364"/>
            <a:ext cx="1024128" cy="822960"/>
          </a:xfrm>
          <a:prstGeom prst="rect">
            <a:avLst/>
          </a:prstGeom>
          <a:ln>
            <a:solidFill>
              <a:srgbClr val="3366FF"/>
            </a:solidFill>
          </a:ln>
        </p:spPr>
      </p:pic>
      <p:pic>
        <p:nvPicPr>
          <p:cNvPr id="17" name="Picture 16" descr="Mars.jpg"/>
          <p:cNvPicPr>
            <a:picLocks noChangeAspect="1"/>
          </p:cNvPicPr>
          <p:nvPr userDrawn="1"/>
        </p:nvPicPr>
        <p:blipFill>
          <a:blip r:embed="rId4" cstate="screen">
            <a:alphaModFix/>
            <a:extLst>
              <a:ext uri="{28A0092B-C50C-407E-A947-70E740481C1C}">
                <a14:useLocalDpi xmlns:a14="http://schemas.microsoft.com/office/drawing/2010/main"/>
              </a:ext>
            </a:extLst>
          </a:blip>
          <a:stretch>
            <a:fillRect/>
          </a:stretch>
        </p:blipFill>
        <p:spPr>
          <a:xfrm>
            <a:off x="2617415" y="5055364"/>
            <a:ext cx="1024128" cy="822960"/>
          </a:xfrm>
          <a:prstGeom prst="rect">
            <a:avLst/>
          </a:prstGeom>
          <a:ln>
            <a:solidFill>
              <a:srgbClr val="3366FF"/>
            </a:solidFill>
          </a:ln>
        </p:spPr>
      </p:pic>
      <p:pic>
        <p:nvPicPr>
          <p:cNvPr id="18" name="Picture 17" descr="Asteroids.jpg"/>
          <p:cNvPicPr>
            <a:picLocks noChangeAspect="1"/>
          </p:cNvPicPr>
          <p:nvPr userDrawn="1"/>
        </p:nvPicPr>
        <p:blipFill>
          <a:blip r:embed="rId5" cstate="screen">
            <a:alphaModFix/>
            <a:extLst>
              <a:ext uri="{28A0092B-C50C-407E-A947-70E740481C1C}">
                <a14:useLocalDpi xmlns:a14="http://schemas.microsoft.com/office/drawing/2010/main"/>
              </a:ext>
            </a:extLst>
          </a:blip>
          <a:stretch>
            <a:fillRect/>
          </a:stretch>
        </p:blipFill>
        <p:spPr>
          <a:xfrm>
            <a:off x="3813410" y="5055364"/>
            <a:ext cx="1024128" cy="822960"/>
          </a:xfrm>
          <a:prstGeom prst="rect">
            <a:avLst/>
          </a:prstGeom>
          <a:ln>
            <a:solidFill>
              <a:srgbClr val="3366FF"/>
            </a:solidFill>
          </a:ln>
        </p:spPr>
      </p:pic>
      <p:pic>
        <p:nvPicPr>
          <p:cNvPr id="20" name="Picture 19" descr="Nebula2.jp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05398" y="5055364"/>
            <a:ext cx="1024128" cy="822960"/>
          </a:xfrm>
          <a:prstGeom prst="rect">
            <a:avLst/>
          </a:prstGeom>
          <a:ln>
            <a:solidFill>
              <a:srgbClr val="3366FF"/>
            </a:solidFill>
          </a:ln>
        </p:spPr>
      </p:pic>
      <p:sp>
        <p:nvSpPr>
          <p:cNvPr id="21" name="Rectangle 8"/>
          <p:cNvSpPr>
            <a:spLocks noChangeArrowheads="1"/>
          </p:cNvSpPr>
          <p:nvPr userDrawn="1"/>
        </p:nvSpPr>
        <p:spPr bwMode="auto">
          <a:xfrm>
            <a:off x="293070" y="493713"/>
            <a:ext cx="220503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5" tIns="45697" rIns="91395" bIns="45697"/>
          <a:lstStyle/>
          <a:p>
            <a:r>
              <a:rPr lang="en-US" sz="700" dirty="0">
                <a:solidFill>
                  <a:srgbClr val="F8F8F8"/>
                </a:solidFill>
                <a:latin typeface="Arial"/>
              </a:rPr>
              <a:t>National Aeronautics and Space Administration</a:t>
            </a:r>
            <a:endParaRPr lang="en-US" dirty="0">
              <a:solidFill>
                <a:srgbClr val="F8F8F8"/>
              </a:solidFill>
              <a:latin typeface="Arial"/>
            </a:endParaRPr>
          </a:p>
        </p:txBody>
      </p:sp>
      <p:sp>
        <p:nvSpPr>
          <p:cNvPr id="22" name="Rectangle 9"/>
          <p:cNvSpPr>
            <a:spLocks noChangeArrowheads="1"/>
          </p:cNvSpPr>
          <p:nvPr userDrawn="1"/>
        </p:nvSpPr>
        <p:spPr bwMode="auto">
          <a:xfrm>
            <a:off x="0" y="6584950"/>
            <a:ext cx="220503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5" tIns="45697" rIns="91395" bIns="45697"/>
          <a:lstStyle/>
          <a:p>
            <a:r>
              <a:rPr lang="en-US" sz="700" b="1" dirty="0">
                <a:solidFill>
                  <a:srgbClr val="F8F8F8"/>
                </a:solidFill>
                <a:latin typeface="Arial"/>
                <a:cs typeface="Arial" charset="0"/>
              </a:rPr>
              <a:t>www.nasa.gov/sls</a:t>
            </a:r>
            <a:endParaRPr lang="en-US" b="1" dirty="0">
              <a:solidFill>
                <a:srgbClr val="F8F8F8"/>
              </a:solidFill>
              <a:latin typeface="Arial"/>
              <a:cs typeface="Arial" charset="0"/>
            </a:endParaRPr>
          </a:p>
        </p:txBody>
      </p:sp>
      <p:sp>
        <p:nvSpPr>
          <p:cNvPr id="26" name="Rectangle 26"/>
          <p:cNvSpPr>
            <a:spLocks noChangeArrowheads="1"/>
          </p:cNvSpPr>
          <p:nvPr userDrawn="1"/>
        </p:nvSpPr>
        <p:spPr bwMode="auto">
          <a:xfrm rot="16200000">
            <a:off x="5941151" y="2924359"/>
            <a:ext cx="5202088" cy="1087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07" tIns="45704" rIns="91407" bIns="45704" anchor="ctr" anchorCtr="0">
            <a:spAutoFit/>
          </a:bodyPr>
          <a:lstStyle/>
          <a:p>
            <a:r>
              <a:rPr lang="en-US" sz="3200" dirty="0">
                <a:solidFill>
                  <a:srgbClr val="F97800"/>
                </a:solidFill>
                <a:latin typeface="Arial Black" charset="0"/>
                <a:cs typeface="Arial" charset="0"/>
              </a:rPr>
              <a:t>Space Launch System	 </a:t>
            </a:r>
            <a:endParaRPr lang="en-US" sz="3200" dirty="0">
              <a:solidFill>
                <a:srgbClr val="F97800"/>
              </a:solidFill>
              <a:latin typeface="Arial Black" charset="0"/>
            </a:endParaRPr>
          </a:p>
        </p:txBody>
      </p:sp>
      <p:sp>
        <p:nvSpPr>
          <p:cNvPr id="27" name="Rectangle 2"/>
          <p:cNvSpPr>
            <a:spLocks noGrp="1" noChangeArrowheads="1"/>
          </p:cNvSpPr>
          <p:nvPr>
            <p:ph type="ctrTitle"/>
          </p:nvPr>
        </p:nvSpPr>
        <p:spPr>
          <a:xfrm>
            <a:off x="348655" y="2714428"/>
            <a:ext cx="6540609" cy="1269956"/>
          </a:xfrm>
        </p:spPr>
        <p:txBody>
          <a:bodyPr/>
          <a:lstStyle>
            <a:lvl1pPr algn="l">
              <a:defRPr sz="2800">
                <a:solidFill>
                  <a:srgbClr val="F68B00"/>
                </a:solidFill>
              </a:defRPr>
            </a:lvl1pPr>
          </a:lstStyle>
          <a:p>
            <a:r>
              <a:rPr lang="en-US" dirty="0"/>
              <a:t>Click to edit Master title style</a:t>
            </a:r>
          </a:p>
        </p:txBody>
      </p:sp>
      <p:sp>
        <p:nvSpPr>
          <p:cNvPr id="28" name="Rectangle 3"/>
          <p:cNvSpPr>
            <a:spLocks noGrp="1" noChangeArrowheads="1"/>
          </p:cNvSpPr>
          <p:nvPr>
            <p:ph type="subTitle" idx="1"/>
          </p:nvPr>
        </p:nvSpPr>
        <p:spPr>
          <a:xfrm>
            <a:off x="5152354" y="5922367"/>
            <a:ext cx="3541874" cy="789703"/>
          </a:xfrm>
          <a:prstGeom prst="rect">
            <a:avLst/>
          </a:prstGeom>
        </p:spPr>
        <p:txBody>
          <a:bodyPr/>
          <a:lstStyle>
            <a:lvl1pPr marL="0" indent="0" algn="r">
              <a:lnSpc>
                <a:spcPts val="2000"/>
              </a:lnSpc>
              <a:spcBef>
                <a:spcPts val="0"/>
              </a:spcBef>
              <a:spcAft>
                <a:spcPts val="0"/>
              </a:spcAft>
              <a:buFont typeface="AGaramond RegularSC" pitchFamily="1" charset="0"/>
              <a:buNone/>
              <a:defRPr sz="1600" b="1" i="0">
                <a:solidFill>
                  <a:srgbClr val="F8F8F8"/>
                </a:solidFill>
                <a:effectLst>
                  <a:outerShdw blurRad="38100" dist="38100" dir="2700000" algn="tl">
                    <a:srgbClr val="000000">
                      <a:alpha val="43137"/>
                    </a:srgbClr>
                  </a:outerShdw>
                </a:effectLst>
                <a:latin typeface="Arial Narrow"/>
                <a:cs typeface="Arial Narrow"/>
              </a:defRPr>
            </a:lvl1pPr>
          </a:lstStyle>
          <a:p>
            <a:endParaRPr lang="en-US" dirty="0"/>
          </a:p>
        </p:txBody>
      </p:sp>
      <p:pic>
        <p:nvPicPr>
          <p:cNvPr id="23" name="Picture 22" descr="EarthMoonLagrange.jp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008498" y="5055364"/>
            <a:ext cx="1024128" cy="822960"/>
          </a:xfrm>
          <a:prstGeom prst="rect">
            <a:avLst/>
          </a:prstGeom>
          <a:ln w="9525" cmpd="sng">
            <a:solidFill>
              <a:srgbClr val="3266FF"/>
            </a:solidFill>
          </a:ln>
        </p:spPr>
      </p:pic>
      <p:pic>
        <p:nvPicPr>
          <p:cNvPr id="8" name="Picture 7" descr="ISS.jpg"/>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1418128" y="5055364"/>
            <a:ext cx="1024128" cy="822960"/>
          </a:xfrm>
          <a:prstGeom prst="rect">
            <a:avLst/>
          </a:prstGeom>
          <a:ln>
            <a:solidFill>
              <a:srgbClr val="274FC3"/>
            </a:solidFill>
          </a:ln>
        </p:spPr>
      </p:pic>
      <p:pic>
        <p:nvPicPr>
          <p:cNvPr id="29" name="Picture 9"/>
          <p:cNvPicPr>
            <a:picLocks noChangeAspect="1" noChangeArrowheads="1"/>
          </p:cNvPicPr>
          <p:nvPr userDrawn="1"/>
        </p:nvPicPr>
        <p:blipFill>
          <a:blip r:embed="rId9" cstate="screen">
            <a:clrChange>
              <a:clrFrom>
                <a:srgbClr val="000000"/>
              </a:clrFrom>
              <a:clrTo>
                <a:srgbClr val="000000">
                  <a:alpha val="0"/>
                </a:srgbClr>
              </a:clrTo>
            </a:clrChange>
            <a:lum contrast="14000"/>
            <a:extLst>
              <a:ext uri="{28A0092B-C50C-407E-A947-70E740481C1C}">
                <a14:useLocalDpi xmlns:a14="http://schemas.microsoft.com/office/drawing/2010/main"/>
              </a:ext>
            </a:extLst>
          </a:blip>
          <a:srcRect/>
          <a:stretch>
            <a:fillRect/>
          </a:stretch>
        </p:blipFill>
        <p:spPr bwMode="auto">
          <a:xfrm>
            <a:off x="8214680" y="225425"/>
            <a:ext cx="685800" cy="571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 name="Picture 29" descr="Full Moon.png"/>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6400807" y="2524334"/>
            <a:ext cx="295073" cy="295073"/>
          </a:xfrm>
          <a:prstGeom prst="rect">
            <a:avLst/>
          </a:prstGeom>
        </p:spPr>
      </p:pic>
      <p:pic>
        <p:nvPicPr>
          <p:cNvPr id="31" name="Picture 30" descr="Mars.png"/>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829120" y="1179689"/>
            <a:ext cx="258032" cy="206426"/>
          </a:xfrm>
          <a:prstGeom prst="rect">
            <a:avLst/>
          </a:prstGeom>
        </p:spPr>
      </p:pic>
      <p:grpSp>
        <p:nvGrpSpPr>
          <p:cNvPr id="32" name="Group 31"/>
          <p:cNvGrpSpPr/>
          <p:nvPr userDrawn="1"/>
        </p:nvGrpSpPr>
        <p:grpSpPr>
          <a:xfrm>
            <a:off x="6557646" y="1981200"/>
            <a:ext cx="528954" cy="381001"/>
            <a:chOff x="6098415" y="1752599"/>
            <a:chExt cx="528954" cy="381001"/>
          </a:xfrm>
        </p:grpSpPr>
        <p:pic>
          <p:nvPicPr>
            <p:cNvPr id="33" name="Picture 32" descr="Bright Asteroid.png"/>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6098415" y="1752599"/>
              <a:ext cx="528954" cy="381001"/>
            </a:xfrm>
            <a:prstGeom prst="rect">
              <a:avLst/>
            </a:prstGeom>
          </p:spPr>
        </p:pic>
        <p:sp>
          <p:nvSpPr>
            <p:cNvPr id="34" name="4-Point Star 33"/>
            <p:cNvSpPr/>
            <p:nvPr userDrawn="1"/>
          </p:nvSpPr>
          <p:spPr bwMode="auto">
            <a:xfrm>
              <a:off x="6310416" y="1870083"/>
              <a:ext cx="64008" cy="91440"/>
            </a:xfrm>
            <a:prstGeom prst="star4">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dirty="0">
                <a:solidFill>
                  <a:srgbClr val="666666"/>
                </a:solidFill>
                <a:latin typeface="55 Helvetica Roman" pitchFamily="1" charset="0"/>
              </a:endParaRPr>
            </a:p>
          </p:txBody>
        </p:sp>
      </p:grpSp>
      <p:pic>
        <p:nvPicPr>
          <p:cNvPr id="2" name="Picture 1"/>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7362666" y="1980440"/>
            <a:ext cx="757389" cy="3934321"/>
          </a:xfrm>
          <a:prstGeom prst="rect">
            <a:avLst/>
          </a:prstGeom>
        </p:spPr>
      </p:pic>
    </p:spTree>
    <p:extLst>
      <p:ext uri="{BB962C8B-B14F-4D97-AF65-F5344CB8AC3E}">
        <p14:creationId xmlns:p14="http://schemas.microsoft.com/office/powerpoint/2010/main" val="2066358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41908" y="1261872"/>
            <a:ext cx="8452842" cy="5192159"/>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fld id="{F517D666-7F59-E845-A1D0-5580F365851D}" type="datetime1">
              <a:rPr lang="en-US" smtClean="0">
                <a:latin typeface="Arial"/>
              </a:rPr>
              <a:pPr/>
              <a:t>7/23/2023</a:t>
            </a:fld>
            <a:endParaRPr lang="en-US" dirty="0">
              <a:latin typeface="Arial"/>
            </a:endParaRPr>
          </a:p>
        </p:txBody>
      </p:sp>
    </p:spTree>
    <p:extLst>
      <p:ext uri="{BB962C8B-B14F-4D97-AF65-F5344CB8AC3E}">
        <p14:creationId xmlns:p14="http://schemas.microsoft.com/office/powerpoint/2010/main" val="19197209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keawa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341914" y="1258869"/>
            <a:ext cx="8452843" cy="472827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fld id="{E4A08D71-DEA4-824E-B656-832D2AF6A5A5}" type="datetime1">
              <a:rPr lang="en-US" smtClean="0">
                <a:latin typeface="Arial"/>
              </a:rPr>
              <a:pPr/>
              <a:t>7/23/2023</a:t>
            </a:fld>
            <a:endParaRPr lang="en-US" dirty="0">
              <a:latin typeface="Arial"/>
            </a:endParaRPr>
          </a:p>
        </p:txBody>
      </p:sp>
    </p:spTree>
    <p:extLst>
      <p:ext uri="{BB962C8B-B14F-4D97-AF65-F5344CB8AC3E}">
        <p14:creationId xmlns:p14="http://schemas.microsoft.com/office/powerpoint/2010/main" val="19715049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fld id="{64CF9CB9-1A02-4B4A-A51E-2D79E05845AE}" type="datetime1">
              <a:rPr lang="en-US" smtClean="0">
                <a:latin typeface="Arial"/>
              </a:rPr>
              <a:pPr/>
              <a:t>7/23/2023</a:t>
            </a:fld>
            <a:endParaRPr lang="en-US" dirty="0">
              <a:latin typeface="Arial"/>
            </a:endParaRPr>
          </a:p>
        </p:txBody>
      </p:sp>
    </p:spTree>
    <p:extLst>
      <p:ext uri="{BB962C8B-B14F-4D97-AF65-F5344CB8AC3E}">
        <p14:creationId xmlns:p14="http://schemas.microsoft.com/office/powerpoint/2010/main" val="143055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 Takeaway">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fld id="{8E6B122F-274F-3441-9032-6B402BC69C86}" type="datetime1">
              <a:rPr lang="en-US" smtClean="0">
                <a:latin typeface="Arial"/>
              </a:rPr>
              <a:pPr/>
              <a:t>7/23/2023</a:t>
            </a:fld>
            <a:endParaRPr lang="en-US" dirty="0">
              <a:latin typeface="Arial"/>
            </a:endParaRPr>
          </a:p>
        </p:txBody>
      </p:sp>
      <p:sp>
        <p:nvSpPr>
          <p:cNvPr id="5" name="Title 1"/>
          <p:cNvSpPr>
            <a:spLocks noGrp="1"/>
          </p:cNvSpPr>
          <p:nvPr>
            <p:ph type="title"/>
          </p:nvPr>
        </p:nvSpPr>
        <p:spPr>
          <a:xfrm>
            <a:off x="528542" y="38967"/>
            <a:ext cx="7512372" cy="836613"/>
          </a:xfrm>
        </p:spPr>
        <p:txBody>
          <a:bodyPr/>
          <a:lstStyle/>
          <a:p>
            <a:r>
              <a:rPr lang="en-US"/>
              <a:t>Click to edit Master title style</a:t>
            </a:r>
            <a:endParaRPr lang="en-US" dirty="0"/>
          </a:p>
        </p:txBody>
      </p:sp>
    </p:spTree>
    <p:extLst>
      <p:ext uri="{BB962C8B-B14F-4D97-AF65-F5344CB8AC3E}">
        <p14:creationId xmlns:p14="http://schemas.microsoft.com/office/powerpoint/2010/main" val="212237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700">
                <a:solidFill>
                  <a:srgbClr val="000000"/>
                </a:solidFill>
              </a:defRPr>
            </a:lvl1pPr>
          </a:lstStyle>
          <a:p>
            <a:fld id="{36759E51-7AF9-1546-A481-E9ED66BA79EC}" type="datetime1">
              <a:rPr lang="en-US" smtClean="0">
                <a:latin typeface="Arial"/>
              </a:rPr>
              <a:pPr/>
              <a:t>7/23/2023</a:t>
            </a:fld>
            <a:endParaRPr lang="en-US" dirty="0">
              <a:latin typeface="Arial"/>
            </a:endParaRPr>
          </a:p>
        </p:txBody>
      </p:sp>
    </p:spTree>
    <p:extLst>
      <p:ext uri="{BB962C8B-B14F-4D97-AF65-F5344CB8AC3E}">
        <p14:creationId xmlns:p14="http://schemas.microsoft.com/office/powerpoint/2010/main" val="788526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3848C6-BFB7-7945-93A1-92F37B3DA249}" type="datetime1">
              <a:rPr lang="en-US" smtClean="0">
                <a:solidFill>
                  <a:prstClr val="black">
                    <a:tint val="75000"/>
                  </a:prstClr>
                </a:solidFill>
                <a:latin typeface="Arial"/>
              </a:rPr>
              <a:pPr/>
              <a:t>7/23/2023</a:t>
            </a:fld>
            <a:endParaRPr lang="en-US" dirty="0">
              <a:solidFill>
                <a:prstClr val="black">
                  <a:tint val="75000"/>
                </a:prstClr>
              </a:solidFill>
              <a:latin typeface="Aria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tint val="75000"/>
                </a:prstClr>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894B792-F7F0-4359-9EA9-80341CB2E444}" type="slidenum">
              <a:rPr lang="en-US" smtClean="0">
                <a:solidFill>
                  <a:prstClr val="black">
                    <a:tint val="75000"/>
                  </a:prstClr>
                </a:solidFill>
                <a:latin typeface="Arial"/>
              </a:rPr>
              <a:pPr/>
              <a:t>‹#›</a:t>
            </a:fld>
            <a:endParaRPr lang="en-US" dirty="0">
              <a:solidFill>
                <a:prstClr val="black">
                  <a:tint val="75000"/>
                </a:prstClr>
              </a:solidFill>
              <a:latin typeface="Arial"/>
            </a:endParaRPr>
          </a:p>
        </p:txBody>
      </p:sp>
    </p:spTree>
    <p:extLst>
      <p:ext uri="{BB962C8B-B14F-4D97-AF65-F5344CB8AC3E}">
        <p14:creationId xmlns:p14="http://schemas.microsoft.com/office/powerpoint/2010/main" val="2828626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9"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latin typeface="Arial"/>
              </a:rPr>
              <a:t>File Name.</a:t>
            </a:r>
            <a:fld id="{F3E9E773-C84B-4F48-B42B-2136FDBAB2E2}" type="slidenum">
              <a:rPr lang="en-US">
                <a:solidFill>
                  <a:srgbClr val="000000"/>
                </a:solidFill>
                <a:latin typeface="Arial"/>
              </a:rPr>
              <a:pPr>
                <a:defRPr/>
              </a:pPr>
              <a:t>‹#›</a:t>
            </a:fld>
            <a:endParaRPr lang="en-US" dirty="0">
              <a:solidFill>
                <a:srgbClr val="000000"/>
              </a:solidFill>
              <a:latin typeface="Arial"/>
            </a:endParaRPr>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3870761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9"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solidFill>
                  <a:srgbClr val="000000"/>
                </a:solidFill>
                <a:latin typeface="Arial"/>
              </a:rPr>
              <a:t>File Name.</a:t>
            </a:r>
            <a:fld id="{F3E9E773-C84B-4F48-B42B-2136FDBAB2E2}" type="slidenum">
              <a:rPr lang="en-US">
                <a:solidFill>
                  <a:srgbClr val="000000"/>
                </a:solidFill>
                <a:latin typeface="Arial"/>
              </a:rPr>
              <a:pPr>
                <a:defRPr/>
              </a:pPr>
              <a:t>‹#›</a:t>
            </a:fld>
            <a:endParaRPr lang="en-US" dirty="0">
              <a:solidFill>
                <a:srgbClr val="000000"/>
              </a:solidFill>
              <a:latin typeface="Arial"/>
            </a:endParaRPr>
          </a:p>
        </p:txBody>
      </p:sp>
      <p:sp>
        <p:nvSpPr>
          <p:cNvPr id="7" name="Content Placeholder 2"/>
          <p:cNvSpPr>
            <a:spLocks noGrp="1"/>
          </p:cNvSpPr>
          <p:nvPr>
            <p:ph idx="1"/>
          </p:nvPr>
        </p:nvSpPr>
        <p:spPr>
          <a:xfrm>
            <a:off x="836613" y="1211578"/>
            <a:ext cx="7958137" cy="5099112"/>
          </a:xfrm>
          <a:prstGeom prst="rect">
            <a:avLst/>
          </a:prstGeom>
        </p:spPr>
        <p:txBody>
          <a:bodyPr/>
          <a:lstStyle>
            <a:lvl1pPr marL="0" indent="0">
              <a:lnSpc>
                <a:spcPct val="100000"/>
              </a:lnSpc>
              <a:buClr>
                <a:srgbClr val="DD6016"/>
              </a:buClr>
              <a:buFontTx/>
              <a:buNone/>
              <a:defRPr sz="2400">
                <a:solidFill>
                  <a:schemeClr val="bg2"/>
                </a:solidFill>
                <a:latin typeface="+mn-lt"/>
                <a:cs typeface="Arial"/>
              </a:defRPr>
            </a:lvl1pPr>
            <a:lvl2pPr marL="0" indent="0">
              <a:lnSpc>
                <a:spcPct val="100000"/>
              </a:lnSpc>
              <a:buClr>
                <a:srgbClr val="DD6016"/>
              </a:buClr>
              <a:buFontTx/>
              <a:buNone/>
              <a:defRPr sz="2400" b="1">
                <a:solidFill>
                  <a:schemeClr val="bg2"/>
                </a:solidFill>
                <a:latin typeface="+mn-lt"/>
                <a:cs typeface="Arial"/>
              </a:defRPr>
            </a:lvl2pPr>
            <a:lvl3pPr marL="342900" indent="-114300">
              <a:lnSpc>
                <a:spcPct val="100000"/>
              </a:lnSpc>
              <a:buClr>
                <a:schemeClr val="bg2"/>
              </a:buClr>
              <a:buFont typeface="Arial"/>
              <a:buChar char="•"/>
              <a:defRPr sz="2000">
                <a:solidFill>
                  <a:schemeClr val="bg2"/>
                </a:solidFill>
                <a:latin typeface="+mn-lt"/>
                <a:cs typeface="Arial"/>
              </a:defRPr>
            </a:lvl3pPr>
            <a:lvl4pPr marL="742950" indent="-169863">
              <a:lnSpc>
                <a:spcPct val="100000"/>
              </a:lnSpc>
              <a:buClrTx/>
              <a:buFont typeface="Lucida Grande"/>
              <a:buChar char="–"/>
              <a:defRPr sz="1800">
                <a:solidFill>
                  <a:srgbClr val="000000"/>
                </a:solidFill>
                <a:latin typeface="Arial"/>
                <a:cs typeface="Arial"/>
              </a:defRPr>
            </a:lvl4pPr>
            <a:lvl5pPr marL="627063" indent="0">
              <a:lnSpc>
                <a:spcPct val="100000"/>
              </a:lnSpc>
              <a:buClr>
                <a:srgbClr val="DD6016"/>
              </a:buClr>
              <a:buFontTx/>
              <a:buNone/>
              <a:defRPr sz="1400">
                <a:solidFill>
                  <a:srgbClr val="7F7F7F"/>
                </a:solidFill>
                <a:latin typeface="Century Gothic"/>
                <a:cs typeface="Century Gothic"/>
              </a:defRPr>
            </a:lvl5pPr>
          </a:lstStyle>
          <a:p>
            <a:pPr lvl="0"/>
            <a:r>
              <a:rPr lang="en-US" dirty="0"/>
              <a:t>Click to edit Master text styles</a:t>
            </a:r>
          </a:p>
          <a:p>
            <a:pPr lvl="2"/>
            <a:r>
              <a:rPr lang="en-US" dirty="0"/>
              <a:t>Second level</a:t>
            </a:r>
          </a:p>
          <a:p>
            <a:pPr lvl="3"/>
            <a:r>
              <a:rPr lang="en-US" dirty="0"/>
              <a:t>Third level</a:t>
            </a:r>
          </a:p>
          <a:p>
            <a:pPr lvl="3"/>
            <a:endParaRPr lang="en-US" dirty="0"/>
          </a:p>
        </p:txBody>
      </p:sp>
      <p:sp>
        <p:nvSpPr>
          <p:cNvPr id="3" name="Text Placeholder 2"/>
          <p:cNvSpPr>
            <a:spLocks noGrp="1"/>
          </p:cNvSpPr>
          <p:nvPr>
            <p:ph type="body" sz="quarter" idx="10"/>
          </p:nvPr>
        </p:nvSpPr>
        <p:spPr>
          <a:xfrm>
            <a:off x="3160058" y="522941"/>
            <a:ext cx="5983941" cy="329266"/>
          </a:xfrm>
          <a:prstGeom prst="rect">
            <a:avLst/>
          </a:prstGeom>
        </p:spPr>
        <p:txBody>
          <a:bodyPr vert="horz"/>
          <a:lstStyle>
            <a:lvl1pPr marL="0" indent="0" algn="r">
              <a:buNone/>
              <a:defRPr sz="1800" i="1"/>
            </a:lvl1pPr>
            <a:lvl2pPr marL="338018" indent="0" algn="r">
              <a:buNone/>
              <a:defRPr/>
            </a:lvl2pPr>
            <a:lvl3pPr marL="566534" indent="0" algn="r">
              <a:buNone/>
              <a:defRPr/>
            </a:lvl3pPr>
            <a:lvl4pPr marL="739512" indent="0" algn="r">
              <a:buNone/>
              <a:defRPr/>
            </a:lvl4pPr>
            <a:lvl5pPr marL="922009" indent="0" algn="r">
              <a:buNone/>
              <a:defRPr/>
            </a:lvl5pPr>
          </a:lstStyle>
          <a:p>
            <a:pPr lvl="0"/>
            <a:r>
              <a:rPr lang="en-US" dirty="0"/>
              <a:t>Click to edit Master text styles</a:t>
            </a:r>
          </a:p>
        </p:txBody>
      </p:sp>
    </p:spTree>
    <p:extLst>
      <p:ext uri="{BB962C8B-B14F-4D97-AF65-F5344CB8AC3E}">
        <p14:creationId xmlns:p14="http://schemas.microsoft.com/office/powerpoint/2010/main" val="1181316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EOMD-National-template.jpg"/>
          <p:cNvPicPr>
            <a:picLocks noChangeAspect="1"/>
          </p:cNvPicPr>
          <p:nvPr userDrawn="1"/>
        </p:nvPicPr>
        <p:blipFill>
          <a:blip r:embed="rId2"/>
          <a:stretch>
            <a:fillRect/>
          </a:stretch>
        </p:blipFill>
        <p:spPr>
          <a:xfrm>
            <a:off x="0" y="0"/>
            <a:ext cx="9144000" cy="6858000"/>
          </a:xfrm>
          <a:prstGeom prst="rect">
            <a:avLst/>
          </a:prstGeom>
        </p:spPr>
      </p:pic>
      <p:pic>
        <p:nvPicPr>
          <p:cNvPr id="5" name="Picture 67" descr="NASA insignia RGB"/>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954963" y="239713"/>
            <a:ext cx="717550" cy="593725"/>
          </a:xfrm>
          <a:prstGeom prst="rect">
            <a:avLst/>
          </a:prstGeom>
          <a:noFill/>
          <a:ln w="9525">
            <a:noFill/>
            <a:miter lim="800000"/>
            <a:headEnd/>
            <a:tailEnd/>
          </a:ln>
        </p:spPr>
      </p:pic>
      <p:sp>
        <p:nvSpPr>
          <p:cNvPr id="6" name="Text Box 74"/>
          <p:cNvSpPr txBox="1">
            <a:spLocks noChangeArrowheads="1"/>
          </p:cNvSpPr>
          <p:nvPr userDrawn="1"/>
        </p:nvSpPr>
        <p:spPr bwMode="auto">
          <a:xfrm>
            <a:off x="466725" y="455613"/>
            <a:ext cx="2124075" cy="184150"/>
          </a:xfrm>
          <a:prstGeom prst="rect">
            <a:avLst/>
          </a:prstGeom>
          <a:noFill/>
          <a:ln w="9525">
            <a:noFill/>
            <a:miter lim="800000"/>
            <a:headEnd/>
            <a:tailEnd/>
          </a:ln>
        </p:spPr>
        <p:txBody>
          <a:bodyPr>
            <a:spAutoFit/>
          </a:bodyPr>
          <a:lstStyle/>
          <a:p>
            <a:pPr defTabSz="457200" eaLnBrk="0" hangingPunct="0">
              <a:spcBef>
                <a:spcPct val="50000"/>
              </a:spcBef>
              <a:defRPr/>
            </a:pPr>
            <a:r>
              <a:rPr lang="en-US" sz="600" dirty="0">
                <a:solidFill>
                  <a:prstClr val="white"/>
                </a:solidFill>
                <a:latin typeface="Arial"/>
                <a:ea typeface="ヒラギノ角ゴ Pro W3" charset="-128"/>
                <a:cs typeface="Arial"/>
              </a:rPr>
              <a:t>National Aeronautics and Space Administration</a:t>
            </a:r>
          </a:p>
        </p:txBody>
      </p:sp>
      <p:sp>
        <p:nvSpPr>
          <p:cNvPr id="2" name="Title 1"/>
          <p:cNvSpPr>
            <a:spLocks noGrp="1"/>
          </p:cNvSpPr>
          <p:nvPr>
            <p:ph type="ctrTitle"/>
          </p:nvPr>
        </p:nvSpPr>
        <p:spPr>
          <a:xfrm>
            <a:off x="466725" y="782639"/>
            <a:ext cx="7305675" cy="919162"/>
          </a:xfrm>
        </p:spPr>
        <p:txBody>
          <a:bodyPr/>
          <a:lstStyle>
            <a:lvl1pPr algn="l">
              <a:defRPr sz="2800" b="1" i="0">
                <a:solidFill>
                  <a:schemeClr val="bg1"/>
                </a:solidFill>
                <a:latin typeface="Arial"/>
                <a:cs typeface="Arial"/>
              </a:defRPr>
            </a:lvl1pPr>
          </a:lstStyle>
          <a:p>
            <a:r>
              <a:rPr lang="en-US"/>
              <a:t>Click to edit Master title style</a:t>
            </a:r>
            <a:endParaRPr lang="en-US" dirty="0"/>
          </a:p>
        </p:txBody>
      </p:sp>
      <p:sp>
        <p:nvSpPr>
          <p:cNvPr id="3" name="Subtitle 2"/>
          <p:cNvSpPr>
            <a:spLocks noGrp="1"/>
          </p:cNvSpPr>
          <p:nvPr>
            <p:ph type="subTitle" idx="1"/>
          </p:nvPr>
        </p:nvSpPr>
        <p:spPr>
          <a:xfrm>
            <a:off x="466725" y="1701801"/>
            <a:ext cx="4460875" cy="1371599"/>
          </a:xfrm>
        </p:spPr>
        <p:txBody>
          <a:bodyPr/>
          <a:lstStyle>
            <a:lvl1pPr marL="0" indent="0" algn="l">
              <a:buNone/>
              <a:defRPr sz="2400">
                <a:solidFill>
                  <a:schemeClr val="bg1">
                    <a:lumMod val="8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35264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a:lvl1pPr>
          </a:lstStyle>
          <a:p>
            <a:fld id="{B76FB039-0212-4C45-B187-7CCA88D0B4A2}"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150361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ctr">
              <a:defRPr sz="1800" b="1" cap="all">
                <a:solidFill>
                  <a:schemeClr val="tx1"/>
                </a:solidFill>
              </a:defRPr>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ctr"/>
          <a:lstStyle>
            <a:lvl1pPr marL="0" indent="0" algn="ctr">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vl1pPr>
          </a:lstStyle>
          <a:p>
            <a:fld id="{BBD844BE-B825-43C5-8E27-EC2A2D7BF011}"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524777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p:txBody>
          <a:bodyPr/>
          <a:lstStyle>
            <a:lvl1pPr>
              <a:defRPr/>
            </a:lvl1pPr>
          </a:lstStyle>
          <a:p>
            <a:fld id="{80D13115-FD9B-4CBA-B62C-E531FCF55EBC}"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57181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p:cNvSpPr>
            <a:spLocks noGrp="1"/>
          </p:cNvSpPr>
          <p:nvPr>
            <p:ph type="sldNum" sz="quarter" idx="12"/>
          </p:nvPr>
        </p:nvSpPr>
        <p:spPr/>
        <p:txBody>
          <a:bodyPr/>
          <a:lstStyle>
            <a:lvl1pPr>
              <a:defRPr/>
            </a:lvl1pPr>
          </a:lstStyle>
          <a:p>
            <a:fld id="{5701CDFA-CEC6-4992-A8BB-4E304AB102DF}"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755260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p:txBody>
          <a:bodyPr/>
          <a:lstStyle>
            <a:lvl1pPr>
              <a:defRPr/>
            </a:lvl1pPr>
          </a:lstStyle>
          <a:p>
            <a:fld id="{03A72AC1-E5E0-4DD9-AA15-3FC3657730B5}"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290308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vl1pPr>
          </a:lstStyle>
          <a:p>
            <a:fld id="{5252F13B-96D3-42AB-9A7F-1923562D5101}"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346829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vl1pPr>
          </a:lstStyle>
          <a:p>
            <a:fld id="{AF3DC7D3-1BED-43B3-B5EA-11E3FD10FCF2}" type="slidenum">
              <a:rPr lang="en-US">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779532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7" name="Picture 6" descr="Banner.jpg"/>
          <p:cNvPicPr>
            <a:picLocks noChangeAspect="1"/>
          </p:cNvPicPr>
          <p:nvPr userDrawn="1"/>
        </p:nvPicPr>
        <p:blipFill>
          <a:blip r:embed="rId2" cstate="print"/>
          <a:stretch>
            <a:fillRect/>
          </a:stretch>
        </p:blipFill>
        <p:spPr>
          <a:xfrm>
            <a:off x="-1" y="0"/>
            <a:ext cx="9144001" cy="900752"/>
          </a:xfrm>
          <a:prstGeom prst="rect">
            <a:avLst/>
          </a:prstGeom>
        </p:spPr>
      </p:pic>
      <p:sp>
        <p:nvSpPr>
          <p:cNvPr id="2" name="Title 1"/>
          <p:cNvSpPr>
            <a:spLocks noGrp="1"/>
          </p:cNvSpPr>
          <p:nvPr>
            <p:ph type="title"/>
          </p:nvPr>
        </p:nvSpPr>
        <p:spPr>
          <a:xfrm>
            <a:off x="457200" y="1"/>
            <a:ext cx="7567684" cy="887104"/>
          </a:xfrm>
        </p:spPr>
        <p:txBody>
          <a:bodyPr/>
          <a:lstStyle>
            <a:lvl1pPr algn="l">
              <a:defRPr>
                <a:solidFill>
                  <a:schemeClr val="bg1"/>
                </a:solidFill>
              </a:defRPr>
            </a:lvl1pPr>
          </a:lstStyle>
          <a:p>
            <a:r>
              <a:rPr lang="en-US"/>
              <a:t>Click to edit Master title style</a:t>
            </a:r>
            <a:endParaRPr lang="en-US" dirty="0"/>
          </a:p>
        </p:txBody>
      </p:sp>
      <p:sp>
        <p:nvSpPr>
          <p:cNvPr id="6" name="Slide Number Placeholder 5"/>
          <p:cNvSpPr>
            <a:spLocks noGrp="1"/>
          </p:cNvSpPr>
          <p:nvPr>
            <p:ph type="sldNum" sz="quarter" idx="12"/>
          </p:nvPr>
        </p:nvSpPr>
        <p:spPr>
          <a:xfrm>
            <a:off x="7029423" y="6572800"/>
            <a:ext cx="2133600" cy="365125"/>
          </a:xfrm>
        </p:spPr>
        <p:txBody>
          <a:bodyPr/>
          <a:lstStyle/>
          <a:p>
            <a:fld id="{C894B792-F7F0-4359-9EA9-80341CB2E444}" type="slidenum">
              <a:rPr lang="en-US" smtClean="0">
                <a:solidFill>
                  <a:prstClr val="black"/>
                </a:solidFill>
              </a:rPr>
              <a:pPr/>
              <a:t>‹#›</a:t>
            </a:fld>
            <a:endParaRPr lang="en-US" dirty="0">
              <a:solidFill>
                <a:prstClr val="black"/>
              </a:solidFill>
            </a:endParaRPr>
          </a:p>
        </p:txBody>
      </p:sp>
      <p:pic>
        <p:nvPicPr>
          <p:cNvPr id="8" name="Picture 130" descr="NASA-insignia-RGB.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020050" y="214313"/>
            <a:ext cx="752475" cy="623887"/>
          </a:xfrm>
          <a:prstGeom prst="rect">
            <a:avLst/>
          </a:prstGeom>
          <a:noFill/>
          <a:ln w="9525">
            <a:noFill/>
            <a:miter lim="800000"/>
            <a:headEnd/>
            <a:tailEnd/>
          </a:ln>
        </p:spPr>
      </p:pic>
    </p:spTree>
    <p:extLst>
      <p:ext uri="{BB962C8B-B14F-4D97-AF65-F5344CB8AC3E}">
        <p14:creationId xmlns:p14="http://schemas.microsoft.com/office/powerpoint/2010/main" val="4130466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pPr>
              <a:defRPr/>
            </a:pPr>
            <a:fld id="{4CD94F4B-CF9E-4E85-925C-25A1184FA4E0}"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5536974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0 pt. Text, Subtitle, Key point">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228600" y="6213475"/>
            <a:ext cx="6773863" cy="492125"/>
          </a:xfrm>
          <a:prstGeom prst="rect">
            <a:avLst/>
          </a:prstGeom>
        </p:spPr>
        <p:txBody>
          <a:bodyPr vert="horz"/>
          <a:lstStyle>
            <a:lvl1pPr marL="7938" indent="-7938">
              <a:spcBef>
                <a:spcPts val="0"/>
              </a:spcBef>
              <a:buNone/>
              <a:defRPr sz="1600" b="1" i="1">
                <a:latin typeface="+mn-lt"/>
              </a:defRPr>
            </a:lvl1pPr>
          </a:lstStyle>
          <a:p>
            <a:pPr lvl="0"/>
            <a:r>
              <a:rPr lang="en-US"/>
              <a:t>Click to edit Master text styles</a:t>
            </a:r>
          </a:p>
        </p:txBody>
      </p:sp>
      <p:sp>
        <p:nvSpPr>
          <p:cNvPr id="2" name="Title 1"/>
          <p:cNvSpPr>
            <a:spLocks noGrp="1"/>
          </p:cNvSpPr>
          <p:nvPr>
            <p:ph type="title"/>
          </p:nvPr>
        </p:nvSpPr>
        <p:spPr>
          <a:xfrm>
            <a:off x="228600" y="304800"/>
            <a:ext cx="8229600" cy="581597"/>
          </a:xfrm>
          <a:prstGeom prst="rect">
            <a:avLst/>
          </a:prstGeom>
        </p:spPr>
        <p:txBody>
          <a:bodyPr/>
          <a:lstStyle/>
          <a:p>
            <a:r>
              <a:rPr lang="en-US"/>
              <a:t>Click to edit Master title style</a:t>
            </a:r>
            <a:endParaRPr lang="en-US" dirty="0"/>
          </a:p>
        </p:txBody>
      </p:sp>
      <p:sp>
        <p:nvSpPr>
          <p:cNvPr id="10" name="Text Placeholder 9"/>
          <p:cNvSpPr>
            <a:spLocks noGrp="1"/>
          </p:cNvSpPr>
          <p:nvPr>
            <p:ph type="body" sz="quarter" idx="14"/>
          </p:nvPr>
        </p:nvSpPr>
        <p:spPr>
          <a:xfrm>
            <a:off x="228600" y="685800"/>
            <a:ext cx="8229600" cy="609600"/>
          </a:xfrm>
          <a:prstGeom prst="rect">
            <a:avLst/>
          </a:prstGeom>
        </p:spPr>
        <p:txBody>
          <a:bodyPr vert="horz"/>
          <a:lstStyle>
            <a:lvl1pPr marL="3175" indent="-3175">
              <a:buNone/>
              <a:defRPr sz="2000" b="0" i="1">
                <a:solidFill>
                  <a:srgbClr val="8C8D8E"/>
                </a:solidFill>
                <a:latin typeface="+mn-lt"/>
              </a:defRPr>
            </a:lvl1pPr>
          </a:lstStyle>
          <a:p>
            <a:pPr lvl="0"/>
            <a:r>
              <a:rPr lang="en-US"/>
              <a:t>Click to edit Master text styles</a:t>
            </a:r>
          </a:p>
        </p:txBody>
      </p:sp>
      <p:sp>
        <p:nvSpPr>
          <p:cNvPr id="7" name="Content Placeholder 6"/>
          <p:cNvSpPr>
            <a:spLocks noGrp="1"/>
          </p:cNvSpPr>
          <p:nvPr>
            <p:ph sz="quarter" idx="15"/>
          </p:nvPr>
        </p:nvSpPr>
        <p:spPr>
          <a:xfrm>
            <a:off x="228600" y="1371600"/>
            <a:ext cx="8077200" cy="4114800"/>
          </a:xfrm>
          <a:prstGeom prst="rect">
            <a:avLst/>
          </a:prstGeom>
        </p:spPr>
        <p:txBody>
          <a:bodyPr vert="horz"/>
          <a:lstStyle>
            <a:lvl1pPr marL="282575" indent="-282575">
              <a:buSzPct val="130000"/>
              <a:defRPr/>
            </a:lvl1pPr>
            <a:lvl2pPr marL="517525" indent="-227013">
              <a:defRPr sz="1800"/>
            </a:lvl2pPr>
            <a:lvl3pPr marL="800100" indent="-176213">
              <a:buSzPct val="125000"/>
              <a:defRPr sz="1800"/>
            </a:lvl3pPr>
            <a:lvl4pPr marL="1201738" indent="-228600">
              <a:defRPr sz="1800"/>
            </a:lvl4pPr>
            <a:lvl5pPr marL="1430338" indent="-176213">
              <a:buFont typeface="Arial"/>
              <a:buChar cha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4889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11" name="Rectangle 10"/>
          <p:cNvSpPr/>
          <p:nvPr/>
        </p:nvSpPr>
        <p:spPr>
          <a:xfrm>
            <a:off x="0" y="0"/>
            <a:ext cx="9144000" cy="81940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8" name="Rectangle 37"/>
          <p:cNvSpPr/>
          <p:nvPr/>
        </p:nvSpPr>
        <p:spPr>
          <a:xfrm>
            <a:off x="0" y="409704"/>
            <a:ext cx="8356799" cy="409704"/>
          </a:xfrm>
          <a:prstGeom prst="rect">
            <a:avLst/>
          </a:prstGeom>
          <a:gradFill flip="none" rotWithShape="1">
            <a:gsLst>
              <a:gs pos="79000">
                <a:schemeClr val="bg1">
                  <a:lumMod val="75000"/>
                </a:schemeClr>
              </a:gs>
              <a:gs pos="100000">
                <a:srgbClr val="FFFFFF">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 name="Content Placeholder 2"/>
          <p:cNvSpPr>
            <a:spLocks noGrp="1"/>
          </p:cNvSpPr>
          <p:nvPr>
            <p:ph idx="1"/>
          </p:nvPr>
        </p:nvSpPr>
        <p:spPr>
          <a:xfrm>
            <a:off x="127201" y="819410"/>
            <a:ext cx="8843045" cy="5799505"/>
          </a:xfrm>
          <a:prstGeom prst="rect">
            <a:avLst/>
          </a:prstGeom>
        </p:spPr>
        <p:txBody>
          <a:bodyPr/>
          <a:lstStyle>
            <a:lvl1pPr marL="233363" indent="-233363">
              <a:defRPr sz="1600">
                <a:latin typeface="Arial Narrow"/>
                <a:cs typeface="Arial Narrow"/>
              </a:defRPr>
            </a:lvl1pPr>
            <a:lvl2pPr marL="512763" indent="-285750">
              <a:defRPr sz="1400">
                <a:latin typeface="Arial Narrow"/>
                <a:cs typeface="Arial Narrow"/>
              </a:defRPr>
            </a:lvl2pPr>
            <a:lvl3pPr marL="803275" indent="-228600">
              <a:defRPr sz="1400">
                <a:latin typeface="Arial Narrow"/>
                <a:cs typeface="Arial Narrow"/>
              </a:defRPr>
            </a:lvl3pPr>
            <a:lvl4pPr marL="1030288" indent="-228600">
              <a:defRPr sz="1200">
                <a:latin typeface="Arial Narrow"/>
                <a:cs typeface="Arial Narrow"/>
              </a:defRPr>
            </a:lvl4pPr>
            <a:lvl5pPr marL="1306513" indent="-228600">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30"/>
          <p:cNvSpPr>
            <a:spLocks noGrp="1"/>
          </p:cNvSpPr>
          <p:nvPr>
            <p:ph type="body" sz="quarter" idx="13"/>
          </p:nvPr>
        </p:nvSpPr>
        <p:spPr>
          <a:xfrm>
            <a:off x="127003" y="401965"/>
            <a:ext cx="8254998" cy="502108"/>
          </a:xfrm>
          <a:prstGeom prst="rect">
            <a:avLst/>
          </a:prstGeom>
        </p:spPr>
        <p:txBody>
          <a:bodyPr vert="horz" anchor="t"/>
          <a:lstStyle>
            <a:lvl1pPr marL="0" indent="0">
              <a:lnSpc>
                <a:spcPct val="100000"/>
              </a:lnSpc>
              <a:spcBef>
                <a:spcPts val="0"/>
              </a:spcBef>
              <a:buNone/>
              <a:defRPr sz="2000" b="0" i="1">
                <a:latin typeface="Arial Narrow"/>
                <a:cs typeface="Arial Narrow"/>
              </a:defRPr>
            </a:lvl1pPr>
            <a:lvl2pPr>
              <a:buNone/>
              <a:defRPr/>
            </a:lvl2pPr>
            <a:lvl3pPr>
              <a:buNone/>
              <a:defRPr/>
            </a:lvl3pPr>
            <a:lvl4pPr>
              <a:buNone/>
              <a:defRPr/>
            </a:lvl4pPr>
            <a:lvl5pPr>
              <a:buNone/>
              <a:defRPr/>
            </a:lvl5pPr>
          </a:lstStyle>
          <a:p>
            <a:pPr lvl="0"/>
            <a:r>
              <a:rPr lang="en-US"/>
              <a:t>Click to edit Master text styles</a:t>
            </a:r>
          </a:p>
        </p:txBody>
      </p:sp>
      <p:sp>
        <p:nvSpPr>
          <p:cNvPr id="29" name="Title 28"/>
          <p:cNvSpPr>
            <a:spLocks noGrp="1"/>
          </p:cNvSpPr>
          <p:nvPr>
            <p:ph type="title"/>
          </p:nvPr>
        </p:nvSpPr>
        <p:spPr>
          <a:xfrm>
            <a:off x="127199" y="-42893"/>
            <a:ext cx="8229600" cy="457808"/>
          </a:xfrm>
          <a:prstGeom prst="rect">
            <a:avLst/>
          </a:prstGeom>
        </p:spPr>
        <p:txBody>
          <a:bodyPr vert="horz"/>
          <a:lstStyle>
            <a:lvl1pPr>
              <a:defRPr sz="2400" b="1">
                <a:solidFill>
                  <a:srgbClr val="FFFFFF"/>
                </a:solidFill>
                <a:latin typeface="Arial Narrow"/>
                <a:cs typeface="Arial Narrow"/>
              </a:defRPr>
            </a:lvl1pPr>
          </a:lstStyle>
          <a:p>
            <a:r>
              <a:rPr lang="en-US"/>
              <a:t>Click to edit Master title style</a:t>
            </a:r>
            <a:endParaRPr lang="en-US" dirty="0"/>
          </a:p>
        </p:txBody>
      </p:sp>
      <p:sp>
        <p:nvSpPr>
          <p:cNvPr id="35" name="Date Placeholder 34"/>
          <p:cNvSpPr>
            <a:spLocks noGrp="1"/>
          </p:cNvSpPr>
          <p:nvPr>
            <p:ph type="dt" sz="half" idx="14"/>
          </p:nvPr>
        </p:nvSpPr>
        <p:spPr>
          <a:xfrm>
            <a:off x="0" y="6588100"/>
            <a:ext cx="2133600" cy="366182"/>
          </a:xfrm>
          <a:prstGeom prst="rect">
            <a:avLst/>
          </a:prstGeom>
        </p:spPr>
        <p:txBody>
          <a:bodyPr/>
          <a:lstStyle>
            <a:lvl1pPr>
              <a:defRPr>
                <a:latin typeface="Arial Narrow"/>
                <a:cs typeface="Arial Narrow"/>
              </a:defRPr>
            </a:lvl1pPr>
          </a:lstStyle>
          <a:p>
            <a:pPr defTabSz="457200" fontAlgn="base">
              <a:spcBef>
                <a:spcPct val="0"/>
              </a:spcBef>
              <a:spcAft>
                <a:spcPct val="0"/>
              </a:spcAft>
            </a:pPr>
            <a:r>
              <a:rPr lang="en-US">
                <a:solidFill>
                  <a:prstClr val="black"/>
                </a:solidFill>
                <a:ea typeface="ヒラギノ角ゴ Pro W3" charset="-128"/>
              </a:rPr>
              <a:t>6 March 2013</a:t>
            </a:r>
          </a:p>
        </p:txBody>
      </p:sp>
      <p:sp>
        <p:nvSpPr>
          <p:cNvPr id="36" name="Slide Number Placeholder 35"/>
          <p:cNvSpPr>
            <a:spLocks noGrp="1"/>
          </p:cNvSpPr>
          <p:nvPr>
            <p:ph type="sldNum" sz="quarter" idx="15"/>
          </p:nvPr>
        </p:nvSpPr>
        <p:spPr/>
        <p:txBody>
          <a:bodyPr/>
          <a:lstStyle>
            <a:lvl1pPr>
              <a:defRPr>
                <a:latin typeface="Arial Narrow"/>
                <a:cs typeface="Arial Narrow"/>
              </a:defRPr>
            </a:lvl1pPr>
          </a:lstStyle>
          <a:p>
            <a:fld id="{DF07178A-A57D-C748-BC79-22073AD067EC}" type="slidenum">
              <a:rPr lang="en-US" smtClean="0">
                <a:solidFill>
                  <a:prstClr val="black"/>
                </a:solidFill>
              </a:rPr>
              <a:pPr/>
              <a:t>‹#›</a:t>
            </a:fld>
            <a:endParaRPr lang="en-US">
              <a:solidFill>
                <a:prstClr val="black"/>
              </a:solidFill>
            </a:endParaRPr>
          </a:p>
        </p:txBody>
      </p:sp>
      <p:pic>
        <p:nvPicPr>
          <p:cNvPr id="14" name="Picture 67" descr="NASA insignia RG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39667" y="59269"/>
            <a:ext cx="804333" cy="648150"/>
          </a:xfrm>
          <a:prstGeom prst="rect">
            <a:avLst/>
          </a:prstGeom>
          <a:noFill/>
          <a:ln w="9525">
            <a:noFill/>
            <a:miter lim="800000"/>
            <a:headEnd/>
            <a:tailEnd/>
          </a:ln>
        </p:spPr>
      </p:pic>
    </p:spTree>
    <p:extLst>
      <p:ext uri="{BB962C8B-B14F-4D97-AF65-F5344CB8AC3E}">
        <p14:creationId xmlns:p14="http://schemas.microsoft.com/office/powerpoint/2010/main" val="4074220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11" name="Rectangle 10"/>
          <p:cNvSpPr/>
          <p:nvPr/>
        </p:nvSpPr>
        <p:spPr>
          <a:xfrm>
            <a:off x="0" y="0"/>
            <a:ext cx="9144000" cy="81940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8" name="Rectangle 37"/>
          <p:cNvSpPr/>
          <p:nvPr/>
        </p:nvSpPr>
        <p:spPr>
          <a:xfrm>
            <a:off x="0" y="409704"/>
            <a:ext cx="8356799" cy="409704"/>
          </a:xfrm>
          <a:prstGeom prst="rect">
            <a:avLst/>
          </a:prstGeom>
          <a:gradFill flip="none" rotWithShape="1">
            <a:gsLst>
              <a:gs pos="79000">
                <a:schemeClr val="bg1">
                  <a:lumMod val="75000"/>
                </a:schemeClr>
              </a:gs>
              <a:gs pos="100000">
                <a:srgbClr val="FFFFFF">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 name="Content Placeholder 2"/>
          <p:cNvSpPr>
            <a:spLocks noGrp="1"/>
          </p:cNvSpPr>
          <p:nvPr>
            <p:ph idx="1"/>
          </p:nvPr>
        </p:nvSpPr>
        <p:spPr>
          <a:xfrm>
            <a:off x="127201" y="819410"/>
            <a:ext cx="8843045" cy="5799505"/>
          </a:xfrm>
          <a:prstGeom prst="rect">
            <a:avLst/>
          </a:prstGeom>
        </p:spPr>
        <p:txBody>
          <a:bodyPr/>
          <a:lstStyle>
            <a:lvl1pPr marL="233363" indent="-233363">
              <a:defRPr sz="1600">
                <a:latin typeface="Arial Narrow"/>
                <a:cs typeface="Arial Narrow"/>
              </a:defRPr>
            </a:lvl1pPr>
            <a:lvl2pPr marL="512763" indent="-285750">
              <a:defRPr sz="1400">
                <a:latin typeface="Arial Narrow"/>
                <a:cs typeface="Arial Narrow"/>
              </a:defRPr>
            </a:lvl2pPr>
            <a:lvl3pPr marL="803275" indent="-228600">
              <a:defRPr sz="1400">
                <a:latin typeface="Arial Narrow"/>
                <a:cs typeface="Arial Narrow"/>
              </a:defRPr>
            </a:lvl3pPr>
            <a:lvl4pPr marL="1030288" indent="-228600">
              <a:defRPr sz="1200">
                <a:latin typeface="Arial Narrow"/>
                <a:cs typeface="Arial Narrow"/>
              </a:defRPr>
            </a:lvl4pPr>
            <a:lvl5pPr marL="1306513" indent="-228600">
              <a:defRPr sz="1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1" name="Text Placeholder 30"/>
          <p:cNvSpPr>
            <a:spLocks noGrp="1"/>
          </p:cNvSpPr>
          <p:nvPr>
            <p:ph type="body" sz="quarter" idx="13"/>
          </p:nvPr>
        </p:nvSpPr>
        <p:spPr>
          <a:xfrm>
            <a:off x="127003" y="401965"/>
            <a:ext cx="8254998" cy="502108"/>
          </a:xfrm>
          <a:prstGeom prst="rect">
            <a:avLst/>
          </a:prstGeom>
        </p:spPr>
        <p:txBody>
          <a:bodyPr vert="horz" anchor="t"/>
          <a:lstStyle>
            <a:lvl1pPr marL="0" indent="0">
              <a:lnSpc>
                <a:spcPct val="100000"/>
              </a:lnSpc>
              <a:spcBef>
                <a:spcPts val="0"/>
              </a:spcBef>
              <a:buNone/>
              <a:defRPr sz="2000" b="0" i="1">
                <a:latin typeface="Arial Narrow"/>
                <a:cs typeface="Arial Narrow"/>
              </a:defRPr>
            </a:lvl1pPr>
            <a:lvl2pPr>
              <a:buNone/>
              <a:defRPr/>
            </a:lvl2pPr>
            <a:lvl3pPr>
              <a:buNone/>
              <a:defRPr/>
            </a:lvl3pPr>
            <a:lvl4pPr>
              <a:buNone/>
              <a:defRPr/>
            </a:lvl4pPr>
            <a:lvl5pPr>
              <a:buNone/>
              <a:defRPr/>
            </a:lvl5pPr>
          </a:lstStyle>
          <a:p>
            <a:pPr lvl="0"/>
            <a:r>
              <a:rPr lang="en-US"/>
              <a:t>Click to edit Master text styles</a:t>
            </a:r>
          </a:p>
        </p:txBody>
      </p:sp>
      <p:sp>
        <p:nvSpPr>
          <p:cNvPr id="29" name="Title 28"/>
          <p:cNvSpPr>
            <a:spLocks noGrp="1"/>
          </p:cNvSpPr>
          <p:nvPr>
            <p:ph type="title"/>
          </p:nvPr>
        </p:nvSpPr>
        <p:spPr>
          <a:xfrm>
            <a:off x="127199" y="-42893"/>
            <a:ext cx="8229600" cy="457808"/>
          </a:xfrm>
          <a:prstGeom prst="rect">
            <a:avLst/>
          </a:prstGeom>
        </p:spPr>
        <p:txBody>
          <a:bodyPr vert="horz"/>
          <a:lstStyle>
            <a:lvl1pPr>
              <a:defRPr sz="2400" b="1">
                <a:solidFill>
                  <a:srgbClr val="FFFFFF"/>
                </a:solidFill>
                <a:latin typeface="Arial Narrow"/>
                <a:cs typeface="Arial Narrow"/>
              </a:defRPr>
            </a:lvl1pPr>
          </a:lstStyle>
          <a:p>
            <a:r>
              <a:rPr lang="en-US"/>
              <a:t>Click to edit Master title style</a:t>
            </a:r>
            <a:endParaRPr lang="en-US" dirty="0"/>
          </a:p>
        </p:txBody>
      </p:sp>
      <p:sp>
        <p:nvSpPr>
          <p:cNvPr id="35" name="Date Placeholder 34"/>
          <p:cNvSpPr>
            <a:spLocks noGrp="1"/>
          </p:cNvSpPr>
          <p:nvPr>
            <p:ph type="dt" sz="half" idx="14"/>
          </p:nvPr>
        </p:nvSpPr>
        <p:spPr>
          <a:xfrm>
            <a:off x="0" y="6588100"/>
            <a:ext cx="2133600" cy="366182"/>
          </a:xfrm>
          <a:prstGeom prst="rect">
            <a:avLst/>
          </a:prstGeom>
        </p:spPr>
        <p:txBody>
          <a:bodyPr/>
          <a:lstStyle>
            <a:lvl1pPr>
              <a:defRPr>
                <a:latin typeface="Arial Narrow"/>
                <a:cs typeface="Arial Narrow"/>
              </a:defRPr>
            </a:lvl1pPr>
          </a:lstStyle>
          <a:p>
            <a:pPr defTabSz="457200" fontAlgn="base">
              <a:spcBef>
                <a:spcPct val="0"/>
              </a:spcBef>
              <a:spcAft>
                <a:spcPct val="0"/>
              </a:spcAft>
            </a:pPr>
            <a:r>
              <a:rPr lang="en-US">
                <a:solidFill>
                  <a:prstClr val="black"/>
                </a:solidFill>
                <a:ea typeface="ヒラギノ角ゴ Pro W3" charset="-128"/>
              </a:rPr>
              <a:t>6 March 2013</a:t>
            </a:r>
          </a:p>
        </p:txBody>
      </p:sp>
      <p:sp>
        <p:nvSpPr>
          <p:cNvPr id="36" name="Slide Number Placeholder 35"/>
          <p:cNvSpPr>
            <a:spLocks noGrp="1"/>
          </p:cNvSpPr>
          <p:nvPr>
            <p:ph type="sldNum" sz="quarter" idx="15"/>
          </p:nvPr>
        </p:nvSpPr>
        <p:spPr/>
        <p:txBody>
          <a:bodyPr/>
          <a:lstStyle>
            <a:lvl1pPr>
              <a:defRPr>
                <a:latin typeface="Arial Narrow"/>
                <a:cs typeface="Arial Narrow"/>
              </a:defRPr>
            </a:lvl1pPr>
          </a:lstStyle>
          <a:p>
            <a:fld id="{DF07178A-A57D-C748-BC79-22073AD067EC}" type="slidenum">
              <a:rPr lang="en-US" smtClean="0">
                <a:solidFill>
                  <a:prstClr val="black"/>
                </a:solidFill>
              </a:rPr>
              <a:pPr/>
              <a:t>‹#›</a:t>
            </a:fld>
            <a:endParaRPr lang="en-US">
              <a:solidFill>
                <a:prstClr val="black"/>
              </a:solidFill>
            </a:endParaRPr>
          </a:p>
        </p:txBody>
      </p:sp>
      <p:pic>
        <p:nvPicPr>
          <p:cNvPr id="14" name="Picture 67" descr="NASA insignia RG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39667" y="59269"/>
            <a:ext cx="804333" cy="648150"/>
          </a:xfrm>
          <a:prstGeom prst="rect">
            <a:avLst/>
          </a:prstGeom>
          <a:noFill/>
          <a:ln w="9525">
            <a:noFill/>
            <a:miter lim="800000"/>
            <a:headEnd/>
            <a:tailEnd/>
          </a:ln>
        </p:spPr>
      </p:pic>
    </p:spTree>
    <p:extLst>
      <p:ext uri="{BB962C8B-B14F-4D97-AF65-F5344CB8AC3E}">
        <p14:creationId xmlns:p14="http://schemas.microsoft.com/office/powerpoint/2010/main" val="16344908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a:xfrm>
            <a:off x="340237" y="1003300"/>
            <a:ext cx="8229600" cy="51228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eaLnBrk="0" hangingPunct="0">
              <a:defRPr>
                <a:cs typeface="Arial" charset="0"/>
              </a:defRPr>
            </a:lvl1pPr>
          </a:lstStyle>
          <a:p>
            <a:fld id="{56B04A43-3F13-904B-9B95-F62CF9403C4D}" type="slidenum">
              <a:rPr lang="en-US"/>
              <a:pPr/>
              <a:t>‹#›</a:t>
            </a:fld>
            <a:endParaRPr lang="en-US"/>
          </a:p>
        </p:txBody>
      </p:sp>
    </p:spTree>
    <p:extLst>
      <p:ext uri="{BB962C8B-B14F-4D97-AF65-F5344CB8AC3E}">
        <p14:creationId xmlns:p14="http://schemas.microsoft.com/office/powerpoint/2010/main" val="3488155370"/>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eaLnBrk="0" hangingPunct="0">
              <a:defRPr>
                <a:cs typeface="Arial" charset="0"/>
              </a:defRPr>
            </a:lvl1pPr>
          </a:lstStyle>
          <a:p>
            <a:fld id="{CEE61B8D-A74F-2647-B424-DBB5DECBA552}" type="slidenum">
              <a:rPr lang="en-US"/>
              <a:pPr/>
              <a:t>‹#›</a:t>
            </a:fld>
            <a:endParaRPr lang="en-US"/>
          </a:p>
        </p:txBody>
      </p:sp>
    </p:spTree>
    <p:extLst>
      <p:ext uri="{BB962C8B-B14F-4D97-AF65-F5344CB8AC3E}">
        <p14:creationId xmlns:p14="http://schemas.microsoft.com/office/powerpoint/2010/main" val="102935418"/>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eaLnBrk="0" hangingPunct="0">
              <a:defRPr>
                <a:cs typeface="Arial" charset="0"/>
              </a:defRPr>
            </a:lvl1pPr>
          </a:lstStyle>
          <a:p>
            <a:fld id="{8288CB58-9F9B-594F-ACFF-05530F3FCF46}" type="slidenum">
              <a:rPr lang="en-US"/>
              <a:pPr/>
              <a:t>‹#›</a:t>
            </a:fld>
            <a:endParaRPr lang="en-US"/>
          </a:p>
        </p:txBody>
      </p:sp>
    </p:spTree>
    <p:extLst>
      <p:ext uri="{BB962C8B-B14F-4D97-AF65-F5344CB8AC3E}">
        <p14:creationId xmlns:p14="http://schemas.microsoft.com/office/powerpoint/2010/main" val="3182960605"/>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eaLnBrk="0" hangingPunct="0">
              <a:defRPr>
                <a:cs typeface="Arial" charset="0"/>
              </a:defRPr>
            </a:lvl1pPr>
          </a:lstStyle>
          <a:p>
            <a:fld id="{40C842C5-ECCB-364D-8209-E4FB79E27167}" type="slidenum">
              <a:rPr lang="en-US"/>
              <a:pPr/>
              <a:t>‹#›</a:t>
            </a:fld>
            <a:endParaRPr lang="en-US"/>
          </a:p>
        </p:txBody>
      </p:sp>
    </p:spTree>
    <p:extLst>
      <p:ext uri="{BB962C8B-B14F-4D97-AF65-F5344CB8AC3E}">
        <p14:creationId xmlns:p14="http://schemas.microsoft.com/office/powerpoint/2010/main" val="497232084"/>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eaLnBrk="0" hangingPunct="0">
              <a:defRPr>
                <a:cs typeface="Arial" charset="0"/>
              </a:defRPr>
            </a:lvl1pPr>
          </a:lstStyle>
          <a:p>
            <a:fld id="{7045F2C0-5C8C-4A4E-8610-F348D325CC99}" type="slidenum">
              <a:rPr lang="en-US"/>
              <a:pPr/>
              <a:t>‹#›</a:t>
            </a:fld>
            <a:endParaRPr lang="en-US"/>
          </a:p>
        </p:txBody>
      </p:sp>
    </p:spTree>
    <p:extLst>
      <p:ext uri="{BB962C8B-B14F-4D97-AF65-F5344CB8AC3E}">
        <p14:creationId xmlns:p14="http://schemas.microsoft.com/office/powerpoint/2010/main" val="1863768566"/>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eaLnBrk="0" hangingPunct="0">
              <a:defRPr>
                <a:cs typeface="Arial" charset="0"/>
              </a:defRPr>
            </a:lvl1pPr>
          </a:lstStyle>
          <a:p>
            <a:fld id="{F0CDF8FA-7A86-0F4D-825E-1FB509EFF1A6}" type="slidenum">
              <a:rPr lang="en-US"/>
              <a:pPr/>
              <a:t>‹#›</a:t>
            </a:fld>
            <a:endParaRPr lang="en-US"/>
          </a:p>
        </p:txBody>
      </p:sp>
    </p:spTree>
    <p:extLst>
      <p:ext uri="{BB962C8B-B14F-4D97-AF65-F5344CB8AC3E}">
        <p14:creationId xmlns:p14="http://schemas.microsoft.com/office/powerpoint/2010/main" val="3204972525"/>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eaLnBrk="0" hangingPunct="0">
              <a:defRPr>
                <a:cs typeface="Arial" charset="0"/>
              </a:defRPr>
            </a:lvl1pPr>
          </a:lstStyle>
          <a:p>
            <a:fld id="{21F0815C-E927-9440-A2E0-88930C5B54B4}" type="slidenum">
              <a:rPr lang="en-US"/>
              <a:pPr/>
              <a:t>‹#›</a:t>
            </a:fld>
            <a:endParaRPr lang="en-US"/>
          </a:p>
        </p:txBody>
      </p:sp>
    </p:spTree>
    <p:extLst>
      <p:ext uri="{BB962C8B-B14F-4D97-AF65-F5344CB8AC3E}">
        <p14:creationId xmlns:p14="http://schemas.microsoft.com/office/powerpoint/2010/main" val="731932060"/>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eaLnBrk="0" hangingPunct="0">
              <a:defRPr>
                <a:cs typeface="Arial" charset="0"/>
              </a:defRPr>
            </a:lvl1pPr>
          </a:lstStyle>
          <a:p>
            <a:fld id="{5D45638E-B8BE-074C-B12A-87D1C6125351}" type="slidenum">
              <a:rPr lang="en-US"/>
              <a:pPr/>
              <a:t>‹#›</a:t>
            </a:fld>
            <a:endParaRPr lang="en-US"/>
          </a:p>
        </p:txBody>
      </p:sp>
    </p:spTree>
    <p:extLst>
      <p:ext uri="{BB962C8B-B14F-4D97-AF65-F5344CB8AC3E}">
        <p14:creationId xmlns:p14="http://schemas.microsoft.com/office/powerpoint/2010/main" val="496894163"/>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eaLnBrk="0" hangingPunct="0">
              <a:defRPr>
                <a:cs typeface="Arial" charset="0"/>
              </a:defRPr>
            </a:lvl1pPr>
          </a:lstStyle>
          <a:p>
            <a:fld id="{F0FAA076-589C-4349-9137-CD7BEEFDCB01}" type="slidenum">
              <a:rPr lang="en-US"/>
              <a:pPr/>
              <a:t>‹#›</a:t>
            </a:fld>
            <a:endParaRPr lang="en-US"/>
          </a:p>
        </p:txBody>
      </p:sp>
    </p:spTree>
    <p:extLst>
      <p:ext uri="{BB962C8B-B14F-4D97-AF65-F5344CB8AC3E}">
        <p14:creationId xmlns:p14="http://schemas.microsoft.com/office/powerpoint/2010/main" val="1321876807"/>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eaLnBrk="0" hangingPunct="0">
              <a:defRPr>
                <a:cs typeface="Arial" charset="0"/>
              </a:defRPr>
            </a:lvl1pPr>
          </a:lstStyle>
          <a:p>
            <a:fld id="{BF30E4FA-DD1F-3641-BD09-DB4036CB5FCB}" type="slidenum">
              <a:rPr lang="en-US"/>
              <a:pPr/>
              <a:t>‹#›</a:t>
            </a:fld>
            <a:endParaRPr lang="en-US"/>
          </a:p>
        </p:txBody>
      </p:sp>
    </p:spTree>
    <p:extLst>
      <p:ext uri="{BB962C8B-B14F-4D97-AF65-F5344CB8AC3E}">
        <p14:creationId xmlns:p14="http://schemas.microsoft.com/office/powerpoint/2010/main" val="632081917"/>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687263"/>
            <a:ext cx="7772400" cy="1500187"/>
          </a:xfrm>
        </p:spPr>
        <p:txBody>
          <a:bodyPr anchor="ctr"/>
          <a:lstStyle>
            <a:lvl1pPr marL="0" indent="0" algn="ctr">
              <a:buNone/>
              <a:defRPr sz="32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2771468789"/>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Slide SLS Slide Master Oct 2015 White">
    <p:spTree>
      <p:nvGrpSpPr>
        <p:cNvPr id="1" name=""/>
        <p:cNvGrpSpPr/>
        <p:nvPr/>
      </p:nvGrpSpPr>
      <p:grpSpPr>
        <a:xfrm>
          <a:off x="0" y="0"/>
          <a:ext cx="0" cy="0"/>
          <a:chOff x="0" y="0"/>
          <a:chExt cx="0" cy="0"/>
        </a:xfrm>
      </p:grpSpPr>
      <p:pic>
        <p:nvPicPr>
          <p:cNvPr id="3" name="Picture 2" descr="sls_PPT_Half Page Launching_NOV 2015 72 DPI.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5" name="TextBox 7"/>
          <p:cNvSpPr txBox="1">
            <a:spLocks noChangeArrowheads="1"/>
          </p:cNvSpPr>
          <p:nvPr/>
        </p:nvSpPr>
        <p:spPr bwMode="auto">
          <a:xfrm>
            <a:off x="469900" y="3100041"/>
            <a:ext cx="8294688" cy="1055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defTabSz="457200" eaLnBrk="1" hangingPunct="1"/>
            <a:r>
              <a:rPr lang="en-US" sz="4400" b="1" dirty="0">
                <a:solidFill>
                  <a:srgbClr val="FFFFFF"/>
                </a:solidFill>
                <a:cs typeface="Arial" charset="0"/>
              </a:rPr>
              <a:t>SPACE LAUNCH SYSTEM</a:t>
            </a:r>
          </a:p>
        </p:txBody>
      </p:sp>
      <p:sp>
        <p:nvSpPr>
          <p:cNvPr id="36" name="Rectangle 8"/>
          <p:cNvSpPr>
            <a:spLocks noChangeArrowheads="1"/>
          </p:cNvSpPr>
          <p:nvPr/>
        </p:nvSpPr>
        <p:spPr bwMode="auto">
          <a:xfrm>
            <a:off x="0" y="376238"/>
            <a:ext cx="2205038"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5" tIns="45697" rIns="91395" bIns="45697"/>
          <a:lstStyle/>
          <a:p>
            <a:pPr defTabSz="457200"/>
            <a:r>
              <a:rPr lang="en-US" sz="700">
                <a:solidFill>
                  <a:srgbClr val="F8F8F8"/>
                </a:solidFill>
                <a:latin typeface="Arial"/>
              </a:rPr>
              <a:t>National Aeronautics and Space Administration</a:t>
            </a:r>
            <a:endParaRPr lang="en-US">
              <a:solidFill>
                <a:srgbClr val="F8F8F8"/>
              </a:solidFill>
              <a:latin typeface="Arial"/>
            </a:endParaRPr>
          </a:p>
        </p:txBody>
      </p:sp>
      <p:sp>
        <p:nvSpPr>
          <p:cNvPr id="37" name="TextBox 10"/>
          <p:cNvSpPr txBox="1">
            <a:spLocks noChangeArrowheads="1"/>
          </p:cNvSpPr>
          <p:nvPr/>
        </p:nvSpPr>
        <p:spPr bwMode="auto">
          <a:xfrm>
            <a:off x="0" y="6610350"/>
            <a:ext cx="1236663"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457200">
              <a:defRPr/>
            </a:pPr>
            <a:r>
              <a:rPr lang="en-US" sz="700">
                <a:solidFill>
                  <a:srgbClr val="000000"/>
                </a:solidFill>
                <a:cs typeface="Arial" charset="0"/>
              </a:rPr>
              <a:t>www.nasa.gov/sls</a:t>
            </a:r>
          </a:p>
        </p:txBody>
      </p:sp>
      <p:sp>
        <p:nvSpPr>
          <p:cNvPr id="40" name="TextBox 39"/>
          <p:cNvSpPr txBox="1">
            <a:spLocks noChangeArrowheads="1"/>
          </p:cNvSpPr>
          <p:nvPr/>
        </p:nvSpPr>
        <p:spPr bwMode="auto">
          <a:xfrm>
            <a:off x="1169988" y="2975727"/>
            <a:ext cx="17526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defTabSz="457200" eaLnBrk="1" hangingPunct="1">
              <a:defRPr/>
            </a:pPr>
            <a:r>
              <a:rPr lang="en-US" sz="1000" dirty="0">
                <a:solidFill>
                  <a:srgbClr val="FFFFFF"/>
                </a:solidFill>
              </a:rPr>
              <a:t>5 . . . 4 . . . 3 . . . 2 . . . 1 . . .</a:t>
            </a:r>
          </a:p>
        </p:txBody>
      </p:sp>
      <p:sp>
        <p:nvSpPr>
          <p:cNvPr id="41" name="Text Placeholder 5"/>
          <p:cNvSpPr>
            <a:spLocks noGrp="1"/>
          </p:cNvSpPr>
          <p:nvPr>
            <p:ph type="body" sz="quarter" idx="10"/>
          </p:nvPr>
        </p:nvSpPr>
        <p:spPr>
          <a:xfrm>
            <a:off x="2139972" y="4413084"/>
            <a:ext cx="7004027" cy="869950"/>
          </a:xfrm>
          <a:prstGeom prst="rect">
            <a:avLst/>
          </a:prstGeom>
        </p:spPr>
        <p:txBody>
          <a:bodyPr vert="horz" anchor="ctr"/>
          <a:lstStyle>
            <a:lvl1pPr marL="0" indent="0" algn="l">
              <a:lnSpc>
                <a:spcPct val="100000"/>
              </a:lnSpc>
              <a:buNone/>
              <a:defRPr sz="3500" b="1" i="0">
                <a:solidFill>
                  <a:srgbClr val="DD6016"/>
                </a:solidFill>
                <a:latin typeface="Arial"/>
                <a:cs typeface="Arial"/>
              </a:defRPr>
            </a:lvl1pPr>
            <a:lvl2pPr marL="338018" indent="0">
              <a:buNone/>
              <a:defRPr/>
            </a:lvl2pPr>
            <a:lvl3pPr marL="566534" indent="0">
              <a:buNone/>
              <a:defRPr/>
            </a:lvl3pPr>
            <a:lvl4pPr marL="739512" indent="0">
              <a:buNone/>
              <a:defRPr/>
            </a:lvl4pPr>
            <a:lvl5pPr marL="922009" indent="0">
              <a:buNone/>
              <a:defRPr/>
            </a:lvl5pPr>
          </a:lstStyle>
          <a:p>
            <a:pPr lvl="0"/>
            <a:r>
              <a:rPr lang="en-US"/>
              <a:t>Click to edit Master text styles</a:t>
            </a:r>
          </a:p>
        </p:txBody>
      </p:sp>
      <p:sp>
        <p:nvSpPr>
          <p:cNvPr id="42" name="Text Placeholder 10"/>
          <p:cNvSpPr>
            <a:spLocks noGrp="1"/>
          </p:cNvSpPr>
          <p:nvPr>
            <p:ph type="body" sz="quarter" idx="11"/>
          </p:nvPr>
        </p:nvSpPr>
        <p:spPr>
          <a:xfrm>
            <a:off x="4897382" y="5710042"/>
            <a:ext cx="3987966" cy="584776"/>
          </a:xfrm>
          <a:prstGeom prst="rect">
            <a:avLst/>
          </a:prstGeom>
        </p:spPr>
        <p:txBody>
          <a:bodyPr vert="horz" wrap="square" anchor="b">
            <a:spAutoFit/>
          </a:bodyPr>
          <a:lstStyle>
            <a:lvl1pPr marL="0" indent="0" algn="r">
              <a:buFontTx/>
              <a:buNone/>
              <a:defRPr sz="1800">
                <a:latin typeface="Arial"/>
              </a:defRPr>
            </a:lvl1pPr>
            <a:lvl2pPr marL="338137" indent="0" algn="r">
              <a:buNone/>
              <a:defRPr sz="1400">
                <a:latin typeface="Arial"/>
              </a:defRPr>
            </a:lvl2pPr>
          </a:lstStyle>
          <a:p>
            <a:pPr lvl="0"/>
            <a:r>
              <a:rPr lang="en-US"/>
              <a:t>Click to edit Master text styles</a:t>
            </a:r>
          </a:p>
          <a:p>
            <a:pPr lvl="1"/>
            <a:r>
              <a:rPr lang="en-US"/>
              <a:t>Second level</a:t>
            </a:r>
          </a:p>
        </p:txBody>
      </p:sp>
      <p:sp>
        <p:nvSpPr>
          <p:cNvPr id="43" name="Text Placeholder 13"/>
          <p:cNvSpPr>
            <a:spLocks noGrp="1"/>
          </p:cNvSpPr>
          <p:nvPr>
            <p:ph type="body" sz="quarter" idx="12"/>
          </p:nvPr>
        </p:nvSpPr>
        <p:spPr>
          <a:xfrm>
            <a:off x="6309076" y="4001539"/>
            <a:ext cx="2834924" cy="307777"/>
          </a:xfrm>
          <a:prstGeom prst="rect">
            <a:avLst/>
          </a:prstGeom>
          <a:noFill/>
        </p:spPr>
        <p:txBody>
          <a:bodyPr wrap="square" rtlCol="0">
            <a:spAutoFit/>
          </a:bodyPr>
          <a:lstStyle>
            <a:lvl1pPr marL="0" indent="0" algn="r">
              <a:buFontTx/>
              <a:buNone/>
              <a:defRPr lang="en-US" sz="1400" kern="1200" smtClean="0">
                <a:latin typeface="Arial"/>
                <a:ea typeface="+mn-ea"/>
                <a:cs typeface="Arial"/>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a:t>Click to edit Master text styles</a:t>
            </a:r>
          </a:p>
        </p:txBody>
      </p:sp>
      <p:pic>
        <p:nvPicPr>
          <p:cNvPr id="14" name="Picture 13" descr="SLS color Internal PPT mark.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38045" y="6418231"/>
            <a:ext cx="529267" cy="392225"/>
          </a:xfrm>
          <a:prstGeom prst="rect">
            <a:avLst/>
          </a:prstGeom>
        </p:spPr>
      </p:pic>
      <p:pic>
        <p:nvPicPr>
          <p:cNvPr id="11" name="Picture 12" descr="NASA logo.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64525" y="130175"/>
            <a:ext cx="776288"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9514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ontent SLS Slide Master Oct 2015 White">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D3C37BEF-1701-4E45-A5AE-6D5AF149EF5E}" type="slidenum">
              <a:rPr lang="en-US">
                <a:solidFill>
                  <a:srgbClr val="000000"/>
                </a:solidFill>
                <a:latin typeface="Arial"/>
              </a:rPr>
              <a:pPr/>
              <a:t>‹#›</a:t>
            </a:fld>
            <a:endParaRPr lang="en-US">
              <a:solidFill>
                <a:srgbClr val="000000"/>
              </a:solidFill>
              <a:latin typeface="Arial"/>
            </a:endParaRPr>
          </a:p>
        </p:txBody>
      </p:sp>
      <p:sp>
        <p:nvSpPr>
          <p:cNvPr id="4" name="Content Placeholder 3"/>
          <p:cNvSpPr>
            <a:spLocks noGrp="1"/>
          </p:cNvSpPr>
          <p:nvPr>
            <p:ph sz="quarter" idx="10"/>
          </p:nvPr>
        </p:nvSpPr>
        <p:spPr>
          <a:xfrm>
            <a:off x="493713" y="1052513"/>
            <a:ext cx="8253412" cy="5405437"/>
          </a:xfrm>
          <a:prstGeom prst="rect">
            <a:avLst/>
          </a:prstGeom>
        </p:spPr>
        <p:txBody>
          <a:bodyPr/>
          <a:lstStyle>
            <a:lvl1pPr marL="173038" indent="-173038">
              <a:buClr>
                <a:schemeClr val="accent2"/>
              </a:buClr>
              <a:buFont typeface="Arial" panose="020B0604020202020204" pitchFamily="34" charset="0"/>
              <a:buChar char="•"/>
              <a:defRPr>
                <a:latin typeface="Century Gothic" panose="020B0502020202020204" pitchFamily="34" charset="0"/>
              </a:defRPr>
            </a:lvl1pPr>
            <a:lvl2pPr marL="511175" indent="-173038">
              <a:buClr>
                <a:schemeClr val="accent2"/>
              </a:buClr>
              <a:buFont typeface="Century Gothic" panose="020B0502020202020204" pitchFamily="34" charset="0"/>
              <a:buChar char="–"/>
              <a:defRPr>
                <a:latin typeface="Century Gothic" panose="020B0502020202020204" pitchFamily="34" charset="0"/>
              </a:defRPr>
            </a:lvl2pPr>
            <a:lvl3pPr marL="679205" indent="-112671">
              <a:buClr>
                <a:schemeClr val="accent2"/>
              </a:buClr>
              <a:buFont typeface="Arial" panose="020B0604020202020204" pitchFamily="34" charset="0"/>
              <a:buChar char="•"/>
              <a:defRPr>
                <a:latin typeface="Century Gothic" panose="020B0502020202020204" pitchFamily="34" charset="0"/>
              </a:defRPr>
            </a:lvl3pPr>
            <a:lvl4pPr marL="852183" indent="-112671">
              <a:buClr>
                <a:schemeClr val="accent2"/>
              </a:buClr>
              <a:buFont typeface="Century Gothic" panose="020B0502020202020204" pitchFamily="34" charset="0"/>
              <a:buChar char="–"/>
              <a:defRPr>
                <a:latin typeface="Century Gothic" panose="020B0502020202020204" pitchFamily="34" charset="0"/>
              </a:defRPr>
            </a:lvl4pPr>
            <a:lvl5pPr marL="1039442" indent="-117433">
              <a:buClr>
                <a:schemeClr val="accent2"/>
              </a:buClr>
              <a:buFont typeface="Arial" panose="020B0604020202020204" pitchFamily="34" charset="0"/>
              <a:buChar char="•"/>
              <a:defRPr>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81489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D3C37BEF-1701-4E45-A5AE-6D5AF149EF5E}" type="slidenum">
              <a:rPr lang="en-US">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23702034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Full Picture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D3C37BEF-1701-4E45-A5AE-6D5AF149EF5E}" type="slidenum">
              <a:rPr lang="en-US">
                <a:solidFill>
                  <a:srgbClr val="000000"/>
                </a:solidFill>
                <a:latin typeface="Arial"/>
              </a:rPr>
              <a:pPr/>
              <a:t>‹#›</a:t>
            </a:fld>
            <a:endParaRPr lang="en-US">
              <a:solidFill>
                <a:srgbClr val="000000"/>
              </a:solidFill>
              <a:latin typeface="Arial"/>
            </a:endParaRPr>
          </a:p>
        </p:txBody>
      </p:sp>
      <p:sp>
        <p:nvSpPr>
          <p:cNvPr id="4" name="Picture Placeholder 3"/>
          <p:cNvSpPr>
            <a:spLocks noGrp="1"/>
          </p:cNvSpPr>
          <p:nvPr>
            <p:ph type="pic" sz="quarter" idx="10"/>
          </p:nvPr>
        </p:nvSpPr>
        <p:spPr>
          <a:xfrm>
            <a:off x="0" y="849313"/>
            <a:ext cx="9144000" cy="5648325"/>
          </a:xfrm>
          <a:prstGeom prst="rect">
            <a:avLst/>
          </a:prstGeom>
        </p:spPr>
        <p:txBody>
          <a:bodyPr/>
          <a:lstStyle>
            <a:lvl1pPr marL="0" indent="0">
              <a:buFontTx/>
              <a:buNone/>
              <a:defRPr/>
            </a:lvl1pPr>
          </a:lstStyle>
          <a:p>
            <a:r>
              <a:rPr lang="en-US"/>
              <a:t>Drag picture to placeholder or click icon to add</a:t>
            </a:r>
            <a:endParaRPr lang="en-US" dirty="0"/>
          </a:p>
        </p:txBody>
      </p:sp>
    </p:spTree>
    <p:extLst>
      <p:ext uri="{BB962C8B-B14F-4D97-AF65-F5344CB8AC3E}">
        <p14:creationId xmlns:p14="http://schemas.microsoft.com/office/powerpoint/2010/main" val="17256746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ad-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D3C37BEF-1701-4E45-A5AE-6D5AF149EF5E}" type="slidenum">
              <a:rPr lang="en-US">
                <a:solidFill>
                  <a:srgbClr val="000000"/>
                </a:solidFill>
                <a:latin typeface="Arial"/>
              </a:rPr>
              <a:pPr/>
              <a:t>‹#›</a:t>
            </a:fld>
            <a:endParaRPr lang="en-US">
              <a:solidFill>
                <a:srgbClr val="000000"/>
              </a:solidFill>
              <a:latin typeface="Arial"/>
            </a:endParaRPr>
          </a:p>
        </p:txBody>
      </p:sp>
      <p:cxnSp>
        <p:nvCxnSpPr>
          <p:cNvPr id="4" name="Straight Connector 3"/>
          <p:cNvCxnSpPr/>
          <p:nvPr/>
        </p:nvCxnSpPr>
        <p:spPr bwMode="auto">
          <a:xfrm>
            <a:off x="4572000" y="960131"/>
            <a:ext cx="8092" cy="5642978"/>
          </a:xfrm>
          <a:prstGeom prst="line">
            <a:avLst/>
          </a:prstGeom>
          <a:solidFill>
            <a:srgbClr val="F3F5DD"/>
          </a:solidFill>
          <a:ln w="38100" cap="flat" cmpd="sng" algn="ctr">
            <a:solidFill>
              <a:srgbClr val="969696"/>
            </a:solidFill>
            <a:prstDash val="solid"/>
            <a:round/>
            <a:headEnd type="none" w="med" len="med"/>
            <a:tailEnd type="none" w="med" len="med"/>
          </a:ln>
          <a:effectLst/>
        </p:spPr>
      </p:cxnSp>
      <p:cxnSp>
        <p:nvCxnSpPr>
          <p:cNvPr id="6" name="Straight Connector 5"/>
          <p:cNvCxnSpPr/>
          <p:nvPr/>
        </p:nvCxnSpPr>
        <p:spPr bwMode="auto">
          <a:xfrm flipV="1">
            <a:off x="-1" y="3665701"/>
            <a:ext cx="9144000" cy="16184"/>
          </a:xfrm>
          <a:prstGeom prst="line">
            <a:avLst/>
          </a:prstGeom>
          <a:solidFill>
            <a:srgbClr val="F3F5DD"/>
          </a:solidFill>
          <a:ln w="38100" cap="flat" cmpd="sng" algn="ctr">
            <a:solidFill>
              <a:srgbClr val="969696"/>
            </a:solidFill>
            <a:prstDash val="solid"/>
            <a:round/>
            <a:headEnd type="none" w="med" len="med"/>
            <a:tailEnd type="none" w="med" len="med"/>
          </a:ln>
          <a:effectLst/>
        </p:spPr>
      </p:cxnSp>
      <p:sp>
        <p:nvSpPr>
          <p:cNvPr id="10" name="TextBox 9"/>
          <p:cNvSpPr txBox="1"/>
          <p:nvPr/>
        </p:nvSpPr>
        <p:spPr>
          <a:xfrm>
            <a:off x="97103" y="1131934"/>
            <a:ext cx="4377791" cy="646331"/>
          </a:xfrm>
          <a:prstGeom prst="rect">
            <a:avLst/>
          </a:prstGeom>
          <a:noFill/>
        </p:spPr>
        <p:txBody>
          <a:bodyPr wrap="square" rtlCol="0">
            <a:spAutoFit/>
          </a:bodyPr>
          <a:lstStyle/>
          <a:p>
            <a:pPr marL="112713" indent="-112713" defTabSz="457200">
              <a:buFont typeface="Arial" panose="020B0604020202020204" pitchFamily="34" charset="0"/>
              <a:buChar char="•"/>
            </a:pPr>
            <a:r>
              <a:rPr lang="en-US" sz="1400" b="1" dirty="0">
                <a:solidFill>
                  <a:srgbClr val="000000"/>
                </a:solidFill>
                <a:latin typeface="Century Gothic" panose="020B0502020202020204" pitchFamily="34" charset="0"/>
              </a:rPr>
              <a:t>Click to edit Master text styles</a:t>
            </a:r>
          </a:p>
          <a:p>
            <a:pPr marL="282575" lvl="2" indent="-112713" defTabSz="457200">
              <a:buFont typeface="Arial" panose="020B0604020202020204" pitchFamily="34" charset="0"/>
              <a:buChar char="-"/>
            </a:pPr>
            <a:r>
              <a:rPr lang="en-US" sz="1200" b="1" dirty="0">
                <a:solidFill>
                  <a:srgbClr val="000000"/>
                </a:solidFill>
                <a:latin typeface="Century Gothic" panose="020B0502020202020204" pitchFamily="34" charset="0"/>
              </a:rPr>
              <a:t>Second level</a:t>
            </a:r>
          </a:p>
          <a:p>
            <a:pPr marL="461963" lvl="3" indent="-112713" defTabSz="457200">
              <a:buFont typeface="Arial" panose="020B0604020202020204" pitchFamily="34" charset="0"/>
              <a:buChar char="·"/>
            </a:pPr>
            <a:r>
              <a:rPr lang="en-US" sz="1000" b="1" dirty="0">
                <a:solidFill>
                  <a:srgbClr val="000000"/>
                </a:solidFill>
                <a:latin typeface="Century Gothic" panose="020B0502020202020204" pitchFamily="34" charset="0"/>
              </a:rPr>
              <a:t>Third level</a:t>
            </a:r>
          </a:p>
        </p:txBody>
      </p:sp>
      <p:sp>
        <p:nvSpPr>
          <p:cNvPr id="11" name="TextBox 10"/>
          <p:cNvSpPr txBox="1"/>
          <p:nvPr/>
        </p:nvSpPr>
        <p:spPr>
          <a:xfrm>
            <a:off x="4571999" y="3759399"/>
            <a:ext cx="4377791" cy="646331"/>
          </a:xfrm>
          <a:prstGeom prst="rect">
            <a:avLst/>
          </a:prstGeom>
          <a:noFill/>
        </p:spPr>
        <p:txBody>
          <a:bodyPr wrap="square" rtlCol="0">
            <a:spAutoFit/>
          </a:bodyPr>
          <a:lstStyle/>
          <a:p>
            <a:pPr marL="112713" indent="-112713" defTabSz="457200">
              <a:buFont typeface="Arial" panose="020B0604020202020204" pitchFamily="34" charset="0"/>
              <a:buChar char="•"/>
            </a:pPr>
            <a:r>
              <a:rPr lang="en-US" sz="1400" b="1" dirty="0">
                <a:solidFill>
                  <a:srgbClr val="000000"/>
                </a:solidFill>
                <a:latin typeface="Century Gothic" panose="020B0502020202020204" pitchFamily="34" charset="0"/>
              </a:rPr>
              <a:t>Click to edit Master text styles</a:t>
            </a:r>
          </a:p>
          <a:p>
            <a:pPr marL="282575" lvl="2" indent="-112713" defTabSz="457200">
              <a:buFont typeface="Arial" panose="020B0604020202020204" pitchFamily="34" charset="0"/>
              <a:buChar char="-"/>
            </a:pPr>
            <a:r>
              <a:rPr lang="en-US" sz="1200" b="1" dirty="0">
                <a:solidFill>
                  <a:srgbClr val="000000"/>
                </a:solidFill>
                <a:latin typeface="Century Gothic" panose="020B0502020202020204" pitchFamily="34" charset="0"/>
              </a:rPr>
              <a:t>Second level</a:t>
            </a:r>
          </a:p>
          <a:p>
            <a:pPr marL="461963" lvl="3" indent="-112713" defTabSz="457200">
              <a:buFont typeface="Arial" panose="020B0604020202020204" pitchFamily="34" charset="0"/>
              <a:buChar char="·"/>
            </a:pPr>
            <a:r>
              <a:rPr lang="en-US" sz="1000" b="1" dirty="0">
                <a:solidFill>
                  <a:srgbClr val="000000"/>
                </a:solidFill>
                <a:latin typeface="Century Gothic" panose="020B0502020202020204" pitchFamily="34" charset="0"/>
              </a:rPr>
              <a:t>Third level</a:t>
            </a:r>
          </a:p>
        </p:txBody>
      </p:sp>
      <p:sp>
        <p:nvSpPr>
          <p:cNvPr id="12" name="TextBox 11"/>
          <p:cNvSpPr txBox="1"/>
          <p:nvPr/>
        </p:nvSpPr>
        <p:spPr>
          <a:xfrm>
            <a:off x="97103" y="3759399"/>
            <a:ext cx="4377791" cy="646331"/>
          </a:xfrm>
          <a:prstGeom prst="rect">
            <a:avLst/>
          </a:prstGeom>
          <a:noFill/>
        </p:spPr>
        <p:txBody>
          <a:bodyPr wrap="square" rtlCol="0">
            <a:spAutoFit/>
          </a:bodyPr>
          <a:lstStyle/>
          <a:p>
            <a:pPr marL="112713" indent="-112713" defTabSz="457200">
              <a:buFont typeface="Arial" panose="020B0604020202020204" pitchFamily="34" charset="0"/>
              <a:buChar char="•"/>
            </a:pPr>
            <a:r>
              <a:rPr lang="en-US" sz="1400" b="1" dirty="0">
                <a:solidFill>
                  <a:srgbClr val="000000"/>
                </a:solidFill>
                <a:latin typeface="Century Gothic" panose="020B0502020202020204" pitchFamily="34" charset="0"/>
              </a:rPr>
              <a:t>Click to edit Master text styles</a:t>
            </a:r>
          </a:p>
          <a:p>
            <a:pPr marL="282575" lvl="2" indent="-112713" defTabSz="457200">
              <a:buFont typeface="Arial" panose="020B0604020202020204" pitchFamily="34" charset="0"/>
              <a:buChar char="-"/>
            </a:pPr>
            <a:r>
              <a:rPr lang="en-US" sz="1200" b="1" dirty="0">
                <a:solidFill>
                  <a:srgbClr val="000000"/>
                </a:solidFill>
                <a:latin typeface="Century Gothic" panose="020B0502020202020204" pitchFamily="34" charset="0"/>
              </a:rPr>
              <a:t>Second level</a:t>
            </a:r>
          </a:p>
          <a:p>
            <a:pPr marL="461963" lvl="3" indent="-112713" defTabSz="457200">
              <a:buFont typeface="Arial" panose="020B0604020202020204" pitchFamily="34" charset="0"/>
              <a:buChar char="·"/>
            </a:pPr>
            <a:r>
              <a:rPr lang="en-US" sz="1000" b="1" dirty="0">
                <a:solidFill>
                  <a:srgbClr val="000000"/>
                </a:solidFill>
                <a:latin typeface="Century Gothic" panose="020B0502020202020204" pitchFamily="34" charset="0"/>
              </a:rPr>
              <a:t>Third level</a:t>
            </a:r>
          </a:p>
        </p:txBody>
      </p:sp>
      <p:sp>
        <p:nvSpPr>
          <p:cNvPr id="13" name="TextBox 12"/>
          <p:cNvSpPr txBox="1"/>
          <p:nvPr/>
        </p:nvSpPr>
        <p:spPr>
          <a:xfrm>
            <a:off x="4571999" y="1131934"/>
            <a:ext cx="4377791" cy="646331"/>
          </a:xfrm>
          <a:prstGeom prst="rect">
            <a:avLst/>
          </a:prstGeom>
          <a:noFill/>
        </p:spPr>
        <p:txBody>
          <a:bodyPr wrap="square" rtlCol="0">
            <a:spAutoFit/>
          </a:bodyPr>
          <a:lstStyle/>
          <a:p>
            <a:pPr marL="112713" indent="-112713" defTabSz="457200">
              <a:buFont typeface="Arial" panose="020B0604020202020204" pitchFamily="34" charset="0"/>
              <a:buChar char="•"/>
            </a:pPr>
            <a:r>
              <a:rPr lang="en-US" sz="1400" b="1" dirty="0">
                <a:solidFill>
                  <a:srgbClr val="000000"/>
                </a:solidFill>
                <a:latin typeface="Century Gothic" panose="020B0502020202020204" pitchFamily="34" charset="0"/>
              </a:rPr>
              <a:t>Click to edit Master text styles</a:t>
            </a:r>
          </a:p>
          <a:p>
            <a:pPr marL="282575" lvl="2" indent="-112713" defTabSz="457200">
              <a:buFont typeface="Arial" panose="020B0604020202020204" pitchFamily="34" charset="0"/>
              <a:buChar char="-"/>
            </a:pPr>
            <a:r>
              <a:rPr lang="en-US" sz="1200" b="1" dirty="0">
                <a:solidFill>
                  <a:srgbClr val="000000"/>
                </a:solidFill>
                <a:latin typeface="Century Gothic" panose="020B0502020202020204" pitchFamily="34" charset="0"/>
              </a:rPr>
              <a:t>Second level</a:t>
            </a:r>
          </a:p>
          <a:p>
            <a:pPr marL="461963" lvl="3" indent="-112713" defTabSz="457200">
              <a:buFont typeface="Arial" panose="020B0604020202020204" pitchFamily="34" charset="0"/>
              <a:buChar char="·"/>
            </a:pPr>
            <a:r>
              <a:rPr lang="en-US" sz="1000" b="1" dirty="0">
                <a:solidFill>
                  <a:srgbClr val="000000"/>
                </a:solidFill>
                <a:latin typeface="Century Gothic" panose="020B0502020202020204" pitchFamily="34" charset="0"/>
              </a:rPr>
              <a:t>Third level</a:t>
            </a:r>
          </a:p>
        </p:txBody>
      </p:sp>
    </p:spTree>
    <p:extLst>
      <p:ext uri="{BB962C8B-B14F-4D97-AF65-F5344CB8AC3E}">
        <p14:creationId xmlns:p14="http://schemas.microsoft.com/office/powerpoint/2010/main" val="2049087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with Banner TakeAway SLS Slide Master Oct 2015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fld id="{D3C37BEF-1701-4E45-A5AE-6D5AF149EF5E}" type="slidenum">
              <a:rPr lang="en-US">
                <a:solidFill>
                  <a:srgbClr val="000000"/>
                </a:solidFill>
                <a:latin typeface="Arial"/>
              </a:rPr>
              <a:pPr/>
              <a:t>‹#›</a:t>
            </a:fld>
            <a:endParaRPr lang="en-US">
              <a:solidFill>
                <a:srgbClr val="000000"/>
              </a:solidFill>
              <a:latin typeface="Arial"/>
            </a:endParaRPr>
          </a:p>
        </p:txBody>
      </p:sp>
      <p:sp>
        <p:nvSpPr>
          <p:cNvPr id="7" name="Text Placeholder 8"/>
          <p:cNvSpPr>
            <a:spLocks noGrp="1"/>
          </p:cNvSpPr>
          <p:nvPr>
            <p:ph type="body" sz="quarter" idx="10"/>
          </p:nvPr>
        </p:nvSpPr>
        <p:spPr>
          <a:xfrm>
            <a:off x="0" y="6251337"/>
            <a:ext cx="9144000" cy="430887"/>
          </a:xfrm>
          <a:prstGeom prst="rect">
            <a:avLst/>
          </a:prstGeom>
        </p:spPr>
        <p:txBody>
          <a:bodyPr vert="horz" anchor="ctr">
            <a:spAutoFit/>
          </a:bodyPr>
          <a:lstStyle>
            <a:lvl1pPr marL="0" indent="0" algn="ctr">
              <a:buNone/>
              <a:defRPr sz="2200" i="1">
                <a:solidFill>
                  <a:srgbClr val="CE4B1C"/>
                </a:solidFill>
              </a:defRPr>
            </a:lvl1pPr>
            <a:lvl2pPr marL="338137" indent="0">
              <a:buNone/>
              <a:defRPr>
                <a:solidFill>
                  <a:srgbClr val="FFFFFF"/>
                </a:solidFill>
              </a:defRPr>
            </a:lvl2pPr>
            <a:lvl3pPr marL="566738" indent="0">
              <a:buNone/>
              <a:defRPr>
                <a:solidFill>
                  <a:srgbClr val="FFFFFF"/>
                </a:solidFill>
              </a:defRPr>
            </a:lvl3pPr>
            <a:lvl4pPr marL="739775" indent="0">
              <a:buNone/>
              <a:defRPr>
                <a:solidFill>
                  <a:srgbClr val="FFFFFF"/>
                </a:solidFill>
              </a:defRPr>
            </a:lvl4pPr>
            <a:lvl5pPr marL="922337" indent="0">
              <a:buNone/>
              <a:defRPr>
                <a:solidFill>
                  <a:srgbClr val="FFFFFF"/>
                </a:solidFill>
              </a:defRPr>
            </a:lvl5pPr>
          </a:lstStyle>
          <a:p>
            <a:pPr lvl="0"/>
            <a:r>
              <a:rPr lang="en-US"/>
              <a:t>Click to edit Master text styles</a:t>
            </a:r>
          </a:p>
        </p:txBody>
      </p:sp>
      <p:sp>
        <p:nvSpPr>
          <p:cNvPr id="8" name="Content Placeholder 3"/>
          <p:cNvSpPr>
            <a:spLocks noGrp="1"/>
          </p:cNvSpPr>
          <p:nvPr>
            <p:ph sz="quarter" idx="11"/>
          </p:nvPr>
        </p:nvSpPr>
        <p:spPr>
          <a:xfrm>
            <a:off x="493713" y="1052514"/>
            <a:ext cx="8253412" cy="5182196"/>
          </a:xfrm>
          <a:prstGeom prst="rect">
            <a:avLst/>
          </a:prstGeom>
        </p:spPr>
        <p:txBody>
          <a:bodyPr/>
          <a:lstStyle>
            <a:lvl1pPr marL="173038" indent="-173038">
              <a:buClr>
                <a:schemeClr val="accent2"/>
              </a:buClr>
              <a:buFont typeface="Arial" panose="020B0604020202020204" pitchFamily="34" charset="0"/>
              <a:buChar char="•"/>
              <a:defRPr>
                <a:latin typeface="Century Gothic" panose="020B0502020202020204" pitchFamily="34" charset="0"/>
              </a:defRPr>
            </a:lvl1pPr>
            <a:lvl2pPr marL="511175" indent="-173038">
              <a:buClr>
                <a:schemeClr val="accent2"/>
              </a:buClr>
              <a:buFont typeface="Century Gothic" panose="020B0502020202020204" pitchFamily="34" charset="0"/>
              <a:buChar char="–"/>
              <a:defRPr>
                <a:latin typeface="Century Gothic" panose="020B0502020202020204" pitchFamily="34" charset="0"/>
              </a:defRPr>
            </a:lvl2pPr>
            <a:lvl3pPr marL="679205" indent="-112671">
              <a:buClr>
                <a:schemeClr val="accent2"/>
              </a:buClr>
              <a:buFont typeface="Arial" panose="020B0604020202020204" pitchFamily="34" charset="0"/>
              <a:buChar char="•"/>
              <a:defRPr>
                <a:latin typeface="Century Gothic" panose="020B0502020202020204" pitchFamily="34" charset="0"/>
              </a:defRPr>
            </a:lvl3pPr>
            <a:lvl4pPr marL="852183" indent="-112671">
              <a:buClr>
                <a:schemeClr val="accent2"/>
              </a:buClr>
              <a:buFont typeface="Century Gothic" panose="020B0502020202020204" pitchFamily="34" charset="0"/>
              <a:buChar char="–"/>
              <a:defRPr>
                <a:latin typeface="Century Gothic" panose="020B0502020202020204" pitchFamily="34" charset="0"/>
              </a:defRPr>
            </a:lvl4pPr>
            <a:lvl5pPr marL="1039442" indent="-117433">
              <a:buClr>
                <a:schemeClr val="accent2"/>
              </a:buClr>
              <a:buFont typeface="Arial" panose="020B0604020202020204" pitchFamily="34" charset="0"/>
              <a:buChar char="•"/>
              <a:defRPr>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824582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Black Background SLS Slide Master Oct 2015 Color">
    <p:bg>
      <p:bgPr>
        <a:solidFill>
          <a:schemeClr val="bg2"/>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4"/>
          </p:nvPr>
        </p:nvSpPr>
        <p:spPr>
          <a:xfrm>
            <a:off x="7417554" y="6609207"/>
            <a:ext cx="1726445" cy="248793"/>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fld id="{D3C37BEF-1701-4E45-A5AE-6D5AF149EF5E}" type="slidenum">
              <a:rPr lang="en-US" smtClean="0">
                <a:latin typeface="Arial"/>
              </a:rPr>
              <a:pPr/>
              <a:t>‹#›</a:t>
            </a:fld>
            <a:endParaRPr lang="en-US">
              <a:latin typeface="Arial"/>
            </a:endParaRPr>
          </a:p>
        </p:txBody>
      </p:sp>
      <p:sp>
        <p:nvSpPr>
          <p:cNvPr id="4" name="Media Placeholder 3"/>
          <p:cNvSpPr>
            <a:spLocks noGrp="1"/>
          </p:cNvSpPr>
          <p:nvPr>
            <p:ph type="media" sz="quarter" idx="10" hasCustomPrompt="1"/>
          </p:nvPr>
        </p:nvSpPr>
        <p:spPr>
          <a:xfrm>
            <a:off x="-1" y="615656"/>
            <a:ext cx="9144000" cy="5275262"/>
          </a:xfrm>
          <a:prstGeom prst="rect">
            <a:avLst/>
          </a:prstGeom>
        </p:spPr>
        <p:txBody>
          <a:bodyPr anchor="ctr"/>
          <a:lstStyle>
            <a:lvl1pPr marL="0" indent="0" algn="ctr">
              <a:buFontTx/>
              <a:buNone/>
              <a:defRPr baseline="0">
                <a:solidFill>
                  <a:srgbClr val="FFFFFF"/>
                </a:solidFill>
              </a:defRPr>
            </a:lvl1pPr>
          </a:lstStyle>
          <a:p>
            <a:r>
              <a:rPr lang="en-US" dirty="0"/>
              <a:t>Click on icon to insert movie/media</a:t>
            </a:r>
          </a:p>
        </p:txBody>
      </p:sp>
    </p:spTree>
    <p:extLst>
      <p:ext uri="{BB962C8B-B14F-4D97-AF65-F5344CB8AC3E}">
        <p14:creationId xmlns:p14="http://schemas.microsoft.com/office/powerpoint/2010/main" val="3422361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fld id="{2E72E5C4-0988-A84A-A160-9864B1E6AE22}" type="datetimeFigureOut">
              <a:rPr lang="en-US" smtClean="0">
                <a:solidFill>
                  <a:srgbClr val="000000"/>
                </a:solidFill>
                <a:latin typeface="Arial"/>
              </a:rPr>
              <a:pPr defTabSz="457200"/>
              <a:t>7/23/2023</a:t>
            </a:fld>
            <a:endParaRPr lang="en-US">
              <a:solidFill>
                <a:srgbClr val="000000"/>
              </a:solidFill>
              <a:latin typeface="Aria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US">
              <a:solidFill>
                <a:srgbClr val="000000"/>
              </a:solidFill>
              <a:latin typeface="Arial"/>
            </a:endParaRPr>
          </a:p>
        </p:txBody>
      </p:sp>
      <p:sp>
        <p:nvSpPr>
          <p:cNvPr id="6" name="Slide Number Placeholder 5"/>
          <p:cNvSpPr>
            <a:spLocks noGrp="1"/>
          </p:cNvSpPr>
          <p:nvPr>
            <p:ph type="sldNum" sz="quarter" idx="12"/>
          </p:nvPr>
        </p:nvSpPr>
        <p:spPr/>
        <p:txBody>
          <a:bodyPr/>
          <a:lstStyle/>
          <a:p>
            <a:fld id="{D3C37BEF-1701-4E45-A5AE-6D5AF149EF5E}" type="slidenum">
              <a:rPr lang="en-US">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3501742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7.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6.jpe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18.pn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23.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image" Target="../media/image25.png"/><Relationship Id="rId5" Type="http://schemas.openxmlformats.org/officeDocument/2006/relationships/slideLayout" Target="../slideLayouts/slideLayout47.xml"/><Relationship Id="rId10" Type="http://schemas.openxmlformats.org/officeDocument/2006/relationships/image" Target="../media/image24.jpeg"/><Relationship Id="rId4" Type="http://schemas.openxmlformats.org/officeDocument/2006/relationships/slideLayout" Target="../slideLayouts/slideLayout46.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userDrawn="1"/>
        </p:nvPicPr>
        <p:blipFill>
          <a:blip r:embed="rId11">
            <a:extLst>
              <a:ext uri="{28A0092B-C50C-407E-A947-70E740481C1C}">
                <a14:useLocalDpi xmlns:a14="http://schemas.microsoft.com/office/drawing/2010/main"/>
              </a:ext>
            </a:extLst>
          </a:blip>
          <a:stretch>
            <a:fillRect/>
          </a:stretch>
        </p:blipFill>
        <p:spPr>
          <a:xfrm>
            <a:off x="0" y="0"/>
            <a:ext cx="9144000" cy="6856475"/>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83974" name="Rectangle 6"/>
          <p:cNvSpPr>
            <a:spLocks noGrp="1" noChangeArrowheads="1"/>
          </p:cNvSpPr>
          <p:nvPr>
            <p:ph type="sldNum" sz="quarter" idx="4"/>
          </p:nvPr>
        </p:nvSpPr>
        <p:spPr bwMode="auto">
          <a:xfrm>
            <a:off x="7304014" y="6705014"/>
            <a:ext cx="1817606"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a:defRPr/>
            </a:pPr>
            <a:r>
              <a:rPr lang="en-US" dirty="0"/>
              <a:t>File Name.</a:t>
            </a:r>
            <a:fld id="{F3E9E773-C84B-4F48-B42B-2136FDBAB2E2}" type="slidenum">
              <a:rPr lang="en-US" smtClean="0"/>
              <a:pPr>
                <a:defRPr/>
              </a:pPr>
              <a:t>‹#›</a:t>
            </a:fld>
            <a:endParaRPr lang="en-US" dirty="0"/>
          </a:p>
        </p:txBody>
      </p:sp>
    </p:spTree>
    <p:extLst>
      <p:ext uri="{BB962C8B-B14F-4D97-AF65-F5344CB8AC3E}">
        <p14:creationId xmlns:p14="http://schemas.microsoft.com/office/powerpoint/2010/main" val="4050081427"/>
      </p:ext>
    </p:extLst>
  </p:cSld>
  <p:clrMap bg1="dk1" tx1="lt1" bg2="dk2"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42" r:id="rId6"/>
    <p:sldLayoutId id="2147483774" r:id="rId7"/>
    <p:sldLayoutId id="2147483775" r:id="rId8"/>
    <p:sldLayoutId id="2147483776" r:id="rId9"/>
  </p:sldLayoutIdLst>
  <p:hf hdr="0" ftr="0"/>
  <p:txStyles>
    <p:titleStyle>
      <a:lvl1pPr algn="l" rtl="0" eaLnBrk="1" fontAlgn="base" hangingPunct="1">
        <a:lnSpc>
          <a:spcPct val="90000"/>
        </a:lnSpc>
        <a:spcBef>
          <a:spcPct val="0"/>
        </a:spcBef>
        <a:spcAft>
          <a:spcPct val="0"/>
        </a:spcAft>
        <a:defRPr sz="2800"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3" name="Picture 2" descr="Marshall background header.jpg"/>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0" y="0"/>
            <a:ext cx="9144000" cy="914400"/>
          </a:xfrm>
          <a:prstGeom prst="rect">
            <a:avLst/>
          </a:prstGeom>
        </p:spPr>
      </p:pic>
      <p:sp>
        <p:nvSpPr>
          <p:cNvPr id="1026" name="Rectangle 2"/>
          <p:cNvSpPr>
            <a:spLocks noGrp="1" noChangeArrowheads="1"/>
          </p:cNvSpPr>
          <p:nvPr>
            <p:ph type="title"/>
          </p:nvPr>
        </p:nvSpPr>
        <p:spPr bwMode="auto">
          <a:xfrm>
            <a:off x="528542" y="38967"/>
            <a:ext cx="7512372" cy="83661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dirty="0"/>
              <a:t>Click to edit Master title style</a:t>
            </a:r>
          </a:p>
        </p:txBody>
      </p:sp>
      <p:pic>
        <p:nvPicPr>
          <p:cNvPr id="8" name="Picture 35" descr="RGB_Color small"/>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8264525" y="130175"/>
            <a:ext cx="762000" cy="636588"/>
          </a:xfrm>
          <a:prstGeom prst="rect">
            <a:avLst/>
          </a:prstGeom>
          <a:noFill/>
          <a:ln w="9525">
            <a:noFill/>
            <a:miter lim="800000"/>
            <a:headEnd/>
            <a:tailEnd/>
          </a:ln>
        </p:spPr>
      </p:pic>
      <p:sp>
        <p:nvSpPr>
          <p:cNvPr id="2" name="Text Placeholder 1"/>
          <p:cNvSpPr>
            <a:spLocks noGrp="1"/>
          </p:cNvSpPr>
          <p:nvPr>
            <p:ph type="body" idx="1"/>
          </p:nvPr>
        </p:nvSpPr>
        <p:spPr>
          <a:xfrm>
            <a:off x="336550" y="1309263"/>
            <a:ext cx="8229600" cy="5225629"/>
          </a:xfrm>
          <a:prstGeom prst="rect">
            <a:avLst/>
          </a:prstGeom>
        </p:spPr>
        <p:txBody>
          <a:bodyPr vert="horz" lIns="91407" tIns="45704" rIns="91407" bIns="4570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2"/>
          </p:nvPr>
        </p:nvSpPr>
        <p:spPr>
          <a:xfrm>
            <a:off x="0" y="6702740"/>
            <a:ext cx="2574016" cy="155260"/>
          </a:xfrm>
          <a:prstGeom prst="rect">
            <a:avLst/>
          </a:prstGeom>
        </p:spPr>
        <p:txBody>
          <a:bodyPr vert="horz" lIns="91407" tIns="45704" rIns="91407" bIns="45704" rtlCol="0" anchor="ctr"/>
          <a:lstStyle>
            <a:lvl1pPr algn="l">
              <a:defRPr sz="600">
                <a:solidFill>
                  <a:srgbClr val="000000"/>
                </a:solidFill>
              </a:defRPr>
            </a:lvl1pPr>
          </a:lstStyle>
          <a:p>
            <a:fld id="{1E027F94-1D47-9B42-84E1-93017FE95F13}" type="datetime1">
              <a:rPr lang="en-US" smtClean="0">
                <a:latin typeface="Arial"/>
              </a:rPr>
              <a:pPr/>
              <a:t>7/23/2023</a:t>
            </a:fld>
            <a:endParaRPr lang="en-US" dirty="0">
              <a:latin typeface="Arial"/>
            </a:endParaRPr>
          </a:p>
        </p:txBody>
      </p:sp>
    </p:spTree>
    <p:extLst>
      <p:ext uri="{BB962C8B-B14F-4D97-AF65-F5344CB8AC3E}">
        <p14:creationId xmlns:p14="http://schemas.microsoft.com/office/powerpoint/2010/main" val="2129461354"/>
      </p:ext>
    </p:extLst>
  </p:cSld>
  <p:clrMap bg1="dk1" tx1="lt1" bg2="dk2" tx2="lt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4" r:id="rId8"/>
    <p:sldLayoutId id="2147483795" r:id="rId9"/>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p:txStyles>
    <p:titleStyle>
      <a:lvl1pPr algn="l" rtl="0" eaLnBrk="1" fontAlgn="base" hangingPunct="1">
        <a:lnSpc>
          <a:spcPct val="90000"/>
        </a:lnSpc>
        <a:spcBef>
          <a:spcPct val="0"/>
        </a:spcBef>
        <a:spcAft>
          <a:spcPct val="0"/>
        </a:spcAft>
        <a:defRPr sz="2800" b="1">
          <a:solidFill>
            <a:srgbClr val="FFFFFF"/>
          </a:solidFill>
          <a:effectLst>
            <a:outerShdw blurRad="38100" dist="38100" dir="2700000" algn="tl" rotWithShape="0">
              <a:srgbClr val="000000">
                <a:alpha val="43000"/>
              </a:srgbClr>
            </a:outerShdw>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
          <a:srgbClr val="F68B00"/>
        </a:buClr>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
          <a:srgbClr val="F68B00"/>
        </a:buClr>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
          <a:srgbClr val="F68B00"/>
        </a:buClr>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
          <a:srgbClr val="F68B00"/>
        </a:buClr>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
          <a:srgbClr val="F68B00"/>
        </a:buClr>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p:cNvSpPr/>
          <p:nvPr/>
        </p:nvSpPr>
        <p:spPr>
          <a:xfrm>
            <a:off x="0" y="0"/>
            <a:ext cx="9144000" cy="933578"/>
          </a:xfrm>
          <a:prstGeom prst="rect">
            <a:avLst/>
          </a:prstGeom>
          <a:gradFill flip="none" rotWithShape="1">
            <a:gsLst>
              <a:gs pos="0">
                <a:schemeClr val="bg1"/>
              </a:gs>
              <a:gs pos="27000">
                <a:schemeClr val="tx1">
                  <a:lumMod val="75000"/>
                  <a:lumOff val="25000"/>
                </a:schemeClr>
              </a:gs>
              <a:gs pos="62000">
                <a:schemeClr val="tx1"/>
              </a:gs>
            </a:gsLst>
            <a:path path="circle">
              <a:fillToRect l="100000" b="100000"/>
            </a:path>
            <a:tileRect t="-100000" r="-100000"/>
          </a:gra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1027" name="Title Placeholder 1"/>
          <p:cNvSpPr>
            <a:spLocks noGrp="1"/>
          </p:cNvSpPr>
          <p:nvPr>
            <p:ph type="title"/>
          </p:nvPr>
        </p:nvSpPr>
        <p:spPr bwMode="auto">
          <a:xfrm>
            <a:off x="236538" y="103188"/>
            <a:ext cx="8077200" cy="742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250825" y="1003300"/>
            <a:ext cx="865505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7061200" y="660717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tx1"/>
                </a:solidFill>
                <a:cs typeface="Arial" charset="0"/>
              </a:defRPr>
            </a:lvl1pPr>
          </a:lstStyle>
          <a:p>
            <a:pPr defTabSz="457200"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200" fontAlgn="base">
                <a:spcBef>
                  <a:spcPct val="0"/>
                </a:spcBef>
                <a:spcAft>
                  <a:spcPct val="0"/>
                </a:spcAft>
              </a:pPr>
              <a:t>‹#›</a:t>
            </a:fld>
            <a:endParaRPr lang="en-US" dirty="0">
              <a:solidFill>
                <a:prstClr val="black"/>
              </a:solidFill>
              <a:latin typeface="Arial" charset="0"/>
              <a:ea typeface="ヒラギノ角ゴ Pro W3" charset="-128"/>
            </a:endParaRPr>
          </a:p>
        </p:txBody>
      </p:sp>
      <p:pic>
        <p:nvPicPr>
          <p:cNvPr id="1032" name="Picture 67" descr="NASA insignia RGB"/>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8313738" y="158750"/>
            <a:ext cx="717550" cy="593725"/>
          </a:xfrm>
          <a:prstGeom prst="rect">
            <a:avLst/>
          </a:prstGeom>
          <a:noFill/>
          <a:ln w="9525">
            <a:noFill/>
            <a:miter lim="800000"/>
            <a:headEnd/>
            <a:tailEnd/>
          </a:ln>
        </p:spPr>
      </p:pic>
    </p:spTree>
    <p:extLst>
      <p:ext uri="{BB962C8B-B14F-4D97-AF65-F5344CB8AC3E}">
        <p14:creationId xmlns:p14="http://schemas.microsoft.com/office/powerpoint/2010/main" val="167747534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p:hf hdr="0"/>
  <p:txStyles>
    <p:titleStyle>
      <a:lvl1pPr algn="l" defTabSz="457200" rtl="0" eaLnBrk="1" fontAlgn="base" hangingPunct="1">
        <a:spcBef>
          <a:spcPct val="0"/>
        </a:spcBef>
        <a:spcAft>
          <a:spcPct val="0"/>
        </a:spcAft>
        <a:defRPr sz="2800" b="1" kern="1200">
          <a:solidFill>
            <a:schemeClr val="bg1"/>
          </a:solidFill>
          <a:latin typeface="Arial"/>
          <a:ea typeface="ヒラギノ角ゴ Pro W3" charset="-128"/>
          <a:cs typeface="Arial"/>
        </a:defRPr>
      </a:lvl1pPr>
      <a:lvl2pPr algn="l" defTabSz="457200" rtl="0" eaLnBrk="1" fontAlgn="base" hangingPunct="1">
        <a:spcBef>
          <a:spcPct val="0"/>
        </a:spcBef>
        <a:spcAft>
          <a:spcPct val="0"/>
        </a:spcAft>
        <a:defRPr sz="3200">
          <a:solidFill>
            <a:schemeClr val="bg1"/>
          </a:solidFill>
          <a:latin typeface="Arial" charset="0"/>
          <a:ea typeface="ヒラギノ角ゴ Pro W3" charset="-128"/>
          <a:cs typeface="ヒラギノ角ゴ Pro W3" charset="-128"/>
        </a:defRPr>
      </a:lvl2pPr>
      <a:lvl3pPr algn="l" defTabSz="457200" rtl="0" eaLnBrk="1" fontAlgn="base" hangingPunct="1">
        <a:spcBef>
          <a:spcPct val="0"/>
        </a:spcBef>
        <a:spcAft>
          <a:spcPct val="0"/>
        </a:spcAft>
        <a:defRPr sz="3200">
          <a:solidFill>
            <a:schemeClr val="bg1"/>
          </a:solidFill>
          <a:latin typeface="Arial" charset="0"/>
          <a:ea typeface="ヒラギノ角ゴ Pro W3" charset="-128"/>
          <a:cs typeface="ヒラギノ角ゴ Pro W3" charset="-128"/>
        </a:defRPr>
      </a:lvl3pPr>
      <a:lvl4pPr algn="l" defTabSz="457200" rtl="0" eaLnBrk="1" fontAlgn="base" hangingPunct="1">
        <a:spcBef>
          <a:spcPct val="0"/>
        </a:spcBef>
        <a:spcAft>
          <a:spcPct val="0"/>
        </a:spcAft>
        <a:defRPr sz="3200">
          <a:solidFill>
            <a:schemeClr val="bg1"/>
          </a:solidFill>
          <a:latin typeface="Arial" charset="0"/>
          <a:ea typeface="ヒラギノ角ゴ Pro W3" charset="-128"/>
          <a:cs typeface="ヒラギノ角ゴ Pro W3" charset="-128"/>
        </a:defRPr>
      </a:lvl4pPr>
      <a:lvl5pPr algn="l" defTabSz="457200" rtl="0" eaLnBrk="1" fontAlgn="base" hangingPunct="1">
        <a:spcBef>
          <a:spcPct val="0"/>
        </a:spcBef>
        <a:spcAft>
          <a:spcPct val="0"/>
        </a:spcAft>
        <a:defRPr sz="3200">
          <a:solidFill>
            <a:schemeClr val="bg1"/>
          </a:solidFill>
          <a:latin typeface="Arial"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342900" indent="-342900" algn="l" defTabSz="457200" rtl="0" eaLnBrk="1" fontAlgn="base" hangingPunct="1">
        <a:spcBef>
          <a:spcPct val="20000"/>
        </a:spcBef>
        <a:spcAft>
          <a:spcPct val="0"/>
        </a:spcAft>
        <a:buFont typeface="Arial" charset="0"/>
        <a:buChar char="•"/>
        <a:defRPr sz="1800" b="1" kern="1200">
          <a:solidFill>
            <a:schemeClr val="tx1"/>
          </a:solidFill>
          <a:latin typeface="Arial"/>
          <a:ea typeface="ヒラギノ角ゴ Pro W3" charset="-128"/>
          <a:cs typeface="Arial"/>
        </a:defRPr>
      </a:lvl1pPr>
      <a:lvl2pPr marL="742950" indent="-285750" algn="l" defTabSz="457200" rtl="0" eaLnBrk="1" fontAlgn="base" hangingPunct="1">
        <a:spcBef>
          <a:spcPct val="20000"/>
        </a:spcBef>
        <a:spcAft>
          <a:spcPct val="0"/>
        </a:spcAft>
        <a:buFont typeface="Arial" charset="0"/>
        <a:buChar char="–"/>
        <a:defRPr sz="1400" kern="1200">
          <a:solidFill>
            <a:schemeClr val="tx1"/>
          </a:solidFill>
          <a:latin typeface="Arial"/>
          <a:ea typeface="ヒラギノ角ゴ Pro W3" charset="-128"/>
          <a:cs typeface="Arial"/>
        </a:defRPr>
      </a:lvl2pPr>
      <a:lvl3pPr marL="1143000" indent="-228600" algn="l" defTabSz="457200" rtl="0" eaLnBrk="1" fontAlgn="base" hangingPunct="1">
        <a:spcBef>
          <a:spcPct val="20000"/>
        </a:spcBef>
        <a:spcAft>
          <a:spcPct val="0"/>
        </a:spcAft>
        <a:buFont typeface="Arial" charset="0"/>
        <a:buChar char="•"/>
        <a:defRPr sz="1400" kern="1200">
          <a:solidFill>
            <a:schemeClr val="tx1"/>
          </a:solidFill>
          <a:latin typeface="Arial"/>
          <a:ea typeface="ヒラギノ角ゴ Pro W3" charset="-128"/>
          <a:cs typeface="Arial"/>
        </a:defRPr>
      </a:lvl3pPr>
      <a:lvl4pPr marL="1600200" indent="-228600" algn="l" defTabSz="457200" rtl="0" eaLnBrk="1" fontAlgn="base" hangingPunct="1">
        <a:spcBef>
          <a:spcPct val="20000"/>
        </a:spcBef>
        <a:spcAft>
          <a:spcPct val="0"/>
        </a:spcAft>
        <a:buFont typeface="Arial" charset="0"/>
        <a:buChar char="–"/>
        <a:defRPr sz="1400" kern="1200">
          <a:solidFill>
            <a:schemeClr val="tx1"/>
          </a:solidFill>
          <a:latin typeface="Arial"/>
          <a:ea typeface="ヒラギノ角ゴ Pro W3" charset="-128"/>
          <a:cs typeface="Arial"/>
        </a:defRPr>
      </a:lvl4pPr>
      <a:lvl5pPr marL="2057400" indent="-228600" algn="l" defTabSz="457200" rtl="0" eaLnBrk="1" fontAlgn="base" hangingPunct="1">
        <a:spcBef>
          <a:spcPct val="20000"/>
        </a:spcBef>
        <a:spcAft>
          <a:spcPct val="0"/>
        </a:spcAft>
        <a:buFont typeface="Arial" charset="0"/>
        <a:buChar char="»"/>
        <a:defRPr sz="1400"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6626" name="Rectangle 9"/>
          <p:cNvSpPr>
            <a:spLocks noChangeArrowheads="1"/>
          </p:cNvSpPr>
          <p:nvPr/>
        </p:nvSpPr>
        <p:spPr bwMode="auto">
          <a:xfrm>
            <a:off x="0" y="0"/>
            <a:ext cx="9144000" cy="846138"/>
          </a:xfrm>
          <a:prstGeom prst="rect">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a:solidFill>
                <a:srgbClr val="000000"/>
              </a:solidFill>
              <a:latin typeface="Arial" pitchFamily="34" charset="0"/>
              <a:cs typeface="MS PGothic" charset="0"/>
            </a:endParaRPr>
          </a:p>
        </p:txBody>
      </p:sp>
      <p:sp>
        <p:nvSpPr>
          <p:cNvPr id="7171" name="Title Placeholder 1"/>
          <p:cNvSpPr>
            <a:spLocks noGrp="1"/>
          </p:cNvSpPr>
          <p:nvPr>
            <p:ph type="title"/>
          </p:nvPr>
        </p:nvSpPr>
        <p:spPr bwMode="auto">
          <a:xfrm>
            <a:off x="236538" y="103188"/>
            <a:ext cx="8077200" cy="74295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172" name="Text Placeholder 2"/>
          <p:cNvSpPr>
            <a:spLocks noGrp="1"/>
          </p:cNvSpPr>
          <p:nvPr>
            <p:ph type="body" idx="1"/>
          </p:nvPr>
        </p:nvSpPr>
        <p:spPr bwMode="auto">
          <a:xfrm>
            <a:off x="330200" y="1003300"/>
            <a:ext cx="8229600" cy="51228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pPr>
            <a:fld id="{39E99B98-85DA-B246-B82F-43F3808B4737}" type="slidenum">
              <a:rPr lang="en-US" smtClean="0">
                <a:ea typeface="MS PGothic" charset="0"/>
                <a:cs typeface="MS PGothic" charset="0"/>
              </a:rPr>
              <a:pPr defTabSz="457200" fontAlgn="base">
                <a:spcBef>
                  <a:spcPct val="0"/>
                </a:spcBef>
                <a:spcAft>
                  <a:spcPct val="0"/>
                </a:spcAft>
              </a:pPr>
              <a:t>‹#›</a:t>
            </a:fld>
            <a:endParaRPr lang="en-US">
              <a:ea typeface="MS PGothic" charset="0"/>
              <a:cs typeface="MS PGothic" charset="0"/>
            </a:endParaRPr>
          </a:p>
        </p:txBody>
      </p:sp>
      <p:pic>
        <p:nvPicPr>
          <p:cNvPr id="3078" name="Picture 2"/>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8364538" y="144463"/>
            <a:ext cx="719137" cy="593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spTree>
    <p:extLst>
      <p:ext uri="{BB962C8B-B14F-4D97-AF65-F5344CB8AC3E}">
        <p14:creationId xmlns:p14="http://schemas.microsoft.com/office/powerpoint/2010/main" val="277168980"/>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spd="med">
    <p:fade/>
  </p:transition>
  <p:hf hd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342900" indent="-3429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1pPr>
      <a:lvl2pPr marL="742950" indent="-28575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0" y="0"/>
            <a:ext cx="9144000" cy="6856475"/>
          </a:xfrm>
          <a:prstGeom prst="rect">
            <a:avLst/>
          </a:prstGeom>
        </p:spPr>
      </p:pic>
      <p:pic>
        <p:nvPicPr>
          <p:cNvPr id="2" name="Picture 1" descr="slsmark_color.png"/>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23392" y="6512263"/>
            <a:ext cx="470383" cy="342562"/>
          </a:xfrm>
          <a:prstGeom prst="rect">
            <a:avLst/>
          </a:prstGeom>
        </p:spPr>
      </p:pic>
      <p:sp>
        <p:nvSpPr>
          <p:cNvPr id="1026" name="Rectangle 2"/>
          <p:cNvSpPr>
            <a:spLocks noGrp="1" noChangeArrowheads="1"/>
          </p:cNvSpPr>
          <p:nvPr>
            <p:ph type="title"/>
          </p:nvPr>
        </p:nvSpPr>
        <p:spPr bwMode="auto">
          <a:xfrm>
            <a:off x="848846" y="0"/>
            <a:ext cx="8295154"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a:t>Click to edit Master title style</a:t>
            </a:r>
            <a:endParaRPr lang="en-US" dirty="0"/>
          </a:p>
        </p:txBody>
      </p:sp>
      <p:sp>
        <p:nvSpPr>
          <p:cNvPr id="83974" name="Rectangle 6"/>
          <p:cNvSpPr>
            <a:spLocks noGrp="1" noChangeArrowheads="1"/>
          </p:cNvSpPr>
          <p:nvPr>
            <p:ph type="sldNum" sz="quarter" idx="4"/>
          </p:nvPr>
        </p:nvSpPr>
        <p:spPr bwMode="auto">
          <a:xfrm>
            <a:off x="7524128" y="6705221"/>
            <a:ext cx="1597492"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pPr defTabSz="457200"/>
            <a:fld id="{D3C37BEF-1701-4E45-A5AE-6D5AF149EF5E}" type="slidenum">
              <a:rPr lang="en-US">
                <a:solidFill>
                  <a:srgbClr val="000000"/>
                </a:solidFill>
                <a:latin typeface="Arial"/>
              </a:rPr>
              <a:pPr defTabSz="457200"/>
              <a:t>‹#›</a:t>
            </a:fld>
            <a:endParaRPr lang="en-US">
              <a:solidFill>
                <a:srgbClr val="000000"/>
              </a:solidFill>
              <a:latin typeface="Arial"/>
            </a:endParaRPr>
          </a:p>
        </p:txBody>
      </p:sp>
      <p:sp>
        <p:nvSpPr>
          <p:cNvPr id="6" name="TextBox 13"/>
          <p:cNvSpPr txBox="1">
            <a:spLocks noChangeArrowheads="1"/>
          </p:cNvSpPr>
          <p:nvPr/>
        </p:nvSpPr>
        <p:spPr bwMode="auto">
          <a:xfrm>
            <a:off x="1792288" y="6610350"/>
            <a:ext cx="1236662"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defTabSz="457200">
              <a:defRPr/>
            </a:pPr>
            <a:r>
              <a:rPr lang="en-US" sz="700" dirty="0">
                <a:solidFill>
                  <a:srgbClr val="000000"/>
                </a:solidFill>
                <a:cs typeface="Arial" charset="0"/>
              </a:rPr>
              <a:t>www.nasa.gov/sls</a:t>
            </a:r>
          </a:p>
        </p:txBody>
      </p:sp>
    </p:spTree>
    <p:extLst>
      <p:ext uri="{BB962C8B-B14F-4D97-AF65-F5344CB8AC3E}">
        <p14:creationId xmlns:p14="http://schemas.microsoft.com/office/powerpoint/2010/main" val="2839890315"/>
      </p:ext>
    </p:extLst>
  </p:cSld>
  <p:clrMap bg1="dk1" tx1="lt1" bg2="dk2" tx2="lt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Lst>
  <p:txStyles>
    <p:titleStyle>
      <a:lvl1pPr algn="l" rtl="0" eaLnBrk="1" fontAlgn="base" hangingPunct="1">
        <a:lnSpc>
          <a:spcPct val="90000"/>
        </a:lnSpc>
        <a:spcBef>
          <a:spcPct val="0"/>
        </a:spcBef>
        <a:spcAft>
          <a:spcPct val="0"/>
        </a:spcAft>
        <a:defRPr sz="2800" b="1">
          <a:solidFill>
            <a:srgbClr val="FFFFFF"/>
          </a:solidFill>
          <a:effectLst/>
          <a:latin typeface="Century Gothic" panose="020B0502020202020204" pitchFamily="34" charset="0"/>
          <a:ea typeface="ＭＳ Ｐゴシック" pitchFamily="-108" charset="-128"/>
          <a:cs typeface="Century Gothic" panose="020B0502020202020204" pitchFamily="34" charset="0"/>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7.gif"/><Relationship Id="rId5" Type="http://schemas.openxmlformats.org/officeDocument/2006/relationships/image" Target="../media/image36.png"/><Relationship Id="rId4" Type="http://schemas.openxmlformats.org/officeDocument/2006/relationships/image" Target="../media/image35.jpe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1.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4.gif"/><Relationship Id="rId4" Type="http://schemas.openxmlformats.org/officeDocument/2006/relationships/image" Target="../media/image43.gif"/></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rgbClr val="F8F8F8"/>
          </a:fgClr>
          <a:bgClr>
            <a:schemeClr val="bg1"/>
          </a:bgClr>
        </a:patt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14144" y="4274538"/>
            <a:ext cx="6681172" cy="869950"/>
          </a:xfrm>
        </p:spPr>
        <p:txBody>
          <a:bodyPr/>
          <a:lstStyle/>
          <a:p>
            <a:endParaRPr lang="en-US" dirty="0"/>
          </a:p>
          <a:p>
            <a:endParaRPr lang="en-US" dirty="0"/>
          </a:p>
          <a:p>
            <a:r>
              <a:rPr lang="en-US" sz="3200" dirty="0"/>
              <a:t>Space Radiation Environments Overview for MSFC Programs</a:t>
            </a:r>
          </a:p>
        </p:txBody>
      </p:sp>
      <p:sp>
        <p:nvSpPr>
          <p:cNvPr id="4" name="Text Placeholder 3"/>
          <p:cNvSpPr>
            <a:spLocks noGrp="1"/>
          </p:cNvSpPr>
          <p:nvPr>
            <p:ph type="body" sz="quarter" idx="11"/>
          </p:nvPr>
        </p:nvSpPr>
        <p:spPr>
          <a:xfrm>
            <a:off x="6751462" y="6023325"/>
            <a:ext cx="1991870" cy="338554"/>
          </a:xfrm>
        </p:spPr>
        <p:txBody>
          <a:bodyPr/>
          <a:lstStyle/>
          <a:p>
            <a:pPr algn="l"/>
            <a:r>
              <a:rPr lang="en-US" sz="1600" dirty="0"/>
              <a:t>Rebecca Jenkins </a:t>
            </a:r>
          </a:p>
        </p:txBody>
      </p:sp>
      <p:sp>
        <p:nvSpPr>
          <p:cNvPr id="5" name="Text Placeholder 4"/>
          <p:cNvSpPr>
            <a:spLocks noGrp="1"/>
          </p:cNvSpPr>
          <p:nvPr>
            <p:ph type="body" sz="quarter" idx="12"/>
          </p:nvPr>
        </p:nvSpPr>
        <p:spPr/>
        <p:txBody>
          <a:bodyPr/>
          <a:lstStyle/>
          <a:p>
            <a:r>
              <a:rPr lang="en-US" dirty="0"/>
              <a:t>January 2022</a:t>
            </a:r>
          </a:p>
        </p:txBody>
      </p:sp>
      <p:sp>
        <p:nvSpPr>
          <p:cNvPr id="2" name="Slide Number Placeholder 1"/>
          <p:cNvSpPr>
            <a:spLocks noGrp="1"/>
          </p:cNvSpPr>
          <p:nvPr>
            <p:ph type="sldNum" sz="quarter" idx="4294967295"/>
          </p:nvPr>
        </p:nvSpPr>
        <p:spPr>
          <a:xfrm>
            <a:off x="7281863" y="6704013"/>
            <a:ext cx="1862137" cy="153987"/>
          </a:xfrm>
        </p:spPr>
        <p:txBody>
          <a:bodyPr/>
          <a:lstStyle/>
          <a:p>
            <a:fld id="{0C541D65-E91D-144A-8F95-C44938912517}" type="slidenum">
              <a:rPr lang="en-US" smtClean="0">
                <a:solidFill>
                  <a:srgbClr val="000000"/>
                </a:solidFill>
              </a:rPr>
              <a:pPr/>
              <a:t>1</a:t>
            </a:fld>
            <a:endParaRPr lang="en-US">
              <a:solidFill>
                <a:srgbClr val="000000"/>
              </a:solidFill>
            </a:endParaRPr>
          </a:p>
        </p:txBody>
      </p:sp>
    </p:spTree>
    <p:extLst>
      <p:ext uri="{BB962C8B-B14F-4D97-AF65-F5344CB8AC3E}">
        <p14:creationId xmlns:p14="http://schemas.microsoft.com/office/powerpoint/2010/main" val="2194778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Overview </a:t>
            </a:r>
          </a:p>
        </p:txBody>
      </p:sp>
      <p:sp>
        <p:nvSpPr>
          <p:cNvPr id="4" name="Slide Number Placeholder 3"/>
          <p:cNvSpPr>
            <a:spLocks noGrp="1"/>
          </p:cNvSpPr>
          <p:nvPr>
            <p:ph type="sldNum" sz="quarter" idx="4"/>
          </p:nvPr>
        </p:nvSpPr>
        <p:spPr/>
        <p:txBody>
          <a:bodyPr/>
          <a:lstStyle/>
          <a:p>
            <a:pPr>
              <a:defRPr/>
            </a:pPr>
            <a:r>
              <a:rPr lang="en-US" dirty="0"/>
              <a:t>File Name.</a:t>
            </a:r>
            <a:fld id="{F3E9E773-C84B-4F48-B42B-2136FDBAB2E2}" type="slidenum">
              <a:rPr lang="en-US" smtClean="0"/>
              <a:pPr>
                <a:defRPr/>
              </a:pPr>
              <a:t>2</a:t>
            </a:fld>
            <a:endParaRPr lang="en-US" dirty="0"/>
          </a:p>
        </p:txBody>
      </p:sp>
      <p:sp>
        <p:nvSpPr>
          <p:cNvPr id="5" name="Content Placeholder 4"/>
          <p:cNvSpPr>
            <a:spLocks noGrp="1"/>
          </p:cNvSpPr>
          <p:nvPr>
            <p:ph idx="1"/>
          </p:nvPr>
        </p:nvSpPr>
        <p:spPr>
          <a:xfrm>
            <a:off x="174510" y="1012142"/>
            <a:ext cx="8794979" cy="5569528"/>
          </a:xfrm>
        </p:spPr>
        <p:txBody>
          <a:bodyPr/>
          <a:lstStyle/>
          <a:p>
            <a:pPr>
              <a:lnSpc>
                <a:spcPct val="114000"/>
              </a:lnSpc>
            </a:pPr>
            <a:r>
              <a:rPr lang="en-US" sz="2000" dirty="0"/>
              <a:t>Purpose: Provide overview of Space Radiation Environments</a:t>
            </a:r>
          </a:p>
          <a:p>
            <a:pPr marL="342900" lvl="1" indent="-342900">
              <a:lnSpc>
                <a:spcPct val="120000"/>
              </a:lnSpc>
              <a:buFont typeface="Arial" panose="020B0604020202020204" pitchFamily="34" charset="0"/>
              <a:buChar char="•"/>
            </a:pPr>
            <a:endParaRPr lang="en-US" sz="1400" dirty="0"/>
          </a:p>
          <a:p>
            <a:pPr marL="685800" lvl="2" indent="-342900">
              <a:lnSpc>
                <a:spcPct val="120000"/>
              </a:lnSpc>
              <a:buFont typeface="Arial" panose="020B0604020202020204" pitchFamily="34" charset="0"/>
              <a:buChar char="•"/>
            </a:pPr>
            <a:r>
              <a:rPr lang="en-US" dirty="0"/>
              <a:t>Radiation Sources</a:t>
            </a:r>
          </a:p>
          <a:p>
            <a:pPr marL="1085850" lvl="3" indent="-342900">
              <a:lnSpc>
                <a:spcPct val="120000"/>
              </a:lnSpc>
              <a:buFont typeface="Arial" panose="020B0604020202020204" pitchFamily="34" charset="0"/>
              <a:buChar char="•"/>
            </a:pPr>
            <a:r>
              <a:rPr lang="en-US" dirty="0">
                <a:solidFill>
                  <a:schemeClr val="bg2"/>
                </a:solidFill>
              </a:rPr>
              <a:t>Solar Energetic Particles (SEP) and Solar Particle Events (SPE)</a:t>
            </a:r>
          </a:p>
          <a:p>
            <a:pPr marL="1085850" lvl="3" indent="-342900">
              <a:lnSpc>
                <a:spcPct val="120000"/>
              </a:lnSpc>
              <a:buFont typeface="Arial" panose="020B0604020202020204" pitchFamily="34" charset="0"/>
              <a:buChar char="•"/>
            </a:pPr>
            <a:r>
              <a:rPr lang="en-US" dirty="0">
                <a:solidFill>
                  <a:schemeClr val="bg2"/>
                </a:solidFill>
              </a:rPr>
              <a:t>Galactic Cosmic Rays (GCR)</a:t>
            </a:r>
          </a:p>
          <a:p>
            <a:pPr marL="685800" lvl="2" indent="-342900">
              <a:lnSpc>
                <a:spcPct val="120000"/>
              </a:lnSpc>
              <a:buFont typeface="Arial" panose="020B0604020202020204" pitchFamily="34" charset="0"/>
              <a:buChar char="•"/>
            </a:pPr>
            <a:endParaRPr lang="en-US" sz="1400" dirty="0"/>
          </a:p>
          <a:p>
            <a:pPr marL="685800" lvl="2" indent="-342900">
              <a:lnSpc>
                <a:spcPct val="120000"/>
              </a:lnSpc>
              <a:buFont typeface="Arial" panose="020B0604020202020204" pitchFamily="34" charset="0"/>
              <a:buChar char="•"/>
            </a:pPr>
            <a:r>
              <a:rPr lang="en-US" dirty="0"/>
              <a:t>Radiation Environments</a:t>
            </a:r>
          </a:p>
          <a:p>
            <a:pPr marL="1085850" lvl="3" indent="-342900">
              <a:lnSpc>
                <a:spcPct val="120000"/>
              </a:lnSpc>
              <a:buFont typeface="Arial" panose="020B0604020202020204" pitchFamily="34" charset="0"/>
              <a:buChar char="•"/>
            </a:pPr>
            <a:r>
              <a:rPr lang="en-US" dirty="0"/>
              <a:t>Van Allen belts</a:t>
            </a:r>
          </a:p>
          <a:p>
            <a:pPr marL="1085850" lvl="3" indent="-342900">
              <a:lnSpc>
                <a:spcPct val="120000"/>
              </a:lnSpc>
              <a:buFont typeface="Arial" panose="020B0604020202020204" pitchFamily="34" charset="0"/>
              <a:buChar char="•"/>
            </a:pPr>
            <a:r>
              <a:rPr lang="en-US" dirty="0"/>
              <a:t>Beyond the belts</a:t>
            </a:r>
          </a:p>
          <a:p>
            <a:pPr marL="1085850" lvl="3" indent="-342900">
              <a:lnSpc>
                <a:spcPct val="120000"/>
              </a:lnSpc>
              <a:buFont typeface="Arial" panose="020B0604020202020204" pitchFamily="34" charset="0"/>
              <a:buChar char="•"/>
            </a:pPr>
            <a:r>
              <a:rPr lang="en-US" dirty="0"/>
              <a:t>Reference SLS-SPEC-159 Rev G: Design Specification for Natural Environment (DSNE)</a:t>
            </a:r>
          </a:p>
          <a:p>
            <a:pPr marL="685800" lvl="2" indent="-342900">
              <a:lnSpc>
                <a:spcPct val="120000"/>
              </a:lnSpc>
              <a:buFont typeface="Arial" panose="020B0604020202020204" pitchFamily="34" charset="0"/>
              <a:buChar char="•"/>
            </a:pPr>
            <a:endParaRPr lang="en-US" sz="1400" dirty="0"/>
          </a:p>
          <a:p>
            <a:pPr marL="685800" lvl="2" indent="-342900">
              <a:lnSpc>
                <a:spcPct val="120000"/>
              </a:lnSpc>
              <a:buFont typeface="Arial" panose="020B0604020202020204" pitchFamily="34" charset="0"/>
              <a:buChar char="•"/>
            </a:pPr>
            <a:r>
              <a:rPr lang="en-US" dirty="0"/>
              <a:t>Interactions with Electronic Devices</a:t>
            </a:r>
          </a:p>
          <a:p>
            <a:pPr marL="1085850" lvl="3" indent="-342900">
              <a:lnSpc>
                <a:spcPct val="120000"/>
              </a:lnSpc>
              <a:buFont typeface="Arial" panose="020B0604020202020204" pitchFamily="34" charset="0"/>
              <a:buChar char="•"/>
            </a:pPr>
            <a:r>
              <a:rPr lang="en-US" dirty="0"/>
              <a:t>Ionizing</a:t>
            </a:r>
          </a:p>
          <a:p>
            <a:pPr marL="1085850" lvl="3" indent="-342900">
              <a:lnSpc>
                <a:spcPct val="120000"/>
              </a:lnSpc>
              <a:buFont typeface="Arial" panose="020B0604020202020204" pitchFamily="34" charset="0"/>
              <a:buChar char="•"/>
            </a:pPr>
            <a:r>
              <a:rPr lang="en-US" dirty="0"/>
              <a:t>Nonionizing</a:t>
            </a:r>
          </a:p>
          <a:p>
            <a:pPr marL="1085850" lvl="3" indent="-342900">
              <a:lnSpc>
                <a:spcPct val="120000"/>
              </a:lnSpc>
              <a:buFont typeface="Arial" panose="020B0604020202020204" pitchFamily="34" charset="0"/>
              <a:buChar char="•"/>
            </a:pPr>
            <a:r>
              <a:rPr lang="en-US" dirty="0"/>
              <a:t>Internal Charging</a:t>
            </a:r>
          </a:p>
          <a:p>
            <a:pPr marL="685800" lvl="2" indent="-342900">
              <a:lnSpc>
                <a:spcPct val="120000"/>
              </a:lnSpc>
              <a:buFont typeface="Arial" panose="020B0604020202020204" pitchFamily="34" charset="0"/>
              <a:buChar char="•"/>
            </a:pPr>
            <a:endParaRPr lang="en-US" dirty="0"/>
          </a:p>
          <a:p>
            <a:pPr lvl="3" indent="0">
              <a:lnSpc>
                <a:spcPct val="120000"/>
              </a:lnSpc>
              <a:buNone/>
            </a:pPr>
            <a:endParaRPr lang="en-US" dirty="0"/>
          </a:p>
        </p:txBody>
      </p:sp>
      <p:sp>
        <p:nvSpPr>
          <p:cNvPr id="6" name="Text Placeholder 5"/>
          <p:cNvSpPr>
            <a:spLocks noGrp="1"/>
          </p:cNvSpPr>
          <p:nvPr>
            <p:ph type="body" sz="quarter" idx="10"/>
          </p:nvPr>
        </p:nvSpPr>
        <p:spPr/>
        <p:txBody>
          <a:bodyPr/>
          <a:lstStyle/>
          <a:p>
            <a:r>
              <a:rPr lang="en-US" dirty="0"/>
              <a:t>Space Radiation Environment</a:t>
            </a:r>
          </a:p>
          <a:p>
            <a:endParaRPr lang="en-US" dirty="0"/>
          </a:p>
        </p:txBody>
      </p:sp>
    </p:spTree>
    <p:extLst>
      <p:ext uri="{BB962C8B-B14F-4D97-AF65-F5344CB8AC3E}">
        <p14:creationId xmlns:p14="http://schemas.microsoft.com/office/powerpoint/2010/main" val="1049429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Radiation Sources </a:t>
            </a:r>
          </a:p>
        </p:txBody>
      </p:sp>
      <p:sp>
        <p:nvSpPr>
          <p:cNvPr id="4" name="Slide Number Placeholder 3"/>
          <p:cNvSpPr>
            <a:spLocks noGrp="1"/>
          </p:cNvSpPr>
          <p:nvPr>
            <p:ph type="sldNum" sz="quarter" idx="4"/>
          </p:nvPr>
        </p:nvSpPr>
        <p:spPr/>
        <p:txBody>
          <a:bodyPr/>
          <a:lstStyle/>
          <a:p>
            <a:pPr>
              <a:defRPr/>
            </a:pPr>
            <a:r>
              <a:rPr lang="en-US"/>
              <a:t>File Name.</a:t>
            </a:r>
            <a:fld id="{F3E9E773-C84B-4F48-B42B-2136FDBAB2E2}" type="slidenum">
              <a:rPr lang="en-US" smtClean="0"/>
              <a:pPr>
                <a:defRPr/>
              </a:pPr>
              <a:t>3</a:t>
            </a:fld>
            <a:endParaRPr lang="en-US" dirty="0"/>
          </a:p>
        </p:txBody>
      </p:sp>
      <p:sp>
        <p:nvSpPr>
          <p:cNvPr id="5" name="Content Placeholder 4"/>
          <p:cNvSpPr>
            <a:spLocks noGrp="1"/>
          </p:cNvSpPr>
          <p:nvPr>
            <p:ph idx="1"/>
          </p:nvPr>
        </p:nvSpPr>
        <p:spPr>
          <a:xfrm>
            <a:off x="82167" y="930442"/>
            <a:ext cx="8791662" cy="5732482"/>
          </a:xfrm>
        </p:spPr>
        <p:txBody>
          <a:bodyPr/>
          <a:lstStyle/>
          <a:p>
            <a:pPr marL="342900" indent="-342900">
              <a:lnSpc>
                <a:spcPct val="114000"/>
              </a:lnSpc>
              <a:buFont typeface="Arial" panose="020B0604020202020204" pitchFamily="34" charset="0"/>
              <a:buChar char="•"/>
            </a:pPr>
            <a:r>
              <a:rPr lang="en-US" sz="1800" dirty="0"/>
              <a:t>Solar Energetic Particles (SEP)</a:t>
            </a:r>
            <a:endParaRPr lang="en-US" sz="1400" dirty="0"/>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r>
              <a:rPr lang="en-US" sz="1400" dirty="0"/>
              <a:t>Solar wind is electrically neutral with energy of particles ranging from 0.5-2.0 keV/nucleon.</a:t>
            </a:r>
          </a:p>
          <a:p>
            <a:pPr marL="685800" lvl="2" indent="-342900">
              <a:lnSpc>
                <a:spcPct val="114000"/>
              </a:lnSpc>
              <a:buFont typeface="Arial" panose="020B0604020202020204" pitchFamily="34" charset="0"/>
              <a:buChar char="•"/>
            </a:pPr>
            <a:r>
              <a:rPr lang="en-US" sz="1400" dirty="0"/>
              <a:t>The solar activity wax/wanes in 11-year average cycles (range is 9 to 13 years) with a flip of the sun’s magnetic poles. The worst day fluence used is based on October 1989 event. </a:t>
            </a:r>
          </a:p>
          <a:p>
            <a:pPr marL="685800" lvl="2" indent="-342900" defTabSz="914400">
              <a:lnSpc>
                <a:spcPct val="114000"/>
              </a:lnSpc>
              <a:buFont typeface="Arial" panose="020B0604020202020204" pitchFamily="34" charset="0"/>
              <a:buChar char="•"/>
            </a:pPr>
            <a:r>
              <a:rPr lang="en-US" sz="1400" kern="0" dirty="0"/>
              <a:t>Solar Maximum</a:t>
            </a:r>
          </a:p>
          <a:p>
            <a:pPr marL="1085850" lvl="3" indent="-342900" defTabSz="914400">
              <a:lnSpc>
                <a:spcPct val="114000"/>
              </a:lnSpc>
              <a:buFont typeface="Arial" panose="020B0604020202020204" pitchFamily="34" charset="0"/>
              <a:buChar char="•"/>
            </a:pPr>
            <a:r>
              <a:rPr lang="en-US" sz="1400" kern="0" dirty="0"/>
              <a:t>Trapped proton flux is lower, but the trapped electron flux is higher.</a:t>
            </a:r>
          </a:p>
          <a:p>
            <a:pPr marL="1085850" lvl="3" indent="-342900" defTabSz="914400">
              <a:lnSpc>
                <a:spcPct val="114000"/>
              </a:lnSpc>
              <a:buFont typeface="Arial" panose="020B0604020202020204" pitchFamily="34" charset="0"/>
              <a:buChar char="•"/>
            </a:pPr>
            <a:r>
              <a:rPr lang="en-US" sz="1400" kern="0" dirty="0"/>
              <a:t>GCR levels are lower.</a:t>
            </a:r>
          </a:p>
          <a:p>
            <a:pPr marL="1085850" lvl="3" indent="-342900" defTabSz="914400">
              <a:lnSpc>
                <a:spcPct val="114000"/>
              </a:lnSpc>
              <a:buFont typeface="Arial" panose="020B0604020202020204" pitchFamily="34" charset="0"/>
              <a:buChar char="•"/>
            </a:pPr>
            <a:r>
              <a:rPr lang="en-US" sz="1400" kern="0" dirty="0"/>
              <a:t>Neutron levels in the atmosphere are lower.</a:t>
            </a:r>
          </a:p>
          <a:p>
            <a:pPr marL="1085850" lvl="3" indent="-342900" defTabSz="914400">
              <a:lnSpc>
                <a:spcPct val="114000"/>
              </a:lnSpc>
              <a:buFont typeface="Arial" panose="020B0604020202020204" pitchFamily="34" charset="0"/>
              <a:buChar char="•"/>
            </a:pPr>
            <a:r>
              <a:rPr lang="en-US" sz="1400" kern="0" dirty="0"/>
              <a:t>Solar events are more frequent and are at a greater intensity.</a:t>
            </a:r>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endParaRPr lang="en-US" sz="1400" dirty="0"/>
          </a:p>
          <a:p>
            <a:pPr marL="1085850" lvl="3"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endParaRPr lang="en-US" sz="1400" dirty="0"/>
          </a:p>
          <a:p>
            <a:pPr lvl="2" indent="0">
              <a:lnSpc>
                <a:spcPct val="114000"/>
              </a:lnSpc>
              <a:buNone/>
            </a:pPr>
            <a:endParaRPr lang="en-US" sz="14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
        <p:nvSpPr>
          <p:cNvPr id="6" name="Text Placeholder 5"/>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E03C88B7-018B-44C5-AC9C-F6F8225589D0}"/>
              </a:ext>
            </a:extLst>
          </p:cNvPr>
          <p:cNvSpPr txBox="1">
            <a:spLocks/>
          </p:cNvSpPr>
          <p:nvPr/>
        </p:nvSpPr>
        <p:spPr>
          <a:xfrm>
            <a:off x="77504" y="3204594"/>
            <a:ext cx="4125515" cy="3035339"/>
          </a:xfrm>
          <a:prstGeom prst="rect">
            <a:avLst/>
          </a:prstGeom>
        </p:spPr>
        <p:txBody>
          <a:bodyPr/>
          <a:lstStyle>
            <a:lvl1pPr marL="0" indent="0" algn="l" rtl="0" eaLnBrk="1" fontAlgn="base" hangingPunct="1">
              <a:lnSpc>
                <a:spcPct val="100000"/>
              </a:lnSpc>
              <a:spcBef>
                <a:spcPct val="0"/>
              </a:spcBef>
              <a:spcAft>
                <a:spcPts val="0"/>
              </a:spcAft>
              <a:buClr>
                <a:srgbClr val="DD6016"/>
              </a:buClr>
              <a:buSzPct val="100000"/>
              <a:buFontTx/>
              <a:buNone/>
              <a:tabLst/>
              <a:defRPr sz="2400" b="1">
                <a:solidFill>
                  <a:schemeClr val="bg2"/>
                </a:solidFill>
                <a:latin typeface="+mn-lt"/>
                <a:ea typeface="ＭＳ Ｐゴシック" pitchFamily="-108" charset="-128"/>
                <a:cs typeface="Arial"/>
              </a:defRPr>
            </a:lvl1pPr>
            <a:lvl2pPr marL="0" indent="0" algn="l" rtl="0" eaLnBrk="1" fontAlgn="base" hangingPunct="1">
              <a:lnSpc>
                <a:spcPct val="100000"/>
              </a:lnSpc>
              <a:spcBef>
                <a:spcPct val="0"/>
              </a:spcBef>
              <a:spcAft>
                <a:spcPts val="0"/>
              </a:spcAft>
              <a:buClr>
                <a:srgbClr val="DD6016"/>
              </a:buClr>
              <a:buFontTx/>
              <a:buNone/>
              <a:defRPr sz="2400" b="1">
                <a:solidFill>
                  <a:schemeClr val="bg2"/>
                </a:solidFill>
                <a:latin typeface="+mn-lt"/>
                <a:ea typeface="ＭＳ Ｐゴシック" charset="0"/>
                <a:cs typeface="Arial"/>
              </a:defRPr>
            </a:lvl2pPr>
            <a:lvl3pPr marL="342900" indent="-114300" algn="l" rtl="0" eaLnBrk="1" fontAlgn="base" hangingPunct="1">
              <a:lnSpc>
                <a:spcPct val="100000"/>
              </a:lnSpc>
              <a:spcBef>
                <a:spcPct val="0"/>
              </a:spcBef>
              <a:spcAft>
                <a:spcPts val="0"/>
              </a:spcAft>
              <a:buClr>
                <a:schemeClr val="bg2"/>
              </a:buClr>
              <a:buSzPct val="90000"/>
              <a:buFont typeface="Arial"/>
              <a:buChar char="•"/>
              <a:tabLst/>
              <a:defRPr sz="2000">
                <a:solidFill>
                  <a:schemeClr val="bg2"/>
                </a:solidFill>
                <a:latin typeface="+mn-lt"/>
                <a:ea typeface="Arial Narrow" pitchFamily="-112" charset="0"/>
                <a:cs typeface="Arial"/>
              </a:defRPr>
            </a:lvl3pPr>
            <a:lvl4pPr marL="742950" indent="-169863" algn="l" rtl="0" eaLnBrk="1" fontAlgn="base" hangingPunct="1">
              <a:lnSpc>
                <a:spcPct val="100000"/>
              </a:lnSpc>
              <a:spcBef>
                <a:spcPct val="0"/>
              </a:spcBef>
              <a:spcAft>
                <a:spcPts val="0"/>
              </a:spcAft>
              <a:buClrTx/>
              <a:buFont typeface="Lucida Grande"/>
              <a:buChar char="–"/>
              <a:defRPr sz="1800">
                <a:solidFill>
                  <a:srgbClr val="000000"/>
                </a:solidFill>
                <a:latin typeface="Arial"/>
                <a:ea typeface="Arial Narrow" pitchFamily="-112" charset="0"/>
                <a:cs typeface="Arial"/>
              </a:defRPr>
            </a:lvl4pPr>
            <a:lvl5pPr marL="627063" indent="0" algn="l" rtl="0" eaLnBrk="1" fontAlgn="base" hangingPunct="1">
              <a:lnSpc>
                <a:spcPct val="100000"/>
              </a:lnSpc>
              <a:spcBef>
                <a:spcPct val="0"/>
              </a:spcBef>
              <a:spcAft>
                <a:spcPts val="0"/>
              </a:spcAft>
              <a:buClr>
                <a:srgbClr val="DD6016"/>
              </a:buClr>
              <a:buFontTx/>
              <a:buNone/>
              <a:defRPr sz="1400">
                <a:solidFill>
                  <a:srgbClr val="7F7F7F"/>
                </a:solidFill>
                <a:latin typeface="Century Gothic"/>
                <a:ea typeface="Arial Narrow" pitchFamily="-112" charset="0"/>
                <a:cs typeface="Century Gothic"/>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685800" lvl="2" indent="-342900" defTabSz="914400">
              <a:lnSpc>
                <a:spcPct val="114000"/>
              </a:lnSpc>
              <a:buFont typeface="Arial" panose="020B0604020202020204" pitchFamily="34" charset="0"/>
              <a:buChar char="•"/>
            </a:pPr>
            <a:endParaRPr lang="en-US" sz="1400" kern="0" dirty="0"/>
          </a:p>
          <a:p>
            <a:pPr marL="1085850" lvl="3" indent="-342900" defTabSz="914400">
              <a:lnSpc>
                <a:spcPct val="114000"/>
              </a:lnSpc>
              <a:buFont typeface="Arial" panose="020B0604020202020204" pitchFamily="34" charset="0"/>
              <a:buChar char="•"/>
            </a:pPr>
            <a:r>
              <a:rPr lang="en-US" sz="1400" kern="0" dirty="0"/>
              <a:t>Magnetic storms are more frequent which can an increase in particle levels in the Van Allen belts.</a:t>
            </a:r>
          </a:p>
          <a:p>
            <a:pPr marL="685800" lvl="2" indent="-342900" defTabSz="914400">
              <a:lnSpc>
                <a:spcPct val="114000"/>
              </a:lnSpc>
              <a:buFont typeface="Arial" panose="020B0604020202020204" pitchFamily="34" charset="0"/>
              <a:buChar char="•"/>
            </a:pPr>
            <a:r>
              <a:rPr lang="en-US" sz="1400" kern="0" dirty="0"/>
              <a:t>Solar Minimum</a:t>
            </a:r>
          </a:p>
          <a:p>
            <a:pPr marL="1085850" lvl="3" indent="-342900" defTabSz="914400">
              <a:lnSpc>
                <a:spcPct val="114000"/>
              </a:lnSpc>
              <a:buFont typeface="Arial" panose="020B0604020202020204" pitchFamily="34" charset="0"/>
              <a:buChar char="•"/>
            </a:pPr>
            <a:r>
              <a:rPr lang="en-US" sz="1400" kern="0" dirty="0"/>
              <a:t>Trapped protons flux is higher, but the electron flux is lower.</a:t>
            </a:r>
          </a:p>
          <a:p>
            <a:pPr marL="1085850" lvl="3" indent="-342900" defTabSz="914400">
              <a:lnSpc>
                <a:spcPct val="114000"/>
              </a:lnSpc>
              <a:buFont typeface="Arial" panose="020B0604020202020204" pitchFamily="34" charset="0"/>
              <a:buChar char="•"/>
            </a:pPr>
            <a:r>
              <a:rPr lang="en-US" sz="1400" kern="0" dirty="0"/>
              <a:t>GCR levels are higher.</a:t>
            </a:r>
          </a:p>
          <a:p>
            <a:pPr marL="1085850" lvl="3" indent="-342900" defTabSz="914400">
              <a:lnSpc>
                <a:spcPct val="114000"/>
              </a:lnSpc>
              <a:buFont typeface="Arial" panose="020B0604020202020204" pitchFamily="34" charset="0"/>
              <a:buChar char="•"/>
            </a:pPr>
            <a:r>
              <a:rPr lang="en-US" sz="1400" kern="0" dirty="0"/>
              <a:t>Neutron levels in the atmosphere are higher.</a:t>
            </a:r>
          </a:p>
          <a:p>
            <a:pPr marL="1085850" lvl="3" indent="-342900" defTabSz="914400">
              <a:lnSpc>
                <a:spcPct val="114000"/>
              </a:lnSpc>
              <a:buFont typeface="Arial" panose="020B0604020202020204" pitchFamily="34" charset="0"/>
              <a:buChar char="•"/>
            </a:pPr>
            <a:r>
              <a:rPr lang="en-US" sz="1400" kern="0" dirty="0"/>
              <a:t>Solar events are more rare.</a:t>
            </a:r>
          </a:p>
          <a:p>
            <a:pPr marL="685800" lvl="2" indent="-342900" defTabSz="914400">
              <a:lnSpc>
                <a:spcPct val="114000"/>
              </a:lnSpc>
              <a:buFont typeface="Arial" panose="020B0604020202020204" pitchFamily="34" charset="0"/>
              <a:buChar char="•"/>
            </a:pPr>
            <a:endParaRPr lang="en-US" sz="1400" kern="0" dirty="0"/>
          </a:p>
          <a:p>
            <a:pPr marL="1085850" lvl="3" indent="-342900" defTabSz="914400">
              <a:lnSpc>
                <a:spcPct val="114000"/>
              </a:lnSpc>
              <a:buFont typeface="Arial" panose="020B0604020202020204" pitchFamily="34" charset="0"/>
              <a:buChar char="•"/>
            </a:pPr>
            <a:endParaRPr lang="en-US" sz="1400" kern="0" dirty="0"/>
          </a:p>
        </p:txBody>
      </p:sp>
      <p:pic>
        <p:nvPicPr>
          <p:cNvPr id="7" name="Picture 6">
            <a:extLst>
              <a:ext uri="{FF2B5EF4-FFF2-40B4-BE49-F238E27FC236}">
                <a16:creationId xmlns:a16="http://schemas.microsoft.com/office/drawing/2014/main" id="{547AEC8D-1DD9-4150-A7D5-18A15E602D4A}"/>
              </a:ext>
            </a:extLst>
          </p:cNvPr>
          <p:cNvPicPr>
            <a:picLocks noChangeAspect="1"/>
          </p:cNvPicPr>
          <p:nvPr/>
        </p:nvPicPr>
        <p:blipFill rotWithShape="1">
          <a:blip r:embed="rId3"/>
          <a:srcRect l="628" t="1351" b="-1"/>
          <a:stretch/>
        </p:blipFill>
        <p:spPr>
          <a:xfrm>
            <a:off x="4021550" y="4699592"/>
            <a:ext cx="4104829" cy="2041568"/>
          </a:xfrm>
          <a:prstGeom prst="rect">
            <a:avLst/>
          </a:prstGeom>
        </p:spPr>
      </p:pic>
      <p:sp>
        <p:nvSpPr>
          <p:cNvPr id="11" name="TextBox 10">
            <a:extLst>
              <a:ext uri="{FF2B5EF4-FFF2-40B4-BE49-F238E27FC236}">
                <a16:creationId xmlns:a16="http://schemas.microsoft.com/office/drawing/2014/main" id="{70EEBBC4-2378-4193-9754-9C9FED6ACB14}"/>
              </a:ext>
            </a:extLst>
          </p:cNvPr>
          <p:cNvSpPr txBox="1"/>
          <p:nvPr/>
        </p:nvSpPr>
        <p:spPr>
          <a:xfrm rot="16200000">
            <a:off x="7233884" y="5535709"/>
            <a:ext cx="2041567" cy="369332"/>
          </a:xfrm>
          <a:prstGeom prst="rect">
            <a:avLst/>
          </a:prstGeom>
          <a:noFill/>
        </p:spPr>
        <p:txBody>
          <a:bodyPr wrap="square">
            <a:spAutoFit/>
          </a:bodyPr>
          <a:lstStyle/>
          <a:p>
            <a:r>
              <a:rPr lang="en-US" sz="900" dirty="0"/>
              <a:t>https://www.nasa.gov/topics/earth/features/energy-budget.html</a:t>
            </a:r>
          </a:p>
        </p:txBody>
      </p:sp>
      <p:grpSp>
        <p:nvGrpSpPr>
          <p:cNvPr id="16" name="Group 15">
            <a:extLst>
              <a:ext uri="{FF2B5EF4-FFF2-40B4-BE49-F238E27FC236}">
                <a16:creationId xmlns:a16="http://schemas.microsoft.com/office/drawing/2014/main" id="{60D6DD38-D253-4866-A27E-CAC2223466DA}"/>
              </a:ext>
            </a:extLst>
          </p:cNvPr>
          <p:cNvGrpSpPr/>
          <p:nvPr/>
        </p:nvGrpSpPr>
        <p:grpSpPr>
          <a:xfrm>
            <a:off x="6237087" y="2785397"/>
            <a:ext cx="2193592" cy="1796474"/>
            <a:chOff x="6451600" y="2011049"/>
            <a:chExt cx="1076724" cy="1233274"/>
          </a:xfrm>
        </p:grpSpPr>
        <p:pic>
          <p:nvPicPr>
            <p:cNvPr id="13" name="Picture 12">
              <a:extLst>
                <a:ext uri="{FF2B5EF4-FFF2-40B4-BE49-F238E27FC236}">
                  <a16:creationId xmlns:a16="http://schemas.microsoft.com/office/drawing/2014/main" id="{03417372-2E44-455A-9B87-C8BA80965C01}"/>
                </a:ext>
              </a:extLst>
            </p:cNvPr>
            <p:cNvPicPr>
              <a:picLocks noChangeAspect="1"/>
            </p:cNvPicPr>
            <p:nvPr/>
          </p:nvPicPr>
          <p:blipFill rotWithShape="1">
            <a:blip r:embed="rId4">
              <a:duotone>
                <a:prstClr val="black"/>
                <a:schemeClr val="tx2">
                  <a:tint val="45000"/>
                  <a:satMod val="400000"/>
                </a:schemeClr>
              </a:duotone>
            </a:blip>
            <a:srcRect l="86282"/>
            <a:stretch/>
          </p:blipFill>
          <p:spPr>
            <a:xfrm>
              <a:off x="6606363" y="2011050"/>
              <a:ext cx="921961" cy="1233273"/>
            </a:xfrm>
            <a:prstGeom prst="rect">
              <a:avLst/>
            </a:prstGeom>
          </p:spPr>
        </p:pic>
        <p:pic>
          <p:nvPicPr>
            <p:cNvPr id="15" name="Picture 14">
              <a:extLst>
                <a:ext uri="{FF2B5EF4-FFF2-40B4-BE49-F238E27FC236}">
                  <a16:creationId xmlns:a16="http://schemas.microsoft.com/office/drawing/2014/main" id="{4E364D42-4309-4D51-9DF4-503CEFDB4B3B}"/>
                </a:ext>
              </a:extLst>
            </p:cNvPr>
            <p:cNvPicPr>
              <a:picLocks noChangeAspect="1"/>
            </p:cNvPicPr>
            <p:nvPr/>
          </p:nvPicPr>
          <p:blipFill rotWithShape="1">
            <a:blip r:embed="rId4">
              <a:duotone>
                <a:prstClr val="black"/>
                <a:schemeClr val="tx2">
                  <a:tint val="45000"/>
                  <a:satMod val="400000"/>
                </a:schemeClr>
              </a:duotone>
            </a:blip>
            <a:srcRect r="97337"/>
            <a:stretch/>
          </p:blipFill>
          <p:spPr>
            <a:xfrm>
              <a:off x="6451600" y="2011049"/>
              <a:ext cx="178968" cy="1233273"/>
            </a:xfrm>
            <a:prstGeom prst="rect">
              <a:avLst/>
            </a:prstGeom>
          </p:spPr>
        </p:pic>
      </p:grpSp>
      <p:sp>
        <p:nvSpPr>
          <p:cNvPr id="18" name="TextBox 17">
            <a:extLst>
              <a:ext uri="{FF2B5EF4-FFF2-40B4-BE49-F238E27FC236}">
                <a16:creationId xmlns:a16="http://schemas.microsoft.com/office/drawing/2014/main" id="{25EBBAFB-A8BA-4707-8D93-D9C50FBD4EFD}"/>
              </a:ext>
            </a:extLst>
          </p:cNvPr>
          <p:cNvSpPr txBox="1"/>
          <p:nvPr/>
        </p:nvSpPr>
        <p:spPr>
          <a:xfrm rot="16200000">
            <a:off x="7795015" y="3429716"/>
            <a:ext cx="1796474" cy="507831"/>
          </a:xfrm>
          <a:prstGeom prst="rect">
            <a:avLst/>
          </a:prstGeom>
          <a:noFill/>
        </p:spPr>
        <p:txBody>
          <a:bodyPr wrap="square">
            <a:spAutoFit/>
          </a:bodyPr>
          <a:lstStyle/>
          <a:p>
            <a:r>
              <a:rPr lang="en-US" sz="900" dirty="0"/>
              <a:t>https://www.nasa.gov/mission_pages/sunearth/spaceweather/index.html</a:t>
            </a:r>
          </a:p>
        </p:txBody>
      </p:sp>
      <p:sp>
        <p:nvSpPr>
          <p:cNvPr id="19" name="TextBox 18">
            <a:extLst>
              <a:ext uri="{FF2B5EF4-FFF2-40B4-BE49-F238E27FC236}">
                <a16:creationId xmlns:a16="http://schemas.microsoft.com/office/drawing/2014/main" id="{8386A926-D772-45E8-AC0D-63236010D073}"/>
              </a:ext>
            </a:extLst>
          </p:cNvPr>
          <p:cNvSpPr txBox="1"/>
          <p:nvPr/>
        </p:nvSpPr>
        <p:spPr>
          <a:xfrm>
            <a:off x="6655568" y="2716229"/>
            <a:ext cx="1779439" cy="276999"/>
          </a:xfrm>
          <a:prstGeom prst="rect">
            <a:avLst/>
          </a:prstGeom>
          <a:noFill/>
        </p:spPr>
        <p:txBody>
          <a:bodyPr wrap="square" rtlCol="0">
            <a:spAutoFit/>
          </a:bodyPr>
          <a:lstStyle/>
          <a:p>
            <a:r>
              <a:rPr lang="en-US" sz="1200" b="1" dirty="0">
                <a:solidFill>
                  <a:schemeClr val="bg2"/>
                </a:solidFill>
              </a:rPr>
              <a:t>Sunspot Count</a:t>
            </a:r>
          </a:p>
        </p:txBody>
      </p:sp>
    </p:spTree>
    <p:extLst>
      <p:ext uri="{BB962C8B-B14F-4D97-AF65-F5344CB8AC3E}">
        <p14:creationId xmlns:p14="http://schemas.microsoft.com/office/powerpoint/2010/main" val="242749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Radiation Sources </a:t>
            </a:r>
          </a:p>
        </p:txBody>
      </p:sp>
      <p:sp>
        <p:nvSpPr>
          <p:cNvPr id="4" name="Slide Number Placeholder 3"/>
          <p:cNvSpPr>
            <a:spLocks noGrp="1"/>
          </p:cNvSpPr>
          <p:nvPr>
            <p:ph type="sldNum" sz="quarter" idx="4"/>
          </p:nvPr>
        </p:nvSpPr>
        <p:spPr/>
        <p:txBody>
          <a:bodyPr/>
          <a:lstStyle/>
          <a:p>
            <a:pPr>
              <a:defRPr/>
            </a:pPr>
            <a:r>
              <a:rPr lang="en-US"/>
              <a:t>File Name.</a:t>
            </a:r>
            <a:fld id="{F3E9E773-C84B-4F48-B42B-2136FDBAB2E2}" type="slidenum">
              <a:rPr lang="en-US" smtClean="0"/>
              <a:pPr>
                <a:defRPr/>
              </a:pPr>
              <a:t>4</a:t>
            </a:fld>
            <a:endParaRPr lang="en-US" dirty="0"/>
          </a:p>
        </p:txBody>
      </p:sp>
      <p:sp>
        <p:nvSpPr>
          <p:cNvPr id="5" name="Content Placeholder 4"/>
          <p:cNvSpPr>
            <a:spLocks noGrp="1"/>
          </p:cNvSpPr>
          <p:nvPr>
            <p:ph idx="1"/>
          </p:nvPr>
        </p:nvSpPr>
        <p:spPr>
          <a:xfrm>
            <a:off x="84683" y="1063499"/>
            <a:ext cx="4574781" cy="5732482"/>
          </a:xfrm>
        </p:spPr>
        <p:txBody>
          <a:bodyPr/>
          <a:lstStyle/>
          <a:p>
            <a:pPr marL="342900" indent="-342900">
              <a:lnSpc>
                <a:spcPct val="114000"/>
              </a:lnSpc>
              <a:buFont typeface="Arial" panose="020B0604020202020204" pitchFamily="34" charset="0"/>
              <a:buChar char="•"/>
            </a:pPr>
            <a:r>
              <a:rPr lang="en-US" sz="1600" dirty="0"/>
              <a:t>Solar Particle Events (SPE) </a:t>
            </a:r>
          </a:p>
          <a:p>
            <a:pPr marL="685800" lvl="2" indent="-342900">
              <a:lnSpc>
                <a:spcPct val="114000"/>
              </a:lnSpc>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400" dirty="0">
                <a:latin typeface="Arial" panose="020B0604020202020204" pitchFamily="34" charset="0"/>
                <a:cs typeface="Arial" panose="020B0604020202020204" pitchFamily="34" charset="0"/>
              </a:rPr>
              <a:t>There is greater activity, and greater occurrence of SPEs, during the solar maximum. This activity can result in permanent damage by both Total Ionizing Dose (TID) and Displacement Damage Dose (DDD).</a:t>
            </a:r>
          </a:p>
          <a:p>
            <a:pPr marL="685800" lvl="2" indent="-342900">
              <a:lnSpc>
                <a:spcPct val="114000"/>
              </a:lnSpc>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400" dirty="0">
                <a:latin typeface="Arial" panose="020B0604020202020204" pitchFamily="34" charset="0"/>
                <a:cs typeface="Arial" panose="020B0604020202020204" pitchFamily="34" charset="0"/>
              </a:rPr>
              <a:t>High-energy SEPs (solar energetic particles) can sometimes be energetic enough to penetrate all the way down to the surface of the Earth and thus be recorded on the ground as ground level enhancements (GLEs).</a:t>
            </a:r>
          </a:p>
          <a:p>
            <a:pPr lvl="2" indent="0">
              <a:lnSpc>
                <a:spcPct val="114000"/>
              </a:lnSpc>
              <a:buNone/>
            </a:pPr>
            <a:endParaRPr lang="en-US" sz="1400" dirty="0">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400" dirty="0">
                <a:latin typeface="Arial" panose="020B0604020202020204" pitchFamily="34" charset="0"/>
                <a:cs typeface="Arial" panose="020B0604020202020204" pitchFamily="34" charset="0"/>
              </a:rPr>
              <a:t>Coronal Mass Ejections (CME)</a:t>
            </a:r>
          </a:p>
          <a:p>
            <a:pPr marL="1085850" lvl="3" indent="-342900">
              <a:lnSpc>
                <a:spcPct val="114000"/>
              </a:lnSpc>
              <a:buFont typeface="Arial" panose="020B0604020202020204" pitchFamily="34" charset="0"/>
              <a:buChar char="•"/>
            </a:pPr>
            <a:r>
              <a:rPr lang="en-US" sz="1400" dirty="0">
                <a:latin typeface="Arial" panose="020B0604020202020204" pitchFamily="34" charset="0"/>
                <a:cs typeface="Arial" panose="020B0604020202020204" pitchFamily="34" charset="0"/>
              </a:rPr>
              <a:t>CMEs are a large directional eruption of plasma. </a:t>
            </a:r>
            <a:r>
              <a:rPr lang="en-US" sz="1400" dirty="0">
                <a:solidFill>
                  <a:schemeClr val="bg2"/>
                </a:solidFill>
                <a:latin typeface="Arial" panose="020B0604020202020204" pitchFamily="34" charset="0"/>
                <a:cs typeface="Arial" panose="020B0604020202020204" pitchFamily="34" charset="0"/>
              </a:rPr>
              <a:t>They are proton rich and ~days long.</a:t>
            </a:r>
          </a:p>
          <a:p>
            <a:pPr marL="1085850" lvl="3" indent="-342900">
              <a:lnSpc>
                <a:spcPct val="114000"/>
              </a:lnSpc>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400" dirty="0">
                <a:latin typeface="Arial" panose="020B0604020202020204" pitchFamily="34" charset="0"/>
                <a:cs typeface="Arial" panose="020B0604020202020204" pitchFamily="34" charset="0"/>
              </a:rPr>
              <a:t>Solar Flare</a:t>
            </a:r>
          </a:p>
          <a:p>
            <a:pPr marL="1085850" lvl="3" indent="-342900">
              <a:lnSpc>
                <a:spcPct val="114000"/>
              </a:lnSpc>
              <a:buFont typeface="Arial" panose="020B0604020202020204" pitchFamily="34" charset="0"/>
              <a:buChar char="•"/>
            </a:pPr>
            <a:r>
              <a:rPr lang="en-US" sz="1400" dirty="0">
                <a:latin typeface="Arial" panose="020B0604020202020204" pitchFamily="34" charset="0"/>
                <a:cs typeface="Arial" panose="020B0604020202020204" pitchFamily="34" charset="0"/>
              </a:rPr>
              <a:t>Flares are more impulsive. They are heavy ion rich and ~hours long. </a:t>
            </a:r>
          </a:p>
        </p:txBody>
      </p:sp>
      <p:sp>
        <p:nvSpPr>
          <p:cNvPr id="6" name="Text Placeholder 5"/>
          <p:cNvSpPr>
            <a:spLocks noGrp="1"/>
          </p:cNvSpPr>
          <p:nvPr>
            <p:ph type="body" sz="quarter" idx="10"/>
          </p:nvPr>
        </p:nvSpPr>
        <p:spPr/>
        <p:txBody>
          <a:bodyPr/>
          <a:lstStyle/>
          <a:p>
            <a:r>
              <a:rPr lang="en-US" dirty="0"/>
              <a:t>Space Radiation Environment</a:t>
            </a:r>
          </a:p>
          <a:p>
            <a:endParaRPr lang="en-US" dirty="0"/>
          </a:p>
        </p:txBody>
      </p:sp>
      <p:pic>
        <p:nvPicPr>
          <p:cNvPr id="10" name="Picture 9">
            <a:extLst>
              <a:ext uri="{FF2B5EF4-FFF2-40B4-BE49-F238E27FC236}">
                <a16:creationId xmlns:a16="http://schemas.microsoft.com/office/drawing/2014/main" id="{DF21063A-6635-48F5-82D3-8A953F4BA203}"/>
              </a:ext>
            </a:extLst>
          </p:cNvPr>
          <p:cNvPicPr>
            <a:picLocks noChangeAspect="1"/>
          </p:cNvPicPr>
          <p:nvPr/>
        </p:nvPicPr>
        <p:blipFill>
          <a:blip r:embed="rId3"/>
          <a:stretch>
            <a:fillRect/>
          </a:stretch>
        </p:blipFill>
        <p:spPr>
          <a:xfrm>
            <a:off x="4659464" y="3132680"/>
            <a:ext cx="4097977" cy="754439"/>
          </a:xfrm>
          <a:prstGeom prst="rect">
            <a:avLst/>
          </a:prstGeom>
          <a:ln w="12700">
            <a:solidFill>
              <a:schemeClr val="bg2"/>
            </a:solidFill>
          </a:ln>
        </p:spPr>
      </p:pic>
      <p:pic>
        <p:nvPicPr>
          <p:cNvPr id="7" name="Picture 6">
            <a:extLst>
              <a:ext uri="{FF2B5EF4-FFF2-40B4-BE49-F238E27FC236}">
                <a16:creationId xmlns:a16="http://schemas.microsoft.com/office/drawing/2014/main" id="{30600BBE-7210-4ED9-B467-9772426A7EBF}"/>
              </a:ext>
            </a:extLst>
          </p:cNvPr>
          <p:cNvPicPr>
            <a:picLocks noChangeAspect="1"/>
          </p:cNvPicPr>
          <p:nvPr/>
        </p:nvPicPr>
        <p:blipFill>
          <a:blip r:embed="rId4"/>
          <a:stretch>
            <a:fillRect/>
          </a:stretch>
        </p:blipFill>
        <p:spPr>
          <a:xfrm>
            <a:off x="5119561" y="883451"/>
            <a:ext cx="3214080" cy="2211608"/>
          </a:xfrm>
          <a:prstGeom prst="rect">
            <a:avLst/>
          </a:prstGeom>
        </p:spPr>
      </p:pic>
      <p:sp>
        <p:nvSpPr>
          <p:cNvPr id="12" name="TextBox 11">
            <a:extLst>
              <a:ext uri="{FF2B5EF4-FFF2-40B4-BE49-F238E27FC236}">
                <a16:creationId xmlns:a16="http://schemas.microsoft.com/office/drawing/2014/main" id="{C8763ABA-52EE-4816-83E3-CE8BA17221EA}"/>
              </a:ext>
            </a:extLst>
          </p:cNvPr>
          <p:cNvSpPr txBox="1"/>
          <p:nvPr/>
        </p:nvSpPr>
        <p:spPr>
          <a:xfrm rot="16200000">
            <a:off x="7471309" y="1735340"/>
            <a:ext cx="2211608" cy="507831"/>
          </a:xfrm>
          <a:prstGeom prst="rect">
            <a:avLst/>
          </a:prstGeom>
          <a:noFill/>
        </p:spPr>
        <p:txBody>
          <a:bodyPr wrap="square">
            <a:spAutoFit/>
          </a:bodyPr>
          <a:lstStyle/>
          <a:p>
            <a:r>
              <a:rPr lang="en-US" sz="900" dirty="0"/>
              <a:t>https://www.nasa.gov/content/goddard/new-sunspot-releases-second-m-class-flare</a:t>
            </a:r>
          </a:p>
        </p:txBody>
      </p:sp>
      <p:pic>
        <p:nvPicPr>
          <p:cNvPr id="1026" name="Picture 2" descr="The inset compares the particle flux observed by RAD to that observed by instruments on the ACE spacecraft.">
            <a:extLst>
              <a:ext uri="{FF2B5EF4-FFF2-40B4-BE49-F238E27FC236}">
                <a16:creationId xmlns:a16="http://schemas.microsoft.com/office/drawing/2014/main" id="{DB072D87-57CC-4610-B3A2-797D0645665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98"/>
          <a:stretch/>
        </p:blipFill>
        <p:spPr bwMode="auto">
          <a:xfrm>
            <a:off x="4460808" y="3935393"/>
            <a:ext cx="4097977" cy="290363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E88DD347-7A38-49F3-999C-289A1DB85618}"/>
              </a:ext>
            </a:extLst>
          </p:cNvPr>
          <p:cNvSpPr txBox="1"/>
          <p:nvPr/>
        </p:nvSpPr>
        <p:spPr>
          <a:xfrm rot="16200000">
            <a:off x="7367200" y="5178665"/>
            <a:ext cx="2683365" cy="369332"/>
          </a:xfrm>
          <a:prstGeom prst="rect">
            <a:avLst/>
          </a:prstGeom>
          <a:noFill/>
        </p:spPr>
        <p:txBody>
          <a:bodyPr wrap="square">
            <a:spAutoFit/>
          </a:bodyPr>
          <a:lstStyle/>
          <a:p>
            <a:r>
              <a:rPr lang="en-US" sz="900" dirty="0"/>
              <a:t>https://www.nasa.gov/mission_pages/sunearth/news/curiosity-daredevil.html</a:t>
            </a:r>
          </a:p>
        </p:txBody>
      </p:sp>
    </p:spTree>
    <p:extLst>
      <p:ext uri="{BB962C8B-B14F-4D97-AF65-F5344CB8AC3E}">
        <p14:creationId xmlns:p14="http://schemas.microsoft.com/office/powerpoint/2010/main" val="464967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Radiation Sources </a:t>
            </a:r>
          </a:p>
        </p:txBody>
      </p:sp>
      <p:sp>
        <p:nvSpPr>
          <p:cNvPr id="4" name="Slide Number Placeholder 3"/>
          <p:cNvSpPr>
            <a:spLocks noGrp="1"/>
          </p:cNvSpPr>
          <p:nvPr>
            <p:ph type="sldNum" sz="quarter" idx="4"/>
          </p:nvPr>
        </p:nvSpPr>
        <p:spPr/>
        <p:txBody>
          <a:bodyPr/>
          <a:lstStyle/>
          <a:p>
            <a:pPr>
              <a:defRPr/>
            </a:pPr>
            <a:r>
              <a:rPr lang="en-US"/>
              <a:t>File Name.</a:t>
            </a:r>
            <a:fld id="{F3E9E773-C84B-4F48-B42B-2136FDBAB2E2}" type="slidenum">
              <a:rPr lang="en-US" smtClean="0"/>
              <a:pPr>
                <a:defRPr/>
              </a:pPr>
              <a:t>5</a:t>
            </a:fld>
            <a:endParaRPr lang="en-US" dirty="0"/>
          </a:p>
        </p:txBody>
      </p:sp>
      <p:sp>
        <p:nvSpPr>
          <p:cNvPr id="5" name="Content Placeholder 4"/>
          <p:cNvSpPr>
            <a:spLocks noGrp="1"/>
          </p:cNvSpPr>
          <p:nvPr>
            <p:ph idx="1"/>
          </p:nvPr>
        </p:nvSpPr>
        <p:spPr>
          <a:xfrm>
            <a:off x="84684" y="1063499"/>
            <a:ext cx="5060754" cy="5732482"/>
          </a:xfrm>
        </p:spPr>
        <p:txBody>
          <a:bodyPr/>
          <a:lstStyle/>
          <a:p>
            <a:pPr marL="342900" indent="-342900">
              <a:lnSpc>
                <a:spcPct val="114000"/>
              </a:lnSpc>
              <a:buFont typeface="Arial" panose="020B0604020202020204" pitchFamily="34" charset="0"/>
              <a:buChar char="•"/>
            </a:pPr>
            <a:r>
              <a:rPr lang="en-US" sz="1600" dirty="0"/>
              <a:t>Solar Particle Events (SPE) </a:t>
            </a:r>
          </a:p>
          <a:p>
            <a:pPr marL="685800" lvl="2" indent="-342900">
              <a:lnSpc>
                <a:spcPct val="114000"/>
              </a:lnSpc>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400" dirty="0">
                <a:latin typeface="Arial" panose="020B0604020202020204" pitchFamily="34" charset="0"/>
                <a:cs typeface="Arial" panose="020B0604020202020204" pitchFamily="34" charset="0"/>
              </a:rPr>
              <a:t>Northern/southern lights are caused by SPE. Energetic particles are guided toward Earths poles. Interactions within the ionosphere results in the dancing lights.</a:t>
            </a:r>
          </a:p>
          <a:p>
            <a:pPr marL="685800" lvl="2" indent="-342900">
              <a:lnSpc>
                <a:spcPct val="114000"/>
              </a:lnSpc>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400" dirty="0">
                <a:latin typeface="Arial" panose="020B0604020202020204" pitchFamily="34" charset="0"/>
                <a:cs typeface="Arial" panose="020B0604020202020204" pitchFamily="34" charset="0"/>
              </a:rPr>
              <a:t>Since SPEs are at a max during a max solar cycle, the odd of seeing these lights are also maximized during that time. </a:t>
            </a:r>
          </a:p>
        </p:txBody>
      </p:sp>
      <p:sp>
        <p:nvSpPr>
          <p:cNvPr id="6" name="Text Placeholder 5"/>
          <p:cNvSpPr>
            <a:spLocks noGrp="1"/>
          </p:cNvSpPr>
          <p:nvPr>
            <p:ph type="body" sz="quarter" idx="10"/>
          </p:nvPr>
        </p:nvSpPr>
        <p:spPr/>
        <p:txBody>
          <a:bodyPr/>
          <a:lstStyle/>
          <a:p>
            <a:r>
              <a:rPr lang="en-US" dirty="0"/>
              <a:t>Space Radiation Environment</a:t>
            </a:r>
          </a:p>
          <a:p>
            <a:endParaRPr lang="en-US" dirty="0"/>
          </a:p>
        </p:txBody>
      </p:sp>
      <p:pic>
        <p:nvPicPr>
          <p:cNvPr id="7" name="Picture 6">
            <a:extLst>
              <a:ext uri="{FF2B5EF4-FFF2-40B4-BE49-F238E27FC236}">
                <a16:creationId xmlns:a16="http://schemas.microsoft.com/office/drawing/2014/main" id="{01F89309-84C3-4C82-8522-1AF7D2CEAA17}"/>
              </a:ext>
            </a:extLst>
          </p:cNvPr>
          <p:cNvPicPr>
            <a:picLocks noChangeAspect="1"/>
          </p:cNvPicPr>
          <p:nvPr/>
        </p:nvPicPr>
        <p:blipFill rotWithShape="1">
          <a:blip r:embed="rId3"/>
          <a:srcRect r="9501" b="1456"/>
          <a:stretch/>
        </p:blipFill>
        <p:spPr>
          <a:xfrm>
            <a:off x="5074252" y="2570159"/>
            <a:ext cx="3427736" cy="2443994"/>
          </a:xfrm>
          <a:prstGeom prst="rect">
            <a:avLst/>
          </a:prstGeom>
        </p:spPr>
      </p:pic>
      <p:sp>
        <p:nvSpPr>
          <p:cNvPr id="13" name="TextBox 12">
            <a:extLst>
              <a:ext uri="{FF2B5EF4-FFF2-40B4-BE49-F238E27FC236}">
                <a16:creationId xmlns:a16="http://schemas.microsoft.com/office/drawing/2014/main" id="{C816F4FC-B24E-4DC1-8F26-9D6166F9795E}"/>
              </a:ext>
            </a:extLst>
          </p:cNvPr>
          <p:cNvSpPr txBox="1"/>
          <p:nvPr/>
        </p:nvSpPr>
        <p:spPr>
          <a:xfrm rot="16200000">
            <a:off x="7640055" y="3590556"/>
            <a:ext cx="2443994" cy="369332"/>
          </a:xfrm>
          <a:prstGeom prst="rect">
            <a:avLst/>
          </a:prstGeom>
          <a:noFill/>
        </p:spPr>
        <p:txBody>
          <a:bodyPr wrap="square">
            <a:spAutoFit/>
          </a:bodyPr>
          <a:lstStyle/>
          <a:p>
            <a:r>
              <a:rPr lang="en-US" sz="900" dirty="0"/>
              <a:t>https://www.nasa.gov/mission_pages/msl/multimedia/pia16938.html</a:t>
            </a:r>
          </a:p>
        </p:txBody>
      </p:sp>
      <p:pic>
        <p:nvPicPr>
          <p:cNvPr id="2050" name="Picture 2" descr="Aurora photographed from space station">
            <a:extLst>
              <a:ext uri="{FF2B5EF4-FFF2-40B4-BE49-F238E27FC236}">
                <a16:creationId xmlns:a16="http://schemas.microsoft.com/office/drawing/2014/main" id="{1D25DD0C-96C2-4E07-8DF9-63602A8AE10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73" t="9569" r="-1" b="21367"/>
          <a:stretch/>
        </p:blipFill>
        <p:spPr bwMode="auto">
          <a:xfrm>
            <a:off x="5114676" y="922867"/>
            <a:ext cx="3355940" cy="156899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496CEFD-7E64-4DC8-83E2-BF7F3DC5C3A1}"/>
              </a:ext>
            </a:extLst>
          </p:cNvPr>
          <p:cNvSpPr txBox="1"/>
          <p:nvPr/>
        </p:nvSpPr>
        <p:spPr>
          <a:xfrm rot="16200000">
            <a:off x="8087527" y="1480726"/>
            <a:ext cx="1410549" cy="507831"/>
          </a:xfrm>
          <a:prstGeom prst="rect">
            <a:avLst/>
          </a:prstGeom>
          <a:noFill/>
        </p:spPr>
        <p:txBody>
          <a:bodyPr wrap="square">
            <a:spAutoFit/>
          </a:bodyPr>
          <a:lstStyle/>
          <a:p>
            <a:r>
              <a:rPr lang="en-US" sz="900" dirty="0"/>
              <a:t>https://www.nasa.gov/image-feature/northern-lights-over-canada-0</a:t>
            </a:r>
          </a:p>
        </p:txBody>
      </p:sp>
      <p:pic>
        <p:nvPicPr>
          <p:cNvPr id="15" name="Picture 14">
            <a:extLst>
              <a:ext uri="{FF2B5EF4-FFF2-40B4-BE49-F238E27FC236}">
                <a16:creationId xmlns:a16="http://schemas.microsoft.com/office/drawing/2014/main" id="{8F52B24D-90FF-482D-863B-510E5327EBAC}"/>
              </a:ext>
            </a:extLst>
          </p:cNvPr>
          <p:cNvPicPr>
            <a:picLocks noChangeAspect="1"/>
          </p:cNvPicPr>
          <p:nvPr/>
        </p:nvPicPr>
        <p:blipFill>
          <a:blip r:embed="rId5"/>
          <a:stretch>
            <a:fillRect/>
          </a:stretch>
        </p:blipFill>
        <p:spPr>
          <a:xfrm>
            <a:off x="5091922" y="5110527"/>
            <a:ext cx="3421150" cy="1550291"/>
          </a:xfrm>
          <a:prstGeom prst="rect">
            <a:avLst/>
          </a:prstGeom>
        </p:spPr>
      </p:pic>
      <p:sp>
        <p:nvSpPr>
          <p:cNvPr id="20" name="TextBox 19">
            <a:extLst>
              <a:ext uri="{FF2B5EF4-FFF2-40B4-BE49-F238E27FC236}">
                <a16:creationId xmlns:a16="http://schemas.microsoft.com/office/drawing/2014/main" id="{CBAFC61B-541F-487C-9A2B-FEC6B52BE300}"/>
              </a:ext>
            </a:extLst>
          </p:cNvPr>
          <p:cNvSpPr txBox="1"/>
          <p:nvPr/>
        </p:nvSpPr>
        <p:spPr>
          <a:xfrm rot="16200000">
            <a:off x="8051374" y="5454182"/>
            <a:ext cx="1482857" cy="507831"/>
          </a:xfrm>
          <a:prstGeom prst="rect">
            <a:avLst/>
          </a:prstGeom>
          <a:noFill/>
        </p:spPr>
        <p:txBody>
          <a:bodyPr wrap="square">
            <a:spAutoFit/>
          </a:bodyPr>
          <a:lstStyle/>
          <a:p>
            <a:r>
              <a:rPr lang="en-US" sz="900" dirty="0"/>
              <a:t>https://www.jpl.nasa.gov/edu/teach/activity/using-light-to-study-planets/</a:t>
            </a:r>
          </a:p>
        </p:txBody>
      </p:sp>
      <p:pic>
        <p:nvPicPr>
          <p:cNvPr id="2" name="Picture 2" descr="The light from the aurora is caused by charged particles (mostly electrons) that come from inside the magnetosphere.">
            <a:extLst>
              <a:ext uri="{FF2B5EF4-FFF2-40B4-BE49-F238E27FC236}">
                <a16:creationId xmlns:a16="http://schemas.microsoft.com/office/drawing/2014/main" id="{49912D14-EADA-4146-9BCC-C4A7B7260E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9353" b="2057"/>
          <a:stretch/>
        </p:blipFill>
        <p:spPr bwMode="auto">
          <a:xfrm>
            <a:off x="302688" y="3680035"/>
            <a:ext cx="4546907" cy="293294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F48613F-8B87-483F-856D-06CD5AC13654}"/>
              </a:ext>
            </a:extLst>
          </p:cNvPr>
          <p:cNvSpPr txBox="1"/>
          <p:nvPr/>
        </p:nvSpPr>
        <p:spPr>
          <a:xfrm>
            <a:off x="548038" y="6612984"/>
            <a:ext cx="4597400" cy="230832"/>
          </a:xfrm>
          <a:prstGeom prst="rect">
            <a:avLst/>
          </a:prstGeom>
          <a:noFill/>
        </p:spPr>
        <p:txBody>
          <a:bodyPr wrap="square">
            <a:spAutoFit/>
          </a:bodyPr>
          <a:lstStyle/>
          <a:p>
            <a:r>
              <a:rPr lang="en-US" sz="900" dirty="0"/>
              <a:t>https://www.nasa.gov/mission_pages/themis/auroras/sun_earth_connect.html</a:t>
            </a:r>
          </a:p>
        </p:txBody>
      </p:sp>
    </p:spTree>
    <p:extLst>
      <p:ext uri="{BB962C8B-B14F-4D97-AF65-F5344CB8AC3E}">
        <p14:creationId xmlns:p14="http://schemas.microsoft.com/office/powerpoint/2010/main" val="819888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Radiation Sources </a:t>
            </a:r>
          </a:p>
        </p:txBody>
      </p:sp>
      <p:sp>
        <p:nvSpPr>
          <p:cNvPr id="4" name="Slide Number Placeholder 3"/>
          <p:cNvSpPr>
            <a:spLocks noGrp="1"/>
          </p:cNvSpPr>
          <p:nvPr>
            <p:ph type="sldNum" sz="quarter" idx="4"/>
          </p:nvPr>
        </p:nvSpPr>
        <p:spPr/>
        <p:txBody>
          <a:bodyPr/>
          <a:lstStyle/>
          <a:p>
            <a:pPr>
              <a:defRPr/>
            </a:pPr>
            <a:r>
              <a:rPr lang="en-US"/>
              <a:t>File Name.</a:t>
            </a:r>
            <a:fld id="{F3E9E773-C84B-4F48-B42B-2136FDBAB2E2}" type="slidenum">
              <a:rPr lang="en-US" smtClean="0"/>
              <a:pPr>
                <a:defRPr/>
              </a:pPr>
              <a:t>6</a:t>
            </a:fld>
            <a:endParaRPr lang="en-US" dirty="0"/>
          </a:p>
        </p:txBody>
      </p:sp>
      <p:sp>
        <p:nvSpPr>
          <p:cNvPr id="5" name="Content Placeholder 4"/>
          <p:cNvSpPr>
            <a:spLocks noGrp="1"/>
          </p:cNvSpPr>
          <p:nvPr>
            <p:ph idx="1"/>
          </p:nvPr>
        </p:nvSpPr>
        <p:spPr>
          <a:xfrm>
            <a:off x="129462" y="974613"/>
            <a:ext cx="8809821" cy="2454387"/>
          </a:xfrm>
        </p:spPr>
        <p:txBody>
          <a:bodyPr/>
          <a:lstStyle/>
          <a:p>
            <a:pPr marL="342900" indent="-342900">
              <a:lnSpc>
                <a:spcPct val="114000"/>
              </a:lnSpc>
              <a:buFont typeface="Arial" panose="020B0604020202020204" pitchFamily="34" charset="0"/>
              <a:buChar char="•"/>
            </a:pPr>
            <a:r>
              <a:rPr lang="en-US" sz="1600" dirty="0"/>
              <a:t>Galactic Cosmic Rays (GCR)</a:t>
            </a:r>
            <a:endParaRPr lang="en-US" sz="1400" dirty="0"/>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r>
              <a:rPr lang="en-US" sz="1400" dirty="0"/>
              <a:t>GCR arrive in isotropic manner at a flux of ~4 particles/cm</a:t>
            </a:r>
            <a:r>
              <a:rPr lang="en-US" sz="1400" baseline="30000" dirty="0"/>
              <a:t>2</a:t>
            </a:r>
            <a:r>
              <a:rPr lang="en-US" sz="1400" dirty="0"/>
              <a:t>/sec. Unit of measurement is in reference to the number of particles that would pass through the surface of a given sphere.</a:t>
            </a:r>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r>
              <a:rPr lang="en-US" sz="1400" dirty="0"/>
              <a:t>Primary GCR are highly energetic charged particles originating from outside the solar system. </a:t>
            </a:r>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r>
              <a:rPr lang="en-US" sz="1400" dirty="0"/>
              <a:t>Secondary GCR are those produced by the interactions of the primary rays in the atmosphere or in the earth.</a:t>
            </a:r>
          </a:p>
          <a:p>
            <a:pPr lvl="2" indent="0" defTabSz="914400">
              <a:lnSpc>
                <a:spcPct val="114000"/>
              </a:lnSpc>
              <a:buNone/>
            </a:pPr>
            <a:endParaRPr lang="en-US" sz="1400" kern="0" dirty="0"/>
          </a:p>
          <a:p>
            <a:pPr marL="685800" lvl="2" indent="-342900" defTabSz="914400">
              <a:lnSpc>
                <a:spcPct val="114000"/>
              </a:lnSpc>
              <a:buFont typeface="Arial" panose="020B0604020202020204" pitchFamily="34" charset="0"/>
              <a:buChar char="•"/>
            </a:pPr>
            <a:r>
              <a:rPr lang="en-US" sz="1400" kern="0" dirty="0"/>
              <a:t>Anti-correlation with solar cycle due to source being from outside our solar system. GCR are moving upstream against the solar wind resulting in peak GCR when the solar activity is at a minimum.</a:t>
            </a:r>
          </a:p>
          <a:p>
            <a:pPr lvl="2" indent="0">
              <a:lnSpc>
                <a:spcPct val="114000"/>
              </a:lnSpc>
              <a:buNone/>
            </a:pPr>
            <a:endParaRPr lang="en-US" sz="1400" dirty="0"/>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endParaRPr lang="en-US" sz="1400" dirty="0"/>
          </a:p>
          <a:p>
            <a:pPr lvl="2" indent="0">
              <a:lnSpc>
                <a:spcPct val="114000"/>
              </a:lnSpc>
              <a:buNone/>
            </a:pPr>
            <a:endParaRPr lang="en-US" sz="1600" dirty="0"/>
          </a:p>
        </p:txBody>
      </p:sp>
      <p:sp>
        <p:nvSpPr>
          <p:cNvPr id="6" name="Text Placeholder 5"/>
          <p:cNvSpPr>
            <a:spLocks noGrp="1"/>
          </p:cNvSpPr>
          <p:nvPr>
            <p:ph type="body" sz="quarter" idx="10"/>
          </p:nvPr>
        </p:nvSpPr>
        <p:spPr/>
        <p:txBody>
          <a:bodyPr/>
          <a:lstStyle/>
          <a:p>
            <a:r>
              <a:rPr lang="en-US" dirty="0"/>
              <a:t>Space Radiation Environment</a:t>
            </a:r>
          </a:p>
          <a:p>
            <a:endParaRPr lang="en-US" dirty="0"/>
          </a:p>
        </p:txBody>
      </p:sp>
      <p:pic>
        <p:nvPicPr>
          <p:cNvPr id="3074" name="Picture 2" descr="Sun-Climate (tsi, strip) Space-borne measurements of the total solar irradiance show ~0.1 percent variations with solar activity">
            <a:extLst>
              <a:ext uri="{FF2B5EF4-FFF2-40B4-BE49-F238E27FC236}">
                <a16:creationId xmlns:a16="http://schemas.microsoft.com/office/drawing/2014/main" id="{D5CCFACA-DD6E-407B-B4F6-051F766CA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9268" y="4019114"/>
            <a:ext cx="6253163" cy="280602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B3F1932-80B2-4A35-A6CB-121B9F1158F6}"/>
              </a:ext>
            </a:extLst>
          </p:cNvPr>
          <p:cNvSpPr txBox="1"/>
          <p:nvPr/>
        </p:nvSpPr>
        <p:spPr>
          <a:xfrm rot="16200000">
            <a:off x="6566437" y="5175704"/>
            <a:ext cx="2682512" cy="369332"/>
          </a:xfrm>
          <a:prstGeom prst="rect">
            <a:avLst/>
          </a:prstGeom>
          <a:noFill/>
        </p:spPr>
        <p:txBody>
          <a:bodyPr wrap="square">
            <a:spAutoFit/>
          </a:bodyPr>
          <a:lstStyle/>
          <a:p>
            <a:r>
              <a:rPr lang="en-US" sz="900" dirty="0"/>
              <a:t>https://www.nasa.gov/content/goddard/sdo/news/solar-variability-and-terrestrial-climate/</a:t>
            </a:r>
          </a:p>
        </p:txBody>
      </p:sp>
    </p:spTree>
    <p:extLst>
      <p:ext uri="{BB962C8B-B14F-4D97-AF65-F5344CB8AC3E}">
        <p14:creationId xmlns:p14="http://schemas.microsoft.com/office/powerpoint/2010/main" val="1385956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Radiation Sources </a:t>
            </a:r>
          </a:p>
        </p:txBody>
      </p:sp>
      <p:sp>
        <p:nvSpPr>
          <p:cNvPr id="4" name="Slide Number Placeholder 3"/>
          <p:cNvSpPr>
            <a:spLocks noGrp="1"/>
          </p:cNvSpPr>
          <p:nvPr>
            <p:ph type="sldNum" sz="quarter" idx="4"/>
          </p:nvPr>
        </p:nvSpPr>
        <p:spPr/>
        <p:txBody>
          <a:bodyPr/>
          <a:lstStyle/>
          <a:p>
            <a:pPr>
              <a:defRPr/>
            </a:pPr>
            <a:r>
              <a:rPr lang="en-US"/>
              <a:t>File Name.</a:t>
            </a:r>
            <a:fld id="{F3E9E773-C84B-4F48-B42B-2136FDBAB2E2}" type="slidenum">
              <a:rPr lang="en-US" smtClean="0"/>
              <a:pPr>
                <a:defRPr/>
              </a:pPr>
              <a:t>7</a:t>
            </a:fld>
            <a:endParaRPr lang="en-US" dirty="0"/>
          </a:p>
        </p:txBody>
      </p:sp>
      <p:sp>
        <p:nvSpPr>
          <p:cNvPr id="5" name="Content Placeholder 4"/>
          <p:cNvSpPr>
            <a:spLocks noGrp="1"/>
          </p:cNvSpPr>
          <p:nvPr>
            <p:ph idx="1"/>
          </p:nvPr>
        </p:nvSpPr>
        <p:spPr>
          <a:xfrm>
            <a:off x="111577" y="1041606"/>
            <a:ext cx="8854623" cy="2625865"/>
          </a:xfrm>
        </p:spPr>
        <p:txBody>
          <a:bodyPr/>
          <a:lstStyle/>
          <a:p>
            <a:pPr marL="342900" indent="-342900">
              <a:lnSpc>
                <a:spcPct val="114000"/>
              </a:lnSpc>
              <a:buFont typeface="Arial" panose="020B0604020202020204" pitchFamily="34" charset="0"/>
              <a:buChar char="•"/>
            </a:pPr>
            <a:r>
              <a:rPr lang="en-US" sz="1600" dirty="0"/>
              <a:t>Galactic Cosmic Rays (GCR)</a:t>
            </a:r>
          </a:p>
          <a:p>
            <a:pPr marL="685800" lvl="2" indent="-342900">
              <a:lnSpc>
                <a:spcPct val="114000"/>
              </a:lnSpc>
              <a:buFont typeface="Arial" panose="020B0604020202020204" pitchFamily="34" charset="0"/>
              <a:buChar char="•"/>
            </a:pPr>
            <a:endParaRPr lang="en-US" sz="1000" dirty="0"/>
          </a:p>
          <a:p>
            <a:pPr marL="685800" lvl="2" indent="-342900">
              <a:lnSpc>
                <a:spcPct val="114000"/>
              </a:lnSpc>
              <a:buFont typeface="Arial" panose="020B0604020202020204" pitchFamily="34" charset="0"/>
              <a:buChar char="•"/>
            </a:pPr>
            <a:r>
              <a:rPr lang="en-US" sz="1400" dirty="0"/>
              <a:t>Comprised of heavy ions being ~89% protons &amp; ~10% helium and heavier nuclei the remaining ~1%.</a:t>
            </a:r>
          </a:p>
          <a:p>
            <a:pPr marL="685800" lvl="2" indent="-342900">
              <a:lnSpc>
                <a:spcPct val="114000"/>
              </a:lnSpc>
              <a:buFont typeface="Arial" panose="020B0604020202020204" pitchFamily="34" charset="0"/>
              <a:buChar char="•"/>
            </a:pPr>
            <a:endParaRPr lang="en-US" sz="1000" dirty="0"/>
          </a:p>
          <a:p>
            <a:pPr marL="685800" lvl="2" indent="-342900">
              <a:lnSpc>
                <a:spcPct val="114000"/>
              </a:lnSpc>
              <a:buFont typeface="Arial" panose="020B0604020202020204" pitchFamily="34" charset="0"/>
              <a:buChar char="•"/>
            </a:pPr>
            <a:r>
              <a:rPr lang="en-US" sz="1400" dirty="0"/>
              <a:t>Common heavier elements (such as carbon, oxygen, magnesium, silicon, and iron) are present in nearly the same abundances as is naturally occurring. </a:t>
            </a:r>
          </a:p>
          <a:p>
            <a:pPr marL="685800" lvl="2" indent="-342900">
              <a:lnSpc>
                <a:spcPct val="114000"/>
              </a:lnSpc>
              <a:buFont typeface="Arial" panose="020B0604020202020204" pitchFamily="34" charset="0"/>
              <a:buChar char="•"/>
            </a:pPr>
            <a:endParaRPr lang="en-US" sz="1000" dirty="0"/>
          </a:p>
          <a:p>
            <a:pPr marL="685800" lvl="2" indent="-342900">
              <a:lnSpc>
                <a:spcPct val="114000"/>
              </a:lnSpc>
              <a:buFont typeface="Arial" panose="020B0604020202020204" pitchFamily="34" charset="0"/>
              <a:buChar char="•"/>
            </a:pPr>
            <a:r>
              <a:rPr lang="en-US" sz="1400" dirty="0"/>
              <a:t>There is an overabundance of the rare elements (Li, Be, and B). These are produced by heavier GCR (ex: carbon, nitrogen, &amp; oxygen) fragment into lighter nuclei during collisions with the interstellar gas. </a:t>
            </a:r>
          </a:p>
          <a:p>
            <a:pPr marL="685800" lvl="2" indent="-342900">
              <a:lnSpc>
                <a:spcPct val="114000"/>
              </a:lnSpc>
              <a:buFont typeface="Arial" panose="020B0604020202020204" pitchFamily="34" charset="0"/>
              <a:buChar char="•"/>
            </a:pPr>
            <a:endParaRPr lang="en-US" sz="1400" dirty="0"/>
          </a:p>
        </p:txBody>
      </p:sp>
      <p:sp>
        <p:nvSpPr>
          <p:cNvPr id="6" name="Text Placeholder 5"/>
          <p:cNvSpPr>
            <a:spLocks noGrp="1"/>
          </p:cNvSpPr>
          <p:nvPr>
            <p:ph type="body" sz="quarter" idx="10"/>
          </p:nvPr>
        </p:nvSpPr>
        <p:spPr/>
        <p:txBody>
          <a:bodyPr/>
          <a:lstStyle/>
          <a:p>
            <a:r>
              <a:rPr lang="en-US" dirty="0"/>
              <a:t>Space Radiation Environment</a:t>
            </a:r>
          </a:p>
          <a:p>
            <a:endParaRPr lang="en-US" dirty="0"/>
          </a:p>
        </p:txBody>
      </p:sp>
      <p:pic>
        <p:nvPicPr>
          <p:cNvPr id="1026" name="Picture 2" descr="Solar and GCR Composition">
            <a:extLst>
              <a:ext uri="{FF2B5EF4-FFF2-40B4-BE49-F238E27FC236}">
                <a16:creationId xmlns:a16="http://schemas.microsoft.com/office/drawing/2014/main" id="{1B84E712-EF06-4826-8A7F-99545A6B34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43" b="2294"/>
          <a:stretch/>
        </p:blipFill>
        <p:spPr bwMode="auto">
          <a:xfrm>
            <a:off x="1950557" y="3249514"/>
            <a:ext cx="4992721" cy="358215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7E61FAF-DE2B-4D6B-B00A-131AB0215ADA}"/>
              </a:ext>
            </a:extLst>
          </p:cNvPr>
          <p:cNvSpPr txBox="1"/>
          <p:nvPr/>
        </p:nvSpPr>
        <p:spPr>
          <a:xfrm rot="5400000">
            <a:off x="5555748" y="4697365"/>
            <a:ext cx="2906056" cy="369332"/>
          </a:xfrm>
          <a:prstGeom prst="rect">
            <a:avLst/>
          </a:prstGeom>
          <a:noFill/>
        </p:spPr>
        <p:txBody>
          <a:bodyPr wrap="square">
            <a:spAutoFit/>
          </a:bodyPr>
          <a:lstStyle/>
          <a:p>
            <a:r>
              <a:rPr lang="en-US" sz="900" dirty="0"/>
              <a:t>https://imagine.gsfc.nasa.gov/science/toolbox/cosmic_rays2_orig.html</a:t>
            </a:r>
          </a:p>
        </p:txBody>
      </p:sp>
    </p:spTree>
    <p:extLst>
      <p:ext uri="{BB962C8B-B14F-4D97-AF65-F5344CB8AC3E}">
        <p14:creationId xmlns:p14="http://schemas.microsoft.com/office/powerpoint/2010/main" val="1547508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p:txBody>
          <a:bodyPr/>
          <a:lstStyle/>
          <a:p>
            <a:r>
              <a:rPr lang="en-US" dirty="0"/>
              <a:t>Radiation Environments </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8</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pic>
        <p:nvPicPr>
          <p:cNvPr id="11266" name="Picture 2">
            <a:extLst>
              <a:ext uri="{FF2B5EF4-FFF2-40B4-BE49-F238E27FC236}">
                <a16:creationId xmlns:a16="http://schemas.microsoft.com/office/drawing/2014/main" id="{92F0CA4C-D4E8-49E1-9F37-6574A77B992C}"/>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682379" y="908166"/>
            <a:ext cx="4051883" cy="2684864"/>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122662" y="1029057"/>
            <a:ext cx="3755071" cy="5593934"/>
          </a:xfrm>
        </p:spPr>
        <p:txBody>
          <a:bodyPr/>
          <a:lstStyle/>
          <a:p>
            <a:pPr marL="342900" indent="-342900">
              <a:lnSpc>
                <a:spcPct val="114000"/>
              </a:lnSpc>
              <a:buFont typeface="Arial" panose="020B0604020202020204" pitchFamily="34" charset="0"/>
              <a:buChar char="•"/>
            </a:pPr>
            <a:r>
              <a:rPr lang="en-US" sz="2000" dirty="0"/>
              <a:t>Van Allen Belts</a:t>
            </a:r>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r>
              <a:rPr lang="en-US" sz="1400" dirty="0"/>
              <a:t>Geomagnetically trapped low energy charged particles from SEP &amp; GCR.</a:t>
            </a:r>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r>
              <a:rPr lang="en-US" sz="1400" dirty="0"/>
              <a:t>Low Earth Orbit (LEO) within inner belt up to an altitude of 2,000 km (1,200 mi).</a:t>
            </a:r>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r>
              <a:rPr lang="en-US" sz="1400" dirty="0"/>
              <a:t>Going though the trapped belts, while significantly a larger effect than Ascent/LEO,  is still very small percentage for overall radiation effects for longer missions.</a:t>
            </a:r>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r>
              <a:rPr lang="en-US" sz="1400" dirty="0"/>
              <a:t>AE-8/AP-8 are standard static average models of electron and proton fluxes. They were used to generate the geomagnetic coordinate points used today. Most current data set listed in the most current version of the DSNE. </a:t>
            </a:r>
            <a:endParaRPr lang="en-US" sz="2000" dirty="0"/>
          </a:p>
          <a:p>
            <a:endParaRPr lang="en-US" sz="2000" dirty="0"/>
          </a:p>
          <a:p>
            <a:endParaRPr lang="en-US" dirty="0"/>
          </a:p>
        </p:txBody>
      </p:sp>
      <p:sp>
        <p:nvSpPr>
          <p:cNvPr id="22" name="TextBox 21">
            <a:extLst>
              <a:ext uri="{FF2B5EF4-FFF2-40B4-BE49-F238E27FC236}">
                <a16:creationId xmlns:a16="http://schemas.microsoft.com/office/drawing/2014/main" id="{8DD8DA6F-4407-4A5C-ACFD-4935D3AD3366}"/>
              </a:ext>
            </a:extLst>
          </p:cNvPr>
          <p:cNvSpPr txBox="1"/>
          <p:nvPr/>
        </p:nvSpPr>
        <p:spPr>
          <a:xfrm rot="16200000">
            <a:off x="7833075" y="2096514"/>
            <a:ext cx="2118189" cy="369332"/>
          </a:xfrm>
          <a:prstGeom prst="rect">
            <a:avLst/>
          </a:prstGeom>
          <a:noFill/>
        </p:spPr>
        <p:txBody>
          <a:bodyPr wrap="square">
            <a:spAutoFit/>
          </a:bodyPr>
          <a:lstStyle/>
          <a:p>
            <a:r>
              <a:rPr lang="en-US" sz="900" dirty="0"/>
              <a:t>https://www.nasa.gov/mission_pages/msl/multimedia/pia16938.html</a:t>
            </a:r>
          </a:p>
        </p:txBody>
      </p:sp>
      <p:pic>
        <p:nvPicPr>
          <p:cNvPr id="2050" name="Picture 2" descr="Radiation Belts with Satellites">
            <a:extLst>
              <a:ext uri="{FF2B5EF4-FFF2-40B4-BE49-F238E27FC236}">
                <a16:creationId xmlns:a16="http://schemas.microsoft.com/office/drawing/2014/main" id="{59786962-E028-42C0-9040-5BDA2877F42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534" b="4571"/>
          <a:stretch/>
        </p:blipFill>
        <p:spPr bwMode="auto">
          <a:xfrm>
            <a:off x="3850322" y="3646546"/>
            <a:ext cx="4883940" cy="297644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B94506D3-AB70-4BDA-B106-68AF4A7D335F}"/>
              </a:ext>
            </a:extLst>
          </p:cNvPr>
          <p:cNvSpPr txBox="1"/>
          <p:nvPr/>
        </p:nvSpPr>
        <p:spPr>
          <a:xfrm rot="16200000">
            <a:off x="7649686" y="4950102"/>
            <a:ext cx="2484967" cy="369332"/>
          </a:xfrm>
          <a:prstGeom prst="rect">
            <a:avLst/>
          </a:prstGeom>
          <a:noFill/>
        </p:spPr>
        <p:txBody>
          <a:bodyPr wrap="square">
            <a:spAutoFit/>
          </a:bodyPr>
          <a:lstStyle/>
          <a:p>
            <a:r>
              <a:rPr lang="en-US" sz="900" dirty="0"/>
              <a:t>https://www.nasa.gov/mission_pages/sunearth/news/gallery/20130228-radiationbelts.html</a:t>
            </a:r>
          </a:p>
        </p:txBody>
      </p:sp>
    </p:spTree>
    <p:extLst>
      <p:ext uri="{BB962C8B-B14F-4D97-AF65-F5344CB8AC3E}">
        <p14:creationId xmlns:p14="http://schemas.microsoft.com/office/powerpoint/2010/main" val="2886907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p:txBody>
          <a:bodyPr/>
          <a:lstStyle/>
          <a:p>
            <a:r>
              <a:rPr lang="en-US" dirty="0"/>
              <a:t>Radiation Environments </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dirty="0"/>
              <a:t>File Name.</a:t>
            </a:r>
            <a:fld id="{F3E9E773-C84B-4F48-B42B-2136FDBAB2E2}" type="slidenum">
              <a:rPr lang="en-US" smtClean="0"/>
              <a:pPr>
                <a:defRPr/>
              </a:pPr>
              <a:t>9</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110836" y="1029057"/>
            <a:ext cx="6789497" cy="3128076"/>
          </a:xfrm>
        </p:spPr>
        <p:txBody>
          <a:bodyPr/>
          <a:lstStyle/>
          <a:p>
            <a:pPr marL="342900" indent="-342900">
              <a:lnSpc>
                <a:spcPct val="114000"/>
              </a:lnSpc>
              <a:buFont typeface="Arial" panose="020B0604020202020204" pitchFamily="34" charset="0"/>
              <a:buChar char="•"/>
            </a:pPr>
            <a:r>
              <a:rPr lang="en-US" sz="1800" dirty="0"/>
              <a:t>Van Allen – Inner Belt</a:t>
            </a:r>
            <a:endParaRPr lang="en-US" sz="2000" dirty="0"/>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r>
              <a:rPr lang="en-US" sz="1600" dirty="0"/>
              <a:t>Where the Earth’s magnetic field is lowest, the inner belt is able to dip closer to Earth. The result is the South Atlantic Anomaly (SAA).</a:t>
            </a:r>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r>
              <a:rPr lang="en-US" sz="1600" dirty="0"/>
              <a:t>When the solar cycle is in the declining phase, the trapped electron flux tends to be higher. When the solar cycle reaches minimum, the trapped protons fluxes reach their maximum. </a:t>
            </a:r>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
        <p:nvSpPr>
          <p:cNvPr id="11" name="TextBox 10">
            <a:extLst>
              <a:ext uri="{FF2B5EF4-FFF2-40B4-BE49-F238E27FC236}">
                <a16:creationId xmlns:a16="http://schemas.microsoft.com/office/drawing/2014/main" id="{C280036B-F07F-4FF9-BBB9-99474CECFCEB}"/>
              </a:ext>
            </a:extLst>
          </p:cNvPr>
          <p:cNvSpPr txBox="1"/>
          <p:nvPr/>
        </p:nvSpPr>
        <p:spPr>
          <a:xfrm>
            <a:off x="2826134" y="6551114"/>
            <a:ext cx="3475567" cy="230832"/>
          </a:xfrm>
          <a:prstGeom prst="rect">
            <a:avLst/>
          </a:prstGeom>
          <a:noFill/>
        </p:spPr>
        <p:txBody>
          <a:bodyPr wrap="square">
            <a:spAutoFit/>
          </a:bodyPr>
          <a:lstStyle/>
          <a:p>
            <a:r>
              <a:rPr lang="en-US" sz="900" dirty="0"/>
              <a:t>https://image.gsfc.nasa.gov/poetry/tour/vanallen.html</a:t>
            </a:r>
          </a:p>
        </p:txBody>
      </p:sp>
      <p:pic>
        <p:nvPicPr>
          <p:cNvPr id="3076" name="Picture 4">
            <a:extLst>
              <a:ext uri="{FF2B5EF4-FFF2-40B4-BE49-F238E27FC236}">
                <a16:creationId xmlns:a16="http://schemas.microsoft.com/office/drawing/2014/main" id="{5AEDD098-797E-4EB4-B643-050CF6BA4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537" y="4216307"/>
            <a:ext cx="3715806" cy="245022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AAD4DC90-7455-47EB-8172-A74DAA66A5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9610" y="4216307"/>
            <a:ext cx="3760982" cy="245022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DF4C38F-189E-417D-9182-136540F6268B}"/>
              </a:ext>
            </a:extLst>
          </p:cNvPr>
          <p:cNvSpPr/>
          <p:nvPr/>
        </p:nvSpPr>
        <p:spPr bwMode="auto">
          <a:xfrm>
            <a:off x="3757567" y="4216307"/>
            <a:ext cx="242692" cy="2219392"/>
          </a:xfrm>
          <a:prstGeom prst="rect">
            <a:avLst/>
          </a:prstGeom>
          <a:solidFill>
            <a:srgbClr val="FF0000">
              <a:alpha val="10196"/>
            </a:srgb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4" name="Rectangle 13">
            <a:extLst>
              <a:ext uri="{FF2B5EF4-FFF2-40B4-BE49-F238E27FC236}">
                <a16:creationId xmlns:a16="http://schemas.microsoft.com/office/drawing/2014/main" id="{ADD8DDFE-4274-4F7F-9F1F-A861B55A19DE}"/>
              </a:ext>
            </a:extLst>
          </p:cNvPr>
          <p:cNvSpPr/>
          <p:nvPr/>
        </p:nvSpPr>
        <p:spPr bwMode="auto">
          <a:xfrm>
            <a:off x="7507241" y="4447927"/>
            <a:ext cx="282092" cy="1732740"/>
          </a:xfrm>
          <a:prstGeom prst="rect">
            <a:avLst/>
          </a:prstGeom>
          <a:solidFill>
            <a:srgbClr val="FF0000">
              <a:alpha val="10196"/>
            </a:srgb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3082" name="Picture 10">
            <a:extLst>
              <a:ext uri="{FF2B5EF4-FFF2-40B4-BE49-F238E27FC236}">
                <a16:creationId xmlns:a16="http://schemas.microsoft.com/office/drawing/2014/main" id="{F9C04B69-1D5C-4057-8475-01E828BF497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187"/>
          <a:stretch/>
        </p:blipFill>
        <p:spPr bwMode="auto">
          <a:xfrm>
            <a:off x="6971378" y="910711"/>
            <a:ext cx="1755328" cy="324642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791B470C-E266-420D-8396-C5C1A3458FD4}"/>
              </a:ext>
            </a:extLst>
          </p:cNvPr>
          <p:cNvSpPr txBox="1"/>
          <p:nvPr/>
        </p:nvSpPr>
        <p:spPr>
          <a:xfrm rot="16200000">
            <a:off x="7175384" y="2046775"/>
            <a:ext cx="3475567" cy="230832"/>
          </a:xfrm>
          <a:prstGeom prst="rect">
            <a:avLst/>
          </a:prstGeom>
          <a:noFill/>
        </p:spPr>
        <p:txBody>
          <a:bodyPr wrap="square">
            <a:spAutoFit/>
          </a:bodyPr>
          <a:lstStyle/>
          <a:p>
            <a:r>
              <a:rPr lang="en-US" sz="900" dirty="0"/>
              <a:t>https://image.gsfc.nasa.gov/poetry/tour/vanallen.html</a:t>
            </a:r>
          </a:p>
        </p:txBody>
      </p:sp>
    </p:spTree>
    <p:extLst>
      <p:ext uri="{BB962C8B-B14F-4D97-AF65-F5344CB8AC3E}">
        <p14:creationId xmlns:p14="http://schemas.microsoft.com/office/powerpoint/2010/main" val="2787434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p:txBody>
          <a:bodyPr/>
          <a:lstStyle/>
          <a:p>
            <a:r>
              <a:rPr lang="en-US" dirty="0"/>
              <a:t>Radiation Environments </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10</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282804" y="1029057"/>
            <a:ext cx="8539540" cy="1374509"/>
          </a:xfrm>
        </p:spPr>
        <p:txBody>
          <a:bodyPr/>
          <a:lstStyle/>
          <a:p>
            <a:pPr marL="342900" indent="-342900">
              <a:lnSpc>
                <a:spcPct val="114000"/>
              </a:lnSpc>
              <a:buFont typeface="Arial" panose="020B0604020202020204" pitchFamily="34" charset="0"/>
              <a:buChar char="•"/>
            </a:pPr>
            <a:r>
              <a:rPr lang="en-US" sz="2000" dirty="0"/>
              <a:t>Van Allen – Outer Belt</a:t>
            </a:r>
          </a:p>
          <a:p>
            <a:pPr marL="685800" lvl="2" indent="-342900">
              <a:lnSpc>
                <a:spcPct val="114000"/>
              </a:lnSpc>
              <a:buFont typeface="Arial" panose="020B0604020202020204" pitchFamily="34" charset="0"/>
              <a:buChar char="•"/>
            </a:pPr>
            <a:r>
              <a:rPr lang="en-US" sz="1600" dirty="0"/>
              <a:t>Primarily trapped electrons.</a:t>
            </a:r>
          </a:p>
          <a:p>
            <a:pPr marL="685800" lvl="2" indent="-342900">
              <a:lnSpc>
                <a:spcPct val="114000"/>
              </a:lnSpc>
              <a:buFont typeface="Arial" panose="020B0604020202020204" pitchFamily="34" charset="0"/>
              <a:buChar char="•"/>
            </a:pPr>
            <a:r>
              <a:rPr lang="en-US" sz="1600" dirty="0"/>
              <a:t>Frequent injections and dropouts associated with storms and solar material interacting with magnetosphere.</a:t>
            </a:r>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
        <p:nvSpPr>
          <p:cNvPr id="13" name="TextBox 12">
            <a:extLst>
              <a:ext uri="{FF2B5EF4-FFF2-40B4-BE49-F238E27FC236}">
                <a16:creationId xmlns:a16="http://schemas.microsoft.com/office/drawing/2014/main" id="{EC2D834B-412A-477F-AE03-2E5E63867103}"/>
              </a:ext>
            </a:extLst>
          </p:cNvPr>
          <p:cNvSpPr txBox="1"/>
          <p:nvPr/>
        </p:nvSpPr>
        <p:spPr>
          <a:xfrm>
            <a:off x="2838478" y="6605567"/>
            <a:ext cx="3428191" cy="230832"/>
          </a:xfrm>
          <a:prstGeom prst="rect">
            <a:avLst/>
          </a:prstGeom>
          <a:noFill/>
        </p:spPr>
        <p:txBody>
          <a:bodyPr wrap="square">
            <a:spAutoFit/>
          </a:bodyPr>
          <a:lstStyle/>
          <a:p>
            <a:pPr algn="ctr"/>
            <a:r>
              <a:rPr lang="en-US" sz="900" dirty="0"/>
              <a:t>https://svs.gsfc.nasa.gov/11212</a:t>
            </a:r>
          </a:p>
        </p:txBody>
      </p:sp>
      <p:grpSp>
        <p:nvGrpSpPr>
          <p:cNvPr id="9" name="Group 8">
            <a:extLst>
              <a:ext uri="{FF2B5EF4-FFF2-40B4-BE49-F238E27FC236}">
                <a16:creationId xmlns:a16="http://schemas.microsoft.com/office/drawing/2014/main" id="{B0B23DF2-6655-44AD-B187-51F5DF5D3130}"/>
              </a:ext>
            </a:extLst>
          </p:cNvPr>
          <p:cNvGrpSpPr/>
          <p:nvPr/>
        </p:nvGrpSpPr>
        <p:grpSpPr>
          <a:xfrm>
            <a:off x="427181" y="2412278"/>
            <a:ext cx="8289638" cy="4119809"/>
            <a:chOff x="427181" y="2333897"/>
            <a:chExt cx="8289638" cy="4119809"/>
          </a:xfrm>
        </p:grpSpPr>
        <p:grpSp>
          <p:nvGrpSpPr>
            <p:cNvPr id="5" name="Group 4">
              <a:extLst>
                <a:ext uri="{FF2B5EF4-FFF2-40B4-BE49-F238E27FC236}">
                  <a16:creationId xmlns:a16="http://schemas.microsoft.com/office/drawing/2014/main" id="{24E2B01E-AE3F-4805-8DEB-905F49F789FF}"/>
                </a:ext>
              </a:extLst>
            </p:cNvPr>
            <p:cNvGrpSpPr/>
            <p:nvPr/>
          </p:nvGrpSpPr>
          <p:grpSpPr>
            <a:xfrm>
              <a:off x="427181" y="2333897"/>
              <a:ext cx="8289638" cy="3901440"/>
              <a:chOff x="1646131" y="2670877"/>
              <a:chExt cx="7043181" cy="3212197"/>
            </a:xfrm>
          </p:grpSpPr>
          <p:pic>
            <p:nvPicPr>
              <p:cNvPr id="4098" name="Picture 2">
                <a:extLst>
                  <a:ext uri="{FF2B5EF4-FFF2-40B4-BE49-F238E27FC236}">
                    <a16:creationId xmlns:a16="http://schemas.microsoft.com/office/drawing/2014/main" id="{C6D40278-5E6D-42A3-971B-309E05D823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02" t="8683" r="17037" b="28866"/>
              <a:stretch/>
            </p:blipFill>
            <p:spPr bwMode="auto">
              <a:xfrm>
                <a:off x="1646131" y="2670877"/>
                <a:ext cx="6077209" cy="321219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1FB63F0-FF9E-48BB-994A-939F5784FE9C}"/>
                  </a:ext>
                </a:extLst>
              </p:cNvPr>
              <p:cNvSpPr/>
              <p:nvPr/>
            </p:nvSpPr>
            <p:spPr bwMode="auto">
              <a:xfrm>
                <a:off x="6841066" y="3582696"/>
                <a:ext cx="873807" cy="2293208"/>
              </a:xfrm>
              <a:prstGeom prst="rect">
                <a:avLst/>
              </a:prstGeom>
              <a:solidFill>
                <a:srgbClr val="060606"/>
              </a:solidFill>
              <a:ln w="9525" cap="flat" cmpd="sng" algn="ctr">
                <a:solidFill>
                  <a:srgbClr val="06060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4102" name="Picture 6">
                <a:extLst>
                  <a:ext uri="{FF2B5EF4-FFF2-40B4-BE49-F238E27FC236}">
                    <a16:creationId xmlns:a16="http://schemas.microsoft.com/office/drawing/2014/main" id="{A2CBE3F4-EDD0-4F6A-8F7E-5684920CDC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714" t="30063" r="15629" b="8538"/>
              <a:stretch/>
            </p:blipFill>
            <p:spPr bwMode="auto">
              <a:xfrm>
                <a:off x="7714873" y="2670877"/>
                <a:ext cx="974439" cy="3212197"/>
              </a:xfrm>
              <a:prstGeom prst="rect">
                <a:avLst/>
              </a:prstGeom>
              <a:noFill/>
              <a:extLst>
                <a:ext uri="{909E8E84-426E-40DD-AFC4-6F175D3DCCD1}">
                  <a14:hiddenFill xmlns:a14="http://schemas.microsoft.com/office/drawing/2010/main">
                    <a:solidFill>
                      <a:srgbClr val="FFFFFF"/>
                    </a:solidFill>
                  </a14:hiddenFill>
                </a:ext>
              </a:extLst>
            </p:spPr>
          </p:pic>
        </p:grpSp>
        <p:pic>
          <p:nvPicPr>
            <p:cNvPr id="4104" name="Picture 8">
              <a:extLst>
                <a:ext uri="{FF2B5EF4-FFF2-40B4-BE49-F238E27FC236}">
                  <a16:creationId xmlns:a16="http://schemas.microsoft.com/office/drawing/2014/main" id="{8C4F6DDA-38CD-4883-86B3-9AE8778955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190" t="90847" r="28462" b="5089"/>
            <a:stretch/>
          </p:blipFill>
          <p:spPr bwMode="auto">
            <a:xfrm>
              <a:off x="1976650" y="6222874"/>
              <a:ext cx="4175672" cy="230832"/>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442C8C56-8C22-4623-9109-9A25721B4511}"/>
                </a:ext>
              </a:extLst>
            </p:cNvPr>
            <p:cNvSpPr/>
            <p:nvPr/>
          </p:nvSpPr>
          <p:spPr bwMode="auto">
            <a:xfrm>
              <a:off x="5763162" y="6159987"/>
              <a:ext cx="1028448" cy="62887"/>
            </a:xfrm>
            <a:prstGeom prst="rect">
              <a:avLst/>
            </a:prstGeom>
            <a:solidFill>
              <a:srgbClr val="060606"/>
            </a:solidFill>
            <a:ln w="9525" cap="flat" cmpd="sng" algn="ctr">
              <a:solidFill>
                <a:srgbClr val="06060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7" name="Rectangle 16">
              <a:extLst>
                <a:ext uri="{FF2B5EF4-FFF2-40B4-BE49-F238E27FC236}">
                  <a16:creationId xmlns:a16="http://schemas.microsoft.com/office/drawing/2014/main" id="{40130E3E-2FCF-42D9-BC92-346F1E742F3F}"/>
                </a:ext>
              </a:extLst>
            </p:cNvPr>
            <p:cNvSpPr/>
            <p:nvPr/>
          </p:nvSpPr>
          <p:spPr bwMode="auto">
            <a:xfrm>
              <a:off x="6143788" y="6235337"/>
              <a:ext cx="2564321" cy="206602"/>
            </a:xfrm>
            <a:prstGeom prst="rect">
              <a:avLst/>
            </a:prstGeom>
            <a:solidFill>
              <a:srgbClr val="060606"/>
            </a:solidFill>
            <a:ln w="9525" cap="flat" cmpd="sng" algn="ctr">
              <a:solidFill>
                <a:srgbClr val="06060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 name="Rectangle 17">
              <a:extLst>
                <a:ext uri="{FF2B5EF4-FFF2-40B4-BE49-F238E27FC236}">
                  <a16:creationId xmlns:a16="http://schemas.microsoft.com/office/drawing/2014/main" id="{3219A29E-3153-47D9-A66C-144A82C9CDB8}"/>
                </a:ext>
              </a:extLst>
            </p:cNvPr>
            <p:cNvSpPr/>
            <p:nvPr/>
          </p:nvSpPr>
          <p:spPr bwMode="auto">
            <a:xfrm>
              <a:off x="427181" y="6210759"/>
              <a:ext cx="1549469" cy="230831"/>
            </a:xfrm>
            <a:prstGeom prst="rect">
              <a:avLst/>
            </a:prstGeom>
            <a:solidFill>
              <a:srgbClr val="060606"/>
            </a:solidFill>
            <a:ln w="9525" cap="flat" cmpd="sng" algn="ctr">
              <a:solidFill>
                <a:srgbClr val="06060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9" name="Rectangle 18">
              <a:extLst>
                <a:ext uri="{FF2B5EF4-FFF2-40B4-BE49-F238E27FC236}">
                  <a16:creationId xmlns:a16="http://schemas.microsoft.com/office/drawing/2014/main" id="{03E4BE78-7F02-4986-AD52-9B7F2E0D5348}"/>
                </a:ext>
              </a:extLst>
            </p:cNvPr>
            <p:cNvSpPr/>
            <p:nvPr/>
          </p:nvSpPr>
          <p:spPr bwMode="auto">
            <a:xfrm>
              <a:off x="798018" y="6159987"/>
              <a:ext cx="269265" cy="230831"/>
            </a:xfrm>
            <a:prstGeom prst="rect">
              <a:avLst/>
            </a:prstGeom>
            <a:solidFill>
              <a:srgbClr val="060606"/>
            </a:solidFill>
            <a:ln w="9525" cap="flat" cmpd="sng" algn="ctr">
              <a:solidFill>
                <a:srgbClr val="06060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spTree>
    <p:extLst>
      <p:ext uri="{BB962C8B-B14F-4D97-AF65-F5344CB8AC3E}">
        <p14:creationId xmlns:p14="http://schemas.microsoft.com/office/powerpoint/2010/main" val="3644742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p:txBody>
          <a:bodyPr/>
          <a:lstStyle/>
          <a:p>
            <a:r>
              <a:rPr lang="en-US" dirty="0"/>
              <a:t>Radiation Environments </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11</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540778" y="1006865"/>
            <a:ext cx="8196822" cy="5306002"/>
          </a:xfrm>
        </p:spPr>
        <p:txBody>
          <a:bodyPr/>
          <a:lstStyle/>
          <a:p>
            <a:pPr marL="342900" indent="-342900">
              <a:lnSpc>
                <a:spcPct val="114000"/>
              </a:lnSpc>
              <a:buFont typeface="Arial" panose="020B0604020202020204" pitchFamily="34" charset="0"/>
              <a:buChar char="•"/>
            </a:pPr>
            <a:r>
              <a:rPr lang="en-US" sz="2000" dirty="0"/>
              <a:t>Beyond the Van Allen Belts</a:t>
            </a:r>
          </a:p>
          <a:p>
            <a:pPr marL="685800" lvl="2" indent="-342900">
              <a:lnSpc>
                <a:spcPct val="114000"/>
              </a:lnSpc>
              <a:buFont typeface="Arial" panose="020B0604020202020204" pitchFamily="34" charset="0"/>
              <a:buChar char="•"/>
            </a:pPr>
            <a:r>
              <a:rPr lang="en-US" sz="1600" dirty="0"/>
              <a:t>Environment comprised of GCR and SPE.</a:t>
            </a:r>
          </a:p>
          <a:p>
            <a:pPr marL="685800" lvl="2" indent="-342900">
              <a:lnSpc>
                <a:spcPct val="114000"/>
              </a:lnSpc>
              <a:buFont typeface="Arial" panose="020B0604020202020204" pitchFamily="34" charset="0"/>
              <a:buChar char="•"/>
            </a:pPr>
            <a:r>
              <a:rPr lang="en-US" sz="1600" dirty="0"/>
              <a:t>SPE is the main driver for SEE and TID.</a:t>
            </a:r>
          </a:p>
          <a:p>
            <a:pPr marL="685800" lvl="2" indent="-342900">
              <a:lnSpc>
                <a:spcPct val="114000"/>
              </a:lnSpc>
              <a:buFont typeface="Arial" panose="020B0604020202020204" pitchFamily="34" charset="0"/>
              <a:buChar char="•"/>
            </a:pPr>
            <a:r>
              <a:rPr lang="en-US" sz="1600" dirty="0"/>
              <a:t>Even for 10-year missions, SPE is by far the majority of TID contribution.</a:t>
            </a:r>
          </a:p>
          <a:p>
            <a:pPr lvl="2" indent="0">
              <a:lnSpc>
                <a:spcPct val="114000"/>
              </a:lnSpc>
              <a:buNone/>
            </a:pPr>
            <a:endParaRPr lang="en-US" sz="16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pic>
        <p:nvPicPr>
          <p:cNvPr id="1028" name="Picture 4" descr="Artist concept of various planets and the different types of space radiation present in the environment">
            <a:extLst>
              <a:ext uri="{FF2B5EF4-FFF2-40B4-BE49-F238E27FC236}">
                <a16:creationId xmlns:a16="http://schemas.microsoft.com/office/drawing/2014/main" id="{FFDF2985-275B-49EB-A12B-D09B33A645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8547" y="2311401"/>
            <a:ext cx="6160220" cy="439022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E848AAE-F603-404C-A46D-AEC6D95E429E}"/>
              </a:ext>
            </a:extLst>
          </p:cNvPr>
          <p:cNvSpPr txBox="1"/>
          <p:nvPr/>
        </p:nvSpPr>
        <p:spPr>
          <a:xfrm rot="16200000">
            <a:off x="5516753" y="3475200"/>
            <a:ext cx="4597400" cy="369332"/>
          </a:xfrm>
          <a:prstGeom prst="rect">
            <a:avLst/>
          </a:prstGeom>
          <a:noFill/>
        </p:spPr>
        <p:txBody>
          <a:bodyPr wrap="square">
            <a:spAutoFit/>
          </a:bodyPr>
          <a:lstStyle/>
          <a:p>
            <a:r>
              <a:rPr lang="en-US" sz="900" dirty="0"/>
              <a:t>https://www.nasa.gov/audience/foreducators/stem-on-station/learning_launchers_radiation</a:t>
            </a:r>
          </a:p>
        </p:txBody>
      </p:sp>
    </p:spTree>
    <p:extLst>
      <p:ext uri="{BB962C8B-B14F-4D97-AF65-F5344CB8AC3E}">
        <p14:creationId xmlns:p14="http://schemas.microsoft.com/office/powerpoint/2010/main" val="52100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p:txBody>
          <a:bodyPr/>
          <a:lstStyle/>
          <a:p>
            <a:r>
              <a:rPr lang="en-US" dirty="0"/>
              <a:t>Radiation Environments </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12</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122661" y="1029057"/>
            <a:ext cx="3450855" cy="5593934"/>
          </a:xfrm>
        </p:spPr>
        <p:txBody>
          <a:bodyPr/>
          <a:lstStyle/>
          <a:p>
            <a:pPr marL="342900" indent="-342900">
              <a:lnSpc>
                <a:spcPct val="114000"/>
              </a:lnSpc>
              <a:buFont typeface="Arial" panose="020B0604020202020204" pitchFamily="34" charset="0"/>
              <a:buChar char="•"/>
            </a:pPr>
            <a:r>
              <a:rPr lang="en-US" sz="2000" dirty="0"/>
              <a:t>Beyond the Van Allen Belts</a:t>
            </a:r>
          </a:p>
          <a:p>
            <a:pPr marL="685800" lvl="2" indent="-342900">
              <a:lnSpc>
                <a:spcPct val="114000"/>
              </a:lnSpc>
              <a:buFont typeface="Arial" panose="020B0604020202020204" pitchFamily="34" charset="0"/>
              <a:buChar char="•"/>
            </a:pPr>
            <a:endParaRPr lang="en-US" sz="1400" dirty="0"/>
          </a:p>
          <a:p>
            <a:pPr marL="685800" lvl="2" indent="-342900">
              <a:lnSpc>
                <a:spcPct val="114000"/>
              </a:lnSpc>
              <a:buFont typeface="Arial" panose="020B0604020202020204" pitchFamily="34" charset="0"/>
              <a:buChar char="•"/>
            </a:pPr>
            <a:r>
              <a:rPr lang="en-US" sz="1600" dirty="0"/>
              <a:t>Moon orbit spends majority of time outside geomagnetic shielding.</a:t>
            </a:r>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r>
              <a:rPr lang="en-US" sz="1600" dirty="0"/>
              <a:t>Moon orbits outside the Van Allen belts.</a:t>
            </a:r>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pic>
        <p:nvPicPr>
          <p:cNvPr id="3074" name="Picture 2">
            <a:extLst>
              <a:ext uri="{FF2B5EF4-FFF2-40B4-BE49-F238E27FC236}">
                <a16:creationId xmlns:a16="http://schemas.microsoft.com/office/drawing/2014/main" id="{ED4FC366-C154-40B3-96F2-EFEA56BEBC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231"/>
          <a:stretch/>
        </p:blipFill>
        <p:spPr bwMode="auto">
          <a:xfrm>
            <a:off x="3938954" y="1257392"/>
            <a:ext cx="4933989" cy="483924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018297E-19C1-4BE1-9A71-1B832E02B2F3}"/>
              </a:ext>
            </a:extLst>
          </p:cNvPr>
          <p:cNvSpPr txBox="1"/>
          <p:nvPr/>
        </p:nvSpPr>
        <p:spPr>
          <a:xfrm>
            <a:off x="3938954" y="6104227"/>
            <a:ext cx="4598376" cy="230832"/>
          </a:xfrm>
          <a:prstGeom prst="rect">
            <a:avLst/>
          </a:prstGeom>
          <a:noFill/>
        </p:spPr>
        <p:txBody>
          <a:bodyPr wrap="square">
            <a:spAutoFit/>
          </a:bodyPr>
          <a:lstStyle/>
          <a:p>
            <a:r>
              <a:rPr lang="en-US" sz="900" dirty="0"/>
              <a:t>https://www.nasa.gov/images/content/222898main_orbit2_20080416_HI.jpg</a:t>
            </a:r>
          </a:p>
        </p:txBody>
      </p:sp>
    </p:spTree>
    <p:extLst>
      <p:ext uri="{BB962C8B-B14F-4D97-AF65-F5344CB8AC3E}">
        <p14:creationId xmlns:p14="http://schemas.microsoft.com/office/powerpoint/2010/main" val="607809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p:txBody>
          <a:bodyPr/>
          <a:lstStyle/>
          <a:p>
            <a:r>
              <a:rPr lang="en-US" dirty="0"/>
              <a:t>Radiation Environments </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13</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540778" y="1003591"/>
            <a:ext cx="3828855" cy="5306002"/>
          </a:xfrm>
        </p:spPr>
        <p:txBody>
          <a:bodyPr/>
          <a:lstStyle/>
          <a:p>
            <a:pPr marL="342900" indent="-342900">
              <a:lnSpc>
                <a:spcPct val="114000"/>
              </a:lnSpc>
              <a:buFont typeface="Arial" panose="020B0604020202020204" pitchFamily="34" charset="0"/>
              <a:buChar char="•"/>
            </a:pPr>
            <a:r>
              <a:rPr lang="en-US" sz="2000" dirty="0"/>
              <a:t>Jovian Radiation Belts</a:t>
            </a:r>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r>
              <a:rPr lang="en-US" sz="1600" dirty="0"/>
              <a:t>High flux and high energy electrons (&gt; 10 MeV) but stable.</a:t>
            </a:r>
          </a:p>
          <a:p>
            <a:pPr marL="685800" lvl="2" indent="-342900">
              <a:lnSpc>
                <a:spcPct val="114000"/>
              </a:lnSpc>
              <a:buFont typeface="Arial" panose="020B0604020202020204" pitchFamily="34" charset="0"/>
              <a:buChar char="•"/>
            </a:pPr>
            <a:r>
              <a:rPr lang="en-US" sz="1600" dirty="0"/>
              <a:t>Limited data.</a:t>
            </a:r>
          </a:p>
          <a:p>
            <a:pPr marL="685800" lvl="2" indent="-342900">
              <a:lnSpc>
                <a:spcPct val="114000"/>
              </a:lnSpc>
              <a:buFont typeface="Arial" panose="020B0604020202020204" pitchFamily="34" charset="0"/>
              <a:buChar char="•"/>
            </a:pPr>
            <a:r>
              <a:rPr lang="en-US" sz="1600" dirty="0"/>
              <a:t>Ganymede and Io complicate environment due to magnetic fields and volcanic ion emissions.</a:t>
            </a:r>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pic>
        <p:nvPicPr>
          <p:cNvPr id="4098" name="Picture 2">
            <a:extLst>
              <a:ext uri="{FF2B5EF4-FFF2-40B4-BE49-F238E27FC236}">
                <a16:creationId xmlns:a16="http://schemas.microsoft.com/office/drawing/2014/main" id="{CDDD19B3-EC57-4EED-93AD-216A1FF77C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24" t="8138" r="16674" b="10183"/>
          <a:stretch/>
        </p:blipFill>
        <p:spPr bwMode="auto">
          <a:xfrm>
            <a:off x="292481" y="3974986"/>
            <a:ext cx="5279984" cy="248599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31B6058-EBF0-4AB1-BCAC-88DB9D0B791D}"/>
              </a:ext>
            </a:extLst>
          </p:cNvPr>
          <p:cNvSpPr txBox="1"/>
          <p:nvPr/>
        </p:nvSpPr>
        <p:spPr>
          <a:xfrm>
            <a:off x="134219" y="6538916"/>
            <a:ext cx="5279983" cy="230832"/>
          </a:xfrm>
          <a:prstGeom prst="rect">
            <a:avLst/>
          </a:prstGeom>
          <a:noFill/>
        </p:spPr>
        <p:txBody>
          <a:bodyPr wrap="square">
            <a:spAutoFit/>
          </a:bodyPr>
          <a:lstStyle/>
          <a:p>
            <a:r>
              <a:rPr lang="en-US" sz="900" dirty="0"/>
              <a:t>https://images-assets.nasa.gov/image/PIA20754/PIA20754~thumb.jpg</a:t>
            </a:r>
          </a:p>
        </p:txBody>
      </p:sp>
      <p:pic>
        <p:nvPicPr>
          <p:cNvPr id="4100" name="Picture 4">
            <a:extLst>
              <a:ext uri="{FF2B5EF4-FFF2-40B4-BE49-F238E27FC236}">
                <a16:creationId xmlns:a16="http://schemas.microsoft.com/office/drawing/2014/main" id="{E02807A8-8A29-4A7C-BE33-7CC5CABCF0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273" t="11666" r="16253" b="3751"/>
          <a:stretch/>
        </p:blipFill>
        <p:spPr bwMode="auto">
          <a:xfrm>
            <a:off x="5930842" y="1611606"/>
            <a:ext cx="3078938" cy="492731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5580B5F-7B27-4AA9-9E2F-D4FC2CD6341C}"/>
              </a:ext>
            </a:extLst>
          </p:cNvPr>
          <p:cNvSpPr txBox="1"/>
          <p:nvPr/>
        </p:nvSpPr>
        <p:spPr>
          <a:xfrm>
            <a:off x="5332536" y="922701"/>
            <a:ext cx="4598376" cy="230832"/>
          </a:xfrm>
          <a:prstGeom prst="rect">
            <a:avLst/>
          </a:prstGeom>
          <a:noFill/>
        </p:spPr>
        <p:txBody>
          <a:bodyPr wrap="square">
            <a:spAutoFit/>
          </a:bodyPr>
          <a:lstStyle/>
          <a:p>
            <a:r>
              <a:rPr lang="en-US" sz="900" dirty="0"/>
              <a:t>https://images-assets.nasa.gov/image/PIA03478/PIA03478~thumb.jpg</a:t>
            </a:r>
          </a:p>
        </p:txBody>
      </p:sp>
      <p:sp>
        <p:nvSpPr>
          <p:cNvPr id="14" name="Content Placeholder 4">
            <a:extLst>
              <a:ext uri="{FF2B5EF4-FFF2-40B4-BE49-F238E27FC236}">
                <a16:creationId xmlns:a16="http://schemas.microsoft.com/office/drawing/2014/main" id="{6AF6A155-2194-4515-8B50-26F8FA609551}"/>
              </a:ext>
            </a:extLst>
          </p:cNvPr>
          <p:cNvSpPr txBox="1">
            <a:spLocks/>
          </p:cNvSpPr>
          <p:nvPr/>
        </p:nvSpPr>
        <p:spPr>
          <a:xfrm>
            <a:off x="5930843" y="1153533"/>
            <a:ext cx="3078938" cy="458073"/>
          </a:xfrm>
          <a:prstGeom prst="rect">
            <a:avLst/>
          </a:prstGeom>
        </p:spPr>
        <p:txBody>
          <a:bodyPr/>
          <a:lstStyle>
            <a:lvl1pPr marL="0" indent="0" algn="l" rtl="0" eaLnBrk="1" fontAlgn="base" hangingPunct="1">
              <a:lnSpc>
                <a:spcPct val="100000"/>
              </a:lnSpc>
              <a:spcBef>
                <a:spcPct val="0"/>
              </a:spcBef>
              <a:spcAft>
                <a:spcPts val="0"/>
              </a:spcAft>
              <a:buClr>
                <a:srgbClr val="DD6016"/>
              </a:buClr>
              <a:buSzPct val="100000"/>
              <a:buFontTx/>
              <a:buNone/>
              <a:tabLst/>
              <a:defRPr sz="2400" b="1">
                <a:solidFill>
                  <a:schemeClr val="bg2"/>
                </a:solidFill>
                <a:latin typeface="+mn-lt"/>
                <a:ea typeface="ＭＳ Ｐゴシック" pitchFamily="-108" charset="-128"/>
                <a:cs typeface="Arial"/>
              </a:defRPr>
            </a:lvl1pPr>
            <a:lvl2pPr marL="0" indent="0" algn="l" rtl="0" eaLnBrk="1" fontAlgn="base" hangingPunct="1">
              <a:lnSpc>
                <a:spcPct val="100000"/>
              </a:lnSpc>
              <a:spcBef>
                <a:spcPct val="0"/>
              </a:spcBef>
              <a:spcAft>
                <a:spcPts val="0"/>
              </a:spcAft>
              <a:buClr>
                <a:srgbClr val="DD6016"/>
              </a:buClr>
              <a:buFontTx/>
              <a:buNone/>
              <a:defRPr sz="2400" b="1">
                <a:solidFill>
                  <a:schemeClr val="bg2"/>
                </a:solidFill>
                <a:latin typeface="+mn-lt"/>
                <a:ea typeface="ＭＳ Ｐゴシック" charset="0"/>
                <a:cs typeface="Arial"/>
              </a:defRPr>
            </a:lvl2pPr>
            <a:lvl3pPr marL="342900" indent="-114300" algn="l" rtl="0" eaLnBrk="1" fontAlgn="base" hangingPunct="1">
              <a:lnSpc>
                <a:spcPct val="100000"/>
              </a:lnSpc>
              <a:spcBef>
                <a:spcPct val="0"/>
              </a:spcBef>
              <a:spcAft>
                <a:spcPts val="0"/>
              </a:spcAft>
              <a:buClr>
                <a:schemeClr val="bg2"/>
              </a:buClr>
              <a:buSzPct val="90000"/>
              <a:buFont typeface="Arial"/>
              <a:buChar char="•"/>
              <a:tabLst/>
              <a:defRPr sz="2000">
                <a:solidFill>
                  <a:schemeClr val="bg2"/>
                </a:solidFill>
                <a:latin typeface="+mn-lt"/>
                <a:ea typeface="Arial Narrow" pitchFamily="-112" charset="0"/>
                <a:cs typeface="Arial"/>
              </a:defRPr>
            </a:lvl3pPr>
            <a:lvl4pPr marL="742950" indent="-169863" algn="l" rtl="0" eaLnBrk="1" fontAlgn="base" hangingPunct="1">
              <a:lnSpc>
                <a:spcPct val="100000"/>
              </a:lnSpc>
              <a:spcBef>
                <a:spcPct val="0"/>
              </a:spcBef>
              <a:spcAft>
                <a:spcPts val="0"/>
              </a:spcAft>
              <a:buClrTx/>
              <a:buFont typeface="Lucida Grande"/>
              <a:buChar char="–"/>
              <a:defRPr sz="1800">
                <a:solidFill>
                  <a:srgbClr val="000000"/>
                </a:solidFill>
                <a:latin typeface="Arial"/>
                <a:ea typeface="Arial Narrow" pitchFamily="-112" charset="0"/>
                <a:cs typeface="Arial"/>
              </a:defRPr>
            </a:lvl4pPr>
            <a:lvl5pPr marL="627063" indent="0" algn="l" rtl="0" eaLnBrk="1" fontAlgn="base" hangingPunct="1">
              <a:lnSpc>
                <a:spcPct val="100000"/>
              </a:lnSpc>
              <a:spcBef>
                <a:spcPct val="0"/>
              </a:spcBef>
              <a:spcAft>
                <a:spcPts val="0"/>
              </a:spcAft>
              <a:buClr>
                <a:srgbClr val="DD6016"/>
              </a:buClr>
              <a:buFontTx/>
              <a:buNone/>
              <a:defRPr sz="1400">
                <a:solidFill>
                  <a:srgbClr val="7F7F7F"/>
                </a:solidFill>
                <a:latin typeface="Century Gothic"/>
                <a:ea typeface="Arial Narrow" pitchFamily="-112" charset="0"/>
                <a:cs typeface="Century Gothic"/>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lvl="2" indent="0" defTabSz="914400">
              <a:lnSpc>
                <a:spcPct val="114000"/>
              </a:lnSpc>
              <a:buNone/>
            </a:pPr>
            <a:r>
              <a:rPr lang="en-US" sz="1200" kern="0" dirty="0"/>
              <a:t>Inner belts wobble as the magnetic field is offset from the poles</a:t>
            </a:r>
          </a:p>
          <a:p>
            <a:pPr marL="342900" indent="-342900" defTabSz="914400">
              <a:lnSpc>
                <a:spcPct val="114000"/>
              </a:lnSpc>
              <a:buFont typeface="Arial" panose="020B0604020202020204" pitchFamily="34" charset="0"/>
              <a:buChar char="•"/>
            </a:pPr>
            <a:endParaRPr lang="en-US" sz="2000" kern="0" dirty="0"/>
          </a:p>
          <a:p>
            <a:pPr marL="685800" lvl="2" indent="-342900" defTabSz="914400">
              <a:lnSpc>
                <a:spcPct val="114000"/>
              </a:lnSpc>
              <a:buFont typeface="Arial" panose="020B0604020202020204" pitchFamily="34" charset="0"/>
              <a:buChar char="•"/>
            </a:pPr>
            <a:endParaRPr lang="en-US" sz="1600" kern="0" dirty="0"/>
          </a:p>
          <a:p>
            <a:pPr marL="342900" indent="-342900" defTabSz="914400">
              <a:lnSpc>
                <a:spcPct val="114000"/>
              </a:lnSpc>
              <a:buFont typeface="Arial" panose="020B0604020202020204" pitchFamily="34" charset="0"/>
              <a:buChar char="•"/>
            </a:pPr>
            <a:endParaRPr lang="en-US" sz="2000" kern="0" dirty="0"/>
          </a:p>
          <a:p>
            <a:pPr defTabSz="914400"/>
            <a:endParaRPr lang="en-US" sz="2000" kern="0" dirty="0"/>
          </a:p>
          <a:p>
            <a:pPr defTabSz="914400"/>
            <a:endParaRPr lang="en-US" kern="0" dirty="0"/>
          </a:p>
        </p:txBody>
      </p:sp>
    </p:spTree>
    <p:extLst>
      <p:ext uri="{BB962C8B-B14F-4D97-AF65-F5344CB8AC3E}">
        <p14:creationId xmlns:p14="http://schemas.microsoft.com/office/powerpoint/2010/main" val="2965086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p:txBody>
          <a:bodyPr/>
          <a:lstStyle/>
          <a:p>
            <a:r>
              <a:rPr lang="en-US" dirty="0"/>
              <a:t>Radiation Environments </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14</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540778" y="1118625"/>
            <a:ext cx="7672039" cy="5306002"/>
          </a:xfrm>
        </p:spPr>
        <p:txBody>
          <a:bodyPr/>
          <a:lstStyle/>
          <a:p>
            <a:pPr marL="342900" indent="-342900">
              <a:lnSpc>
                <a:spcPct val="114000"/>
              </a:lnSpc>
              <a:buFont typeface="Arial" panose="020B0604020202020204" pitchFamily="34" charset="0"/>
              <a:buChar char="•"/>
            </a:pPr>
            <a:r>
              <a:rPr lang="en-US" sz="1800" dirty="0"/>
              <a:t>DSNE: SLS-SPEC-159 Rev G</a:t>
            </a:r>
          </a:p>
          <a:p>
            <a:pPr marL="342900" indent="-342900">
              <a:lnSpc>
                <a:spcPct val="114000"/>
              </a:lnSpc>
              <a:buFont typeface="Arial" panose="020B0604020202020204" pitchFamily="34" charset="0"/>
              <a:buChar char="•"/>
            </a:pPr>
            <a:endParaRPr lang="en-US" sz="1600" dirty="0"/>
          </a:p>
          <a:p>
            <a:pPr lvl="2" indent="0">
              <a:lnSpc>
                <a:spcPct val="114000"/>
              </a:lnSpc>
              <a:buNone/>
            </a:pPr>
            <a:endParaRPr lang="en-US" sz="1600" dirty="0"/>
          </a:p>
          <a:p>
            <a:pPr marL="685800" lvl="2" indent="-342900">
              <a:lnSpc>
                <a:spcPct val="114000"/>
              </a:lnSpc>
              <a:buFont typeface="Arial" panose="020B0604020202020204" pitchFamily="34" charset="0"/>
              <a:buChar char="•"/>
            </a:pPr>
            <a:r>
              <a:rPr lang="en-US" sz="1600" dirty="0"/>
              <a:t>3.3.1.10.2: TID - Geomagnetic Unshielded</a:t>
            </a:r>
          </a:p>
          <a:p>
            <a:pPr marL="1085850" lvl="3" indent="-342900">
              <a:lnSpc>
                <a:spcPct val="114000"/>
              </a:lnSpc>
              <a:buFont typeface="Arial" panose="020B0604020202020204" pitchFamily="34" charset="0"/>
              <a:buChar char="•"/>
            </a:pPr>
            <a:r>
              <a:rPr lang="en-US" sz="1600" dirty="0"/>
              <a:t>This section specifies cumulative Total Dose environments. Total Dose consists of two components, Total Ionizing Dose (TID) and Displacement Damage Dose (DDD). To calculate these, the ionizing radiation environments must be defined.</a:t>
            </a:r>
          </a:p>
          <a:p>
            <a:pPr marL="1085850" lvl="3"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r>
              <a:rPr lang="en-US" sz="1600" dirty="0"/>
              <a:t>3.3.2.10.2: SEE - Geomagnetic Unshielded</a:t>
            </a:r>
            <a:endParaRPr lang="en-US" sz="1400" dirty="0"/>
          </a:p>
          <a:p>
            <a:pPr marL="1085850" lvl="3" indent="-342900">
              <a:lnSpc>
                <a:spcPct val="114000"/>
              </a:lnSpc>
              <a:buFont typeface="Arial" panose="020B0604020202020204" pitchFamily="34" charset="0"/>
              <a:buChar char="•"/>
            </a:pPr>
            <a:r>
              <a:rPr lang="en-US" sz="1600" dirty="0"/>
              <a:t>This section defines the ionizing radiation environments that may produce single event effects in electrical or electronic systems. Peak Galactic Cosmic Radiation (GCR) and Solar Particle Event (SPE) fluxes are encountered inside and outside Earth's magnetic field. In addition to these, inside the Earth's magnetic field, the peak trapped proton flux has to be included.</a:t>
            </a:r>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Tree>
    <p:extLst>
      <p:ext uri="{BB962C8B-B14F-4D97-AF65-F5344CB8AC3E}">
        <p14:creationId xmlns:p14="http://schemas.microsoft.com/office/powerpoint/2010/main" val="984615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p:txBody>
          <a:bodyPr/>
          <a:lstStyle/>
          <a:p>
            <a:r>
              <a:rPr lang="en-US" dirty="0"/>
              <a:t>Radiation Environments </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15</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540778" y="1118625"/>
            <a:ext cx="7672039" cy="5306002"/>
          </a:xfrm>
        </p:spPr>
        <p:txBody>
          <a:bodyPr/>
          <a:lstStyle/>
          <a:p>
            <a:pPr marL="342900" indent="-342900">
              <a:lnSpc>
                <a:spcPct val="114000"/>
              </a:lnSpc>
              <a:buFont typeface="Arial" panose="020B0604020202020204" pitchFamily="34" charset="0"/>
              <a:buChar char="•"/>
            </a:pPr>
            <a:r>
              <a:rPr lang="en-US" sz="1800" dirty="0"/>
              <a:t>DSNE Radiation Section</a:t>
            </a:r>
          </a:p>
          <a:p>
            <a:pPr marL="342900" indent="-342900">
              <a:lnSpc>
                <a:spcPct val="114000"/>
              </a:lnSpc>
              <a:buFont typeface="Arial" panose="020B0604020202020204" pitchFamily="34" charset="0"/>
              <a:buChar char="•"/>
            </a:pPr>
            <a:endParaRPr lang="en-US" sz="2000" dirty="0"/>
          </a:p>
          <a:p>
            <a:pPr marL="685800" lvl="2" indent="-342900">
              <a:lnSpc>
                <a:spcPct val="114000"/>
              </a:lnSpc>
              <a:buFont typeface="Arial" panose="020B0604020202020204" pitchFamily="34" charset="0"/>
              <a:buChar char="•"/>
            </a:pPr>
            <a:r>
              <a:rPr lang="en-US" sz="1600" dirty="0"/>
              <a:t>3.3.1 Total Dose</a:t>
            </a:r>
          </a:p>
          <a:p>
            <a:pPr marL="1085850" lvl="3" indent="-342900">
              <a:lnSpc>
                <a:spcPct val="114000"/>
              </a:lnSpc>
              <a:buFont typeface="Arial" panose="020B0604020202020204" pitchFamily="34" charset="0"/>
              <a:buChar char="•"/>
            </a:pPr>
            <a:r>
              <a:rPr lang="en-US" sz="1600" dirty="0"/>
              <a:t>Multiplied by 2 to derive design SPE which has twice the flux of the October 1989 solar particle event as represented by the CREME96 model. Using a 97% confidence factor. </a:t>
            </a:r>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r>
              <a:rPr lang="en-US" sz="1600" dirty="0"/>
              <a:t>3.4.7.1: Lunar Surface Total Ionizing Dose</a:t>
            </a:r>
          </a:p>
          <a:p>
            <a:pPr marL="1085850" lvl="3" indent="-342900">
              <a:lnSpc>
                <a:spcPct val="114000"/>
              </a:lnSpc>
              <a:buFont typeface="Arial" panose="020B0604020202020204" pitchFamily="34" charset="0"/>
              <a:buChar char="•"/>
            </a:pPr>
            <a:r>
              <a:rPr lang="en-US" sz="1400" dirty="0"/>
              <a:t>Since the Moon is situated outside of the shielding afforded by the Earth’s magnetic field, the total dose environment in 3.3.1.10.2 Geomagnetic Unshielded is appropriate to use for the lunar surface with a factor of 2 reduction in dose due to shielding by the Moon.</a:t>
            </a:r>
            <a:endParaRPr lang="en-US" sz="1600" dirty="0"/>
          </a:p>
          <a:p>
            <a:pPr marL="342900" indent="-342900">
              <a:lnSpc>
                <a:spcPct val="114000"/>
              </a:lnSpc>
              <a:buFont typeface="Arial" panose="020B0604020202020204" pitchFamily="34" charset="0"/>
              <a:buChar char="•"/>
            </a:pPr>
            <a:endParaRPr lang="en-US" sz="20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Tree>
    <p:extLst>
      <p:ext uri="{BB962C8B-B14F-4D97-AF65-F5344CB8AC3E}">
        <p14:creationId xmlns:p14="http://schemas.microsoft.com/office/powerpoint/2010/main" val="1647916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a:xfrm>
            <a:off x="540778" y="0"/>
            <a:ext cx="8603222" cy="848819"/>
          </a:xfrm>
        </p:spPr>
        <p:txBody>
          <a:bodyPr/>
          <a:lstStyle/>
          <a:p>
            <a:r>
              <a:rPr lang="en-US" dirty="0"/>
              <a:t>Interactions with Electronic Devices</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16</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531646" y="1029057"/>
            <a:ext cx="8080708" cy="5306002"/>
          </a:xfrm>
        </p:spPr>
        <p:txBody>
          <a:bodyPr/>
          <a:lstStyle/>
          <a:p>
            <a:pPr marL="342900" indent="-342900">
              <a:lnSpc>
                <a:spcPct val="114000"/>
              </a:lnSpc>
              <a:buFont typeface="Arial" panose="020B0604020202020204" pitchFamily="34" charset="0"/>
              <a:buChar char="•"/>
            </a:pPr>
            <a:r>
              <a:rPr lang="en-US" sz="1800" b="0" dirty="0"/>
              <a:t>When an energetic particle (photon, electron, proton, neutron, or heavy ion) passes through semiconducting material, the energy deposited to the lattice along its path may cause a disruption to the material’s electrical properties. </a:t>
            </a:r>
          </a:p>
          <a:p>
            <a:pPr>
              <a:lnSpc>
                <a:spcPct val="114000"/>
              </a:lnSpc>
            </a:pPr>
            <a:endParaRPr lang="en-US" sz="1800" b="0" dirty="0"/>
          </a:p>
          <a:p>
            <a:pPr marL="342900" indent="-342900">
              <a:lnSpc>
                <a:spcPct val="114000"/>
              </a:lnSpc>
              <a:buFont typeface="Arial" panose="020B0604020202020204" pitchFamily="34" charset="0"/>
              <a:buChar char="•"/>
            </a:pPr>
            <a:r>
              <a:rPr lang="en-US" sz="1800" b="0" dirty="0"/>
              <a:t>The type of particle interaction is categorized:</a:t>
            </a:r>
          </a:p>
          <a:p>
            <a:pPr marL="685800" lvl="2" indent="-342900">
              <a:lnSpc>
                <a:spcPct val="114000"/>
              </a:lnSpc>
              <a:buFont typeface="Arial" panose="020B0604020202020204" pitchFamily="34" charset="0"/>
              <a:buChar char="•"/>
            </a:pPr>
            <a:r>
              <a:rPr lang="en-US" sz="1800" dirty="0"/>
              <a:t>Ionizing</a:t>
            </a:r>
          </a:p>
          <a:p>
            <a:pPr marL="1085850" lvl="3" indent="-342900">
              <a:lnSpc>
                <a:spcPct val="114000"/>
              </a:lnSpc>
              <a:buFont typeface="Arial" panose="020B0604020202020204" pitchFamily="34" charset="0"/>
              <a:buChar char="•"/>
            </a:pPr>
            <a:r>
              <a:rPr lang="en-US" dirty="0"/>
              <a:t>Total Ionizing Dose (TID)</a:t>
            </a:r>
          </a:p>
          <a:p>
            <a:pPr marL="1085850" lvl="3" indent="-342900">
              <a:lnSpc>
                <a:spcPct val="114000"/>
              </a:lnSpc>
              <a:buFont typeface="Arial" panose="020B0604020202020204" pitchFamily="34" charset="0"/>
              <a:buChar char="•"/>
            </a:pPr>
            <a:r>
              <a:rPr lang="en-US" dirty="0"/>
              <a:t>Single Event Effect (SEE)</a:t>
            </a:r>
          </a:p>
          <a:p>
            <a:pPr marL="685800" lvl="2" indent="-342900">
              <a:lnSpc>
                <a:spcPct val="114000"/>
              </a:lnSpc>
              <a:buFont typeface="Arial" panose="020B0604020202020204" pitchFamily="34" charset="0"/>
              <a:buChar char="•"/>
            </a:pPr>
            <a:r>
              <a:rPr lang="en-US" sz="1800" dirty="0"/>
              <a:t>Nonionizing</a:t>
            </a:r>
          </a:p>
          <a:p>
            <a:pPr marL="1085850" lvl="3" indent="-342900">
              <a:lnSpc>
                <a:spcPct val="114000"/>
              </a:lnSpc>
              <a:buFont typeface="Arial" panose="020B0604020202020204" pitchFamily="34" charset="0"/>
              <a:buChar char="•"/>
            </a:pPr>
            <a:r>
              <a:rPr lang="en-US" dirty="0"/>
              <a:t>Displacement-Damage Dose (DDD)</a:t>
            </a:r>
          </a:p>
          <a:p>
            <a:pPr marL="685800" lvl="2" indent="-342900">
              <a:lnSpc>
                <a:spcPct val="114000"/>
              </a:lnSpc>
              <a:buFont typeface="Arial" panose="020B0604020202020204" pitchFamily="34" charset="0"/>
              <a:buChar char="•"/>
            </a:pPr>
            <a:r>
              <a:rPr lang="en-US" sz="1800" dirty="0"/>
              <a:t>Internal Charging</a:t>
            </a:r>
          </a:p>
          <a:p>
            <a:pPr marL="1085850" lvl="3" indent="-342900">
              <a:lnSpc>
                <a:spcPct val="114000"/>
              </a:lnSpc>
              <a:buFont typeface="Arial" panose="020B0604020202020204" pitchFamily="34" charset="0"/>
              <a:buChar char="•"/>
            </a:pPr>
            <a:r>
              <a:rPr lang="en-US" dirty="0"/>
              <a:t>Deep Dielectric Charging (DDC)</a:t>
            </a:r>
          </a:p>
          <a:p>
            <a:pPr marL="685800" lvl="2" indent="-342900">
              <a:lnSpc>
                <a:spcPct val="114000"/>
              </a:lnSpc>
              <a:buFont typeface="Arial" panose="020B0604020202020204" pitchFamily="34" charset="0"/>
              <a:buChar char="•"/>
            </a:pPr>
            <a:endParaRPr lang="en-US" sz="1800" dirty="0"/>
          </a:p>
          <a:p>
            <a:pPr marL="285750" indent="-285750">
              <a:lnSpc>
                <a:spcPct val="114000"/>
              </a:lnSpc>
              <a:buFont typeface="Arial" panose="020B0604020202020204" pitchFamily="34" charset="0"/>
              <a:buChar char="•"/>
            </a:pPr>
            <a:r>
              <a:rPr lang="en-US" sz="1800" b="0" dirty="0"/>
              <a:t>Effects of radiation can vary depending on particle flux, type of radiation, type of incident material, and component structure.</a:t>
            </a:r>
          </a:p>
          <a:p>
            <a:pPr>
              <a:lnSpc>
                <a:spcPct val="114000"/>
              </a:lnSpc>
            </a:pPr>
            <a:endParaRPr lang="en-US" sz="18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Tree>
    <p:extLst>
      <p:ext uri="{BB962C8B-B14F-4D97-AF65-F5344CB8AC3E}">
        <p14:creationId xmlns:p14="http://schemas.microsoft.com/office/powerpoint/2010/main" val="174518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a:xfrm>
            <a:off x="540778" y="0"/>
            <a:ext cx="8603222" cy="848819"/>
          </a:xfrm>
        </p:spPr>
        <p:txBody>
          <a:bodyPr/>
          <a:lstStyle/>
          <a:p>
            <a:r>
              <a:rPr lang="en-US" dirty="0"/>
              <a:t>Interactions with Electronic Devices</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17</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531645" y="1029057"/>
            <a:ext cx="4995697" cy="5306002"/>
          </a:xfrm>
        </p:spPr>
        <p:txBody>
          <a:bodyPr/>
          <a:lstStyle/>
          <a:p>
            <a:pPr marL="342900" indent="-342900">
              <a:lnSpc>
                <a:spcPct val="114000"/>
              </a:lnSpc>
              <a:buFont typeface="Arial" panose="020B0604020202020204" pitchFamily="34" charset="0"/>
              <a:buChar char="•"/>
            </a:pPr>
            <a:r>
              <a:rPr lang="en-US" sz="1800" b="0" dirty="0"/>
              <a:t>Total Ionizing Dose (TID)</a:t>
            </a:r>
          </a:p>
          <a:p>
            <a:pPr marL="685800" lvl="2" indent="-342900">
              <a:lnSpc>
                <a:spcPct val="114000"/>
              </a:lnSpc>
              <a:buFont typeface="Arial" panose="020B0604020202020204" pitchFamily="34" charset="0"/>
              <a:buChar char="•"/>
            </a:pPr>
            <a:r>
              <a:rPr lang="en-US" sz="1600" b="0" dirty="0"/>
              <a:t>Cumulative long term ionizing damage due to protons and electrons in keV to MeV range. </a:t>
            </a:r>
          </a:p>
          <a:p>
            <a:pPr marL="685800" lvl="2" indent="-342900">
              <a:lnSpc>
                <a:spcPct val="114000"/>
              </a:lnSpc>
              <a:buFont typeface="Arial" panose="020B0604020202020204" pitchFamily="34" charset="0"/>
              <a:buChar char="•"/>
            </a:pPr>
            <a:endParaRPr lang="en-US" sz="1600" b="0" dirty="0"/>
          </a:p>
          <a:p>
            <a:pPr marL="685800" lvl="2" indent="-342900">
              <a:lnSpc>
                <a:spcPct val="114000"/>
              </a:lnSpc>
              <a:buFont typeface="Arial" panose="020B0604020202020204" pitchFamily="34" charset="0"/>
              <a:buChar char="•"/>
            </a:pPr>
            <a:r>
              <a:rPr lang="en-US" sz="1600" b="0" dirty="0"/>
              <a:t>Tested according to MIL-STD883E, METHOD 1019.4.</a:t>
            </a:r>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r>
              <a:rPr lang="en-US" sz="1600" b="0" dirty="0"/>
              <a:t>Unit of interest is </a:t>
            </a:r>
            <a:r>
              <a:rPr lang="en-US" sz="1600" b="0" dirty="0" err="1"/>
              <a:t>krads</a:t>
            </a:r>
            <a:r>
              <a:rPr lang="en-US" sz="1600" b="0" dirty="0"/>
              <a:t>(material).</a:t>
            </a:r>
          </a:p>
          <a:p>
            <a:pPr marL="685800" lvl="2" indent="-342900">
              <a:lnSpc>
                <a:spcPct val="114000"/>
              </a:lnSpc>
              <a:buFont typeface="Arial" panose="020B0604020202020204" pitchFamily="34" charset="0"/>
              <a:buChar char="•"/>
            </a:pPr>
            <a:endParaRPr lang="en-US" sz="1600" b="0" dirty="0"/>
          </a:p>
          <a:p>
            <a:pPr marL="685800" lvl="2" indent="-342900">
              <a:lnSpc>
                <a:spcPct val="114000"/>
              </a:lnSpc>
              <a:buFont typeface="Arial" panose="020B0604020202020204" pitchFamily="34" charset="0"/>
              <a:buChar char="•"/>
            </a:pPr>
            <a:r>
              <a:rPr lang="en-US" sz="1600" b="0" dirty="0"/>
              <a:t>Electronic Effects:</a:t>
            </a:r>
          </a:p>
          <a:p>
            <a:pPr marL="1085850" lvl="3" indent="-342900">
              <a:lnSpc>
                <a:spcPct val="114000"/>
              </a:lnSpc>
              <a:buFont typeface="Arial" panose="020B0604020202020204" pitchFamily="34" charset="0"/>
              <a:buChar char="•"/>
            </a:pPr>
            <a:r>
              <a:rPr lang="en-US" sz="1600" b="0" dirty="0"/>
              <a:t>Threshold Shifts</a:t>
            </a:r>
          </a:p>
          <a:p>
            <a:pPr marL="1085850" lvl="3" indent="-342900">
              <a:lnSpc>
                <a:spcPct val="114000"/>
              </a:lnSpc>
              <a:buFont typeface="Arial" panose="020B0604020202020204" pitchFamily="34" charset="0"/>
              <a:buChar char="•"/>
            </a:pPr>
            <a:r>
              <a:rPr lang="en-US" sz="1600" b="0" dirty="0"/>
              <a:t>Leakage Current</a:t>
            </a:r>
          </a:p>
          <a:p>
            <a:pPr marL="1085850" lvl="3" indent="-342900">
              <a:lnSpc>
                <a:spcPct val="114000"/>
              </a:lnSpc>
              <a:buFont typeface="Arial" panose="020B0604020202020204" pitchFamily="34" charset="0"/>
              <a:buChar char="•"/>
            </a:pPr>
            <a:r>
              <a:rPr lang="en-US" sz="1600" b="0" dirty="0"/>
              <a:t>Timing Changes</a:t>
            </a:r>
          </a:p>
          <a:p>
            <a:pPr marL="1085850" lvl="3" indent="-342900">
              <a:lnSpc>
                <a:spcPct val="114000"/>
              </a:lnSpc>
              <a:buFont typeface="Arial" panose="020B0604020202020204" pitchFamily="34" charset="0"/>
              <a:buChar char="•"/>
            </a:pPr>
            <a:r>
              <a:rPr lang="en-US" sz="1600" b="0" dirty="0"/>
              <a:t>Functional Failures</a:t>
            </a:r>
          </a:p>
          <a:p>
            <a:pPr lvl="3" indent="0">
              <a:lnSpc>
                <a:spcPct val="114000"/>
              </a:lnSpc>
              <a:buNone/>
            </a:pPr>
            <a:endParaRPr lang="en-US" sz="1600" b="0" dirty="0"/>
          </a:p>
          <a:p>
            <a:pPr marL="685800" lvl="2" indent="-342900">
              <a:lnSpc>
                <a:spcPct val="114000"/>
              </a:lnSpc>
              <a:buFont typeface="Arial" panose="020B0604020202020204" pitchFamily="34" charset="0"/>
              <a:buChar char="•"/>
            </a:pPr>
            <a:r>
              <a:rPr lang="en-US" sz="1600" b="0" dirty="0"/>
              <a:t>Can partially mitigate with shielding.</a:t>
            </a:r>
          </a:p>
          <a:p>
            <a:pPr marL="1085850" lvl="3" indent="-342900">
              <a:lnSpc>
                <a:spcPct val="114000"/>
              </a:lnSpc>
              <a:buFont typeface="Arial" panose="020B0604020202020204" pitchFamily="34" charset="0"/>
              <a:buChar char="•"/>
            </a:pPr>
            <a:r>
              <a:rPr lang="en-US" sz="1600" b="0" dirty="0"/>
              <a:t>Reduces low energy protons and electrons.</a:t>
            </a:r>
          </a:p>
          <a:p>
            <a:pPr marL="1085850" lvl="3" indent="-342900">
              <a:lnSpc>
                <a:spcPct val="114000"/>
              </a:lnSpc>
              <a:buFont typeface="Arial" panose="020B0604020202020204" pitchFamily="34" charset="0"/>
              <a:buChar char="•"/>
            </a:pPr>
            <a:endParaRPr lang="en-US" sz="1600" b="0" dirty="0"/>
          </a:p>
        </p:txBody>
      </p:sp>
      <p:grpSp>
        <p:nvGrpSpPr>
          <p:cNvPr id="12" name="Group 11">
            <a:extLst>
              <a:ext uri="{FF2B5EF4-FFF2-40B4-BE49-F238E27FC236}">
                <a16:creationId xmlns:a16="http://schemas.microsoft.com/office/drawing/2014/main" id="{D3AEEEF9-1E1B-708D-9AFF-4A9077CD1353}"/>
              </a:ext>
            </a:extLst>
          </p:cNvPr>
          <p:cNvGrpSpPr/>
          <p:nvPr/>
        </p:nvGrpSpPr>
        <p:grpSpPr>
          <a:xfrm>
            <a:off x="6901045" y="1054845"/>
            <a:ext cx="1711310" cy="2118503"/>
            <a:chOff x="5477007" y="973481"/>
            <a:chExt cx="2174375" cy="2643265"/>
          </a:xfrm>
        </p:grpSpPr>
        <p:sp>
          <p:nvSpPr>
            <p:cNvPr id="2" name="Cube 1">
              <a:extLst>
                <a:ext uri="{FF2B5EF4-FFF2-40B4-BE49-F238E27FC236}">
                  <a16:creationId xmlns:a16="http://schemas.microsoft.com/office/drawing/2014/main" id="{4AB3E5A7-C0E2-4618-920D-403B772AE220}"/>
                </a:ext>
              </a:extLst>
            </p:cNvPr>
            <p:cNvSpPr/>
            <p:nvPr/>
          </p:nvSpPr>
          <p:spPr bwMode="auto">
            <a:xfrm>
              <a:off x="5605661" y="1205508"/>
              <a:ext cx="1822595" cy="1802423"/>
            </a:xfrm>
            <a:prstGeom prst="cube">
              <a:avLst/>
            </a:prstGeom>
            <a:solidFill>
              <a:schemeClr val="bg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51" name="Straight Connector 50">
              <a:extLst>
                <a:ext uri="{FF2B5EF4-FFF2-40B4-BE49-F238E27FC236}">
                  <a16:creationId xmlns:a16="http://schemas.microsoft.com/office/drawing/2014/main" id="{2C167E6E-34D1-4E38-AA2A-321219E776CE}"/>
                </a:ext>
              </a:extLst>
            </p:cNvPr>
            <p:cNvCxnSpPr>
              <a:cxnSpLocks/>
            </p:cNvCxnSpPr>
            <p:nvPr/>
          </p:nvCxnSpPr>
          <p:spPr bwMode="auto">
            <a:xfrm flipV="1">
              <a:off x="6058739" y="2565247"/>
              <a:ext cx="1364404" cy="6224"/>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CA2F723-C169-4CC7-8A2B-790F2AE39D64}"/>
                </a:ext>
              </a:extLst>
            </p:cNvPr>
            <p:cNvCxnSpPr>
              <a:cxnSpLocks/>
            </p:cNvCxnSpPr>
            <p:nvPr/>
          </p:nvCxnSpPr>
          <p:spPr bwMode="auto">
            <a:xfrm>
              <a:off x="6080529" y="1205508"/>
              <a:ext cx="0" cy="136440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E4B6775-8FDE-4288-9AA6-CA42E41661AB}"/>
                </a:ext>
              </a:extLst>
            </p:cNvPr>
            <p:cNvCxnSpPr>
              <a:cxnSpLocks/>
            </p:cNvCxnSpPr>
            <p:nvPr/>
          </p:nvCxnSpPr>
          <p:spPr bwMode="auto">
            <a:xfrm flipH="1">
              <a:off x="5634166" y="2578707"/>
              <a:ext cx="449970" cy="418349"/>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1C81D58-064D-4285-8259-010F479C5B5E}"/>
                </a:ext>
              </a:extLst>
            </p:cNvPr>
            <p:cNvCxnSpPr>
              <a:cxnSpLocks/>
            </p:cNvCxnSpPr>
            <p:nvPr/>
          </p:nvCxnSpPr>
          <p:spPr bwMode="auto">
            <a:xfrm flipV="1">
              <a:off x="5605661" y="3001707"/>
              <a:ext cx="1364404" cy="6224"/>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A646EA3-EBED-43E5-BB23-1FA69A7673A7}"/>
                </a:ext>
              </a:extLst>
            </p:cNvPr>
            <p:cNvCxnSpPr>
              <a:cxnSpLocks/>
            </p:cNvCxnSpPr>
            <p:nvPr/>
          </p:nvCxnSpPr>
          <p:spPr bwMode="auto">
            <a:xfrm>
              <a:off x="5602104" y="1643523"/>
              <a:ext cx="0" cy="1364408"/>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30" name="Straight Arrow Connector 29">
              <a:extLst>
                <a:ext uri="{FF2B5EF4-FFF2-40B4-BE49-F238E27FC236}">
                  <a16:creationId xmlns:a16="http://schemas.microsoft.com/office/drawing/2014/main" id="{26403E6C-596C-4E1D-9A55-1F27DCE48D31}"/>
                </a:ext>
              </a:extLst>
            </p:cNvPr>
            <p:cNvCxnSpPr>
              <a:cxnSpLocks/>
            </p:cNvCxnSpPr>
            <p:nvPr/>
          </p:nvCxnSpPr>
          <p:spPr bwMode="auto">
            <a:xfrm flipV="1">
              <a:off x="5487085" y="158740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43" name="Straight Connector 42">
              <a:extLst>
                <a:ext uri="{FF2B5EF4-FFF2-40B4-BE49-F238E27FC236}">
                  <a16:creationId xmlns:a16="http://schemas.microsoft.com/office/drawing/2014/main" id="{FF09198E-9AC6-4E35-8BA9-E75C132F4351}"/>
                </a:ext>
              </a:extLst>
            </p:cNvPr>
            <p:cNvCxnSpPr/>
            <p:nvPr/>
          </p:nvCxnSpPr>
          <p:spPr bwMode="auto">
            <a:xfrm>
              <a:off x="6051532" y="1205508"/>
              <a:ext cx="1351973" cy="0"/>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A09AC94-DFEC-450C-A07E-C894286D7C1E}"/>
                </a:ext>
              </a:extLst>
            </p:cNvPr>
            <p:cNvCxnSpPr>
              <a:cxnSpLocks/>
            </p:cNvCxnSpPr>
            <p:nvPr/>
          </p:nvCxnSpPr>
          <p:spPr bwMode="auto">
            <a:xfrm>
              <a:off x="7403505" y="1205508"/>
              <a:ext cx="22257" cy="1378898"/>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D6DFA8E-61AD-46E3-AA5B-828E97753316}"/>
                </a:ext>
              </a:extLst>
            </p:cNvPr>
            <p:cNvCxnSpPr>
              <a:cxnSpLocks/>
            </p:cNvCxnSpPr>
            <p:nvPr/>
          </p:nvCxnSpPr>
          <p:spPr bwMode="auto">
            <a:xfrm flipH="1">
              <a:off x="6966462" y="2584406"/>
              <a:ext cx="449970" cy="418349"/>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99260B6-2DE5-4967-84AD-6BAC86ADD962}"/>
                </a:ext>
              </a:extLst>
            </p:cNvPr>
            <p:cNvCxnSpPr>
              <a:cxnSpLocks/>
            </p:cNvCxnSpPr>
            <p:nvPr/>
          </p:nvCxnSpPr>
          <p:spPr bwMode="auto">
            <a:xfrm flipH="1">
              <a:off x="6952504" y="1234766"/>
              <a:ext cx="449970" cy="418349"/>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C99263C-1E17-4A89-9E06-9A9D574F977B}"/>
                </a:ext>
              </a:extLst>
            </p:cNvPr>
            <p:cNvCxnSpPr>
              <a:cxnSpLocks/>
            </p:cNvCxnSpPr>
            <p:nvPr/>
          </p:nvCxnSpPr>
          <p:spPr bwMode="auto">
            <a:xfrm flipH="1">
              <a:off x="5611826" y="1209769"/>
              <a:ext cx="449970" cy="418349"/>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98" name="Straight Arrow Connector 97">
              <a:extLst>
                <a:ext uri="{FF2B5EF4-FFF2-40B4-BE49-F238E27FC236}">
                  <a16:creationId xmlns:a16="http://schemas.microsoft.com/office/drawing/2014/main" id="{8ECD9629-FBE4-4D3C-96EB-F30EC7DCB1F3}"/>
                </a:ext>
              </a:extLst>
            </p:cNvPr>
            <p:cNvCxnSpPr>
              <a:cxnSpLocks/>
            </p:cNvCxnSpPr>
            <p:nvPr/>
          </p:nvCxnSpPr>
          <p:spPr bwMode="auto">
            <a:xfrm flipV="1">
              <a:off x="5690285" y="158740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99" name="Straight Arrow Connector 98">
              <a:extLst>
                <a:ext uri="{FF2B5EF4-FFF2-40B4-BE49-F238E27FC236}">
                  <a16:creationId xmlns:a16="http://schemas.microsoft.com/office/drawing/2014/main" id="{8E983231-9770-4FB3-9D36-031EDF9E45EC}"/>
                </a:ext>
              </a:extLst>
            </p:cNvPr>
            <p:cNvCxnSpPr>
              <a:cxnSpLocks/>
            </p:cNvCxnSpPr>
            <p:nvPr/>
          </p:nvCxnSpPr>
          <p:spPr bwMode="auto">
            <a:xfrm flipV="1">
              <a:off x="5893485" y="158740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0" name="Straight Arrow Connector 99">
              <a:extLst>
                <a:ext uri="{FF2B5EF4-FFF2-40B4-BE49-F238E27FC236}">
                  <a16:creationId xmlns:a16="http://schemas.microsoft.com/office/drawing/2014/main" id="{5BB548A8-4BED-4AF2-BBC4-BFAF00A3B300}"/>
                </a:ext>
              </a:extLst>
            </p:cNvPr>
            <p:cNvCxnSpPr>
              <a:cxnSpLocks/>
            </p:cNvCxnSpPr>
            <p:nvPr/>
          </p:nvCxnSpPr>
          <p:spPr bwMode="auto">
            <a:xfrm flipV="1">
              <a:off x="6095530" y="158740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1" name="Straight Arrow Connector 100">
              <a:extLst>
                <a:ext uri="{FF2B5EF4-FFF2-40B4-BE49-F238E27FC236}">
                  <a16:creationId xmlns:a16="http://schemas.microsoft.com/office/drawing/2014/main" id="{F9938194-0859-44CD-8C25-98F9BE019CF9}"/>
                </a:ext>
              </a:extLst>
            </p:cNvPr>
            <p:cNvCxnSpPr>
              <a:cxnSpLocks/>
            </p:cNvCxnSpPr>
            <p:nvPr/>
          </p:nvCxnSpPr>
          <p:spPr bwMode="auto">
            <a:xfrm flipV="1">
              <a:off x="6297576" y="158740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2" name="Straight Arrow Connector 101">
              <a:extLst>
                <a:ext uri="{FF2B5EF4-FFF2-40B4-BE49-F238E27FC236}">
                  <a16:creationId xmlns:a16="http://schemas.microsoft.com/office/drawing/2014/main" id="{FF30A30A-925A-421D-8D90-0E0597925DE7}"/>
                </a:ext>
              </a:extLst>
            </p:cNvPr>
            <p:cNvCxnSpPr>
              <a:cxnSpLocks/>
            </p:cNvCxnSpPr>
            <p:nvPr/>
          </p:nvCxnSpPr>
          <p:spPr bwMode="auto">
            <a:xfrm flipV="1">
              <a:off x="5481307" y="190722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3" name="Straight Arrow Connector 102">
              <a:extLst>
                <a:ext uri="{FF2B5EF4-FFF2-40B4-BE49-F238E27FC236}">
                  <a16:creationId xmlns:a16="http://schemas.microsoft.com/office/drawing/2014/main" id="{111A39FF-081E-4FF6-A943-0EB1D906D049}"/>
                </a:ext>
              </a:extLst>
            </p:cNvPr>
            <p:cNvCxnSpPr>
              <a:cxnSpLocks/>
            </p:cNvCxnSpPr>
            <p:nvPr/>
          </p:nvCxnSpPr>
          <p:spPr bwMode="auto">
            <a:xfrm flipV="1">
              <a:off x="5684507" y="190722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4" name="Straight Arrow Connector 103">
              <a:extLst>
                <a:ext uri="{FF2B5EF4-FFF2-40B4-BE49-F238E27FC236}">
                  <a16:creationId xmlns:a16="http://schemas.microsoft.com/office/drawing/2014/main" id="{37A0789C-77E8-4D0B-A4CF-B478D2BB08AB}"/>
                </a:ext>
              </a:extLst>
            </p:cNvPr>
            <p:cNvCxnSpPr>
              <a:cxnSpLocks/>
            </p:cNvCxnSpPr>
            <p:nvPr/>
          </p:nvCxnSpPr>
          <p:spPr bwMode="auto">
            <a:xfrm flipV="1">
              <a:off x="5887707" y="190722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5" name="Straight Arrow Connector 104">
              <a:extLst>
                <a:ext uri="{FF2B5EF4-FFF2-40B4-BE49-F238E27FC236}">
                  <a16:creationId xmlns:a16="http://schemas.microsoft.com/office/drawing/2014/main" id="{89752C6C-5F95-41AB-9BBF-7BB89AA47BD6}"/>
                </a:ext>
              </a:extLst>
            </p:cNvPr>
            <p:cNvCxnSpPr>
              <a:cxnSpLocks/>
            </p:cNvCxnSpPr>
            <p:nvPr/>
          </p:nvCxnSpPr>
          <p:spPr bwMode="auto">
            <a:xfrm flipV="1">
              <a:off x="6089752" y="190722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6" name="Straight Arrow Connector 105">
              <a:extLst>
                <a:ext uri="{FF2B5EF4-FFF2-40B4-BE49-F238E27FC236}">
                  <a16:creationId xmlns:a16="http://schemas.microsoft.com/office/drawing/2014/main" id="{DE38E6E9-19D3-441C-9BFD-CD6BFF31D405}"/>
                </a:ext>
              </a:extLst>
            </p:cNvPr>
            <p:cNvCxnSpPr>
              <a:cxnSpLocks/>
            </p:cNvCxnSpPr>
            <p:nvPr/>
          </p:nvCxnSpPr>
          <p:spPr bwMode="auto">
            <a:xfrm flipV="1">
              <a:off x="6291798" y="190722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7" name="Straight Arrow Connector 106">
              <a:extLst>
                <a:ext uri="{FF2B5EF4-FFF2-40B4-BE49-F238E27FC236}">
                  <a16:creationId xmlns:a16="http://schemas.microsoft.com/office/drawing/2014/main" id="{405412E3-EBE5-49B6-8EC5-B52E802BC235}"/>
                </a:ext>
              </a:extLst>
            </p:cNvPr>
            <p:cNvCxnSpPr>
              <a:cxnSpLocks/>
            </p:cNvCxnSpPr>
            <p:nvPr/>
          </p:nvCxnSpPr>
          <p:spPr bwMode="auto">
            <a:xfrm flipV="1">
              <a:off x="5477007" y="221457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8" name="Straight Arrow Connector 107">
              <a:extLst>
                <a:ext uri="{FF2B5EF4-FFF2-40B4-BE49-F238E27FC236}">
                  <a16:creationId xmlns:a16="http://schemas.microsoft.com/office/drawing/2014/main" id="{6EE0CD9E-C379-4A6D-936B-C3687B0E28EC}"/>
                </a:ext>
              </a:extLst>
            </p:cNvPr>
            <p:cNvCxnSpPr>
              <a:cxnSpLocks/>
            </p:cNvCxnSpPr>
            <p:nvPr/>
          </p:nvCxnSpPr>
          <p:spPr bwMode="auto">
            <a:xfrm flipV="1">
              <a:off x="5680207" y="221457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9" name="Straight Arrow Connector 108">
              <a:extLst>
                <a:ext uri="{FF2B5EF4-FFF2-40B4-BE49-F238E27FC236}">
                  <a16:creationId xmlns:a16="http://schemas.microsoft.com/office/drawing/2014/main" id="{E251C77D-9C22-4725-8CA9-7444C06E98E4}"/>
                </a:ext>
              </a:extLst>
            </p:cNvPr>
            <p:cNvCxnSpPr>
              <a:cxnSpLocks/>
            </p:cNvCxnSpPr>
            <p:nvPr/>
          </p:nvCxnSpPr>
          <p:spPr bwMode="auto">
            <a:xfrm flipV="1">
              <a:off x="5883407" y="221457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10" name="Straight Arrow Connector 109">
              <a:extLst>
                <a:ext uri="{FF2B5EF4-FFF2-40B4-BE49-F238E27FC236}">
                  <a16:creationId xmlns:a16="http://schemas.microsoft.com/office/drawing/2014/main" id="{60610510-018B-44F3-BC0B-55D793F820F9}"/>
                </a:ext>
              </a:extLst>
            </p:cNvPr>
            <p:cNvCxnSpPr>
              <a:cxnSpLocks/>
            </p:cNvCxnSpPr>
            <p:nvPr/>
          </p:nvCxnSpPr>
          <p:spPr bwMode="auto">
            <a:xfrm flipV="1">
              <a:off x="6085452" y="221457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11" name="Straight Arrow Connector 110">
              <a:extLst>
                <a:ext uri="{FF2B5EF4-FFF2-40B4-BE49-F238E27FC236}">
                  <a16:creationId xmlns:a16="http://schemas.microsoft.com/office/drawing/2014/main" id="{C2F6ECF1-22AC-43E6-8E4E-D98740BC46D3}"/>
                </a:ext>
              </a:extLst>
            </p:cNvPr>
            <p:cNvCxnSpPr>
              <a:cxnSpLocks/>
            </p:cNvCxnSpPr>
            <p:nvPr/>
          </p:nvCxnSpPr>
          <p:spPr bwMode="auto">
            <a:xfrm flipV="1">
              <a:off x="6287498" y="2214570"/>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12" name="Straight Arrow Connector 111">
              <a:extLst>
                <a:ext uri="{FF2B5EF4-FFF2-40B4-BE49-F238E27FC236}">
                  <a16:creationId xmlns:a16="http://schemas.microsoft.com/office/drawing/2014/main" id="{B97F723E-3B5E-4F18-A903-9E893EC0E30C}"/>
                </a:ext>
              </a:extLst>
            </p:cNvPr>
            <p:cNvCxnSpPr>
              <a:cxnSpLocks/>
            </p:cNvCxnSpPr>
            <p:nvPr/>
          </p:nvCxnSpPr>
          <p:spPr bwMode="auto">
            <a:xfrm flipV="1">
              <a:off x="5507227" y="245907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13" name="Straight Arrow Connector 112">
              <a:extLst>
                <a:ext uri="{FF2B5EF4-FFF2-40B4-BE49-F238E27FC236}">
                  <a16:creationId xmlns:a16="http://schemas.microsoft.com/office/drawing/2014/main" id="{060A623F-FC5E-45CE-A30E-A81F777D8CD5}"/>
                </a:ext>
              </a:extLst>
            </p:cNvPr>
            <p:cNvCxnSpPr>
              <a:cxnSpLocks/>
            </p:cNvCxnSpPr>
            <p:nvPr/>
          </p:nvCxnSpPr>
          <p:spPr bwMode="auto">
            <a:xfrm flipV="1">
              <a:off x="5710427" y="245907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14" name="Straight Arrow Connector 113">
              <a:extLst>
                <a:ext uri="{FF2B5EF4-FFF2-40B4-BE49-F238E27FC236}">
                  <a16:creationId xmlns:a16="http://schemas.microsoft.com/office/drawing/2014/main" id="{38500377-DCF7-47F1-B9D9-E028FCCF3846}"/>
                </a:ext>
              </a:extLst>
            </p:cNvPr>
            <p:cNvCxnSpPr>
              <a:cxnSpLocks/>
            </p:cNvCxnSpPr>
            <p:nvPr/>
          </p:nvCxnSpPr>
          <p:spPr bwMode="auto">
            <a:xfrm flipV="1">
              <a:off x="5913627" y="245907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15" name="Straight Arrow Connector 114">
              <a:extLst>
                <a:ext uri="{FF2B5EF4-FFF2-40B4-BE49-F238E27FC236}">
                  <a16:creationId xmlns:a16="http://schemas.microsoft.com/office/drawing/2014/main" id="{D2A01350-D758-494C-A18E-223DA1EE1782}"/>
                </a:ext>
              </a:extLst>
            </p:cNvPr>
            <p:cNvCxnSpPr>
              <a:cxnSpLocks/>
            </p:cNvCxnSpPr>
            <p:nvPr/>
          </p:nvCxnSpPr>
          <p:spPr bwMode="auto">
            <a:xfrm flipV="1">
              <a:off x="6115672" y="245907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16" name="Straight Arrow Connector 115">
              <a:extLst>
                <a:ext uri="{FF2B5EF4-FFF2-40B4-BE49-F238E27FC236}">
                  <a16:creationId xmlns:a16="http://schemas.microsoft.com/office/drawing/2014/main" id="{F875A0FB-8C6F-4610-8BE0-3369C3F2BD39}"/>
                </a:ext>
              </a:extLst>
            </p:cNvPr>
            <p:cNvCxnSpPr>
              <a:cxnSpLocks/>
            </p:cNvCxnSpPr>
            <p:nvPr/>
          </p:nvCxnSpPr>
          <p:spPr bwMode="auto">
            <a:xfrm flipV="1">
              <a:off x="6317718" y="2459071"/>
              <a:ext cx="810491" cy="716578"/>
            </a:xfrm>
            <a:prstGeom prst="straightConnector1">
              <a:avLst/>
            </a:prstGeom>
            <a:ln w="127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53" name="Straight Connector 52">
              <a:extLst>
                <a:ext uri="{FF2B5EF4-FFF2-40B4-BE49-F238E27FC236}">
                  <a16:creationId xmlns:a16="http://schemas.microsoft.com/office/drawing/2014/main" id="{657E8710-1B28-4BD0-8799-BB1F1EEE60E9}"/>
                </a:ext>
              </a:extLst>
            </p:cNvPr>
            <p:cNvCxnSpPr>
              <a:cxnSpLocks/>
            </p:cNvCxnSpPr>
            <p:nvPr/>
          </p:nvCxnSpPr>
          <p:spPr bwMode="auto">
            <a:xfrm>
              <a:off x="6965088" y="1622810"/>
              <a:ext cx="22257" cy="1378898"/>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4D859BD-3EA1-400F-A21B-B1224AC98CEB}"/>
                </a:ext>
              </a:extLst>
            </p:cNvPr>
            <p:cNvCxnSpPr/>
            <p:nvPr/>
          </p:nvCxnSpPr>
          <p:spPr bwMode="auto">
            <a:xfrm>
              <a:off x="5605661" y="1643523"/>
              <a:ext cx="1351973" cy="0"/>
            </a:xfrm>
            <a:prstGeom prst="line">
              <a:avLst/>
            </a:prstGeom>
            <a:solidFill>
              <a:schemeClr val="accent1"/>
            </a:solidFill>
            <a:ln w="28575" cap="flat" cmpd="sng" algn="ctr">
              <a:solidFill>
                <a:schemeClr val="bg2"/>
              </a:solidFill>
              <a:prstDash val="solid"/>
              <a:round/>
              <a:headEnd type="none" w="med" len="med"/>
              <a:tailEnd type="none" w="med" len="med"/>
            </a:ln>
            <a:effectLst/>
          </p:spPr>
        </p:cxnSp>
        <p:sp>
          <p:nvSpPr>
            <p:cNvPr id="117" name="TextBox 116">
              <a:extLst>
                <a:ext uri="{FF2B5EF4-FFF2-40B4-BE49-F238E27FC236}">
                  <a16:creationId xmlns:a16="http://schemas.microsoft.com/office/drawing/2014/main" id="{A6D67A75-DA1E-4A5D-B248-13A979B012FE}"/>
                </a:ext>
              </a:extLst>
            </p:cNvPr>
            <p:cNvSpPr txBox="1"/>
            <p:nvPr/>
          </p:nvSpPr>
          <p:spPr>
            <a:xfrm>
              <a:off x="6032798" y="973481"/>
              <a:ext cx="1351973" cy="261610"/>
            </a:xfrm>
            <a:prstGeom prst="rect">
              <a:avLst/>
            </a:prstGeom>
            <a:noFill/>
          </p:spPr>
          <p:txBody>
            <a:bodyPr wrap="square" rtlCol="0">
              <a:spAutoFit/>
            </a:bodyPr>
            <a:lstStyle/>
            <a:p>
              <a:r>
                <a:rPr lang="en-US" sz="1100" dirty="0">
                  <a:solidFill>
                    <a:srgbClr val="002060"/>
                  </a:solidFill>
                </a:rPr>
                <a:t>1 unit of dose</a:t>
              </a:r>
            </a:p>
          </p:txBody>
        </p:sp>
        <p:sp>
          <p:nvSpPr>
            <p:cNvPr id="118" name="TextBox 117">
              <a:extLst>
                <a:ext uri="{FF2B5EF4-FFF2-40B4-BE49-F238E27FC236}">
                  <a16:creationId xmlns:a16="http://schemas.microsoft.com/office/drawing/2014/main" id="{E05FDB73-8AC6-4657-BAE8-30E42EBE0407}"/>
                </a:ext>
              </a:extLst>
            </p:cNvPr>
            <p:cNvSpPr txBox="1"/>
            <p:nvPr/>
          </p:nvSpPr>
          <p:spPr>
            <a:xfrm>
              <a:off x="5477007" y="3185859"/>
              <a:ext cx="2174375" cy="430887"/>
            </a:xfrm>
            <a:prstGeom prst="rect">
              <a:avLst/>
            </a:prstGeom>
            <a:noFill/>
          </p:spPr>
          <p:txBody>
            <a:bodyPr wrap="square" rtlCol="0">
              <a:spAutoFit/>
            </a:bodyPr>
            <a:lstStyle/>
            <a:p>
              <a:r>
                <a:rPr lang="en-US" sz="1100" dirty="0">
                  <a:solidFill>
                    <a:srgbClr val="002060"/>
                  </a:solidFill>
                </a:rPr>
                <a:t>Low LET radiation deposits energy more uniform </a:t>
              </a:r>
            </a:p>
          </p:txBody>
        </p:sp>
      </p:grpSp>
      <p:grpSp>
        <p:nvGrpSpPr>
          <p:cNvPr id="11" name="Group 10">
            <a:extLst>
              <a:ext uri="{FF2B5EF4-FFF2-40B4-BE49-F238E27FC236}">
                <a16:creationId xmlns:a16="http://schemas.microsoft.com/office/drawing/2014/main" id="{A9CF381F-E3A4-198C-2EA2-9A9915EC184D}"/>
              </a:ext>
            </a:extLst>
          </p:cNvPr>
          <p:cNvGrpSpPr/>
          <p:nvPr/>
        </p:nvGrpSpPr>
        <p:grpSpPr>
          <a:xfrm>
            <a:off x="4692978" y="2497496"/>
            <a:ext cx="1963725" cy="2000692"/>
            <a:chOff x="6637512" y="2794669"/>
            <a:chExt cx="2723926" cy="2544503"/>
          </a:xfrm>
        </p:grpSpPr>
        <p:sp>
          <p:nvSpPr>
            <p:cNvPr id="119" name="Cube 118">
              <a:extLst>
                <a:ext uri="{FF2B5EF4-FFF2-40B4-BE49-F238E27FC236}">
                  <a16:creationId xmlns:a16="http://schemas.microsoft.com/office/drawing/2014/main" id="{AC6DB3D2-3CF4-4F38-9A3A-71715131A8FC}"/>
                </a:ext>
              </a:extLst>
            </p:cNvPr>
            <p:cNvSpPr/>
            <p:nvPr/>
          </p:nvSpPr>
          <p:spPr bwMode="auto">
            <a:xfrm>
              <a:off x="7211840" y="3081799"/>
              <a:ext cx="1822595" cy="1802423"/>
            </a:xfrm>
            <a:prstGeom prst="cube">
              <a:avLst/>
            </a:prstGeom>
            <a:solidFill>
              <a:schemeClr val="bg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120" name="Straight Connector 119">
              <a:extLst>
                <a:ext uri="{FF2B5EF4-FFF2-40B4-BE49-F238E27FC236}">
                  <a16:creationId xmlns:a16="http://schemas.microsoft.com/office/drawing/2014/main" id="{C597DBA2-B9E2-488C-AD8F-404AEEF86B92}"/>
                </a:ext>
              </a:extLst>
            </p:cNvPr>
            <p:cNvCxnSpPr>
              <a:cxnSpLocks/>
            </p:cNvCxnSpPr>
            <p:nvPr/>
          </p:nvCxnSpPr>
          <p:spPr bwMode="auto">
            <a:xfrm flipV="1">
              <a:off x="7664918" y="4441538"/>
              <a:ext cx="1364404" cy="6224"/>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08465C4-BAA5-4F55-A6DB-DA05EB619F74}"/>
                </a:ext>
              </a:extLst>
            </p:cNvPr>
            <p:cNvCxnSpPr>
              <a:cxnSpLocks/>
            </p:cNvCxnSpPr>
            <p:nvPr/>
          </p:nvCxnSpPr>
          <p:spPr bwMode="auto">
            <a:xfrm>
              <a:off x="7686708" y="3081799"/>
              <a:ext cx="0" cy="136440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7DE079F-A04F-4C91-B573-A38A93AF58D2}"/>
                </a:ext>
              </a:extLst>
            </p:cNvPr>
            <p:cNvCxnSpPr>
              <a:cxnSpLocks/>
            </p:cNvCxnSpPr>
            <p:nvPr/>
          </p:nvCxnSpPr>
          <p:spPr bwMode="auto">
            <a:xfrm flipH="1">
              <a:off x="7240345" y="4454998"/>
              <a:ext cx="449970" cy="418349"/>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13278D5-91F0-4D8C-8E71-BA12FAA74E11}"/>
                </a:ext>
              </a:extLst>
            </p:cNvPr>
            <p:cNvCxnSpPr>
              <a:cxnSpLocks/>
            </p:cNvCxnSpPr>
            <p:nvPr/>
          </p:nvCxnSpPr>
          <p:spPr bwMode="auto">
            <a:xfrm flipV="1">
              <a:off x="7211840" y="4877998"/>
              <a:ext cx="1364404" cy="6224"/>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2FB70E0-31A8-467B-B88E-C1B878568D15}"/>
                </a:ext>
              </a:extLst>
            </p:cNvPr>
            <p:cNvCxnSpPr/>
            <p:nvPr/>
          </p:nvCxnSpPr>
          <p:spPr bwMode="auto">
            <a:xfrm>
              <a:off x="7657711" y="3081799"/>
              <a:ext cx="1351973" cy="0"/>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0B25B87E-9909-4F08-83C0-A94D4ACA6D19}"/>
                </a:ext>
              </a:extLst>
            </p:cNvPr>
            <p:cNvCxnSpPr>
              <a:cxnSpLocks/>
            </p:cNvCxnSpPr>
            <p:nvPr/>
          </p:nvCxnSpPr>
          <p:spPr bwMode="auto">
            <a:xfrm>
              <a:off x="9009684" y="3081799"/>
              <a:ext cx="22257" cy="1378898"/>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98159E8-4CCF-43A6-80DC-311F22A1C3DD}"/>
                </a:ext>
              </a:extLst>
            </p:cNvPr>
            <p:cNvCxnSpPr>
              <a:cxnSpLocks/>
            </p:cNvCxnSpPr>
            <p:nvPr/>
          </p:nvCxnSpPr>
          <p:spPr bwMode="auto">
            <a:xfrm flipH="1">
              <a:off x="8572641" y="4460697"/>
              <a:ext cx="449970" cy="418349"/>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6DBD9EE-9CD7-434C-BB43-20008F6EA103}"/>
                </a:ext>
              </a:extLst>
            </p:cNvPr>
            <p:cNvCxnSpPr>
              <a:cxnSpLocks/>
            </p:cNvCxnSpPr>
            <p:nvPr/>
          </p:nvCxnSpPr>
          <p:spPr bwMode="auto">
            <a:xfrm flipH="1">
              <a:off x="8558683" y="3111057"/>
              <a:ext cx="449970" cy="418349"/>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DF0E72E-A0B1-4B15-9A64-F615CA6DC37B}"/>
                </a:ext>
              </a:extLst>
            </p:cNvPr>
            <p:cNvCxnSpPr>
              <a:cxnSpLocks/>
            </p:cNvCxnSpPr>
            <p:nvPr/>
          </p:nvCxnSpPr>
          <p:spPr bwMode="auto">
            <a:xfrm flipH="1">
              <a:off x="7218005" y="3086060"/>
              <a:ext cx="449970" cy="418349"/>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140" name="Straight Arrow Connector 139">
              <a:extLst>
                <a:ext uri="{FF2B5EF4-FFF2-40B4-BE49-F238E27FC236}">
                  <a16:creationId xmlns:a16="http://schemas.microsoft.com/office/drawing/2014/main" id="{C1BD1E97-A874-4639-8EFA-71F4B5BB0507}"/>
                </a:ext>
              </a:extLst>
            </p:cNvPr>
            <p:cNvCxnSpPr>
              <a:cxnSpLocks/>
            </p:cNvCxnSpPr>
            <p:nvPr/>
          </p:nvCxnSpPr>
          <p:spPr bwMode="auto">
            <a:xfrm>
              <a:off x="6637512" y="4060381"/>
              <a:ext cx="1903113" cy="0"/>
            </a:xfrm>
            <a:prstGeom prst="straightConnector1">
              <a:avLst/>
            </a:prstGeom>
            <a:ln w="88900">
              <a:solidFill>
                <a:srgbClr val="FF0000"/>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50" name="Straight Connector 149">
              <a:extLst>
                <a:ext uri="{FF2B5EF4-FFF2-40B4-BE49-F238E27FC236}">
                  <a16:creationId xmlns:a16="http://schemas.microsoft.com/office/drawing/2014/main" id="{19873052-A44F-4EF9-BD69-05FA4153A96F}"/>
                </a:ext>
              </a:extLst>
            </p:cNvPr>
            <p:cNvCxnSpPr>
              <a:cxnSpLocks/>
            </p:cNvCxnSpPr>
            <p:nvPr/>
          </p:nvCxnSpPr>
          <p:spPr bwMode="auto">
            <a:xfrm>
              <a:off x="8571267" y="3499101"/>
              <a:ext cx="22257" cy="1378898"/>
            </a:xfrm>
            <a:prstGeom prst="line">
              <a:avLst/>
            </a:prstGeom>
            <a:solidFill>
              <a:schemeClr val="accent1"/>
            </a:solidFill>
            <a:ln w="28575" cap="flat" cmpd="sng" algn="ctr">
              <a:solidFill>
                <a:schemeClr val="bg2"/>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D3E68E4-3351-4397-AC73-EF9A391DA98B}"/>
                </a:ext>
              </a:extLst>
            </p:cNvPr>
            <p:cNvCxnSpPr/>
            <p:nvPr/>
          </p:nvCxnSpPr>
          <p:spPr bwMode="auto">
            <a:xfrm>
              <a:off x="7211840" y="3519814"/>
              <a:ext cx="1351973" cy="0"/>
            </a:xfrm>
            <a:prstGeom prst="line">
              <a:avLst/>
            </a:prstGeom>
            <a:solidFill>
              <a:schemeClr val="accent1"/>
            </a:solidFill>
            <a:ln w="28575" cap="flat" cmpd="sng" algn="ctr">
              <a:solidFill>
                <a:schemeClr val="bg2"/>
              </a:solidFill>
              <a:prstDash val="solid"/>
              <a:round/>
              <a:headEnd type="none" w="med" len="med"/>
              <a:tailEnd type="none" w="med" len="med"/>
            </a:ln>
            <a:effectLst/>
          </p:spPr>
        </p:cxnSp>
        <p:sp>
          <p:nvSpPr>
            <p:cNvPr id="152" name="TextBox 151">
              <a:extLst>
                <a:ext uri="{FF2B5EF4-FFF2-40B4-BE49-F238E27FC236}">
                  <a16:creationId xmlns:a16="http://schemas.microsoft.com/office/drawing/2014/main" id="{E7CA4B43-CF94-4779-B073-C7A3330D7607}"/>
                </a:ext>
              </a:extLst>
            </p:cNvPr>
            <p:cNvSpPr txBox="1"/>
            <p:nvPr/>
          </p:nvSpPr>
          <p:spPr>
            <a:xfrm>
              <a:off x="7614352" y="2794669"/>
              <a:ext cx="1747086" cy="332719"/>
            </a:xfrm>
            <a:prstGeom prst="rect">
              <a:avLst/>
            </a:prstGeom>
            <a:noFill/>
          </p:spPr>
          <p:txBody>
            <a:bodyPr wrap="square" rtlCol="0">
              <a:spAutoFit/>
            </a:bodyPr>
            <a:lstStyle/>
            <a:p>
              <a:r>
                <a:rPr lang="en-US" sz="1100" dirty="0">
                  <a:solidFill>
                    <a:srgbClr val="002060"/>
                  </a:solidFill>
                </a:rPr>
                <a:t>1 unit of dose</a:t>
              </a:r>
            </a:p>
          </p:txBody>
        </p:sp>
        <p:sp>
          <p:nvSpPr>
            <p:cNvPr id="153" name="TextBox 152">
              <a:extLst>
                <a:ext uri="{FF2B5EF4-FFF2-40B4-BE49-F238E27FC236}">
                  <a16:creationId xmlns:a16="http://schemas.microsoft.com/office/drawing/2014/main" id="{9154E75E-36FD-41CF-9956-74363FB0E0EE}"/>
                </a:ext>
              </a:extLst>
            </p:cNvPr>
            <p:cNvSpPr txBox="1"/>
            <p:nvPr/>
          </p:nvSpPr>
          <p:spPr>
            <a:xfrm>
              <a:off x="7105443" y="4908285"/>
              <a:ext cx="2174375" cy="430887"/>
            </a:xfrm>
            <a:prstGeom prst="rect">
              <a:avLst/>
            </a:prstGeom>
            <a:noFill/>
          </p:spPr>
          <p:txBody>
            <a:bodyPr wrap="square" rtlCol="0">
              <a:spAutoFit/>
            </a:bodyPr>
            <a:lstStyle/>
            <a:p>
              <a:r>
                <a:rPr lang="en-US" sz="1100" dirty="0">
                  <a:solidFill>
                    <a:srgbClr val="002060"/>
                  </a:solidFill>
                </a:rPr>
                <a:t>High LET radiation deposits energy more focused</a:t>
              </a:r>
            </a:p>
          </p:txBody>
        </p:sp>
        <p:cxnSp>
          <p:nvCxnSpPr>
            <p:cNvPr id="124" name="Straight Connector 123">
              <a:extLst>
                <a:ext uri="{FF2B5EF4-FFF2-40B4-BE49-F238E27FC236}">
                  <a16:creationId xmlns:a16="http://schemas.microsoft.com/office/drawing/2014/main" id="{ED7F2148-577C-421E-822B-DF7DDFAE520A}"/>
                </a:ext>
              </a:extLst>
            </p:cNvPr>
            <p:cNvCxnSpPr>
              <a:cxnSpLocks/>
            </p:cNvCxnSpPr>
            <p:nvPr/>
          </p:nvCxnSpPr>
          <p:spPr bwMode="auto">
            <a:xfrm>
              <a:off x="7208283" y="3519814"/>
              <a:ext cx="0" cy="1364408"/>
            </a:xfrm>
            <a:prstGeom prst="line">
              <a:avLst/>
            </a:prstGeom>
            <a:solidFill>
              <a:schemeClr val="accent1"/>
            </a:solidFill>
            <a:ln w="28575" cap="flat" cmpd="sng" algn="ctr">
              <a:solidFill>
                <a:schemeClr val="bg2"/>
              </a:solidFill>
              <a:prstDash val="solid"/>
              <a:round/>
              <a:headEnd type="none" w="med" len="med"/>
              <a:tailEnd type="none" w="med" len="med"/>
            </a:ln>
            <a:effectLst/>
          </p:spPr>
        </p:cxnSp>
        <p:sp>
          <p:nvSpPr>
            <p:cNvPr id="155" name="Rectangle 154">
              <a:extLst>
                <a:ext uri="{FF2B5EF4-FFF2-40B4-BE49-F238E27FC236}">
                  <a16:creationId xmlns:a16="http://schemas.microsoft.com/office/drawing/2014/main" id="{BA6A6343-A59B-4CD3-ADAC-3AED057F1CC8}"/>
                </a:ext>
              </a:extLst>
            </p:cNvPr>
            <p:cNvSpPr/>
            <p:nvPr/>
          </p:nvSpPr>
          <p:spPr bwMode="auto">
            <a:xfrm>
              <a:off x="7222611" y="3904649"/>
              <a:ext cx="154792" cy="461743"/>
            </a:xfrm>
            <a:prstGeom prst="rect">
              <a:avLst/>
            </a:prstGeom>
            <a:solidFill>
              <a:srgbClr val="99D6FF">
                <a:alpha val="6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pic>
        <p:nvPicPr>
          <p:cNvPr id="9" name="Picture 8">
            <a:extLst>
              <a:ext uri="{FF2B5EF4-FFF2-40B4-BE49-F238E27FC236}">
                <a16:creationId xmlns:a16="http://schemas.microsoft.com/office/drawing/2014/main" id="{DC28F246-F53E-57E8-01CD-E2303668D230}"/>
              </a:ext>
            </a:extLst>
          </p:cNvPr>
          <p:cNvPicPr>
            <a:picLocks noChangeAspect="1"/>
          </p:cNvPicPr>
          <p:nvPr/>
        </p:nvPicPr>
        <p:blipFill>
          <a:blip r:embed="rId3"/>
          <a:stretch>
            <a:fillRect/>
          </a:stretch>
        </p:blipFill>
        <p:spPr>
          <a:xfrm>
            <a:off x="5841521" y="4819513"/>
            <a:ext cx="2686891" cy="1486992"/>
          </a:xfrm>
          <a:prstGeom prst="rect">
            <a:avLst/>
          </a:prstGeom>
        </p:spPr>
      </p:pic>
      <p:sp>
        <p:nvSpPr>
          <p:cNvPr id="14" name="TextBox 13">
            <a:extLst>
              <a:ext uri="{FF2B5EF4-FFF2-40B4-BE49-F238E27FC236}">
                <a16:creationId xmlns:a16="http://schemas.microsoft.com/office/drawing/2014/main" id="{DEAAC779-792B-4251-3048-BEDBFE4F21C3}"/>
              </a:ext>
            </a:extLst>
          </p:cNvPr>
          <p:cNvSpPr txBox="1"/>
          <p:nvPr/>
        </p:nvSpPr>
        <p:spPr>
          <a:xfrm>
            <a:off x="6361914" y="6274927"/>
            <a:ext cx="2250441" cy="230832"/>
          </a:xfrm>
          <a:prstGeom prst="rect">
            <a:avLst/>
          </a:prstGeom>
          <a:noFill/>
        </p:spPr>
        <p:txBody>
          <a:bodyPr wrap="square">
            <a:spAutoFit/>
          </a:bodyPr>
          <a:lstStyle/>
          <a:p>
            <a:r>
              <a:rPr lang="en-US" sz="900" dirty="0"/>
              <a:t>https://slideplayer.com/slide/13154892/</a:t>
            </a:r>
          </a:p>
        </p:txBody>
      </p:sp>
    </p:spTree>
    <p:extLst>
      <p:ext uri="{BB962C8B-B14F-4D97-AF65-F5344CB8AC3E}">
        <p14:creationId xmlns:p14="http://schemas.microsoft.com/office/powerpoint/2010/main" val="490267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a:xfrm>
            <a:off x="540778" y="0"/>
            <a:ext cx="8603222" cy="848819"/>
          </a:xfrm>
        </p:spPr>
        <p:txBody>
          <a:bodyPr/>
          <a:lstStyle/>
          <a:p>
            <a:r>
              <a:rPr lang="en-US" dirty="0"/>
              <a:t>Interactions with Electronic Devices</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18</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136602" y="1029056"/>
            <a:ext cx="4981126" cy="2798737"/>
          </a:xfrm>
        </p:spPr>
        <p:txBody>
          <a:bodyPr/>
          <a:lstStyle/>
          <a:p>
            <a:pPr marL="342900" indent="-342900">
              <a:lnSpc>
                <a:spcPct val="114000"/>
              </a:lnSpc>
              <a:buFont typeface="Arial" panose="020B0604020202020204" pitchFamily="34" charset="0"/>
              <a:buChar char="•"/>
            </a:pPr>
            <a:r>
              <a:rPr lang="en-US" sz="1800" b="0" dirty="0">
                <a:latin typeface="Arial" panose="020B0604020202020204" pitchFamily="34" charset="0"/>
                <a:cs typeface="Arial" panose="020B0604020202020204" pitchFamily="34" charset="0"/>
              </a:rPr>
              <a:t>Single Event Effects (SEE)</a:t>
            </a:r>
          </a:p>
          <a:p>
            <a:pPr marL="685800" lvl="2" indent="-342900">
              <a:lnSpc>
                <a:spcPct val="114000"/>
              </a:lnSpc>
              <a:buFont typeface="Arial" panose="020B0604020202020204" pitchFamily="34" charset="0"/>
              <a:buChar char="•"/>
            </a:pPr>
            <a:r>
              <a:rPr lang="en-US" sz="1600" b="0" dirty="0">
                <a:latin typeface="Arial" panose="020B0604020202020204" pitchFamily="34" charset="0"/>
                <a:cs typeface="Arial" panose="020B0604020202020204" pitchFamily="34" charset="0"/>
              </a:rPr>
              <a:t>Caused by a single charged particle as it passes through a semiconductor material of an electronic device.</a:t>
            </a:r>
          </a:p>
          <a:p>
            <a:pPr marL="685800" lvl="2" indent="-342900">
              <a:lnSpc>
                <a:spcPct val="114000"/>
              </a:lnSpc>
              <a:buFont typeface="Arial" panose="020B0604020202020204" pitchFamily="34" charset="0"/>
              <a:buChar char="•"/>
            </a:pPr>
            <a:endParaRPr lang="en-US" sz="1600" b="0" dirty="0">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600" kern="0" dirty="0">
                <a:latin typeface="Arial" panose="020B0604020202020204" pitchFamily="34" charset="0"/>
                <a:cs typeface="Arial" panose="020B0604020202020204" pitchFamily="34" charset="0"/>
              </a:rPr>
              <a:t>Unit of interest is LET (linear energy transfer)</a:t>
            </a:r>
          </a:p>
          <a:p>
            <a:pPr marL="1085850" lvl="3" indent="-342900">
              <a:lnSpc>
                <a:spcPct val="114000"/>
              </a:lnSpc>
              <a:buFont typeface="Arial" panose="020B0604020202020204" pitchFamily="34" charset="0"/>
              <a:buChar char="•"/>
            </a:pPr>
            <a:r>
              <a:rPr lang="en-US" sz="1400" b="0" dirty="0">
                <a:latin typeface="Arial" panose="020B0604020202020204" pitchFamily="34" charset="0"/>
                <a:cs typeface="Arial" panose="020B0604020202020204" pitchFamily="34" charset="0"/>
              </a:rPr>
              <a:t>Higher energy particles penetrate deeper into materials and can </a:t>
            </a:r>
            <a:r>
              <a:rPr lang="en-US" sz="1400" dirty="0">
                <a:latin typeface="Arial" panose="020B0604020202020204" pitchFamily="34" charset="0"/>
                <a:cs typeface="Arial" panose="020B0604020202020204" pitchFamily="34" charset="0"/>
              </a:rPr>
              <a:t>result in a </a:t>
            </a:r>
            <a:r>
              <a:rPr lang="en-US" sz="1400" b="0" dirty="0">
                <a:latin typeface="Arial" panose="020B0604020202020204" pitchFamily="34" charset="0"/>
                <a:cs typeface="Arial" panose="020B0604020202020204" pitchFamily="34" charset="0"/>
              </a:rPr>
              <a:t>more </a:t>
            </a:r>
            <a:r>
              <a:rPr lang="en-US" sz="1400" dirty="0">
                <a:latin typeface="Arial" panose="020B0604020202020204" pitchFamily="34" charset="0"/>
                <a:cs typeface="Arial" panose="020B0604020202020204" pitchFamily="34" charset="0"/>
              </a:rPr>
              <a:t>focused energy deposition</a:t>
            </a:r>
            <a:r>
              <a:rPr lang="en-US" sz="1400" b="0" dirty="0">
                <a:latin typeface="Arial" panose="020B0604020202020204" pitchFamily="34" charset="0"/>
                <a:cs typeface="Arial" panose="020B0604020202020204" pitchFamily="34" charset="0"/>
              </a:rPr>
              <a:t>.</a:t>
            </a:r>
          </a:p>
          <a:p>
            <a:pPr marL="685800" lvl="2" indent="-342900">
              <a:lnSpc>
                <a:spcPct val="114000"/>
              </a:lnSpc>
              <a:buFont typeface="Arial" panose="020B0604020202020204" pitchFamily="34" charset="0"/>
              <a:buChar char="•"/>
            </a:pPr>
            <a:endParaRPr lang="en-US" sz="1800" dirty="0"/>
          </a:p>
          <a:p>
            <a:pPr>
              <a:lnSpc>
                <a:spcPct val="114000"/>
              </a:lnSpc>
            </a:pPr>
            <a:endParaRPr lang="en-US" sz="18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
        <p:nvSpPr>
          <p:cNvPr id="13" name="Content Placeholder 4">
            <a:extLst>
              <a:ext uri="{FF2B5EF4-FFF2-40B4-BE49-F238E27FC236}">
                <a16:creationId xmlns:a16="http://schemas.microsoft.com/office/drawing/2014/main" id="{4499435D-2110-4A05-91FD-E421CF20D4C8}"/>
              </a:ext>
            </a:extLst>
          </p:cNvPr>
          <p:cNvSpPr txBox="1">
            <a:spLocks/>
          </p:cNvSpPr>
          <p:nvPr/>
        </p:nvSpPr>
        <p:spPr>
          <a:xfrm>
            <a:off x="-244998" y="3473803"/>
            <a:ext cx="4276998" cy="2798737"/>
          </a:xfrm>
          <a:prstGeom prst="rect">
            <a:avLst/>
          </a:prstGeom>
        </p:spPr>
        <p:txBody>
          <a:bodyPr/>
          <a:lstStyle>
            <a:lvl1pPr marL="0" indent="0" algn="l" rtl="0" eaLnBrk="1" fontAlgn="base" hangingPunct="1">
              <a:lnSpc>
                <a:spcPct val="100000"/>
              </a:lnSpc>
              <a:spcBef>
                <a:spcPct val="0"/>
              </a:spcBef>
              <a:spcAft>
                <a:spcPts val="0"/>
              </a:spcAft>
              <a:buClr>
                <a:srgbClr val="DD6016"/>
              </a:buClr>
              <a:buSzPct val="100000"/>
              <a:buFontTx/>
              <a:buNone/>
              <a:tabLst/>
              <a:defRPr sz="2400" b="1">
                <a:solidFill>
                  <a:schemeClr val="bg2"/>
                </a:solidFill>
                <a:latin typeface="+mn-lt"/>
                <a:ea typeface="ＭＳ Ｐゴシック" pitchFamily="-108" charset="-128"/>
                <a:cs typeface="Arial"/>
              </a:defRPr>
            </a:lvl1pPr>
            <a:lvl2pPr marL="0" indent="0" algn="l" rtl="0" eaLnBrk="1" fontAlgn="base" hangingPunct="1">
              <a:lnSpc>
                <a:spcPct val="100000"/>
              </a:lnSpc>
              <a:spcBef>
                <a:spcPct val="0"/>
              </a:spcBef>
              <a:spcAft>
                <a:spcPts val="0"/>
              </a:spcAft>
              <a:buClr>
                <a:srgbClr val="DD6016"/>
              </a:buClr>
              <a:buFontTx/>
              <a:buNone/>
              <a:defRPr sz="2400" b="1">
                <a:solidFill>
                  <a:schemeClr val="bg2"/>
                </a:solidFill>
                <a:latin typeface="+mn-lt"/>
                <a:ea typeface="ＭＳ Ｐゴシック" charset="0"/>
                <a:cs typeface="Arial"/>
              </a:defRPr>
            </a:lvl2pPr>
            <a:lvl3pPr marL="342900" indent="-114300" algn="l" rtl="0" eaLnBrk="1" fontAlgn="base" hangingPunct="1">
              <a:lnSpc>
                <a:spcPct val="100000"/>
              </a:lnSpc>
              <a:spcBef>
                <a:spcPct val="0"/>
              </a:spcBef>
              <a:spcAft>
                <a:spcPts val="0"/>
              </a:spcAft>
              <a:buClr>
                <a:schemeClr val="bg2"/>
              </a:buClr>
              <a:buSzPct val="90000"/>
              <a:buFont typeface="Arial"/>
              <a:buChar char="•"/>
              <a:tabLst/>
              <a:defRPr sz="2000">
                <a:solidFill>
                  <a:schemeClr val="bg2"/>
                </a:solidFill>
                <a:latin typeface="+mn-lt"/>
                <a:ea typeface="Arial Narrow" pitchFamily="-112" charset="0"/>
                <a:cs typeface="Arial"/>
              </a:defRPr>
            </a:lvl3pPr>
            <a:lvl4pPr marL="742950" indent="-169863" algn="l" rtl="0" eaLnBrk="1" fontAlgn="base" hangingPunct="1">
              <a:lnSpc>
                <a:spcPct val="100000"/>
              </a:lnSpc>
              <a:spcBef>
                <a:spcPct val="0"/>
              </a:spcBef>
              <a:spcAft>
                <a:spcPts val="0"/>
              </a:spcAft>
              <a:buClrTx/>
              <a:buFont typeface="Lucida Grande"/>
              <a:buChar char="–"/>
              <a:defRPr sz="1800">
                <a:solidFill>
                  <a:srgbClr val="000000"/>
                </a:solidFill>
                <a:latin typeface="Arial"/>
                <a:ea typeface="Arial Narrow" pitchFamily="-112" charset="0"/>
                <a:cs typeface="Arial"/>
              </a:defRPr>
            </a:lvl4pPr>
            <a:lvl5pPr marL="627063" indent="0" algn="l" rtl="0" eaLnBrk="1" fontAlgn="base" hangingPunct="1">
              <a:lnSpc>
                <a:spcPct val="100000"/>
              </a:lnSpc>
              <a:spcBef>
                <a:spcPct val="0"/>
              </a:spcBef>
              <a:spcAft>
                <a:spcPts val="0"/>
              </a:spcAft>
              <a:buClr>
                <a:srgbClr val="DD6016"/>
              </a:buClr>
              <a:buFontTx/>
              <a:buNone/>
              <a:defRPr sz="1400">
                <a:solidFill>
                  <a:srgbClr val="7F7F7F"/>
                </a:solidFill>
                <a:latin typeface="Century Gothic"/>
                <a:ea typeface="Arial Narrow" pitchFamily="-112" charset="0"/>
                <a:cs typeface="Century Gothic"/>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685800" lvl="2" indent="-342900" defTabSz="914400">
              <a:lnSpc>
                <a:spcPct val="114000"/>
              </a:lnSpc>
              <a:buFont typeface="Arial" panose="020B0604020202020204" pitchFamily="34" charset="0"/>
              <a:buChar char="•"/>
            </a:pPr>
            <a:endParaRPr lang="en-US" sz="1600" kern="0" dirty="0">
              <a:latin typeface="Arial" panose="020B0604020202020204" pitchFamily="34" charset="0"/>
              <a:cs typeface="Arial" panose="020B0604020202020204" pitchFamily="34" charset="0"/>
            </a:endParaRPr>
          </a:p>
          <a:p>
            <a:pPr marL="685800" lvl="2" indent="-342900" defTabSz="914400">
              <a:lnSpc>
                <a:spcPct val="114000"/>
              </a:lnSpc>
              <a:buFont typeface="Arial" panose="020B0604020202020204" pitchFamily="34" charset="0"/>
              <a:buChar char="•"/>
            </a:pPr>
            <a:r>
              <a:rPr lang="en-US" sz="1600" kern="0" dirty="0">
                <a:latin typeface="Arial" panose="020B0604020202020204" pitchFamily="34" charset="0"/>
                <a:cs typeface="Arial" panose="020B0604020202020204" pitchFamily="34" charset="0"/>
              </a:rPr>
              <a:t>Electronic Effects:</a:t>
            </a:r>
          </a:p>
          <a:p>
            <a:pPr marL="1085850" lvl="3" indent="-342900" defTabSz="914400">
              <a:lnSpc>
                <a:spcPct val="114000"/>
              </a:lnSpc>
              <a:buFont typeface="Arial" panose="020B0604020202020204" pitchFamily="34" charset="0"/>
              <a:buChar char="•"/>
            </a:pPr>
            <a:r>
              <a:rPr lang="en-US" sz="1600" kern="0" dirty="0">
                <a:latin typeface="Arial" panose="020B0604020202020204" pitchFamily="34" charset="0"/>
                <a:cs typeface="Arial" panose="020B0604020202020204" pitchFamily="34" charset="0"/>
              </a:rPr>
              <a:t>Soft errors</a:t>
            </a:r>
          </a:p>
          <a:p>
            <a:pPr lvl="3" indent="0" defTabSz="914400">
              <a:lnSpc>
                <a:spcPct val="114000"/>
              </a:lnSpc>
              <a:buFont typeface="Lucida Grande"/>
              <a:buNone/>
            </a:pPr>
            <a:r>
              <a:rPr lang="en-US" sz="1600" kern="0" dirty="0">
                <a:latin typeface="Arial" panose="020B0604020202020204" pitchFamily="34" charset="0"/>
                <a:cs typeface="Arial" panose="020B0604020202020204" pitchFamily="34" charset="0"/>
              </a:rPr>
              <a:t>	   </a:t>
            </a:r>
            <a:r>
              <a:rPr lang="en-US" sz="1400" kern="0" dirty="0">
                <a:latin typeface="Arial" panose="020B0604020202020204" pitchFamily="34" charset="0"/>
                <a:cs typeface="Arial" panose="020B0604020202020204" pitchFamily="34" charset="0"/>
              </a:rPr>
              <a:t>- Single Event Upset (</a:t>
            </a:r>
            <a:r>
              <a:rPr lang="en-US" sz="1200" kern="0" dirty="0">
                <a:latin typeface="Arial" panose="020B0604020202020204" pitchFamily="34" charset="0"/>
                <a:cs typeface="Arial" panose="020B0604020202020204" pitchFamily="34" charset="0"/>
              </a:rPr>
              <a:t>SEU</a:t>
            </a:r>
            <a:r>
              <a:rPr lang="en-US" sz="1400" kern="0" dirty="0">
                <a:latin typeface="Arial" panose="020B0604020202020204" pitchFamily="34" charset="0"/>
                <a:cs typeface="Arial" panose="020B0604020202020204" pitchFamily="34" charset="0"/>
              </a:rPr>
              <a:t>)</a:t>
            </a:r>
          </a:p>
          <a:p>
            <a:pPr lvl="3" indent="0" defTabSz="914400">
              <a:lnSpc>
                <a:spcPct val="114000"/>
              </a:lnSpc>
              <a:buFont typeface="Lucida Grande"/>
              <a:buNone/>
            </a:pPr>
            <a:r>
              <a:rPr lang="en-US" sz="1400" kern="0" dirty="0">
                <a:latin typeface="Arial" panose="020B0604020202020204" pitchFamily="34" charset="0"/>
                <a:cs typeface="Arial" panose="020B0604020202020204" pitchFamily="34" charset="0"/>
              </a:rPr>
              <a:t>	   - Single Event Transient (</a:t>
            </a:r>
            <a:r>
              <a:rPr lang="en-US" sz="1200" kern="0" dirty="0">
                <a:latin typeface="Arial" panose="020B0604020202020204" pitchFamily="34" charset="0"/>
                <a:cs typeface="Arial" panose="020B0604020202020204" pitchFamily="34" charset="0"/>
              </a:rPr>
              <a:t>SET</a:t>
            </a:r>
            <a:r>
              <a:rPr lang="en-US" sz="1400" kern="0" dirty="0">
                <a:latin typeface="Arial" panose="020B0604020202020204" pitchFamily="34" charset="0"/>
                <a:cs typeface="Arial" panose="020B0604020202020204" pitchFamily="34" charset="0"/>
              </a:rPr>
              <a:t>)</a:t>
            </a:r>
          </a:p>
          <a:p>
            <a:pPr marL="1085850" lvl="3" indent="-342900" defTabSz="914400">
              <a:lnSpc>
                <a:spcPct val="114000"/>
              </a:lnSpc>
              <a:buFont typeface="Arial" panose="020B0604020202020204" pitchFamily="34" charset="0"/>
              <a:buChar char="•"/>
            </a:pPr>
            <a:r>
              <a:rPr lang="en-US" sz="1600" kern="0" dirty="0">
                <a:latin typeface="Arial" panose="020B0604020202020204" pitchFamily="34" charset="0"/>
                <a:cs typeface="Arial" panose="020B0604020202020204" pitchFamily="34" charset="0"/>
              </a:rPr>
              <a:t>Hard errors</a:t>
            </a:r>
          </a:p>
          <a:p>
            <a:pPr lvl="3" indent="0" defTabSz="914400">
              <a:lnSpc>
                <a:spcPct val="114000"/>
              </a:lnSpc>
              <a:buFont typeface="Lucida Grande"/>
              <a:buNone/>
            </a:pPr>
            <a:r>
              <a:rPr lang="en-US" sz="1600" kern="0" dirty="0">
                <a:latin typeface="Arial" panose="020B0604020202020204" pitchFamily="34" charset="0"/>
                <a:cs typeface="Arial" panose="020B0604020202020204" pitchFamily="34" charset="0"/>
              </a:rPr>
              <a:t>	</a:t>
            </a:r>
            <a:r>
              <a:rPr lang="en-US" sz="1400" kern="0" dirty="0">
                <a:latin typeface="Arial" panose="020B0604020202020204" pitchFamily="34" charset="0"/>
                <a:cs typeface="Arial" panose="020B0604020202020204" pitchFamily="34" charset="0"/>
              </a:rPr>
              <a:t>   - Single Event </a:t>
            </a:r>
            <a:r>
              <a:rPr lang="en-US" sz="1400" kern="0" dirty="0" err="1">
                <a:latin typeface="Arial" panose="020B0604020202020204" pitchFamily="34" charset="0"/>
                <a:cs typeface="Arial" panose="020B0604020202020204" pitchFamily="34" charset="0"/>
              </a:rPr>
              <a:t>Latchup</a:t>
            </a:r>
            <a:r>
              <a:rPr lang="en-US" sz="1400" kern="0" dirty="0">
                <a:latin typeface="Arial" panose="020B0604020202020204" pitchFamily="34" charset="0"/>
                <a:cs typeface="Arial" panose="020B0604020202020204" pitchFamily="34" charset="0"/>
              </a:rPr>
              <a:t> (</a:t>
            </a:r>
            <a:r>
              <a:rPr lang="en-US" sz="1200" kern="0" dirty="0">
                <a:latin typeface="Arial" panose="020B0604020202020204" pitchFamily="34" charset="0"/>
                <a:cs typeface="Arial" panose="020B0604020202020204" pitchFamily="34" charset="0"/>
              </a:rPr>
              <a:t>SEL</a:t>
            </a:r>
            <a:r>
              <a:rPr lang="en-US" sz="1400" kern="0" dirty="0">
                <a:latin typeface="Arial" panose="020B0604020202020204" pitchFamily="34" charset="0"/>
                <a:cs typeface="Arial" panose="020B0604020202020204" pitchFamily="34" charset="0"/>
              </a:rPr>
              <a:t>)</a:t>
            </a:r>
          </a:p>
          <a:p>
            <a:pPr lvl="3" indent="0" defTabSz="914400">
              <a:lnSpc>
                <a:spcPct val="114000"/>
              </a:lnSpc>
              <a:buFont typeface="Lucida Grande"/>
              <a:buNone/>
            </a:pPr>
            <a:r>
              <a:rPr lang="en-US" sz="1400" kern="0" dirty="0">
                <a:latin typeface="Arial" panose="020B0604020202020204" pitchFamily="34" charset="0"/>
                <a:cs typeface="Arial" panose="020B0604020202020204" pitchFamily="34" charset="0"/>
              </a:rPr>
              <a:t>	   - Single Event Burnout (</a:t>
            </a:r>
            <a:r>
              <a:rPr lang="en-US" sz="1200" kern="0" dirty="0">
                <a:latin typeface="Arial" panose="020B0604020202020204" pitchFamily="34" charset="0"/>
                <a:cs typeface="Arial" panose="020B0604020202020204" pitchFamily="34" charset="0"/>
              </a:rPr>
              <a:t>SEB</a:t>
            </a:r>
            <a:r>
              <a:rPr lang="en-US" sz="1400" kern="0" dirty="0">
                <a:latin typeface="Arial" panose="020B0604020202020204" pitchFamily="34" charset="0"/>
                <a:cs typeface="Arial" panose="020B0604020202020204" pitchFamily="34" charset="0"/>
              </a:rPr>
              <a:t>)</a:t>
            </a:r>
          </a:p>
          <a:p>
            <a:pPr lvl="3" indent="0" defTabSz="914400">
              <a:lnSpc>
                <a:spcPct val="114000"/>
              </a:lnSpc>
              <a:buFont typeface="Lucida Grande"/>
              <a:buNone/>
            </a:pPr>
            <a:r>
              <a:rPr lang="en-US" sz="1400" kern="0" dirty="0">
                <a:latin typeface="Arial" panose="020B0604020202020204" pitchFamily="34" charset="0"/>
                <a:cs typeface="Arial" panose="020B0604020202020204" pitchFamily="34" charset="0"/>
              </a:rPr>
              <a:t>	   - Single Event Gate Rupture (</a:t>
            </a:r>
            <a:r>
              <a:rPr lang="en-US" sz="1200" kern="0" dirty="0">
                <a:latin typeface="Arial" panose="020B0604020202020204" pitchFamily="34" charset="0"/>
                <a:cs typeface="Arial" panose="020B0604020202020204" pitchFamily="34" charset="0"/>
              </a:rPr>
              <a:t>SEGR</a:t>
            </a:r>
            <a:r>
              <a:rPr lang="en-US" sz="1400" kern="0" dirty="0">
                <a:latin typeface="Arial" panose="020B0604020202020204" pitchFamily="34" charset="0"/>
                <a:cs typeface="Arial" panose="020B0604020202020204" pitchFamily="34" charset="0"/>
              </a:rPr>
              <a:t>)</a:t>
            </a:r>
          </a:p>
          <a:p>
            <a:pPr defTabSz="914400">
              <a:lnSpc>
                <a:spcPct val="114000"/>
              </a:lnSpc>
            </a:pPr>
            <a:endParaRPr lang="en-US" sz="2000" kern="0" dirty="0"/>
          </a:p>
        </p:txBody>
      </p:sp>
      <p:sp>
        <p:nvSpPr>
          <p:cNvPr id="2" name="Oval 1">
            <a:extLst>
              <a:ext uri="{FF2B5EF4-FFF2-40B4-BE49-F238E27FC236}">
                <a16:creationId xmlns:a16="http://schemas.microsoft.com/office/drawing/2014/main" id="{943A6198-C148-B30A-CE4B-DA2C7B26DE89}"/>
              </a:ext>
            </a:extLst>
          </p:cNvPr>
          <p:cNvSpPr/>
          <p:nvPr/>
        </p:nvSpPr>
        <p:spPr bwMode="auto">
          <a:xfrm>
            <a:off x="5996685" y="1849548"/>
            <a:ext cx="996462" cy="996462"/>
          </a:xfrm>
          <a:prstGeom prst="ellipse">
            <a:avLst/>
          </a:prstGeom>
          <a:noFill/>
          <a:ln w="19050"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 name="Oval 4">
            <a:extLst>
              <a:ext uri="{FF2B5EF4-FFF2-40B4-BE49-F238E27FC236}">
                <a16:creationId xmlns:a16="http://schemas.microsoft.com/office/drawing/2014/main" id="{F2D1656E-F3BB-E1B3-F5EE-A1A8F479C5EF}"/>
              </a:ext>
            </a:extLst>
          </p:cNvPr>
          <p:cNvSpPr/>
          <p:nvPr/>
        </p:nvSpPr>
        <p:spPr bwMode="auto">
          <a:xfrm>
            <a:off x="7516289" y="1815947"/>
            <a:ext cx="996462" cy="996462"/>
          </a:xfrm>
          <a:prstGeom prst="ellipse">
            <a:avLst/>
          </a:prstGeom>
          <a:noFill/>
          <a:ln w="19050"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9" name="Straight Connector 8">
            <a:extLst>
              <a:ext uri="{FF2B5EF4-FFF2-40B4-BE49-F238E27FC236}">
                <a16:creationId xmlns:a16="http://schemas.microsoft.com/office/drawing/2014/main" id="{0E376E45-22E6-BDD5-73B6-152CF4BC1632}"/>
              </a:ext>
            </a:extLst>
          </p:cNvPr>
          <p:cNvCxnSpPr>
            <a:cxnSpLocks/>
          </p:cNvCxnSpPr>
          <p:nvPr/>
        </p:nvCxnSpPr>
        <p:spPr bwMode="auto">
          <a:xfrm flipV="1">
            <a:off x="5652163" y="1720723"/>
            <a:ext cx="1617162" cy="816225"/>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E8545FEC-523F-0C74-849D-EAFB02C302A9}"/>
              </a:ext>
            </a:extLst>
          </p:cNvPr>
          <p:cNvCxnSpPr>
            <a:cxnSpLocks/>
          </p:cNvCxnSpPr>
          <p:nvPr/>
        </p:nvCxnSpPr>
        <p:spPr bwMode="auto">
          <a:xfrm flipV="1">
            <a:off x="6051560" y="1800763"/>
            <a:ext cx="1037181" cy="128875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id="{78B7EF33-F0A9-FAB2-0481-6E4A7CB0E12B}"/>
              </a:ext>
            </a:extLst>
          </p:cNvPr>
          <p:cNvCxnSpPr>
            <a:cxnSpLocks/>
          </p:cNvCxnSpPr>
          <p:nvPr/>
        </p:nvCxnSpPr>
        <p:spPr bwMode="auto">
          <a:xfrm flipV="1">
            <a:off x="5791085" y="2409892"/>
            <a:ext cx="1478240" cy="309151"/>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802344D6-BD23-64B3-83A4-B96C36B32EA9}"/>
              </a:ext>
            </a:extLst>
          </p:cNvPr>
          <p:cNvCxnSpPr>
            <a:cxnSpLocks/>
          </p:cNvCxnSpPr>
          <p:nvPr/>
        </p:nvCxnSpPr>
        <p:spPr bwMode="auto">
          <a:xfrm>
            <a:off x="5774669" y="2184208"/>
            <a:ext cx="1326517" cy="52186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id="{95077C0A-5EAE-C5E7-5C28-6D42CCF1A591}"/>
              </a:ext>
            </a:extLst>
          </p:cNvPr>
          <p:cNvCxnSpPr>
            <a:cxnSpLocks/>
          </p:cNvCxnSpPr>
          <p:nvPr/>
        </p:nvCxnSpPr>
        <p:spPr bwMode="auto">
          <a:xfrm>
            <a:off x="6055138" y="1756763"/>
            <a:ext cx="1195420" cy="60681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8" name="Straight Connector 17">
            <a:extLst>
              <a:ext uri="{FF2B5EF4-FFF2-40B4-BE49-F238E27FC236}">
                <a16:creationId xmlns:a16="http://schemas.microsoft.com/office/drawing/2014/main" id="{68F34BD9-2062-31B4-BF1D-D7B9108DFDF0}"/>
              </a:ext>
            </a:extLst>
          </p:cNvPr>
          <p:cNvCxnSpPr>
            <a:cxnSpLocks/>
          </p:cNvCxnSpPr>
          <p:nvPr/>
        </p:nvCxnSpPr>
        <p:spPr bwMode="auto">
          <a:xfrm flipV="1">
            <a:off x="7608277" y="2281618"/>
            <a:ext cx="1043354" cy="530791"/>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24" name="Oval 23">
            <a:extLst>
              <a:ext uri="{FF2B5EF4-FFF2-40B4-BE49-F238E27FC236}">
                <a16:creationId xmlns:a16="http://schemas.microsoft.com/office/drawing/2014/main" id="{5B4CD398-D5FA-BBC0-D1C5-7E46930A7AE9}"/>
              </a:ext>
            </a:extLst>
          </p:cNvPr>
          <p:cNvSpPr/>
          <p:nvPr/>
        </p:nvSpPr>
        <p:spPr bwMode="auto">
          <a:xfrm>
            <a:off x="6840503" y="2422270"/>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5" name="Oval 24">
            <a:extLst>
              <a:ext uri="{FF2B5EF4-FFF2-40B4-BE49-F238E27FC236}">
                <a16:creationId xmlns:a16="http://schemas.microsoft.com/office/drawing/2014/main" id="{725D06D6-1DC1-701C-1A42-0D7DC0C16297}"/>
              </a:ext>
            </a:extLst>
          </p:cNvPr>
          <p:cNvSpPr/>
          <p:nvPr/>
        </p:nvSpPr>
        <p:spPr bwMode="auto">
          <a:xfrm>
            <a:off x="6750459" y="2530156"/>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6" name="Oval 25">
            <a:extLst>
              <a:ext uri="{FF2B5EF4-FFF2-40B4-BE49-F238E27FC236}">
                <a16:creationId xmlns:a16="http://schemas.microsoft.com/office/drawing/2014/main" id="{CEB5CBCD-F257-EC3A-5FAE-6D4F0FD18282}"/>
              </a:ext>
            </a:extLst>
          </p:cNvPr>
          <p:cNvSpPr/>
          <p:nvPr/>
        </p:nvSpPr>
        <p:spPr bwMode="auto">
          <a:xfrm>
            <a:off x="6188290" y="2563541"/>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7" name="Oval 26">
            <a:extLst>
              <a:ext uri="{FF2B5EF4-FFF2-40B4-BE49-F238E27FC236}">
                <a16:creationId xmlns:a16="http://schemas.microsoft.com/office/drawing/2014/main" id="{8C32AF07-F2CF-23DF-FD41-7B6056AE0862}"/>
              </a:ext>
            </a:extLst>
          </p:cNvPr>
          <p:cNvSpPr/>
          <p:nvPr/>
        </p:nvSpPr>
        <p:spPr bwMode="auto">
          <a:xfrm>
            <a:off x="8193483" y="2417665"/>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5" name="Oval 34">
            <a:extLst>
              <a:ext uri="{FF2B5EF4-FFF2-40B4-BE49-F238E27FC236}">
                <a16:creationId xmlns:a16="http://schemas.microsoft.com/office/drawing/2014/main" id="{970299B2-4EBF-6A97-7903-134D8DD6B26E}"/>
              </a:ext>
            </a:extLst>
          </p:cNvPr>
          <p:cNvSpPr/>
          <p:nvPr/>
        </p:nvSpPr>
        <p:spPr bwMode="auto">
          <a:xfrm>
            <a:off x="8144668" y="2530824"/>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 name="Oval 36">
            <a:extLst>
              <a:ext uri="{FF2B5EF4-FFF2-40B4-BE49-F238E27FC236}">
                <a16:creationId xmlns:a16="http://schemas.microsoft.com/office/drawing/2014/main" id="{072746AB-2116-DA09-5E40-3F58BC01D599}"/>
              </a:ext>
            </a:extLst>
          </p:cNvPr>
          <p:cNvSpPr/>
          <p:nvPr/>
        </p:nvSpPr>
        <p:spPr bwMode="auto">
          <a:xfrm>
            <a:off x="8298242" y="2381468"/>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8" name="Oval 37">
            <a:extLst>
              <a:ext uri="{FF2B5EF4-FFF2-40B4-BE49-F238E27FC236}">
                <a16:creationId xmlns:a16="http://schemas.microsoft.com/office/drawing/2014/main" id="{C538374A-0899-58CA-8C83-410034A57F66}"/>
              </a:ext>
            </a:extLst>
          </p:cNvPr>
          <p:cNvSpPr/>
          <p:nvPr/>
        </p:nvSpPr>
        <p:spPr bwMode="auto">
          <a:xfrm>
            <a:off x="6051560" y="2245657"/>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9" name="Oval 38">
            <a:extLst>
              <a:ext uri="{FF2B5EF4-FFF2-40B4-BE49-F238E27FC236}">
                <a16:creationId xmlns:a16="http://schemas.microsoft.com/office/drawing/2014/main" id="{1B94F1F0-9AC3-9095-90A8-E74D7AC8761F}"/>
              </a:ext>
            </a:extLst>
          </p:cNvPr>
          <p:cNvSpPr/>
          <p:nvPr/>
        </p:nvSpPr>
        <p:spPr bwMode="auto">
          <a:xfrm>
            <a:off x="6460744" y="2128835"/>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0" name="Oval 39">
            <a:extLst>
              <a:ext uri="{FF2B5EF4-FFF2-40B4-BE49-F238E27FC236}">
                <a16:creationId xmlns:a16="http://schemas.microsoft.com/office/drawing/2014/main" id="{85CAE859-F92C-8203-DC07-8536FCD487A0}"/>
              </a:ext>
            </a:extLst>
          </p:cNvPr>
          <p:cNvSpPr/>
          <p:nvPr/>
        </p:nvSpPr>
        <p:spPr bwMode="auto">
          <a:xfrm>
            <a:off x="7843225" y="2597397"/>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1" name="Oval 40">
            <a:extLst>
              <a:ext uri="{FF2B5EF4-FFF2-40B4-BE49-F238E27FC236}">
                <a16:creationId xmlns:a16="http://schemas.microsoft.com/office/drawing/2014/main" id="{EC88F436-261C-9687-0613-39D5F05B3372}"/>
              </a:ext>
            </a:extLst>
          </p:cNvPr>
          <p:cNvSpPr/>
          <p:nvPr/>
        </p:nvSpPr>
        <p:spPr bwMode="auto">
          <a:xfrm>
            <a:off x="8251099" y="2481325"/>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2" name="Oval 41">
            <a:extLst>
              <a:ext uri="{FF2B5EF4-FFF2-40B4-BE49-F238E27FC236}">
                <a16:creationId xmlns:a16="http://schemas.microsoft.com/office/drawing/2014/main" id="{A657DBB8-2C35-1373-178D-5939497F5332}"/>
              </a:ext>
            </a:extLst>
          </p:cNvPr>
          <p:cNvSpPr/>
          <p:nvPr/>
        </p:nvSpPr>
        <p:spPr bwMode="auto">
          <a:xfrm>
            <a:off x="7913117" y="2645770"/>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3" name="Oval 42">
            <a:extLst>
              <a:ext uri="{FF2B5EF4-FFF2-40B4-BE49-F238E27FC236}">
                <a16:creationId xmlns:a16="http://schemas.microsoft.com/office/drawing/2014/main" id="{3C86D6AF-7635-9499-3D71-578E3A8B30AD}"/>
              </a:ext>
            </a:extLst>
          </p:cNvPr>
          <p:cNvSpPr/>
          <p:nvPr/>
        </p:nvSpPr>
        <p:spPr bwMode="auto">
          <a:xfrm>
            <a:off x="7956269" y="2527917"/>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4" name="Oval 43">
            <a:extLst>
              <a:ext uri="{FF2B5EF4-FFF2-40B4-BE49-F238E27FC236}">
                <a16:creationId xmlns:a16="http://schemas.microsoft.com/office/drawing/2014/main" id="{707426EE-3976-B657-6AC9-C3AEF789AF57}"/>
              </a:ext>
            </a:extLst>
          </p:cNvPr>
          <p:cNvSpPr/>
          <p:nvPr/>
        </p:nvSpPr>
        <p:spPr bwMode="auto">
          <a:xfrm>
            <a:off x="8037019" y="2589691"/>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5" name="Oval 44">
            <a:extLst>
              <a:ext uri="{FF2B5EF4-FFF2-40B4-BE49-F238E27FC236}">
                <a16:creationId xmlns:a16="http://schemas.microsoft.com/office/drawing/2014/main" id="{D73DBE1E-E546-BD35-2E3D-BC2A6218C15D}"/>
              </a:ext>
            </a:extLst>
          </p:cNvPr>
          <p:cNvSpPr/>
          <p:nvPr/>
        </p:nvSpPr>
        <p:spPr bwMode="auto">
          <a:xfrm>
            <a:off x="8075752" y="2481325"/>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6" name="Oval 45">
            <a:extLst>
              <a:ext uri="{FF2B5EF4-FFF2-40B4-BE49-F238E27FC236}">
                <a16:creationId xmlns:a16="http://schemas.microsoft.com/office/drawing/2014/main" id="{A45DD204-AC08-D459-682D-271D7BB00F0C}"/>
              </a:ext>
            </a:extLst>
          </p:cNvPr>
          <p:cNvSpPr/>
          <p:nvPr/>
        </p:nvSpPr>
        <p:spPr bwMode="auto">
          <a:xfrm>
            <a:off x="8353117" y="2423650"/>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7" name="Oval 46">
            <a:extLst>
              <a:ext uri="{FF2B5EF4-FFF2-40B4-BE49-F238E27FC236}">
                <a16:creationId xmlns:a16="http://schemas.microsoft.com/office/drawing/2014/main" id="{54B88DFD-9E06-032E-2230-5EE3A8E150D4}"/>
              </a:ext>
            </a:extLst>
          </p:cNvPr>
          <p:cNvSpPr/>
          <p:nvPr/>
        </p:nvSpPr>
        <p:spPr bwMode="auto">
          <a:xfrm>
            <a:off x="6727333" y="2199747"/>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8" name="Oval 47">
            <a:extLst>
              <a:ext uri="{FF2B5EF4-FFF2-40B4-BE49-F238E27FC236}">
                <a16:creationId xmlns:a16="http://schemas.microsoft.com/office/drawing/2014/main" id="{60762E05-8DEE-C926-5E1A-C685D0E7BF36}"/>
              </a:ext>
            </a:extLst>
          </p:cNvPr>
          <p:cNvSpPr/>
          <p:nvPr/>
        </p:nvSpPr>
        <p:spPr bwMode="auto">
          <a:xfrm>
            <a:off x="6336276" y="2750309"/>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9" name="Oval 48">
            <a:extLst>
              <a:ext uri="{FF2B5EF4-FFF2-40B4-BE49-F238E27FC236}">
                <a16:creationId xmlns:a16="http://schemas.microsoft.com/office/drawing/2014/main" id="{842DACAB-EAB7-B774-05BD-02DAA0126115}"/>
              </a:ext>
            </a:extLst>
          </p:cNvPr>
          <p:cNvSpPr/>
          <p:nvPr/>
        </p:nvSpPr>
        <p:spPr bwMode="auto">
          <a:xfrm>
            <a:off x="6133934" y="2352485"/>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0" name="Oval 49">
            <a:extLst>
              <a:ext uri="{FF2B5EF4-FFF2-40B4-BE49-F238E27FC236}">
                <a16:creationId xmlns:a16="http://schemas.microsoft.com/office/drawing/2014/main" id="{A5FF0439-4514-CE5E-6FF6-1D1767B8DF6B}"/>
              </a:ext>
            </a:extLst>
          </p:cNvPr>
          <p:cNvSpPr/>
          <p:nvPr/>
        </p:nvSpPr>
        <p:spPr bwMode="auto">
          <a:xfrm>
            <a:off x="6460743" y="2422270"/>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1" name="Oval 50">
            <a:extLst>
              <a:ext uri="{FF2B5EF4-FFF2-40B4-BE49-F238E27FC236}">
                <a16:creationId xmlns:a16="http://schemas.microsoft.com/office/drawing/2014/main" id="{C4EB1B69-517D-81FA-5B1F-534C1883D2A9}"/>
              </a:ext>
            </a:extLst>
          </p:cNvPr>
          <p:cNvSpPr/>
          <p:nvPr/>
        </p:nvSpPr>
        <p:spPr bwMode="auto">
          <a:xfrm>
            <a:off x="6647316" y="1953328"/>
            <a:ext cx="54875" cy="48785"/>
          </a:xfrm>
          <a:prstGeom prst="ellipse">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2" name="TextBox 51">
            <a:extLst>
              <a:ext uri="{FF2B5EF4-FFF2-40B4-BE49-F238E27FC236}">
                <a16:creationId xmlns:a16="http://schemas.microsoft.com/office/drawing/2014/main" id="{9513F3E1-15EF-0575-267D-C1A41A6A01FE}"/>
              </a:ext>
            </a:extLst>
          </p:cNvPr>
          <p:cNvSpPr txBox="1"/>
          <p:nvPr/>
        </p:nvSpPr>
        <p:spPr>
          <a:xfrm>
            <a:off x="5949331" y="1337689"/>
            <a:ext cx="1161747" cy="369332"/>
          </a:xfrm>
          <a:prstGeom prst="rect">
            <a:avLst/>
          </a:prstGeom>
          <a:noFill/>
        </p:spPr>
        <p:txBody>
          <a:bodyPr wrap="square" rtlCol="0">
            <a:spAutoFit/>
          </a:bodyPr>
          <a:lstStyle/>
          <a:p>
            <a:r>
              <a:rPr lang="en-US" dirty="0">
                <a:solidFill>
                  <a:schemeClr val="bg2"/>
                </a:solidFill>
              </a:rPr>
              <a:t>Low LET</a:t>
            </a:r>
          </a:p>
        </p:txBody>
      </p:sp>
      <p:sp>
        <p:nvSpPr>
          <p:cNvPr id="56" name="TextBox 55">
            <a:extLst>
              <a:ext uri="{FF2B5EF4-FFF2-40B4-BE49-F238E27FC236}">
                <a16:creationId xmlns:a16="http://schemas.microsoft.com/office/drawing/2014/main" id="{1521D2E9-C5E0-A97F-042A-68C02A32F66D}"/>
              </a:ext>
            </a:extLst>
          </p:cNvPr>
          <p:cNvSpPr txBox="1"/>
          <p:nvPr/>
        </p:nvSpPr>
        <p:spPr>
          <a:xfrm>
            <a:off x="7456145" y="1337689"/>
            <a:ext cx="1161747" cy="369332"/>
          </a:xfrm>
          <a:prstGeom prst="rect">
            <a:avLst/>
          </a:prstGeom>
          <a:noFill/>
        </p:spPr>
        <p:txBody>
          <a:bodyPr wrap="square" rtlCol="0">
            <a:spAutoFit/>
          </a:bodyPr>
          <a:lstStyle/>
          <a:p>
            <a:r>
              <a:rPr lang="en-US" dirty="0">
                <a:solidFill>
                  <a:schemeClr val="bg2"/>
                </a:solidFill>
              </a:rPr>
              <a:t>High LET</a:t>
            </a:r>
          </a:p>
        </p:txBody>
      </p:sp>
      <p:sp>
        <p:nvSpPr>
          <p:cNvPr id="57" name="Content Placeholder 4">
            <a:extLst>
              <a:ext uri="{FF2B5EF4-FFF2-40B4-BE49-F238E27FC236}">
                <a16:creationId xmlns:a16="http://schemas.microsoft.com/office/drawing/2014/main" id="{DFB2F754-F42E-1D54-DF45-C3279B43580C}"/>
              </a:ext>
            </a:extLst>
          </p:cNvPr>
          <p:cNvSpPr txBox="1">
            <a:spLocks/>
          </p:cNvSpPr>
          <p:nvPr/>
        </p:nvSpPr>
        <p:spPr>
          <a:xfrm>
            <a:off x="4031999" y="3453665"/>
            <a:ext cx="4619631" cy="3239814"/>
          </a:xfrm>
          <a:prstGeom prst="rect">
            <a:avLst/>
          </a:prstGeom>
          <a:ln>
            <a:solidFill>
              <a:schemeClr val="tx1"/>
            </a:solidFill>
            <a:prstDash val="sysDash"/>
          </a:ln>
        </p:spPr>
        <p:txBody>
          <a:bodyPr/>
          <a:lstStyle>
            <a:lvl1pPr marL="0" indent="0" algn="l" rtl="0" eaLnBrk="1" fontAlgn="base" hangingPunct="1">
              <a:lnSpc>
                <a:spcPct val="100000"/>
              </a:lnSpc>
              <a:spcBef>
                <a:spcPct val="0"/>
              </a:spcBef>
              <a:spcAft>
                <a:spcPts val="0"/>
              </a:spcAft>
              <a:buClr>
                <a:srgbClr val="DD6016"/>
              </a:buClr>
              <a:buSzPct val="100000"/>
              <a:buFontTx/>
              <a:buNone/>
              <a:tabLst/>
              <a:defRPr sz="2400" b="1">
                <a:solidFill>
                  <a:schemeClr val="bg2"/>
                </a:solidFill>
                <a:latin typeface="+mn-lt"/>
                <a:ea typeface="ＭＳ Ｐゴシック" pitchFamily="-108" charset="-128"/>
                <a:cs typeface="Arial"/>
              </a:defRPr>
            </a:lvl1pPr>
            <a:lvl2pPr marL="0" indent="0" algn="l" rtl="0" eaLnBrk="1" fontAlgn="base" hangingPunct="1">
              <a:lnSpc>
                <a:spcPct val="100000"/>
              </a:lnSpc>
              <a:spcBef>
                <a:spcPct val="0"/>
              </a:spcBef>
              <a:spcAft>
                <a:spcPts val="0"/>
              </a:spcAft>
              <a:buClr>
                <a:srgbClr val="DD6016"/>
              </a:buClr>
              <a:buFontTx/>
              <a:buNone/>
              <a:defRPr sz="2400" b="1">
                <a:solidFill>
                  <a:schemeClr val="bg2"/>
                </a:solidFill>
                <a:latin typeface="+mn-lt"/>
                <a:ea typeface="ＭＳ Ｐゴシック" charset="0"/>
                <a:cs typeface="Arial"/>
              </a:defRPr>
            </a:lvl2pPr>
            <a:lvl3pPr marL="342900" indent="-114300" algn="l" rtl="0" eaLnBrk="1" fontAlgn="base" hangingPunct="1">
              <a:lnSpc>
                <a:spcPct val="100000"/>
              </a:lnSpc>
              <a:spcBef>
                <a:spcPct val="0"/>
              </a:spcBef>
              <a:spcAft>
                <a:spcPts val="0"/>
              </a:spcAft>
              <a:buClr>
                <a:schemeClr val="bg2"/>
              </a:buClr>
              <a:buSzPct val="90000"/>
              <a:buFont typeface="Arial"/>
              <a:buChar char="•"/>
              <a:tabLst/>
              <a:defRPr sz="2000">
                <a:solidFill>
                  <a:schemeClr val="bg2"/>
                </a:solidFill>
                <a:latin typeface="+mn-lt"/>
                <a:ea typeface="Arial Narrow" pitchFamily="-112" charset="0"/>
                <a:cs typeface="Arial"/>
              </a:defRPr>
            </a:lvl3pPr>
            <a:lvl4pPr marL="742950" indent="-169863" algn="l" rtl="0" eaLnBrk="1" fontAlgn="base" hangingPunct="1">
              <a:lnSpc>
                <a:spcPct val="100000"/>
              </a:lnSpc>
              <a:spcBef>
                <a:spcPct val="0"/>
              </a:spcBef>
              <a:spcAft>
                <a:spcPts val="0"/>
              </a:spcAft>
              <a:buClrTx/>
              <a:buFont typeface="Lucida Grande"/>
              <a:buChar char="–"/>
              <a:defRPr sz="1800">
                <a:solidFill>
                  <a:srgbClr val="000000"/>
                </a:solidFill>
                <a:latin typeface="Arial"/>
                <a:ea typeface="Arial Narrow" pitchFamily="-112" charset="0"/>
                <a:cs typeface="Arial"/>
              </a:defRPr>
            </a:lvl4pPr>
            <a:lvl5pPr marL="627063" indent="0" algn="l" rtl="0" eaLnBrk="1" fontAlgn="base" hangingPunct="1">
              <a:lnSpc>
                <a:spcPct val="100000"/>
              </a:lnSpc>
              <a:spcBef>
                <a:spcPct val="0"/>
              </a:spcBef>
              <a:spcAft>
                <a:spcPts val="0"/>
              </a:spcAft>
              <a:buClr>
                <a:srgbClr val="DD6016"/>
              </a:buClr>
              <a:buFontTx/>
              <a:buNone/>
              <a:defRPr sz="1400">
                <a:solidFill>
                  <a:srgbClr val="7F7F7F"/>
                </a:solidFill>
                <a:latin typeface="Century Gothic"/>
                <a:ea typeface="Arial Narrow" pitchFamily="-112" charset="0"/>
                <a:cs typeface="Century Gothic"/>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lvl="2" indent="0" defTabSz="914400">
              <a:lnSpc>
                <a:spcPct val="114000"/>
              </a:lnSpc>
              <a:buNone/>
            </a:pPr>
            <a:r>
              <a:rPr lang="en-US" sz="1400" kern="0" dirty="0">
                <a:latin typeface="Arial" panose="020B0604020202020204" pitchFamily="34" charset="0"/>
                <a:cs typeface="Arial" panose="020B0604020202020204" pitchFamily="34" charset="0"/>
              </a:rPr>
              <a:t>Example transient:</a:t>
            </a:r>
          </a:p>
          <a:p>
            <a:pPr lvl="2" indent="0" defTabSz="914400">
              <a:lnSpc>
                <a:spcPct val="114000"/>
              </a:lnSpc>
              <a:buNone/>
            </a:pPr>
            <a:endParaRPr lang="en-US" sz="1200" kern="0" dirty="0">
              <a:latin typeface="Arial" panose="020B0604020202020204" pitchFamily="34" charset="0"/>
              <a:cs typeface="Arial" panose="020B0604020202020204" pitchFamily="34" charset="0"/>
            </a:endParaRPr>
          </a:p>
          <a:p>
            <a:pPr marL="628650" lvl="2" indent="-285750" defTabSz="914400">
              <a:lnSpc>
                <a:spcPct val="114000"/>
              </a:lnSpc>
              <a:buFontTx/>
              <a:buChar char="-"/>
            </a:pPr>
            <a:r>
              <a:rPr lang="en-US" sz="1200" kern="0" dirty="0">
                <a:latin typeface="Arial" panose="020B0604020202020204" pitchFamily="34" charset="0"/>
                <a:cs typeface="Arial" panose="020B0604020202020204" pitchFamily="34" charset="0"/>
              </a:rPr>
              <a:t>Ion track deposits energy into epitaxial layer </a:t>
            </a:r>
          </a:p>
          <a:p>
            <a:pPr marL="628650" lvl="2" indent="-285750" defTabSz="914400">
              <a:lnSpc>
                <a:spcPct val="114000"/>
              </a:lnSpc>
              <a:buFontTx/>
              <a:buChar char="-"/>
            </a:pPr>
            <a:r>
              <a:rPr lang="en-US" sz="1200" kern="0" dirty="0">
                <a:latin typeface="Arial" panose="020B0604020202020204" pitchFamily="34" charset="0"/>
                <a:cs typeface="Arial" panose="020B0604020202020204" pitchFamily="34" charset="0"/>
              </a:rPr>
              <a:t>Charge builds up</a:t>
            </a:r>
          </a:p>
          <a:p>
            <a:pPr marL="628650" lvl="2" indent="-285750" defTabSz="914400">
              <a:lnSpc>
                <a:spcPct val="114000"/>
              </a:lnSpc>
              <a:buFontTx/>
              <a:buChar char="-"/>
            </a:pPr>
            <a:r>
              <a:rPr lang="en-US" sz="1200" kern="0" dirty="0">
                <a:latin typeface="Arial" panose="020B0604020202020204" pitchFamily="34" charset="0"/>
                <a:cs typeface="Arial" panose="020B0604020202020204" pitchFamily="34" charset="0"/>
              </a:rPr>
              <a:t>Charge reaches turn-on threshold</a:t>
            </a:r>
          </a:p>
          <a:p>
            <a:pPr marL="628650" lvl="2" indent="-285750" defTabSz="914400">
              <a:lnSpc>
                <a:spcPct val="114000"/>
              </a:lnSpc>
              <a:buFontTx/>
              <a:buChar char="-"/>
            </a:pPr>
            <a:r>
              <a:rPr lang="en-US" sz="1200" kern="0" dirty="0">
                <a:latin typeface="Arial" panose="020B0604020202020204" pitchFamily="34" charset="0"/>
                <a:cs typeface="Arial" panose="020B0604020202020204" pitchFamily="34" charset="0"/>
              </a:rPr>
              <a:t>Transient error of turned-on transistor occurs</a:t>
            </a:r>
          </a:p>
          <a:p>
            <a:pPr marL="628650" lvl="2" indent="-285750" defTabSz="914400">
              <a:lnSpc>
                <a:spcPct val="114000"/>
              </a:lnSpc>
              <a:buFontTx/>
              <a:buChar char="-"/>
            </a:pPr>
            <a:r>
              <a:rPr lang="en-US" sz="1200" kern="0" dirty="0">
                <a:latin typeface="Arial" panose="020B0604020202020204" pitchFamily="34" charset="0"/>
                <a:cs typeface="Arial" panose="020B0604020202020204" pitchFamily="34" charset="0"/>
              </a:rPr>
              <a:t>Consequences need to be evaluated relative to the application</a:t>
            </a:r>
          </a:p>
          <a:p>
            <a:pPr defTabSz="914400">
              <a:lnSpc>
                <a:spcPct val="114000"/>
              </a:lnSpc>
            </a:pPr>
            <a:endParaRPr lang="en-US" sz="2000" kern="0" dirty="0"/>
          </a:p>
        </p:txBody>
      </p:sp>
      <p:pic>
        <p:nvPicPr>
          <p:cNvPr id="59" name="Picture 58">
            <a:extLst>
              <a:ext uri="{FF2B5EF4-FFF2-40B4-BE49-F238E27FC236}">
                <a16:creationId xmlns:a16="http://schemas.microsoft.com/office/drawing/2014/main" id="{D46DBF0E-FD93-2FDA-4072-BB86AD430462}"/>
              </a:ext>
            </a:extLst>
          </p:cNvPr>
          <p:cNvPicPr>
            <a:picLocks noChangeAspect="1"/>
          </p:cNvPicPr>
          <p:nvPr/>
        </p:nvPicPr>
        <p:blipFill>
          <a:blip r:embed="rId3"/>
          <a:stretch>
            <a:fillRect/>
          </a:stretch>
        </p:blipFill>
        <p:spPr>
          <a:xfrm>
            <a:off x="5679727" y="5135862"/>
            <a:ext cx="2376426" cy="1555837"/>
          </a:xfrm>
          <a:prstGeom prst="rect">
            <a:avLst/>
          </a:prstGeom>
        </p:spPr>
      </p:pic>
      <p:sp>
        <p:nvSpPr>
          <p:cNvPr id="60" name="TextBox 59">
            <a:extLst>
              <a:ext uri="{FF2B5EF4-FFF2-40B4-BE49-F238E27FC236}">
                <a16:creationId xmlns:a16="http://schemas.microsoft.com/office/drawing/2014/main" id="{99814AE5-DD1E-E476-180F-0E575786B557}"/>
              </a:ext>
            </a:extLst>
          </p:cNvPr>
          <p:cNvSpPr txBox="1"/>
          <p:nvPr/>
        </p:nvSpPr>
        <p:spPr>
          <a:xfrm rot="16200000">
            <a:off x="7407857" y="5484210"/>
            <a:ext cx="2231101" cy="230832"/>
          </a:xfrm>
          <a:prstGeom prst="rect">
            <a:avLst/>
          </a:prstGeom>
          <a:noFill/>
        </p:spPr>
        <p:txBody>
          <a:bodyPr wrap="square">
            <a:spAutoFit/>
          </a:bodyPr>
          <a:lstStyle/>
          <a:p>
            <a:r>
              <a:rPr lang="en-US" sz="900" dirty="0"/>
              <a:t>https://slideplayer.com/slide/13154892/</a:t>
            </a:r>
          </a:p>
        </p:txBody>
      </p:sp>
    </p:spTree>
    <p:extLst>
      <p:ext uri="{BB962C8B-B14F-4D97-AF65-F5344CB8AC3E}">
        <p14:creationId xmlns:p14="http://schemas.microsoft.com/office/powerpoint/2010/main" val="3859143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a:xfrm>
            <a:off x="540778" y="0"/>
            <a:ext cx="8603222" cy="848819"/>
          </a:xfrm>
        </p:spPr>
        <p:txBody>
          <a:bodyPr/>
          <a:lstStyle/>
          <a:p>
            <a:r>
              <a:rPr lang="en-US" dirty="0"/>
              <a:t>Interactions with Electronic Devices</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19</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625642" y="1029056"/>
            <a:ext cx="7762087" cy="2851281"/>
          </a:xfrm>
        </p:spPr>
        <p:txBody>
          <a:bodyPr/>
          <a:lstStyle/>
          <a:p>
            <a:pPr marL="342900" indent="-342900">
              <a:lnSpc>
                <a:spcPct val="114000"/>
              </a:lnSpc>
              <a:buFont typeface="Arial" panose="020B0604020202020204" pitchFamily="34" charset="0"/>
              <a:buChar char="•"/>
            </a:pPr>
            <a:r>
              <a:rPr lang="en-US" sz="1800" b="0" dirty="0">
                <a:latin typeface="Arial" panose="020B0604020202020204" pitchFamily="34" charset="0"/>
                <a:cs typeface="Arial" panose="020B0604020202020204" pitchFamily="34" charset="0"/>
              </a:rPr>
              <a:t>Single Event Effects (SEE)</a:t>
            </a:r>
          </a:p>
          <a:p>
            <a:pPr marL="685800" lvl="2" indent="-342900">
              <a:lnSpc>
                <a:spcPct val="114000"/>
              </a:lnSpc>
              <a:buFont typeface="Arial" panose="020B0604020202020204" pitchFamily="34" charset="0"/>
              <a:buChar char="•"/>
            </a:pPr>
            <a:r>
              <a:rPr lang="en-US" sz="1500" dirty="0">
                <a:latin typeface="Arial" panose="020B0604020202020204" pitchFamily="34" charset="0"/>
                <a:cs typeface="Arial" panose="020B0604020202020204" pitchFamily="34" charset="0"/>
              </a:rPr>
              <a:t>Energy profiles of ions shift as they get heavier: higher LET &amp; decreased depth dose</a:t>
            </a:r>
          </a:p>
          <a:p>
            <a:pPr marL="685800" lvl="2" indent="-342900">
              <a:lnSpc>
                <a:spcPct val="114000"/>
              </a:lnSpc>
              <a:buFont typeface="Arial" panose="020B0604020202020204" pitchFamily="34" charset="0"/>
              <a:buChar char="•"/>
            </a:pPr>
            <a:r>
              <a:rPr lang="en-US" sz="1500" dirty="0">
                <a:latin typeface="Arial" panose="020B0604020202020204" pitchFamily="34" charset="0"/>
                <a:cs typeface="Arial" panose="020B0604020202020204" pitchFamily="34" charset="0"/>
              </a:rPr>
              <a:t>As accelerator energy increases: lower LET &amp; increased depth dose</a:t>
            </a:r>
          </a:p>
          <a:p>
            <a:pPr marL="685800" lvl="2" indent="-342900">
              <a:lnSpc>
                <a:spcPct val="114000"/>
              </a:lnSpc>
              <a:buFont typeface="Arial" panose="020B0604020202020204" pitchFamily="34" charset="0"/>
              <a:buChar char="•"/>
            </a:pPr>
            <a:r>
              <a:rPr lang="en-US" sz="1500" dirty="0"/>
              <a:t>Bragg peak energy level is specific to the ion. It does not change with acceleration or by traveling through shielding.</a:t>
            </a:r>
          </a:p>
          <a:p>
            <a:pPr marL="1085850" lvl="3" indent="-342900">
              <a:lnSpc>
                <a:spcPct val="114000"/>
              </a:lnSpc>
              <a:buFont typeface="Arial" panose="020B0604020202020204" pitchFamily="34" charset="0"/>
              <a:buChar char="•"/>
            </a:pPr>
            <a:r>
              <a:rPr lang="en-US" sz="1300" dirty="0"/>
              <a:t>Acceleration or shielding will change how deep the ion travels before depositing the energy peak that is the Bragg peak.</a:t>
            </a:r>
          </a:p>
          <a:p>
            <a:pPr marL="685800" lvl="2" indent="-342900">
              <a:lnSpc>
                <a:spcPct val="114000"/>
              </a:lnSpc>
              <a:buFont typeface="Arial" panose="020B0604020202020204" pitchFamily="34" charset="0"/>
              <a:buChar char="•"/>
            </a:pPr>
            <a:endParaRPr lang="en-US" sz="1800" dirty="0"/>
          </a:p>
          <a:p>
            <a:pPr>
              <a:lnSpc>
                <a:spcPct val="114000"/>
              </a:lnSpc>
            </a:pPr>
            <a:endParaRPr lang="en-US" sz="18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Tree>
    <p:extLst>
      <p:ext uri="{BB962C8B-B14F-4D97-AF65-F5344CB8AC3E}">
        <p14:creationId xmlns:p14="http://schemas.microsoft.com/office/powerpoint/2010/main" val="2186445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a:xfrm>
            <a:off x="540778" y="0"/>
            <a:ext cx="8603222" cy="848819"/>
          </a:xfrm>
        </p:spPr>
        <p:txBody>
          <a:bodyPr/>
          <a:lstStyle/>
          <a:p>
            <a:r>
              <a:rPr lang="en-US" dirty="0"/>
              <a:t>Interactions with Electronic Devices</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20</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625642" y="1502585"/>
            <a:ext cx="7762087" cy="1207552"/>
          </a:xfrm>
        </p:spPr>
        <p:txBody>
          <a:bodyPr/>
          <a:lstStyle/>
          <a:p>
            <a:pPr marL="342900" indent="-342900">
              <a:lnSpc>
                <a:spcPct val="114000"/>
              </a:lnSpc>
              <a:buFont typeface="Arial" panose="020B0604020202020204" pitchFamily="34" charset="0"/>
              <a:buChar char="•"/>
            </a:pPr>
            <a:r>
              <a:rPr lang="en-US" sz="1800" b="0" dirty="0">
                <a:latin typeface="Arial" panose="020B0604020202020204" pitchFamily="34" charset="0"/>
                <a:cs typeface="Arial" panose="020B0604020202020204" pitchFamily="34" charset="0"/>
              </a:rPr>
              <a:t>Single Event Effects (SEE)</a:t>
            </a:r>
          </a:p>
          <a:p>
            <a:pPr marL="685800" lvl="2" indent="-342900">
              <a:lnSpc>
                <a:spcPct val="114000"/>
              </a:lnSpc>
              <a:buFont typeface="Arial" panose="020B0604020202020204" pitchFamily="34" charset="0"/>
              <a:buChar char="•"/>
            </a:pPr>
            <a:r>
              <a:rPr lang="en-US" sz="1500" dirty="0">
                <a:latin typeface="Arial" panose="020B0604020202020204" pitchFamily="34" charset="0"/>
                <a:cs typeface="Arial" panose="020B0604020202020204" pitchFamily="34" charset="0"/>
              </a:rPr>
              <a:t>Shielding reduced the fluence but increases LET of the particles that reach the detector.</a:t>
            </a:r>
          </a:p>
          <a:p>
            <a:pPr marL="685800" lvl="2" indent="-342900">
              <a:lnSpc>
                <a:spcPct val="114000"/>
              </a:lnSpc>
              <a:buFont typeface="Arial" panose="020B0604020202020204" pitchFamily="34" charset="0"/>
              <a:buChar char="•"/>
            </a:pPr>
            <a:r>
              <a:rPr lang="en-US" sz="1500" dirty="0">
                <a:latin typeface="Arial" panose="020B0604020202020204" pitchFamily="34" charset="0"/>
                <a:cs typeface="Arial" panose="020B0604020202020204" pitchFamily="34" charset="0"/>
              </a:rPr>
              <a:t>Heavy ions will deposit the same amount of energy with or without shielding. With shielding, the energy is deposited at more shallow depth. </a:t>
            </a:r>
          </a:p>
          <a:p>
            <a:pPr marL="1085850" lvl="3" indent="-342900">
              <a:lnSpc>
                <a:spcPct val="114000"/>
              </a:lnSpc>
              <a:buFont typeface="Arial" panose="020B0604020202020204" pitchFamily="34" charset="0"/>
              <a:buChar char="•"/>
            </a:pPr>
            <a:r>
              <a:rPr lang="en-US" sz="1300" dirty="0">
                <a:latin typeface="Arial" panose="020B0604020202020204" pitchFamily="34" charset="0"/>
                <a:cs typeface="Arial" panose="020B0604020202020204" pitchFamily="34" charset="0"/>
              </a:rPr>
              <a:t>If sensitive components are in area of that shallow depth, the shielding will worsen the radiation environment for those parts. </a:t>
            </a:r>
          </a:p>
          <a:p>
            <a:pPr marL="1085850" lvl="3" indent="-342900">
              <a:lnSpc>
                <a:spcPct val="114000"/>
              </a:lnSpc>
              <a:buFont typeface="Arial" panose="020B0604020202020204" pitchFamily="34" charset="0"/>
              <a:buChar char="•"/>
            </a:pPr>
            <a:r>
              <a:rPr lang="en-US" sz="1300" dirty="0">
                <a:latin typeface="Arial" panose="020B0604020202020204" pitchFamily="34" charset="0"/>
                <a:cs typeface="Arial" panose="020B0604020202020204" pitchFamily="34" charset="0"/>
              </a:rPr>
              <a:t>Conversely, without shielding, the most energetic ions may fly right by the sensitive parts and deposit inconsequential amounts of energy.</a:t>
            </a:r>
            <a:endParaRPr lang="en-US" sz="1300" dirty="0"/>
          </a:p>
          <a:p>
            <a:pPr marL="685800" lvl="2" indent="-342900">
              <a:lnSpc>
                <a:spcPct val="114000"/>
              </a:lnSpc>
              <a:buFont typeface="Arial" panose="020B0604020202020204" pitchFamily="34" charset="0"/>
              <a:buChar char="•"/>
            </a:pPr>
            <a:endParaRPr lang="en-US" sz="1800" dirty="0"/>
          </a:p>
          <a:p>
            <a:pPr>
              <a:lnSpc>
                <a:spcPct val="114000"/>
              </a:lnSpc>
            </a:pPr>
            <a:endParaRPr lang="en-US" sz="18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Tree>
    <p:extLst>
      <p:ext uri="{BB962C8B-B14F-4D97-AF65-F5344CB8AC3E}">
        <p14:creationId xmlns:p14="http://schemas.microsoft.com/office/powerpoint/2010/main" val="3539519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a:xfrm>
            <a:off x="540778" y="0"/>
            <a:ext cx="8603222" cy="848819"/>
          </a:xfrm>
        </p:spPr>
        <p:txBody>
          <a:bodyPr/>
          <a:lstStyle/>
          <a:p>
            <a:r>
              <a:rPr lang="en-US" dirty="0"/>
              <a:t>Interactions with Electronic Devices</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21</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134581" y="918466"/>
            <a:ext cx="5597481" cy="5721171"/>
          </a:xfrm>
        </p:spPr>
        <p:txBody>
          <a:bodyPr/>
          <a:lstStyle/>
          <a:p>
            <a:pPr marL="342900" indent="-342900">
              <a:lnSpc>
                <a:spcPct val="114000"/>
              </a:lnSpc>
              <a:buFont typeface="Arial" panose="020B0604020202020204" pitchFamily="34" charset="0"/>
              <a:buChar char="•"/>
            </a:pPr>
            <a:r>
              <a:rPr lang="en-US" sz="1700" b="0" dirty="0"/>
              <a:t>Displacement-Damage Dose (DDD)</a:t>
            </a:r>
          </a:p>
          <a:p>
            <a:pPr marL="342900" indent="-342900">
              <a:lnSpc>
                <a:spcPct val="114000"/>
              </a:lnSpc>
              <a:buFont typeface="Arial" panose="020B0604020202020204" pitchFamily="34" charset="0"/>
              <a:buChar char="•"/>
            </a:pPr>
            <a:endParaRPr lang="en-US" sz="1200" b="0" dirty="0"/>
          </a:p>
          <a:p>
            <a:pPr marL="685800" lvl="2" indent="-342900">
              <a:lnSpc>
                <a:spcPct val="114000"/>
              </a:lnSpc>
              <a:buFont typeface="Arial" panose="020B0604020202020204" pitchFamily="34" charset="0"/>
              <a:buChar char="•"/>
            </a:pPr>
            <a:r>
              <a:rPr lang="en-US" sz="1500" b="0" dirty="0">
                <a:latin typeface="Arial" panose="020B0604020202020204" pitchFamily="34" charset="0"/>
                <a:cs typeface="Arial" panose="020B0604020202020204" pitchFamily="34" charset="0"/>
              </a:rPr>
              <a:t>Cumulative long term non-ionizing damage due to neutrons, but also protons and electrons. </a:t>
            </a:r>
          </a:p>
          <a:p>
            <a:pPr marL="1085850" lvl="3" indent="-342900">
              <a:lnSpc>
                <a:spcPct val="114000"/>
              </a:lnSpc>
              <a:buFont typeface="Arial" panose="020B0604020202020204" pitchFamily="34" charset="0"/>
              <a:buChar char="•"/>
            </a:pPr>
            <a:r>
              <a:rPr lang="en-US" sz="1400" b="0" dirty="0">
                <a:solidFill>
                  <a:schemeClr val="bg2"/>
                </a:solidFill>
                <a:latin typeface="Arial" panose="020B0604020202020204" pitchFamily="34" charset="0"/>
                <a:cs typeface="Arial" panose="020B0604020202020204" pitchFamily="34" charset="0"/>
              </a:rPr>
              <a:t>keV to MeV range</a:t>
            </a:r>
          </a:p>
          <a:p>
            <a:pPr marL="1085850" lvl="3" indent="-342900">
              <a:lnSpc>
                <a:spcPct val="114000"/>
              </a:lnSpc>
              <a:buFont typeface="Arial" panose="020B0604020202020204" pitchFamily="34" charset="0"/>
              <a:buChar char="•"/>
            </a:pPr>
            <a:endParaRPr lang="en-US" sz="1200" b="0" dirty="0">
              <a:solidFill>
                <a:schemeClr val="bg2"/>
              </a:solidFill>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500" b="0" dirty="0">
                <a:latin typeface="Arial" panose="020B0604020202020204" pitchFamily="34" charset="0"/>
                <a:cs typeface="Arial" panose="020B0604020202020204" pitchFamily="34" charset="0"/>
              </a:rPr>
              <a:t>Unit of interest is particle fluence for each energy mapped to test energy.</a:t>
            </a:r>
          </a:p>
          <a:p>
            <a:pPr marL="1085850" lvl="3" indent="-342900">
              <a:lnSpc>
                <a:spcPct val="114000"/>
              </a:lnSpc>
              <a:buFont typeface="Arial" panose="020B0604020202020204" pitchFamily="34" charset="0"/>
              <a:buChar char="•"/>
            </a:pPr>
            <a:r>
              <a:rPr lang="en-US" sz="1400" b="0" dirty="0">
                <a:solidFill>
                  <a:schemeClr val="bg2"/>
                </a:solidFill>
                <a:latin typeface="Arial" panose="020B0604020202020204" pitchFamily="34" charset="0"/>
                <a:cs typeface="Arial" panose="020B0604020202020204" pitchFamily="34" charset="0"/>
              </a:rPr>
              <a:t>Non-ionizing energy loss (NIEL) is one means of discussing.</a:t>
            </a:r>
          </a:p>
          <a:p>
            <a:pPr marL="685800" lvl="2" indent="-342900">
              <a:lnSpc>
                <a:spcPct val="114000"/>
              </a:lnSpc>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500" dirty="0">
                <a:latin typeface="Arial" panose="020B0604020202020204" pitchFamily="34" charset="0"/>
                <a:cs typeface="Arial" panose="020B0604020202020204" pitchFamily="34" charset="0"/>
              </a:rPr>
              <a:t>Damage is a result of nuclear elastic interactions that result in atomic displacement.</a:t>
            </a:r>
          </a:p>
          <a:p>
            <a:pPr marL="685800" lvl="2" indent="-342900">
              <a:lnSpc>
                <a:spcPct val="114000"/>
              </a:lnSpc>
              <a:buFont typeface="Arial" panose="020B0604020202020204" pitchFamily="34" charset="0"/>
              <a:buChar char="•"/>
            </a:pPr>
            <a:endParaRPr lang="en-US" sz="1200" b="0" dirty="0">
              <a:solidFill>
                <a:schemeClr val="bg2"/>
              </a:solidFill>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500" dirty="0">
                <a:latin typeface="Arial" panose="020B0604020202020204" pitchFamily="34" charset="0"/>
                <a:cs typeface="Arial" panose="020B0604020202020204" pitchFamily="34" charset="0"/>
              </a:rPr>
              <a:t>The e</a:t>
            </a:r>
            <a:r>
              <a:rPr lang="en-US" sz="1500" b="0" dirty="0">
                <a:latin typeface="Arial" panose="020B0604020202020204" pitchFamily="34" charset="0"/>
                <a:cs typeface="Arial" panose="020B0604020202020204" pitchFamily="34" charset="0"/>
              </a:rPr>
              <a:t>lectronic </a:t>
            </a:r>
            <a:r>
              <a:rPr lang="en-US" sz="1500" dirty="0">
                <a:latin typeface="Arial" panose="020B0604020202020204" pitchFamily="34" charset="0"/>
                <a:cs typeface="Arial" panose="020B0604020202020204" pitchFamily="34" charset="0"/>
              </a:rPr>
              <a:t>e</a:t>
            </a:r>
            <a:r>
              <a:rPr lang="en-US" sz="1500" b="0" dirty="0">
                <a:latin typeface="Arial" panose="020B0604020202020204" pitchFamily="34" charset="0"/>
                <a:cs typeface="Arial" panose="020B0604020202020204" pitchFamily="34" charset="0"/>
              </a:rPr>
              <a:t>ffects are due to a cumulation of </a:t>
            </a:r>
            <a:r>
              <a:rPr lang="en-US" sz="1500" b="0" dirty="0">
                <a:solidFill>
                  <a:schemeClr val="bg2"/>
                </a:solidFill>
                <a:latin typeface="Arial" panose="020B0604020202020204" pitchFamily="34" charset="0"/>
                <a:cs typeface="Arial" panose="020B0604020202020204" pitchFamily="34" charset="0"/>
              </a:rPr>
              <a:t>defects which results in device degradation.</a:t>
            </a:r>
          </a:p>
          <a:p>
            <a:pPr marL="1085850" lvl="3" indent="-342900">
              <a:lnSpc>
                <a:spcPct val="114000"/>
              </a:lnSpc>
              <a:buFont typeface="Arial" panose="020B0604020202020204" pitchFamily="34" charset="0"/>
              <a:buChar char="•"/>
            </a:pPr>
            <a:r>
              <a:rPr lang="en-US" sz="1400" b="0" dirty="0">
                <a:solidFill>
                  <a:schemeClr val="bg2"/>
                </a:solidFill>
                <a:latin typeface="Arial" panose="020B0604020202020204" pitchFamily="34" charset="0"/>
                <a:cs typeface="Arial" panose="020B0604020202020204" pitchFamily="34" charset="0"/>
              </a:rPr>
              <a:t>May be similar to TID effects.</a:t>
            </a:r>
          </a:p>
          <a:p>
            <a:pPr marL="1085850" lvl="3" indent="-342900">
              <a:lnSpc>
                <a:spcPct val="114000"/>
              </a:lnSpc>
              <a:buFont typeface="Arial" panose="020B0604020202020204" pitchFamily="34" charset="0"/>
              <a:buChar char="•"/>
            </a:pPr>
            <a:r>
              <a:rPr lang="en-US" sz="1400" b="0" dirty="0">
                <a:solidFill>
                  <a:schemeClr val="bg2"/>
                </a:solidFill>
                <a:latin typeface="Arial" panose="020B0604020202020204" pitchFamily="34" charset="0"/>
                <a:cs typeface="Arial" panose="020B0604020202020204" pitchFamily="34" charset="0"/>
              </a:rPr>
              <a:t>Optocouplers, solar cells, charge coupled devices (CCDs), linear bipolar devices.</a:t>
            </a:r>
          </a:p>
          <a:p>
            <a:pPr marL="1085850" lvl="3" indent="-342900">
              <a:lnSpc>
                <a:spcPct val="114000"/>
              </a:lnSpc>
              <a:buFont typeface="Arial" panose="020B0604020202020204" pitchFamily="34" charset="0"/>
              <a:buChar char="•"/>
            </a:pPr>
            <a:r>
              <a:rPr lang="en-US" sz="1400" dirty="0">
                <a:solidFill>
                  <a:schemeClr val="bg2"/>
                </a:solidFill>
                <a:latin typeface="Arial" panose="020B0604020202020204" pitchFamily="34" charset="0"/>
                <a:cs typeface="Arial" panose="020B0604020202020204" pitchFamily="34" charset="0"/>
              </a:rPr>
              <a:t>Lesser issue for digital CMOS.</a:t>
            </a:r>
            <a:endParaRPr lang="en-US" sz="1400" b="0" dirty="0">
              <a:solidFill>
                <a:schemeClr val="bg2"/>
              </a:solidFill>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endParaRPr lang="en-US" sz="1200" b="0" dirty="0">
              <a:latin typeface="Arial" panose="020B0604020202020204" pitchFamily="34" charset="0"/>
              <a:cs typeface="Arial" panose="020B0604020202020204" pitchFamily="34" charset="0"/>
            </a:endParaRPr>
          </a:p>
          <a:p>
            <a:pPr marL="685800" lvl="2" indent="-342900">
              <a:lnSpc>
                <a:spcPct val="114000"/>
              </a:lnSpc>
              <a:buFont typeface="Arial" panose="020B0604020202020204" pitchFamily="34" charset="0"/>
              <a:buChar char="•"/>
            </a:pPr>
            <a:r>
              <a:rPr lang="en-US" sz="1500" b="0" dirty="0">
                <a:latin typeface="Arial" panose="020B0604020202020204" pitchFamily="34" charset="0"/>
                <a:cs typeface="Arial" panose="020B0604020202020204" pitchFamily="34" charset="0"/>
              </a:rPr>
              <a:t>Can partially mitigate with shielding.</a:t>
            </a:r>
          </a:p>
          <a:p>
            <a:pPr marL="1085850" lvl="3" indent="-342900">
              <a:lnSpc>
                <a:spcPct val="114000"/>
              </a:lnSpc>
              <a:buFont typeface="Arial" panose="020B0604020202020204" pitchFamily="34" charset="0"/>
              <a:buChar char="•"/>
            </a:pPr>
            <a:r>
              <a:rPr lang="en-US" sz="1500" b="0" dirty="0">
                <a:solidFill>
                  <a:schemeClr val="bg2"/>
                </a:solidFill>
                <a:latin typeface="Arial" panose="020B0604020202020204" pitchFamily="34" charset="0"/>
                <a:cs typeface="Arial" panose="020B0604020202020204" pitchFamily="34" charset="0"/>
              </a:rPr>
              <a:t>Reduces low energy protons and electrons.</a:t>
            </a:r>
          </a:p>
        </p:txBody>
      </p:sp>
    </p:spTree>
    <p:extLst>
      <p:ext uri="{BB962C8B-B14F-4D97-AF65-F5344CB8AC3E}">
        <p14:creationId xmlns:p14="http://schemas.microsoft.com/office/powerpoint/2010/main" val="111391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a:xfrm>
            <a:off x="540778" y="0"/>
            <a:ext cx="8603222" cy="848819"/>
          </a:xfrm>
        </p:spPr>
        <p:txBody>
          <a:bodyPr/>
          <a:lstStyle/>
          <a:p>
            <a:r>
              <a:rPr lang="en-US" dirty="0"/>
              <a:t>Interactions with Electronic Devices</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dirty="0"/>
              <a:t>File Name.</a:t>
            </a:r>
            <a:fld id="{F3E9E773-C84B-4F48-B42B-2136FDBAB2E2}" type="slidenum">
              <a:rPr lang="en-US" smtClean="0"/>
              <a:pPr>
                <a:defRPr/>
              </a:pPr>
              <a:t>22</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10" name="Content Placeholder 4">
            <a:extLst>
              <a:ext uri="{FF2B5EF4-FFF2-40B4-BE49-F238E27FC236}">
                <a16:creationId xmlns:a16="http://schemas.microsoft.com/office/drawing/2014/main" id="{5C578F64-8633-4DF5-8DDD-500B454400E5}"/>
              </a:ext>
            </a:extLst>
          </p:cNvPr>
          <p:cNvSpPr>
            <a:spLocks noGrp="1"/>
          </p:cNvSpPr>
          <p:nvPr>
            <p:ph idx="1"/>
          </p:nvPr>
        </p:nvSpPr>
        <p:spPr>
          <a:xfrm>
            <a:off x="531646" y="1029057"/>
            <a:ext cx="8080708" cy="5306002"/>
          </a:xfrm>
        </p:spPr>
        <p:txBody>
          <a:bodyPr/>
          <a:lstStyle/>
          <a:p>
            <a:pPr marL="342900" indent="-342900">
              <a:lnSpc>
                <a:spcPct val="114000"/>
              </a:lnSpc>
              <a:buFont typeface="Arial" panose="020B0604020202020204" pitchFamily="34" charset="0"/>
              <a:buChar char="•"/>
            </a:pPr>
            <a:r>
              <a:rPr lang="en-US" sz="1800" b="0" dirty="0"/>
              <a:t>Deep Dielectric Charging (DDC)</a:t>
            </a:r>
          </a:p>
          <a:p>
            <a:pPr marL="342900" indent="-342900">
              <a:lnSpc>
                <a:spcPct val="114000"/>
              </a:lnSpc>
              <a:buFont typeface="Arial" panose="020B0604020202020204" pitchFamily="34" charset="0"/>
              <a:buChar char="•"/>
            </a:pPr>
            <a:endParaRPr lang="en-US" sz="1600" b="0" dirty="0"/>
          </a:p>
          <a:p>
            <a:pPr marL="685800" lvl="2" indent="-342900">
              <a:lnSpc>
                <a:spcPct val="114000"/>
              </a:lnSpc>
              <a:buFont typeface="Arial" panose="020B0604020202020204" pitchFamily="34" charset="0"/>
              <a:buChar char="•"/>
            </a:pPr>
            <a:r>
              <a:rPr lang="en-US" sz="1600" dirty="0"/>
              <a:t>DDC is an internal, or bulk, charging. Charge densities accumulate within insulating (or dielectric) materials.</a:t>
            </a:r>
          </a:p>
          <a:p>
            <a:pPr marL="1085850" lvl="3" indent="-342900">
              <a:lnSpc>
                <a:spcPct val="114000"/>
              </a:lnSpc>
              <a:buFont typeface="Arial" panose="020B0604020202020204" pitchFamily="34" charset="0"/>
              <a:buChar char="•"/>
            </a:pPr>
            <a:r>
              <a:rPr lang="en-US" sz="1600" b="0" dirty="0"/>
              <a:t>The induced electric field may exceed the breakdown threshold for the material, causing electrostatic discharge (ESD) in the insulating material.</a:t>
            </a:r>
          </a:p>
          <a:p>
            <a:pPr marL="685800" lvl="2" indent="-342900">
              <a:lnSpc>
                <a:spcPct val="114000"/>
              </a:lnSpc>
              <a:buFont typeface="Arial" panose="020B0604020202020204" pitchFamily="34" charset="0"/>
              <a:buChar char="•"/>
            </a:pPr>
            <a:endParaRPr lang="en-US" sz="1600" dirty="0"/>
          </a:p>
          <a:p>
            <a:pPr marL="685800" lvl="2" indent="-342900">
              <a:lnSpc>
                <a:spcPct val="114000"/>
              </a:lnSpc>
              <a:buFont typeface="Arial" panose="020B0604020202020204" pitchFamily="34" charset="0"/>
              <a:buChar char="•"/>
            </a:pPr>
            <a:r>
              <a:rPr lang="en-US" sz="1600" dirty="0"/>
              <a:t>As DDC accumulates, electric fields within the spacecraft are generated. There is also a risk of arcing which can result in damage to components.</a:t>
            </a:r>
          </a:p>
          <a:p>
            <a:pPr>
              <a:lnSpc>
                <a:spcPct val="114000"/>
              </a:lnSpc>
            </a:pPr>
            <a:endParaRPr lang="en-US" sz="16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pic>
        <p:nvPicPr>
          <p:cNvPr id="5" name="Picture 4">
            <a:extLst>
              <a:ext uri="{FF2B5EF4-FFF2-40B4-BE49-F238E27FC236}">
                <a16:creationId xmlns:a16="http://schemas.microsoft.com/office/drawing/2014/main" id="{824F3550-9F1E-2411-E139-8BE29CF7B003}"/>
              </a:ext>
            </a:extLst>
          </p:cNvPr>
          <p:cNvPicPr>
            <a:picLocks noChangeAspect="1"/>
          </p:cNvPicPr>
          <p:nvPr/>
        </p:nvPicPr>
        <p:blipFill rotWithShape="1">
          <a:blip r:embed="rId3"/>
          <a:srcRect l="3433" r="2549"/>
          <a:stretch/>
        </p:blipFill>
        <p:spPr>
          <a:xfrm>
            <a:off x="2702169" y="3692684"/>
            <a:ext cx="3739662" cy="3089262"/>
          </a:xfrm>
          <a:prstGeom prst="rect">
            <a:avLst/>
          </a:prstGeom>
        </p:spPr>
      </p:pic>
      <p:sp>
        <p:nvSpPr>
          <p:cNvPr id="9" name="TextBox 8">
            <a:extLst>
              <a:ext uri="{FF2B5EF4-FFF2-40B4-BE49-F238E27FC236}">
                <a16:creationId xmlns:a16="http://schemas.microsoft.com/office/drawing/2014/main" id="{BDE2D08E-7339-05B8-ACB8-F5E07128D49C}"/>
              </a:ext>
            </a:extLst>
          </p:cNvPr>
          <p:cNvSpPr txBox="1"/>
          <p:nvPr/>
        </p:nvSpPr>
        <p:spPr>
          <a:xfrm>
            <a:off x="4859155" y="6551114"/>
            <a:ext cx="2444859" cy="230832"/>
          </a:xfrm>
          <a:prstGeom prst="rect">
            <a:avLst/>
          </a:prstGeom>
          <a:noFill/>
        </p:spPr>
        <p:txBody>
          <a:bodyPr wrap="square">
            <a:spAutoFit/>
          </a:bodyPr>
          <a:lstStyle/>
          <a:p>
            <a:r>
              <a:rPr lang="en-US" sz="900" dirty="0"/>
              <a:t>https://ntrs.nasa.gov/citations/20090021755</a:t>
            </a:r>
          </a:p>
        </p:txBody>
      </p:sp>
    </p:spTree>
    <p:extLst>
      <p:ext uri="{BB962C8B-B14F-4D97-AF65-F5344CB8AC3E}">
        <p14:creationId xmlns:p14="http://schemas.microsoft.com/office/powerpoint/2010/main" val="2665455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8CC445-1541-45D4-BDB8-8ECA6A67204F}"/>
              </a:ext>
            </a:extLst>
          </p:cNvPr>
          <p:cNvSpPr>
            <a:spLocks noGrp="1"/>
          </p:cNvSpPr>
          <p:nvPr>
            <p:ph type="title"/>
          </p:nvPr>
        </p:nvSpPr>
        <p:spPr/>
        <p:txBody>
          <a:bodyPr/>
          <a:lstStyle/>
          <a:p>
            <a:r>
              <a:rPr lang="en-US" dirty="0"/>
              <a:t>Radiation Environments </a:t>
            </a:r>
          </a:p>
        </p:txBody>
      </p:sp>
      <p:sp>
        <p:nvSpPr>
          <p:cNvPr id="4" name="Slide Number Placeholder 3">
            <a:extLst>
              <a:ext uri="{FF2B5EF4-FFF2-40B4-BE49-F238E27FC236}">
                <a16:creationId xmlns:a16="http://schemas.microsoft.com/office/drawing/2014/main" id="{1375B776-28C1-4FAA-8435-A242F5D81F81}"/>
              </a:ext>
            </a:extLst>
          </p:cNvPr>
          <p:cNvSpPr>
            <a:spLocks noGrp="1"/>
          </p:cNvSpPr>
          <p:nvPr>
            <p:ph type="sldNum" sz="quarter" idx="4"/>
          </p:nvPr>
        </p:nvSpPr>
        <p:spPr/>
        <p:txBody>
          <a:bodyPr/>
          <a:lstStyle/>
          <a:p>
            <a:pPr>
              <a:defRPr/>
            </a:pPr>
            <a:r>
              <a:rPr lang="en-US"/>
              <a:t>File Name.</a:t>
            </a:r>
            <a:fld id="{F3E9E773-C84B-4F48-B42B-2136FDBAB2E2}" type="slidenum">
              <a:rPr lang="en-US" smtClean="0"/>
              <a:pPr>
                <a:defRPr/>
              </a:pPr>
              <a:t>23</a:t>
            </a:fld>
            <a:endParaRPr lang="en-US" dirty="0"/>
          </a:p>
        </p:txBody>
      </p:sp>
      <p:sp>
        <p:nvSpPr>
          <p:cNvPr id="6" name="Text Placeholder 5">
            <a:extLst>
              <a:ext uri="{FF2B5EF4-FFF2-40B4-BE49-F238E27FC236}">
                <a16:creationId xmlns:a16="http://schemas.microsoft.com/office/drawing/2014/main" id="{B5E013BB-C9AA-4134-8783-372C5BEF19EC}"/>
              </a:ext>
            </a:extLst>
          </p:cNvPr>
          <p:cNvSpPr>
            <a:spLocks noGrp="1"/>
          </p:cNvSpPr>
          <p:nvPr>
            <p:ph type="body" sz="quarter" idx="10"/>
          </p:nvPr>
        </p:nvSpPr>
        <p:spPr/>
        <p:txBody>
          <a:bodyPr/>
          <a:lstStyle/>
          <a:p>
            <a:r>
              <a:rPr lang="en-US" dirty="0"/>
              <a:t>Space Radiation Environment</a:t>
            </a:r>
          </a:p>
          <a:p>
            <a:endParaRPr lang="en-US" dirty="0"/>
          </a:p>
        </p:txBody>
      </p:sp>
      <p:sp>
        <p:nvSpPr>
          <p:cNvPr id="7" name="Content Placeholder 4">
            <a:extLst>
              <a:ext uri="{FF2B5EF4-FFF2-40B4-BE49-F238E27FC236}">
                <a16:creationId xmlns:a16="http://schemas.microsoft.com/office/drawing/2014/main" id="{B9538CD4-EF87-4D7D-B27C-8E87B8366F24}"/>
              </a:ext>
            </a:extLst>
          </p:cNvPr>
          <p:cNvSpPr>
            <a:spLocks noGrp="1"/>
          </p:cNvSpPr>
          <p:nvPr>
            <p:ph idx="1"/>
          </p:nvPr>
        </p:nvSpPr>
        <p:spPr>
          <a:xfrm>
            <a:off x="1135930" y="2666224"/>
            <a:ext cx="6872140" cy="1525551"/>
          </a:xfrm>
        </p:spPr>
        <p:txBody>
          <a:bodyPr/>
          <a:lstStyle/>
          <a:p>
            <a:pPr lvl="2" indent="0" algn="ctr">
              <a:lnSpc>
                <a:spcPct val="114000"/>
              </a:lnSpc>
              <a:buNone/>
            </a:pPr>
            <a:r>
              <a:rPr lang="en-US" sz="8800" b="1" dirty="0">
                <a:solidFill>
                  <a:schemeClr val="accent6">
                    <a:lumMod val="60000"/>
                    <a:lumOff val="40000"/>
                  </a:schemeClr>
                </a:solidFill>
              </a:rPr>
              <a:t>Questions?</a:t>
            </a:r>
            <a:endParaRPr lang="en-US" sz="1600" b="1" dirty="0">
              <a:solidFill>
                <a:schemeClr val="accent6">
                  <a:lumMod val="60000"/>
                  <a:lumOff val="40000"/>
                </a:schemeClr>
              </a:solidFill>
            </a:endParaRPr>
          </a:p>
          <a:p>
            <a:pPr marL="342900" indent="-342900">
              <a:lnSpc>
                <a:spcPct val="114000"/>
              </a:lnSpc>
              <a:buFont typeface="Arial" panose="020B0604020202020204" pitchFamily="34" charset="0"/>
              <a:buChar char="•"/>
            </a:pPr>
            <a:endParaRPr lang="en-US" sz="2000" dirty="0"/>
          </a:p>
          <a:p>
            <a:pPr marL="685800" lvl="2" indent="-342900">
              <a:lnSpc>
                <a:spcPct val="114000"/>
              </a:lnSpc>
              <a:buFont typeface="Arial" panose="020B0604020202020204" pitchFamily="34" charset="0"/>
              <a:buChar char="•"/>
            </a:pPr>
            <a:endParaRPr lang="en-US" sz="1600" dirty="0"/>
          </a:p>
          <a:p>
            <a:pPr marL="342900" indent="-342900">
              <a:lnSpc>
                <a:spcPct val="114000"/>
              </a:lnSpc>
              <a:buFont typeface="Arial" panose="020B0604020202020204" pitchFamily="34" charset="0"/>
              <a:buChar char="•"/>
            </a:pPr>
            <a:endParaRPr lang="en-US" sz="2000" dirty="0"/>
          </a:p>
          <a:p>
            <a:endParaRPr lang="en-US" sz="2000" dirty="0"/>
          </a:p>
          <a:p>
            <a:endParaRPr lang="en-US" dirty="0"/>
          </a:p>
        </p:txBody>
      </p:sp>
      <p:sp>
        <p:nvSpPr>
          <p:cNvPr id="8" name="Content Placeholder 4">
            <a:extLst>
              <a:ext uri="{FF2B5EF4-FFF2-40B4-BE49-F238E27FC236}">
                <a16:creationId xmlns:a16="http://schemas.microsoft.com/office/drawing/2014/main" id="{05EC05D8-1C68-4F1D-9ADF-ED1092995027}"/>
              </a:ext>
            </a:extLst>
          </p:cNvPr>
          <p:cNvSpPr txBox="1">
            <a:spLocks/>
          </p:cNvSpPr>
          <p:nvPr/>
        </p:nvSpPr>
        <p:spPr>
          <a:xfrm>
            <a:off x="557212" y="5815692"/>
            <a:ext cx="8029575" cy="695834"/>
          </a:xfrm>
          <a:prstGeom prst="rect">
            <a:avLst/>
          </a:prstGeom>
        </p:spPr>
        <p:txBody>
          <a:bodyPr/>
          <a:lstStyle>
            <a:lvl1pPr marL="0" indent="0" algn="l" rtl="0" eaLnBrk="1" fontAlgn="base" hangingPunct="1">
              <a:lnSpc>
                <a:spcPct val="100000"/>
              </a:lnSpc>
              <a:spcBef>
                <a:spcPct val="0"/>
              </a:spcBef>
              <a:spcAft>
                <a:spcPts val="0"/>
              </a:spcAft>
              <a:buClr>
                <a:srgbClr val="DD6016"/>
              </a:buClr>
              <a:buSzPct val="100000"/>
              <a:buFontTx/>
              <a:buNone/>
              <a:tabLst/>
              <a:defRPr sz="2400" b="1">
                <a:solidFill>
                  <a:schemeClr val="bg2"/>
                </a:solidFill>
                <a:latin typeface="+mn-lt"/>
                <a:ea typeface="ＭＳ Ｐゴシック" pitchFamily="-108" charset="-128"/>
                <a:cs typeface="Arial"/>
              </a:defRPr>
            </a:lvl1pPr>
            <a:lvl2pPr marL="0" indent="0" algn="l" rtl="0" eaLnBrk="1" fontAlgn="base" hangingPunct="1">
              <a:lnSpc>
                <a:spcPct val="100000"/>
              </a:lnSpc>
              <a:spcBef>
                <a:spcPct val="0"/>
              </a:spcBef>
              <a:spcAft>
                <a:spcPts val="0"/>
              </a:spcAft>
              <a:buClr>
                <a:srgbClr val="DD6016"/>
              </a:buClr>
              <a:buFontTx/>
              <a:buNone/>
              <a:defRPr sz="2400" b="1">
                <a:solidFill>
                  <a:schemeClr val="bg2"/>
                </a:solidFill>
                <a:latin typeface="+mn-lt"/>
                <a:ea typeface="ＭＳ Ｐゴシック" charset="0"/>
                <a:cs typeface="Arial"/>
              </a:defRPr>
            </a:lvl2pPr>
            <a:lvl3pPr marL="342900" indent="-114300" algn="l" rtl="0" eaLnBrk="1" fontAlgn="base" hangingPunct="1">
              <a:lnSpc>
                <a:spcPct val="100000"/>
              </a:lnSpc>
              <a:spcBef>
                <a:spcPct val="0"/>
              </a:spcBef>
              <a:spcAft>
                <a:spcPts val="0"/>
              </a:spcAft>
              <a:buClr>
                <a:schemeClr val="bg2"/>
              </a:buClr>
              <a:buSzPct val="90000"/>
              <a:buFont typeface="Arial"/>
              <a:buChar char="•"/>
              <a:tabLst/>
              <a:defRPr sz="2000">
                <a:solidFill>
                  <a:schemeClr val="bg2"/>
                </a:solidFill>
                <a:latin typeface="+mn-lt"/>
                <a:ea typeface="Arial Narrow" pitchFamily="-112" charset="0"/>
                <a:cs typeface="Arial"/>
              </a:defRPr>
            </a:lvl3pPr>
            <a:lvl4pPr marL="742950" indent="-169863" algn="l" rtl="0" eaLnBrk="1" fontAlgn="base" hangingPunct="1">
              <a:lnSpc>
                <a:spcPct val="100000"/>
              </a:lnSpc>
              <a:spcBef>
                <a:spcPct val="0"/>
              </a:spcBef>
              <a:spcAft>
                <a:spcPts val="0"/>
              </a:spcAft>
              <a:buClrTx/>
              <a:buFont typeface="Lucida Grande"/>
              <a:buChar char="–"/>
              <a:defRPr sz="1800">
                <a:solidFill>
                  <a:srgbClr val="000000"/>
                </a:solidFill>
                <a:latin typeface="Arial"/>
                <a:ea typeface="Arial Narrow" pitchFamily="-112" charset="0"/>
                <a:cs typeface="Arial"/>
              </a:defRPr>
            </a:lvl4pPr>
            <a:lvl5pPr marL="627063" indent="0" algn="l" rtl="0" eaLnBrk="1" fontAlgn="base" hangingPunct="1">
              <a:lnSpc>
                <a:spcPct val="100000"/>
              </a:lnSpc>
              <a:spcBef>
                <a:spcPct val="0"/>
              </a:spcBef>
              <a:spcAft>
                <a:spcPts val="0"/>
              </a:spcAft>
              <a:buClr>
                <a:srgbClr val="DD6016"/>
              </a:buClr>
              <a:buFontTx/>
              <a:buNone/>
              <a:defRPr sz="1400">
                <a:solidFill>
                  <a:srgbClr val="7F7F7F"/>
                </a:solidFill>
                <a:latin typeface="Century Gothic"/>
                <a:ea typeface="Arial Narrow" pitchFamily="-112" charset="0"/>
                <a:cs typeface="Century Gothic"/>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lvl="2" indent="0" algn="ctr" defTabSz="914400">
              <a:lnSpc>
                <a:spcPct val="114000"/>
              </a:lnSpc>
              <a:buFont typeface="Arial"/>
              <a:buNone/>
            </a:pPr>
            <a:r>
              <a:rPr lang="en-US" sz="3200" b="1" kern="0" dirty="0">
                <a:solidFill>
                  <a:schemeClr val="accent6">
                    <a:lumMod val="60000"/>
                    <a:lumOff val="40000"/>
                  </a:schemeClr>
                </a:solidFill>
              </a:rPr>
              <a:t>rebecca.l.jenkins@nasa.gov</a:t>
            </a:r>
          </a:p>
          <a:p>
            <a:pPr marL="342900" indent="-342900" defTabSz="914400">
              <a:lnSpc>
                <a:spcPct val="114000"/>
              </a:lnSpc>
              <a:buFont typeface="Arial" panose="020B0604020202020204" pitchFamily="34" charset="0"/>
              <a:buChar char="•"/>
            </a:pPr>
            <a:endParaRPr lang="en-US" sz="2000" kern="0" dirty="0"/>
          </a:p>
          <a:p>
            <a:pPr marL="685800" lvl="2" indent="-342900" defTabSz="914400">
              <a:lnSpc>
                <a:spcPct val="114000"/>
              </a:lnSpc>
              <a:buFont typeface="Arial" panose="020B0604020202020204" pitchFamily="34" charset="0"/>
              <a:buChar char="•"/>
            </a:pPr>
            <a:endParaRPr lang="en-US" sz="1600" kern="0" dirty="0"/>
          </a:p>
          <a:p>
            <a:pPr marL="342900" indent="-342900" defTabSz="914400">
              <a:lnSpc>
                <a:spcPct val="114000"/>
              </a:lnSpc>
              <a:buFont typeface="Arial" panose="020B0604020202020204" pitchFamily="34" charset="0"/>
              <a:buChar char="•"/>
            </a:pPr>
            <a:endParaRPr lang="en-US" sz="2000" kern="0" dirty="0"/>
          </a:p>
          <a:p>
            <a:pPr defTabSz="914400"/>
            <a:endParaRPr lang="en-US" sz="2000" kern="0" dirty="0"/>
          </a:p>
          <a:p>
            <a:pPr defTabSz="914400"/>
            <a:endParaRPr lang="en-US" kern="0" dirty="0"/>
          </a:p>
        </p:txBody>
      </p:sp>
    </p:spTree>
    <p:extLst>
      <p:ext uri="{BB962C8B-B14F-4D97-AF65-F5344CB8AC3E}">
        <p14:creationId xmlns:p14="http://schemas.microsoft.com/office/powerpoint/2010/main" val="2587800582"/>
      </p:ext>
    </p:extLst>
  </p:cSld>
  <p:clrMapOvr>
    <a:masterClrMapping/>
  </p:clrMapOvr>
</p:sld>
</file>

<file path=ppt/theme/theme1.xml><?xml version="1.0" encoding="utf-8"?>
<a:theme xmlns:a="http://schemas.openxmlformats.org/drawingml/2006/main" name="8141_SLS Feb 2012_Safety_Meeting_Final_SCobb">
  <a:themeElements>
    <a:clrScheme name="Custom 2">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M2 Mission Overview" id="{168382AE-7890-408B-9D51-DCE130EAE62C}" vid="{6BE5FBA0-A8A1-41D8-9163-D41DE13FE67E}"/>
    </a:ext>
  </a:extLst>
</a:theme>
</file>

<file path=ppt/theme/theme2.xml><?xml version="1.0" encoding="utf-8"?>
<a:theme xmlns:a="http://schemas.openxmlformats.org/drawingml/2006/main" name="1_8141_SLS Feb 2012_Safety_Meeting_Final_SCobb">
  <a:themeElements>
    <a:clrScheme name="Custom 5">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0000CC"/>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M2 Mission Overview" id="{168382AE-7890-408B-9D51-DCE130EAE62C}" vid="{729FCE8A-9033-47FE-A427-184222B6D1C9}"/>
    </a:ext>
  </a:extLst>
</a:theme>
</file>

<file path=ppt/theme/theme3.xml><?xml version="1.0" encoding="utf-8"?>
<a:theme xmlns:a="http://schemas.openxmlformats.org/drawingml/2006/main" name="NASA Template Gradi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M2 Mission Overview" id="{168382AE-7890-408B-9D51-DCE130EAE62C}" vid="{5E4E8814-6C04-4357-B6A0-87536664424D}"/>
    </a:ext>
  </a:extLst>
</a:theme>
</file>

<file path=ppt/theme/theme4.xml><?xml version="1.0" encoding="utf-8"?>
<a:theme xmlns:a="http://schemas.openxmlformats.org/drawingml/2006/main" name="1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M2 Mission Overview" id="{168382AE-7890-408B-9D51-DCE130EAE62C}" vid="{F0C2819A-404C-4A25-9E86-E390B8684263}"/>
    </a:ext>
  </a:extLst>
</a:theme>
</file>

<file path=ppt/theme/theme5.xml><?xml version="1.0" encoding="utf-8"?>
<a:theme xmlns:a="http://schemas.openxmlformats.org/drawingml/2006/main" name="SLS_Internal_PPT Template_NOV 2015">
  <a:themeElements>
    <a:clrScheme name="October 2015">
      <a:dk1>
        <a:srgbClr val="000000"/>
      </a:dk1>
      <a:lt1>
        <a:srgbClr val="000000"/>
      </a:lt1>
      <a:dk2>
        <a:srgbClr val="000000"/>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M2 Mission Overview" id="{168382AE-7890-408B-9D51-DCE130EAE62C}" vid="{269A36CB-4780-4923-8AC2-6DD909EFACD5}"/>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AE41FF3F9382C4CB9D6BFA2A760E0DA" ma:contentTypeVersion="2" ma:contentTypeDescription="Create a new document." ma:contentTypeScope="" ma:versionID="c600a3018d1ebd391adf7e0b50bb4c4b">
  <xsd:schema xmlns:xsd="http://www.w3.org/2001/XMLSchema" xmlns:xs="http://www.w3.org/2001/XMLSchema" xmlns:p="http://schemas.microsoft.com/office/2006/metadata/properties" xmlns:ns2="e44dc317-8dd1-4b97-be4c-d7b81758b10e" targetNamespace="http://schemas.microsoft.com/office/2006/metadata/properties" ma:root="true" ma:fieldsID="6fc83fff60135ffcaa31327a7ebd614e" ns2:_="">
    <xsd:import namespace="e44dc317-8dd1-4b97-be4c-d7b81758b10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4dc317-8dd1-4b97-be4c-d7b81758b10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e44dc317-8dd1-4b97-be4c-d7b81758b10e">YFH43UFZZYUC-37-930</_dlc_DocId>
    <_dlc_DocIdUrl xmlns="e44dc317-8dd1-4b97-be4c-d7b81758b10e">
      <Url>https://sharepoint.msfc.nasa.gov/sites/sls/XP01/OuterDAC/_layouts/15/DocIdRedir.aspx?ID=YFH43UFZZYUC-37-930</Url>
      <Description>YFH43UFZZYUC-37-930</Description>
    </_dlc_DocIdUrl>
  </documentManagement>
</p:properties>
</file>

<file path=customXml/itemProps1.xml><?xml version="1.0" encoding="utf-8"?>
<ds:datastoreItem xmlns:ds="http://schemas.openxmlformats.org/officeDocument/2006/customXml" ds:itemID="{B80555CC-638D-4D17-AD5C-CD8359556444}">
  <ds:schemaRefs>
    <ds:schemaRef ds:uri="http://schemas.microsoft.com/sharepoint/v3/contenttype/forms"/>
  </ds:schemaRefs>
</ds:datastoreItem>
</file>

<file path=customXml/itemProps2.xml><?xml version="1.0" encoding="utf-8"?>
<ds:datastoreItem xmlns:ds="http://schemas.openxmlformats.org/officeDocument/2006/customXml" ds:itemID="{FBC91252-AC2F-482E-914B-1C626D7B038A}">
  <ds:schemaRefs>
    <ds:schemaRef ds:uri="http://schemas.microsoft.com/sharepoint/events"/>
  </ds:schemaRefs>
</ds:datastoreItem>
</file>

<file path=customXml/itemProps3.xml><?xml version="1.0" encoding="utf-8"?>
<ds:datastoreItem xmlns:ds="http://schemas.openxmlformats.org/officeDocument/2006/customXml" ds:itemID="{953A3790-0C8F-4CC6-BC4B-08B9C169F4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4dc317-8dd1-4b97-be4c-d7b81758b1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03D6310-242F-4B6C-B64C-DDBC9D193165}">
  <ds:schemaRefs>
    <ds:schemaRef ds:uri="http://purl.org/dc/terms/"/>
    <ds:schemaRef ds:uri="e44dc317-8dd1-4b97-be4c-d7b81758b10e"/>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EM2 Mission Overview</Template>
  <TotalTime>89180</TotalTime>
  <Words>3161</Words>
  <Application>Microsoft Office PowerPoint</Application>
  <PresentationFormat>On-screen Show (4:3)</PresentationFormat>
  <Paragraphs>399</Paragraphs>
  <Slides>23</Slides>
  <Notes>21</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23</vt:i4>
      </vt:variant>
    </vt:vector>
  </HeadingPairs>
  <TitlesOfParts>
    <vt:vector size="41" baseType="lpstr">
      <vt:lpstr>55 Helvetica Roman</vt:lpstr>
      <vt:lpstr>AGaramond RegularSC</vt:lpstr>
      <vt:lpstr>Arial</vt:lpstr>
      <vt:lpstr>Arial Black</vt:lpstr>
      <vt:lpstr>Arial Narrow</vt:lpstr>
      <vt:lpstr>Arimo</vt:lpstr>
      <vt:lpstr>Calibri</vt:lpstr>
      <vt:lpstr>Century Gothic</vt:lpstr>
      <vt:lpstr>Helvetica Neue</vt:lpstr>
      <vt:lpstr>Lucida Grande</vt:lpstr>
      <vt:lpstr>Roboto</vt:lpstr>
      <vt:lpstr>Verdana</vt:lpstr>
      <vt:lpstr>Wingdings</vt:lpstr>
      <vt:lpstr>8141_SLS Feb 2012_Safety_Meeting_Final_SCobb</vt:lpstr>
      <vt:lpstr>1_8141_SLS Feb 2012_Safety_Meeting_Final_SCobb</vt:lpstr>
      <vt:lpstr>NASA Template Gradient</vt:lpstr>
      <vt:lpstr>15_ExplorationScenario-Updated</vt:lpstr>
      <vt:lpstr>SLS_Internal_PPT Template_NOV 2015</vt:lpstr>
      <vt:lpstr>PowerPoint Presentation</vt:lpstr>
      <vt:lpstr>Overview </vt:lpstr>
      <vt:lpstr>Radiation Sources </vt:lpstr>
      <vt:lpstr>Radiation Sources </vt:lpstr>
      <vt:lpstr>Radiation Sources </vt:lpstr>
      <vt:lpstr>Radiation Sources </vt:lpstr>
      <vt:lpstr>Radiation Sources </vt:lpstr>
      <vt:lpstr>Radiation Environments </vt:lpstr>
      <vt:lpstr>Radiation Environments </vt:lpstr>
      <vt:lpstr>Radiation Environments </vt:lpstr>
      <vt:lpstr>Radiation Environments </vt:lpstr>
      <vt:lpstr>Radiation Environments </vt:lpstr>
      <vt:lpstr>Radiation Environments </vt:lpstr>
      <vt:lpstr>Radiation Environments </vt:lpstr>
      <vt:lpstr>Radiation Environments </vt:lpstr>
      <vt:lpstr>Interactions with Electronic Devices</vt:lpstr>
      <vt:lpstr>Interactions with Electronic Devices</vt:lpstr>
      <vt:lpstr>Interactions with Electronic Devices</vt:lpstr>
      <vt:lpstr>Interactions with Electronic Devices</vt:lpstr>
      <vt:lpstr>Interactions with Electronic Devices</vt:lpstr>
      <vt:lpstr>Interactions with Electronic Devices</vt:lpstr>
      <vt:lpstr>Interactions with Electronic Devices</vt:lpstr>
      <vt:lpstr>Radiation Environments </vt:lpstr>
    </vt:vector>
  </TitlesOfParts>
  <Company>HPES ACES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Crowe, Kathryn A. (MSFC-ER22)</dc:creator>
  <cp:lastModifiedBy>Jenkins, Rebecca L. (MSFC-ES33)[ESSCA]</cp:lastModifiedBy>
  <cp:revision>364</cp:revision>
  <cp:lastPrinted>2016-01-12T17:29:24Z</cp:lastPrinted>
  <dcterms:created xsi:type="dcterms:W3CDTF">2016-11-29T18:24:55Z</dcterms:created>
  <dcterms:modified xsi:type="dcterms:W3CDTF">2023-07-23T21:44:38Z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0x010100DAE41FF3F9382C4CB9D6BFA2A760E0DA</vt:lpwstr>
  </property>
  <property fmtid="{D5CDD505-2E9C-101B-9397-08002B2CF9AE}" pid="3" name="_dlc_DocIdItemGuid">
    <vt:lpwstr>63fe9cef-3651-4ee8-8b02-40b12e8e9625</vt:lpwstr>
  </property>
</Properties>
</file>