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jpg"/>
  <Override PartName="/ppt/media/image8.jpg" ContentType="image/jpg"/>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57" r:id="rId3"/>
    <p:sldId id="300" r:id="rId4"/>
    <p:sldId id="543" r:id="rId5"/>
    <p:sldId id="475" r:id="rId6"/>
    <p:sldId id="530" r:id="rId7"/>
    <p:sldId id="330" r:id="rId8"/>
    <p:sldId id="365" r:id="rId9"/>
    <p:sldId id="544" r:id="rId10"/>
    <p:sldId id="302" r:id="rId11"/>
    <p:sldId id="362" r:id="rId12"/>
    <p:sldId id="363" r:id="rId13"/>
    <p:sldId id="285" r:id="rId14"/>
    <p:sldId id="345" r:id="rId15"/>
    <p:sldId id="352" r:id="rId16"/>
    <p:sldId id="545" r:id="rId17"/>
    <p:sldId id="354" r:id="rId18"/>
    <p:sldId id="360" r:id="rId19"/>
    <p:sldId id="361" r:id="rId20"/>
    <p:sldId id="355" r:id="rId21"/>
    <p:sldId id="353" r:id="rId22"/>
    <p:sldId id="356" r:id="rId23"/>
    <p:sldId id="546" r:id="rId24"/>
    <p:sldId id="357" r:id="rId25"/>
    <p:sldId id="358" r:id="rId26"/>
    <p:sldId id="339"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son, Paul C. (LARC-D107)" initials="DPC(D" lastIdx="2" clrIdx="0">
    <p:extLst>
      <p:ext uri="{19B8F6BF-5375-455C-9EA6-DF929625EA0E}">
        <p15:presenceInfo xmlns:p15="http://schemas.microsoft.com/office/powerpoint/2012/main" userId="S::pdavidso@ndc.nasa.gov::453ee037-48e3-414c-9a4c-0af42d72aff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04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3" autoAdjust="0"/>
  </p:normalViewPr>
  <p:slideViewPr>
    <p:cSldViewPr>
      <p:cViewPr varScale="1">
        <p:scale>
          <a:sx n="130" d="100"/>
          <a:sy n="130" d="100"/>
        </p:scale>
        <p:origin x="1056"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422320-AD41-4A27-829C-AE46D7E99467}" type="datetimeFigureOut">
              <a:rPr lang="en-US" smtClean="0"/>
              <a:pPr/>
              <a:t>1/17/2023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FD6C9EB-1031-489A-ACC2-35A361CB0D05}" type="slidenum">
              <a:rPr lang="en-US" smtClean="0"/>
              <a:pPr/>
              <a:t>‹#›</a:t>
            </a:fld>
            <a:endParaRPr lang="en-US" dirty="0"/>
          </a:p>
        </p:txBody>
      </p:sp>
    </p:spTree>
    <p:extLst>
      <p:ext uri="{BB962C8B-B14F-4D97-AF65-F5344CB8AC3E}">
        <p14:creationId xmlns:p14="http://schemas.microsoft.com/office/powerpoint/2010/main" val="1842844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66E4BD-768F-4A2E-8F2B-47F1FE7B1C9E}" type="slidenum">
              <a:rPr lang="en-US" smtClean="0"/>
              <a:pPr/>
              <a:t>3</a:t>
            </a:fld>
            <a:endParaRPr lang="en-US"/>
          </a:p>
        </p:txBody>
      </p:sp>
    </p:spTree>
    <p:extLst>
      <p:ext uri="{BB962C8B-B14F-4D97-AF65-F5344CB8AC3E}">
        <p14:creationId xmlns:p14="http://schemas.microsoft.com/office/powerpoint/2010/main" val="3168799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701675" y="4416425"/>
            <a:ext cx="5607050" cy="4183063"/>
          </a:xfrm>
          <a:prstGeom prst="rect">
            <a:avLst/>
          </a:prstGeom>
        </p:spPr>
        <p:txBody>
          <a:bodyPr>
            <a:normAutofit/>
          </a:bodyPr>
          <a:lstStyle/>
          <a:p>
            <a:endParaRPr/>
          </a:p>
        </p:txBody>
      </p:sp>
    </p:spTree>
    <p:extLst>
      <p:ext uri="{BB962C8B-B14F-4D97-AF65-F5344CB8AC3E}">
        <p14:creationId xmlns:p14="http://schemas.microsoft.com/office/powerpoint/2010/main" val="701956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a:p>
        </p:txBody>
      </p:sp>
      <p:sp>
        <p:nvSpPr>
          <p:cNvPr id="4" name="Slide Number Placeholder 3"/>
          <p:cNvSpPr>
            <a:spLocks noGrp="1"/>
          </p:cNvSpPr>
          <p:nvPr>
            <p:ph type="sldNum" sz="quarter" idx="10"/>
          </p:nvPr>
        </p:nvSpPr>
        <p:spPr/>
        <p:txBody>
          <a:bodyPr/>
          <a:lstStyle/>
          <a:p>
            <a:fld id="{B366E4BD-768F-4A2E-8F2B-47F1FE7B1C9E}" type="slidenum">
              <a:rPr lang="en-US" smtClean="0"/>
              <a:pPr/>
              <a:t>5</a:t>
            </a:fld>
            <a:endParaRPr lang="en-US"/>
          </a:p>
        </p:txBody>
      </p:sp>
    </p:spTree>
    <p:extLst>
      <p:ext uri="{BB962C8B-B14F-4D97-AF65-F5344CB8AC3E}">
        <p14:creationId xmlns:p14="http://schemas.microsoft.com/office/powerpoint/2010/main" val="2163493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dirty="0"/>
              <a:t>12/18/2014</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22" descr="meatball"/>
          <p:cNvPicPr>
            <a:picLocks noChangeAspect="1" noChangeArrowheads="1"/>
          </p:cNvPicPr>
          <p:nvPr userDrawn="1"/>
        </p:nvPicPr>
        <p:blipFill>
          <a:blip r:embed="rId2" cstate="print"/>
          <a:srcRect/>
          <a:stretch>
            <a:fillRect/>
          </a:stretch>
        </p:blipFill>
        <p:spPr bwMode="auto">
          <a:xfrm>
            <a:off x="114300" y="95250"/>
            <a:ext cx="781050" cy="666750"/>
          </a:xfrm>
          <a:prstGeom prst="rect">
            <a:avLst/>
          </a:prstGeom>
          <a:noFill/>
          <a:ln w="9525">
            <a:noFill/>
            <a:miter lim="800000"/>
            <a:headEnd/>
            <a:tailEnd/>
          </a:ln>
        </p:spPr>
      </p:pic>
      <p:sp>
        <p:nvSpPr>
          <p:cNvPr id="9" name="Rectangle 8"/>
          <p:cNvSpPr/>
          <p:nvPr userDrawn="1"/>
        </p:nvSpPr>
        <p:spPr>
          <a:xfrm>
            <a:off x="4419600" y="6419368"/>
            <a:ext cx="4572000" cy="286232"/>
          </a:xfrm>
          <a:prstGeom prst="rect">
            <a:avLst/>
          </a:prstGeom>
        </p:spPr>
        <p:txBody>
          <a:bodyPr>
            <a:spAutoFit/>
          </a:bodyPr>
          <a:lstStyle/>
          <a:p>
            <a:pPr algn="r" eaLnBrk="0" hangingPunct="0">
              <a:lnSpc>
                <a:spcPct val="90000"/>
              </a:lnSpc>
              <a:spcBef>
                <a:spcPct val="50000"/>
              </a:spcBef>
              <a:defRPr/>
            </a:pPr>
            <a:r>
              <a:rPr lang="en-US" sz="1400" dirty="0">
                <a:latin typeface="Helvetica" pitchFamily="34" charset="0"/>
              </a:rPr>
              <a:t>Paul C Davidson                1/25/2023       Slide </a:t>
            </a:r>
            <a:fld id="{BF2785ED-5C02-4375-9091-CF8AC1776484}" type="slidenum">
              <a:rPr lang="en-US" sz="1400" smtClean="0">
                <a:latin typeface="Helvetica" pitchFamily="34" charset="0"/>
              </a:rPr>
              <a:pPr algn="r" eaLnBrk="0" hangingPunct="0">
                <a:lnSpc>
                  <a:spcPct val="90000"/>
                </a:lnSpc>
                <a:spcBef>
                  <a:spcPct val="50000"/>
                </a:spcBef>
                <a:defRPr/>
              </a:pPr>
              <a:t>‹#›</a:t>
            </a:fld>
            <a:endParaRPr lang="en-US" sz="1400" dirty="0">
              <a:latin typeface="Helvetica" pitchFamily="34" charset="0"/>
            </a:endParaRPr>
          </a:p>
        </p:txBody>
      </p:sp>
      <p:sp>
        <p:nvSpPr>
          <p:cNvPr id="11" name="Rectangle 29"/>
          <p:cNvSpPr>
            <a:spLocks noChangeArrowheads="1"/>
          </p:cNvSpPr>
          <p:nvPr userDrawn="1"/>
        </p:nvSpPr>
        <p:spPr bwMode="auto">
          <a:xfrm>
            <a:off x="990600" y="6357938"/>
            <a:ext cx="2971800" cy="436562"/>
          </a:xfrm>
          <a:prstGeom prst="rect">
            <a:avLst/>
          </a:prstGeom>
          <a:noFill/>
          <a:ln w="12700">
            <a:noFill/>
            <a:miter lim="800000"/>
            <a:headEnd/>
            <a:tailEnd/>
          </a:ln>
          <a:effectLst/>
        </p:spPr>
        <p:txBody>
          <a:bodyPr lIns="63500" tIns="25400" rIns="63500" bIns="25400">
            <a:spAutoFit/>
          </a:bodyPr>
          <a:lstStyle/>
          <a:p>
            <a:pPr eaLnBrk="0" hangingPunct="0">
              <a:lnSpc>
                <a:spcPct val="105000"/>
              </a:lnSpc>
              <a:tabLst>
                <a:tab pos="0" algn="dec"/>
              </a:tabLst>
              <a:defRPr/>
            </a:pPr>
            <a:r>
              <a:rPr lang="en-US" sz="800" i="1" dirty="0"/>
              <a:t>Simulation Development &amp; Analysis Branch</a:t>
            </a:r>
          </a:p>
          <a:p>
            <a:pPr eaLnBrk="0" hangingPunct="0">
              <a:lnSpc>
                <a:spcPct val="105000"/>
              </a:lnSpc>
              <a:tabLst>
                <a:tab pos="0" algn="dec"/>
              </a:tabLst>
              <a:defRPr/>
            </a:pPr>
            <a:r>
              <a:rPr lang="en-US" sz="800" i="1" dirty="0"/>
              <a:t>Research Services Directorate</a:t>
            </a:r>
            <a:endParaRPr lang="en-US" sz="800" dirty="0"/>
          </a:p>
          <a:p>
            <a:pPr eaLnBrk="0" hangingPunct="0">
              <a:lnSpc>
                <a:spcPct val="105000"/>
              </a:lnSpc>
              <a:tabLst>
                <a:tab pos="0" algn="dec"/>
              </a:tabLst>
              <a:defRPr/>
            </a:pPr>
            <a:r>
              <a:rPr lang="en-US" sz="800" dirty="0"/>
              <a:t>Langley Research Center</a:t>
            </a:r>
          </a:p>
        </p:txBody>
      </p:sp>
      <p:pic>
        <p:nvPicPr>
          <p:cNvPr id="4" name="Picture 3" descr="Logo&#10;&#10;Description automatically generated">
            <a:extLst>
              <a:ext uri="{FF2B5EF4-FFF2-40B4-BE49-F238E27FC236}">
                <a16:creationId xmlns:a16="http://schemas.microsoft.com/office/drawing/2014/main" id="{4E6F0194-6660-4124-BD68-65BB7CB5AD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7751" y="6248400"/>
            <a:ext cx="659049" cy="57420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04C62F-CA4E-4952-8817-09BA7F7823CB}"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90BD5F-5001-42F4-B16A-A2BDAAB8F7BC}"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FE96A0-3FAF-4747-85C6-AE98D87EBBD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C1769C-EFCB-49EF-B1C6-6018BC7E5F6F}" type="slidenum">
              <a:rPr lang="en-US" smtClean="0"/>
              <a:t>‹#›</a:t>
            </a:fld>
            <a:endParaRPr lang="en-US"/>
          </a:p>
        </p:txBody>
      </p:sp>
    </p:spTree>
    <p:extLst>
      <p:ext uri="{BB962C8B-B14F-4D97-AF65-F5344CB8AC3E}">
        <p14:creationId xmlns:p14="http://schemas.microsoft.com/office/powerpoint/2010/main" val="338534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464665-EE25-40CD-9E33-76722E8691C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04C62F-CA4E-4952-8817-09BA7F7823CB}" type="datetimeFigureOut">
              <a:rPr lang="en-US" smtClean="0"/>
              <a:pPr/>
              <a:t>1/17/2023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90BD5F-5001-42F4-B16A-A2BDAAB8F7B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28674-4C56-4340-BF98-C589E59CDA89}" type="datetimeFigureOut">
              <a:rPr lang="en-US" smtClean="0"/>
              <a:pPr/>
              <a:t>1/17/2023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64665-EE25-40CD-9E33-76722E8691C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ChangeArrowheads="1"/>
          </p:cNvSpPr>
          <p:nvPr/>
        </p:nvSpPr>
        <p:spPr bwMode="auto">
          <a:xfrm>
            <a:off x="608120" y="228600"/>
            <a:ext cx="7543800" cy="2286000"/>
          </a:xfrm>
          <a:prstGeom prst="rect">
            <a:avLst/>
          </a:prstGeom>
          <a:noFill/>
          <a:ln w="9525">
            <a:noFill/>
            <a:miter lim="800000"/>
            <a:headEnd/>
            <a:tailEnd/>
          </a:ln>
        </p:spPr>
        <p:txBody>
          <a:bodyPr anchor="ctr"/>
          <a:lstStyle/>
          <a:p>
            <a:pPr algn="ctr"/>
            <a:r>
              <a:rPr lang="en-US" sz="3600" i="1" dirty="0">
                <a:solidFill>
                  <a:schemeClr val="bg1"/>
                </a:solidFill>
              </a:rPr>
              <a:t>Hydraulic Isolation System PDR</a:t>
            </a:r>
          </a:p>
          <a:p>
            <a:pPr algn="ctr"/>
            <a:endParaRPr lang="en-US" sz="3600" i="1" dirty="0">
              <a:solidFill>
                <a:schemeClr val="bg1"/>
              </a:solidFill>
            </a:endParaRPr>
          </a:p>
        </p:txBody>
      </p:sp>
      <p:sp>
        <p:nvSpPr>
          <p:cNvPr id="2052" name="Rectangle 7"/>
          <p:cNvSpPr>
            <a:spLocks noChangeArrowheads="1"/>
          </p:cNvSpPr>
          <p:nvPr/>
        </p:nvSpPr>
        <p:spPr bwMode="auto">
          <a:xfrm>
            <a:off x="223838" y="4438650"/>
            <a:ext cx="4278312" cy="2038350"/>
          </a:xfrm>
          <a:prstGeom prst="rect">
            <a:avLst/>
          </a:prstGeom>
          <a:noFill/>
          <a:ln w="9525">
            <a:noFill/>
            <a:miter lim="800000"/>
            <a:headEnd/>
            <a:tailEnd/>
          </a:ln>
        </p:spPr>
        <p:txBody>
          <a:bodyPr/>
          <a:lstStyle/>
          <a:p>
            <a:pPr>
              <a:lnSpc>
                <a:spcPct val="90000"/>
              </a:lnSpc>
              <a:spcBef>
                <a:spcPct val="20000"/>
              </a:spcBef>
              <a:buClr>
                <a:schemeClr val="tx1"/>
              </a:buClr>
            </a:pPr>
            <a:r>
              <a:rPr lang="en-US" sz="1800" b="0" dirty="0">
                <a:solidFill>
                  <a:schemeClr val="bg1"/>
                </a:solidFill>
              </a:rPr>
              <a:t>Paul Davidson/NASA/LaRC</a:t>
            </a:r>
          </a:p>
          <a:p>
            <a:pPr>
              <a:lnSpc>
                <a:spcPct val="90000"/>
              </a:lnSpc>
              <a:spcBef>
                <a:spcPct val="20000"/>
              </a:spcBef>
              <a:buClr>
                <a:schemeClr val="tx1"/>
              </a:buClr>
            </a:pPr>
            <a:r>
              <a:rPr lang="en-US" sz="1800" b="0" dirty="0">
                <a:solidFill>
                  <a:schemeClr val="bg1"/>
                </a:solidFill>
              </a:rPr>
              <a:t>Tom Stringer/AAG</a:t>
            </a:r>
          </a:p>
          <a:p>
            <a:pPr>
              <a:lnSpc>
                <a:spcPct val="90000"/>
              </a:lnSpc>
              <a:spcBef>
                <a:spcPct val="20000"/>
              </a:spcBef>
              <a:buClr>
                <a:schemeClr val="tx1"/>
              </a:buClr>
            </a:pPr>
            <a:r>
              <a:rPr lang="en-US" dirty="0">
                <a:solidFill>
                  <a:schemeClr val="bg1"/>
                </a:solidFill>
              </a:rPr>
              <a:t> </a:t>
            </a:r>
            <a:endParaRPr lang="en-US" sz="1800" b="0" dirty="0">
              <a:solidFill>
                <a:schemeClr val="bg1"/>
              </a:solidFill>
            </a:endParaRPr>
          </a:p>
          <a:p>
            <a:pPr>
              <a:lnSpc>
                <a:spcPct val="90000"/>
              </a:lnSpc>
              <a:spcBef>
                <a:spcPct val="20000"/>
              </a:spcBef>
              <a:buClr>
                <a:schemeClr val="tx1"/>
              </a:buClr>
            </a:pPr>
            <a:r>
              <a:rPr lang="en-US" sz="1800" b="0" dirty="0">
                <a:solidFill>
                  <a:schemeClr val="bg1"/>
                </a:solidFill>
              </a:rPr>
              <a:t>Research Services Directorate, Simulation Development and Analysis Branch</a:t>
            </a:r>
          </a:p>
          <a:p>
            <a:pPr>
              <a:lnSpc>
                <a:spcPct val="90000"/>
              </a:lnSpc>
              <a:spcBef>
                <a:spcPct val="20000"/>
              </a:spcBef>
              <a:buClr>
                <a:schemeClr val="tx1"/>
              </a:buClr>
            </a:pPr>
            <a:endParaRPr lang="en-US" sz="1800" b="0" dirty="0">
              <a:solidFill>
                <a:schemeClr val="bg1"/>
              </a:solidFill>
            </a:endParaRPr>
          </a:p>
          <a:p>
            <a:pPr>
              <a:lnSpc>
                <a:spcPct val="90000"/>
              </a:lnSpc>
              <a:spcBef>
                <a:spcPct val="20000"/>
              </a:spcBef>
              <a:buClr>
                <a:schemeClr val="tx1"/>
              </a:buClr>
            </a:pPr>
            <a:r>
              <a:rPr lang="en-US" dirty="0">
                <a:solidFill>
                  <a:schemeClr val="bg1"/>
                </a:solidFill>
              </a:rPr>
              <a:t>December 18</a:t>
            </a:r>
            <a:r>
              <a:rPr lang="en-US" sz="1800" b="0" dirty="0">
                <a:solidFill>
                  <a:schemeClr val="bg1"/>
                </a:solidFill>
              </a:rPr>
              <a:t>, 2014</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9144000" cy="6858000"/>
          </a:xfrm>
          <a:prstGeom prst="rect">
            <a:avLst/>
          </a:prstGeom>
        </p:spPr>
      </p:pic>
      <p:sp>
        <p:nvSpPr>
          <p:cNvPr id="5" name="TextBox 4"/>
          <p:cNvSpPr txBox="1"/>
          <p:nvPr/>
        </p:nvSpPr>
        <p:spPr>
          <a:xfrm>
            <a:off x="838200" y="1029041"/>
            <a:ext cx="7162800" cy="2308324"/>
          </a:xfrm>
          <a:prstGeom prst="rect">
            <a:avLst/>
          </a:prstGeom>
          <a:noFill/>
        </p:spPr>
        <p:txBody>
          <a:bodyPr wrap="square" rtlCol="0">
            <a:spAutoFit/>
          </a:bodyPr>
          <a:lstStyle/>
          <a:p>
            <a:pPr algn="ctr"/>
            <a:r>
              <a:rPr lang="en-US" sz="4800" b="1" i="1" dirty="0"/>
              <a:t>CMB Hydraulic Isolation, Valve and Pump Modernization Project</a:t>
            </a:r>
          </a:p>
        </p:txBody>
      </p:sp>
      <p:sp>
        <p:nvSpPr>
          <p:cNvPr id="6" name="TextBox 5"/>
          <p:cNvSpPr txBox="1"/>
          <p:nvPr/>
        </p:nvSpPr>
        <p:spPr>
          <a:xfrm>
            <a:off x="5829300" y="3583900"/>
            <a:ext cx="3390900" cy="2277547"/>
          </a:xfrm>
          <a:prstGeom prst="rect">
            <a:avLst/>
          </a:prstGeom>
          <a:noFill/>
        </p:spPr>
        <p:txBody>
          <a:bodyPr wrap="square" rtlCol="0">
            <a:spAutoFit/>
          </a:bodyPr>
          <a:lstStyle/>
          <a:p>
            <a:pPr>
              <a:lnSpc>
                <a:spcPct val="90000"/>
              </a:lnSpc>
              <a:spcBef>
                <a:spcPct val="20000"/>
              </a:spcBef>
              <a:buClr>
                <a:schemeClr val="tx1"/>
              </a:buClr>
            </a:pPr>
            <a:r>
              <a:rPr lang="en-US" sz="2000" b="1" dirty="0"/>
              <a:t>Paul Davidson/NASA/</a:t>
            </a:r>
            <a:r>
              <a:rPr lang="en-US" sz="2000" b="1" dirty="0" err="1"/>
              <a:t>LaRC</a:t>
            </a:r>
            <a:endParaRPr lang="en-US" sz="2000" b="1" dirty="0"/>
          </a:p>
          <a:p>
            <a:pPr>
              <a:lnSpc>
                <a:spcPct val="90000"/>
              </a:lnSpc>
              <a:spcBef>
                <a:spcPct val="20000"/>
              </a:spcBef>
              <a:buClr>
                <a:schemeClr val="tx1"/>
              </a:buClr>
            </a:pPr>
            <a:r>
              <a:rPr lang="en-US" sz="2000" b="1" dirty="0"/>
              <a:t> </a:t>
            </a:r>
          </a:p>
          <a:p>
            <a:pPr>
              <a:lnSpc>
                <a:spcPct val="90000"/>
              </a:lnSpc>
              <a:spcBef>
                <a:spcPct val="20000"/>
              </a:spcBef>
              <a:buClr>
                <a:schemeClr val="tx1"/>
              </a:buClr>
            </a:pPr>
            <a:r>
              <a:rPr lang="en-US" sz="2000" b="1" dirty="0"/>
              <a:t>Research Services Directorate, Simulation Development and Analysis Branch</a:t>
            </a:r>
          </a:p>
          <a:p>
            <a:pPr>
              <a:lnSpc>
                <a:spcPct val="90000"/>
              </a:lnSpc>
              <a:spcBef>
                <a:spcPct val="20000"/>
              </a:spcBef>
              <a:buClr>
                <a:schemeClr val="tx1"/>
              </a:buClr>
            </a:pPr>
            <a:endParaRPr lang="en-US" sz="2000" b="1" dirty="0"/>
          </a:p>
          <a:p>
            <a:pPr>
              <a:lnSpc>
                <a:spcPct val="90000"/>
              </a:lnSpc>
              <a:spcBef>
                <a:spcPct val="20000"/>
              </a:spcBef>
              <a:buClr>
                <a:schemeClr val="tx1"/>
              </a:buClr>
            </a:pPr>
            <a:r>
              <a:rPr lang="en-US" sz="2000" b="1" dirty="0"/>
              <a:t>January 25,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0078" y="1905506"/>
            <a:ext cx="8458200" cy="3046988"/>
          </a:xfrm>
          <a:prstGeom prst="rect">
            <a:avLst/>
          </a:prstGeom>
          <a:noFill/>
        </p:spPr>
        <p:txBody>
          <a:bodyPr wrap="square" rtlCol="0">
            <a:spAutoFit/>
          </a:bodyPr>
          <a:lstStyle/>
          <a:p>
            <a:pPr marL="514350" indent="-514350">
              <a:buFont typeface="+mj-lt"/>
              <a:buAutoNum type="arabicPeriod"/>
            </a:pPr>
            <a:r>
              <a:rPr lang="en-US" sz="3200" dirty="0"/>
              <a:t>Introduction</a:t>
            </a:r>
          </a:p>
          <a:p>
            <a:pPr marL="514350" indent="-514350">
              <a:buFont typeface="+mj-lt"/>
              <a:buAutoNum type="arabicPeriod"/>
            </a:pPr>
            <a:r>
              <a:rPr lang="en-US" sz="3200" dirty="0"/>
              <a:t>Hydraulic Isolation System	</a:t>
            </a:r>
          </a:p>
          <a:p>
            <a:pPr marL="514350" indent="-514350">
              <a:buFont typeface="+mj-lt"/>
              <a:buAutoNum type="arabicPeriod"/>
            </a:pPr>
            <a:r>
              <a:rPr lang="en-US" sz="3200" dirty="0"/>
              <a:t>Servo-Electric Valve Upgrade</a:t>
            </a:r>
          </a:p>
          <a:p>
            <a:pPr marL="514350" indent="-514350">
              <a:buFont typeface="+mj-lt"/>
              <a:buAutoNum type="arabicPeriod"/>
            </a:pPr>
            <a:r>
              <a:rPr lang="en-US" sz="3200" dirty="0"/>
              <a:t>Hydraulic Power Unit (HPU) Upgrade</a:t>
            </a:r>
          </a:p>
          <a:p>
            <a:pPr marL="514350" indent="-514350">
              <a:buFont typeface="+mj-lt"/>
              <a:buAutoNum type="arabicPeriod"/>
            </a:pPr>
            <a:r>
              <a:rPr lang="en-US" sz="3200" dirty="0"/>
              <a:t>Q&amp;A</a:t>
            </a:r>
          </a:p>
          <a:p>
            <a:pPr algn="ctr"/>
            <a:endParaRPr lang="en-US" sz="3200" b="1" dirty="0"/>
          </a:p>
        </p:txBody>
      </p:sp>
      <p:sp>
        <p:nvSpPr>
          <p:cNvPr id="2" name="TextBox 1"/>
          <p:cNvSpPr txBox="1"/>
          <p:nvPr/>
        </p:nvSpPr>
        <p:spPr>
          <a:xfrm>
            <a:off x="1573078" y="457200"/>
            <a:ext cx="6172200" cy="646331"/>
          </a:xfrm>
          <a:prstGeom prst="rect">
            <a:avLst/>
          </a:prstGeom>
          <a:noFill/>
        </p:spPr>
        <p:txBody>
          <a:bodyPr wrap="square" rtlCol="0">
            <a:spAutoFit/>
          </a:bodyPr>
          <a:lstStyle/>
          <a:p>
            <a:pPr algn="ctr"/>
            <a:r>
              <a:rPr lang="en-US" sz="3600" b="1" dirty="0"/>
              <a:t>AGENDA</a:t>
            </a:r>
          </a:p>
        </p:txBody>
      </p:sp>
    </p:spTree>
    <p:extLst>
      <p:ext uri="{BB962C8B-B14F-4D97-AF65-F5344CB8AC3E}">
        <p14:creationId xmlns:p14="http://schemas.microsoft.com/office/powerpoint/2010/main" val="2561392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533400" y="142751"/>
            <a:ext cx="8153400" cy="460639"/>
          </a:xfrm>
          <a:ln/>
        </p:spPr>
        <p:txBody>
          <a:bodyPr>
            <a:normAutofit fontScale="90000"/>
          </a:bodyPr>
          <a:lstStyle/>
          <a:p>
            <a:r>
              <a:rPr lang="en-US" dirty="0"/>
              <a:t>Flight Simulation Facilities (FSF)</a:t>
            </a:r>
          </a:p>
        </p:txBody>
      </p:sp>
      <p:sp>
        <p:nvSpPr>
          <p:cNvPr id="262148" name="Rectangle 4"/>
          <p:cNvSpPr>
            <a:spLocks noGrp="1" noChangeArrowheads="1"/>
          </p:cNvSpPr>
          <p:nvPr>
            <p:ph sz="half" idx="1"/>
          </p:nvPr>
        </p:nvSpPr>
        <p:spPr>
          <a:xfrm>
            <a:off x="113512" y="762000"/>
            <a:ext cx="4214101" cy="5809931"/>
          </a:xfrm>
        </p:spPr>
        <p:txBody>
          <a:bodyPr/>
          <a:lstStyle/>
          <a:p>
            <a:r>
              <a:rPr lang="en-US" sz="1800" dirty="0"/>
              <a:t>Design and test concepts for aeronautics, space exploration, and scientific development since 1950s</a:t>
            </a:r>
          </a:p>
          <a:p>
            <a:r>
              <a:rPr lang="en-US" sz="1800" dirty="0"/>
              <a:t>Designated as </a:t>
            </a:r>
            <a:r>
              <a:rPr lang="en-US" sz="1800" u="sng" dirty="0"/>
              <a:t>national strategic assets</a:t>
            </a:r>
            <a:r>
              <a:rPr lang="en-US" sz="1800" dirty="0"/>
              <a:t> for aerospace research</a:t>
            </a:r>
          </a:p>
          <a:p>
            <a:r>
              <a:rPr lang="en-US" sz="2000" dirty="0"/>
              <a:t>Users/customers</a:t>
            </a:r>
          </a:p>
          <a:p>
            <a:pPr marL="287338" lvl="1"/>
            <a:r>
              <a:rPr lang="en-US" sz="1400" dirty="0"/>
              <a:t>Aeronautics – AAM, SWS, Flight Test Integration, Airspace, Aviation Safety, </a:t>
            </a:r>
            <a:r>
              <a:rPr lang="en-US" sz="1400" dirty="0" err="1"/>
              <a:t>Subsonics</a:t>
            </a:r>
            <a:r>
              <a:rPr lang="en-US" sz="1400" dirty="0"/>
              <a:t>, Supersonics, </a:t>
            </a:r>
            <a:r>
              <a:rPr lang="en-US" sz="1400" dirty="0" err="1"/>
              <a:t>Hypersonics</a:t>
            </a:r>
            <a:r>
              <a:rPr lang="en-US" sz="1400" dirty="0"/>
              <a:t>, and UAS</a:t>
            </a:r>
          </a:p>
          <a:p>
            <a:pPr marL="287338" lvl="1"/>
            <a:r>
              <a:rPr lang="en-US" sz="1400" dirty="0"/>
              <a:t>Space Exploration – Artemis Orion, Human Landing System, Commercial Crew, Ares IX, Ares I, Altair, Mars Scout.</a:t>
            </a:r>
          </a:p>
          <a:p>
            <a:pPr marL="287338" lvl="1"/>
            <a:r>
              <a:rPr lang="en-US" sz="1400" dirty="0"/>
              <a:t>NESC – verification and assessment</a:t>
            </a:r>
          </a:p>
          <a:p>
            <a:pPr marL="287338" lvl="1"/>
            <a:r>
              <a:rPr lang="en-US" sz="1400" dirty="0"/>
              <a:t>Reimbursable – FAA, DoD, and academia</a:t>
            </a:r>
          </a:p>
          <a:p>
            <a:pPr marL="287338" lvl="1"/>
            <a:r>
              <a:rPr lang="en-US" sz="1400" dirty="0"/>
              <a:t>Collaborate with industry for new flight simulation technologies</a:t>
            </a:r>
          </a:p>
          <a:p>
            <a:pPr marL="287338" lvl="1"/>
            <a:r>
              <a:rPr lang="en-US" sz="1400" dirty="0">
                <a:latin typeface="Arial" panose="020B0604020202020204" pitchFamily="34" charset="0"/>
                <a:cs typeface="Arial" panose="020B0604020202020204" pitchFamily="34" charset="0"/>
              </a:rPr>
              <a:t>Integration with labs at LaRC and other NASA Centers, DoD, FAA, industry, and universities to conduct large-scale multi-vehicle simulations</a:t>
            </a:r>
          </a:p>
          <a:p>
            <a:pPr marL="58738" lvl="1" indent="0">
              <a:buNone/>
            </a:pPr>
            <a:endParaRPr lang="en-US" sz="1400" dirty="0"/>
          </a:p>
          <a:p>
            <a:pPr marL="287338" lvl="1"/>
            <a:endParaRPr lang="en-US" sz="1400" dirty="0"/>
          </a:p>
          <a:p>
            <a:pPr lvl="1"/>
            <a:endParaRPr lang="en-US" sz="1400" dirty="0"/>
          </a:p>
          <a:p>
            <a:endParaRPr lang="en-US" sz="2000" dirty="0"/>
          </a:p>
          <a:p>
            <a:endParaRPr lang="en-US" sz="2000" dirty="0"/>
          </a:p>
        </p:txBody>
      </p:sp>
      <p:pic>
        <p:nvPicPr>
          <p:cNvPr id="8" name="Picture 7" descr="Plsim-demo_wo-mo"/>
          <p:cNvPicPr>
            <a:picLocks noChangeAspect="1" noChangeArrowheads="1"/>
          </p:cNvPicPr>
          <p:nvPr/>
        </p:nvPicPr>
        <p:blipFill>
          <a:blip r:embed="rId3" cstate="print"/>
          <a:srcRect/>
          <a:stretch>
            <a:fillRect/>
          </a:stretch>
        </p:blipFill>
        <p:spPr bwMode="auto">
          <a:xfrm>
            <a:off x="5158382" y="685800"/>
            <a:ext cx="3680818" cy="5258893"/>
          </a:xfrm>
          <a:prstGeom prst="rect">
            <a:avLst/>
          </a:prstGeom>
          <a:noFill/>
        </p:spPr>
      </p:pic>
      <p:sp>
        <p:nvSpPr>
          <p:cNvPr id="272" name="Rectangle 667"/>
          <p:cNvSpPr>
            <a:spLocks noChangeArrowheads="1"/>
          </p:cNvSpPr>
          <p:nvPr/>
        </p:nvSpPr>
        <p:spPr bwMode="auto">
          <a:xfrm>
            <a:off x="6934200" y="4132889"/>
            <a:ext cx="2057400" cy="183800"/>
          </a:xfrm>
          <a:prstGeom prst="rect">
            <a:avLst/>
          </a:prstGeom>
          <a:noFill/>
          <a:ln w="9525">
            <a:noFill/>
            <a:miter lim="800000"/>
            <a:headEnd/>
            <a:tailEnd/>
          </a:ln>
        </p:spPr>
        <p:txBody>
          <a:bodyPr/>
          <a:lstStyle/>
          <a:p>
            <a:endParaRPr 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4951" y="2725111"/>
            <a:ext cx="3692405" cy="1947021"/>
          </a:xfrm>
          <a:prstGeom prst="rect">
            <a:avLst/>
          </a:prstGeom>
        </p:spPr>
      </p:pic>
      <p:pic>
        <p:nvPicPr>
          <p:cNvPr id="9" name="Picture 8">
            <a:extLst>
              <a:ext uri="{FF2B5EF4-FFF2-40B4-BE49-F238E27FC236}">
                <a16:creationId xmlns:a16="http://schemas.microsoft.com/office/drawing/2014/main" id="{22C707E5-6DDC-4C3D-BAEF-55D8B90DFA4B}"/>
              </a:ext>
            </a:extLst>
          </p:cNvPr>
          <p:cNvPicPr>
            <a:picLocks noChangeAspect="1"/>
          </p:cNvPicPr>
          <p:nvPr/>
        </p:nvPicPr>
        <p:blipFill>
          <a:blip r:embed="rId5"/>
          <a:stretch>
            <a:fillRect/>
          </a:stretch>
        </p:blipFill>
        <p:spPr>
          <a:xfrm>
            <a:off x="5158382" y="4693585"/>
            <a:ext cx="3708974" cy="2085593"/>
          </a:xfrm>
          <a:prstGeom prst="rect">
            <a:avLst/>
          </a:prstGeom>
        </p:spPr>
      </p:pic>
    </p:spTree>
    <p:extLst>
      <p:ext uri="{BB962C8B-B14F-4D97-AF65-F5344CB8AC3E}">
        <p14:creationId xmlns:p14="http://schemas.microsoft.com/office/powerpoint/2010/main" val="2436335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0600" y="205030"/>
            <a:ext cx="7685404" cy="369332"/>
          </a:xfrm>
          <a:prstGeom prst="rect">
            <a:avLst/>
          </a:prstGeom>
        </p:spPr>
        <p:txBody>
          <a:bodyPr vert="horz" wrap="square" lIns="0" tIns="0" rIns="0" bIns="0" rtlCol="0">
            <a:spAutoFit/>
          </a:bodyPr>
          <a:lstStyle/>
          <a:p>
            <a:pPr marL="12700" algn="ctr">
              <a:lnSpc>
                <a:spcPct val="100000"/>
              </a:lnSpc>
            </a:pPr>
            <a:r>
              <a:rPr lang="en-US" sz="2400" b="1" dirty="0">
                <a:latin typeface="+mj-lt"/>
                <a:cs typeface="Arial"/>
              </a:rPr>
              <a:t>N</a:t>
            </a:r>
            <a:r>
              <a:rPr lang="en-US" sz="2400" b="1" spc="-60" dirty="0">
                <a:latin typeface="+mj-lt"/>
                <a:cs typeface="Arial"/>
              </a:rPr>
              <a:t>A</a:t>
            </a:r>
            <a:r>
              <a:rPr lang="en-US" sz="2400" b="1" spc="5" dirty="0">
                <a:latin typeface="+mj-lt"/>
                <a:cs typeface="Arial"/>
              </a:rPr>
              <a:t>S</a:t>
            </a:r>
            <a:r>
              <a:rPr lang="en-US" sz="2400" b="1" dirty="0">
                <a:latin typeface="+mj-lt"/>
                <a:cs typeface="Arial"/>
              </a:rPr>
              <a:t>A</a:t>
            </a:r>
            <a:r>
              <a:rPr lang="en-US" sz="2400" b="1" spc="-30" dirty="0">
                <a:latin typeface="+mj-lt"/>
                <a:cs typeface="Arial"/>
              </a:rPr>
              <a:t> </a:t>
            </a:r>
            <a:r>
              <a:rPr lang="en-US" sz="2400" b="1" dirty="0">
                <a:latin typeface="+mj-lt"/>
                <a:cs typeface="Arial"/>
              </a:rPr>
              <a:t>Langley Flight Simulation Facilities</a:t>
            </a:r>
            <a:endParaRPr lang="en-US" sz="2400" dirty="0">
              <a:latin typeface="+mj-lt"/>
              <a:cs typeface="Arial"/>
            </a:endParaRPr>
          </a:p>
        </p:txBody>
      </p:sp>
      <p:sp>
        <p:nvSpPr>
          <p:cNvPr id="4" name="object 4"/>
          <p:cNvSpPr txBox="1"/>
          <p:nvPr/>
        </p:nvSpPr>
        <p:spPr>
          <a:xfrm>
            <a:off x="419125" y="3048390"/>
            <a:ext cx="2527300" cy="340350"/>
          </a:xfrm>
          <a:prstGeom prst="rect">
            <a:avLst/>
          </a:prstGeom>
        </p:spPr>
        <p:txBody>
          <a:bodyPr vert="horz" wrap="square" lIns="0" tIns="0" rIns="0" bIns="0" rtlCol="0">
            <a:spAutoFit/>
          </a:bodyPr>
          <a:lstStyle/>
          <a:p>
            <a:pPr marL="941069" marR="5080" indent="-929005" algn="ctr">
              <a:lnSpc>
                <a:spcPct val="79400"/>
              </a:lnSpc>
            </a:pPr>
            <a:r>
              <a:rPr sz="1400" b="1" i="1" dirty="0">
                <a:latin typeface="Arial"/>
                <a:cs typeface="Arial"/>
              </a:rPr>
              <a:t>Coc</a:t>
            </a:r>
            <a:r>
              <a:rPr sz="1400" b="1" i="1" spc="-10" dirty="0">
                <a:latin typeface="Arial"/>
                <a:cs typeface="Arial"/>
              </a:rPr>
              <a:t>k</a:t>
            </a:r>
            <a:r>
              <a:rPr sz="1400" b="1" i="1" dirty="0">
                <a:latin typeface="Arial"/>
                <a:cs typeface="Arial"/>
              </a:rPr>
              <a:t>p</a:t>
            </a:r>
            <a:r>
              <a:rPr sz="1400" b="1" i="1" spc="5" dirty="0">
                <a:latin typeface="Arial"/>
                <a:cs typeface="Arial"/>
              </a:rPr>
              <a:t>i</a:t>
            </a:r>
            <a:r>
              <a:rPr sz="1400" b="1" i="1" dirty="0">
                <a:latin typeface="Arial"/>
                <a:cs typeface="Arial"/>
              </a:rPr>
              <a:t>t M</a:t>
            </a:r>
            <a:r>
              <a:rPr sz="1400" b="1" i="1" spc="5" dirty="0">
                <a:latin typeface="Arial"/>
                <a:cs typeface="Arial"/>
              </a:rPr>
              <a:t>o</a:t>
            </a:r>
            <a:r>
              <a:rPr sz="1400" b="1" i="1" dirty="0">
                <a:latin typeface="Arial"/>
                <a:cs typeface="Arial"/>
              </a:rPr>
              <a:t>ti</a:t>
            </a:r>
            <a:r>
              <a:rPr sz="1400" b="1" i="1" spc="5" dirty="0">
                <a:latin typeface="Arial"/>
                <a:cs typeface="Arial"/>
              </a:rPr>
              <a:t>o</a:t>
            </a:r>
            <a:r>
              <a:rPr sz="1400" b="1" i="1" dirty="0">
                <a:latin typeface="Arial"/>
                <a:cs typeface="Arial"/>
              </a:rPr>
              <a:t>n</a:t>
            </a:r>
            <a:r>
              <a:rPr sz="1400" b="1" i="1" spc="-20" dirty="0">
                <a:latin typeface="Arial"/>
                <a:cs typeface="Arial"/>
              </a:rPr>
              <a:t> </a:t>
            </a:r>
            <a:r>
              <a:rPr sz="1400" b="1" i="1" dirty="0">
                <a:latin typeface="Arial"/>
                <a:cs typeface="Arial"/>
              </a:rPr>
              <a:t>Fa</a:t>
            </a:r>
            <a:r>
              <a:rPr sz="1400" b="1" i="1" spc="-10" dirty="0">
                <a:latin typeface="Arial"/>
                <a:cs typeface="Arial"/>
              </a:rPr>
              <a:t>c</a:t>
            </a:r>
            <a:r>
              <a:rPr sz="1400" b="1" i="1" dirty="0">
                <a:latin typeface="Arial"/>
                <a:cs typeface="Arial"/>
              </a:rPr>
              <a:t>i</a:t>
            </a:r>
            <a:r>
              <a:rPr sz="1400" b="1" i="1" spc="5" dirty="0">
                <a:latin typeface="Arial"/>
                <a:cs typeface="Arial"/>
              </a:rPr>
              <a:t>l</a:t>
            </a:r>
            <a:r>
              <a:rPr sz="1400" b="1" i="1" dirty="0">
                <a:latin typeface="Arial"/>
                <a:cs typeface="Arial"/>
              </a:rPr>
              <a:t>ity </a:t>
            </a:r>
            <a:endParaRPr lang="en-US" sz="1400" b="1" i="1" dirty="0">
              <a:latin typeface="Arial"/>
              <a:cs typeface="Arial"/>
            </a:endParaRPr>
          </a:p>
          <a:p>
            <a:pPr marL="941069" marR="5080" indent="-929005" algn="ctr">
              <a:lnSpc>
                <a:spcPct val="79400"/>
              </a:lnSpc>
            </a:pPr>
            <a:r>
              <a:rPr sz="1400" b="1" i="1" dirty="0">
                <a:latin typeface="Arial"/>
                <a:cs typeface="Arial"/>
              </a:rPr>
              <a:t>(CMF)</a:t>
            </a:r>
            <a:endParaRPr sz="1400" dirty="0">
              <a:latin typeface="Arial"/>
              <a:cs typeface="Arial"/>
            </a:endParaRPr>
          </a:p>
        </p:txBody>
      </p:sp>
      <p:sp>
        <p:nvSpPr>
          <p:cNvPr id="5" name="object 5"/>
          <p:cNvSpPr txBox="1"/>
          <p:nvPr/>
        </p:nvSpPr>
        <p:spPr>
          <a:xfrm>
            <a:off x="3729989" y="3036483"/>
            <a:ext cx="1828800" cy="430887"/>
          </a:xfrm>
          <a:prstGeom prst="rect">
            <a:avLst/>
          </a:prstGeom>
        </p:spPr>
        <p:txBody>
          <a:bodyPr vert="horz" wrap="square" lIns="0" tIns="0" rIns="0" bIns="0" rtlCol="0">
            <a:spAutoFit/>
          </a:bodyPr>
          <a:lstStyle/>
          <a:p>
            <a:pPr marL="672465" marR="5080" indent="-660400">
              <a:lnSpc>
                <a:spcPct val="100000"/>
              </a:lnSpc>
            </a:pPr>
            <a:r>
              <a:rPr sz="1400" b="1" spc="-10" dirty="0">
                <a:latin typeface="Arial"/>
                <a:cs typeface="Arial"/>
              </a:rPr>
              <a:t>R</a:t>
            </a:r>
            <a:r>
              <a:rPr sz="1400" b="1" dirty="0">
                <a:latin typeface="Arial"/>
                <a:cs typeface="Arial"/>
              </a:rPr>
              <a:t>esearch</a:t>
            </a:r>
            <a:r>
              <a:rPr sz="1400" b="1" spc="-35" dirty="0">
                <a:latin typeface="Arial"/>
                <a:cs typeface="Arial"/>
              </a:rPr>
              <a:t> </a:t>
            </a:r>
            <a:r>
              <a:rPr sz="1400" b="1" spc="-10" dirty="0">
                <a:latin typeface="Arial"/>
                <a:cs typeface="Arial"/>
              </a:rPr>
              <a:t>F</a:t>
            </a:r>
            <a:r>
              <a:rPr sz="1400" b="1" dirty="0">
                <a:latin typeface="Arial"/>
                <a:cs typeface="Arial"/>
              </a:rPr>
              <a:t>li</a:t>
            </a:r>
            <a:r>
              <a:rPr sz="1400" b="1" spc="-10" dirty="0">
                <a:latin typeface="Arial"/>
                <a:cs typeface="Arial"/>
              </a:rPr>
              <a:t>gh</a:t>
            </a:r>
            <a:r>
              <a:rPr sz="1400" b="1" dirty="0">
                <a:latin typeface="Arial"/>
                <a:cs typeface="Arial"/>
              </a:rPr>
              <a:t>t</a:t>
            </a:r>
            <a:r>
              <a:rPr sz="1400" b="1" spc="-30" dirty="0">
                <a:latin typeface="Arial"/>
                <a:cs typeface="Arial"/>
              </a:rPr>
              <a:t> </a:t>
            </a:r>
            <a:r>
              <a:rPr sz="1400" b="1" spc="-10" dirty="0">
                <a:latin typeface="Arial"/>
                <a:cs typeface="Arial"/>
              </a:rPr>
              <a:t>D</a:t>
            </a:r>
            <a:r>
              <a:rPr sz="1400" b="1" dirty="0">
                <a:latin typeface="Arial"/>
                <a:cs typeface="Arial"/>
              </a:rPr>
              <a:t>eck (</a:t>
            </a:r>
            <a:r>
              <a:rPr sz="1400" b="1" spc="-10" dirty="0">
                <a:latin typeface="Arial"/>
                <a:cs typeface="Arial"/>
              </a:rPr>
              <a:t>RFD</a:t>
            </a:r>
            <a:r>
              <a:rPr sz="1400" b="1" dirty="0">
                <a:latin typeface="Arial"/>
                <a:cs typeface="Arial"/>
              </a:rPr>
              <a:t>)</a:t>
            </a:r>
            <a:endParaRPr sz="1400" dirty="0">
              <a:latin typeface="Arial"/>
              <a:cs typeface="Arial"/>
            </a:endParaRPr>
          </a:p>
        </p:txBody>
      </p:sp>
      <p:sp>
        <p:nvSpPr>
          <p:cNvPr id="6" name="object 6"/>
          <p:cNvSpPr txBox="1"/>
          <p:nvPr/>
        </p:nvSpPr>
        <p:spPr>
          <a:xfrm>
            <a:off x="3684269" y="5874196"/>
            <a:ext cx="1691005" cy="430887"/>
          </a:xfrm>
          <a:prstGeom prst="rect">
            <a:avLst/>
          </a:prstGeom>
        </p:spPr>
        <p:txBody>
          <a:bodyPr vert="horz" wrap="square" lIns="0" tIns="0" rIns="0" bIns="0" rtlCol="0">
            <a:spAutoFit/>
          </a:bodyPr>
          <a:lstStyle/>
          <a:p>
            <a:pPr marL="597535" marR="5080" indent="-585470">
              <a:lnSpc>
                <a:spcPct val="100000"/>
              </a:lnSpc>
            </a:pPr>
            <a:r>
              <a:rPr sz="1400" b="1" dirty="0">
                <a:latin typeface="Arial"/>
                <a:cs typeface="Arial"/>
              </a:rPr>
              <a:t>Ge</a:t>
            </a:r>
            <a:r>
              <a:rPr sz="1400" b="1" spc="-10" dirty="0">
                <a:latin typeface="Arial"/>
                <a:cs typeface="Arial"/>
              </a:rPr>
              <a:t>n</a:t>
            </a:r>
            <a:r>
              <a:rPr sz="1400" b="1" dirty="0">
                <a:latin typeface="Arial"/>
                <a:cs typeface="Arial"/>
              </a:rPr>
              <a:t>eric</a:t>
            </a:r>
            <a:r>
              <a:rPr sz="1400" b="1" spc="-30" dirty="0">
                <a:latin typeface="Arial"/>
                <a:cs typeface="Arial"/>
              </a:rPr>
              <a:t> </a:t>
            </a:r>
            <a:r>
              <a:rPr sz="1400" b="1" spc="-10" dirty="0">
                <a:latin typeface="Arial"/>
                <a:cs typeface="Arial"/>
              </a:rPr>
              <a:t>F</a:t>
            </a:r>
            <a:r>
              <a:rPr sz="1400" b="1" dirty="0">
                <a:latin typeface="Arial"/>
                <a:cs typeface="Arial"/>
              </a:rPr>
              <a:t>li</a:t>
            </a:r>
            <a:r>
              <a:rPr sz="1400" b="1" spc="-10" dirty="0">
                <a:latin typeface="Arial"/>
                <a:cs typeface="Arial"/>
              </a:rPr>
              <a:t>gh</a:t>
            </a:r>
            <a:r>
              <a:rPr sz="1400" b="1" dirty="0">
                <a:latin typeface="Arial"/>
                <a:cs typeface="Arial"/>
              </a:rPr>
              <a:t>t</a:t>
            </a:r>
            <a:r>
              <a:rPr sz="1400" b="1" spc="-30" dirty="0">
                <a:latin typeface="Arial"/>
                <a:cs typeface="Arial"/>
              </a:rPr>
              <a:t> </a:t>
            </a:r>
            <a:r>
              <a:rPr sz="1400" b="1" spc="-10" dirty="0">
                <a:latin typeface="Arial"/>
                <a:cs typeface="Arial"/>
              </a:rPr>
              <a:t>D</a:t>
            </a:r>
            <a:r>
              <a:rPr sz="1400" b="1" dirty="0">
                <a:latin typeface="Arial"/>
                <a:cs typeface="Arial"/>
              </a:rPr>
              <a:t>eck (G</a:t>
            </a:r>
            <a:r>
              <a:rPr sz="1400" b="1" spc="-10" dirty="0">
                <a:latin typeface="Arial"/>
                <a:cs typeface="Arial"/>
              </a:rPr>
              <a:t>FD</a:t>
            </a:r>
            <a:r>
              <a:rPr sz="1400" b="1" dirty="0">
                <a:latin typeface="Arial"/>
                <a:cs typeface="Arial"/>
              </a:rPr>
              <a:t>)</a:t>
            </a:r>
            <a:endParaRPr sz="1400" dirty="0">
              <a:latin typeface="Arial"/>
              <a:cs typeface="Arial"/>
            </a:endParaRPr>
          </a:p>
        </p:txBody>
      </p:sp>
      <p:sp>
        <p:nvSpPr>
          <p:cNvPr id="7" name="object 7"/>
          <p:cNvSpPr txBox="1"/>
          <p:nvPr/>
        </p:nvSpPr>
        <p:spPr>
          <a:xfrm>
            <a:off x="710590" y="5874196"/>
            <a:ext cx="1944370" cy="430887"/>
          </a:xfrm>
          <a:prstGeom prst="rect">
            <a:avLst/>
          </a:prstGeom>
        </p:spPr>
        <p:txBody>
          <a:bodyPr vert="horz" wrap="square" lIns="0" tIns="0" rIns="0" bIns="0" rtlCol="0">
            <a:spAutoFit/>
          </a:bodyPr>
          <a:lstStyle/>
          <a:p>
            <a:pPr marL="768350" marR="5080" indent="-756285">
              <a:lnSpc>
                <a:spcPct val="100000"/>
              </a:lnSpc>
            </a:pPr>
            <a:r>
              <a:rPr sz="1400" b="1" dirty="0">
                <a:latin typeface="Arial"/>
                <a:cs typeface="Arial"/>
              </a:rPr>
              <a:t>I</a:t>
            </a:r>
            <a:r>
              <a:rPr sz="1400" b="1" spc="-10" dirty="0">
                <a:latin typeface="Arial"/>
                <a:cs typeface="Arial"/>
              </a:rPr>
              <a:t>n</a:t>
            </a:r>
            <a:r>
              <a:rPr sz="1400" b="1" dirty="0">
                <a:latin typeface="Arial"/>
                <a:cs typeface="Arial"/>
              </a:rPr>
              <a:t>te</a:t>
            </a:r>
            <a:r>
              <a:rPr sz="1400" b="1" spc="-10" dirty="0">
                <a:latin typeface="Arial"/>
                <a:cs typeface="Arial"/>
              </a:rPr>
              <a:t>g</a:t>
            </a:r>
            <a:r>
              <a:rPr sz="1400" b="1" dirty="0">
                <a:latin typeface="Arial"/>
                <a:cs typeface="Arial"/>
              </a:rPr>
              <a:t>rat</a:t>
            </a:r>
            <a:r>
              <a:rPr sz="1400" b="1" spc="-10" dirty="0">
                <a:latin typeface="Arial"/>
                <a:cs typeface="Arial"/>
              </a:rPr>
              <a:t>io</a:t>
            </a:r>
            <a:r>
              <a:rPr sz="1400" b="1" dirty="0">
                <a:latin typeface="Arial"/>
                <a:cs typeface="Arial"/>
              </a:rPr>
              <a:t>n</a:t>
            </a:r>
            <a:r>
              <a:rPr sz="1400" b="1" spc="-50" dirty="0">
                <a:latin typeface="Arial"/>
                <a:cs typeface="Arial"/>
              </a:rPr>
              <a:t> </a:t>
            </a:r>
            <a:r>
              <a:rPr sz="1400" b="1" spc="-10" dirty="0">
                <a:latin typeface="Arial"/>
                <a:cs typeface="Arial"/>
              </a:rPr>
              <a:t>F</a:t>
            </a:r>
            <a:r>
              <a:rPr sz="1400" b="1" dirty="0">
                <a:latin typeface="Arial"/>
                <a:cs typeface="Arial"/>
              </a:rPr>
              <a:t>li</a:t>
            </a:r>
            <a:r>
              <a:rPr sz="1400" b="1" spc="-10" dirty="0">
                <a:latin typeface="Arial"/>
                <a:cs typeface="Arial"/>
              </a:rPr>
              <a:t>gh</a:t>
            </a:r>
            <a:r>
              <a:rPr sz="1400" b="1" dirty="0">
                <a:latin typeface="Arial"/>
                <a:cs typeface="Arial"/>
              </a:rPr>
              <a:t>t</a:t>
            </a:r>
            <a:r>
              <a:rPr sz="1400" b="1" spc="-30" dirty="0">
                <a:latin typeface="Arial"/>
                <a:cs typeface="Arial"/>
              </a:rPr>
              <a:t> </a:t>
            </a:r>
            <a:r>
              <a:rPr sz="1400" b="1" spc="-10" dirty="0">
                <a:latin typeface="Arial"/>
                <a:cs typeface="Arial"/>
              </a:rPr>
              <a:t>D</a:t>
            </a:r>
            <a:r>
              <a:rPr sz="1400" b="1" dirty="0">
                <a:latin typeface="Arial"/>
                <a:cs typeface="Arial"/>
              </a:rPr>
              <a:t>eck (I</a:t>
            </a:r>
            <a:r>
              <a:rPr sz="1400" b="1" spc="-10" dirty="0">
                <a:latin typeface="Arial"/>
                <a:cs typeface="Arial"/>
              </a:rPr>
              <a:t>FD</a:t>
            </a:r>
            <a:r>
              <a:rPr sz="1400" b="1" dirty="0">
                <a:latin typeface="Arial"/>
                <a:cs typeface="Arial"/>
              </a:rPr>
              <a:t>)</a:t>
            </a:r>
            <a:endParaRPr sz="1400" dirty="0">
              <a:latin typeface="Arial"/>
              <a:cs typeface="Arial"/>
            </a:endParaRPr>
          </a:p>
        </p:txBody>
      </p:sp>
      <p:sp>
        <p:nvSpPr>
          <p:cNvPr id="8" name="object 8"/>
          <p:cNvSpPr/>
          <p:nvPr/>
        </p:nvSpPr>
        <p:spPr>
          <a:xfrm>
            <a:off x="228600" y="723698"/>
            <a:ext cx="8763000" cy="6023891"/>
          </a:xfrm>
          <a:custGeom>
            <a:avLst/>
            <a:gdLst/>
            <a:ahLst/>
            <a:cxnLst/>
            <a:rect l="l" t="t" r="r" b="b"/>
            <a:pathLst>
              <a:path w="8915400" h="6400800">
                <a:moveTo>
                  <a:pt x="0" y="6400800"/>
                </a:moveTo>
                <a:lnTo>
                  <a:pt x="8915400" y="6400800"/>
                </a:lnTo>
                <a:lnTo>
                  <a:pt x="8915400" y="0"/>
                </a:lnTo>
                <a:lnTo>
                  <a:pt x="0" y="0"/>
                </a:lnTo>
                <a:lnTo>
                  <a:pt x="0" y="6400800"/>
                </a:lnTo>
                <a:close/>
              </a:path>
            </a:pathLst>
          </a:custGeom>
          <a:ln w="38100">
            <a:solidFill>
              <a:srgbClr val="000000"/>
            </a:solidFill>
          </a:ln>
        </p:spPr>
        <p:txBody>
          <a:bodyPr wrap="square" lIns="0" tIns="0" rIns="0" bIns="0" rtlCol="0"/>
          <a:lstStyle/>
          <a:p>
            <a:endParaRPr/>
          </a:p>
        </p:txBody>
      </p:sp>
      <p:sp>
        <p:nvSpPr>
          <p:cNvPr id="9" name="object 9"/>
          <p:cNvSpPr/>
          <p:nvPr/>
        </p:nvSpPr>
        <p:spPr>
          <a:xfrm>
            <a:off x="376428" y="914400"/>
            <a:ext cx="2734055" cy="2054352"/>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6248401" y="5902905"/>
            <a:ext cx="2743200" cy="344710"/>
          </a:xfrm>
          <a:prstGeom prst="rect">
            <a:avLst/>
          </a:prstGeom>
        </p:spPr>
        <p:txBody>
          <a:bodyPr vert="horz" wrap="square" lIns="0" tIns="0" rIns="0" bIns="0" rtlCol="0">
            <a:spAutoFit/>
          </a:bodyPr>
          <a:lstStyle/>
          <a:p>
            <a:pPr marL="758825" marR="5080" indent="-746760">
              <a:lnSpc>
                <a:spcPct val="80000"/>
              </a:lnSpc>
              <a:spcBef>
                <a:spcPts val="600"/>
              </a:spcBef>
              <a:spcAft>
                <a:spcPts val="0"/>
              </a:spcAft>
            </a:pPr>
            <a:r>
              <a:rPr lang="en-US" sz="1400" b="1" dirty="0">
                <a:latin typeface="Arial"/>
                <a:cs typeface="Arial"/>
              </a:rPr>
              <a:t>Test and Evaluation Simulator (TES)</a:t>
            </a:r>
            <a:endParaRPr sz="1400" dirty="0">
              <a:latin typeface="Arial"/>
              <a:cs typeface="Arial"/>
            </a:endParaRPr>
          </a:p>
        </p:txBody>
      </p:sp>
      <p:sp>
        <p:nvSpPr>
          <p:cNvPr id="13" name="object 13"/>
          <p:cNvSpPr txBox="1"/>
          <p:nvPr/>
        </p:nvSpPr>
        <p:spPr>
          <a:xfrm>
            <a:off x="6447814" y="3075321"/>
            <a:ext cx="1970718" cy="344710"/>
          </a:xfrm>
          <a:prstGeom prst="rect">
            <a:avLst/>
          </a:prstGeom>
        </p:spPr>
        <p:txBody>
          <a:bodyPr vert="horz" wrap="square" lIns="0" tIns="0" rIns="0" bIns="0" rtlCol="0">
            <a:spAutoFit/>
          </a:bodyPr>
          <a:lstStyle/>
          <a:p>
            <a:pPr marL="243840" marR="5080" indent="-231775">
              <a:lnSpc>
                <a:spcPct val="80000"/>
              </a:lnSpc>
            </a:pPr>
            <a:r>
              <a:rPr sz="1400" b="1" dirty="0">
                <a:latin typeface="Arial"/>
                <a:cs typeface="Arial"/>
              </a:rPr>
              <a:t>De</a:t>
            </a:r>
            <a:r>
              <a:rPr sz="1400" b="1" spc="-20" dirty="0">
                <a:latin typeface="Arial"/>
                <a:cs typeface="Arial"/>
              </a:rPr>
              <a:t>v</a:t>
            </a:r>
            <a:r>
              <a:rPr sz="1400" b="1" dirty="0">
                <a:latin typeface="Arial"/>
                <a:cs typeface="Arial"/>
              </a:rPr>
              <a:t>elopment</a:t>
            </a:r>
            <a:r>
              <a:rPr sz="1400" b="1" spc="-5" dirty="0">
                <a:latin typeface="Arial"/>
                <a:cs typeface="Arial"/>
              </a:rPr>
              <a:t> </a:t>
            </a:r>
            <a:r>
              <a:rPr sz="1400" b="1" spc="5" dirty="0">
                <a:latin typeface="Arial"/>
                <a:cs typeface="Arial"/>
              </a:rPr>
              <a:t>a</a:t>
            </a:r>
            <a:r>
              <a:rPr sz="1400" b="1" dirty="0">
                <a:latin typeface="Arial"/>
                <a:cs typeface="Arial"/>
              </a:rPr>
              <a:t>nd </a:t>
            </a:r>
            <a:r>
              <a:rPr sz="1400" b="1" spc="-90" dirty="0">
                <a:latin typeface="Arial"/>
                <a:cs typeface="Arial"/>
              </a:rPr>
              <a:t>T</a:t>
            </a:r>
            <a:r>
              <a:rPr sz="1400" b="1" dirty="0">
                <a:latin typeface="Arial"/>
                <a:cs typeface="Arial"/>
              </a:rPr>
              <a:t>est Simulat</a:t>
            </a:r>
            <a:r>
              <a:rPr sz="1400" b="1" spc="-5" dirty="0">
                <a:latin typeface="Arial"/>
                <a:cs typeface="Arial"/>
              </a:rPr>
              <a:t>o</a:t>
            </a:r>
            <a:r>
              <a:rPr sz="1400" b="1" dirty="0">
                <a:latin typeface="Arial"/>
                <a:cs typeface="Arial"/>
              </a:rPr>
              <a:t>r</a:t>
            </a:r>
            <a:r>
              <a:rPr sz="1400" b="1" spc="5" dirty="0">
                <a:latin typeface="Arial"/>
                <a:cs typeface="Arial"/>
              </a:rPr>
              <a:t> </a:t>
            </a:r>
            <a:r>
              <a:rPr sz="1400" b="1" spc="-5" dirty="0">
                <a:latin typeface="Arial"/>
                <a:cs typeface="Arial"/>
              </a:rPr>
              <a:t>(</a:t>
            </a:r>
            <a:r>
              <a:rPr sz="1400" b="1" dirty="0">
                <a:latin typeface="Arial"/>
                <a:cs typeface="Arial"/>
              </a:rPr>
              <a:t>D</a:t>
            </a:r>
            <a:r>
              <a:rPr sz="1400" b="1" spc="-5" dirty="0">
                <a:latin typeface="Arial"/>
                <a:cs typeface="Arial"/>
              </a:rPr>
              <a:t>T</a:t>
            </a:r>
            <a:r>
              <a:rPr sz="1400" b="1" dirty="0">
                <a:latin typeface="Arial"/>
                <a:cs typeface="Arial"/>
              </a:rPr>
              <a:t>S)</a:t>
            </a:r>
            <a:endParaRPr sz="1400" dirty="0">
              <a:latin typeface="Arial"/>
              <a:cs typeface="Arial"/>
            </a:endParaRPr>
          </a:p>
        </p:txBody>
      </p:sp>
      <p:sp>
        <p:nvSpPr>
          <p:cNvPr id="19" name="object 19"/>
          <p:cNvSpPr/>
          <p:nvPr/>
        </p:nvSpPr>
        <p:spPr>
          <a:xfrm>
            <a:off x="304800" y="3752088"/>
            <a:ext cx="2950464" cy="1962912"/>
          </a:xfrm>
          <a:prstGeom prst="rect">
            <a:avLst/>
          </a:prstGeom>
          <a:blipFill>
            <a:blip r:embed="rId4" cstate="print"/>
            <a:stretch>
              <a:fillRect/>
            </a:stretch>
          </a:blipFill>
        </p:spPr>
        <p:txBody>
          <a:bodyPr wrap="square" lIns="0" tIns="0" rIns="0" bIns="0" rtlCol="0"/>
          <a:lstStyle/>
          <a:p>
            <a:endParaRP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0870" y="3707613"/>
            <a:ext cx="2637281" cy="1977961"/>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3656" y="1143000"/>
            <a:ext cx="2742740" cy="1825751"/>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2200" y="1198209"/>
            <a:ext cx="2572996" cy="1770542"/>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60725" y="3707613"/>
            <a:ext cx="2678300" cy="2008725"/>
          </a:xfrm>
          <a:prstGeom prst="rect">
            <a:avLst/>
          </a:prstGeom>
        </p:spPr>
      </p:pic>
    </p:spTree>
    <p:extLst>
      <p:ext uri="{BB962C8B-B14F-4D97-AF65-F5344CB8AC3E}">
        <p14:creationId xmlns:p14="http://schemas.microsoft.com/office/powerpoint/2010/main" val="665856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685800" y="152400"/>
            <a:ext cx="7924800" cy="469900"/>
          </a:xfrm>
          <a:ln/>
        </p:spPr>
        <p:txBody>
          <a:bodyPr>
            <a:normAutofit fontScale="90000"/>
          </a:bodyPr>
          <a:lstStyle/>
          <a:p>
            <a:r>
              <a:rPr lang="en-US" dirty="0"/>
              <a:t>Cockpit Motion Facility (CMF)</a:t>
            </a:r>
          </a:p>
        </p:txBody>
      </p:sp>
      <p:sp>
        <p:nvSpPr>
          <p:cNvPr id="267267" name="Rectangle 3"/>
          <p:cNvSpPr>
            <a:spLocks noGrp="1" noChangeArrowheads="1"/>
          </p:cNvSpPr>
          <p:nvPr>
            <p:ph type="body" idx="1"/>
          </p:nvPr>
        </p:nvSpPr>
        <p:spPr>
          <a:xfrm>
            <a:off x="533400" y="685800"/>
            <a:ext cx="4800600" cy="6019800"/>
          </a:xfrm>
        </p:spPr>
        <p:txBody>
          <a:bodyPr/>
          <a:lstStyle/>
          <a:p>
            <a:pPr>
              <a:lnSpc>
                <a:spcPct val="80000"/>
              </a:lnSpc>
            </a:pPr>
            <a:r>
              <a:rPr lang="en-US" altLang="en-US" sz="1600" dirty="0"/>
              <a:t>Motion System</a:t>
            </a:r>
          </a:p>
          <a:p>
            <a:pPr lvl="1">
              <a:lnSpc>
                <a:spcPct val="80000"/>
              </a:lnSpc>
            </a:pPr>
            <a:r>
              <a:rPr lang="en-US" altLang="en-US" sz="1400" dirty="0"/>
              <a:t>6 degree-of-freedom synergistic motion system</a:t>
            </a:r>
          </a:p>
          <a:p>
            <a:pPr lvl="1">
              <a:lnSpc>
                <a:spcPct val="80000"/>
              </a:lnSpc>
            </a:pPr>
            <a:r>
              <a:rPr lang="en-US" altLang="en-US" sz="1400" dirty="0"/>
              <a:t>76-inch leg stroke</a:t>
            </a:r>
          </a:p>
          <a:p>
            <a:pPr lvl="1">
              <a:lnSpc>
                <a:spcPct val="80000"/>
              </a:lnSpc>
            </a:pPr>
            <a:r>
              <a:rPr lang="en-US" altLang="en-US" sz="1400" dirty="0"/>
              <a:t>22,000 pounds maximum payload </a:t>
            </a:r>
          </a:p>
          <a:p>
            <a:pPr>
              <a:lnSpc>
                <a:spcPct val="80000"/>
              </a:lnSpc>
            </a:pPr>
            <a:r>
              <a:rPr lang="en-US" altLang="en-US" sz="1600" dirty="0"/>
              <a:t>State-of-the-art motion cueing algorithms and advanced algorithms</a:t>
            </a:r>
          </a:p>
          <a:p>
            <a:pPr>
              <a:lnSpc>
                <a:spcPct val="80000"/>
              </a:lnSpc>
            </a:pPr>
            <a:r>
              <a:rPr lang="en-US" altLang="en-US" sz="1600" dirty="0"/>
              <a:t>Facility can support simultaneous operation of two fixed based simulators and one motion based simulator</a:t>
            </a:r>
          </a:p>
          <a:p>
            <a:pPr lvl="1">
              <a:lnSpc>
                <a:spcPct val="80000"/>
              </a:lnSpc>
            </a:pPr>
            <a:r>
              <a:rPr lang="en-US" altLang="en-US" sz="1400" dirty="0"/>
              <a:t>Research Flight Deck (RFD) Simulator</a:t>
            </a:r>
          </a:p>
          <a:p>
            <a:pPr lvl="1">
              <a:lnSpc>
                <a:spcPct val="80000"/>
              </a:lnSpc>
            </a:pPr>
            <a:r>
              <a:rPr lang="en-US" altLang="en-US" sz="1400" dirty="0"/>
              <a:t>Integration Flight Deck (IFD) Simulator</a:t>
            </a:r>
          </a:p>
          <a:p>
            <a:pPr lvl="1">
              <a:lnSpc>
                <a:spcPct val="80000"/>
              </a:lnSpc>
            </a:pPr>
            <a:r>
              <a:rPr lang="en-US" altLang="en-US" sz="1400" dirty="0"/>
              <a:t>Generic Flight Deck (GFD) Simulator</a:t>
            </a:r>
          </a:p>
          <a:p>
            <a:pPr lvl="1">
              <a:lnSpc>
                <a:spcPct val="80000"/>
              </a:lnSpc>
            </a:pPr>
            <a:r>
              <a:rPr lang="en-US" altLang="en-US" sz="1400" dirty="0"/>
              <a:t>Available space for a 4</a:t>
            </a:r>
            <a:r>
              <a:rPr lang="en-US" altLang="en-US" sz="1400" baseline="30000" dirty="0"/>
              <a:t>th</a:t>
            </a:r>
            <a:r>
              <a:rPr lang="en-US" altLang="en-US" sz="1400" dirty="0"/>
              <a:t> simulator</a:t>
            </a:r>
          </a:p>
          <a:p>
            <a:pPr>
              <a:lnSpc>
                <a:spcPct val="80000"/>
              </a:lnSpc>
            </a:pPr>
            <a:r>
              <a:rPr lang="en-US" altLang="en-US" sz="1600" dirty="0"/>
              <a:t>Any of the simulators can be moved to the motion platform for motion simulation</a:t>
            </a:r>
          </a:p>
          <a:p>
            <a:pPr>
              <a:lnSpc>
                <a:spcPct val="80000"/>
              </a:lnSpc>
            </a:pPr>
            <a:r>
              <a:rPr lang="en-US" altLang="en-US" sz="1600" dirty="0"/>
              <a:t>State-of-the-art Infrastructure</a:t>
            </a:r>
          </a:p>
          <a:p>
            <a:pPr lvl="1">
              <a:lnSpc>
                <a:spcPct val="80000"/>
              </a:lnSpc>
            </a:pPr>
            <a:r>
              <a:rPr lang="en-US" altLang="en-US" sz="1400" dirty="0"/>
              <a:t>Real-time computers for aerospace vehicle and environment modeling</a:t>
            </a:r>
          </a:p>
          <a:p>
            <a:pPr lvl="1">
              <a:lnSpc>
                <a:spcPct val="80000"/>
              </a:lnSpc>
            </a:pPr>
            <a:r>
              <a:rPr lang="en-US" altLang="en-US" sz="1400" dirty="0"/>
              <a:t>Display and graphics computers for flight deck instrumentation</a:t>
            </a:r>
          </a:p>
          <a:p>
            <a:pPr lvl="1">
              <a:lnSpc>
                <a:spcPct val="80000"/>
              </a:lnSpc>
            </a:pPr>
            <a:r>
              <a:rPr lang="en-US" altLang="en-US" sz="1400" dirty="0"/>
              <a:t>High performance visual scene image generation computer systems for out-the-window scenery</a:t>
            </a:r>
          </a:p>
          <a:p>
            <a:pPr lvl="1">
              <a:lnSpc>
                <a:spcPct val="80000"/>
              </a:lnSpc>
            </a:pPr>
            <a:r>
              <a:rPr lang="en-US" altLang="en-US" sz="1400" dirty="0"/>
              <a:t>Fiber optic video distribution</a:t>
            </a:r>
          </a:p>
          <a:p>
            <a:pPr lvl="1">
              <a:lnSpc>
                <a:spcPct val="80000"/>
              </a:lnSpc>
            </a:pPr>
            <a:r>
              <a:rPr lang="en-US" altLang="en-US" sz="1400" dirty="0"/>
              <a:t>High speed fiber optic data communications</a:t>
            </a:r>
          </a:p>
          <a:p>
            <a:pPr lvl="1">
              <a:lnSpc>
                <a:spcPct val="80000"/>
              </a:lnSpc>
            </a:pPr>
            <a:r>
              <a:rPr lang="en-US" altLang="en-US" sz="1400" dirty="0"/>
              <a:t>Hydraulics and power systems</a:t>
            </a:r>
          </a:p>
          <a:p>
            <a:pPr>
              <a:lnSpc>
                <a:spcPct val="80000"/>
              </a:lnSpc>
            </a:pPr>
            <a:r>
              <a:rPr lang="en-US" altLang="en-US" sz="1600" dirty="0"/>
              <a:t>System Integration Laboratory (SIL) for hardware-in-the-loop testing and evaluation</a:t>
            </a:r>
          </a:p>
          <a:p>
            <a:pPr>
              <a:lnSpc>
                <a:spcPct val="80000"/>
              </a:lnSpc>
            </a:pPr>
            <a:endParaRPr lang="en-US" sz="1600" dirty="0"/>
          </a:p>
        </p:txBody>
      </p:sp>
      <p:pic>
        <p:nvPicPr>
          <p:cNvPr id="4" name="Picture 4"/>
          <p:cNvPicPr>
            <a:picLocks noChangeAspect="1" noChangeArrowheads="1"/>
          </p:cNvPicPr>
          <p:nvPr/>
        </p:nvPicPr>
        <p:blipFill>
          <a:blip r:embed="rId3" cstate="email"/>
          <a:srcRect/>
          <a:stretch>
            <a:fillRect/>
          </a:stretch>
        </p:blipFill>
        <p:spPr bwMode="auto">
          <a:xfrm>
            <a:off x="5257800" y="3886199"/>
            <a:ext cx="3657600" cy="2429929"/>
          </a:xfrm>
          <a:prstGeom prst="rect">
            <a:avLst/>
          </a:prstGeom>
          <a:noFill/>
        </p:spPr>
      </p:pic>
      <p:pic>
        <p:nvPicPr>
          <p:cNvPr id="5" name="Picture 4" descr="CMF Illustration 01=07=24"/>
          <p:cNvPicPr>
            <a:picLocks noChangeAspect="1" noChangeArrowheads="1"/>
          </p:cNvPicPr>
          <p:nvPr/>
        </p:nvPicPr>
        <p:blipFill>
          <a:blip r:embed="rId4" cstate="print"/>
          <a:srcRect/>
          <a:stretch>
            <a:fillRect/>
          </a:stretch>
        </p:blipFill>
        <p:spPr bwMode="auto">
          <a:xfrm>
            <a:off x="5257800" y="838200"/>
            <a:ext cx="3657600" cy="2724727"/>
          </a:xfrm>
          <a:prstGeom prst="rect">
            <a:avLst/>
          </a:prstGeom>
          <a:noFill/>
        </p:spPr>
      </p:pic>
    </p:spTree>
    <p:extLst>
      <p:ext uri="{BB962C8B-B14F-4D97-AF65-F5344CB8AC3E}">
        <p14:creationId xmlns:p14="http://schemas.microsoft.com/office/powerpoint/2010/main" val="4009217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533400" y="914400"/>
            <a:ext cx="8229600" cy="5029200"/>
          </a:xfrm>
        </p:spPr>
        <p:txBody>
          <a:bodyPr>
            <a:normAutofit fontScale="47500" lnSpcReduction="20000"/>
          </a:bodyPr>
          <a:lstStyle/>
          <a:p>
            <a:pPr>
              <a:lnSpc>
                <a:spcPct val="150000"/>
              </a:lnSpc>
            </a:pPr>
            <a:r>
              <a:rPr lang="en-US" sz="3600" dirty="0"/>
              <a:t>Simulation Development for Supersonic Studies (SDSS) under performing</a:t>
            </a:r>
          </a:p>
          <a:p>
            <a:pPr>
              <a:lnSpc>
                <a:spcPct val="150000"/>
              </a:lnSpc>
            </a:pPr>
            <a:r>
              <a:rPr lang="en-US" sz="3600" dirty="0"/>
              <a:t>Performance Review Team (PRT) formed to support SDSS</a:t>
            </a:r>
          </a:p>
          <a:p>
            <a:pPr lvl="1">
              <a:lnSpc>
                <a:spcPct val="150000"/>
              </a:lnSpc>
            </a:pPr>
            <a:r>
              <a:rPr lang="en-US" sz="2200" dirty="0"/>
              <a:t>SDSS exceeding bandwidth and performance envelope</a:t>
            </a:r>
          </a:p>
          <a:p>
            <a:pPr lvl="1">
              <a:lnSpc>
                <a:spcPct val="150000"/>
              </a:lnSpc>
            </a:pPr>
            <a:r>
              <a:rPr lang="en-US" sz="2100" dirty="0"/>
              <a:t>“Excessive” Sway/Heave crosstalk (parasitic acceleration) observed by SDSS </a:t>
            </a:r>
            <a:endParaRPr lang="en-US" sz="2100" dirty="0">
              <a:sym typeface="Wingdings" pitchFamily="2" charset="2"/>
            </a:endParaRPr>
          </a:p>
          <a:p>
            <a:pPr>
              <a:lnSpc>
                <a:spcPct val="150000"/>
              </a:lnSpc>
            </a:pPr>
            <a:r>
              <a:rPr lang="en-US" sz="3600" dirty="0">
                <a:sym typeface="Wingdings" pitchFamily="2" charset="2"/>
              </a:rPr>
              <a:t>Chartered CMF Motion Test Team (CMFMTT) </a:t>
            </a:r>
          </a:p>
          <a:p>
            <a:pPr lvl="1">
              <a:lnSpc>
                <a:spcPct val="150000"/>
              </a:lnSpc>
            </a:pPr>
            <a:r>
              <a:rPr lang="en-US" sz="2200" dirty="0">
                <a:sym typeface="Wingdings" pitchFamily="2" charset="2"/>
              </a:rPr>
              <a:t>Short Term Goal 	 Reduce crosstalk to an “acceptable” level within existing envelope</a:t>
            </a:r>
          </a:p>
          <a:p>
            <a:pPr marL="457200" lvl="1" indent="0">
              <a:lnSpc>
                <a:spcPct val="150000"/>
              </a:lnSpc>
              <a:buNone/>
            </a:pPr>
            <a:r>
              <a:rPr lang="en-US" sz="2200" dirty="0">
                <a:sym typeface="Wingdings" pitchFamily="2" charset="2"/>
              </a:rPr>
              <a:t>		 Increase performance </a:t>
            </a:r>
          </a:p>
          <a:p>
            <a:pPr lvl="1">
              <a:lnSpc>
                <a:spcPct val="150000"/>
              </a:lnSpc>
            </a:pPr>
            <a:r>
              <a:rPr lang="en-US" sz="2200" dirty="0">
                <a:sym typeface="Wingdings" pitchFamily="2" charset="2"/>
              </a:rPr>
              <a:t>Long Term Goal  	 present to management a CMF improvement plan</a:t>
            </a:r>
          </a:p>
          <a:p>
            <a:pPr>
              <a:lnSpc>
                <a:spcPct val="150000"/>
              </a:lnSpc>
            </a:pPr>
            <a:r>
              <a:rPr lang="en-US" sz="3600" dirty="0">
                <a:sym typeface="Wingdings" pitchFamily="2" charset="2"/>
              </a:rPr>
              <a:t>Revised</a:t>
            </a:r>
            <a:r>
              <a:rPr lang="en-US" dirty="0">
                <a:sym typeface="Wingdings" pitchFamily="2" charset="2"/>
              </a:rPr>
              <a:t> Control Law</a:t>
            </a:r>
            <a:endParaRPr lang="en-US" sz="2000" dirty="0">
              <a:sym typeface="Wingdings" pitchFamily="2" charset="2"/>
            </a:endParaRPr>
          </a:p>
          <a:p>
            <a:pPr lvl="1">
              <a:lnSpc>
                <a:spcPct val="150000"/>
              </a:lnSpc>
            </a:pPr>
            <a:r>
              <a:rPr lang="en-US" sz="2200" dirty="0">
                <a:sym typeface="Wingdings" pitchFamily="2" charset="2"/>
              </a:rPr>
              <a:t>NASA/TM-2014-218148</a:t>
            </a:r>
          </a:p>
          <a:p>
            <a:pPr>
              <a:lnSpc>
                <a:spcPct val="150000"/>
              </a:lnSpc>
            </a:pPr>
            <a:r>
              <a:rPr lang="en-US" sz="3600" dirty="0">
                <a:sym typeface="Wingdings" pitchFamily="2" charset="2"/>
              </a:rPr>
              <a:t>Research Valve and Leg (Hydraulic) non-linearity's</a:t>
            </a:r>
          </a:p>
          <a:p>
            <a:pPr lvl="1">
              <a:lnSpc>
                <a:spcPct val="150000"/>
              </a:lnSpc>
            </a:pPr>
            <a:r>
              <a:rPr lang="en-US" sz="2500" dirty="0">
                <a:sym typeface="Wingdings" pitchFamily="2" charset="2"/>
              </a:rPr>
              <a:t>NASA/CR-2014-218275 and NASA/TM-2014-218286</a:t>
            </a:r>
          </a:p>
          <a:p>
            <a:pPr>
              <a:lnSpc>
                <a:spcPct val="150000"/>
              </a:lnSpc>
            </a:pPr>
            <a:r>
              <a:rPr lang="en-US" sz="3600" dirty="0">
                <a:sym typeface="Wingdings" pitchFamily="2" charset="2"/>
              </a:rPr>
              <a:t>CMB Hydraulic Isolation System - completed</a:t>
            </a:r>
            <a:endParaRPr lang="en-US" sz="3600" dirty="0">
              <a:solidFill>
                <a:srgbClr val="FF0000"/>
              </a:solidFill>
              <a:effectLst/>
              <a:ea typeface="Calibri" panose="020F0502020204030204" pitchFamily="34" charset="0"/>
              <a:cs typeface="Times New Roman" panose="02020603050405020304" pitchFamily="18" charset="0"/>
              <a:sym typeface="Wingdings" pitchFamily="2" charset="2"/>
            </a:endParaRPr>
          </a:p>
          <a:p>
            <a:pPr>
              <a:lnSpc>
                <a:spcPct val="150000"/>
              </a:lnSpc>
            </a:pPr>
            <a:r>
              <a:rPr lang="en-US" sz="3600" dirty="0">
                <a:effectLst/>
                <a:ea typeface="Calibri" panose="020F0502020204030204" pitchFamily="34" charset="0"/>
                <a:cs typeface="Times New Roman" panose="02020603050405020304" pitchFamily="18" charset="0"/>
                <a:sym typeface="Wingdings" pitchFamily="2" charset="2"/>
              </a:rPr>
              <a:t>CMB Servo-Electric Valve Modernization Project – scheduling installation</a:t>
            </a:r>
          </a:p>
          <a:p>
            <a:pPr>
              <a:lnSpc>
                <a:spcPct val="150000"/>
              </a:lnSpc>
            </a:pPr>
            <a:r>
              <a:rPr lang="en-US" sz="3600" dirty="0">
                <a:ea typeface="Calibri" panose="020F0502020204030204" pitchFamily="34" charset="0"/>
                <a:cs typeface="Times New Roman" panose="02020603050405020304" pitchFamily="18" charset="0"/>
                <a:sym typeface="Wingdings" pitchFamily="2" charset="2"/>
              </a:rPr>
              <a:t>CMB HPU </a:t>
            </a:r>
            <a:r>
              <a:rPr lang="en-US" sz="3600" dirty="0">
                <a:effectLst/>
                <a:ea typeface="Calibri" panose="020F0502020204030204" pitchFamily="34" charset="0"/>
                <a:cs typeface="Times New Roman" panose="02020603050405020304" pitchFamily="18" charset="0"/>
                <a:sym typeface="Wingdings" pitchFamily="2" charset="2"/>
              </a:rPr>
              <a:t>Modernization Project – scheduled installation</a:t>
            </a:r>
          </a:p>
          <a:p>
            <a:endParaRPr lang="en-US" sz="2000" dirty="0">
              <a:effectLst/>
              <a:latin typeface="Calibri" panose="020F0502020204030204" pitchFamily="34" charset="0"/>
              <a:ea typeface="Calibri" panose="020F0502020204030204" pitchFamily="34" charset="0"/>
              <a:cs typeface="Times New Roman" panose="02020603050405020304" pitchFamily="18" charset="0"/>
              <a:sym typeface="Wingdings" pitchFamily="2" charset="2"/>
            </a:endParaRPr>
          </a:p>
        </p:txBody>
      </p:sp>
      <p:sp>
        <p:nvSpPr>
          <p:cNvPr id="4" name="Rectangle 3"/>
          <p:cNvSpPr/>
          <p:nvPr/>
        </p:nvSpPr>
        <p:spPr>
          <a:xfrm>
            <a:off x="426308" y="152400"/>
            <a:ext cx="8153400" cy="646331"/>
          </a:xfrm>
          <a:prstGeom prst="rect">
            <a:avLst/>
          </a:prstGeom>
        </p:spPr>
        <p:txBody>
          <a:bodyPr wrap="square">
            <a:spAutoFit/>
          </a:bodyPr>
          <a:lstStyle/>
          <a:p>
            <a:pPr algn="ctr"/>
            <a:r>
              <a:rPr lang="en-US" sz="3600" dirty="0"/>
              <a:t>CMF Timeline</a:t>
            </a:r>
          </a:p>
        </p:txBody>
      </p:sp>
    </p:spTree>
    <p:extLst>
      <p:ext uri="{BB962C8B-B14F-4D97-AF65-F5344CB8AC3E}">
        <p14:creationId xmlns:p14="http://schemas.microsoft.com/office/powerpoint/2010/main" val="2708814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7BCECE-ED66-4E18-B115-73AF8F5F7F06}"/>
              </a:ext>
            </a:extLst>
          </p:cNvPr>
          <p:cNvSpPr/>
          <p:nvPr/>
        </p:nvSpPr>
        <p:spPr>
          <a:xfrm>
            <a:off x="426308" y="152400"/>
            <a:ext cx="8153400" cy="646331"/>
          </a:xfrm>
          <a:prstGeom prst="rect">
            <a:avLst/>
          </a:prstGeom>
        </p:spPr>
        <p:txBody>
          <a:bodyPr wrap="square">
            <a:spAutoFit/>
          </a:bodyPr>
          <a:lstStyle/>
          <a:p>
            <a:pPr algn="ctr"/>
            <a:r>
              <a:rPr lang="en-US" sz="3600" dirty="0"/>
              <a:t>Challenges</a:t>
            </a:r>
          </a:p>
        </p:txBody>
      </p:sp>
      <p:sp>
        <p:nvSpPr>
          <p:cNvPr id="3" name="TextBox 2">
            <a:extLst>
              <a:ext uri="{FF2B5EF4-FFF2-40B4-BE49-F238E27FC236}">
                <a16:creationId xmlns:a16="http://schemas.microsoft.com/office/drawing/2014/main" id="{D5F2B844-1DBE-4F8D-B16A-B88F24E7CA09}"/>
              </a:ext>
            </a:extLst>
          </p:cNvPr>
          <p:cNvSpPr txBox="1"/>
          <p:nvPr/>
        </p:nvSpPr>
        <p:spPr>
          <a:xfrm>
            <a:off x="914400" y="1143000"/>
            <a:ext cx="7315200" cy="706347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Analyzing the Problem</a:t>
            </a:r>
          </a:p>
          <a:p>
            <a:pPr marL="742950" lvl="1" indent="-285750">
              <a:lnSpc>
                <a:spcPct val="150000"/>
              </a:lnSpc>
              <a:buFont typeface="Calibri" panose="020F0502020204030204" pitchFamily="34" charset="0"/>
              <a:buChar char="-"/>
            </a:pPr>
            <a:r>
              <a:rPr lang="en-US" sz="1400" dirty="0"/>
              <a:t>Developing Bandwidth, Fidelity and Response measurement system</a:t>
            </a:r>
          </a:p>
          <a:p>
            <a:pPr marL="742950" lvl="1" indent="-285750">
              <a:lnSpc>
                <a:spcPct val="150000"/>
              </a:lnSpc>
              <a:buFont typeface="Calibri" panose="020F0502020204030204" pitchFamily="34" charset="0"/>
              <a:buChar char="-"/>
            </a:pPr>
            <a:r>
              <a:rPr lang="en-US" sz="1400" dirty="0"/>
              <a:t>Measure existing system</a:t>
            </a:r>
          </a:p>
          <a:p>
            <a:pPr marL="742950" lvl="1" indent="-285750">
              <a:lnSpc>
                <a:spcPct val="150000"/>
              </a:lnSpc>
              <a:buFont typeface="Calibri" panose="020F0502020204030204" pitchFamily="34" charset="0"/>
              <a:buChar char="-"/>
            </a:pPr>
            <a:r>
              <a:rPr lang="en-US" sz="1400" dirty="0"/>
              <a:t>Analyze TBs of data</a:t>
            </a:r>
          </a:p>
          <a:p>
            <a:pPr marL="285750" indent="-285750">
              <a:lnSpc>
                <a:spcPct val="150000"/>
              </a:lnSpc>
              <a:buFont typeface="Arial" panose="020B0604020202020204" pitchFamily="34" charset="0"/>
              <a:buChar char="•"/>
            </a:pPr>
            <a:r>
              <a:rPr lang="en-US" dirty="0"/>
              <a:t>Design the Solution</a:t>
            </a:r>
          </a:p>
          <a:p>
            <a:pPr marL="742950" lvl="1" indent="-285750">
              <a:lnSpc>
                <a:spcPct val="150000"/>
              </a:lnSpc>
              <a:buFont typeface="Calibri" panose="020F0502020204030204" pitchFamily="34" charset="0"/>
              <a:buChar char="-"/>
            </a:pPr>
            <a:r>
              <a:rPr lang="en-US" sz="1400" dirty="0"/>
              <a:t>Prioritize performance return Vs cost, risk and resource investment</a:t>
            </a:r>
          </a:p>
          <a:p>
            <a:pPr marL="742950" lvl="1" indent="-285750">
              <a:lnSpc>
                <a:spcPct val="150000"/>
              </a:lnSpc>
              <a:buFont typeface="Calibri" panose="020F0502020204030204" pitchFamily="34" charset="0"/>
              <a:buChar char="-"/>
            </a:pPr>
            <a:r>
              <a:rPr lang="en-US" sz="1400" dirty="0"/>
              <a:t>Design to be an In Situ installation</a:t>
            </a:r>
          </a:p>
          <a:p>
            <a:pPr marL="742950" lvl="1" indent="-285750">
              <a:lnSpc>
                <a:spcPct val="150000"/>
              </a:lnSpc>
              <a:buFont typeface="Calibri" panose="020F0502020204030204" pitchFamily="34" charset="0"/>
              <a:buChar char="-"/>
            </a:pPr>
            <a:r>
              <a:rPr lang="en-US" sz="1400" dirty="0"/>
              <a:t>Design to utilize smart hardware </a:t>
            </a:r>
          </a:p>
          <a:p>
            <a:pPr marL="285750" indent="-285750">
              <a:lnSpc>
                <a:spcPct val="150000"/>
              </a:lnSpc>
              <a:buFont typeface="Arial" panose="020B0604020202020204" pitchFamily="34" charset="0"/>
              <a:buChar char="•"/>
            </a:pPr>
            <a:r>
              <a:rPr lang="en-US" dirty="0"/>
              <a:t>Implement the Design</a:t>
            </a:r>
          </a:p>
          <a:p>
            <a:pPr marL="742950" lvl="1" indent="-285750">
              <a:lnSpc>
                <a:spcPct val="150000"/>
              </a:lnSpc>
              <a:buFont typeface="Calibri" panose="020F0502020204030204" pitchFamily="34" charset="0"/>
              <a:buChar char="-"/>
            </a:pPr>
            <a:r>
              <a:rPr lang="en-US" sz="1400" dirty="0"/>
              <a:t>NASA Design Process; ADR, PDR, CDR, IRB, etc.</a:t>
            </a:r>
          </a:p>
          <a:p>
            <a:pPr marL="742950" lvl="1" indent="-285750">
              <a:lnSpc>
                <a:spcPct val="150000"/>
              </a:lnSpc>
              <a:buFont typeface="Calibri" panose="020F0502020204030204" pitchFamily="34" charset="0"/>
              <a:buChar char="-"/>
            </a:pPr>
            <a:r>
              <a:rPr lang="en-US" sz="1400" dirty="0"/>
              <a:t>Manufacturing, QA and Acceptance</a:t>
            </a:r>
          </a:p>
          <a:p>
            <a:pPr marL="742950" lvl="1" indent="-285750">
              <a:lnSpc>
                <a:spcPct val="150000"/>
              </a:lnSpc>
              <a:buFont typeface="Calibri" panose="020F0502020204030204" pitchFamily="34" charset="0"/>
              <a:buChar char="-"/>
            </a:pPr>
            <a:r>
              <a:rPr lang="en-US" sz="1400" dirty="0"/>
              <a:t>Installation and testing</a:t>
            </a:r>
          </a:p>
          <a:p>
            <a:pPr marL="742950" lvl="1" indent="-285750">
              <a:lnSpc>
                <a:spcPct val="150000"/>
              </a:lnSpc>
              <a:buFont typeface="Calibri" panose="020F0502020204030204" pitchFamily="34" charset="0"/>
              <a:buChar char="-"/>
            </a:pPr>
            <a:r>
              <a:rPr lang="en-US" sz="1400" dirty="0"/>
              <a:t>Measure, Analyze, Tune and Report</a:t>
            </a:r>
          </a:p>
          <a:p>
            <a:pPr marL="742950" lvl="1" indent="-285750">
              <a:lnSpc>
                <a:spcPct val="150000"/>
              </a:lnSpc>
              <a:buFont typeface="Calibri" panose="020F0502020204030204" pitchFamily="34" charset="0"/>
              <a:buChar char="-"/>
            </a:pPr>
            <a:endParaRPr lang="en-US" sz="1400" dirty="0"/>
          </a:p>
          <a:p>
            <a:pPr marL="742950" lvl="1" indent="-285750">
              <a:lnSpc>
                <a:spcPct val="150000"/>
              </a:lnSpc>
              <a:buFont typeface="Calibri" panose="020F0502020204030204" pitchFamily="34" charset="0"/>
              <a:buChar char="-"/>
            </a:pPr>
            <a:endParaRPr lang="en-US" dirty="0"/>
          </a:p>
          <a:p>
            <a:pPr marL="285750" indent="-285750">
              <a:lnSpc>
                <a:spcPct val="150000"/>
              </a:lnSpc>
              <a:buFont typeface="Calibri" panose="020F0502020204030204" pitchFamily="34" charset="0"/>
              <a:buChar char="-"/>
            </a:pPr>
            <a:endParaRPr lang="en-US" sz="1400" dirty="0"/>
          </a:p>
          <a:p>
            <a:pPr marL="742950" lvl="1" indent="-285750">
              <a:lnSpc>
                <a:spcPct val="150000"/>
              </a:lnSpc>
              <a:buFont typeface="Calibri" panose="020F0502020204030204" pitchFamily="34" charset="0"/>
              <a:buChar char="-"/>
            </a:pPr>
            <a:endParaRPr lang="en-US" dirty="0"/>
          </a:p>
          <a:p>
            <a:pPr marL="742950" lvl="1" indent="-285750">
              <a:lnSpc>
                <a:spcPct val="150000"/>
              </a:lnSpc>
              <a:buFont typeface="Arial" panose="020B0604020202020204" pitchFamily="34" charset="0"/>
              <a:buChar char="•"/>
            </a:pPr>
            <a:endParaRPr lang="en-US" sz="1400" dirty="0"/>
          </a:p>
          <a:p>
            <a:pPr marL="285750" indent="-285750">
              <a:lnSpc>
                <a:spcPct val="150000"/>
              </a:lnSpc>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360775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7BCECE-ED66-4E18-B115-73AF8F5F7F06}"/>
              </a:ext>
            </a:extLst>
          </p:cNvPr>
          <p:cNvSpPr/>
          <p:nvPr/>
        </p:nvSpPr>
        <p:spPr>
          <a:xfrm>
            <a:off x="19574" y="2767289"/>
            <a:ext cx="8153400" cy="646331"/>
          </a:xfrm>
          <a:prstGeom prst="rect">
            <a:avLst/>
          </a:prstGeom>
        </p:spPr>
        <p:txBody>
          <a:bodyPr wrap="square">
            <a:spAutoFit/>
          </a:bodyPr>
          <a:lstStyle/>
          <a:p>
            <a:pPr algn="ctr"/>
            <a:r>
              <a:rPr lang="en-US" sz="3600" dirty="0"/>
              <a:t>Hydraulic Isolation System</a:t>
            </a:r>
          </a:p>
        </p:txBody>
      </p:sp>
    </p:spTree>
    <p:extLst>
      <p:ext uri="{BB962C8B-B14F-4D97-AF65-F5344CB8AC3E}">
        <p14:creationId xmlns:p14="http://schemas.microsoft.com/office/powerpoint/2010/main" val="1043941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76200"/>
            <a:ext cx="7467600" cy="646331"/>
          </a:xfrm>
          <a:prstGeom prst="rect">
            <a:avLst/>
          </a:prstGeom>
          <a:noFill/>
        </p:spPr>
        <p:txBody>
          <a:bodyPr wrap="square" rtlCol="0">
            <a:spAutoFit/>
          </a:bodyPr>
          <a:lstStyle/>
          <a:p>
            <a:pPr algn="ctr"/>
            <a:r>
              <a:rPr lang="en-US" sz="3600" dirty="0"/>
              <a:t>CMB HIS Coordinates</a:t>
            </a:r>
          </a:p>
        </p:txBody>
      </p:sp>
      <p:sp>
        <p:nvSpPr>
          <p:cNvPr id="3" name="TextBox 2"/>
          <p:cNvSpPr txBox="1"/>
          <p:nvPr/>
        </p:nvSpPr>
        <p:spPr>
          <a:xfrm>
            <a:off x="2209800" y="2514600"/>
            <a:ext cx="5181600" cy="861774"/>
          </a:xfrm>
          <a:prstGeom prst="rect">
            <a:avLst/>
          </a:prstGeom>
          <a:noFill/>
        </p:spPr>
        <p:txBody>
          <a:bodyPr wrap="square" rtlCol="0">
            <a:spAutoFit/>
          </a:bodyPr>
          <a:lstStyle/>
          <a:p>
            <a:pPr algn="ctr"/>
            <a:endParaRPr lang="en-US" sz="3200" dirty="0"/>
          </a:p>
          <a:p>
            <a:endParaRPr lang="en-US" dirty="0"/>
          </a:p>
        </p:txBody>
      </p:sp>
      <p:grpSp>
        <p:nvGrpSpPr>
          <p:cNvPr id="4" name="Group 3">
            <a:extLst>
              <a:ext uri="{FF2B5EF4-FFF2-40B4-BE49-F238E27FC236}">
                <a16:creationId xmlns:a16="http://schemas.microsoft.com/office/drawing/2014/main" id="{B37C06E1-76B0-4372-B9D6-F9B85D8DBC80}"/>
              </a:ext>
            </a:extLst>
          </p:cNvPr>
          <p:cNvGrpSpPr/>
          <p:nvPr/>
        </p:nvGrpSpPr>
        <p:grpSpPr>
          <a:xfrm>
            <a:off x="1981200" y="1027331"/>
            <a:ext cx="5716953" cy="5144869"/>
            <a:chOff x="4572000" y="1066800"/>
            <a:chExt cx="4343400" cy="4724400"/>
          </a:xfrm>
        </p:grpSpPr>
        <p:pic>
          <p:nvPicPr>
            <p:cNvPr id="5" name="Object 2">
              <a:extLst>
                <a:ext uri="{FF2B5EF4-FFF2-40B4-BE49-F238E27FC236}">
                  <a16:creationId xmlns:a16="http://schemas.microsoft.com/office/drawing/2014/main" id="{06438CBB-89F0-4C75-B6CA-62F713468239}"/>
                </a:ext>
              </a:extLst>
            </p:cNvPr>
            <p:cNvPicPr>
              <a:picLocks noChangeAspect="1" noChangeArrowheads="1"/>
            </p:cNvPicPr>
            <p:nvPr/>
          </p:nvPicPr>
          <p:blipFill>
            <a:blip r:embed="rId2" cstate="print"/>
            <a:srcRect/>
            <a:stretch>
              <a:fillRect/>
            </a:stretch>
          </p:blipFill>
          <p:spPr bwMode="auto">
            <a:xfrm>
              <a:off x="4572000" y="1066800"/>
              <a:ext cx="4343400" cy="472440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6" name="Text Box 98">
              <a:extLst>
                <a:ext uri="{FF2B5EF4-FFF2-40B4-BE49-F238E27FC236}">
                  <a16:creationId xmlns:a16="http://schemas.microsoft.com/office/drawing/2014/main" id="{AA69A379-89A5-45B6-8627-669E69601114}"/>
                </a:ext>
              </a:extLst>
            </p:cNvPr>
            <p:cNvSpPr txBox="1">
              <a:spLocks noChangeArrowheads="1"/>
            </p:cNvSpPr>
            <p:nvPr/>
          </p:nvSpPr>
          <p:spPr bwMode="auto">
            <a:xfrm>
              <a:off x="7408718" y="1066800"/>
              <a:ext cx="1215737" cy="42393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1200" b="1" dirty="0">
                  <a:solidFill>
                    <a:srgbClr val="C00000"/>
                  </a:solidFill>
                  <a:latin typeface="Arial" charset="0"/>
                </a:rPr>
                <a:t>Surge Longitudinal</a:t>
              </a:r>
            </a:p>
            <a:p>
              <a:r>
                <a:rPr lang="en-US" sz="1200" b="1" dirty="0">
                  <a:solidFill>
                    <a:srgbClr val="C00000"/>
                  </a:solidFill>
                  <a:latin typeface="Arial" charset="0"/>
                </a:rPr>
                <a:t>X</a:t>
              </a:r>
            </a:p>
          </p:txBody>
        </p:sp>
        <p:sp>
          <p:nvSpPr>
            <p:cNvPr id="7" name="Text Box 99">
              <a:extLst>
                <a:ext uri="{FF2B5EF4-FFF2-40B4-BE49-F238E27FC236}">
                  <a16:creationId xmlns:a16="http://schemas.microsoft.com/office/drawing/2014/main" id="{AD7098EC-A75D-49FE-82B4-3A7C37946F6F}"/>
                </a:ext>
              </a:extLst>
            </p:cNvPr>
            <p:cNvSpPr txBox="1">
              <a:spLocks noChangeArrowheads="1"/>
            </p:cNvSpPr>
            <p:nvPr/>
          </p:nvSpPr>
          <p:spPr bwMode="auto">
            <a:xfrm>
              <a:off x="6778214" y="2558672"/>
              <a:ext cx="630506" cy="593509"/>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1200" b="1" dirty="0">
                  <a:solidFill>
                    <a:srgbClr val="FF0000"/>
                  </a:solidFill>
                  <a:latin typeface="Arial" charset="0"/>
                </a:rPr>
                <a:t>Heave </a:t>
              </a:r>
            </a:p>
            <a:p>
              <a:r>
                <a:rPr lang="en-US" sz="1200" b="1" dirty="0">
                  <a:solidFill>
                    <a:srgbClr val="FF0000"/>
                  </a:solidFill>
                  <a:latin typeface="Arial" charset="0"/>
                </a:rPr>
                <a:t>Vertical</a:t>
              </a:r>
            </a:p>
            <a:p>
              <a:r>
                <a:rPr lang="en-US" sz="1200" b="1" dirty="0">
                  <a:solidFill>
                    <a:srgbClr val="FF0000"/>
                  </a:solidFill>
                  <a:latin typeface="Arial" charset="0"/>
                </a:rPr>
                <a:t>Z</a:t>
              </a:r>
            </a:p>
          </p:txBody>
        </p:sp>
        <p:sp>
          <p:nvSpPr>
            <p:cNvPr id="8" name="Text Box 100">
              <a:extLst>
                <a:ext uri="{FF2B5EF4-FFF2-40B4-BE49-F238E27FC236}">
                  <a16:creationId xmlns:a16="http://schemas.microsoft.com/office/drawing/2014/main" id="{3E449D73-F87B-49E2-A36C-FFC4EE5078B9}"/>
                </a:ext>
              </a:extLst>
            </p:cNvPr>
            <p:cNvSpPr txBox="1">
              <a:spLocks noChangeArrowheads="1"/>
            </p:cNvSpPr>
            <p:nvPr/>
          </p:nvSpPr>
          <p:spPr bwMode="auto">
            <a:xfrm>
              <a:off x="7756072" y="1713131"/>
              <a:ext cx="578922" cy="593509"/>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1200" b="1" dirty="0">
                  <a:solidFill>
                    <a:srgbClr val="C00000"/>
                  </a:solidFill>
                  <a:latin typeface="Arial" charset="0"/>
                </a:rPr>
                <a:t>Sway </a:t>
              </a:r>
            </a:p>
            <a:p>
              <a:r>
                <a:rPr lang="en-US" sz="1200" b="1" dirty="0">
                  <a:solidFill>
                    <a:srgbClr val="C00000"/>
                  </a:solidFill>
                  <a:latin typeface="Arial" charset="0"/>
                </a:rPr>
                <a:t>Lateral </a:t>
              </a:r>
            </a:p>
            <a:p>
              <a:r>
                <a:rPr lang="en-US" sz="1200" b="1" dirty="0">
                  <a:solidFill>
                    <a:srgbClr val="C00000"/>
                  </a:solidFill>
                  <a:latin typeface="Arial" charset="0"/>
                </a:rPr>
                <a:t>Y</a:t>
              </a:r>
            </a:p>
          </p:txBody>
        </p:sp>
      </p:grpSp>
    </p:spTree>
    <p:extLst>
      <p:ext uri="{BB962C8B-B14F-4D97-AF65-F5344CB8AC3E}">
        <p14:creationId xmlns:p14="http://schemas.microsoft.com/office/powerpoint/2010/main" val="565673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467600" cy="646331"/>
          </a:xfrm>
          <a:prstGeom prst="rect">
            <a:avLst/>
          </a:prstGeom>
          <a:noFill/>
        </p:spPr>
        <p:txBody>
          <a:bodyPr wrap="square" rtlCol="0">
            <a:spAutoFit/>
          </a:bodyPr>
          <a:lstStyle/>
          <a:p>
            <a:pPr algn="ctr"/>
            <a:r>
              <a:rPr lang="en-US" sz="3600" dirty="0"/>
              <a:t>CMB HIS – The “</a:t>
            </a:r>
            <a:r>
              <a:rPr lang="en-US" sz="3600" dirty="0" err="1"/>
              <a:t>Sweave</a:t>
            </a:r>
            <a:r>
              <a:rPr lang="en-US" sz="3600" dirty="0"/>
              <a:t>”</a:t>
            </a:r>
          </a:p>
        </p:txBody>
      </p:sp>
      <p:sp>
        <p:nvSpPr>
          <p:cNvPr id="3" name="TextBox 2"/>
          <p:cNvSpPr txBox="1"/>
          <p:nvPr/>
        </p:nvSpPr>
        <p:spPr>
          <a:xfrm>
            <a:off x="2209800" y="2514600"/>
            <a:ext cx="5181600" cy="861774"/>
          </a:xfrm>
          <a:prstGeom prst="rect">
            <a:avLst/>
          </a:prstGeom>
          <a:noFill/>
        </p:spPr>
        <p:txBody>
          <a:bodyPr wrap="square" rtlCol="0">
            <a:spAutoFit/>
          </a:bodyPr>
          <a:lstStyle/>
          <a:p>
            <a:pPr algn="ctr"/>
            <a:endParaRPr lang="en-US" sz="3200" dirty="0"/>
          </a:p>
          <a:p>
            <a:endParaRPr lang="en-US" dirty="0"/>
          </a:p>
        </p:txBody>
      </p:sp>
      <p:sp>
        <p:nvSpPr>
          <p:cNvPr id="9" name="Title 1">
            <a:extLst>
              <a:ext uri="{FF2B5EF4-FFF2-40B4-BE49-F238E27FC236}">
                <a16:creationId xmlns:a16="http://schemas.microsoft.com/office/drawing/2014/main" id="{CD3D68EF-AA0C-4FAD-8874-960C6F717A37}"/>
              </a:ext>
            </a:extLst>
          </p:cNvPr>
          <p:cNvSpPr txBox="1">
            <a:spLocks/>
          </p:cNvSpPr>
          <p:nvPr/>
        </p:nvSpPr>
        <p:spPr>
          <a:xfrm>
            <a:off x="609600" y="1112838"/>
            <a:ext cx="8229600" cy="147796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a:t>DOF heave and sway commands coordinated to produce only platform normal acceleration</a:t>
            </a:r>
            <a:br>
              <a:rPr lang="en-US" sz="2000" dirty="0"/>
            </a:br>
            <a:br>
              <a:rPr lang="en-US" sz="2000" dirty="0"/>
            </a:br>
            <a:r>
              <a:rPr lang="en-US" sz="2000" dirty="0"/>
              <a:t>Case: 15 deg roll with 2hz sine wave</a:t>
            </a:r>
            <a:br>
              <a:rPr lang="en-US" sz="3200" dirty="0"/>
            </a:br>
            <a:endParaRPr lang="en-US" sz="3200" dirty="0"/>
          </a:p>
        </p:txBody>
      </p:sp>
      <p:pic>
        <p:nvPicPr>
          <p:cNvPr id="10" name="Picture 3">
            <a:extLst>
              <a:ext uri="{FF2B5EF4-FFF2-40B4-BE49-F238E27FC236}">
                <a16:creationId xmlns:a16="http://schemas.microsoft.com/office/drawing/2014/main" id="{7E26B2E3-31D2-49B5-92B0-AAB9B79DE310}"/>
              </a:ext>
            </a:extLst>
          </p:cNvPr>
          <p:cNvPicPr>
            <a:picLocks noChangeAspect="1" noChangeArrowheads="1"/>
          </p:cNvPicPr>
          <p:nvPr/>
        </p:nvPicPr>
        <p:blipFill>
          <a:blip r:embed="rId2" cstate="print"/>
          <a:srcRect/>
          <a:stretch>
            <a:fillRect/>
          </a:stretch>
        </p:blipFill>
        <p:spPr bwMode="auto">
          <a:xfrm>
            <a:off x="152400" y="2590800"/>
            <a:ext cx="4572000" cy="3429000"/>
          </a:xfrm>
          <a:prstGeom prst="rect">
            <a:avLst/>
          </a:prstGeom>
          <a:noFill/>
          <a:ln w="9525">
            <a:noFill/>
            <a:miter lim="800000"/>
            <a:headEnd/>
            <a:tailEnd/>
          </a:ln>
          <a:effectLst/>
        </p:spPr>
      </p:pic>
      <p:pic>
        <p:nvPicPr>
          <p:cNvPr id="11" name="Picture 5">
            <a:extLst>
              <a:ext uri="{FF2B5EF4-FFF2-40B4-BE49-F238E27FC236}">
                <a16:creationId xmlns:a16="http://schemas.microsoft.com/office/drawing/2014/main" id="{3E694CE2-4352-4E1A-A522-16298A4EA958}"/>
              </a:ext>
            </a:extLst>
          </p:cNvPr>
          <p:cNvPicPr>
            <a:picLocks noChangeAspect="1" noChangeArrowheads="1"/>
          </p:cNvPicPr>
          <p:nvPr/>
        </p:nvPicPr>
        <p:blipFill>
          <a:blip r:embed="rId3" cstate="print"/>
          <a:srcRect/>
          <a:stretch>
            <a:fillRect/>
          </a:stretch>
        </p:blipFill>
        <p:spPr bwMode="auto">
          <a:xfrm>
            <a:off x="4495800" y="2514600"/>
            <a:ext cx="4572000" cy="3429000"/>
          </a:xfrm>
          <a:prstGeom prst="rect">
            <a:avLst/>
          </a:prstGeom>
          <a:noFill/>
          <a:ln w="9525">
            <a:noFill/>
            <a:miter lim="800000"/>
            <a:headEnd/>
            <a:tailEnd/>
          </a:ln>
          <a:effectLst/>
        </p:spPr>
      </p:pic>
    </p:spTree>
    <p:extLst>
      <p:ext uri="{BB962C8B-B14F-4D97-AF65-F5344CB8AC3E}">
        <p14:creationId xmlns:p14="http://schemas.microsoft.com/office/powerpoint/2010/main" val="336915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42176"/>
            <a:ext cx="7467600" cy="646331"/>
          </a:xfrm>
          <a:prstGeom prst="rect">
            <a:avLst/>
          </a:prstGeom>
          <a:noFill/>
        </p:spPr>
        <p:txBody>
          <a:bodyPr wrap="square" rtlCol="0">
            <a:spAutoFit/>
          </a:bodyPr>
          <a:lstStyle/>
          <a:p>
            <a:pPr algn="ctr"/>
            <a:r>
              <a:rPr lang="en-US" sz="3600" dirty="0"/>
              <a:t>CMB Hydraulic Isolation System (HIS)</a:t>
            </a:r>
          </a:p>
        </p:txBody>
      </p:sp>
      <p:sp>
        <p:nvSpPr>
          <p:cNvPr id="3" name="TextBox 2"/>
          <p:cNvSpPr txBox="1"/>
          <p:nvPr/>
        </p:nvSpPr>
        <p:spPr>
          <a:xfrm>
            <a:off x="2209800" y="2514600"/>
            <a:ext cx="5181600" cy="861774"/>
          </a:xfrm>
          <a:prstGeom prst="rect">
            <a:avLst/>
          </a:prstGeom>
          <a:noFill/>
        </p:spPr>
        <p:txBody>
          <a:bodyPr wrap="square" rtlCol="0">
            <a:spAutoFit/>
          </a:bodyPr>
          <a:lstStyle/>
          <a:p>
            <a:pPr algn="ctr"/>
            <a:endParaRPr lang="en-US" sz="3200" dirty="0"/>
          </a:p>
          <a:p>
            <a:endParaRPr lang="en-US" dirty="0"/>
          </a:p>
        </p:txBody>
      </p:sp>
      <p:sp>
        <p:nvSpPr>
          <p:cNvPr id="9" name="Title 1">
            <a:extLst>
              <a:ext uri="{FF2B5EF4-FFF2-40B4-BE49-F238E27FC236}">
                <a16:creationId xmlns:a16="http://schemas.microsoft.com/office/drawing/2014/main" id="{CD3D68EF-AA0C-4FAD-8874-960C6F717A37}"/>
              </a:ext>
            </a:extLst>
          </p:cNvPr>
          <p:cNvSpPr txBox="1">
            <a:spLocks/>
          </p:cNvSpPr>
          <p:nvPr/>
        </p:nvSpPr>
        <p:spPr>
          <a:xfrm>
            <a:off x="609600" y="1112838"/>
            <a:ext cx="8229600" cy="147796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br>
              <a:rPr lang="en-US" sz="3200" dirty="0"/>
            </a:br>
            <a:endParaRPr lang="en-US" sz="3200" dirty="0"/>
          </a:p>
        </p:txBody>
      </p:sp>
      <p:sp>
        <p:nvSpPr>
          <p:cNvPr id="10" name="TextBox 9">
            <a:extLst>
              <a:ext uri="{FF2B5EF4-FFF2-40B4-BE49-F238E27FC236}">
                <a16:creationId xmlns:a16="http://schemas.microsoft.com/office/drawing/2014/main" id="{ADC9DE6C-56CD-4114-B526-211C314B8117}"/>
              </a:ext>
            </a:extLst>
          </p:cNvPr>
          <p:cNvSpPr txBox="1"/>
          <p:nvPr/>
        </p:nvSpPr>
        <p:spPr>
          <a:xfrm>
            <a:off x="838201" y="1281024"/>
            <a:ext cx="7696200" cy="830997"/>
          </a:xfrm>
          <a:prstGeom prst="rect">
            <a:avLst/>
          </a:prstGeom>
          <a:noFill/>
        </p:spPr>
        <p:txBody>
          <a:bodyPr wrap="square" rtlCol="0">
            <a:spAutoFit/>
          </a:bodyPr>
          <a:lstStyle/>
          <a:p>
            <a:r>
              <a:rPr lang="en-US" sz="2400" dirty="0"/>
              <a:t>SDAB has reduced the parasitic acceleration or cross talk in the CMF motion base and increased capacity of the HPU.</a:t>
            </a:r>
          </a:p>
        </p:txBody>
      </p:sp>
      <p:sp>
        <p:nvSpPr>
          <p:cNvPr id="11" name="TextBox 10">
            <a:extLst>
              <a:ext uri="{FF2B5EF4-FFF2-40B4-BE49-F238E27FC236}">
                <a16:creationId xmlns:a16="http://schemas.microsoft.com/office/drawing/2014/main" id="{87299E14-3DD5-46B4-9322-3E229E2B3CAF}"/>
              </a:ext>
            </a:extLst>
          </p:cNvPr>
          <p:cNvSpPr txBox="1"/>
          <p:nvPr/>
        </p:nvSpPr>
        <p:spPr>
          <a:xfrm>
            <a:off x="856696" y="2514600"/>
            <a:ext cx="7601504" cy="1938992"/>
          </a:xfrm>
          <a:prstGeom prst="rect">
            <a:avLst/>
          </a:prstGeom>
          <a:noFill/>
        </p:spPr>
        <p:txBody>
          <a:bodyPr wrap="square" rtlCol="0">
            <a:spAutoFit/>
          </a:bodyPr>
          <a:lstStyle/>
          <a:p>
            <a:r>
              <a:rPr lang="en-US" sz="2400" dirty="0"/>
              <a:t>SDAB has developed a unique in situ design that replaces existing CMF motion base leg manifolds and accumulator piping that provides for the hydraulic isolation of the six (6) individual leg actuators, accumulators and associated hydrostatic bearings.</a:t>
            </a:r>
          </a:p>
        </p:txBody>
      </p:sp>
    </p:spTree>
    <p:extLst>
      <p:ext uri="{BB962C8B-B14F-4D97-AF65-F5344CB8AC3E}">
        <p14:creationId xmlns:p14="http://schemas.microsoft.com/office/powerpoint/2010/main" val="61067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628471"/>
            <a:ext cx="7848600" cy="646331"/>
          </a:xfrm>
          <a:prstGeom prst="rect">
            <a:avLst/>
          </a:prstGeom>
          <a:noFill/>
        </p:spPr>
        <p:txBody>
          <a:bodyPr wrap="square" rtlCol="0">
            <a:spAutoFit/>
          </a:bodyPr>
          <a:lstStyle/>
          <a:p>
            <a:pPr algn="ctr"/>
            <a:endParaRPr lang="en-US" sz="3600" dirty="0"/>
          </a:p>
        </p:txBody>
      </p:sp>
      <p:sp>
        <p:nvSpPr>
          <p:cNvPr id="8" name="TextBox 7"/>
          <p:cNvSpPr txBox="1"/>
          <p:nvPr/>
        </p:nvSpPr>
        <p:spPr>
          <a:xfrm>
            <a:off x="1371600" y="228600"/>
            <a:ext cx="6638164" cy="646331"/>
          </a:xfrm>
          <a:prstGeom prst="rect">
            <a:avLst/>
          </a:prstGeom>
          <a:noFill/>
        </p:spPr>
        <p:txBody>
          <a:bodyPr wrap="none" rtlCol="0">
            <a:spAutoFit/>
          </a:bodyPr>
          <a:lstStyle/>
          <a:p>
            <a:r>
              <a:rPr lang="en-US" sz="3600" dirty="0"/>
              <a:t>Original Filter Manifold Assembly</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39211" y="2120504"/>
            <a:ext cx="4997362" cy="2811016"/>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637610" y="2121064"/>
            <a:ext cx="4999923" cy="281245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NASA </a:t>
            </a:r>
            <a:r>
              <a:rPr lang="en-US" dirty="0" err="1"/>
              <a:t>LaRC</a:t>
            </a:r>
            <a:r>
              <a:rPr lang="en-US" dirty="0"/>
              <a:t> CMB HIS</a:t>
            </a:r>
            <a:br>
              <a:rPr lang="en-US" dirty="0"/>
            </a:br>
            <a:r>
              <a:rPr lang="en-US" dirty="0"/>
              <a:t>Manifold Design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900" y="2186382"/>
            <a:ext cx="6172200" cy="3136508"/>
          </a:xfrm>
        </p:spPr>
      </p:pic>
      <p:sp>
        <p:nvSpPr>
          <p:cNvPr id="4" name="Footer Placeholder 3"/>
          <p:cNvSpPr>
            <a:spLocks noGrp="1"/>
          </p:cNvSpPr>
          <p:nvPr>
            <p:ph type="ftr" sz="quarter" idx="11"/>
          </p:nvPr>
        </p:nvSpPr>
        <p:spPr/>
        <p:txBody>
          <a:bodyPr/>
          <a:lstStyle/>
          <a:p>
            <a:r>
              <a:rPr lang="en-US" dirty="0"/>
              <a:t>T.R. Stringer For: Adaptive Aerospace Group </a:t>
            </a:r>
          </a:p>
          <a:p>
            <a:r>
              <a:rPr lang="en-US" dirty="0"/>
              <a:t>Hampton, VA</a:t>
            </a:r>
          </a:p>
        </p:txBody>
      </p:sp>
    </p:spTree>
    <p:extLst>
      <p:ext uri="{BB962C8B-B14F-4D97-AF65-F5344CB8AC3E}">
        <p14:creationId xmlns:p14="http://schemas.microsoft.com/office/powerpoint/2010/main" val="2463392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33600" y="228600"/>
            <a:ext cx="4035977" cy="646331"/>
          </a:xfrm>
          <a:prstGeom prst="rect">
            <a:avLst/>
          </a:prstGeom>
          <a:noFill/>
        </p:spPr>
        <p:txBody>
          <a:bodyPr wrap="none" rtlCol="0">
            <a:spAutoFit/>
          </a:bodyPr>
          <a:lstStyle/>
          <a:p>
            <a:r>
              <a:rPr lang="en-US" sz="3600" dirty="0"/>
              <a:t>CMB HIS Verification</a:t>
            </a:r>
          </a:p>
        </p:txBody>
      </p:sp>
      <p:pic>
        <p:nvPicPr>
          <p:cNvPr id="2" name="Picture 1">
            <a:extLst>
              <a:ext uri="{FF2B5EF4-FFF2-40B4-BE49-F238E27FC236}">
                <a16:creationId xmlns:a16="http://schemas.microsoft.com/office/drawing/2014/main" id="{1BA36192-81CE-467D-B031-8F7DAD4CED8A}"/>
              </a:ext>
            </a:extLst>
          </p:cNvPr>
          <p:cNvPicPr>
            <a:picLocks noChangeAspect="1"/>
          </p:cNvPicPr>
          <p:nvPr/>
        </p:nvPicPr>
        <p:blipFill>
          <a:blip r:embed="rId2"/>
          <a:stretch>
            <a:fillRect/>
          </a:stretch>
        </p:blipFill>
        <p:spPr>
          <a:xfrm>
            <a:off x="502814" y="1371600"/>
            <a:ext cx="5638800" cy="4343820"/>
          </a:xfrm>
          <a:prstGeom prst="rect">
            <a:avLst/>
          </a:prstGeom>
        </p:spPr>
      </p:pic>
      <p:pic>
        <p:nvPicPr>
          <p:cNvPr id="3" name="Picture 2">
            <a:extLst>
              <a:ext uri="{FF2B5EF4-FFF2-40B4-BE49-F238E27FC236}">
                <a16:creationId xmlns:a16="http://schemas.microsoft.com/office/drawing/2014/main" id="{BBF997FA-E8E8-4F96-B4EC-F20C9E2C957D}"/>
              </a:ext>
            </a:extLst>
          </p:cNvPr>
          <p:cNvPicPr>
            <a:picLocks noChangeAspect="1"/>
          </p:cNvPicPr>
          <p:nvPr/>
        </p:nvPicPr>
        <p:blipFill>
          <a:blip r:embed="rId3"/>
          <a:stretch>
            <a:fillRect/>
          </a:stretch>
        </p:blipFill>
        <p:spPr>
          <a:xfrm>
            <a:off x="5988710" y="1981200"/>
            <a:ext cx="2926690" cy="3403128"/>
          </a:xfrm>
          <a:prstGeom prst="rect">
            <a:avLst/>
          </a:prstGeom>
        </p:spPr>
      </p:pic>
    </p:spTree>
    <p:extLst>
      <p:ext uri="{BB962C8B-B14F-4D97-AF65-F5344CB8AC3E}">
        <p14:creationId xmlns:p14="http://schemas.microsoft.com/office/powerpoint/2010/main" val="2888184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7BCECE-ED66-4E18-B115-73AF8F5F7F06}"/>
              </a:ext>
            </a:extLst>
          </p:cNvPr>
          <p:cNvSpPr/>
          <p:nvPr/>
        </p:nvSpPr>
        <p:spPr>
          <a:xfrm>
            <a:off x="19574" y="2767289"/>
            <a:ext cx="8153400" cy="646331"/>
          </a:xfrm>
          <a:prstGeom prst="rect">
            <a:avLst/>
          </a:prstGeom>
        </p:spPr>
        <p:txBody>
          <a:bodyPr wrap="square">
            <a:spAutoFit/>
          </a:bodyPr>
          <a:lstStyle/>
          <a:p>
            <a:pPr algn="ctr"/>
            <a:r>
              <a:rPr lang="en-US" sz="3600" dirty="0"/>
              <a:t>Servo-Electric Valve Upgrade</a:t>
            </a:r>
          </a:p>
        </p:txBody>
      </p:sp>
    </p:spTree>
    <p:extLst>
      <p:ext uri="{BB962C8B-B14F-4D97-AF65-F5344CB8AC3E}">
        <p14:creationId xmlns:p14="http://schemas.microsoft.com/office/powerpoint/2010/main" val="1835685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7800" y="228600"/>
            <a:ext cx="6733318" cy="646331"/>
          </a:xfrm>
          <a:prstGeom prst="rect">
            <a:avLst/>
          </a:prstGeom>
          <a:noFill/>
        </p:spPr>
        <p:txBody>
          <a:bodyPr wrap="none" rtlCol="0">
            <a:spAutoFit/>
          </a:bodyPr>
          <a:lstStyle/>
          <a:p>
            <a:r>
              <a:rPr lang="en-US" sz="3600" dirty="0"/>
              <a:t>CMB Servo-Electric Valve Upgrades</a:t>
            </a:r>
          </a:p>
        </p:txBody>
      </p:sp>
      <p:sp>
        <p:nvSpPr>
          <p:cNvPr id="3" name="Content Placeholder 4">
            <a:extLst>
              <a:ext uri="{FF2B5EF4-FFF2-40B4-BE49-F238E27FC236}">
                <a16:creationId xmlns:a16="http://schemas.microsoft.com/office/drawing/2014/main" id="{7C77FF9A-F775-439C-888E-52D9A58A6E28}"/>
              </a:ext>
            </a:extLst>
          </p:cNvPr>
          <p:cNvSpPr>
            <a:spLocks noGrp="1"/>
          </p:cNvSpPr>
          <p:nvPr>
            <p:ph idx="1"/>
          </p:nvPr>
        </p:nvSpPr>
        <p:spPr>
          <a:xfrm>
            <a:off x="533400" y="1219200"/>
            <a:ext cx="8229600" cy="4800600"/>
          </a:xfrm>
        </p:spPr>
        <p:txBody>
          <a:bodyPr>
            <a:normAutofit lnSpcReduction="10000"/>
          </a:bodyPr>
          <a:lstStyle/>
          <a:p>
            <a:pPr eaLnBrk="1" hangingPunct="1">
              <a:defRPr/>
            </a:pPr>
            <a:r>
              <a:rPr lang="en-US" sz="2800" dirty="0">
                <a:sym typeface="Wingdings" panose="05000000000000000000" pitchFamily="2" charset="2"/>
              </a:rPr>
              <a:t>Existing Servo Valves</a:t>
            </a:r>
          </a:p>
          <a:p>
            <a:pPr lvl="1" eaLnBrk="1" hangingPunct="1">
              <a:defRPr/>
            </a:pPr>
            <a:r>
              <a:rPr lang="en-US" sz="2400" dirty="0">
                <a:sym typeface="Wingdings" panose="05000000000000000000" pitchFamily="2" charset="2"/>
              </a:rPr>
              <a:t>A major limiting factor to increased performance</a:t>
            </a:r>
          </a:p>
          <a:p>
            <a:pPr lvl="1" eaLnBrk="1" hangingPunct="1">
              <a:defRPr/>
            </a:pPr>
            <a:r>
              <a:rPr lang="en-US" sz="2400" dirty="0">
                <a:sym typeface="Wingdings" panose="05000000000000000000" pitchFamily="2" charset="2"/>
              </a:rPr>
              <a:t>Legacy design and not replaceable</a:t>
            </a:r>
          </a:p>
          <a:p>
            <a:pPr lvl="1" eaLnBrk="1" hangingPunct="1">
              <a:defRPr/>
            </a:pPr>
            <a:r>
              <a:rPr lang="en-US" sz="2400" dirty="0">
                <a:sym typeface="Wingdings" panose="05000000000000000000" pitchFamily="2" charset="2"/>
              </a:rPr>
              <a:t>Dual valve control complexity</a:t>
            </a:r>
          </a:p>
          <a:p>
            <a:pPr eaLnBrk="1" hangingPunct="1">
              <a:defRPr/>
            </a:pPr>
            <a:r>
              <a:rPr lang="en-US" sz="2800" dirty="0">
                <a:sym typeface="Wingdings" panose="05000000000000000000" pitchFamily="2" charset="2"/>
              </a:rPr>
              <a:t>Abort Valves </a:t>
            </a:r>
          </a:p>
          <a:p>
            <a:pPr lvl="1" eaLnBrk="1" hangingPunct="1">
              <a:defRPr/>
            </a:pPr>
            <a:r>
              <a:rPr lang="en-US" sz="2400" dirty="0">
                <a:sym typeface="Wingdings" panose="05000000000000000000" pitchFamily="2" charset="2"/>
              </a:rPr>
              <a:t>Proprietary design</a:t>
            </a:r>
          </a:p>
          <a:p>
            <a:pPr lvl="1" eaLnBrk="1" hangingPunct="1">
              <a:defRPr/>
            </a:pPr>
            <a:r>
              <a:rPr lang="en-US" sz="2400" dirty="0">
                <a:sym typeface="Wingdings" panose="05000000000000000000" pitchFamily="2" charset="2"/>
              </a:rPr>
              <a:t>No spares</a:t>
            </a:r>
          </a:p>
          <a:p>
            <a:pPr eaLnBrk="1" hangingPunct="1">
              <a:defRPr/>
            </a:pPr>
            <a:r>
              <a:rPr lang="en-US" sz="2800" dirty="0">
                <a:sym typeface="Wingdings" panose="05000000000000000000" pitchFamily="2" charset="2"/>
              </a:rPr>
              <a:t>Performance Goals</a:t>
            </a:r>
          </a:p>
          <a:p>
            <a:pPr lvl="1" eaLnBrk="1" hangingPunct="1">
              <a:defRPr/>
            </a:pPr>
            <a:r>
              <a:rPr lang="en-US" sz="2400" dirty="0">
                <a:sym typeface="Wingdings" panose="05000000000000000000" pitchFamily="2" charset="2"/>
              </a:rPr>
              <a:t>Increase Bandwidth</a:t>
            </a:r>
          </a:p>
          <a:p>
            <a:pPr lvl="1" eaLnBrk="1" hangingPunct="1">
              <a:defRPr/>
            </a:pPr>
            <a:r>
              <a:rPr lang="en-US" sz="2400" dirty="0">
                <a:sym typeface="Wingdings" panose="05000000000000000000" pitchFamily="2" charset="2"/>
              </a:rPr>
              <a:t>Increase Fidelity</a:t>
            </a:r>
          </a:p>
          <a:p>
            <a:pPr lvl="1" eaLnBrk="1" hangingPunct="1">
              <a:defRPr/>
            </a:pPr>
            <a:r>
              <a:rPr lang="en-US" sz="2400" dirty="0">
                <a:sym typeface="Wingdings" panose="05000000000000000000" pitchFamily="2" charset="2"/>
              </a:rPr>
              <a:t>Increase Control</a:t>
            </a:r>
          </a:p>
          <a:p>
            <a:pPr lvl="1" eaLnBrk="1" hangingPunct="1">
              <a:defRPr/>
            </a:pPr>
            <a:endParaRPr lang="en-US" sz="2400" dirty="0">
              <a:sym typeface="Wingdings" panose="05000000000000000000" pitchFamily="2" charset="2"/>
            </a:endParaRPr>
          </a:p>
          <a:p>
            <a:pPr eaLnBrk="1" hangingPunct="1">
              <a:defRPr/>
            </a:pPr>
            <a:endParaRPr lang="en-US" sz="2400" dirty="0">
              <a:sym typeface="Wingdings" panose="05000000000000000000" pitchFamily="2" charset="2"/>
            </a:endParaRPr>
          </a:p>
          <a:p>
            <a:pPr marL="0" indent="0" eaLnBrk="1" hangingPunct="1">
              <a:buFont typeface="Arial" panose="020B0604020202020204" pitchFamily="34" charset="0"/>
              <a:buNone/>
              <a:defRPr/>
            </a:pPr>
            <a:endParaRPr lang="en-US" sz="2400" dirty="0">
              <a:sym typeface="Wingdings" panose="05000000000000000000" pitchFamily="2" charset="2"/>
            </a:endParaRPr>
          </a:p>
        </p:txBody>
      </p:sp>
    </p:spTree>
    <p:extLst>
      <p:ext uri="{BB962C8B-B14F-4D97-AF65-F5344CB8AC3E}">
        <p14:creationId xmlns:p14="http://schemas.microsoft.com/office/powerpoint/2010/main" val="3649474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7800" y="228600"/>
            <a:ext cx="6733318" cy="646331"/>
          </a:xfrm>
          <a:prstGeom prst="rect">
            <a:avLst/>
          </a:prstGeom>
          <a:noFill/>
        </p:spPr>
        <p:txBody>
          <a:bodyPr wrap="none" rtlCol="0">
            <a:spAutoFit/>
          </a:bodyPr>
          <a:lstStyle/>
          <a:p>
            <a:r>
              <a:rPr lang="en-US" sz="3600" dirty="0"/>
              <a:t>CMB Servo-Electric Valve Upgrades</a:t>
            </a:r>
          </a:p>
        </p:txBody>
      </p:sp>
      <p:sp>
        <p:nvSpPr>
          <p:cNvPr id="6" name="Content Placeholder 4">
            <a:extLst>
              <a:ext uri="{FF2B5EF4-FFF2-40B4-BE49-F238E27FC236}">
                <a16:creationId xmlns:a16="http://schemas.microsoft.com/office/drawing/2014/main" id="{EB7E5C0F-223D-4845-BC17-4B9463E3A85C}"/>
              </a:ext>
            </a:extLst>
          </p:cNvPr>
          <p:cNvSpPr>
            <a:spLocks noGrp="1"/>
          </p:cNvSpPr>
          <p:nvPr>
            <p:ph idx="1"/>
          </p:nvPr>
        </p:nvSpPr>
        <p:spPr>
          <a:xfrm>
            <a:off x="533400" y="914400"/>
            <a:ext cx="8229600" cy="5029200"/>
          </a:xfrm>
        </p:spPr>
        <p:txBody>
          <a:bodyPr/>
          <a:lstStyle/>
          <a:p>
            <a:pPr eaLnBrk="1" hangingPunct="1">
              <a:defRPr/>
            </a:pPr>
            <a:r>
              <a:rPr lang="en-US" sz="2400" dirty="0">
                <a:sym typeface="Wingdings" panose="05000000000000000000" pitchFamily="2" charset="2"/>
              </a:rPr>
              <a:t>Boundary Conditions</a:t>
            </a:r>
          </a:p>
          <a:p>
            <a:pPr lvl="1" eaLnBrk="1" hangingPunct="1">
              <a:defRPr/>
            </a:pPr>
            <a:r>
              <a:rPr lang="en-US" sz="2400" dirty="0">
                <a:sym typeface="Wingdings" panose="05000000000000000000" pitchFamily="2" charset="2"/>
              </a:rPr>
              <a:t>Valve shall provide 180 GPM flow rate</a:t>
            </a:r>
          </a:p>
          <a:p>
            <a:pPr lvl="1" eaLnBrk="1" hangingPunct="1">
              <a:defRPr/>
            </a:pPr>
            <a:r>
              <a:rPr lang="en-US" sz="2400" dirty="0">
                <a:sym typeface="Wingdings" panose="05000000000000000000" pitchFamily="2" charset="2"/>
              </a:rPr>
              <a:t>One (1) Valve per actuator</a:t>
            </a:r>
          </a:p>
          <a:p>
            <a:pPr lvl="1" eaLnBrk="1" hangingPunct="1">
              <a:defRPr/>
            </a:pPr>
            <a:r>
              <a:rPr lang="en-US" sz="2400" dirty="0">
                <a:sym typeface="Wingdings" panose="05000000000000000000" pitchFamily="2" charset="2"/>
              </a:rPr>
              <a:t>Valve shall be self nulling (eliminate manual adjustment)</a:t>
            </a:r>
          </a:p>
          <a:p>
            <a:pPr lvl="1" eaLnBrk="1" hangingPunct="1">
              <a:defRPr/>
            </a:pPr>
            <a:r>
              <a:rPr lang="en-US" sz="2400" dirty="0">
                <a:sym typeface="Wingdings" panose="05000000000000000000" pitchFamily="2" charset="2"/>
              </a:rPr>
              <a:t>Valve servo electronics shall have rate limiters integrated in hardware</a:t>
            </a:r>
          </a:p>
          <a:p>
            <a:pPr lvl="1" indent="-342900" eaLnBrk="1" hangingPunct="1">
              <a:defRPr/>
            </a:pPr>
            <a:r>
              <a:rPr lang="en-US" sz="2400" dirty="0">
                <a:sym typeface="Wingdings" panose="05000000000000000000" pitchFamily="2" charset="2"/>
              </a:rPr>
              <a:t>Replace abort valves on valve manifold</a:t>
            </a:r>
          </a:p>
          <a:p>
            <a:pPr lvl="1" indent="-342900" eaLnBrk="1" hangingPunct="1">
              <a:defRPr/>
            </a:pPr>
            <a:r>
              <a:rPr lang="en-US" sz="2400" dirty="0">
                <a:sym typeface="Wingdings" panose="05000000000000000000" pitchFamily="2" charset="2"/>
              </a:rPr>
              <a:t>Safety limits remain unchanged</a:t>
            </a:r>
          </a:p>
          <a:p>
            <a:pPr lvl="1" indent="-342900" eaLnBrk="1" hangingPunct="1">
              <a:defRPr/>
            </a:pPr>
            <a:r>
              <a:rPr lang="en-US" sz="2400" dirty="0">
                <a:sym typeface="Wingdings" panose="05000000000000000000" pitchFamily="2" charset="2"/>
              </a:rPr>
              <a:t>In situ design</a:t>
            </a:r>
          </a:p>
          <a:p>
            <a:pPr marL="0" indent="0" algn="ctr" eaLnBrk="1" hangingPunct="1">
              <a:buNone/>
              <a:defRPr/>
            </a:pPr>
            <a:endParaRPr lang="en-US" sz="2400" dirty="0">
              <a:solidFill>
                <a:srgbClr val="FF0000"/>
              </a:solidFill>
              <a:sym typeface="Wingdings" panose="05000000000000000000" pitchFamily="2" charset="2"/>
            </a:endParaRPr>
          </a:p>
          <a:p>
            <a:pPr lvl="1" indent="-342900" eaLnBrk="1" hangingPunct="1">
              <a:defRPr/>
            </a:pPr>
            <a:endParaRPr lang="en-US" sz="1800" dirty="0">
              <a:sym typeface="Wingdings" panose="05000000000000000000" pitchFamily="2" charset="2"/>
            </a:endParaRPr>
          </a:p>
        </p:txBody>
      </p:sp>
    </p:spTree>
    <p:extLst>
      <p:ext uri="{BB962C8B-B14F-4D97-AF65-F5344CB8AC3E}">
        <p14:creationId xmlns:p14="http://schemas.microsoft.com/office/powerpoint/2010/main" val="1764515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73507"/>
            <a:ext cx="7162800" cy="537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229100" y="6019800"/>
            <a:ext cx="1638300" cy="369332"/>
          </a:xfrm>
          <a:prstGeom prst="rect">
            <a:avLst/>
          </a:prstGeom>
          <a:noFill/>
        </p:spPr>
        <p:txBody>
          <a:bodyPr wrap="square" rtlCol="0">
            <a:spAutoFit/>
          </a:bodyPr>
          <a:lstStyle/>
          <a:p>
            <a:r>
              <a:rPr lang="en-US" dirty="0"/>
              <a:t>Servo Valves</a:t>
            </a:r>
          </a:p>
        </p:txBody>
      </p:sp>
      <p:cxnSp>
        <p:nvCxnSpPr>
          <p:cNvPr id="6" name="Straight Arrow Connector 5"/>
          <p:cNvCxnSpPr/>
          <p:nvPr/>
        </p:nvCxnSpPr>
        <p:spPr>
          <a:xfrm flipV="1">
            <a:off x="5372100" y="4267200"/>
            <a:ext cx="1714500" cy="1813560"/>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133600" y="4114800"/>
            <a:ext cx="2286000" cy="1951638"/>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76600" y="164068"/>
            <a:ext cx="1360629" cy="369332"/>
          </a:xfrm>
          <a:prstGeom prst="rect">
            <a:avLst/>
          </a:prstGeom>
          <a:noFill/>
        </p:spPr>
        <p:txBody>
          <a:bodyPr wrap="none" rtlCol="0">
            <a:spAutoFit/>
          </a:bodyPr>
          <a:lstStyle/>
          <a:p>
            <a:r>
              <a:rPr lang="en-US" dirty="0"/>
              <a:t>Abort Valves</a:t>
            </a:r>
          </a:p>
        </p:txBody>
      </p:sp>
      <p:cxnSp>
        <p:nvCxnSpPr>
          <p:cNvPr id="12" name="Straight Arrow Connector 11"/>
          <p:cNvCxnSpPr/>
          <p:nvPr/>
        </p:nvCxnSpPr>
        <p:spPr>
          <a:xfrm flipH="1">
            <a:off x="3505202" y="491490"/>
            <a:ext cx="349679" cy="2819400"/>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038600" y="457200"/>
            <a:ext cx="2057400" cy="2819400"/>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051640" y="164068"/>
            <a:ext cx="2873160" cy="369332"/>
          </a:xfrm>
          <a:prstGeom prst="rect">
            <a:avLst/>
          </a:prstGeom>
          <a:noFill/>
        </p:spPr>
        <p:txBody>
          <a:bodyPr wrap="square" rtlCol="0">
            <a:spAutoFit/>
          </a:bodyPr>
          <a:lstStyle/>
          <a:p>
            <a:r>
              <a:rPr lang="en-US" dirty="0"/>
              <a:t>Instrumentation Adaptor (2)</a:t>
            </a:r>
          </a:p>
        </p:txBody>
      </p:sp>
      <p:cxnSp>
        <p:nvCxnSpPr>
          <p:cNvPr id="21" name="Straight Arrow Connector 20"/>
          <p:cNvCxnSpPr/>
          <p:nvPr/>
        </p:nvCxnSpPr>
        <p:spPr>
          <a:xfrm>
            <a:off x="5848349" y="444205"/>
            <a:ext cx="905522" cy="3137195"/>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209800" y="457200"/>
            <a:ext cx="885827" cy="2971800"/>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95837" y="164068"/>
            <a:ext cx="1762335" cy="369332"/>
          </a:xfrm>
          <a:prstGeom prst="rect">
            <a:avLst/>
          </a:prstGeom>
          <a:noFill/>
        </p:spPr>
        <p:txBody>
          <a:bodyPr wrap="square" rtlCol="0">
            <a:spAutoFit/>
          </a:bodyPr>
          <a:lstStyle/>
          <a:p>
            <a:r>
              <a:rPr lang="en-US" dirty="0"/>
              <a:t>Valve Adaptor(2)</a:t>
            </a:r>
          </a:p>
        </p:txBody>
      </p:sp>
      <p:sp>
        <p:nvSpPr>
          <p:cNvPr id="28" name="TextBox 27"/>
          <p:cNvSpPr txBox="1"/>
          <p:nvPr/>
        </p:nvSpPr>
        <p:spPr>
          <a:xfrm>
            <a:off x="371265" y="5428144"/>
            <a:ext cx="1533735" cy="646331"/>
          </a:xfrm>
          <a:prstGeom prst="rect">
            <a:avLst/>
          </a:prstGeom>
          <a:noFill/>
        </p:spPr>
        <p:txBody>
          <a:bodyPr wrap="square" rtlCol="0">
            <a:spAutoFit/>
          </a:bodyPr>
          <a:lstStyle/>
          <a:p>
            <a:r>
              <a:rPr lang="en-US" dirty="0"/>
              <a:t>Distribution Manifold</a:t>
            </a:r>
          </a:p>
        </p:txBody>
      </p:sp>
      <p:cxnSp>
        <p:nvCxnSpPr>
          <p:cNvPr id="29" name="Straight Arrow Connector 28"/>
          <p:cNvCxnSpPr/>
          <p:nvPr/>
        </p:nvCxnSpPr>
        <p:spPr>
          <a:xfrm flipV="1">
            <a:off x="1676400" y="3745468"/>
            <a:ext cx="2514600" cy="1852102"/>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262721" y="5955268"/>
            <a:ext cx="556679" cy="369332"/>
          </a:xfrm>
          <a:prstGeom prst="rect">
            <a:avLst/>
          </a:prstGeom>
          <a:noFill/>
        </p:spPr>
        <p:txBody>
          <a:bodyPr wrap="square" rtlCol="0">
            <a:spAutoFit/>
          </a:bodyPr>
          <a:lstStyle/>
          <a:p>
            <a:r>
              <a:rPr lang="en-US" dirty="0"/>
              <a:t>Leg</a:t>
            </a:r>
          </a:p>
        </p:txBody>
      </p:sp>
      <p:cxnSp>
        <p:nvCxnSpPr>
          <p:cNvPr id="32" name="Straight Arrow Connector 31"/>
          <p:cNvCxnSpPr/>
          <p:nvPr/>
        </p:nvCxnSpPr>
        <p:spPr>
          <a:xfrm flipV="1">
            <a:off x="2743200" y="5106761"/>
            <a:ext cx="1562100" cy="973999"/>
          </a:xfrm>
          <a:prstGeom prst="straightConnector1">
            <a:avLst/>
          </a:prstGeom>
          <a:ln w="28575">
            <a:solidFill>
              <a:srgbClr val="FF0000"/>
            </a:solidFill>
            <a:headEnd w="lg" len="lg"/>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782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53931" y="152400"/>
            <a:ext cx="7436138" cy="523220"/>
          </a:xfrm>
          <a:prstGeom prst="rect">
            <a:avLst/>
          </a:prstGeom>
          <a:noFill/>
        </p:spPr>
        <p:txBody>
          <a:bodyPr wrap="none" rtlCol="0">
            <a:spAutoFit/>
          </a:bodyPr>
          <a:lstStyle/>
          <a:p>
            <a:r>
              <a:rPr lang="en-US" sz="2800"/>
              <a:t>Redesigned CMB Servo-Electric Valve &amp; Manifolds</a:t>
            </a:r>
            <a:endParaRPr lang="en-US" sz="2800" dirty="0"/>
          </a:p>
        </p:txBody>
      </p:sp>
      <p:pic>
        <p:nvPicPr>
          <p:cNvPr id="5" name="Picture 4">
            <a:extLst>
              <a:ext uri="{FF2B5EF4-FFF2-40B4-BE49-F238E27FC236}">
                <a16:creationId xmlns:a16="http://schemas.microsoft.com/office/drawing/2014/main" id="{9FC21AD3-24A4-42AE-A62C-DCD084969D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75" t="5623" r="8896" b="7233"/>
          <a:stretch/>
        </p:blipFill>
        <p:spPr>
          <a:xfrm>
            <a:off x="802063" y="1397898"/>
            <a:ext cx="7467601" cy="4724400"/>
          </a:xfrm>
          <a:prstGeom prst="rect">
            <a:avLst/>
          </a:prstGeom>
          <a:solidFill>
            <a:srgbClr val="7030A0"/>
          </a:solidFill>
        </p:spPr>
      </p:pic>
      <p:sp>
        <p:nvSpPr>
          <p:cNvPr id="6" name="TextBox 5">
            <a:extLst>
              <a:ext uri="{FF2B5EF4-FFF2-40B4-BE49-F238E27FC236}">
                <a16:creationId xmlns:a16="http://schemas.microsoft.com/office/drawing/2014/main" id="{60F1C77F-0D67-4640-9C53-CD19D017E3C1}"/>
              </a:ext>
            </a:extLst>
          </p:cNvPr>
          <p:cNvSpPr txBox="1"/>
          <p:nvPr/>
        </p:nvSpPr>
        <p:spPr>
          <a:xfrm>
            <a:off x="2383971" y="2209285"/>
            <a:ext cx="1632857" cy="553998"/>
          </a:xfrm>
          <a:prstGeom prst="rect">
            <a:avLst/>
          </a:prstGeom>
          <a:noFill/>
        </p:spPr>
        <p:txBody>
          <a:bodyPr wrap="square" rtlCol="0">
            <a:spAutoFit/>
          </a:bodyPr>
          <a:lstStyle/>
          <a:p>
            <a:r>
              <a:rPr lang="en-US" sz="1000" dirty="0">
                <a:solidFill>
                  <a:srgbClr val="FF0000"/>
                </a:solidFill>
              </a:rPr>
              <a:t>1. INCREASED PRESSURE CONTROL CAPACITY BY A FACTOR OF ≈ 2</a:t>
            </a:r>
          </a:p>
        </p:txBody>
      </p:sp>
      <p:cxnSp>
        <p:nvCxnSpPr>
          <p:cNvPr id="7" name="Straight Arrow Connector 6">
            <a:extLst>
              <a:ext uri="{FF2B5EF4-FFF2-40B4-BE49-F238E27FC236}">
                <a16:creationId xmlns:a16="http://schemas.microsoft.com/office/drawing/2014/main" id="{C551D5D8-0888-4DD2-A6DC-815F0E80926D}"/>
              </a:ext>
            </a:extLst>
          </p:cNvPr>
          <p:cNvCxnSpPr/>
          <p:nvPr/>
        </p:nvCxnSpPr>
        <p:spPr bwMode="auto">
          <a:xfrm>
            <a:off x="3328089" y="2618638"/>
            <a:ext cx="1701111" cy="657962"/>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a:extLst>
              <a:ext uri="{FF2B5EF4-FFF2-40B4-BE49-F238E27FC236}">
                <a16:creationId xmlns:a16="http://schemas.microsoft.com/office/drawing/2014/main" id="{E6800D54-04B1-4ADD-9F94-60717FBF06A2}"/>
              </a:ext>
            </a:extLst>
          </p:cNvPr>
          <p:cNvCxnSpPr/>
          <p:nvPr/>
        </p:nvCxnSpPr>
        <p:spPr bwMode="auto">
          <a:xfrm>
            <a:off x="3276600" y="2691200"/>
            <a:ext cx="1676400" cy="1271200"/>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006881ED-7A18-4EB1-9850-EF2E2AD839AF}"/>
              </a:ext>
            </a:extLst>
          </p:cNvPr>
          <p:cNvSpPr txBox="1"/>
          <p:nvPr/>
        </p:nvSpPr>
        <p:spPr>
          <a:xfrm>
            <a:off x="4191000" y="5418779"/>
            <a:ext cx="1295401" cy="707886"/>
          </a:xfrm>
          <a:prstGeom prst="rect">
            <a:avLst/>
          </a:prstGeom>
          <a:noFill/>
        </p:spPr>
        <p:txBody>
          <a:bodyPr wrap="square" rtlCol="0">
            <a:spAutoFit/>
          </a:bodyPr>
          <a:lstStyle/>
          <a:p>
            <a:r>
              <a:rPr lang="en-US" sz="1000" dirty="0">
                <a:solidFill>
                  <a:srgbClr val="00B050"/>
                </a:solidFill>
              </a:rPr>
              <a:t>2. ADDED PRESSURE TEST POINTS FOR ALL PORT AND PRESSURE GALLERIES (14 Total)</a:t>
            </a:r>
          </a:p>
        </p:txBody>
      </p:sp>
      <p:cxnSp>
        <p:nvCxnSpPr>
          <p:cNvPr id="11" name="Straight Arrow Connector 10">
            <a:extLst>
              <a:ext uri="{FF2B5EF4-FFF2-40B4-BE49-F238E27FC236}">
                <a16:creationId xmlns:a16="http://schemas.microsoft.com/office/drawing/2014/main" id="{7C41AC1C-390F-40B0-B29D-662332BAD38B}"/>
              </a:ext>
            </a:extLst>
          </p:cNvPr>
          <p:cNvCxnSpPr/>
          <p:nvPr/>
        </p:nvCxnSpPr>
        <p:spPr bwMode="auto">
          <a:xfrm flipH="1" flipV="1">
            <a:off x="3276600" y="4038601"/>
            <a:ext cx="1143000" cy="1399772"/>
          </a:xfrm>
          <a:prstGeom prst="straightConnector1">
            <a:avLst/>
          </a:prstGeom>
          <a:solidFill>
            <a:schemeClr val="accent1"/>
          </a:solidFill>
          <a:ln w="9525" cap="flat" cmpd="sng" algn="ctr">
            <a:solidFill>
              <a:srgbClr val="00B05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a:extLst>
              <a:ext uri="{FF2B5EF4-FFF2-40B4-BE49-F238E27FC236}">
                <a16:creationId xmlns:a16="http://schemas.microsoft.com/office/drawing/2014/main" id="{C96DB05F-101B-414D-999A-35521889CD57}"/>
              </a:ext>
            </a:extLst>
          </p:cNvPr>
          <p:cNvCxnSpPr/>
          <p:nvPr/>
        </p:nvCxnSpPr>
        <p:spPr bwMode="auto">
          <a:xfrm flipH="1" flipV="1">
            <a:off x="4419600" y="5105400"/>
            <a:ext cx="152400" cy="332973"/>
          </a:xfrm>
          <a:prstGeom prst="straightConnector1">
            <a:avLst/>
          </a:prstGeom>
          <a:solidFill>
            <a:schemeClr val="accent1"/>
          </a:solidFill>
          <a:ln w="9525" cap="flat" cmpd="sng" algn="ctr">
            <a:solidFill>
              <a:srgbClr val="00B05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73B330BE-E19B-4573-AD4B-B773F6199B97}"/>
              </a:ext>
            </a:extLst>
          </p:cNvPr>
          <p:cNvSpPr txBox="1"/>
          <p:nvPr/>
        </p:nvSpPr>
        <p:spPr>
          <a:xfrm>
            <a:off x="7086600" y="4876800"/>
            <a:ext cx="1066800" cy="861774"/>
          </a:xfrm>
          <a:prstGeom prst="rect">
            <a:avLst/>
          </a:prstGeom>
          <a:noFill/>
        </p:spPr>
        <p:txBody>
          <a:bodyPr wrap="square" rtlCol="0">
            <a:spAutoFit/>
          </a:bodyPr>
          <a:lstStyle/>
          <a:p>
            <a:r>
              <a:rPr lang="en-US" sz="1000" dirty="0">
                <a:solidFill>
                  <a:srgbClr val="7030A0"/>
                </a:solidFill>
              </a:rPr>
              <a:t>3. INCREASED SERVO VALVE FREQUENCY RESPONSE  BY A FACTOR OF ≥ 3:1</a:t>
            </a:r>
          </a:p>
        </p:txBody>
      </p:sp>
      <p:cxnSp>
        <p:nvCxnSpPr>
          <p:cNvPr id="14" name="Straight Arrow Connector 13">
            <a:extLst>
              <a:ext uri="{FF2B5EF4-FFF2-40B4-BE49-F238E27FC236}">
                <a16:creationId xmlns:a16="http://schemas.microsoft.com/office/drawing/2014/main" id="{1C30DF46-74E3-4E82-90BC-36EBE23A8883}"/>
              </a:ext>
            </a:extLst>
          </p:cNvPr>
          <p:cNvCxnSpPr>
            <a:stCxn id="13" idx="0"/>
          </p:cNvCxnSpPr>
          <p:nvPr/>
        </p:nvCxnSpPr>
        <p:spPr bwMode="auto">
          <a:xfrm flipH="1" flipV="1">
            <a:off x="7467600" y="3124200"/>
            <a:ext cx="152400" cy="1752600"/>
          </a:xfrm>
          <a:prstGeom prst="straightConnector1">
            <a:avLst/>
          </a:prstGeom>
          <a:solidFill>
            <a:schemeClr val="accent1"/>
          </a:solidFill>
          <a:ln w="952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a:extLst>
              <a:ext uri="{FF2B5EF4-FFF2-40B4-BE49-F238E27FC236}">
                <a16:creationId xmlns:a16="http://schemas.microsoft.com/office/drawing/2014/main" id="{1B445B67-9D8C-4A1C-9297-82F7E578CA3F}"/>
              </a:ext>
            </a:extLst>
          </p:cNvPr>
          <p:cNvSpPr txBox="1"/>
          <p:nvPr/>
        </p:nvSpPr>
        <p:spPr>
          <a:xfrm>
            <a:off x="4692280" y="1398305"/>
            <a:ext cx="1192423" cy="707886"/>
          </a:xfrm>
          <a:prstGeom prst="rect">
            <a:avLst/>
          </a:prstGeom>
          <a:noFill/>
        </p:spPr>
        <p:txBody>
          <a:bodyPr wrap="square" rtlCol="0">
            <a:spAutoFit/>
          </a:bodyPr>
          <a:lstStyle/>
          <a:p>
            <a:r>
              <a:rPr lang="en-US" sz="1000" dirty="0">
                <a:solidFill>
                  <a:srgbClr val="FFFF00"/>
                </a:solidFill>
              </a:rPr>
              <a:t>4.  ADDED DIGITAL TUNING FOR IMPROVED NULL &amp; LEG EQUALIZATION</a:t>
            </a:r>
          </a:p>
        </p:txBody>
      </p:sp>
      <p:cxnSp>
        <p:nvCxnSpPr>
          <p:cNvPr id="16" name="Straight Arrow Connector 15">
            <a:extLst>
              <a:ext uri="{FF2B5EF4-FFF2-40B4-BE49-F238E27FC236}">
                <a16:creationId xmlns:a16="http://schemas.microsoft.com/office/drawing/2014/main" id="{326DDD12-AA72-4169-B476-C097DC921162}"/>
              </a:ext>
            </a:extLst>
          </p:cNvPr>
          <p:cNvCxnSpPr/>
          <p:nvPr/>
        </p:nvCxnSpPr>
        <p:spPr bwMode="auto">
          <a:xfrm>
            <a:off x="5748920" y="1504653"/>
            <a:ext cx="1032880" cy="3718"/>
          </a:xfrm>
          <a:prstGeom prst="straightConnector1">
            <a:avLst/>
          </a:prstGeom>
          <a:solidFill>
            <a:schemeClr val="accent1"/>
          </a:solidFill>
          <a:ln w="9525" cap="flat" cmpd="sng" algn="ctr">
            <a:solidFill>
              <a:srgbClr val="FFFF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a:extLst>
              <a:ext uri="{FF2B5EF4-FFF2-40B4-BE49-F238E27FC236}">
                <a16:creationId xmlns:a16="http://schemas.microsoft.com/office/drawing/2014/main" id="{905A3712-65DA-47DB-9391-5D6FC65F93DA}"/>
              </a:ext>
            </a:extLst>
          </p:cNvPr>
          <p:cNvSpPr txBox="1"/>
          <p:nvPr/>
        </p:nvSpPr>
        <p:spPr>
          <a:xfrm>
            <a:off x="802063" y="1352845"/>
            <a:ext cx="3163815" cy="1107996"/>
          </a:xfrm>
          <a:prstGeom prst="rect">
            <a:avLst/>
          </a:prstGeom>
          <a:noFill/>
        </p:spPr>
        <p:txBody>
          <a:bodyPr wrap="none" rtlCol="0">
            <a:spAutoFit/>
          </a:bodyPr>
          <a:lstStyle/>
          <a:p>
            <a:r>
              <a:rPr lang="en-US" sz="1600" dirty="0"/>
              <a:t>PRIMARY MODIFICATIONS:</a:t>
            </a:r>
          </a:p>
          <a:p>
            <a:pPr marL="285750" indent="-285750">
              <a:buFont typeface="Arial" panose="020B0604020202020204" pitchFamily="34" charset="0"/>
              <a:buChar char="•"/>
            </a:pPr>
            <a:r>
              <a:rPr lang="en-US" sz="1200" dirty="0"/>
              <a:t>IMPROVE CMB FREQ RESPONSE &amp; FIDELITY</a:t>
            </a:r>
          </a:p>
          <a:p>
            <a:pPr marL="285750" indent="-285750">
              <a:buFont typeface="Arial" panose="020B0604020202020204" pitchFamily="34" charset="0"/>
              <a:buChar char="•"/>
            </a:pPr>
            <a:r>
              <a:rPr lang="en-US" sz="1200" dirty="0"/>
              <a:t>DUAL VALVE TO SINGLE VALVE</a:t>
            </a:r>
          </a:p>
          <a:p>
            <a:pPr marL="285750" indent="-285750">
              <a:buFont typeface="Arial" panose="020B0604020202020204" pitchFamily="34" charset="0"/>
              <a:buChar char="•"/>
            </a:pPr>
            <a:r>
              <a:rPr lang="en-US" sz="1200" dirty="0"/>
              <a:t>REPLACE OBSOLETED COMPONENTS</a:t>
            </a:r>
          </a:p>
          <a:p>
            <a:pPr marL="285750" indent="-285750">
              <a:buFont typeface="Arial" panose="020B0604020202020204" pitchFamily="34" charset="0"/>
              <a:buChar char="•"/>
            </a:pPr>
            <a:endParaRPr lang="en-US" sz="1400" dirty="0"/>
          </a:p>
        </p:txBody>
      </p:sp>
    </p:spTree>
    <p:extLst>
      <p:ext uri="{BB962C8B-B14F-4D97-AF65-F5344CB8AC3E}">
        <p14:creationId xmlns:p14="http://schemas.microsoft.com/office/powerpoint/2010/main" val="3792358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7800" y="228600"/>
            <a:ext cx="6733318" cy="646331"/>
          </a:xfrm>
          <a:prstGeom prst="rect">
            <a:avLst/>
          </a:prstGeom>
          <a:noFill/>
        </p:spPr>
        <p:txBody>
          <a:bodyPr wrap="none" rtlCol="0">
            <a:spAutoFit/>
          </a:bodyPr>
          <a:lstStyle/>
          <a:p>
            <a:r>
              <a:rPr lang="en-US" sz="3600" dirty="0"/>
              <a:t>CMB Servo-Electric Valve Upgrades</a:t>
            </a:r>
          </a:p>
        </p:txBody>
      </p:sp>
      <p:pic>
        <p:nvPicPr>
          <p:cNvPr id="6" name="Picture 5" descr="A robot on a desk&#10;&#10;Description automatically generated with low confidence">
            <a:extLst>
              <a:ext uri="{FF2B5EF4-FFF2-40B4-BE49-F238E27FC236}">
                <a16:creationId xmlns:a16="http://schemas.microsoft.com/office/drawing/2014/main" id="{968D2AC3-BCC6-4A1B-B764-64AD65F033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00" t="5556" r="27500" b="1111"/>
          <a:stretch/>
        </p:blipFill>
        <p:spPr>
          <a:xfrm>
            <a:off x="914400" y="1143000"/>
            <a:ext cx="4800600" cy="4800600"/>
          </a:xfrm>
          <a:prstGeom prst="rect">
            <a:avLst/>
          </a:prstGeom>
        </p:spPr>
      </p:pic>
      <p:sp>
        <p:nvSpPr>
          <p:cNvPr id="7" name="TextBox 6">
            <a:extLst>
              <a:ext uri="{FF2B5EF4-FFF2-40B4-BE49-F238E27FC236}">
                <a16:creationId xmlns:a16="http://schemas.microsoft.com/office/drawing/2014/main" id="{1F2EBD1E-80BD-4316-9AD7-A2E432C77F55}"/>
              </a:ext>
            </a:extLst>
          </p:cNvPr>
          <p:cNvSpPr txBox="1"/>
          <p:nvPr/>
        </p:nvSpPr>
        <p:spPr>
          <a:xfrm>
            <a:off x="5867400" y="1295400"/>
            <a:ext cx="32004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MOOG</a:t>
            </a:r>
          </a:p>
          <a:p>
            <a:pPr marL="285750" indent="-285750">
              <a:buFont typeface="Arial" panose="020B0604020202020204" pitchFamily="34" charset="0"/>
              <a:buChar char="•"/>
            </a:pPr>
            <a:r>
              <a:rPr lang="en-US" dirty="0"/>
              <a:t>D792-7025-0001</a:t>
            </a:r>
          </a:p>
          <a:p>
            <a:pPr marL="285750" indent="-285750">
              <a:buFont typeface="Arial" panose="020B0604020202020204" pitchFamily="34" charset="0"/>
              <a:buChar char="•"/>
            </a:pPr>
            <a:r>
              <a:rPr lang="en-US" dirty="0"/>
              <a:t>3-Stage Valve</a:t>
            </a:r>
          </a:p>
          <a:p>
            <a:pPr marL="285750" indent="-285750">
              <a:buFont typeface="Arial" panose="020B0604020202020204" pitchFamily="34" charset="0"/>
              <a:buChar char="•"/>
            </a:pPr>
            <a:r>
              <a:rPr lang="en-US" dirty="0"/>
              <a:t>Digital Controls Electrical                                                             Position Feedback (LVDT)</a:t>
            </a:r>
          </a:p>
          <a:p>
            <a:pPr marL="285750" indent="-285750">
              <a:buFont typeface="Arial" panose="020B0604020202020204" pitchFamily="34" charset="0"/>
              <a:buChar char="•"/>
            </a:pPr>
            <a:r>
              <a:rPr lang="en-US" dirty="0"/>
              <a:t>Low Threshold &amp; Hysteresis, excellent null stability</a:t>
            </a:r>
          </a:p>
          <a:p>
            <a:pPr marL="285750" indent="-285750">
              <a:buFont typeface="Arial" panose="020B0604020202020204" pitchFamily="34" charset="0"/>
              <a:buChar char="•"/>
            </a:pPr>
            <a:r>
              <a:rPr lang="en-US" dirty="0"/>
              <a:t>264 gal/min flow</a:t>
            </a:r>
          </a:p>
          <a:p>
            <a:pPr marL="285750" indent="-285750">
              <a:buFont typeface="Arial" panose="020B0604020202020204" pitchFamily="34" charset="0"/>
              <a:buChar char="•"/>
            </a:pPr>
            <a:r>
              <a:rPr lang="en-US" dirty="0"/>
              <a:t>Analog or digital control inputs</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555390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895600" y="228600"/>
            <a:ext cx="2716065" cy="646331"/>
          </a:xfrm>
          <a:prstGeom prst="rect">
            <a:avLst/>
          </a:prstGeom>
          <a:noFill/>
        </p:spPr>
        <p:txBody>
          <a:bodyPr wrap="none" rtlCol="0">
            <a:spAutoFit/>
          </a:bodyPr>
          <a:lstStyle/>
          <a:p>
            <a:r>
              <a:rPr lang="en-US" sz="3600" dirty="0"/>
              <a:t>CMB Test Cell</a:t>
            </a:r>
          </a:p>
        </p:txBody>
      </p:sp>
      <p:pic>
        <p:nvPicPr>
          <p:cNvPr id="3" name="Picture 2" descr="A close-up of a car engine&#10;&#10;Description automatically generated with medium confidence">
            <a:extLst>
              <a:ext uri="{FF2B5EF4-FFF2-40B4-BE49-F238E27FC236}">
                <a16:creationId xmlns:a16="http://schemas.microsoft.com/office/drawing/2014/main" id="{785873A0-829A-4A31-B68A-5CD1F597D0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0"/>
            <a:ext cx="4038600" cy="3028950"/>
          </a:xfrm>
          <a:prstGeom prst="rect">
            <a:avLst/>
          </a:prstGeom>
        </p:spPr>
      </p:pic>
      <p:pic>
        <p:nvPicPr>
          <p:cNvPr id="5" name="Picture 4" descr="A group of people in a room&#10;&#10;Description automatically generated with low confidence">
            <a:extLst>
              <a:ext uri="{FF2B5EF4-FFF2-40B4-BE49-F238E27FC236}">
                <a16:creationId xmlns:a16="http://schemas.microsoft.com/office/drawing/2014/main" id="{79F5F3CF-BB7B-4576-9BDC-A04BF5ABA7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762000"/>
            <a:ext cx="4038600" cy="302895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0D204DCD-3F1F-493A-9B5F-FE2ABCCE92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29050"/>
            <a:ext cx="4038600" cy="3028950"/>
          </a:xfrm>
          <a:prstGeom prst="rect">
            <a:avLst/>
          </a:prstGeom>
        </p:spPr>
      </p:pic>
      <p:pic>
        <p:nvPicPr>
          <p:cNvPr id="10" name="Picture 9" descr="A person working on a machine&#10;&#10;Description automatically generated with low confidence">
            <a:extLst>
              <a:ext uri="{FF2B5EF4-FFF2-40B4-BE49-F238E27FC236}">
                <a16:creationId xmlns:a16="http://schemas.microsoft.com/office/drawing/2014/main" id="{111F02E8-55AE-4C28-94CF-6569E15042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555" t="7037"/>
          <a:stretch/>
        </p:blipFill>
        <p:spPr>
          <a:xfrm rot="5400000">
            <a:off x="4077517" y="3925118"/>
            <a:ext cx="3028950" cy="2836815"/>
          </a:xfrm>
          <a:prstGeom prst="rect">
            <a:avLst/>
          </a:prstGeom>
        </p:spPr>
      </p:pic>
      <p:pic>
        <p:nvPicPr>
          <p:cNvPr id="12" name="Picture 11" descr="A person in a hospital bed&#10;&#10;Description automatically generated with low confidence">
            <a:extLst>
              <a:ext uri="{FF2B5EF4-FFF2-40B4-BE49-F238E27FC236}">
                <a16:creationId xmlns:a16="http://schemas.microsoft.com/office/drawing/2014/main" id="{E67A9687-3BC8-4362-A542-821E35E64D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11" t="24814"/>
          <a:stretch/>
        </p:blipFill>
        <p:spPr>
          <a:xfrm rot="5400000">
            <a:off x="6551920" y="4382780"/>
            <a:ext cx="3028950" cy="1921490"/>
          </a:xfrm>
          <a:prstGeom prst="rect">
            <a:avLst/>
          </a:prstGeom>
        </p:spPr>
      </p:pic>
    </p:spTree>
    <p:extLst>
      <p:ext uri="{BB962C8B-B14F-4D97-AF65-F5344CB8AC3E}">
        <p14:creationId xmlns:p14="http://schemas.microsoft.com/office/powerpoint/2010/main" val="1860231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7BCECE-ED66-4E18-B115-73AF8F5F7F06}"/>
              </a:ext>
            </a:extLst>
          </p:cNvPr>
          <p:cNvSpPr/>
          <p:nvPr/>
        </p:nvSpPr>
        <p:spPr>
          <a:xfrm>
            <a:off x="19574" y="2767289"/>
            <a:ext cx="8153400" cy="646331"/>
          </a:xfrm>
          <a:prstGeom prst="rect">
            <a:avLst/>
          </a:prstGeom>
        </p:spPr>
        <p:txBody>
          <a:bodyPr wrap="square">
            <a:spAutoFit/>
          </a:bodyPr>
          <a:lstStyle/>
          <a:p>
            <a:pPr algn="ctr"/>
            <a:r>
              <a:rPr lang="en-US" sz="3600" dirty="0"/>
              <a:t>Hydraulic Power Unit Upgrade</a:t>
            </a:r>
          </a:p>
        </p:txBody>
      </p:sp>
    </p:spTree>
    <p:extLst>
      <p:ext uri="{BB962C8B-B14F-4D97-AF65-F5344CB8AC3E}">
        <p14:creationId xmlns:p14="http://schemas.microsoft.com/office/powerpoint/2010/main" val="3145998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0800" y="228600"/>
            <a:ext cx="3889334" cy="646331"/>
          </a:xfrm>
          <a:prstGeom prst="rect">
            <a:avLst/>
          </a:prstGeom>
          <a:noFill/>
        </p:spPr>
        <p:txBody>
          <a:bodyPr wrap="none" rtlCol="0">
            <a:spAutoFit/>
          </a:bodyPr>
          <a:lstStyle/>
          <a:p>
            <a:r>
              <a:rPr lang="en-US" sz="3600" dirty="0"/>
              <a:t>CMB HPU Upgrades</a:t>
            </a:r>
          </a:p>
        </p:txBody>
      </p:sp>
      <p:pic>
        <p:nvPicPr>
          <p:cNvPr id="5" name="Content Placeholder 8">
            <a:extLst>
              <a:ext uri="{FF2B5EF4-FFF2-40B4-BE49-F238E27FC236}">
                <a16:creationId xmlns:a16="http://schemas.microsoft.com/office/drawing/2014/main" id="{84041684-DB1B-4FAB-8B0A-F3D9B9E5921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34695" y="1870908"/>
            <a:ext cx="1816995" cy="3229659"/>
          </a:xfrm>
          <a:prstGeom prst="rect">
            <a:avLst/>
          </a:prstGeom>
        </p:spPr>
      </p:pic>
      <p:pic>
        <p:nvPicPr>
          <p:cNvPr id="6" name="Content Placeholder 10">
            <a:extLst>
              <a:ext uri="{FF2B5EF4-FFF2-40B4-BE49-F238E27FC236}">
                <a16:creationId xmlns:a16="http://schemas.microsoft.com/office/drawing/2014/main" id="{4791E3EB-5CC1-4D34-A164-3F6E7BE2D1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487809" y="1872756"/>
            <a:ext cx="1816477" cy="3229660"/>
          </a:xfrm>
          <a:prstGeom prst="rect">
            <a:avLst/>
          </a:prstGeom>
        </p:spPr>
      </p:pic>
      <p:pic>
        <p:nvPicPr>
          <p:cNvPr id="7" name="Content Placeholder 9">
            <a:extLst>
              <a:ext uri="{FF2B5EF4-FFF2-40B4-BE49-F238E27FC236}">
                <a16:creationId xmlns:a16="http://schemas.microsoft.com/office/drawing/2014/main" id="{29D9C99D-9C3E-4226-A9F2-9CEA6710899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663657" y="1870908"/>
            <a:ext cx="1816477" cy="3230028"/>
          </a:xfrm>
          <a:prstGeom prst="rect">
            <a:avLst/>
          </a:prstGeom>
        </p:spPr>
      </p:pic>
      <p:pic>
        <p:nvPicPr>
          <p:cNvPr id="9" name="Content Placeholder 11">
            <a:extLst>
              <a:ext uri="{FF2B5EF4-FFF2-40B4-BE49-F238E27FC236}">
                <a16:creationId xmlns:a16="http://schemas.microsoft.com/office/drawing/2014/main" id="{C60E7DC8-375C-417A-958B-BBB954FA6F1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858000" y="1875374"/>
            <a:ext cx="1816477" cy="3230026"/>
          </a:xfrm>
          <a:prstGeom prst="rect">
            <a:avLst/>
          </a:prstGeom>
        </p:spPr>
      </p:pic>
      <p:sp>
        <p:nvSpPr>
          <p:cNvPr id="10" name="TextBox 9">
            <a:extLst>
              <a:ext uri="{FF2B5EF4-FFF2-40B4-BE49-F238E27FC236}">
                <a16:creationId xmlns:a16="http://schemas.microsoft.com/office/drawing/2014/main" id="{2DCF123D-9E7F-4A80-9F23-8F776EA1DDA0}"/>
              </a:ext>
            </a:extLst>
          </p:cNvPr>
          <p:cNvSpPr txBox="1"/>
          <p:nvPr/>
        </p:nvSpPr>
        <p:spPr>
          <a:xfrm>
            <a:off x="280045" y="5331767"/>
            <a:ext cx="8064876" cy="461665"/>
          </a:xfrm>
          <a:prstGeom prst="rect">
            <a:avLst/>
          </a:prstGeom>
          <a:noFill/>
        </p:spPr>
        <p:txBody>
          <a:bodyPr wrap="square" rtlCol="0">
            <a:spAutoFit/>
          </a:bodyPr>
          <a:lstStyle/>
          <a:p>
            <a:pPr algn="ctr"/>
            <a:r>
              <a:rPr lang="en-US" sz="2400" dirty="0"/>
              <a:t>CMF hydraulic pump and main pressure ring</a:t>
            </a:r>
          </a:p>
        </p:txBody>
      </p:sp>
    </p:spTree>
    <p:extLst>
      <p:ext uri="{BB962C8B-B14F-4D97-AF65-F5344CB8AC3E}">
        <p14:creationId xmlns:p14="http://schemas.microsoft.com/office/powerpoint/2010/main" val="381063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0800" y="228600"/>
            <a:ext cx="3889334" cy="646331"/>
          </a:xfrm>
          <a:prstGeom prst="rect">
            <a:avLst/>
          </a:prstGeom>
          <a:noFill/>
        </p:spPr>
        <p:txBody>
          <a:bodyPr wrap="none" rtlCol="0">
            <a:spAutoFit/>
          </a:bodyPr>
          <a:lstStyle/>
          <a:p>
            <a:r>
              <a:rPr lang="en-US" sz="3600" dirty="0"/>
              <a:t>CMB HPU Upgrades</a:t>
            </a:r>
          </a:p>
        </p:txBody>
      </p:sp>
      <p:sp>
        <p:nvSpPr>
          <p:cNvPr id="6" name="TextBox 5">
            <a:extLst>
              <a:ext uri="{FF2B5EF4-FFF2-40B4-BE49-F238E27FC236}">
                <a16:creationId xmlns:a16="http://schemas.microsoft.com/office/drawing/2014/main" id="{DE001F9C-03BD-4BD0-A699-82E70995F52B}"/>
              </a:ext>
            </a:extLst>
          </p:cNvPr>
          <p:cNvSpPr txBox="1"/>
          <p:nvPr/>
        </p:nvSpPr>
        <p:spPr>
          <a:xfrm>
            <a:off x="381000" y="1120676"/>
            <a:ext cx="8839200" cy="2308324"/>
          </a:xfrm>
          <a:prstGeom prst="rect">
            <a:avLst/>
          </a:prstGeom>
          <a:noFill/>
        </p:spPr>
        <p:txBody>
          <a:bodyPr wrap="square">
            <a:spAutoFit/>
          </a:bodyPr>
          <a:lstStyle/>
          <a:p>
            <a:pPr marL="285750" indent="-285750">
              <a:buFont typeface="Arial" panose="020B0604020202020204" pitchFamily="34" charset="0"/>
              <a:buChar char="•"/>
            </a:pPr>
            <a:r>
              <a:rPr lang="en-US" altLang="en-US" sz="2400" dirty="0"/>
              <a:t>Replace six (6) existing CMF hydraulic pumps with three (3) new state of the art hydraulic pumps.</a:t>
            </a:r>
          </a:p>
          <a:p>
            <a:pPr marL="285750" indent="-285750">
              <a:buFont typeface="Arial" panose="020B0604020202020204" pitchFamily="34" charset="0"/>
              <a:buChar char="•"/>
            </a:pPr>
            <a:r>
              <a:rPr lang="en-US" altLang="en-US" sz="2400" dirty="0"/>
              <a:t>Replace six (6) existing  CMF hydraulic pump compensators with three (3) new state of the art compensators.</a:t>
            </a:r>
          </a:p>
          <a:p>
            <a:pPr marL="285750" indent="-285750">
              <a:buFont typeface="Arial" panose="020B0604020202020204" pitchFamily="34" charset="0"/>
              <a:buChar char="•"/>
            </a:pPr>
            <a:r>
              <a:rPr lang="en-US" altLang="en-US" sz="2400" dirty="0"/>
              <a:t>Replace or upgrade existing CMF hydraulic pump manifold assemblies and plumbing.</a:t>
            </a:r>
          </a:p>
        </p:txBody>
      </p:sp>
      <p:pic>
        <p:nvPicPr>
          <p:cNvPr id="7" name="Picture 6" descr="A picture containing indoor, wall, device, cluttered&#10;&#10;Description automatically generated">
            <a:extLst>
              <a:ext uri="{FF2B5EF4-FFF2-40B4-BE49-F238E27FC236}">
                <a16:creationId xmlns:a16="http://schemas.microsoft.com/office/drawing/2014/main" id="{AB59EBD2-E33A-4448-8E48-45D53CA13F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89" y="3505200"/>
            <a:ext cx="3489911" cy="2617433"/>
          </a:xfrm>
          <a:prstGeom prst="rect">
            <a:avLst/>
          </a:prstGeom>
        </p:spPr>
      </p:pic>
      <p:pic>
        <p:nvPicPr>
          <p:cNvPr id="10" name="Picture 9">
            <a:extLst>
              <a:ext uri="{FF2B5EF4-FFF2-40B4-BE49-F238E27FC236}">
                <a16:creationId xmlns:a16="http://schemas.microsoft.com/office/drawing/2014/main" id="{0D52D71F-6330-4AED-BAF2-9DD171A79DC3}"/>
              </a:ext>
            </a:extLst>
          </p:cNvPr>
          <p:cNvPicPr>
            <a:picLocks noChangeAspect="1"/>
          </p:cNvPicPr>
          <p:nvPr/>
        </p:nvPicPr>
        <p:blipFill>
          <a:blip r:embed="rId3"/>
          <a:stretch>
            <a:fillRect/>
          </a:stretch>
        </p:blipFill>
        <p:spPr>
          <a:xfrm>
            <a:off x="3645770" y="3443288"/>
            <a:ext cx="5345830" cy="2881312"/>
          </a:xfrm>
          <a:prstGeom prst="rect">
            <a:avLst/>
          </a:prstGeom>
        </p:spPr>
      </p:pic>
    </p:spTree>
    <p:extLst>
      <p:ext uri="{BB962C8B-B14F-4D97-AF65-F5344CB8AC3E}">
        <p14:creationId xmlns:p14="http://schemas.microsoft.com/office/powerpoint/2010/main" val="948331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628471"/>
            <a:ext cx="7848600" cy="646331"/>
          </a:xfrm>
          <a:prstGeom prst="rect">
            <a:avLst/>
          </a:prstGeom>
          <a:noFill/>
        </p:spPr>
        <p:txBody>
          <a:bodyPr wrap="square" rtlCol="0">
            <a:spAutoFit/>
          </a:bodyPr>
          <a:lstStyle/>
          <a:p>
            <a:pPr algn="ctr"/>
            <a:endParaRPr lang="en-US" sz="3600" dirty="0"/>
          </a:p>
        </p:txBody>
      </p:sp>
      <p:sp>
        <p:nvSpPr>
          <p:cNvPr id="2" name="TextBox 1"/>
          <p:cNvSpPr txBox="1"/>
          <p:nvPr/>
        </p:nvSpPr>
        <p:spPr>
          <a:xfrm>
            <a:off x="1143000" y="2286000"/>
            <a:ext cx="6248400" cy="707886"/>
          </a:xfrm>
          <a:prstGeom prst="rect">
            <a:avLst/>
          </a:prstGeom>
          <a:noFill/>
        </p:spPr>
        <p:txBody>
          <a:bodyPr wrap="square" rtlCol="0">
            <a:spAutoFit/>
          </a:bodyPr>
          <a:lstStyle/>
          <a:p>
            <a:pPr algn="ctr"/>
            <a:r>
              <a:rPr lang="en-US" sz="4000" dirty="0"/>
              <a:t>Q&amp;A</a:t>
            </a:r>
          </a:p>
        </p:txBody>
      </p:sp>
    </p:spTree>
    <p:extLst>
      <p:ext uri="{BB962C8B-B14F-4D97-AF65-F5344CB8AC3E}">
        <p14:creationId xmlns:p14="http://schemas.microsoft.com/office/powerpoint/2010/main" val="3559434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6088</TotalTime>
  <Words>1023</Words>
  <Application>Microsoft Office PowerPoint</Application>
  <PresentationFormat>On-screen Show (4:3)</PresentationFormat>
  <Paragraphs>173</Paragraphs>
  <Slides>25</Slides>
  <Notes>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Helvetica</vt:lpstr>
      <vt:lpstr>Office Theme</vt:lpstr>
      <vt:lpstr>Custom Design</vt:lpstr>
      <vt:lpstr>PowerPoint Presentation</vt:lpstr>
      <vt:lpstr>PowerPoint Presentation</vt:lpstr>
      <vt:lpstr>Flight Simulation Facilities (FSF)</vt:lpstr>
      <vt:lpstr>PowerPoint Presentation</vt:lpstr>
      <vt:lpstr>Cockpit Motion Facility (CMF)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NASA LaRC CMB HIS Manifold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C Davidson</dc:creator>
  <cp:lastModifiedBy>Davidson, Paul C. (LARC-D107)</cp:lastModifiedBy>
  <cp:revision>312</cp:revision>
  <cp:lastPrinted>2014-12-17T15:17:41Z</cp:lastPrinted>
  <dcterms:created xsi:type="dcterms:W3CDTF">2010-05-26T21:28:43Z</dcterms:created>
  <dcterms:modified xsi:type="dcterms:W3CDTF">2023-01-17T17:20:33Z</dcterms:modified>
</cp:coreProperties>
</file>