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6" r:id="rId5"/>
  </p:sldIdLst>
  <p:sldSz cx="40233600" cy="4023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672" userDrawn="1">
          <p15:clr>
            <a:srgbClr val="A4A3A4"/>
          </p15:clr>
        </p15:guide>
        <p15:guide id="2" pos="126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uxton, Roxanne E (JSC-SK)[WYLE LABORATORIES, INC.]" initials="BRE(LI" lastIdx="3" clrIdx="0">
    <p:extLst>
      <p:ext uri="{19B8F6BF-5375-455C-9EA6-DF929625EA0E}">
        <p15:presenceInfo xmlns:p15="http://schemas.microsoft.com/office/powerpoint/2012/main" userId="S-1-5-21-330711430-3775241029-4075259233-39739" providerId="AD"/>
      </p:ext>
    </p:extLst>
  </p:cmAuthor>
  <p:cmAuthor id="2" name="Goetchius, Elizabeth (JSC-SK)[WYLE LABORATORIES, INC.]" initials="GE(LI" lastIdx="3" clrIdx="1">
    <p:extLst>
      <p:ext uri="{19B8F6BF-5375-455C-9EA6-DF929625EA0E}">
        <p15:presenceInfo xmlns:p15="http://schemas.microsoft.com/office/powerpoint/2012/main" userId="S-1-5-21-330711430-3775241029-4075259233-139545" providerId="AD"/>
      </p:ext>
    </p:extLst>
  </p:cmAuthor>
  <p:cmAuthor id="3" name="Downs, Meghan E. (JSC-SK311)" initials="DME(" lastIdx="10" clrIdx="2">
    <p:extLst>
      <p:ext uri="{19B8F6BF-5375-455C-9EA6-DF929625EA0E}">
        <p15:presenceInfo xmlns:p15="http://schemas.microsoft.com/office/powerpoint/2012/main" userId="S-1-5-21-330711430-3775241029-4075259233-446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747" autoAdjust="0"/>
    <p:restoredTop sz="94660"/>
  </p:normalViewPr>
  <p:slideViewPr>
    <p:cSldViewPr snapToGrid="0">
      <p:cViewPr>
        <p:scale>
          <a:sx n="33" d="100"/>
          <a:sy n="33" d="100"/>
        </p:scale>
        <p:origin x="1404" y="-732"/>
      </p:cViewPr>
      <p:guideLst>
        <p:guide orient="horz" pos="12672"/>
        <p:guide pos="12672"/>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ommentAuthors" Target="commentAuthors.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17520" y="6584530"/>
            <a:ext cx="34198560" cy="14007253"/>
          </a:xfrm>
        </p:spPr>
        <p:txBody>
          <a:bodyPr anchor="b"/>
          <a:lstStyle>
            <a:lvl1pPr algn="ctr">
              <a:defRPr sz="26400"/>
            </a:lvl1pPr>
          </a:lstStyle>
          <a:p>
            <a:r>
              <a:rPr lang="en-US"/>
              <a:t>Click to edit Master title style</a:t>
            </a:r>
            <a:endParaRPr lang="en-US" dirty="0"/>
          </a:p>
        </p:txBody>
      </p:sp>
      <p:sp>
        <p:nvSpPr>
          <p:cNvPr id="3" name="Subtitle 2"/>
          <p:cNvSpPr>
            <a:spLocks noGrp="1"/>
          </p:cNvSpPr>
          <p:nvPr>
            <p:ph type="subTitle" idx="1"/>
          </p:nvPr>
        </p:nvSpPr>
        <p:spPr>
          <a:xfrm>
            <a:off x="5029200" y="21131956"/>
            <a:ext cx="30175200" cy="9713804"/>
          </a:xfrm>
        </p:spPr>
        <p:txBody>
          <a:bodyPr/>
          <a:lstStyle>
            <a:lvl1pPr marL="0" indent="0" algn="ctr">
              <a:buNone/>
              <a:defRPr sz="10560"/>
            </a:lvl1pPr>
            <a:lvl2pPr marL="2011680" indent="0" algn="ctr">
              <a:buNone/>
              <a:defRPr sz="8800"/>
            </a:lvl2pPr>
            <a:lvl3pPr marL="4023360" indent="0" algn="ctr">
              <a:buNone/>
              <a:defRPr sz="7920"/>
            </a:lvl3pPr>
            <a:lvl4pPr marL="6035040" indent="0" algn="ctr">
              <a:buNone/>
              <a:defRPr sz="7040"/>
            </a:lvl4pPr>
            <a:lvl5pPr marL="8046720" indent="0" algn="ctr">
              <a:buNone/>
              <a:defRPr sz="7040"/>
            </a:lvl5pPr>
            <a:lvl6pPr marL="10058400" indent="0" algn="ctr">
              <a:buNone/>
              <a:defRPr sz="7040"/>
            </a:lvl6pPr>
            <a:lvl7pPr marL="12070080" indent="0" algn="ctr">
              <a:buNone/>
              <a:defRPr sz="7040"/>
            </a:lvl7pPr>
            <a:lvl8pPr marL="14081760" indent="0" algn="ctr">
              <a:buNone/>
              <a:defRPr sz="7040"/>
            </a:lvl8pPr>
            <a:lvl9pPr marL="16093440" indent="0" algn="ctr">
              <a:buNone/>
              <a:defRPr sz="70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F71A7F-6E44-45A1-A029-C4582887B57D}"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25AE92-232A-4236-A01B-36193EAF900B}" type="slidenum">
              <a:rPr lang="en-US" smtClean="0"/>
              <a:t>‹#›</a:t>
            </a:fld>
            <a:endParaRPr lang="en-US"/>
          </a:p>
        </p:txBody>
      </p:sp>
    </p:spTree>
    <p:extLst>
      <p:ext uri="{BB962C8B-B14F-4D97-AF65-F5344CB8AC3E}">
        <p14:creationId xmlns:p14="http://schemas.microsoft.com/office/powerpoint/2010/main" val="342344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F71A7F-6E44-45A1-A029-C4582887B57D}"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25AE92-232A-4236-A01B-36193EAF900B}" type="slidenum">
              <a:rPr lang="en-US" smtClean="0"/>
              <a:t>‹#›</a:t>
            </a:fld>
            <a:endParaRPr lang="en-US"/>
          </a:p>
        </p:txBody>
      </p:sp>
    </p:spTree>
    <p:extLst>
      <p:ext uri="{BB962C8B-B14F-4D97-AF65-F5344CB8AC3E}">
        <p14:creationId xmlns:p14="http://schemas.microsoft.com/office/powerpoint/2010/main" val="2916096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745107" y="10030472"/>
            <a:ext cx="34701480" cy="16736057"/>
          </a:xfrm>
        </p:spPr>
        <p:txBody>
          <a:bodyPr anchor="b"/>
          <a:lstStyle>
            <a:lvl1pPr>
              <a:defRPr sz="26400"/>
            </a:lvl1pPr>
          </a:lstStyle>
          <a:p>
            <a:r>
              <a:rPr lang="en-US"/>
              <a:t>Click to edit Master title style</a:t>
            </a:r>
            <a:endParaRPr lang="en-US" dirty="0"/>
          </a:p>
        </p:txBody>
      </p:sp>
      <p:sp>
        <p:nvSpPr>
          <p:cNvPr id="3" name="Text Placeholder 2"/>
          <p:cNvSpPr>
            <a:spLocks noGrp="1"/>
          </p:cNvSpPr>
          <p:nvPr>
            <p:ph type="body" idx="1"/>
          </p:nvPr>
        </p:nvSpPr>
        <p:spPr>
          <a:xfrm>
            <a:off x="2745107" y="26924858"/>
            <a:ext cx="34701480" cy="8801097"/>
          </a:xfrm>
        </p:spPr>
        <p:txBody>
          <a:bodyPr/>
          <a:lstStyle>
            <a:lvl1pPr marL="0" indent="0">
              <a:buNone/>
              <a:defRPr sz="10560">
                <a:solidFill>
                  <a:schemeClr val="tx1"/>
                </a:solidFill>
              </a:defRPr>
            </a:lvl1pPr>
            <a:lvl2pPr marL="2011680" indent="0">
              <a:buNone/>
              <a:defRPr sz="8800">
                <a:solidFill>
                  <a:schemeClr val="tx1">
                    <a:tint val="75000"/>
                  </a:schemeClr>
                </a:solidFill>
              </a:defRPr>
            </a:lvl2pPr>
            <a:lvl3pPr marL="4023360" indent="0">
              <a:buNone/>
              <a:defRPr sz="7920">
                <a:solidFill>
                  <a:schemeClr val="tx1">
                    <a:tint val="75000"/>
                  </a:schemeClr>
                </a:solidFill>
              </a:defRPr>
            </a:lvl3pPr>
            <a:lvl4pPr marL="6035040" indent="0">
              <a:buNone/>
              <a:defRPr sz="7040">
                <a:solidFill>
                  <a:schemeClr val="tx1">
                    <a:tint val="75000"/>
                  </a:schemeClr>
                </a:solidFill>
              </a:defRPr>
            </a:lvl4pPr>
            <a:lvl5pPr marL="8046720" indent="0">
              <a:buNone/>
              <a:defRPr sz="7040">
                <a:solidFill>
                  <a:schemeClr val="tx1">
                    <a:tint val="75000"/>
                  </a:schemeClr>
                </a:solidFill>
              </a:defRPr>
            </a:lvl5pPr>
            <a:lvl6pPr marL="10058400" indent="0">
              <a:buNone/>
              <a:defRPr sz="7040">
                <a:solidFill>
                  <a:schemeClr val="tx1">
                    <a:tint val="75000"/>
                  </a:schemeClr>
                </a:solidFill>
              </a:defRPr>
            </a:lvl6pPr>
            <a:lvl7pPr marL="12070080" indent="0">
              <a:buNone/>
              <a:defRPr sz="7040">
                <a:solidFill>
                  <a:schemeClr val="tx1">
                    <a:tint val="75000"/>
                  </a:schemeClr>
                </a:solidFill>
              </a:defRPr>
            </a:lvl7pPr>
            <a:lvl8pPr marL="14081760" indent="0">
              <a:buNone/>
              <a:defRPr sz="7040">
                <a:solidFill>
                  <a:schemeClr val="tx1">
                    <a:tint val="75000"/>
                  </a:schemeClr>
                </a:solidFill>
              </a:defRPr>
            </a:lvl8pPr>
            <a:lvl9pPr marL="16093440" indent="0">
              <a:buNone/>
              <a:defRPr sz="70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0F71A7F-6E44-45A1-A029-C4582887B57D}"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25AE92-232A-4236-A01B-36193EAF900B}" type="slidenum">
              <a:rPr lang="en-US" smtClean="0"/>
              <a:t>‹#›</a:t>
            </a:fld>
            <a:endParaRPr lang="en-US"/>
          </a:p>
        </p:txBody>
      </p:sp>
    </p:spTree>
    <p:extLst>
      <p:ext uri="{BB962C8B-B14F-4D97-AF65-F5344CB8AC3E}">
        <p14:creationId xmlns:p14="http://schemas.microsoft.com/office/powerpoint/2010/main" val="2006190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766060" y="10710333"/>
            <a:ext cx="17099280" cy="25527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0368260" y="10710333"/>
            <a:ext cx="17099280" cy="255278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F71A7F-6E44-45A1-A029-C4582887B57D}"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25AE92-232A-4236-A01B-36193EAF900B}" type="slidenum">
              <a:rPr lang="en-US" smtClean="0"/>
              <a:t>‹#›</a:t>
            </a:fld>
            <a:endParaRPr lang="en-US"/>
          </a:p>
        </p:txBody>
      </p:sp>
    </p:spTree>
    <p:extLst>
      <p:ext uri="{BB962C8B-B14F-4D97-AF65-F5344CB8AC3E}">
        <p14:creationId xmlns:p14="http://schemas.microsoft.com/office/powerpoint/2010/main" val="2609259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771300" y="2142076"/>
            <a:ext cx="34701480" cy="777663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771305" y="9862823"/>
            <a:ext cx="17020696" cy="4833617"/>
          </a:xfrm>
        </p:spPr>
        <p:txBody>
          <a:bodyPr anchor="b"/>
          <a:lstStyle>
            <a:lvl1pPr marL="0" indent="0">
              <a:buNone/>
              <a:defRPr sz="10560" b="1"/>
            </a:lvl1pPr>
            <a:lvl2pPr marL="2011680" indent="0">
              <a:buNone/>
              <a:defRPr sz="8800" b="1"/>
            </a:lvl2pPr>
            <a:lvl3pPr marL="4023360" indent="0">
              <a:buNone/>
              <a:defRPr sz="7920" b="1"/>
            </a:lvl3pPr>
            <a:lvl4pPr marL="6035040" indent="0">
              <a:buNone/>
              <a:defRPr sz="7040" b="1"/>
            </a:lvl4pPr>
            <a:lvl5pPr marL="8046720" indent="0">
              <a:buNone/>
              <a:defRPr sz="7040" b="1"/>
            </a:lvl5pPr>
            <a:lvl6pPr marL="10058400" indent="0">
              <a:buNone/>
              <a:defRPr sz="7040" b="1"/>
            </a:lvl6pPr>
            <a:lvl7pPr marL="12070080" indent="0">
              <a:buNone/>
              <a:defRPr sz="7040" b="1"/>
            </a:lvl7pPr>
            <a:lvl8pPr marL="14081760" indent="0">
              <a:buNone/>
              <a:defRPr sz="7040" b="1"/>
            </a:lvl8pPr>
            <a:lvl9pPr marL="16093440" indent="0">
              <a:buNone/>
              <a:defRPr sz="7040" b="1"/>
            </a:lvl9pPr>
          </a:lstStyle>
          <a:p>
            <a:pPr lvl="0"/>
            <a:r>
              <a:rPr lang="en-US"/>
              <a:t>Edit Master text styles</a:t>
            </a:r>
          </a:p>
        </p:txBody>
      </p:sp>
      <p:sp>
        <p:nvSpPr>
          <p:cNvPr id="4" name="Content Placeholder 3"/>
          <p:cNvSpPr>
            <a:spLocks noGrp="1"/>
          </p:cNvSpPr>
          <p:nvPr>
            <p:ph sz="half" idx="2"/>
          </p:nvPr>
        </p:nvSpPr>
        <p:spPr>
          <a:xfrm>
            <a:off x="2771305" y="14696440"/>
            <a:ext cx="17020696" cy="21616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0368262" y="9862823"/>
            <a:ext cx="17104520" cy="4833617"/>
          </a:xfrm>
        </p:spPr>
        <p:txBody>
          <a:bodyPr anchor="b"/>
          <a:lstStyle>
            <a:lvl1pPr marL="0" indent="0">
              <a:buNone/>
              <a:defRPr sz="10560" b="1"/>
            </a:lvl1pPr>
            <a:lvl2pPr marL="2011680" indent="0">
              <a:buNone/>
              <a:defRPr sz="8800" b="1"/>
            </a:lvl2pPr>
            <a:lvl3pPr marL="4023360" indent="0">
              <a:buNone/>
              <a:defRPr sz="7920" b="1"/>
            </a:lvl3pPr>
            <a:lvl4pPr marL="6035040" indent="0">
              <a:buNone/>
              <a:defRPr sz="7040" b="1"/>
            </a:lvl4pPr>
            <a:lvl5pPr marL="8046720" indent="0">
              <a:buNone/>
              <a:defRPr sz="7040" b="1"/>
            </a:lvl5pPr>
            <a:lvl6pPr marL="10058400" indent="0">
              <a:buNone/>
              <a:defRPr sz="7040" b="1"/>
            </a:lvl6pPr>
            <a:lvl7pPr marL="12070080" indent="0">
              <a:buNone/>
              <a:defRPr sz="7040" b="1"/>
            </a:lvl7pPr>
            <a:lvl8pPr marL="14081760" indent="0">
              <a:buNone/>
              <a:defRPr sz="7040" b="1"/>
            </a:lvl8pPr>
            <a:lvl9pPr marL="16093440" indent="0">
              <a:buNone/>
              <a:defRPr sz="7040" b="1"/>
            </a:lvl9pPr>
          </a:lstStyle>
          <a:p>
            <a:pPr lvl="0"/>
            <a:r>
              <a:rPr lang="en-US"/>
              <a:t>Edit Master text styles</a:t>
            </a:r>
          </a:p>
        </p:txBody>
      </p:sp>
      <p:sp>
        <p:nvSpPr>
          <p:cNvPr id="6" name="Content Placeholder 5"/>
          <p:cNvSpPr>
            <a:spLocks noGrp="1"/>
          </p:cNvSpPr>
          <p:nvPr>
            <p:ph sz="quarter" idx="4"/>
          </p:nvPr>
        </p:nvSpPr>
        <p:spPr>
          <a:xfrm>
            <a:off x="20368262" y="14696440"/>
            <a:ext cx="17104520" cy="21616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F71A7F-6E44-45A1-A029-C4582887B57D}"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25AE92-232A-4236-A01B-36193EAF900B}" type="slidenum">
              <a:rPr lang="en-US" smtClean="0"/>
              <a:t>‹#›</a:t>
            </a:fld>
            <a:endParaRPr lang="en-US"/>
          </a:p>
        </p:txBody>
      </p:sp>
    </p:spTree>
    <p:extLst>
      <p:ext uri="{BB962C8B-B14F-4D97-AF65-F5344CB8AC3E}">
        <p14:creationId xmlns:p14="http://schemas.microsoft.com/office/powerpoint/2010/main" val="3912832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F71A7F-6E44-45A1-A029-C4582887B57D}" type="datetimeFigureOut">
              <a:rPr lang="en-US" smtClean="0"/>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25AE92-232A-4236-A01B-36193EAF900B}" type="slidenum">
              <a:rPr lang="en-US" smtClean="0"/>
              <a:t>‹#›</a:t>
            </a:fld>
            <a:endParaRPr lang="en-US"/>
          </a:p>
        </p:txBody>
      </p:sp>
    </p:spTree>
    <p:extLst>
      <p:ext uri="{BB962C8B-B14F-4D97-AF65-F5344CB8AC3E}">
        <p14:creationId xmlns:p14="http://schemas.microsoft.com/office/powerpoint/2010/main" val="2752228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F71A7F-6E44-45A1-A029-C4582887B57D}" type="datetimeFigureOut">
              <a:rPr lang="en-US" smtClean="0"/>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25AE92-232A-4236-A01B-36193EAF900B}" type="slidenum">
              <a:rPr lang="en-US" smtClean="0"/>
              <a:t>‹#›</a:t>
            </a:fld>
            <a:endParaRPr lang="en-US"/>
          </a:p>
        </p:txBody>
      </p:sp>
    </p:spTree>
    <p:extLst>
      <p:ext uri="{BB962C8B-B14F-4D97-AF65-F5344CB8AC3E}">
        <p14:creationId xmlns:p14="http://schemas.microsoft.com/office/powerpoint/2010/main" val="3510887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1" y="2682240"/>
            <a:ext cx="12976383" cy="9387840"/>
          </a:xfrm>
        </p:spPr>
        <p:txBody>
          <a:bodyPr anchor="b"/>
          <a:lstStyle>
            <a:lvl1pPr>
              <a:defRPr sz="14080"/>
            </a:lvl1pPr>
          </a:lstStyle>
          <a:p>
            <a:r>
              <a:rPr lang="en-US"/>
              <a:t>Click to edit Master title style</a:t>
            </a:r>
            <a:endParaRPr lang="en-US" dirty="0"/>
          </a:p>
        </p:txBody>
      </p:sp>
      <p:sp>
        <p:nvSpPr>
          <p:cNvPr id="3" name="Content Placeholder 2"/>
          <p:cNvSpPr>
            <a:spLocks noGrp="1"/>
          </p:cNvSpPr>
          <p:nvPr>
            <p:ph idx="1"/>
          </p:nvPr>
        </p:nvSpPr>
        <p:spPr>
          <a:xfrm>
            <a:off x="17104520" y="5792902"/>
            <a:ext cx="20368260" cy="28591933"/>
          </a:xfrm>
        </p:spPr>
        <p:txBody>
          <a:bodyPr/>
          <a:lstStyle>
            <a:lvl1pPr>
              <a:defRPr sz="14080"/>
            </a:lvl1pPr>
            <a:lvl2pPr>
              <a:defRPr sz="12320"/>
            </a:lvl2pPr>
            <a:lvl3pPr>
              <a:defRPr sz="10560"/>
            </a:lvl3pPr>
            <a:lvl4pPr>
              <a:defRPr sz="8800"/>
            </a:lvl4pPr>
            <a:lvl5pPr>
              <a:defRPr sz="8800"/>
            </a:lvl5pPr>
            <a:lvl6pPr>
              <a:defRPr sz="8800"/>
            </a:lvl6pPr>
            <a:lvl7pPr>
              <a:defRPr sz="8800"/>
            </a:lvl7pPr>
            <a:lvl8pPr>
              <a:defRPr sz="8800"/>
            </a:lvl8pPr>
            <a:lvl9pPr>
              <a:defRPr sz="8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771301" y="12070080"/>
            <a:ext cx="12976383" cy="22361316"/>
          </a:xfrm>
        </p:spPr>
        <p:txBody>
          <a:bodyPr/>
          <a:lstStyle>
            <a:lvl1pPr marL="0" indent="0">
              <a:buNone/>
              <a:defRPr sz="7040"/>
            </a:lvl1pPr>
            <a:lvl2pPr marL="2011680" indent="0">
              <a:buNone/>
              <a:defRPr sz="6160"/>
            </a:lvl2pPr>
            <a:lvl3pPr marL="4023360" indent="0">
              <a:buNone/>
              <a:defRPr sz="5280"/>
            </a:lvl3pPr>
            <a:lvl4pPr marL="6035040" indent="0">
              <a:buNone/>
              <a:defRPr sz="4400"/>
            </a:lvl4pPr>
            <a:lvl5pPr marL="8046720" indent="0">
              <a:buNone/>
              <a:defRPr sz="4400"/>
            </a:lvl5pPr>
            <a:lvl6pPr marL="10058400" indent="0">
              <a:buNone/>
              <a:defRPr sz="4400"/>
            </a:lvl6pPr>
            <a:lvl7pPr marL="12070080" indent="0">
              <a:buNone/>
              <a:defRPr sz="4400"/>
            </a:lvl7pPr>
            <a:lvl8pPr marL="14081760" indent="0">
              <a:buNone/>
              <a:defRPr sz="4400"/>
            </a:lvl8pPr>
            <a:lvl9pPr marL="16093440" indent="0">
              <a:buNone/>
              <a:defRPr sz="4400"/>
            </a:lvl9pPr>
          </a:lstStyle>
          <a:p>
            <a:pPr lvl="0"/>
            <a:r>
              <a:rPr lang="en-US"/>
              <a:t>Edit Master text styles</a:t>
            </a:r>
          </a:p>
        </p:txBody>
      </p:sp>
      <p:sp>
        <p:nvSpPr>
          <p:cNvPr id="5" name="Date Placeholder 4"/>
          <p:cNvSpPr>
            <a:spLocks noGrp="1"/>
          </p:cNvSpPr>
          <p:nvPr>
            <p:ph type="dt" sz="half" idx="10"/>
          </p:nvPr>
        </p:nvSpPr>
        <p:spPr/>
        <p:txBody>
          <a:bodyPr/>
          <a:lstStyle/>
          <a:p>
            <a:fld id="{C0F71A7F-6E44-45A1-A029-C4582887B57D}"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25AE92-232A-4236-A01B-36193EAF900B}" type="slidenum">
              <a:rPr lang="en-US" smtClean="0"/>
              <a:t>‹#›</a:t>
            </a:fld>
            <a:endParaRPr lang="en-US"/>
          </a:p>
        </p:txBody>
      </p:sp>
    </p:spTree>
    <p:extLst>
      <p:ext uri="{BB962C8B-B14F-4D97-AF65-F5344CB8AC3E}">
        <p14:creationId xmlns:p14="http://schemas.microsoft.com/office/powerpoint/2010/main" val="1310340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771301" y="2682240"/>
            <a:ext cx="12976383" cy="9387840"/>
          </a:xfrm>
        </p:spPr>
        <p:txBody>
          <a:bodyPr anchor="b"/>
          <a:lstStyle>
            <a:lvl1pPr>
              <a:defRPr sz="1408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104520" y="5792902"/>
            <a:ext cx="20368260" cy="28591933"/>
          </a:xfrm>
        </p:spPr>
        <p:txBody>
          <a:bodyPr anchor="t"/>
          <a:lstStyle>
            <a:lvl1pPr marL="0" indent="0">
              <a:buNone/>
              <a:defRPr sz="14080"/>
            </a:lvl1pPr>
            <a:lvl2pPr marL="2011680" indent="0">
              <a:buNone/>
              <a:defRPr sz="12320"/>
            </a:lvl2pPr>
            <a:lvl3pPr marL="4023360" indent="0">
              <a:buNone/>
              <a:defRPr sz="10560"/>
            </a:lvl3pPr>
            <a:lvl4pPr marL="6035040" indent="0">
              <a:buNone/>
              <a:defRPr sz="8800"/>
            </a:lvl4pPr>
            <a:lvl5pPr marL="8046720" indent="0">
              <a:buNone/>
              <a:defRPr sz="8800"/>
            </a:lvl5pPr>
            <a:lvl6pPr marL="10058400" indent="0">
              <a:buNone/>
              <a:defRPr sz="8800"/>
            </a:lvl6pPr>
            <a:lvl7pPr marL="12070080" indent="0">
              <a:buNone/>
              <a:defRPr sz="8800"/>
            </a:lvl7pPr>
            <a:lvl8pPr marL="14081760" indent="0">
              <a:buNone/>
              <a:defRPr sz="8800"/>
            </a:lvl8pPr>
            <a:lvl9pPr marL="16093440" indent="0">
              <a:buNone/>
              <a:defRPr sz="8800"/>
            </a:lvl9pPr>
          </a:lstStyle>
          <a:p>
            <a:r>
              <a:rPr lang="en-US"/>
              <a:t>Click icon to add picture</a:t>
            </a:r>
            <a:endParaRPr lang="en-US" dirty="0"/>
          </a:p>
        </p:txBody>
      </p:sp>
      <p:sp>
        <p:nvSpPr>
          <p:cNvPr id="4" name="Text Placeholder 3"/>
          <p:cNvSpPr>
            <a:spLocks noGrp="1"/>
          </p:cNvSpPr>
          <p:nvPr>
            <p:ph type="body" sz="half" idx="2"/>
          </p:nvPr>
        </p:nvSpPr>
        <p:spPr>
          <a:xfrm>
            <a:off x="2771301" y="12070080"/>
            <a:ext cx="12976383" cy="22361316"/>
          </a:xfrm>
        </p:spPr>
        <p:txBody>
          <a:bodyPr/>
          <a:lstStyle>
            <a:lvl1pPr marL="0" indent="0">
              <a:buNone/>
              <a:defRPr sz="7040"/>
            </a:lvl1pPr>
            <a:lvl2pPr marL="2011680" indent="0">
              <a:buNone/>
              <a:defRPr sz="6160"/>
            </a:lvl2pPr>
            <a:lvl3pPr marL="4023360" indent="0">
              <a:buNone/>
              <a:defRPr sz="5280"/>
            </a:lvl3pPr>
            <a:lvl4pPr marL="6035040" indent="0">
              <a:buNone/>
              <a:defRPr sz="4400"/>
            </a:lvl4pPr>
            <a:lvl5pPr marL="8046720" indent="0">
              <a:buNone/>
              <a:defRPr sz="4400"/>
            </a:lvl5pPr>
            <a:lvl6pPr marL="10058400" indent="0">
              <a:buNone/>
              <a:defRPr sz="4400"/>
            </a:lvl6pPr>
            <a:lvl7pPr marL="12070080" indent="0">
              <a:buNone/>
              <a:defRPr sz="4400"/>
            </a:lvl7pPr>
            <a:lvl8pPr marL="14081760" indent="0">
              <a:buNone/>
              <a:defRPr sz="4400"/>
            </a:lvl8pPr>
            <a:lvl9pPr marL="16093440" indent="0">
              <a:buNone/>
              <a:defRPr sz="4400"/>
            </a:lvl9pPr>
          </a:lstStyle>
          <a:p>
            <a:pPr lvl="0"/>
            <a:r>
              <a:rPr lang="en-US"/>
              <a:t>Edit Master text styles</a:t>
            </a:r>
          </a:p>
        </p:txBody>
      </p:sp>
      <p:sp>
        <p:nvSpPr>
          <p:cNvPr id="5" name="Date Placeholder 4"/>
          <p:cNvSpPr>
            <a:spLocks noGrp="1"/>
          </p:cNvSpPr>
          <p:nvPr>
            <p:ph type="dt" sz="half" idx="10"/>
          </p:nvPr>
        </p:nvSpPr>
        <p:spPr/>
        <p:txBody>
          <a:bodyPr/>
          <a:lstStyle/>
          <a:p>
            <a:fld id="{C0F71A7F-6E44-45A1-A029-C4582887B57D}"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25AE92-232A-4236-A01B-36193EAF900B}" type="slidenum">
              <a:rPr lang="en-US" smtClean="0"/>
              <a:t>‹#›</a:t>
            </a:fld>
            <a:endParaRPr lang="en-US"/>
          </a:p>
        </p:txBody>
      </p:sp>
    </p:spTree>
    <p:extLst>
      <p:ext uri="{BB962C8B-B14F-4D97-AF65-F5344CB8AC3E}">
        <p14:creationId xmlns:p14="http://schemas.microsoft.com/office/powerpoint/2010/main" val="2506184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F71A7F-6E44-45A1-A029-C4582887B57D}"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25AE92-232A-4236-A01B-36193EAF900B}" type="slidenum">
              <a:rPr lang="en-US" smtClean="0"/>
              <a:t>‹#›</a:t>
            </a:fld>
            <a:endParaRPr lang="en-US"/>
          </a:p>
        </p:txBody>
      </p:sp>
    </p:spTree>
    <p:extLst>
      <p:ext uri="{BB962C8B-B14F-4D97-AF65-F5344CB8AC3E}">
        <p14:creationId xmlns:p14="http://schemas.microsoft.com/office/powerpoint/2010/main" val="3165610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792172" y="2142067"/>
            <a:ext cx="8675370" cy="3409611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766062" y="2142067"/>
            <a:ext cx="25523190" cy="3409611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F71A7F-6E44-45A1-A029-C4582887B57D}"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25AE92-232A-4236-A01B-36193EAF900B}" type="slidenum">
              <a:rPr lang="en-US" smtClean="0"/>
              <a:t>‹#›</a:t>
            </a:fld>
            <a:endParaRPr lang="en-US"/>
          </a:p>
        </p:txBody>
      </p:sp>
    </p:spTree>
    <p:extLst>
      <p:ext uri="{BB962C8B-B14F-4D97-AF65-F5344CB8AC3E}">
        <p14:creationId xmlns:p14="http://schemas.microsoft.com/office/powerpoint/2010/main" val="3657957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6060" y="2142076"/>
            <a:ext cx="34701480" cy="777663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766060" y="10710333"/>
            <a:ext cx="34701480" cy="2552785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66060" y="37290595"/>
            <a:ext cx="9052560" cy="2142067"/>
          </a:xfrm>
          <a:prstGeom prst="rect">
            <a:avLst/>
          </a:prstGeom>
        </p:spPr>
        <p:txBody>
          <a:bodyPr vert="horz" lIns="91440" tIns="45720" rIns="91440" bIns="45720" rtlCol="0" anchor="ctr"/>
          <a:lstStyle>
            <a:lvl1pPr algn="l">
              <a:defRPr sz="5280">
                <a:solidFill>
                  <a:schemeClr val="tx1">
                    <a:tint val="75000"/>
                  </a:schemeClr>
                </a:solidFill>
              </a:defRPr>
            </a:lvl1pPr>
          </a:lstStyle>
          <a:p>
            <a:fld id="{C0F71A7F-6E44-45A1-A029-C4582887B57D}" type="datetimeFigureOut">
              <a:rPr lang="en-US" smtClean="0"/>
              <a:t>1/17/2023</a:t>
            </a:fld>
            <a:endParaRPr lang="en-US"/>
          </a:p>
        </p:txBody>
      </p:sp>
      <p:sp>
        <p:nvSpPr>
          <p:cNvPr id="5" name="Footer Placeholder 4"/>
          <p:cNvSpPr>
            <a:spLocks noGrp="1"/>
          </p:cNvSpPr>
          <p:nvPr>
            <p:ph type="ftr" sz="quarter" idx="3"/>
          </p:nvPr>
        </p:nvSpPr>
        <p:spPr>
          <a:xfrm>
            <a:off x="13327380" y="37290595"/>
            <a:ext cx="13578840" cy="2142067"/>
          </a:xfrm>
          <a:prstGeom prst="rect">
            <a:avLst/>
          </a:prstGeom>
        </p:spPr>
        <p:txBody>
          <a:bodyPr vert="horz" lIns="91440" tIns="45720" rIns="91440" bIns="45720" rtlCol="0" anchor="ctr"/>
          <a:lstStyle>
            <a:lvl1pPr algn="ctr">
              <a:defRPr sz="52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8414980" y="37290595"/>
            <a:ext cx="9052560" cy="2142067"/>
          </a:xfrm>
          <a:prstGeom prst="rect">
            <a:avLst/>
          </a:prstGeom>
        </p:spPr>
        <p:txBody>
          <a:bodyPr vert="horz" lIns="91440" tIns="45720" rIns="91440" bIns="45720" rtlCol="0" anchor="ctr"/>
          <a:lstStyle>
            <a:lvl1pPr algn="r">
              <a:defRPr sz="5280">
                <a:solidFill>
                  <a:schemeClr val="tx1">
                    <a:tint val="75000"/>
                  </a:schemeClr>
                </a:solidFill>
              </a:defRPr>
            </a:lvl1pPr>
          </a:lstStyle>
          <a:p>
            <a:fld id="{3425AE92-232A-4236-A01B-36193EAF900B}" type="slidenum">
              <a:rPr lang="en-US" smtClean="0"/>
              <a:t>‹#›</a:t>
            </a:fld>
            <a:endParaRPr lang="en-US"/>
          </a:p>
        </p:txBody>
      </p:sp>
    </p:spTree>
    <p:extLst>
      <p:ext uri="{BB962C8B-B14F-4D97-AF65-F5344CB8AC3E}">
        <p14:creationId xmlns:p14="http://schemas.microsoft.com/office/powerpoint/2010/main" val="351887226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023360" rtl="0" eaLnBrk="1" latinLnBrk="0" hangingPunct="1">
        <a:lnSpc>
          <a:spcPct val="90000"/>
        </a:lnSpc>
        <a:spcBef>
          <a:spcPct val="0"/>
        </a:spcBef>
        <a:buNone/>
        <a:defRPr sz="19360" kern="1200">
          <a:solidFill>
            <a:schemeClr val="tx1"/>
          </a:solidFill>
          <a:latin typeface="+mj-lt"/>
          <a:ea typeface="+mj-ea"/>
          <a:cs typeface="+mj-cs"/>
        </a:defRPr>
      </a:lvl1pPr>
    </p:titleStyle>
    <p:bodyStyle>
      <a:lvl1pPr marL="1005840" indent="-1005840" algn="l" defTabSz="4023360" rtl="0" eaLnBrk="1" latinLnBrk="0" hangingPunct="1">
        <a:lnSpc>
          <a:spcPct val="90000"/>
        </a:lnSpc>
        <a:spcBef>
          <a:spcPts val="4400"/>
        </a:spcBef>
        <a:buFont typeface="Arial" panose="020B0604020202020204" pitchFamily="34" charset="0"/>
        <a:buChar char="•"/>
        <a:defRPr sz="12320" kern="1200">
          <a:solidFill>
            <a:schemeClr val="tx1"/>
          </a:solidFill>
          <a:latin typeface="+mn-lt"/>
          <a:ea typeface="+mn-ea"/>
          <a:cs typeface="+mn-cs"/>
        </a:defRPr>
      </a:lvl1pPr>
      <a:lvl2pPr marL="3017520" indent="-1005840" algn="l" defTabSz="4023360" rtl="0" eaLnBrk="1" latinLnBrk="0" hangingPunct="1">
        <a:lnSpc>
          <a:spcPct val="90000"/>
        </a:lnSpc>
        <a:spcBef>
          <a:spcPts val="2200"/>
        </a:spcBef>
        <a:buFont typeface="Arial" panose="020B0604020202020204" pitchFamily="34" charset="0"/>
        <a:buChar char="•"/>
        <a:defRPr sz="10560" kern="1200">
          <a:solidFill>
            <a:schemeClr val="tx1"/>
          </a:solidFill>
          <a:latin typeface="+mn-lt"/>
          <a:ea typeface="+mn-ea"/>
          <a:cs typeface="+mn-cs"/>
        </a:defRPr>
      </a:lvl2pPr>
      <a:lvl3pPr marL="5029200" indent="-1005840" algn="l" defTabSz="4023360" rtl="0" eaLnBrk="1" latinLnBrk="0" hangingPunct="1">
        <a:lnSpc>
          <a:spcPct val="90000"/>
        </a:lnSpc>
        <a:spcBef>
          <a:spcPts val="2200"/>
        </a:spcBef>
        <a:buFont typeface="Arial" panose="020B0604020202020204" pitchFamily="34" charset="0"/>
        <a:buChar char="•"/>
        <a:defRPr sz="8800" kern="1200">
          <a:solidFill>
            <a:schemeClr val="tx1"/>
          </a:solidFill>
          <a:latin typeface="+mn-lt"/>
          <a:ea typeface="+mn-ea"/>
          <a:cs typeface="+mn-cs"/>
        </a:defRPr>
      </a:lvl3pPr>
      <a:lvl4pPr marL="70408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4pPr>
      <a:lvl5pPr marL="905256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5pPr>
      <a:lvl6pPr marL="1106424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6pPr>
      <a:lvl7pPr marL="1307592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7pPr>
      <a:lvl8pPr marL="1508760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8pPr>
      <a:lvl9pPr marL="17099280" indent="-1005840" algn="l" defTabSz="4023360" rtl="0" eaLnBrk="1" latinLnBrk="0" hangingPunct="1">
        <a:lnSpc>
          <a:spcPct val="90000"/>
        </a:lnSpc>
        <a:spcBef>
          <a:spcPts val="2200"/>
        </a:spcBef>
        <a:buFont typeface="Arial" panose="020B0604020202020204" pitchFamily="34" charset="0"/>
        <a:buChar char="•"/>
        <a:defRPr sz="7920" kern="1200">
          <a:solidFill>
            <a:schemeClr val="tx1"/>
          </a:solidFill>
          <a:latin typeface="+mn-lt"/>
          <a:ea typeface="+mn-ea"/>
          <a:cs typeface="+mn-cs"/>
        </a:defRPr>
      </a:lvl9pPr>
    </p:bodyStyle>
    <p:otherStyle>
      <a:defPPr>
        <a:defRPr lang="en-US"/>
      </a:defPPr>
      <a:lvl1pPr marL="0" algn="l" defTabSz="4023360" rtl="0" eaLnBrk="1" latinLnBrk="0" hangingPunct="1">
        <a:defRPr sz="7920" kern="1200">
          <a:solidFill>
            <a:schemeClr val="tx1"/>
          </a:solidFill>
          <a:latin typeface="+mn-lt"/>
          <a:ea typeface="+mn-ea"/>
          <a:cs typeface="+mn-cs"/>
        </a:defRPr>
      </a:lvl1pPr>
      <a:lvl2pPr marL="2011680" algn="l" defTabSz="4023360" rtl="0" eaLnBrk="1" latinLnBrk="0" hangingPunct="1">
        <a:defRPr sz="7920" kern="1200">
          <a:solidFill>
            <a:schemeClr val="tx1"/>
          </a:solidFill>
          <a:latin typeface="+mn-lt"/>
          <a:ea typeface="+mn-ea"/>
          <a:cs typeface="+mn-cs"/>
        </a:defRPr>
      </a:lvl2pPr>
      <a:lvl3pPr marL="4023360" algn="l" defTabSz="4023360" rtl="0" eaLnBrk="1" latinLnBrk="0" hangingPunct="1">
        <a:defRPr sz="7920" kern="1200">
          <a:solidFill>
            <a:schemeClr val="tx1"/>
          </a:solidFill>
          <a:latin typeface="+mn-lt"/>
          <a:ea typeface="+mn-ea"/>
          <a:cs typeface="+mn-cs"/>
        </a:defRPr>
      </a:lvl3pPr>
      <a:lvl4pPr marL="6035040" algn="l" defTabSz="4023360" rtl="0" eaLnBrk="1" latinLnBrk="0" hangingPunct="1">
        <a:defRPr sz="7920" kern="1200">
          <a:solidFill>
            <a:schemeClr val="tx1"/>
          </a:solidFill>
          <a:latin typeface="+mn-lt"/>
          <a:ea typeface="+mn-ea"/>
          <a:cs typeface="+mn-cs"/>
        </a:defRPr>
      </a:lvl4pPr>
      <a:lvl5pPr marL="8046720" algn="l" defTabSz="4023360" rtl="0" eaLnBrk="1" latinLnBrk="0" hangingPunct="1">
        <a:defRPr sz="7920" kern="1200">
          <a:solidFill>
            <a:schemeClr val="tx1"/>
          </a:solidFill>
          <a:latin typeface="+mn-lt"/>
          <a:ea typeface="+mn-ea"/>
          <a:cs typeface="+mn-cs"/>
        </a:defRPr>
      </a:lvl5pPr>
      <a:lvl6pPr marL="10058400" algn="l" defTabSz="4023360" rtl="0" eaLnBrk="1" latinLnBrk="0" hangingPunct="1">
        <a:defRPr sz="7920" kern="1200">
          <a:solidFill>
            <a:schemeClr val="tx1"/>
          </a:solidFill>
          <a:latin typeface="+mn-lt"/>
          <a:ea typeface="+mn-ea"/>
          <a:cs typeface="+mn-cs"/>
        </a:defRPr>
      </a:lvl6pPr>
      <a:lvl7pPr marL="12070080" algn="l" defTabSz="4023360" rtl="0" eaLnBrk="1" latinLnBrk="0" hangingPunct="1">
        <a:defRPr sz="7920" kern="1200">
          <a:solidFill>
            <a:schemeClr val="tx1"/>
          </a:solidFill>
          <a:latin typeface="+mn-lt"/>
          <a:ea typeface="+mn-ea"/>
          <a:cs typeface="+mn-cs"/>
        </a:defRPr>
      </a:lvl7pPr>
      <a:lvl8pPr marL="14081760" algn="l" defTabSz="4023360" rtl="0" eaLnBrk="1" latinLnBrk="0" hangingPunct="1">
        <a:defRPr sz="7920" kern="1200">
          <a:solidFill>
            <a:schemeClr val="tx1"/>
          </a:solidFill>
          <a:latin typeface="+mn-lt"/>
          <a:ea typeface="+mn-ea"/>
          <a:cs typeface="+mn-cs"/>
        </a:defRPr>
      </a:lvl8pPr>
      <a:lvl9pPr marL="16093440" algn="l" defTabSz="4023360" rtl="0" eaLnBrk="1" latinLnBrk="0" hangingPunct="1">
        <a:defRPr sz="79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space background powerpo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475" y="-73251"/>
            <a:ext cx="40233601" cy="40233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9203" y="6188834"/>
            <a:ext cx="12801600" cy="584775"/>
          </a:xfrm>
          <a:prstGeom prst="rect">
            <a:avLst/>
          </a:prstGeom>
          <a:solidFill>
            <a:srgbClr val="4472C4"/>
          </a:solidFill>
        </p:spPr>
        <p:txBody>
          <a:bodyPr wrap="square" rtlCol="0">
            <a:spAutoFit/>
          </a:bodyPr>
          <a:lstStyle/>
          <a:p>
            <a:pPr algn="ctr"/>
            <a:r>
              <a:rPr lang="en-US" sz="3200" b="1" dirty="0">
                <a:solidFill>
                  <a:schemeClr val="bg1"/>
                </a:solidFill>
              </a:rPr>
              <a:t>Abstract</a:t>
            </a:r>
          </a:p>
        </p:txBody>
      </p:sp>
      <p:sp>
        <p:nvSpPr>
          <p:cNvPr id="14" name="TextBox 13"/>
          <p:cNvSpPr txBox="1"/>
          <p:nvPr/>
        </p:nvSpPr>
        <p:spPr>
          <a:xfrm>
            <a:off x="7141433" y="766491"/>
            <a:ext cx="27681073" cy="2308324"/>
          </a:xfrm>
          <a:prstGeom prst="rect">
            <a:avLst/>
          </a:prstGeom>
          <a:solidFill>
            <a:schemeClr val="tx1">
              <a:alpha val="45000"/>
            </a:schemeClr>
          </a:solidFill>
        </p:spPr>
        <p:txBody>
          <a:bodyPr wrap="square" rtlCol="0">
            <a:spAutoFit/>
          </a:bodyPr>
          <a:lstStyle/>
          <a:p>
            <a:pPr algn="ctr"/>
            <a:r>
              <a:rPr lang="en-US" sz="7200" b="1" cap="all" dirty="0">
                <a:solidFill>
                  <a:schemeClr val="bg1"/>
                </a:solidFill>
                <a:effectLst>
                  <a:outerShdw blurRad="38100" dist="38100" dir="2700000" algn="tl">
                    <a:srgbClr val="000000">
                      <a:alpha val="43137"/>
                    </a:srgbClr>
                  </a:outerShdw>
                </a:effectLst>
              </a:rPr>
              <a:t>Effects of Replacing Treadmill Running with Alternative Exercise Countermeasures During Long-Duration Spaceflight</a:t>
            </a:r>
            <a:endParaRPr lang="en-US" sz="7200" dirty="0">
              <a:solidFill>
                <a:schemeClr val="bg1"/>
              </a:solidFill>
              <a:effectLst>
                <a:outerShdw blurRad="38100" dist="38100" dir="2700000" algn="tl">
                  <a:srgbClr val="000000">
                    <a:alpha val="43137"/>
                  </a:srgbClr>
                </a:outerShdw>
              </a:effectLst>
            </a:endParaRPr>
          </a:p>
        </p:txBody>
      </p:sp>
      <p:sp>
        <p:nvSpPr>
          <p:cNvPr id="16" name="TextBox 15"/>
          <p:cNvSpPr txBox="1"/>
          <p:nvPr/>
        </p:nvSpPr>
        <p:spPr>
          <a:xfrm>
            <a:off x="6829217" y="3565996"/>
            <a:ext cx="28058996" cy="2349361"/>
          </a:xfrm>
          <a:prstGeom prst="rect">
            <a:avLst/>
          </a:prstGeom>
          <a:solidFill>
            <a:schemeClr val="tx1">
              <a:alpha val="45000"/>
            </a:schemeClr>
          </a:solidFill>
        </p:spPr>
        <p:txBody>
          <a:bodyPr wrap="square" rtlCol="0">
            <a:spAutoFit/>
          </a:bodyPr>
          <a:lstStyle/>
          <a:p>
            <a:pPr algn="ctr"/>
            <a:r>
              <a:rPr lang="en-US" sz="4000" dirty="0">
                <a:solidFill>
                  <a:schemeClr val="bg1"/>
                </a:solidFill>
              </a:rPr>
              <a:t>A.N. Varanoske</a:t>
            </a:r>
            <a:r>
              <a:rPr lang="en-US" sz="4000" baseline="30000" dirty="0">
                <a:solidFill>
                  <a:schemeClr val="bg1"/>
                </a:solidFill>
              </a:rPr>
              <a:t>1</a:t>
            </a:r>
            <a:r>
              <a:rPr lang="en-US" sz="4000" dirty="0">
                <a:solidFill>
                  <a:schemeClr val="bg1"/>
                </a:solidFill>
              </a:rPr>
              <a:t>, B.J. Prejean</a:t>
            </a:r>
            <a:r>
              <a:rPr lang="en-US" sz="4000" baseline="30000" dirty="0">
                <a:solidFill>
                  <a:schemeClr val="bg1"/>
                </a:solidFill>
              </a:rPr>
              <a:t>1</a:t>
            </a:r>
            <a:r>
              <a:rPr lang="en-US" sz="4000" dirty="0">
                <a:solidFill>
                  <a:schemeClr val="bg1"/>
                </a:solidFill>
              </a:rPr>
              <a:t>, N.C. Strock</a:t>
            </a:r>
            <a:r>
              <a:rPr lang="en-US" sz="4000" baseline="30000" dirty="0">
                <a:solidFill>
                  <a:schemeClr val="bg1"/>
                </a:solidFill>
              </a:rPr>
              <a:t>1</a:t>
            </a:r>
            <a:r>
              <a:rPr lang="en-US" sz="4000" dirty="0">
                <a:solidFill>
                  <a:schemeClr val="bg1"/>
                </a:solidFill>
              </a:rPr>
              <a:t>, D. Conly</a:t>
            </a:r>
            <a:r>
              <a:rPr lang="en-US" sz="4000" baseline="30000" dirty="0">
                <a:solidFill>
                  <a:schemeClr val="bg1"/>
                </a:solidFill>
              </a:rPr>
              <a:t>1</a:t>
            </a:r>
            <a:r>
              <a:rPr lang="en-US" sz="4000" dirty="0">
                <a:solidFill>
                  <a:schemeClr val="bg1"/>
                </a:solidFill>
              </a:rPr>
              <a:t>, B.T. Peters</a:t>
            </a:r>
            <a:r>
              <a:rPr lang="en-US" sz="4000" baseline="30000" dirty="0">
                <a:solidFill>
                  <a:schemeClr val="bg1"/>
                </a:solidFill>
              </a:rPr>
              <a:t>1</a:t>
            </a:r>
            <a:r>
              <a:rPr lang="en-US" sz="4000" dirty="0">
                <a:solidFill>
                  <a:schemeClr val="bg1"/>
                </a:solidFill>
              </a:rPr>
              <a:t>, E.S. Morant</a:t>
            </a:r>
            <a:r>
              <a:rPr lang="en-US" sz="4000" baseline="30000" dirty="0">
                <a:solidFill>
                  <a:schemeClr val="bg1"/>
                </a:solidFill>
              </a:rPr>
              <a:t>1</a:t>
            </a:r>
            <a:r>
              <a:rPr lang="en-US" sz="4000" dirty="0">
                <a:solidFill>
                  <a:schemeClr val="bg1"/>
                </a:solidFill>
              </a:rPr>
              <a:t>, J.D. Sibonga</a:t>
            </a:r>
            <a:r>
              <a:rPr lang="en-US" sz="4000" baseline="30000" dirty="0">
                <a:solidFill>
                  <a:schemeClr val="bg1"/>
                </a:solidFill>
              </a:rPr>
              <a:t>2</a:t>
            </a:r>
            <a:r>
              <a:rPr lang="en-US" sz="4000" dirty="0">
                <a:solidFill>
                  <a:schemeClr val="bg1"/>
                </a:solidFill>
              </a:rPr>
              <a:t>, S.M. Smith</a:t>
            </a:r>
            <a:r>
              <a:rPr lang="en-US" sz="4000" baseline="30000" dirty="0">
                <a:solidFill>
                  <a:schemeClr val="bg1"/>
                </a:solidFill>
              </a:rPr>
              <a:t>2</a:t>
            </a:r>
            <a:r>
              <a:rPr lang="en-US" sz="4000" dirty="0">
                <a:solidFill>
                  <a:schemeClr val="bg1"/>
                </a:solidFill>
              </a:rPr>
              <a:t>, </a:t>
            </a:r>
          </a:p>
          <a:p>
            <a:pPr algn="ctr"/>
            <a:r>
              <a:rPr lang="en-US" sz="4000" dirty="0">
                <a:solidFill>
                  <a:schemeClr val="bg1"/>
                </a:solidFill>
              </a:rPr>
              <a:t>S.R. Zwart</a:t>
            </a:r>
            <a:r>
              <a:rPr lang="en-US" sz="4000" baseline="30000" dirty="0">
                <a:solidFill>
                  <a:schemeClr val="bg1"/>
                </a:solidFill>
              </a:rPr>
              <a:t>3</a:t>
            </a:r>
            <a:r>
              <a:rPr lang="en-US" sz="4000" dirty="0">
                <a:solidFill>
                  <a:schemeClr val="bg1"/>
                </a:solidFill>
              </a:rPr>
              <a:t>, E.R. Spector</a:t>
            </a:r>
            <a:r>
              <a:rPr lang="en-US" sz="4000" baseline="30000" dirty="0">
                <a:solidFill>
                  <a:schemeClr val="bg1"/>
                </a:solidFill>
              </a:rPr>
              <a:t>1</a:t>
            </a:r>
            <a:r>
              <a:rPr lang="en-US" sz="4000" dirty="0">
                <a:solidFill>
                  <a:schemeClr val="bg1"/>
                </a:solidFill>
              </a:rPr>
              <a:t>, M. Bishop</a:t>
            </a:r>
            <a:r>
              <a:rPr lang="en-US" sz="4000" baseline="30000" dirty="0">
                <a:solidFill>
                  <a:schemeClr val="bg1"/>
                </a:solidFill>
              </a:rPr>
              <a:t>1</a:t>
            </a:r>
            <a:r>
              <a:rPr lang="en-US" sz="4000" dirty="0">
                <a:solidFill>
                  <a:schemeClr val="bg1"/>
                </a:solidFill>
              </a:rPr>
              <a:t>, R.S. Fincke</a:t>
            </a:r>
            <a:r>
              <a:rPr lang="en-US" sz="4000" baseline="30000" dirty="0">
                <a:solidFill>
                  <a:schemeClr val="bg1"/>
                </a:solidFill>
              </a:rPr>
              <a:t>2</a:t>
            </a:r>
            <a:r>
              <a:rPr lang="en-US" sz="4000" dirty="0">
                <a:solidFill>
                  <a:schemeClr val="bg1"/>
                </a:solidFill>
              </a:rPr>
              <a:t>, K. Marshall-Goebel</a:t>
            </a:r>
            <a:r>
              <a:rPr lang="en-US" sz="4000" baseline="30000" dirty="0">
                <a:solidFill>
                  <a:schemeClr val="bg1"/>
                </a:solidFill>
              </a:rPr>
              <a:t>2</a:t>
            </a:r>
          </a:p>
          <a:p>
            <a:pPr algn="ctr"/>
            <a:endParaRPr lang="en-US" sz="4000" baseline="30000" dirty="0">
              <a:solidFill>
                <a:schemeClr val="bg1"/>
              </a:solidFill>
            </a:endParaRPr>
          </a:p>
          <a:p>
            <a:pPr algn="ctr"/>
            <a:r>
              <a:rPr lang="en-US" sz="4000" baseline="30000" dirty="0">
                <a:solidFill>
                  <a:schemeClr val="bg1"/>
                </a:solidFill>
              </a:rPr>
              <a:t>1</a:t>
            </a:r>
            <a:r>
              <a:rPr lang="en-US" sz="4000" dirty="0">
                <a:solidFill>
                  <a:schemeClr val="bg1"/>
                </a:solidFill>
              </a:rPr>
              <a:t>KBR, Houston, TX, USA; </a:t>
            </a:r>
            <a:r>
              <a:rPr lang="en-US" sz="4000" baseline="30000" dirty="0">
                <a:solidFill>
                  <a:schemeClr val="bg1"/>
                </a:solidFill>
              </a:rPr>
              <a:t>2 </a:t>
            </a:r>
            <a:r>
              <a:rPr lang="en-US" sz="4000" dirty="0">
                <a:solidFill>
                  <a:schemeClr val="bg1"/>
                </a:solidFill>
              </a:rPr>
              <a:t>NASA Johnson Space Center, Houston, TX, USA; </a:t>
            </a:r>
            <a:r>
              <a:rPr lang="en-US" sz="4000" baseline="30000" dirty="0">
                <a:solidFill>
                  <a:schemeClr val="bg1"/>
                </a:solidFill>
              </a:rPr>
              <a:t>3</a:t>
            </a:r>
            <a:r>
              <a:rPr lang="en-US" sz="4000" dirty="0">
                <a:solidFill>
                  <a:schemeClr val="bg1"/>
                </a:solidFill>
              </a:rPr>
              <a:t>University of Texas Medical Branch, Galveston TX, USA</a:t>
            </a:r>
          </a:p>
        </p:txBody>
      </p:sp>
      <p:sp>
        <p:nvSpPr>
          <p:cNvPr id="18" name="TextBox 17"/>
          <p:cNvSpPr txBox="1"/>
          <p:nvPr/>
        </p:nvSpPr>
        <p:spPr>
          <a:xfrm>
            <a:off x="1079203" y="6774887"/>
            <a:ext cx="12801600" cy="17697152"/>
          </a:xfrm>
          <a:prstGeom prst="rect">
            <a:avLst/>
          </a:prstGeom>
          <a:solidFill>
            <a:schemeClr val="tx1">
              <a:alpha val="45000"/>
            </a:schemeClr>
          </a:solidFill>
        </p:spPr>
        <p:txBody>
          <a:bodyPr wrap="square" rtlCol="0" anchor="ctr">
            <a:spAutoFit/>
          </a:bodyPr>
          <a:lstStyle/>
          <a:p>
            <a:pPr algn="just"/>
            <a:r>
              <a:rPr lang="en-US" sz="2600" b="1" dirty="0">
                <a:solidFill>
                  <a:schemeClr val="bg1"/>
                </a:solidFill>
              </a:rPr>
              <a:t>INTRODUCTION: </a:t>
            </a:r>
            <a:r>
              <a:rPr lang="en-US" sz="2600" dirty="0">
                <a:solidFill>
                  <a:schemeClr val="bg1"/>
                </a:solidFill>
              </a:rPr>
              <a:t>Current exercise countermeasures on the International Space Station (ISS), including treadmill running, cycle ergometry, and resistive exercise, are used to protect crewmember health and performance during long-duration spaceflight. However, exploration vehicles for Artemis and beyond will have volume and power restrictions, requiring exercise hardware to have a smaller footprint and use fewer resources. Thus, recent efforts have focused on developing exercise devices (such as the European Enhanced Exploration Exercise Device [E4D]) that provide both aerobic and resistive training on one platform without including a treadmill. It is critical to validate the efficacy of exploration-focused exercise modalities to preserve muscle strength, aerobic fitness, bone density, and sensorimotor performance. Thus, the aim of this study is to determine the physiological effects of spaceflight that occur with nominal ISS exercise prescriptions compared to exploration-forward exercise modalities to determine if a treadmill is required to maintain current levels of protection during long-duration missions.</a:t>
            </a:r>
          </a:p>
          <a:p>
            <a:pPr algn="just"/>
            <a:endParaRPr lang="en-US" sz="2600" dirty="0">
              <a:solidFill>
                <a:schemeClr val="bg1"/>
              </a:solidFill>
            </a:endParaRPr>
          </a:p>
          <a:p>
            <a:pPr algn="just"/>
            <a:r>
              <a:rPr lang="en-US" sz="2600" b="1" dirty="0">
                <a:solidFill>
                  <a:schemeClr val="bg1"/>
                </a:solidFill>
              </a:rPr>
              <a:t>METHODS: </a:t>
            </a:r>
            <a:r>
              <a:rPr lang="en-US" sz="2600" dirty="0">
                <a:solidFill>
                  <a:schemeClr val="bg1"/>
                </a:solidFill>
              </a:rPr>
              <a:t>Crewmembers will be assigned to one of three groups: 1) Control Group (n ≥ 40), who will partake in nominal exercise on the ISS, including running on the Treadmill with Vibration Isolation and Stabilization 2 (T2), ergometry on the Cycle Ergometer with Vibration Isolation and Stabilization (CEVIS) device, and strength training on the Advanced Resistive Exercise Device (ARED); 2) Active Group 1, who will partake in CEVIS and ARED exercise only (n = 8); and 3) Active Group 2, who will partake in aerobic and resistive exercise on the E4D only (n = 8). For Active Group 1, nominal aerobic exercise on T2 will be replaced with corresponding exercise on CEVIS. For Active Group 2, a dedicated exercise prescription will be designed to maximize the capabilities of the E4D to include resistive exercise, cycle ergometry, rowing, and rope pulling. Crewmembers in both active groups will not be permitted to perform treadmill exercise. Health and performance markers including bone mineral density (dual-energy x-ray absorptiometry [DXA]), body composition (DXA), cardiovascular fitness (cycle VO</a:t>
            </a:r>
            <a:r>
              <a:rPr lang="en-US" sz="2600" baseline="-25000" dirty="0">
                <a:solidFill>
                  <a:schemeClr val="bg1"/>
                </a:solidFill>
              </a:rPr>
              <a:t>2peak</a:t>
            </a:r>
            <a:r>
              <a:rPr lang="en-US" sz="2600" dirty="0">
                <a:solidFill>
                  <a:schemeClr val="bg1"/>
                </a:solidFill>
              </a:rPr>
              <a:t>), muscle strength and endurance (isometric/isokinetic testing, power endurance testing), sensorimotor performance (sit-to-stand, obstacle course), postural control (computerized dynamic posturography), and blood and urine biochemical markers of bone metabolism will be assessed before, during, and following spaceflight. </a:t>
            </a:r>
          </a:p>
          <a:p>
            <a:pPr algn="just"/>
            <a:endParaRPr lang="en-US" sz="2600" dirty="0">
              <a:solidFill>
                <a:schemeClr val="bg1"/>
              </a:solidFill>
            </a:endParaRPr>
          </a:p>
          <a:p>
            <a:pPr algn="just"/>
            <a:r>
              <a:rPr lang="en-US" sz="2600" b="1" dirty="0">
                <a:solidFill>
                  <a:schemeClr val="bg1"/>
                </a:solidFill>
              </a:rPr>
              <a:t>RESULTS:</a:t>
            </a:r>
            <a:r>
              <a:rPr lang="en-US" sz="2600" dirty="0">
                <a:solidFill>
                  <a:schemeClr val="bg1"/>
                </a:solidFill>
              </a:rPr>
              <a:t> Eight subjects (2 Active [CEVIS + ARED], 6 Control) have been recruited for this study. Data collection is currently in progress.</a:t>
            </a:r>
          </a:p>
          <a:p>
            <a:pPr algn="just"/>
            <a:endParaRPr lang="en-US" sz="2600" dirty="0">
              <a:solidFill>
                <a:schemeClr val="bg1"/>
              </a:solidFill>
            </a:endParaRPr>
          </a:p>
          <a:p>
            <a:pPr algn="just"/>
            <a:r>
              <a:rPr lang="en-US" sz="2600" b="1" dirty="0">
                <a:solidFill>
                  <a:schemeClr val="bg1"/>
                </a:solidFill>
              </a:rPr>
              <a:t>CONCLUSIONS:</a:t>
            </a:r>
            <a:r>
              <a:rPr lang="en-US" sz="2600" dirty="0">
                <a:solidFill>
                  <a:schemeClr val="bg1"/>
                </a:solidFill>
              </a:rPr>
              <a:t> This study will assess the efficacy of exploration exercise modalities, including the effects of removing the treadmill exercise capability or of exclusively using the E4D, compared to nominal ISS exercise across an entire mission on bone, muscle, aerobic, and sensorimotor health and performance. Findings from this study will help provide a recommendation on whether these exploration exercise modalities can sufficiently protect against physiological deconditioning during spaceflight or whether a treadmill may be required to maintain current levels of protection during future exploration class spaceflight missions.</a:t>
            </a:r>
          </a:p>
          <a:p>
            <a:pPr algn="just"/>
            <a:endParaRPr lang="en-US" sz="2600" dirty="0">
              <a:solidFill>
                <a:schemeClr val="bg1"/>
              </a:solidFill>
            </a:endParaRPr>
          </a:p>
          <a:p>
            <a:pPr algn="just"/>
            <a:r>
              <a:rPr lang="en-US" sz="2600" dirty="0">
                <a:solidFill>
                  <a:schemeClr val="bg1"/>
                </a:solidFill>
              </a:rPr>
              <a:t>Supported by the NASA Human Research Program and NASA Exploration Capabilities</a:t>
            </a:r>
          </a:p>
        </p:txBody>
      </p:sp>
      <p:sp>
        <p:nvSpPr>
          <p:cNvPr id="50" name="TextBox 49"/>
          <p:cNvSpPr txBox="1"/>
          <p:nvPr/>
        </p:nvSpPr>
        <p:spPr>
          <a:xfrm>
            <a:off x="1064689" y="24619718"/>
            <a:ext cx="12801600" cy="584775"/>
          </a:xfrm>
          <a:prstGeom prst="rect">
            <a:avLst/>
          </a:prstGeom>
          <a:solidFill>
            <a:srgbClr val="4472C4"/>
          </a:solidFill>
        </p:spPr>
        <p:txBody>
          <a:bodyPr wrap="square" rtlCol="0">
            <a:spAutoFit/>
          </a:bodyPr>
          <a:lstStyle/>
          <a:p>
            <a:pPr algn="ctr"/>
            <a:r>
              <a:rPr lang="en-US" sz="3200" b="1" dirty="0">
                <a:solidFill>
                  <a:schemeClr val="bg1"/>
                </a:solidFill>
              </a:rPr>
              <a:t>Background</a:t>
            </a:r>
          </a:p>
        </p:txBody>
      </p:sp>
      <p:sp>
        <p:nvSpPr>
          <p:cNvPr id="54" name="TextBox 53"/>
          <p:cNvSpPr txBox="1"/>
          <p:nvPr/>
        </p:nvSpPr>
        <p:spPr>
          <a:xfrm>
            <a:off x="1065353" y="25204677"/>
            <a:ext cx="12801600" cy="11987897"/>
          </a:xfrm>
          <a:prstGeom prst="rect">
            <a:avLst/>
          </a:prstGeom>
          <a:solidFill>
            <a:schemeClr val="tx1">
              <a:alpha val="45000"/>
            </a:schemeClr>
          </a:solidFill>
        </p:spPr>
        <p:txBody>
          <a:bodyPr wrap="square" rtlCol="0" anchor="ctr">
            <a:spAutoFit/>
          </a:bodyPr>
          <a:lstStyle/>
          <a:p>
            <a:pPr marL="457200" indent="-457200" algn="just">
              <a:spcAft>
                <a:spcPts val="600"/>
              </a:spcAft>
              <a:buFont typeface="Arial" panose="020B0604020202020204" pitchFamily="34" charset="0"/>
              <a:buChar char="•"/>
            </a:pPr>
            <a:r>
              <a:rPr lang="en-US" sz="2800" dirty="0">
                <a:solidFill>
                  <a:schemeClr val="bg1"/>
                </a:solidFill>
              </a:rPr>
              <a:t>Microgravity exposure during long-duration spaceflight induces muscular and aerobic deconditioning, which can be mitigated using in-flight exercise countermeasures</a:t>
            </a:r>
            <a:r>
              <a:rPr lang="en-US" sz="2800" baseline="30000" dirty="0">
                <a:solidFill>
                  <a:schemeClr val="bg1"/>
                </a:solidFill>
              </a:rPr>
              <a:t>1-4</a:t>
            </a:r>
            <a:r>
              <a:rPr lang="en-US" sz="2800" dirty="0">
                <a:solidFill>
                  <a:schemeClr val="bg1"/>
                </a:solidFill>
              </a:rPr>
              <a:t>.</a:t>
            </a:r>
          </a:p>
          <a:p>
            <a:pPr marL="457200" indent="-457200" algn="just">
              <a:spcAft>
                <a:spcPts val="600"/>
              </a:spcAft>
              <a:buFont typeface="Arial" panose="020B0604020202020204" pitchFamily="34" charset="0"/>
              <a:buChar char="•"/>
            </a:pPr>
            <a:r>
              <a:rPr lang="en-US" sz="2800" dirty="0">
                <a:solidFill>
                  <a:schemeClr val="bg1"/>
                </a:solidFill>
              </a:rPr>
              <a:t>Historically, astronauts on the International Space Stations (ISS) have relied on in-flight exercise prescriptions that include treadmill running (Treadmill with Vibration Isolation and Stabilization 2 [T2]), cycle ergometry (Cycle Ergometer with Vibration Isolation System [CEVIS]), and resistive exercise (Advanced Resistive Exercise Device [ARED]) as countermeasures for protection</a:t>
            </a:r>
            <a:r>
              <a:rPr lang="en-US" sz="2800" baseline="30000" dirty="0">
                <a:solidFill>
                  <a:schemeClr val="bg1"/>
                </a:solidFill>
              </a:rPr>
              <a:t>1-4</a:t>
            </a:r>
            <a:r>
              <a:rPr lang="en-US" sz="2800" dirty="0">
                <a:solidFill>
                  <a:schemeClr val="bg1"/>
                </a:solidFill>
              </a:rPr>
              <a:t>.</a:t>
            </a:r>
          </a:p>
          <a:p>
            <a:pPr marL="457200" indent="-457200" algn="just">
              <a:spcAft>
                <a:spcPts val="600"/>
              </a:spcAft>
              <a:buFont typeface="Arial" panose="020B0604020202020204" pitchFamily="34" charset="0"/>
              <a:buChar char="•"/>
            </a:pPr>
            <a:r>
              <a:rPr lang="en-US" sz="2800" dirty="0">
                <a:solidFill>
                  <a:schemeClr val="bg1"/>
                </a:solidFill>
              </a:rPr>
              <a:t>However, exploration vehicles for Artemis and beyond will have significant volume and power restrictions, requiring exercise hardware to be lightweight, have a smaller footprint, and use fewer resources. </a:t>
            </a:r>
          </a:p>
          <a:p>
            <a:pPr marL="914400" lvl="1" indent="-457200" algn="just">
              <a:spcAft>
                <a:spcPts val="600"/>
              </a:spcAft>
              <a:buFont typeface="Arial" panose="020B0604020202020204" pitchFamily="34" charset="0"/>
              <a:buChar char="•"/>
            </a:pPr>
            <a:r>
              <a:rPr lang="en-US" sz="2700" dirty="0">
                <a:solidFill>
                  <a:schemeClr val="bg1"/>
                </a:solidFill>
              </a:rPr>
              <a:t>Due to the large footprint of the treadmill and the ability to bundle cycling and resistive training into a single device, this has resulted in the development of exercises devices that both aerobic and resistive training on one platform, but do not have a treadmill. </a:t>
            </a:r>
          </a:p>
          <a:p>
            <a:pPr marL="914400" lvl="1" indent="-457200" algn="just">
              <a:spcAft>
                <a:spcPts val="600"/>
              </a:spcAft>
              <a:buFont typeface="Arial" panose="020B0604020202020204" pitchFamily="34" charset="0"/>
              <a:buChar char="•"/>
            </a:pPr>
            <a:r>
              <a:rPr lang="en-US" sz="2700" dirty="0">
                <a:solidFill>
                  <a:schemeClr val="bg1"/>
                </a:solidFill>
              </a:rPr>
              <a:t>One such device is the European Enhanced Exploration Exercise Device (E4D), which provides rowing, cycling, rope-pulling, and resistive exercise capabilities in one device. </a:t>
            </a:r>
          </a:p>
          <a:p>
            <a:pPr marL="457200" indent="-457200" algn="just">
              <a:spcAft>
                <a:spcPts val="600"/>
              </a:spcAft>
              <a:buFont typeface="Arial" panose="020B0604020202020204" pitchFamily="34" charset="0"/>
              <a:buChar char="•"/>
            </a:pPr>
            <a:r>
              <a:rPr lang="en-US" sz="2800" dirty="0">
                <a:solidFill>
                  <a:schemeClr val="bg1"/>
                </a:solidFill>
              </a:rPr>
              <a:t>It is critical to validate the efficacy of this exploration-focused exercise modality of cycling and resistive exercise alone as well as other devices (i.e., E4D) on preserving muscle strength, aerobic fitness, bone density, and sensorimotor performance. </a:t>
            </a:r>
          </a:p>
          <a:p>
            <a:pPr marL="914400" lvl="1" indent="-457200" algn="just">
              <a:spcAft>
                <a:spcPts val="600"/>
              </a:spcAft>
              <a:buFont typeface="Arial" panose="020B0604020202020204" pitchFamily="34" charset="0"/>
              <a:buChar char="•"/>
            </a:pPr>
            <a:r>
              <a:rPr lang="en-US" sz="2700" dirty="0">
                <a:solidFill>
                  <a:schemeClr val="bg1"/>
                </a:solidFill>
              </a:rPr>
              <a:t>Though no difference in changes to strength or aerobic fitness is expected between groups, without a treadmill, there is no means of ambulating or reinforcing the motor pattern of walking, and the total load applied to bones is reduced</a:t>
            </a:r>
            <a:r>
              <a:rPr lang="en-US" sz="2700" baseline="30000" dirty="0">
                <a:solidFill>
                  <a:schemeClr val="bg1"/>
                </a:solidFill>
              </a:rPr>
              <a:t>5-6</a:t>
            </a:r>
            <a:r>
              <a:rPr lang="en-US" sz="2700" dirty="0">
                <a:solidFill>
                  <a:schemeClr val="bg1"/>
                </a:solidFill>
              </a:rPr>
              <a:t>. This study will allow us to provide a recommendation on whether cycling and resistive exercise are sufficient or if a treadmill is required to maintain current levels of countermeasure protection.</a:t>
            </a:r>
          </a:p>
        </p:txBody>
      </p:sp>
      <p:sp>
        <p:nvSpPr>
          <p:cNvPr id="48" name="TextBox 47"/>
          <p:cNvSpPr txBox="1"/>
          <p:nvPr/>
        </p:nvSpPr>
        <p:spPr>
          <a:xfrm>
            <a:off x="14707177" y="37882970"/>
            <a:ext cx="24688800" cy="1569660"/>
          </a:xfrm>
          <a:prstGeom prst="rect">
            <a:avLst/>
          </a:prstGeom>
          <a:solidFill>
            <a:schemeClr val="tx1">
              <a:alpha val="45000"/>
            </a:schemeClr>
          </a:solidFill>
        </p:spPr>
        <p:txBody>
          <a:bodyPr wrap="square" rtlCol="0">
            <a:spAutoFit/>
          </a:bodyPr>
          <a:lstStyle/>
          <a:p>
            <a:pPr marL="342900" indent="-342900">
              <a:buFont typeface="+mj-lt"/>
              <a:buAutoNum type="arabicPeriod"/>
            </a:pPr>
            <a:r>
              <a:rPr lang="en-US" sz="1600" dirty="0" err="1">
                <a:solidFill>
                  <a:schemeClr val="bg1"/>
                </a:solidFill>
              </a:rPr>
              <a:t>Sibonga</a:t>
            </a:r>
            <a:r>
              <a:rPr lang="en-US" sz="1600" dirty="0">
                <a:solidFill>
                  <a:schemeClr val="bg1"/>
                </a:solidFill>
              </a:rPr>
              <a:t> J, Matsumoto T, Jones J, Shapiro J, Lang T, Shackelford L, Smith SM, Young M, </a:t>
            </a:r>
            <a:r>
              <a:rPr lang="en-US" sz="1600" dirty="0" err="1">
                <a:solidFill>
                  <a:schemeClr val="bg1"/>
                </a:solidFill>
              </a:rPr>
              <a:t>Keyak</a:t>
            </a:r>
            <a:r>
              <a:rPr lang="en-US" sz="1600" dirty="0">
                <a:solidFill>
                  <a:schemeClr val="bg1"/>
                </a:solidFill>
              </a:rPr>
              <a:t> J, </a:t>
            </a:r>
            <a:r>
              <a:rPr lang="en-US" sz="1600" dirty="0" err="1">
                <a:solidFill>
                  <a:schemeClr val="bg1"/>
                </a:solidFill>
              </a:rPr>
              <a:t>Kohri</a:t>
            </a:r>
            <a:r>
              <a:rPr lang="en-US" sz="1600" dirty="0">
                <a:solidFill>
                  <a:schemeClr val="bg1"/>
                </a:solidFill>
              </a:rPr>
              <a:t> K, Ohshima H. Resistive exercise in astronauts on prolonged spaceflights provides partial protection against spaceflight-induced bone loss. Bone. 2019 Nov 1;128:112037.</a:t>
            </a:r>
          </a:p>
          <a:p>
            <a:pPr marL="342900" indent="-342900">
              <a:buFont typeface="+mj-lt"/>
              <a:buAutoNum type="arabicPeriod"/>
            </a:pPr>
            <a:r>
              <a:rPr lang="en-US" sz="1600" dirty="0">
                <a:solidFill>
                  <a:schemeClr val="bg1"/>
                </a:solidFill>
              </a:rPr>
              <a:t>Levine BD, Lane LD, Watenpaugh DE, Gaffney FA, </a:t>
            </a:r>
            <a:r>
              <a:rPr lang="en-US" sz="1600" dirty="0" err="1">
                <a:solidFill>
                  <a:schemeClr val="bg1"/>
                </a:solidFill>
              </a:rPr>
              <a:t>Buckey</a:t>
            </a:r>
            <a:r>
              <a:rPr lang="en-US" sz="1600" dirty="0">
                <a:solidFill>
                  <a:schemeClr val="bg1"/>
                </a:solidFill>
              </a:rPr>
              <a:t> JC, </a:t>
            </a:r>
            <a:r>
              <a:rPr lang="en-US" sz="1600" dirty="0" err="1">
                <a:solidFill>
                  <a:schemeClr val="bg1"/>
                </a:solidFill>
              </a:rPr>
              <a:t>Blomqvist</a:t>
            </a:r>
            <a:r>
              <a:rPr lang="en-US" sz="1600" dirty="0">
                <a:solidFill>
                  <a:schemeClr val="bg1"/>
                </a:solidFill>
              </a:rPr>
              <a:t> CG. Maximal exercise performance after adaptation to microgravity. Journal of applied physiology. 1996 Aug 1;81(2):686-94.</a:t>
            </a:r>
          </a:p>
          <a:p>
            <a:pPr marL="342900" indent="-342900">
              <a:buFont typeface="+mj-lt"/>
              <a:buAutoNum type="arabicPeriod"/>
            </a:pPr>
            <a:r>
              <a:rPr lang="en-US" sz="1600" dirty="0" err="1">
                <a:solidFill>
                  <a:schemeClr val="bg1"/>
                </a:solidFill>
              </a:rPr>
              <a:t>Mulavara</a:t>
            </a:r>
            <a:r>
              <a:rPr lang="en-US" sz="1600" dirty="0">
                <a:solidFill>
                  <a:schemeClr val="bg1"/>
                </a:solidFill>
              </a:rPr>
              <a:t> AP, Peters BT, Miller CA, </a:t>
            </a:r>
            <a:r>
              <a:rPr lang="en-US" sz="1600" dirty="0" err="1">
                <a:solidFill>
                  <a:schemeClr val="bg1"/>
                </a:solidFill>
              </a:rPr>
              <a:t>Kofman</a:t>
            </a:r>
            <a:r>
              <a:rPr lang="en-US" sz="1600" dirty="0">
                <a:solidFill>
                  <a:schemeClr val="bg1"/>
                </a:solidFill>
              </a:rPr>
              <a:t> IS, Reschke MF, Taylor LC, Lawrence EL, Wood SJ, Laurie SS, Lee SM, Buxton RE. Physiological and functional alterations after spaceflight and bed rest. Medicine and science in sports and exercise. 2018 Sep;50(9):1961.</a:t>
            </a:r>
          </a:p>
          <a:p>
            <a:pPr marL="342900" indent="-342900">
              <a:buFont typeface="+mj-lt"/>
              <a:buAutoNum type="arabicPeriod"/>
            </a:pPr>
            <a:r>
              <a:rPr lang="en-US" sz="1600" dirty="0">
                <a:solidFill>
                  <a:schemeClr val="bg1"/>
                </a:solidFill>
              </a:rPr>
              <a:t>Moore Jr AD, Downs ME, Lee SM, </a:t>
            </a:r>
            <a:r>
              <a:rPr lang="en-US" sz="1600" dirty="0" err="1">
                <a:solidFill>
                  <a:schemeClr val="bg1"/>
                </a:solidFill>
              </a:rPr>
              <a:t>Feiveson</a:t>
            </a:r>
            <a:r>
              <a:rPr lang="en-US" sz="1600" dirty="0">
                <a:solidFill>
                  <a:schemeClr val="bg1"/>
                </a:solidFill>
              </a:rPr>
              <a:t> AH, Knudsen P, </a:t>
            </a:r>
            <a:r>
              <a:rPr lang="en-US" sz="1600" dirty="0" err="1">
                <a:solidFill>
                  <a:schemeClr val="bg1"/>
                </a:solidFill>
              </a:rPr>
              <a:t>Ploutz</a:t>
            </a:r>
            <a:r>
              <a:rPr lang="en-US" sz="1600" dirty="0">
                <a:solidFill>
                  <a:schemeClr val="bg1"/>
                </a:solidFill>
              </a:rPr>
              <a:t>-Snyder L. Peak exercise oxygen uptake during and following long-duration spaceflight. Journal of applied physiology. 2014 Aug 1;117(3):231-8.</a:t>
            </a:r>
          </a:p>
          <a:p>
            <a:pPr marL="342900" indent="-342900">
              <a:buFont typeface="+mj-lt"/>
              <a:buAutoNum type="arabicPeriod"/>
            </a:pPr>
            <a:r>
              <a:rPr lang="en-US" sz="1600" dirty="0" err="1">
                <a:solidFill>
                  <a:schemeClr val="bg1"/>
                </a:solidFill>
              </a:rPr>
              <a:t>Sibonga</a:t>
            </a:r>
            <a:r>
              <a:rPr lang="en-US" sz="1600" dirty="0">
                <a:solidFill>
                  <a:schemeClr val="bg1"/>
                </a:solidFill>
              </a:rPr>
              <a:t> J, Matsumoto T, Jones J, Shapiro J, Lang T, Shackelford L, Smith SM, Young M, </a:t>
            </a:r>
            <a:r>
              <a:rPr lang="en-US" sz="1600" dirty="0" err="1">
                <a:solidFill>
                  <a:schemeClr val="bg1"/>
                </a:solidFill>
              </a:rPr>
              <a:t>Keyak</a:t>
            </a:r>
            <a:r>
              <a:rPr lang="en-US" sz="1600" dirty="0">
                <a:solidFill>
                  <a:schemeClr val="bg1"/>
                </a:solidFill>
              </a:rPr>
              <a:t> J, </a:t>
            </a:r>
            <a:r>
              <a:rPr lang="en-US" sz="1600" dirty="0" err="1">
                <a:solidFill>
                  <a:schemeClr val="bg1"/>
                </a:solidFill>
              </a:rPr>
              <a:t>Kohri</a:t>
            </a:r>
            <a:r>
              <a:rPr lang="en-US" sz="1600" dirty="0">
                <a:solidFill>
                  <a:schemeClr val="bg1"/>
                </a:solidFill>
              </a:rPr>
              <a:t> K, Ohshima H. Resistive exercise in astronauts on prolonged spaceflights provides partial protection against spaceflight-induced bone loss. Bone. 2019 Nov 1;128:112037.</a:t>
            </a:r>
          </a:p>
          <a:p>
            <a:pPr marL="342900" indent="-342900">
              <a:buFont typeface="+mj-lt"/>
              <a:buAutoNum type="arabicPeriod"/>
            </a:pPr>
            <a:r>
              <a:rPr lang="en-US" sz="1600" dirty="0" err="1">
                <a:solidFill>
                  <a:schemeClr val="bg1"/>
                </a:solidFill>
              </a:rPr>
              <a:t>Sibonga</a:t>
            </a:r>
            <a:r>
              <a:rPr lang="en-US" sz="1600" dirty="0">
                <a:solidFill>
                  <a:schemeClr val="bg1"/>
                </a:solidFill>
              </a:rPr>
              <a:t> JD, Evans HJ, Sung HG, Spector ER, Lang TF, </a:t>
            </a:r>
            <a:r>
              <a:rPr lang="en-US" sz="1600" dirty="0" err="1">
                <a:solidFill>
                  <a:schemeClr val="bg1"/>
                </a:solidFill>
              </a:rPr>
              <a:t>Oganov</a:t>
            </a:r>
            <a:r>
              <a:rPr lang="en-US" sz="1600" dirty="0">
                <a:solidFill>
                  <a:schemeClr val="bg1"/>
                </a:solidFill>
              </a:rPr>
              <a:t> VS, </a:t>
            </a:r>
            <a:r>
              <a:rPr lang="en-US" sz="1600" dirty="0" err="1">
                <a:solidFill>
                  <a:schemeClr val="bg1"/>
                </a:solidFill>
              </a:rPr>
              <a:t>Bakulin</a:t>
            </a:r>
            <a:r>
              <a:rPr lang="en-US" sz="1600" dirty="0">
                <a:solidFill>
                  <a:schemeClr val="bg1"/>
                </a:solidFill>
              </a:rPr>
              <a:t> AV, Shackelford LC, LeBlanc AD. Recovery of spaceflight-induced bone loss: bone mineral density after long-duration missions as fitted with an exponential function. Bone. 2007 Dec 1;41(6):973-8.</a:t>
            </a:r>
          </a:p>
        </p:txBody>
      </p:sp>
      <p:sp>
        <p:nvSpPr>
          <p:cNvPr id="51" name="TextBox 50"/>
          <p:cNvSpPr txBox="1"/>
          <p:nvPr/>
        </p:nvSpPr>
        <p:spPr>
          <a:xfrm>
            <a:off x="14699557" y="37291598"/>
            <a:ext cx="24688800" cy="584775"/>
          </a:xfrm>
          <a:prstGeom prst="rect">
            <a:avLst/>
          </a:prstGeom>
          <a:solidFill>
            <a:srgbClr val="4472C4"/>
          </a:solidFill>
        </p:spPr>
        <p:txBody>
          <a:bodyPr wrap="square" rtlCol="0">
            <a:spAutoFit/>
          </a:bodyPr>
          <a:lstStyle/>
          <a:p>
            <a:pPr algn="ctr"/>
            <a:r>
              <a:rPr lang="en-US" sz="3200" b="1" dirty="0">
                <a:solidFill>
                  <a:schemeClr val="bg1"/>
                </a:solidFill>
              </a:rPr>
              <a:t>References</a:t>
            </a:r>
          </a:p>
        </p:txBody>
      </p:sp>
      <p:sp>
        <p:nvSpPr>
          <p:cNvPr id="33" name="TextBox 32"/>
          <p:cNvSpPr txBox="1"/>
          <p:nvPr/>
        </p:nvSpPr>
        <p:spPr>
          <a:xfrm>
            <a:off x="14706535" y="15920064"/>
            <a:ext cx="24780240" cy="430887"/>
          </a:xfrm>
          <a:prstGeom prst="rect">
            <a:avLst/>
          </a:prstGeom>
          <a:solidFill>
            <a:schemeClr val="tx1">
              <a:alpha val="45000"/>
            </a:schemeClr>
          </a:solidFill>
        </p:spPr>
        <p:txBody>
          <a:bodyPr wrap="square" rtlCol="0">
            <a:spAutoFit/>
          </a:bodyPr>
          <a:lstStyle/>
          <a:p>
            <a:r>
              <a:rPr lang="en-US" sz="2200" b="1" dirty="0">
                <a:solidFill>
                  <a:schemeClr val="bg1"/>
                </a:solidFill>
              </a:rPr>
              <a:t>Table 1: </a:t>
            </a:r>
            <a:r>
              <a:rPr lang="en-US" sz="2200" dirty="0">
                <a:solidFill>
                  <a:schemeClr val="bg1"/>
                </a:solidFill>
              </a:rPr>
              <a:t>List of testing to be completed by study participants.</a:t>
            </a:r>
          </a:p>
        </p:txBody>
      </p:sp>
      <p:sp>
        <p:nvSpPr>
          <p:cNvPr id="45" name="TextBox 44"/>
          <p:cNvSpPr txBox="1"/>
          <p:nvPr/>
        </p:nvSpPr>
        <p:spPr>
          <a:xfrm>
            <a:off x="1075449" y="38013787"/>
            <a:ext cx="12801600" cy="1815882"/>
          </a:xfrm>
          <a:prstGeom prst="rect">
            <a:avLst/>
          </a:prstGeom>
          <a:solidFill>
            <a:schemeClr val="tx1">
              <a:alpha val="45000"/>
            </a:schemeClr>
          </a:solidFill>
        </p:spPr>
        <p:txBody>
          <a:bodyPr wrap="square" rtlCol="0">
            <a:spAutoFit/>
          </a:bodyPr>
          <a:lstStyle/>
          <a:p>
            <a:pPr marL="457200" indent="-457200" algn="just">
              <a:spcAft>
                <a:spcPts val="600"/>
              </a:spcAft>
              <a:buFont typeface="Arial" panose="020B0604020202020204" pitchFamily="34" charset="0"/>
              <a:buChar char="•"/>
            </a:pPr>
            <a:r>
              <a:rPr lang="en-US" sz="2800" dirty="0">
                <a:solidFill>
                  <a:schemeClr val="bg1"/>
                </a:solidFill>
              </a:rPr>
              <a:t>To determine the physiological effects of using exploration-focused exercise modalities and prescriptions during an entire ISS spaceflight mission compared to nominal ISS exercise to determine if a treadmill is required to maintain current levels of protection during long-duration spaceflight missions.</a:t>
            </a:r>
          </a:p>
        </p:txBody>
      </p:sp>
      <p:sp>
        <p:nvSpPr>
          <p:cNvPr id="49" name="TextBox 48"/>
          <p:cNvSpPr txBox="1"/>
          <p:nvPr/>
        </p:nvSpPr>
        <p:spPr>
          <a:xfrm>
            <a:off x="14709794" y="6204806"/>
            <a:ext cx="24780240" cy="584775"/>
          </a:xfrm>
          <a:prstGeom prst="rect">
            <a:avLst/>
          </a:prstGeom>
          <a:solidFill>
            <a:srgbClr val="4472C4"/>
          </a:solidFill>
        </p:spPr>
        <p:txBody>
          <a:bodyPr wrap="square" rtlCol="0">
            <a:spAutoFit/>
          </a:bodyPr>
          <a:lstStyle/>
          <a:p>
            <a:pPr algn="ctr"/>
            <a:r>
              <a:rPr lang="en-US" sz="3200" b="1" dirty="0">
                <a:solidFill>
                  <a:schemeClr val="bg1"/>
                </a:solidFill>
              </a:rPr>
              <a:t>Methods</a:t>
            </a:r>
          </a:p>
        </p:txBody>
      </p:sp>
      <p:sp>
        <p:nvSpPr>
          <p:cNvPr id="52" name="TextBox 51"/>
          <p:cNvSpPr txBox="1"/>
          <p:nvPr/>
        </p:nvSpPr>
        <p:spPr>
          <a:xfrm>
            <a:off x="14721837" y="6805214"/>
            <a:ext cx="10704124" cy="6671057"/>
          </a:xfrm>
          <a:prstGeom prst="rect">
            <a:avLst/>
          </a:prstGeom>
          <a:solidFill>
            <a:schemeClr val="tx1">
              <a:alpha val="45000"/>
            </a:schemeClr>
          </a:solidFill>
        </p:spPr>
        <p:txBody>
          <a:bodyPr wrap="square" rtlCol="0">
            <a:spAutoFit/>
          </a:bodyPr>
          <a:lstStyle/>
          <a:p>
            <a:pPr marL="457200" indent="-457200" algn="just" defTabSz="914400" eaLnBrk="0" fontAlgn="base" hangingPunct="0">
              <a:spcBef>
                <a:spcPct val="0"/>
              </a:spcBef>
              <a:spcAft>
                <a:spcPts val="300"/>
              </a:spcAft>
              <a:buFont typeface="Arial" panose="020B0604020202020204" pitchFamily="34" charset="0"/>
              <a:buChar char="•"/>
            </a:pPr>
            <a:r>
              <a:rPr lang="en-US" altLang="en-US" sz="2800" dirty="0">
                <a:solidFill>
                  <a:schemeClr val="bg1"/>
                </a:solidFill>
              </a:rPr>
              <a:t>Crewmembers will be assigned to one of three groups: </a:t>
            </a:r>
          </a:p>
          <a:p>
            <a:pPr marL="1428750" lvl="2" indent="-514350" algn="just" defTabSz="914400" eaLnBrk="0" fontAlgn="base" hangingPunct="0">
              <a:spcBef>
                <a:spcPct val="0"/>
              </a:spcBef>
              <a:spcAft>
                <a:spcPts val="300"/>
              </a:spcAft>
              <a:buFont typeface="+mj-lt"/>
              <a:buAutoNum type="arabicPeriod"/>
            </a:pPr>
            <a:r>
              <a:rPr lang="en-US" altLang="en-US" sz="2800" b="1" dirty="0">
                <a:solidFill>
                  <a:schemeClr val="bg1"/>
                </a:solidFill>
              </a:rPr>
              <a:t>Control Group </a:t>
            </a:r>
            <a:r>
              <a:rPr lang="en-US" altLang="en-US" sz="2800" dirty="0">
                <a:solidFill>
                  <a:schemeClr val="bg1"/>
                </a:solidFill>
              </a:rPr>
              <a:t>(n ≥ 40), who will partake in nominal in-flight exercise on the ISS, including running on T2, cycling on CEVIS, and resistance exercise on ARED</a:t>
            </a:r>
          </a:p>
          <a:p>
            <a:pPr marL="1428750" lvl="2" indent="-514350" algn="just" defTabSz="914400" eaLnBrk="0" fontAlgn="base" hangingPunct="0">
              <a:spcBef>
                <a:spcPct val="0"/>
              </a:spcBef>
              <a:spcAft>
                <a:spcPts val="300"/>
              </a:spcAft>
              <a:buFont typeface="+mj-lt"/>
              <a:buAutoNum type="arabicPeriod"/>
            </a:pPr>
            <a:r>
              <a:rPr lang="en-US" altLang="en-US" sz="2800" b="1" dirty="0">
                <a:solidFill>
                  <a:schemeClr val="bg1"/>
                </a:solidFill>
              </a:rPr>
              <a:t>Active Group 1 </a:t>
            </a:r>
            <a:r>
              <a:rPr lang="en-US" altLang="en-US" sz="2800" dirty="0">
                <a:solidFill>
                  <a:schemeClr val="bg1"/>
                </a:solidFill>
              </a:rPr>
              <a:t>(n = 8), who will partake in an exploration-focused exercise prescription in-flight including cycling on CEVIS and resistance exercise on ARED only (</a:t>
            </a:r>
            <a:r>
              <a:rPr lang="en-US" altLang="en-US" sz="2800" b="1" i="1" dirty="0">
                <a:solidFill>
                  <a:schemeClr val="bg1"/>
                </a:solidFill>
              </a:rPr>
              <a:t>Figure 1</a:t>
            </a:r>
            <a:r>
              <a:rPr lang="en-US" altLang="en-US" sz="2800" dirty="0">
                <a:solidFill>
                  <a:schemeClr val="bg1"/>
                </a:solidFill>
              </a:rPr>
              <a:t>)</a:t>
            </a:r>
          </a:p>
          <a:p>
            <a:pPr marL="1885950" lvl="3" indent="-514350" algn="just" defTabSz="914400" eaLnBrk="0" fontAlgn="base" hangingPunct="0">
              <a:spcBef>
                <a:spcPct val="0"/>
              </a:spcBef>
              <a:spcAft>
                <a:spcPts val="300"/>
              </a:spcAft>
              <a:buFont typeface="Arial" panose="020B0604020202020204" pitchFamily="34" charset="0"/>
              <a:buChar char="•"/>
            </a:pPr>
            <a:r>
              <a:rPr lang="en-US" altLang="en-US" sz="2700" dirty="0">
                <a:solidFill>
                  <a:schemeClr val="bg1"/>
                </a:solidFill>
              </a:rPr>
              <a:t>Exercise that would nominally occur on T2 will be replaced with exercise on CEVIS (no T2)</a:t>
            </a:r>
          </a:p>
          <a:p>
            <a:pPr marL="1428750" lvl="2" indent="-514350" algn="just" defTabSz="914400" eaLnBrk="0" fontAlgn="base" hangingPunct="0">
              <a:spcBef>
                <a:spcPct val="0"/>
              </a:spcBef>
              <a:spcAft>
                <a:spcPts val="300"/>
              </a:spcAft>
              <a:buFont typeface="+mj-lt"/>
              <a:buAutoNum type="arabicPeriod"/>
            </a:pPr>
            <a:r>
              <a:rPr lang="en-US" altLang="en-US" sz="2800" b="1" dirty="0">
                <a:solidFill>
                  <a:schemeClr val="bg1"/>
                </a:solidFill>
              </a:rPr>
              <a:t>Active Group 2 </a:t>
            </a:r>
            <a:r>
              <a:rPr lang="en-US" altLang="en-US" sz="2800" dirty="0">
                <a:solidFill>
                  <a:schemeClr val="bg1"/>
                </a:solidFill>
              </a:rPr>
              <a:t>(n = 8), who will partake in an exploration-focused exercise prescription in-flight including aerobic and resistive exercise on the E4D only (</a:t>
            </a:r>
            <a:r>
              <a:rPr lang="en-US" altLang="en-US" sz="2800" b="1" i="1" dirty="0">
                <a:solidFill>
                  <a:schemeClr val="bg1"/>
                </a:solidFill>
              </a:rPr>
              <a:t>Figure 2</a:t>
            </a:r>
            <a:r>
              <a:rPr lang="en-US" altLang="en-US" sz="2800" dirty="0">
                <a:solidFill>
                  <a:schemeClr val="bg1"/>
                </a:solidFill>
              </a:rPr>
              <a:t>)</a:t>
            </a:r>
          </a:p>
          <a:p>
            <a:pPr marL="1885950" lvl="3" indent="-514350" algn="just" defTabSz="914400" eaLnBrk="0" fontAlgn="base" hangingPunct="0">
              <a:spcBef>
                <a:spcPct val="0"/>
              </a:spcBef>
              <a:spcAft>
                <a:spcPts val="300"/>
              </a:spcAft>
              <a:buFont typeface="Arial" panose="020B0604020202020204" pitchFamily="34" charset="0"/>
              <a:buChar char="•"/>
            </a:pPr>
            <a:r>
              <a:rPr lang="en-US" altLang="en-US" sz="2700" dirty="0">
                <a:solidFill>
                  <a:schemeClr val="bg1"/>
                </a:solidFill>
              </a:rPr>
              <a:t>Dedicated exercise prescription will maximize capabilities on E4D, including resistive exercise, cycle ergometry, rowing, and rope pulling (no T2)</a:t>
            </a:r>
          </a:p>
        </p:txBody>
      </p:sp>
      <p:sp>
        <p:nvSpPr>
          <p:cNvPr id="71" name="TextBox 70"/>
          <p:cNvSpPr txBox="1"/>
          <p:nvPr/>
        </p:nvSpPr>
        <p:spPr>
          <a:xfrm>
            <a:off x="14706803" y="28774312"/>
            <a:ext cx="24780240" cy="769441"/>
          </a:xfrm>
          <a:prstGeom prst="rect">
            <a:avLst/>
          </a:prstGeom>
          <a:solidFill>
            <a:schemeClr val="tx1">
              <a:alpha val="45000"/>
            </a:schemeClr>
          </a:solidFill>
        </p:spPr>
        <p:txBody>
          <a:bodyPr wrap="square" rtlCol="0">
            <a:spAutoFit/>
          </a:bodyPr>
          <a:lstStyle/>
          <a:p>
            <a:r>
              <a:rPr lang="en-US" sz="2200" b="1" dirty="0">
                <a:solidFill>
                  <a:schemeClr val="bg1"/>
                </a:solidFill>
              </a:rPr>
              <a:t>Figure 3:</a:t>
            </a:r>
            <a:r>
              <a:rPr lang="en-US" sz="2200" dirty="0">
                <a:solidFill>
                  <a:schemeClr val="bg1"/>
                </a:solidFill>
              </a:rPr>
              <a:t> Physical performance assessments completed in the Zero T2 study. A) Cycle ergometer in-flight VO</a:t>
            </a:r>
            <a:r>
              <a:rPr lang="en-US" sz="2200" baseline="-25000" dirty="0">
                <a:solidFill>
                  <a:schemeClr val="bg1"/>
                </a:solidFill>
              </a:rPr>
              <a:t>2peak </a:t>
            </a:r>
            <a:r>
              <a:rPr lang="en-US" sz="2200" dirty="0">
                <a:solidFill>
                  <a:schemeClr val="bg1"/>
                </a:solidFill>
              </a:rPr>
              <a:t>testing; B) Isokinetic testing; C) Isometric mid-thigh pull testing; D) Leg press strength testing; E) Bench press power endurance testing</a:t>
            </a:r>
            <a:endParaRPr lang="en-US" sz="2200" dirty="0">
              <a:solidFill>
                <a:srgbClr val="FF0000"/>
              </a:solidFill>
            </a:endParaRPr>
          </a:p>
        </p:txBody>
      </p:sp>
      <p:sp>
        <p:nvSpPr>
          <p:cNvPr id="59" name="TextBox 58">
            <a:extLst>
              <a:ext uri="{FF2B5EF4-FFF2-40B4-BE49-F238E27FC236}">
                <a16:creationId xmlns:a16="http://schemas.microsoft.com/office/drawing/2014/main" id="{8E925779-CE7B-420A-811A-53F1B7E53D07}"/>
              </a:ext>
            </a:extLst>
          </p:cNvPr>
          <p:cNvSpPr txBox="1"/>
          <p:nvPr/>
        </p:nvSpPr>
        <p:spPr>
          <a:xfrm>
            <a:off x="14711527" y="34237220"/>
            <a:ext cx="24761952" cy="584774"/>
          </a:xfrm>
          <a:prstGeom prst="rect">
            <a:avLst/>
          </a:prstGeom>
          <a:solidFill>
            <a:srgbClr val="4472C4"/>
          </a:solidFill>
        </p:spPr>
        <p:txBody>
          <a:bodyPr wrap="square" rtlCol="0">
            <a:spAutoFit/>
          </a:bodyPr>
          <a:lstStyle/>
          <a:p>
            <a:pPr algn="ctr"/>
            <a:r>
              <a:rPr lang="en-US" sz="3200" b="1" dirty="0">
                <a:solidFill>
                  <a:schemeClr val="bg1"/>
                </a:solidFill>
              </a:rPr>
              <a:t>HRP Risks Addressed</a:t>
            </a:r>
          </a:p>
        </p:txBody>
      </p:sp>
      <p:sp>
        <p:nvSpPr>
          <p:cNvPr id="61" name="TextBox 60">
            <a:extLst>
              <a:ext uri="{FF2B5EF4-FFF2-40B4-BE49-F238E27FC236}">
                <a16:creationId xmlns:a16="http://schemas.microsoft.com/office/drawing/2014/main" id="{BDFDD07E-1C9D-43F9-9A12-B6C6065219CF}"/>
              </a:ext>
            </a:extLst>
          </p:cNvPr>
          <p:cNvSpPr txBox="1"/>
          <p:nvPr/>
        </p:nvSpPr>
        <p:spPr>
          <a:xfrm>
            <a:off x="14717697" y="34828020"/>
            <a:ext cx="12141267" cy="2246769"/>
          </a:xfrm>
          <a:prstGeom prst="rect">
            <a:avLst/>
          </a:prstGeom>
          <a:solidFill>
            <a:schemeClr val="tx1">
              <a:alpha val="45000"/>
            </a:schemeClr>
          </a:solidFill>
        </p:spPr>
        <p:txBody>
          <a:bodyPr wrap="square" rtlCol="0">
            <a:spAutoFit/>
          </a:bodyPr>
          <a:lstStyle/>
          <a:p>
            <a:pPr marL="571500" indent="-571500">
              <a:buFont typeface="Arial" panose="020B0604020202020204" pitchFamily="34" charset="0"/>
              <a:buChar char="•"/>
            </a:pPr>
            <a:r>
              <a:rPr lang="en-US" sz="2800" dirty="0">
                <a:solidFill>
                  <a:schemeClr val="bg1"/>
                </a:solidFill>
              </a:rPr>
              <a:t>Risk of Impaired Performance Due to Reduced Muscle Mass, Strength &amp; Endurance </a:t>
            </a:r>
          </a:p>
          <a:p>
            <a:pPr marL="571500" indent="-571500">
              <a:buFont typeface="Arial" panose="020B0604020202020204" pitchFamily="34" charset="0"/>
              <a:buChar char="•"/>
            </a:pPr>
            <a:r>
              <a:rPr lang="en-US" sz="2800" dirty="0">
                <a:solidFill>
                  <a:schemeClr val="bg1"/>
                </a:solidFill>
              </a:rPr>
              <a:t>Risk of Reduced Physical Performance Capabilities Due to Reduced Aerobic Capacity </a:t>
            </a:r>
          </a:p>
          <a:p>
            <a:pPr marL="571500" indent="-571500">
              <a:buFont typeface="Arial" panose="020B0604020202020204" pitchFamily="34" charset="0"/>
              <a:buChar char="•"/>
            </a:pPr>
            <a:r>
              <a:rPr lang="en-US" sz="2800" dirty="0">
                <a:solidFill>
                  <a:schemeClr val="bg1"/>
                </a:solidFill>
              </a:rPr>
              <a:t>Risk of Bone Fracture due to Spaceflight-Induced Changes to Bone</a:t>
            </a:r>
          </a:p>
        </p:txBody>
      </p:sp>
      <p:sp>
        <p:nvSpPr>
          <p:cNvPr id="64" name="TextBox 63"/>
          <p:cNvSpPr txBox="1"/>
          <p:nvPr/>
        </p:nvSpPr>
        <p:spPr>
          <a:xfrm>
            <a:off x="1072990" y="37427724"/>
            <a:ext cx="12801600" cy="584775"/>
          </a:xfrm>
          <a:prstGeom prst="rect">
            <a:avLst/>
          </a:prstGeom>
          <a:solidFill>
            <a:srgbClr val="4472C4"/>
          </a:solidFill>
        </p:spPr>
        <p:txBody>
          <a:bodyPr wrap="square" rtlCol="0">
            <a:spAutoFit/>
          </a:bodyPr>
          <a:lstStyle/>
          <a:p>
            <a:pPr algn="ctr"/>
            <a:r>
              <a:rPr lang="en-US" sz="3200" b="1" dirty="0">
                <a:solidFill>
                  <a:schemeClr val="bg1"/>
                </a:solidFill>
              </a:rPr>
              <a:t>Purpose</a:t>
            </a:r>
          </a:p>
        </p:txBody>
      </p:sp>
      <p:pic>
        <p:nvPicPr>
          <p:cNvPr id="62" name="Picture 6" descr="Test Subject Kirk English performs a barbell throw in a Bench Press Cage that is equiped with an ..."/>
          <p:cNvPicPr>
            <a:picLocks noChangeAspect="1" noChangeArrowheads="1"/>
          </p:cNvPicPr>
          <p:nvPr/>
        </p:nvPicPr>
        <p:blipFill rotWithShape="1">
          <a:blip r:embed="rId3">
            <a:extLst>
              <a:ext uri="{28A0092B-C50C-407E-A947-70E740481C1C}">
                <a14:useLocalDpi xmlns:a14="http://schemas.microsoft.com/office/drawing/2010/main" val="0"/>
              </a:ext>
            </a:extLst>
          </a:blip>
          <a:srcRect l="17461" t="-454" r="9933" b="454"/>
          <a:stretch/>
        </p:blipFill>
        <p:spPr bwMode="auto">
          <a:xfrm>
            <a:off x="34192930" y="24413014"/>
            <a:ext cx="3929022" cy="4148677"/>
          </a:xfrm>
          <a:prstGeom prst="rect">
            <a:avLst/>
          </a:prstGeom>
          <a:noFill/>
          <a:ln w="9525">
            <a:solidFill>
              <a:schemeClr val="bg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pic>
        <p:nvPicPr>
          <p:cNvPr id="67" name="Picture 9"/>
          <p:cNvPicPr>
            <a:picLocks noChangeAspect="1"/>
          </p:cNvPicPr>
          <p:nvPr/>
        </p:nvPicPr>
        <p:blipFill rotWithShape="1">
          <a:blip r:embed="rId4">
            <a:extLst>
              <a:ext uri="{28A0092B-C50C-407E-A947-70E740481C1C}">
                <a14:useLocalDpi xmlns:a14="http://schemas.microsoft.com/office/drawing/2010/main" val="0"/>
              </a:ext>
            </a:extLst>
          </a:blip>
          <a:srcRect l="18842"/>
          <a:stretch/>
        </p:blipFill>
        <p:spPr bwMode="auto">
          <a:xfrm>
            <a:off x="19787421" y="24413015"/>
            <a:ext cx="4067138" cy="4148677"/>
          </a:xfrm>
          <a:prstGeom prst="rect">
            <a:avLst/>
          </a:prstGeom>
          <a:noFill/>
          <a:ln w="9525">
            <a:solidFill>
              <a:schemeClr val="bg1"/>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119" name="TextBox 118">
            <a:extLst>
              <a:ext uri="{FF2B5EF4-FFF2-40B4-BE49-F238E27FC236}">
                <a16:creationId xmlns:a16="http://schemas.microsoft.com/office/drawing/2014/main" id="{BDFDD07E-1C9D-43F9-9A12-B6C6065219CF}"/>
              </a:ext>
            </a:extLst>
          </p:cNvPr>
          <p:cNvSpPr txBox="1"/>
          <p:nvPr/>
        </p:nvSpPr>
        <p:spPr>
          <a:xfrm>
            <a:off x="26536650" y="34839195"/>
            <a:ext cx="12936829" cy="1384995"/>
          </a:xfrm>
          <a:prstGeom prst="rect">
            <a:avLst/>
          </a:prstGeom>
          <a:solidFill>
            <a:schemeClr val="tx1">
              <a:alpha val="45000"/>
            </a:schemeClr>
          </a:solidFill>
        </p:spPr>
        <p:txBody>
          <a:bodyPr wrap="square" rtlCol="0">
            <a:spAutoFit/>
          </a:bodyPr>
          <a:lstStyle/>
          <a:p>
            <a:pPr marL="571500" indent="-571500">
              <a:buFont typeface="Arial" panose="020B0604020202020204" pitchFamily="34" charset="0"/>
              <a:buChar char="•"/>
            </a:pPr>
            <a:r>
              <a:rPr lang="en-US" sz="2800" dirty="0">
                <a:solidFill>
                  <a:schemeClr val="bg1"/>
                </a:solidFill>
              </a:rPr>
              <a:t>Risk of Impaired Control of Spacecraft/Associated Systems and Decreased Mobility Due to Vestibular/Sensorimotor Alterations Associated with Spaceflight </a:t>
            </a:r>
          </a:p>
          <a:p>
            <a:pPr marL="571500" indent="-571500">
              <a:buFont typeface="Arial" panose="020B0604020202020204" pitchFamily="34" charset="0"/>
              <a:buChar char="•"/>
            </a:pPr>
            <a:r>
              <a:rPr lang="en-US" sz="2800" dirty="0">
                <a:solidFill>
                  <a:schemeClr val="bg1"/>
                </a:solidFill>
              </a:rPr>
              <a:t>Risk of Injury and Compromised Performance Due to EVA Operations</a:t>
            </a:r>
          </a:p>
        </p:txBody>
      </p:sp>
      <p:pic>
        <p:nvPicPr>
          <p:cNvPr id="70" name="Picture 69">
            <a:extLst>
              <a:ext uri="{FF2B5EF4-FFF2-40B4-BE49-F238E27FC236}">
                <a16:creationId xmlns:a16="http://schemas.microsoft.com/office/drawing/2014/main" id="{C5D04C85-B33C-44CD-A17D-7BFD7CFD442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209" r="7497"/>
          <a:stretch/>
        </p:blipFill>
        <p:spPr>
          <a:xfrm>
            <a:off x="24681425" y="24413014"/>
            <a:ext cx="3110991" cy="4148677"/>
          </a:xfrm>
          <a:prstGeom prst="rect">
            <a:avLst/>
          </a:prstGeom>
          <a:ln w="9525" cap="sq">
            <a:solidFill>
              <a:schemeClr val="bg1"/>
            </a:solidFill>
            <a:prstDash val="solid"/>
            <a:miter lim="800000"/>
          </a:ln>
          <a:effectLst>
            <a:outerShdw blurRad="50800" dist="38100" dir="2700000" algn="tl" rotWithShape="0">
              <a:srgbClr val="000000">
                <a:alpha val="43000"/>
              </a:srgbClr>
            </a:outerShdw>
          </a:effectLst>
          <a:scene3d>
            <a:camera prst="orthographicFront"/>
            <a:lightRig rig="threePt" dir="t"/>
          </a:scene3d>
          <a:sp3d>
            <a:bevelT prst="relaxedInset"/>
          </a:sp3d>
        </p:spPr>
      </p:pic>
      <p:graphicFrame>
        <p:nvGraphicFramePr>
          <p:cNvPr id="3" name="Table 2"/>
          <p:cNvGraphicFramePr>
            <a:graphicFrameLocks noGrp="1"/>
          </p:cNvGraphicFramePr>
          <p:nvPr>
            <p:extLst>
              <p:ext uri="{D42A27DB-BD31-4B8C-83A1-F6EECF244321}">
                <p14:modId xmlns:p14="http://schemas.microsoft.com/office/powerpoint/2010/main" val="1012312224"/>
              </p:ext>
            </p:extLst>
          </p:nvPr>
        </p:nvGraphicFramePr>
        <p:xfrm>
          <a:off x="14721837" y="16435754"/>
          <a:ext cx="24752463" cy="7387278"/>
        </p:xfrm>
        <a:graphic>
          <a:graphicData uri="http://schemas.openxmlformats.org/drawingml/2006/table">
            <a:tbl>
              <a:tblPr firstRow="1" bandRow="1">
                <a:effectLst/>
                <a:tableStyleId>{5A111915-BE36-4E01-A7E5-04B1672EAD32}</a:tableStyleId>
              </a:tblPr>
              <a:tblGrid>
                <a:gridCol w="6179631">
                  <a:extLst>
                    <a:ext uri="{9D8B030D-6E8A-4147-A177-3AD203B41FA5}">
                      <a16:colId xmlns:a16="http://schemas.microsoft.com/office/drawing/2014/main" val="93837295"/>
                    </a:ext>
                  </a:extLst>
                </a:gridCol>
                <a:gridCol w="6296849">
                  <a:extLst>
                    <a:ext uri="{9D8B030D-6E8A-4147-A177-3AD203B41FA5}">
                      <a16:colId xmlns:a16="http://schemas.microsoft.com/office/drawing/2014/main" val="2554399305"/>
                    </a:ext>
                  </a:extLst>
                </a:gridCol>
                <a:gridCol w="5990617">
                  <a:extLst>
                    <a:ext uri="{9D8B030D-6E8A-4147-A177-3AD203B41FA5}">
                      <a16:colId xmlns:a16="http://schemas.microsoft.com/office/drawing/2014/main" val="2257355333"/>
                    </a:ext>
                  </a:extLst>
                </a:gridCol>
                <a:gridCol w="6285366">
                  <a:extLst>
                    <a:ext uri="{9D8B030D-6E8A-4147-A177-3AD203B41FA5}">
                      <a16:colId xmlns:a16="http://schemas.microsoft.com/office/drawing/2014/main" val="1100777099"/>
                    </a:ext>
                  </a:extLst>
                </a:gridCol>
              </a:tblGrid>
              <a:tr h="493096">
                <a:tc>
                  <a:txBody>
                    <a:bodyPr/>
                    <a:lstStyle/>
                    <a:p>
                      <a:pPr algn="ctr"/>
                      <a:r>
                        <a:rPr lang="en-US" sz="2800" dirty="0">
                          <a:solidFill>
                            <a:schemeClr val="bg1"/>
                          </a:solidFill>
                          <a:latin typeface="+mn-lt"/>
                        </a:rPr>
                        <a:t>Test</a:t>
                      </a:r>
                    </a:p>
                  </a:txBody>
                  <a:tcPr marL="71846" marR="71846" marT="35923" marB="35923" anchor="ctr">
                    <a:lnL w="19050" cap="flat" cmpd="sng" algn="ctr">
                      <a:solidFill>
                        <a:schemeClr val="bg1"/>
                      </a:solidFill>
                      <a:prstDash val="solid"/>
                      <a:round/>
                      <a:headEnd type="none" w="med" len="med"/>
                      <a:tailEnd type="none" w="med" len="med"/>
                    </a:lnL>
                    <a:lnT w="19050" cap="flat" cmpd="sng" algn="ctr">
                      <a:solidFill>
                        <a:schemeClr val="bg1"/>
                      </a:solidFill>
                      <a:prstDash val="solid"/>
                      <a:round/>
                      <a:headEnd type="none" w="med" len="med"/>
                      <a:tailEnd type="none" w="med" len="med"/>
                    </a:lnT>
                    <a:solidFill>
                      <a:schemeClr val="accent1">
                        <a:lumMod val="50000"/>
                      </a:schemeClr>
                    </a:solidFill>
                  </a:tcPr>
                </a:tc>
                <a:tc>
                  <a:txBody>
                    <a:bodyPr/>
                    <a:lstStyle/>
                    <a:p>
                      <a:pPr algn="ctr"/>
                      <a:r>
                        <a:rPr lang="en-US" sz="2800" dirty="0">
                          <a:solidFill>
                            <a:schemeClr val="bg1"/>
                          </a:solidFill>
                          <a:latin typeface="+mn-lt"/>
                        </a:rPr>
                        <a:t>Pre-flight</a:t>
                      </a:r>
                      <a:endParaRPr lang="en-US" sz="2800" dirty="0"/>
                    </a:p>
                  </a:txBody>
                  <a:tcPr marL="71846" marR="71846" marT="35923" marB="35923" anchor="ctr">
                    <a:lnT w="19050" cap="flat" cmpd="sng" algn="ctr">
                      <a:solidFill>
                        <a:schemeClr val="bg1"/>
                      </a:solidFill>
                      <a:prstDash val="solid"/>
                      <a:round/>
                      <a:headEnd type="none" w="med" len="med"/>
                      <a:tailEnd type="none" w="med" len="med"/>
                    </a:lnT>
                    <a:solidFill>
                      <a:schemeClr val="accent1">
                        <a:lumMod val="50000"/>
                      </a:schemeClr>
                    </a:solidFill>
                  </a:tcPr>
                </a:tc>
                <a:tc>
                  <a:txBody>
                    <a:bodyPr/>
                    <a:lstStyle/>
                    <a:p>
                      <a:pPr algn="ctr"/>
                      <a:r>
                        <a:rPr lang="en-US" sz="2800" dirty="0">
                          <a:solidFill>
                            <a:schemeClr val="bg1"/>
                          </a:solidFill>
                          <a:latin typeface="+mn-lt"/>
                        </a:rPr>
                        <a:t>In-flight </a:t>
                      </a:r>
                    </a:p>
                  </a:txBody>
                  <a:tcPr marL="71846" marR="71846" marT="35923" marB="35923" anchor="ctr">
                    <a:lnT w="19050" cap="flat" cmpd="sng" algn="ctr">
                      <a:solidFill>
                        <a:schemeClr val="bg1"/>
                      </a:solidFill>
                      <a:prstDash val="solid"/>
                      <a:round/>
                      <a:headEnd type="none" w="med" len="med"/>
                      <a:tailEnd type="none" w="med" len="med"/>
                    </a:lnT>
                    <a:solidFill>
                      <a:schemeClr val="accent1">
                        <a:lumMod val="50000"/>
                      </a:schemeClr>
                    </a:solidFill>
                  </a:tcPr>
                </a:tc>
                <a:tc>
                  <a:txBody>
                    <a:bodyPr/>
                    <a:lstStyle/>
                    <a:p>
                      <a:pPr algn="ctr"/>
                      <a:r>
                        <a:rPr lang="en-US" sz="2800" dirty="0">
                          <a:solidFill>
                            <a:schemeClr val="bg1"/>
                          </a:solidFill>
                          <a:latin typeface="+mn-lt"/>
                        </a:rPr>
                        <a:t>Post-flight</a:t>
                      </a:r>
                    </a:p>
                  </a:txBody>
                  <a:tcPr marL="71846" marR="71846" marT="35923" marB="35923" anchor="ctr">
                    <a:lnT w="19050" cap="flat" cmpd="sng" algn="ctr">
                      <a:solidFill>
                        <a:schemeClr val="bg1"/>
                      </a:solidFill>
                      <a:prstDash val="solid"/>
                      <a:round/>
                      <a:headEnd type="none" w="med" len="med"/>
                      <a:tailEnd type="none" w="med" len="med"/>
                    </a:lnT>
                    <a:solidFill>
                      <a:schemeClr val="accent1">
                        <a:lumMod val="50000"/>
                      </a:schemeClr>
                    </a:solidFill>
                  </a:tcPr>
                </a:tc>
                <a:extLst>
                  <a:ext uri="{0D108BD9-81ED-4DB2-BD59-A6C34878D82A}">
                    <a16:rowId xmlns:a16="http://schemas.microsoft.com/office/drawing/2014/main" val="2323565552"/>
                  </a:ext>
                </a:extLst>
              </a:tr>
              <a:tr h="391579">
                <a:tc gridSpan="4">
                  <a:txBody>
                    <a:bodyPr/>
                    <a:lstStyle/>
                    <a:p>
                      <a:pPr marL="0" marR="0" algn="ctr">
                        <a:lnSpc>
                          <a:spcPct val="115000"/>
                        </a:lnSpc>
                        <a:spcBef>
                          <a:spcPts val="0"/>
                        </a:spcBef>
                        <a:spcAft>
                          <a:spcPts val="0"/>
                        </a:spcAft>
                      </a:pPr>
                      <a:r>
                        <a:rPr lang="en-US" sz="2400" b="1" dirty="0">
                          <a:solidFill>
                            <a:sysClr val="windowText" lastClr="000000"/>
                          </a:solidFill>
                          <a:effectLst/>
                          <a:latin typeface="+mn-lt"/>
                          <a:ea typeface="MS Mincho"/>
                          <a:cs typeface="Times New Roman" panose="02020603050405020304" pitchFamily="18" charset="0"/>
                        </a:rPr>
                        <a:t>Sensorimotor Performance</a:t>
                      </a:r>
                    </a:p>
                  </a:txBody>
                  <a:tcPr marL="42358" marR="42358"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solidFill>
                      <a:schemeClr val="bg1">
                        <a:lumMod val="75000"/>
                      </a:schemeClr>
                    </a:solidFill>
                  </a:tcPr>
                </a:tc>
                <a:tc hMerge="1">
                  <a:txBody>
                    <a:bodyPr/>
                    <a:lstStyle/>
                    <a:p>
                      <a:endParaRPr lang="en-US"/>
                    </a:p>
                  </a:txBody>
                  <a:tcPr>
                    <a:lnL w="19050" cap="flat" cmpd="sng" algn="ctr">
                      <a:solidFill>
                        <a:schemeClr val="bg1"/>
                      </a:solidFill>
                      <a:prstDash val="solid"/>
                      <a:round/>
                      <a:headEnd type="none" w="med" len="med"/>
                      <a:tailEnd type="none" w="med" len="med"/>
                    </a:lnL>
                  </a:tcPr>
                </a:tc>
                <a:tc hMerge="1">
                  <a:txBody>
                    <a:bodyPr/>
                    <a:lstStyle/>
                    <a:p>
                      <a:endParaRPr lang="en-US"/>
                    </a:p>
                  </a:txBody>
                  <a:tcPr>
                    <a:lnL w="19050" cap="flat" cmpd="sng" algn="ctr">
                      <a:solidFill>
                        <a:schemeClr val="bg1"/>
                      </a:solidFill>
                      <a:prstDash val="solid"/>
                      <a:round/>
                      <a:headEnd type="none" w="med" len="med"/>
                      <a:tailEnd type="none" w="med" len="med"/>
                    </a:lnL>
                  </a:tcPr>
                </a:tc>
                <a:tc hMerge="1">
                  <a:txBody>
                    <a:bodyPr/>
                    <a:lstStyle/>
                    <a:p>
                      <a:pPr marL="0" marR="0" algn="ctr">
                        <a:lnSpc>
                          <a:spcPct val="115000"/>
                        </a:lnSpc>
                        <a:spcBef>
                          <a:spcPts val="0"/>
                        </a:spcBef>
                        <a:spcAft>
                          <a:spcPts val="0"/>
                        </a:spcAft>
                      </a:pPr>
                      <a:endParaRPr lang="en-US" sz="3200" b="1" dirty="0">
                        <a:solidFill>
                          <a:sysClr val="windowText" lastClr="000000"/>
                        </a:solidFill>
                        <a:effectLst/>
                        <a:latin typeface="+mn-lt"/>
                        <a:ea typeface="MS Mincho"/>
                        <a:cs typeface="Times New Roman" panose="02020603050405020304" pitchFamily="18" charset="0"/>
                      </a:endParaRPr>
                    </a:p>
                  </a:txBody>
                  <a:tcPr marL="42358" marR="42358"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solidFill>
                      <a:schemeClr val="bg1">
                        <a:lumMod val="75000"/>
                      </a:schemeClr>
                    </a:solidFill>
                  </a:tcPr>
                </a:tc>
                <a:extLst>
                  <a:ext uri="{0D108BD9-81ED-4DB2-BD59-A6C34878D82A}">
                    <a16:rowId xmlns:a16="http://schemas.microsoft.com/office/drawing/2014/main" val="2115232008"/>
                  </a:ext>
                </a:extLst>
              </a:tr>
              <a:tr h="402659">
                <a:tc>
                  <a:txBody>
                    <a:bodyPr/>
                    <a:lstStyle/>
                    <a:p>
                      <a:pPr marL="0" marR="0">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Sit-to-stand with walk &amp; turn</a:t>
                      </a:r>
                    </a:p>
                  </a:txBody>
                  <a:tcPr marL="42358" marR="42358" marT="0" marB="0" anchor="ctr">
                    <a:lnL w="19050" cap="flat" cmpd="sng" algn="ctr">
                      <a:solidFill>
                        <a:schemeClr val="bg1"/>
                      </a:solidFill>
                      <a:prstDash val="solid"/>
                      <a:round/>
                      <a:headEnd type="none" w="med" len="med"/>
                      <a:tailEnd type="none" w="med" len="med"/>
                    </a:lnL>
                  </a:tcPr>
                </a:tc>
                <a:tc>
                  <a:txBody>
                    <a:bodyPr/>
                    <a:lstStyle/>
                    <a:p>
                      <a:pPr algn="ctr"/>
                      <a:r>
                        <a:rPr lang="en-US" sz="2200" dirty="0">
                          <a:solidFill>
                            <a:schemeClr val="bg1"/>
                          </a:solidFill>
                          <a:latin typeface="+mn-lt"/>
                        </a:rPr>
                        <a:t>L-180 (±45), L-60 (±30)</a:t>
                      </a:r>
                      <a:endParaRPr lang="en-US" sz="2200" dirty="0"/>
                    </a:p>
                  </a:txBody>
                  <a:tcPr marL="71846" marR="71846" marT="35923" marB="35923" anchor="ctr"/>
                </a:tc>
                <a:tc>
                  <a:txBody>
                    <a:bodyPr/>
                    <a:lstStyle/>
                    <a:p>
                      <a:pPr algn="ctr" fontAlgn="ctr"/>
                      <a:r>
                        <a:rPr lang="en-US" sz="2200" dirty="0">
                          <a:solidFill>
                            <a:schemeClr val="bg1"/>
                          </a:solidFill>
                          <a:latin typeface="+mn-lt"/>
                        </a:rPr>
                        <a:t>N/A</a:t>
                      </a:r>
                    </a:p>
                  </a:txBody>
                  <a:tcPr marL="71846" marR="71846" marT="35923" marB="35923" anchor="ctr"/>
                </a:tc>
                <a:tc>
                  <a:txBody>
                    <a:bodyPr/>
                    <a:lstStyle/>
                    <a:p>
                      <a:pPr algn="ctr" fontAlgn="ctr"/>
                      <a:r>
                        <a:rPr lang="pt-BR" sz="2200" b="0" i="0" u="none" strike="noStrike" dirty="0">
                          <a:solidFill>
                            <a:schemeClr val="bg1"/>
                          </a:solidFill>
                          <a:effectLst/>
                          <a:latin typeface="+mn-lt"/>
                        </a:rPr>
                        <a:t>R+0 (landing and JSC*), R+5* (</a:t>
                      </a:r>
                      <a:r>
                        <a:rPr lang="pt-BR" sz="2200" u="none" strike="noStrike" dirty="0">
                          <a:solidFill>
                            <a:schemeClr val="bg1"/>
                          </a:solidFill>
                          <a:effectLst/>
                          <a:latin typeface="+mn-lt"/>
                        </a:rPr>
                        <a:t>±1), R+9 (±2), R+14 (±2)*, R+30 (±3)*</a:t>
                      </a:r>
                      <a:endParaRPr lang="en-US" sz="2200" dirty="0">
                        <a:solidFill>
                          <a:schemeClr val="bg1"/>
                        </a:solidFill>
                        <a:latin typeface="+mn-lt"/>
                      </a:endParaRPr>
                    </a:p>
                  </a:txBody>
                  <a:tcPr marL="71846" marR="71846" marT="35923" marB="35923" anchor="ctr"/>
                </a:tc>
                <a:extLst>
                  <a:ext uri="{0D108BD9-81ED-4DB2-BD59-A6C34878D82A}">
                    <a16:rowId xmlns:a16="http://schemas.microsoft.com/office/drawing/2014/main" val="1448133187"/>
                  </a:ext>
                </a:extLst>
              </a:tr>
              <a:tr h="734260">
                <a:tc>
                  <a:txBody>
                    <a:bodyPr/>
                    <a:lstStyle/>
                    <a:p>
                      <a:pPr marL="0" marR="0">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Obstacle course</a:t>
                      </a:r>
                    </a:p>
                  </a:txBody>
                  <a:tcPr marL="42358" marR="42358" marT="0" marB="0" anchor="ctr">
                    <a:lnL w="19050" cap="flat" cmpd="sng" algn="ctr">
                      <a:solidFill>
                        <a:schemeClr val="bg1"/>
                      </a:solidFill>
                      <a:prstDash val="solid"/>
                      <a:round/>
                      <a:headEnd type="none" w="med" len="med"/>
                      <a:tailEnd type="none" w="med" len="med"/>
                    </a:lnL>
                  </a:tcPr>
                </a:tc>
                <a:tc>
                  <a:txBody>
                    <a:bodyPr/>
                    <a:lstStyle/>
                    <a:p>
                      <a:pPr algn="ctr"/>
                      <a:r>
                        <a:rPr lang="en-US" sz="2200" dirty="0">
                          <a:solidFill>
                            <a:schemeClr val="bg1"/>
                          </a:solidFill>
                          <a:latin typeface="+mn-lt"/>
                        </a:rPr>
                        <a:t>L-180 (±45)*, L-60 (±30)*</a:t>
                      </a:r>
                      <a:endParaRPr lang="en-US" sz="2200" dirty="0"/>
                    </a:p>
                  </a:txBody>
                  <a:tcPr marL="71846" marR="71846" marT="35923" marB="35923" anchor="ctr"/>
                </a:tc>
                <a:tc>
                  <a:txBody>
                    <a:bodyPr/>
                    <a:lstStyle/>
                    <a:p>
                      <a:pPr algn="ctr" fontAlgn="ctr"/>
                      <a:r>
                        <a:rPr lang="en-US" sz="2200" dirty="0">
                          <a:solidFill>
                            <a:schemeClr val="bg1"/>
                          </a:solidFill>
                          <a:latin typeface="+mn-lt"/>
                        </a:rPr>
                        <a:t>N/A</a:t>
                      </a:r>
                    </a:p>
                  </a:txBody>
                  <a:tcPr marL="71846" marR="71846" marT="35923" marB="35923" anchor="ctr"/>
                </a:tc>
                <a:tc>
                  <a:txBody>
                    <a:bodyPr/>
                    <a:lstStyle/>
                    <a:p>
                      <a:pPr algn="ctr" fontAlgn="ctr"/>
                      <a:r>
                        <a:rPr lang="pt-BR" sz="2200" b="0" i="0" u="none" strike="noStrike" dirty="0">
                          <a:solidFill>
                            <a:schemeClr val="bg1"/>
                          </a:solidFill>
                          <a:effectLst/>
                          <a:latin typeface="+mn-lt"/>
                        </a:rPr>
                        <a:t>R+0 (JSC)*, R+5 (</a:t>
                      </a:r>
                      <a:r>
                        <a:rPr lang="pt-BR" sz="2200" u="none" strike="noStrike" dirty="0">
                          <a:solidFill>
                            <a:schemeClr val="bg1"/>
                          </a:solidFill>
                          <a:effectLst/>
                          <a:latin typeface="+mn-lt"/>
                        </a:rPr>
                        <a:t>±1)*, R+9 (±2)*, R+14 (±2)*, R+30 (±3)*</a:t>
                      </a:r>
                      <a:endParaRPr lang="en-US" sz="2200" dirty="0">
                        <a:solidFill>
                          <a:schemeClr val="bg1"/>
                        </a:solidFill>
                        <a:latin typeface="+mn-lt"/>
                      </a:endParaRPr>
                    </a:p>
                  </a:txBody>
                  <a:tcPr marL="71846" marR="71846" marT="35923" marB="35923" anchor="ctr"/>
                </a:tc>
                <a:extLst>
                  <a:ext uri="{0D108BD9-81ED-4DB2-BD59-A6C34878D82A}">
                    <a16:rowId xmlns:a16="http://schemas.microsoft.com/office/drawing/2014/main" val="2211836032"/>
                  </a:ext>
                </a:extLst>
              </a:tr>
              <a:tr h="419429">
                <a:tc>
                  <a:txBody>
                    <a:bodyPr/>
                    <a:lstStyle/>
                    <a:p>
                      <a:pPr marL="0" marR="0">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Computerized dynamic posturography</a:t>
                      </a:r>
                    </a:p>
                  </a:txBody>
                  <a:tcPr marL="42358" marR="42358" marT="0" marB="0" anchor="ctr">
                    <a:lnL w="19050" cap="flat" cmpd="sng" algn="ctr">
                      <a:solidFill>
                        <a:schemeClr val="bg1"/>
                      </a:solidFill>
                      <a:prstDash val="solid"/>
                      <a:round/>
                      <a:headEnd type="none" w="med" len="med"/>
                      <a:tailEnd type="none" w="med" len="med"/>
                    </a:lnL>
                  </a:tcPr>
                </a:tc>
                <a:tc>
                  <a:txBody>
                    <a:bodyPr/>
                    <a:lstStyle/>
                    <a:p>
                      <a:pPr marL="0" marR="0" algn="ctr">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L-270/180, L-90/30</a:t>
                      </a:r>
                      <a:endParaRPr lang="en-US" sz="2200" b="0" dirty="0">
                        <a:solidFill>
                          <a:schemeClr val="bg1"/>
                        </a:solidFill>
                        <a:effectLst/>
                        <a:highlight>
                          <a:srgbClr val="FFFF00"/>
                        </a:highlight>
                        <a:latin typeface="+mn-lt"/>
                        <a:ea typeface="MS Mincho"/>
                        <a:cs typeface="Times New Roman" panose="02020603050405020304" pitchFamily="18" charset="0"/>
                      </a:endParaRPr>
                    </a:p>
                  </a:txBody>
                  <a:tcPr marL="71846" marR="71846" marT="35923" marB="35923" anchor="ctr"/>
                </a:tc>
                <a:tc>
                  <a:txBody>
                    <a:bodyPr/>
                    <a:lstStyle/>
                    <a:p>
                      <a:pPr algn="ctr"/>
                      <a:r>
                        <a:rPr lang="en-US" sz="2200" dirty="0">
                          <a:solidFill>
                            <a:schemeClr val="bg1"/>
                          </a:solidFill>
                          <a:latin typeface="+mn-lt"/>
                        </a:rPr>
                        <a:t>N/A</a:t>
                      </a:r>
                      <a:endParaRPr lang="en-US" sz="2200" dirty="0"/>
                    </a:p>
                  </a:txBody>
                  <a:tcPr marL="71846" marR="71846" marT="35923" marB="35923" anchor="ctr"/>
                </a:tc>
                <a:tc>
                  <a:txBody>
                    <a:bodyPr/>
                    <a:lstStyle/>
                    <a:p>
                      <a:pPr algn="ctr"/>
                      <a:r>
                        <a:rPr lang="en-US" sz="2200" dirty="0">
                          <a:solidFill>
                            <a:schemeClr val="bg1"/>
                          </a:solidFill>
                          <a:latin typeface="+mn-lt"/>
                        </a:rPr>
                        <a:t>R+1*, R+8 </a:t>
                      </a:r>
                      <a:r>
                        <a:rPr lang="pt-BR" sz="2200" u="none" strike="noStrike" dirty="0">
                          <a:solidFill>
                            <a:schemeClr val="bg1"/>
                          </a:solidFill>
                          <a:effectLst/>
                          <a:latin typeface="+mn-lt"/>
                        </a:rPr>
                        <a:t>(±2)</a:t>
                      </a:r>
                      <a:endParaRPr lang="en-US" sz="2200" dirty="0">
                        <a:solidFill>
                          <a:schemeClr val="bg1"/>
                        </a:solidFill>
                        <a:latin typeface="+mn-lt"/>
                      </a:endParaRPr>
                    </a:p>
                  </a:txBody>
                  <a:tcPr marL="71846" marR="71846" marT="35923" marB="35923" anchor="ctr"/>
                </a:tc>
                <a:extLst>
                  <a:ext uri="{0D108BD9-81ED-4DB2-BD59-A6C34878D82A}">
                    <a16:rowId xmlns:a16="http://schemas.microsoft.com/office/drawing/2014/main" val="3169710911"/>
                  </a:ext>
                </a:extLst>
              </a:tr>
              <a:tr h="391579">
                <a:tc gridSpan="4">
                  <a:txBody>
                    <a:bodyPr/>
                    <a:lstStyle/>
                    <a:p>
                      <a:pPr marL="0" marR="0" lvl="0" indent="0" algn="ctr" defTabSz="4023360" rtl="0" eaLnBrk="1" fontAlgn="auto" latinLnBrk="0" hangingPunct="1">
                        <a:lnSpc>
                          <a:spcPct val="115000"/>
                        </a:lnSpc>
                        <a:spcBef>
                          <a:spcPts val="0"/>
                        </a:spcBef>
                        <a:spcAft>
                          <a:spcPts val="0"/>
                        </a:spcAft>
                        <a:buClrTx/>
                        <a:buSzTx/>
                        <a:buFontTx/>
                        <a:buNone/>
                        <a:tabLst/>
                        <a:defRPr/>
                      </a:pPr>
                      <a:r>
                        <a:rPr lang="en-US" sz="2400" b="1" dirty="0">
                          <a:solidFill>
                            <a:schemeClr val="tx1"/>
                          </a:solidFill>
                          <a:effectLst/>
                          <a:latin typeface="+mn-lt"/>
                          <a:ea typeface="MS Mincho"/>
                          <a:cs typeface="Times New Roman" panose="02020603050405020304" pitchFamily="18" charset="0"/>
                        </a:rPr>
                        <a:t>Blood and Urine Biochemistry, Body Composition, Bone</a:t>
                      </a:r>
                    </a:p>
                  </a:txBody>
                  <a:tcPr marL="42358" marR="42358"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solidFill>
                      <a:schemeClr val="bg1">
                        <a:lumMod val="75000"/>
                      </a:schemeClr>
                    </a:solidFill>
                  </a:tcPr>
                </a:tc>
                <a:tc hMerge="1">
                  <a:txBody>
                    <a:bodyPr/>
                    <a:lstStyle/>
                    <a:p>
                      <a:endParaRPr lang="en-US"/>
                    </a:p>
                  </a:txBody>
                  <a:tcPr>
                    <a:lnL w="19050" cap="flat" cmpd="sng" algn="ctr">
                      <a:solidFill>
                        <a:schemeClr val="bg1"/>
                      </a:solidFill>
                      <a:prstDash val="solid"/>
                      <a:round/>
                      <a:headEnd type="none" w="med" len="med"/>
                      <a:tailEnd type="none" w="med" len="med"/>
                    </a:lnL>
                  </a:tcPr>
                </a:tc>
                <a:tc hMerge="1">
                  <a:txBody>
                    <a:bodyPr/>
                    <a:lstStyle/>
                    <a:p>
                      <a:endParaRPr lang="en-US"/>
                    </a:p>
                  </a:txBody>
                  <a:tcPr>
                    <a:lnL w="19050" cap="flat" cmpd="sng" algn="ctr">
                      <a:solidFill>
                        <a:schemeClr val="bg1"/>
                      </a:solidFill>
                      <a:prstDash val="solid"/>
                      <a:round/>
                      <a:headEnd type="none" w="med" len="med"/>
                      <a:tailEnd type="none" w="med" len="med"/>
                    </a:lnL>
                  </a:tcPr>
                </a:tc>
                <a:tc hMerge="1">
                  <a:txBody>
                    <a:bodyPr/>
                    <a:lstStyle/>
                    <a:p>
                      <a:pPr marL="0" marR="0" lvl="0" indent="0" algn="ctr" defTabSz="4023360" rtl="0" eaLnBrk="1" fontAlgn="auto" latinLnBrk="0" hangingPunct="1">
                        <a:lnSpc>
                          <a:spcPct val="115000"/>
                        </a:lnSpc>
                        <a:spcBef>
                          <a:spcPts val="0"/>
                        </a:spcBef>
                        <a:spcAft>
                          <a:spcPts val="0"/>
                        </a:spcAft>
                        <a:buClrTx/>
                        <a:buSzTx/>
                        <a:buFontTx/>
                        <a:buNone/>
                        <a:tabLst/>
                        <a:defRPr/>
                      </a:pPr>
                      <a:endParaRPr lang="en-US" sz="3200" b="1" dirty="0">
                        <a:solidFill>
                          <a:schemeClr val="tx1"/>
                        </a:solidFill>
                        <a:effectLst/>
                        <a:latin typeface="+mn-lt"/>
                        <a:ea typeface="MS Mincho"/>
                        <a:cs typeface="Times New Roman" panose="02020603050405020304" pitchFamily="18" charset="0"/>
                      </a:endParaRPr>
                    </a:p>
                  </a:txBody>
                  <a:tcPr marL="42358" marR="42358"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solidFill>
                      <a:schemeClr val="bg1">
                        <a:lumMod val="75000"/>
                      </a:schemeClr>
                    </a:solidFill>
                  </a:tcPr>
                </a:tc>
                <a:extLst>
                  <a:ext uri="{0D108BD9-81ED-4DB2-BD59-A6C34878D82A}">
                    <a16:rowId xmlns:a16="http://schemas.microsoft.com/office/drawing/2014/main" val="3679721337"/>
                  </a:ext>
                </a:extLst>
              </a:tr>
              <a:tr h="430041">
                <a:tc>
                  <a:txBody>
                    <a:bodyPr/>
                    <a:lstStyle/>
                    <a:p>
                      <a:pPr marL="0" marR="0">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Blood collection</a:t>
                      </a:r>
                    </a:p>
                  </a:txBody>
                  <a:tcPr marL="42358" marR="42358" marT="0" marB="0" anchor="ctr">
                    <a:lnL w="19050" cap="flat" cmpd="sng" algn="ctr">
                      <a:solidFill>
                        <a:schemeClr val="bg1"/>
                      </a:solidFill>
                      <a:prstDash val="solid"/>
                      <a:round/>
                      <a:headEnd type="none" w="med" len="med"/>
                      <a:tailEnd type="none" w="med" len="med"/>
                    </a:lnL>
                  </a:tcPr>
                </a:tc>
                <a:tc>
                  <a:txBody>
                    <a:bodyPr/>
                    <a:lstStyle/>
                    <a:p>
                      <a:pPr marL="0" marR="0" algn="ctr">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L-180/launch</a:t>
                      </a:r>
                      <a:endParaRPr lang="en-US" sz="2200" b="0" dirty="0">
                        <a:solidFill>
                          <a:schemeClr val="bg1"/>
                        </a:solidFill>
                        <a:effectLst/>
                        <a:highlight>
                          <a:srgbClr val="FFFF00"/>
                        </a:highlight>
                        <a:latin typeface="+mn-lt"/>
                        <a:ea typeface="MS Mincho"/>
                        <a:cs typeface="Times New Roman" panose="02020603050405020304" pitchFamily="18" charset="0"/>
                      </a:endParaRPr>
                    </a:p>
                  </a:txBody>
                  <a:tcPr marL="71846" marR="71846" marT="35923" marB="35923" anchor="ctr"/>
                </a:tc>
                <a:tc>
                  <a:txBody>
                    <a:bodyPr/>
                    <a:lstStyle/>
                    <a:p>
                      <a:pPr algn="ctr"/>
                      <a:r>
                        <a:rPr lang="en-US" sz="2200">
                          <a:solidFill>
                            <a:schemeClr val="bg1"/>
                          </a:solidFill>
                          <a:latin typeface="+mn-lt"/>
                        </a:rPr>
                        <a:t>FD30 (</a:t>
                      </a:r>
                      <a:r>
                        <a:rPr lang="pt-BR" sz="2200" u="none" strike="noStrike">
                          <a:solidFill>
                            <a:schemeClr val="bg1"/>
                          </a:solidFill>
                          <a:effectLst/>
                          <a:latin typeface="+mn-lt"/>
                        </a:rPr>
                        <a:t>±15), R-30 (±30)</a:t>
                      </a:r>
                      <a:endParaRPr lang="en-US" sz="2200"/>
                    </a:p>
                  </a:txBody>
                  <a:tcPr marL="71846" marR="71846" marT="35923" marB="35923" anchor="ctr"/>
                </a:tc>
                <a:tc>
                  <a:txBody>
                    <a:bodyPr/>
                    <a:lstStyle/>
                    <a:p>
                      <a:pPr algn="ctr" fontAlgn="ctr"/>
                      <a:r>
                        <a:rPr lang="en-US" sz="2200" dirty="0">
                          <a:solidFill>
                            <a:schemeClr val="bg1"/>
                          </a:solidFill>
                          <a:latin typeface="+mn-lt"/>
                        </a:rPr>
                        <a:t>R+30 (</a:t>
                      </a:r>
                      <a:r>
                        <a:rPr lang="pt-BR" sz="2200" u="none" strike="noStrike" dirty="0">
                          <a:solidFill>
                            <a:schemeClr val="bg1"/>
                          </a:solidFill>
                          <a:effectLst/>
                          <a:latin typeface="+mn-lt"/>
                        </a:rPr>
                        <a:t>±15)</a:t>
                      </a:r>
                      <a:endParaRPr lang="en-US" sz="2200" dirty="0">
                        <a:solidFill>
                          <a:schemeClr val="bg1"/>
                        </a:solidFill>
                        <a:latin typeface="+mn-lt"/>
                      </a:endParaRPr>
                    </a:p>
                  </a:txBody>
                  <a:tcPr marL="71846" marR="71846" marT="35923" marB="35923" anchor="ctr"/>
                </a:tc>
                <a:extLst>
                  <a:ext uri="{0D108BD9-81ED-4DB2-BD59-A6C34878D82A}">
                    <a16:rowId xmlns:a16="http://schemas.microsoft.com/office/drawing/2014/main" val="3241838090"/>
                  </a:ext>
                </a:extLst>
              </a:tr>
              <a:tr h="430041">
                <a:tc>
                  <a:txBody>
                    <a:bodyPr/>
                    <a:lstStyle/>
                    <a:p>
                      <a:pPr marL="0" marR="0">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48-hour (24-hour for in-flight) urine collection</a:t>
                      </a:r>
                    </a:p>
                  </a:txBody>
                  <a:tcPr marL="42358" marR="42358" marT="0" marB="0" anchor="ctr">
                    <a:lnL w="19050" cap="flat" cmpd="sng" algn="ctr">
                      <a:solidFill>
                        <a:schemeClr val="bg1"/>
                      </a:solidFill>
                      <a:prstDash val="solid"/>
                      <a:round/>
                      <a:headEnd type="none" w="med" len="med"/>
                      <a:tailEnd type="none" w="med" len="med"/>
                    </a:lnL>
                  </a:tcPr>
                </a:tc>
                <a:tc>
                  <a:txBody>
                    <a:bodyPr/>
                    <a:lstStyle/>
                    <a:p>
                      <a:pPr marL="0" marR="0" algn="ctr">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L-90/30</a:t>
                      </a:r>
                      <a:endParaRPr lang="en-US" sz="2200" b="0" dirty="0">
                        <a:solidFill>
                          <a:schemeClr val="bg1"/>
                        </a:solidFill>
                        <a:effectLst/>
                        <a:highlight>
                          <a:srgbClr val="FFFF00"/>
                        </a:highlight>
                        <a:latin typeface="+mn-lt"/>
                        <a:ea typeface="MS Mincho"/>
                        <a:cs typeface="Times New Roman" panose="02020603050405020304" pitchFamily="18" charset="0"/>
                      </a:endParaRPr>
                    </a:p>
                  </a:txBody>
                  <a:tcPr marL="71846" marR="71846" marT="35923" marB="35923" anchor="ctr"/>
                </a:tc>
                <a:tc>
                  <a:txBody>
                    <a:bodyPr/>
                    <a:lstStyle/>
                    <a:p>
                      <a:pPr algn="ctr"/>
                      <a:r>
                        <a:rPr lang="en-US" sz="2200" dirty="0">
                          <a:solidFill>
                            <a:schemeClr val="bg1"/>
                          </a:solidFill>
                          <a:latin typeface="+mn-lt"/>
                        </a:rPr>
                        <a:t>FD30 (</a:t>
                      </a:r>
                      <a:r>
                        <a:rPr lang="pt-BR" sz="2200" u="none" strike="noStrike" dirty="0">
                          <a:solidFill>
                            <a:schemeClr val="bg1"/>
                          </a:solidFill>
                          <a:effectLst/>
                          <a:latin typeface="+mn-lt"/>
                        </a:rPr>
                        <a:t>±15)*, FD90 (±45)*, R-30 (±30)*</a:t>
                      </a:r>
                      <a:endParaRPr lang="en-US" sz="2200" dirty="0"/>
                    </a:p>
                  </a:txBody>
                  <a:tcPr marL="71846" marR="71846" marT="35923" marB="35923" anchor="ctr"/>
                </a:tc>
                <a:tc>
                  <a:txBody>
                    <a:bodyPr/>
                    <a:lstStyle/>
                    <a:p>
                      <a:pPr algn="ctr"/>
                      <a:r>
                        <a:rPr lang="en-US" sz="2200" dirty="0">
                          <a:solidFill>
                            <a:schemeClr val="bg1"/>
                          </a:solidFill>
                          <a:latin typeface="+mn-lt"/>
                        </a:rPr>
                        <a:t>R+0, R+20/30</a:t>
                      </a:r>
                      <a:endParaRPr lang="en-US" sz="2200" dirty="0">
                        <a:solidFill>
                          <a:schemeClr val="bg1"/>
                        </a:solidFill>
                        <a:highlight>
                          <a:srgbClr val="FFFF00"/>
                        </a:highlight>
                        <a:latin typeface="+mn-lt"/>
                      </a:endParaRPr>
                    </a:p>
                  </a:txBody>
                  <a:tcPr marL="71846" marR="71846" marT="35923" marB="35923" anchor="ctr"/>
                </a:tc>
                <a:extLst>
                  <a:ext uri="{0D108BD9-81ED-4DB2-BD59-A6C34878D82A}">
                    <a16:rowId xmlns:a16="http://schemas.microsoft.com/office/drawing/2014/main" val="2637961220"/>
                  </a:ext>
                </a:extLst>
              </a:tr>
              <a:tr h="430041">
                <a:tc>
                  <a:txBody>
                    <a:bodyPr/>
                    <a:lstStyle/>
                    <a:p>
                      <a:pPr marL="0" marR="0">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Dual-energy x-ray absorptiometry</a:t>
                      </a:r>
                    </a:p>
                  </a:txBody>
                  <a:tcPr marL="42358" marR="42358" marT="0" marB="0" anchor="ctr">
                    <a:lnL w="19050" cap="flat" cmpd="sng" algn="ctr">
                      <a:solidFill>
                        <a:schemeClr val="bg1"/>
                      </a:solidFill>
                      <a:prstDash val="solid"/>
                      <a:round/>
                      <a:headEnd type="none" w="med" len="med"/>
                      <a:tailEnd type="none" w="med" len="med"/>
                    </a:lnL>
                  </a:tcPr>
                </a:tc>
                <a:tc>
                  <a:txBody>
                    <a:bodyPr/>
                    <a:lstStyle/>
                    <a:p>
                      <a:pPr marL="0" marR="0" algn="ctr">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L-21/18m, L-180/30</a:t>
                      </a:r>
                      <a:endParaRPr lang="en-US" sz="2200" b="0" dirty="0">
                        <a:solidFill>
                          <a:schemeClr val="bg1"/>
                        </a:solidFill>
                        <a:effectLst/>
                        <a:highlight>
                          <a:srgbClr val="FFFF00"/>
                        </a:highlight>
                        <a:latin typeface="+mn-lt"/>
                        <a:ea typeface="MS Mincho"/>
                        <a:cs typeface="Times New Roman" panose="02020603050405020304" pitchFamily="18" charset="0"/>
                      </a:endParaRPr>
                    </a:p>
                  </a:txBody>
                  <a:tcPr marL="71846" marR="71846" marT="35923" marB="35923" anchor="ctr"/>
                </a:tc>
                <a:tc>
                  <a:txBody>
                    <a:bodyPr/>
                    <a:lstStyle/>
                    <a:p>
                      <a:pPr algn="ctr"/>
                      <a:r>
                        <a:rPr lang="en-US" sz="2200" dirty="0">
                          <a:solidFill>
                            <a:schemeClr val="bg1"/>
                          </a:solidFill>
                          <a:latin typeface="+mn-lt"/>
                        </a:rPr>
                        <a:t>N/A</a:t>
                      </a:r>
                      <a:endParaRPr lang="en-US" sz="2200" dirty="0"/>
                    </a:p>
                  </a:txBody>
                  <a:tcPr marL="71846" marR="71846" marT="35923" marB="35923" anchor="ctr"/>
                </a:tc>
                <a:tc>
                  <a:txBody>
                    <a:bodyPr/>
                    <a:lstStyle/>
                    <a:p>
                      <a:pPr algn="ctr"/>
                      <a:r>
                        <a:rPr lang="en-US" sz="2200" b="0" dirty="0">
                          <a:solidFill>
                            <a:schemeClr val="bg1"/>
                          </a:solidFill>
                          <a:latin typeface="+mn-lt"/>
                        </a:rPr>
                        <a:t>R+5/30</a:t>
                      </a:r>
                      <a:endParaRPr lang="en-US" sz="2200" b="0" dirty="0">
                        <a:solidFill>
                          <a:schemeClr val="bg1"/>
                        </a:solidFill>
                        <a:highlight>
                          <a:srgbClr val="FFFF00"/>
                        </a:highlight>
                        <a:latin typeface="+mn-lt"/>
                      </a:endParaRPr>
                    </a:p>
                  </a:txBody>
                  <a:tcPr marL="71846" marR="71846" marT="35923" marB="35923" anchor="ctr"/>
                </a:tc>
                <a:extLst>
                  <a:ext uri="{0D108BD9-81ED-4DB2-BD59-A6C34878D82A}">
                    <a16:rowId xmlns:a16="http://schemas.microsoft.com/office/drawing/2014/main" val="3417896542"/>
                  </a:ext>
                </a:extLst>
              </a:tr>
              <a:tr h="391579">
                <a:tc gridSpan="4">
                  <a:txBody>
                    <a:bodyPr/>
                    <a:lstStyle/>
                    <a:p>
                      <a:pPr marL="0" marR="0" algn="ctr">
                        <a:lnSpc>
                          <a:spcPct val="115000"/>
                        </a:lnSpc>
                        <a:spcBef>
                          <a:spcPts val="0"/>
                        </a:spcBef>
                        <a:spcAft>
                          <a:spcPts val="0"/>
                        </a:spcAft>
                      </a:pPr>
                      <a:r>
                        <a:rPr lang="en-US" sz="2400" b="1" dirty="0">
                          <a:solidFill>
                            <a:schemeClr val="tx1"/>
                          </a:solidFill>
                          <a:effectLst/>
                          <a:latin typeface="+mn-lt"/>
                          <a:ea typeface="MS Mincho"/>
                          <a:cs typeface="Times New Roman" panose="02020603050405020304" pitchFamily="18" charset="0"/>
                        </a:rPr>
                        <a:t>Physical Performance</a:t>
                      </a:r>
                    </a:p>
                  </a:txBody>
                  <a:tcPr marL="42358" marR="42358"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solidFill>
                      <a:schemeClr val="bg1">
                        <a:lumMod val="75000"/>
                      </a:schemeClr>
                    </a:solidFill>
                  </a:tcPr>
                </a:tc>
                <a:tc hMerge="1">
                  <a:txBody>
                    <a:bodyPr/>
                    <a:lstStyle/>
                    <a:p>
                      <a:endParaRPr lang="en-US"/>
                    </a:p>
                  </a:txBody>
                  <a:tcPr>
                    <a:lnL w="19050" cap="flat" cmpd="sng" algn="ctr">
                      <a:solidFill>
                        <a:schemeClr val="bg1"/>
                      </a:solidFill>
                      <a:prstDash val="solid"/>
                      <a:round/>
                      <a:headEnd type="none" w="med" len="med"/>
                      <a:tailEnd type="none" w="med" len="med"/>
                    </a:lnL>
                  </a:tcPr>
                </a:tc>
                <a:tc hMerge="1">
                  <a:txBody>
                    <a:bodyPr/>
                    <a:lstStyle/>
                    <a:p>
                      <a:endParaRPr lang="en-US"/>
                    </a:p>
                  </a:txBody>
                  <a:tcPr>
                    <a:lnL w="19050" cap="flat" cmpd="sng" algn="ctr">
                      <a:solidFill>
                        <a:schemeClr val="bg1"/>
                      </a:solidFill>
                      <a:prstDash val="solid"/>
                      <a:round/>
                      <a:headEnd type="none" w="med" len="med"/>
                      <a:tailEnd type="none" w="med" len="med"/>
                    </a:lnL>
                  </a:tcPr>
                </a:tc>
                <a:tc hMerge="1">
                  <a:txBody>
                    <a:bodyPr/>
                    <a:lstStyle/>
                    <a:p>
                      <a:pPr marL="0" marR="0" algn="ctr">
                        <a:lnSpc>
                          <a:spcPct val="115000"/>
                        </a:lnSpc>
                        <a:spcBef>
                          <a:spcPts val="0"/>
                        </a:spcBef>
                        <a:spcAft>
                          <a:spcPts val="0"/>
                        </a:spcAft>
                      </a:pPr>
                      <a:endParaRPr lang="en-US" sz="3200" b="1" dirty="0">
                        <a:solidFill>
                          <a:schemeClr val="tx1"/>
                        </a:solidFill>
                        <a:effectLst/>
                        <a:latin typeface="+mn-lt"/>
                        <a:ea typeface="MS Mincho"/>
                        <a:cs typeface="Times New Roman" panose="02020603050405020304" pitchFamily="18" charset="0"/>
                      </a:endParaRPr>
                    </a:p>
                  </a:txBody>
                  <a:tcPr marL="42358" marR="42358"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solidFill>
                      <a:schemeClr val="bg1">
                        <a:lumMod val="75000"/>
                      </a:schemeClr>
                    </a:solidFill>
                  </a:tcPr>
                </a:tc>
                <a:extLst>
                  <a:ext uri="{0D108BD9-81ED-4DB2-BD59-A6C34878D82A}">
                    <a16:rowId xmlns:a16="http://schemas.microsoft.com/office/drawing/2014/main" val="2690836064"/>
                  </a:ext>
                </a:extLst>
              </a:tr>
              <a:tr h="430041">
                <a:tc>
                  <a:txBody>
                    <a:bodyPr/>
                    <a:lstStyle/>
                    <a:p>
                      <a:pPr marL="0" marR="0">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VO</a:t>
                      </a:r>
                      <a:r>
                        <a:rPr lang="en-US" sz="2200" b="0" baseline="-25000" dirty="0">
                          <a:solidFill>
                            <a:schemeClr val="bg1"/>
                          </a:solidFill>
                          <a:effectLst/>
                          <a:latin typeface="+mn-lt"/>
                          <a:ea typeface="MS Mincho"/>
                          <a:cs typeface="Times New Roman" panose="02020603050405020304" pitchFamily="18" charset="0"/>
                        </a:rPr>
                        <a:t>2peak</a:t>
                      </a:r>
                      <a:r>
                        <a:rPr lang="en-US" sz="2200" b="0" baseline="0" dirty="0">
                          <a:solidFill>
                            <a:schemeClr val="bg1"/>
                          </a:solidFill>
                          <a:effectLst/>
                          <a:latin typeface="+mn-lt"/>
                          <a:ea typeface="MS Mincho"/>
                          <a:cs typeface="Times New Roman" panose="02020603050405020304" pitchFamily="18" charset="0"/>
                        </a:rPr>
                        <a:t> (cycle)</a:t>
                      </a:r>
                      <a:endParaRPr lang="en-US" sz="2200" b="0" baseline="-25000" dirty="0">
                        <a:solidFill>
                          <a:schemeClr val="bg1"/>
                        </a:solidFill>
                        <a:effectLst/>
                        <a:latin typeface="+mn-lt"/>
                        <a:ea typeface="MS Mincho"/>
                        <a:cs typeface="Times New Roman" panose="02020603050405020304" pitchFamily="18" charset="0"/>
                      </a:endParaRPr>
                    </a:p>
                  </a:txBody>
                  <a:tcPr marL="42358" marR="42358" marT="0" marB="0" anchor="ctr">
                    <a:lnL w="19050" cap="flat" cmpd="sng" algn="ctr">
                      <a:solidFill>
                        <a:schemeClr val="bg1"/>
                      </a:solidFill>
                      <a:prstDash val="solid"/>
                      <a:round/>
                      <a:headEnd type="none" w="med" len="med"/>
                      <a:tailEnd type="none" w="med" len="med"/>
                    </a:lnL>
                  </a:tcPr>
                </a:tc>
                <a:tc>
                  <a:txBody>
                    <a:bodyPr/>
                    <a:lstStyle/>
                    <a:p>
                      <a:pPr marL="0" marR="0" algn="ctr">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L-365 (</a:t>
                      </a:r>
                      <a:r>
                        <a:rPr lang="pt-BR" sz="2200" u="none" strike="noStrike" dirty="0">
                          <a:solidFill>
                            <a:schemeClr val="bg1"/>
                          </a:solidFill>
                          <a:effectLst/>
                          <a:latin typeface="+mn-lt"/>
                        </a:rPr>
                        <a:t>±30), L-90/30 (±30)</a:t>
                      </a:r>
                      <a:endParaRPr lang="en-US" sz="2200" b="0" dirty="0">
                        <a:solidFill>
                          <a:schemeClr val="bg1"/>
                        </a:solidFill>
                        <a:effectLst/>
                        <a:latin typeface="+mn-lt"/>
                        <a:ea typeface="MS Mincho"/>
                        <a:cs typeface="Times New Roman" panose="02020603050405020304" pitchFamily="18" charset="0"/>
                      </a:endParaRPr>
                    </a:p>
                  </a:txBody>
                  <a:tcPr marL="71846" marR="71846" marT="35923" marB="35923" anchor="ctr"/>
                </a:tc>
                <a:tc>
                  <a:txBody>
                    <a:bodyPr/>
                    <a:lstStyle/>
                    <a:p>
                      <a:pPr algn="ctr"/>
                      <a:r>
                        <a:rPr lang="en-US" sz="2200" dirty="0">
                          <a:solidFill>
                            <a:schemeClr val="bg1"/>
                          </a:solidFill>
                          <a:latin typeface="+mn-lt"/>
                        </a:rPr>
                        <a:t>FD14 (</a:t>
                      </a:r>
                      <a:r>
                        <a:rPr lang="pt-BR" sz="2200" u="none" strike="noStrike" dirty="0">
                          <a:solidFill>
                            <a:schemeClr val="bg1"/>
                          </a:solidFill>
                          <a:effectLst/>
                          <a:latin typeface="+mn-lt"/>
                        </a:rPr>
                        <a:t>±2), FD75 (±7), R-14 (±5)</a:t>
                      </a:r>
                      <a:endParaRPr lang="en-US" sz="2200" dirty="0">
                        <a:solidFill>
                          <a:schemeClr val="bg1"/>
                        </a:solidFill>
                        <a:latin typeface="+mn-lt"/>
                      </a:endParaRPr>
                    </a:p>
                  </a:txBody>
                  <a:tcPr marL="71846" marR="71846" marT="35923" marB="35923" anchor="ctr"/>
                </a:tc>
                <a:tc>
                  <a:txBody>
                    <a:bodyPr/>
                    <a:lstStyle/>
                    <a:p>
                      <a:pPr algn="ctr"/>
                      <a:r>
                        <a:rPr lang="en-US" sz="2200" dirty="0">
                          <a:solidFill>
                            <a:schemeClr val="bg1"/>
                          </a:solidFill>
                          <a:latin typeface="+mn-lt"/>
                        </a:rPr>
                        <a:t>R+5 (</a:t>
                      </a:r>
                      <a:r>
                        <a:rPr lang="pt-BR" sz="2200" u="none" strike="noStrike" dirty="0">
                          <a:solidFill>
                            <a:schemeClr val="bg1"/>
                          </a:solidFill>
                          <a:effectLst/>
                          <a:latin typeface="+mn-lt"/>
                        </a:rPr>
                        <a:t>±2), R+30 (±4)</a:t>
                      </a:r>
                      <a:endParaRPr lang="en-US" sz="2200" dirty="0">
                        <a:solidFill>
                          <a:schemeClr val="bg1"/>
                        </a:solidFill>
                        <a:latin typeface="+mn-lt"/>
                      </a:endParaRPr>
                    </a:p>
                  </a:txBody>
                  <a:tcPr marL="71846" marR="71846" marT="35923" marB="35923" anchor="ctr"/>
                </a:tc>
                <a:extLst>
                  <a:ext uri="{0D108BD9-81ED-4DB2-BD59-A6C34878D82A}">
                    <a16:rowId xmlns:a16="http://schemas.microsoft.com/office/drawing/2014/main" val="2362234002"/>
                  </a:ext>
                </a:extLst>
              </a:tr>
              <a:tr h="430041">
                <a:tc>
                  <a:txBody>
                    <a:bodyPr/>
                    <a:lstStyle/>
                    <a:p>
                      <a:pPr marL="0" marR="0">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Isokinetic testing</a:t>
                      </a:r>
                    </a:p>
                  </a:txBody>
                  <a:tcPr marL="42358" marR="42358" marT="0" marB="0" anchor="ctr">
                    <a:lnL w="19050" cap="flat" cmpd="sng" algn="ctr">
                      <a:solidFill>
                        <a:schemeClr val="bg1"/>
                      </a:solidFill>
                      <a:prstDash val="solid"/>
                      <a:round/>
                      <a:headEnd type="none" w="med" len="med"/>
                      <a:tailEnd type="none" w="med" len="med"/>
                    </a:lnL>
                  </a:tcPr>
                </a:tc>
                <a:tc>
                  <a:txBody>
                    <a:bodyPr/>
                    <a:lstStyle/>
                    <a:p>
                      <a:pPr marL="0" marR="0" algn="ctr">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L-270/180 (±14), L-90/30 (±5)</a:t>
                      </a:r>
                    </a:p>
                  </a:txBody>
                  <a:tcPr marL="71846" marR="71846" marT="35923" marB="35923" anchor="ctr"/>
                </a:tc>
                <a:tc>
                  <a:txBody>
                    <a:bodyPr/>
                    <a:lstStyle/>
                    <a:p>
                      <a:pPr algn="ctr"/>
                      <a:r>
                        <a:rPr lang="en-US" sz="2200" dirty="0">
                          <a:solidFill>
                            <a:schemeClr val="bg1"/>
                          </a:solidFill>
                          <a:latin typeface="+mn-lt"/>
                        </a:rPr>
                        <a:t>N/A</a:t>
                      </a:r>
                    </a:p>
                  </a:txBody>
                  <a:tcPr marL="71846" marR="71846" marT="35923" marB="35923" anchor="ctr"/>
                </a:tc>
                <a:tc>
                  <a:txBody>
                    <a:bodyPr/>
                    <a:lstStyle/>
                    <a:p>
                      <a:pPr algn="ctr"/>
                      <a:r>
                        <a:rPr lang="en-US" sz="2200" dirty="0">
                          <a:solidFill>
                            <a:schemeClr val="bg1"/>
                          </a:solidFill>
                          <a:latin typeface="+mn-lt"/>
                        </a:rPr>
                        <a:t>R+5 (</a:t>
                      </a:r>
                      <a:r>
                        <a:rPr lang="pt-BR" sz="2200" u="none" strike="noStrike" dirty="0">
                          <a:solidFill>
                            <a:schemeClr val="bg1"/>
                          </a:solidFill>
                          <a:effectLst/>
                          <a:latin typeface="+mn-lt"/>
                        </a:rPr>
                        <a:t>±1), R+14 (±1), R+30 (±2)</a:t>
                      </a:r>
                      <a:endParaRPr lang="en-US" sz="2200" dirty="0">
                        <a:solidFill>
                          <a:schemeClr val="bg1"/>
                        </a:solidFill>
                        <a:latin typeface="+mn-lt"/>
                      </a:endParaRPr>
                    </a:p>
                  </a:txBody>
                  <a:tcPr marL="71846" marR="71846" marT="35923" marB="35923" anchor="ctr"/>
                </a:tc>
                <a:extLst>
                  <a:ext uri="{0D108BD9-81ED-4DB2-BD59-A6C34878D82A}">
                    <a16:rowId xmlns:a16="http://schemas.microsoft.com/office/drawing/2014/main" val="3133300465"/>
                  </a:ext>
                </a:extLst>
              </a:tr>
              <a:tr h="430041">
                <a:tc>
                  <a:txBody>
                    <a:bodyPr/>
                    <a:lstStyle/>
                    <a:p>
                      <a:pPr marL="0" marR="0">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Isometric mid-thigh pull</a:t>
                      </a:r>
                    </a:p>
                  </a:txBody>
                  <a:tcPr marL="42358" marR="42358" marT="0" marB="0" anchor="ctr">
                    <a:lnL w="19050" cap="flat" cmpd="sng" algn="ctr">
                      <a:solidFill>
                        <a:schemeClr val="bg1"/>
                      </a:solidFill>
                      <a:prstDash val="solid"/>
                      <a:round/>
                      <a:headEnd type="none" w="med" len="med"/>
                      <a:tailEnd type="none" w="med" len="med"/>
                    </a:lnL>
                  </a:tcPr>
                </a:tc>
                <a:tc>
                  <a:txBody>
                    <a:bodyPr/>
                    <a:lstStyle/>
                    <a:p>
                      <a:pPr marL="0" marR="0" algn="ctr">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L-180 (</a:t>
                      </a:r>
                      <a:r>
                        <a:rPr lang="pt-BR" sz="2200" u="none" strike="noStrike" dirty="0">
                          <a:solidFill>
                            <a:schemeClr val="bg1"/>
                          </a:solidFill>
                          <a:effectLst/>
                          <a:latin typeface="+mn-lt"/>
                        </a:rPr>
                        <a:t>±45)*, L-60 (±30)*</a:t>
                      </a:r>
                      <a:endParaRPr lang="en-US" sz="2200" b="0" dirty="0">
                        <a:solidFill>
                          <a:schemeClr val="bg1"/>
                        </a:solidFill>
                        <a:effectLst/>
                        <a:latin typeface="+mn-lt"/>
                        <a:ea typeface="MS Mincho"/>
                        <a:cs typeface="Times New Roman" panose="02020603050405020304" pitchFamily="18" charset="0"/>
                      </a:endParaRPr>
                    </a:p>
                  </a:txBody>
                  <a:tcPr marL="71846" marR="71846" marT="35923" marB="35923" anchor="ctr"/>
                </a:tc>
                <a:tc>
                  <a:txBody>
                    <a:bodyPr/>
                    <a:lstStyle/>
                    <a:p>
                      <a:pPr algn="ctr"/>
                      <a:r>
                        <a:rPr lang="en-US" sz="2200" dirty="0">
                          <a:solidFill>
                            <a:schemeClr val="bg1"/>
                          </a:solidFill>
                          <a:latin typeface="+mn-lt"/>
                        </a:rPr>
                        <a:t>FD14 </a:t>
                      </a:r>
                      <a:r>
                        <a:rPr lang="pt-BR" sz="2200" u="none" strike="noStrike" dirty="0">
                          <a:solidFill>
                            <a:schemeClr val="bg1"/>
                          </a:solidFill>
                          <a:effectLst/>
                          <a:latin typeface="+mn-lt"/>
                        </a:rPr>
                        <a:t>(±2)</a:t>
                      </a:r>
                      <a:r>
                        <a:rPr lang="en-US" sz="2200" dirty="0">
                          <a:solidFill>
                            <a:schemeClr val="bg1"/>
                          </a:solidFill>
                          <a:latin typeface="+mn-lt"/>
                        </a:rPr>
                        <a:t>*, FD45 </a:t>
                      </a:r>
                      <a:r>
                        <a:rPr lang="pt-BR" sz="2200" u="none" strike="noStrike" dirty="0">
                          <a:solidFill>
                            <a:schemeClr val="bg1"/>
                          </a:solidFill>
                          <a:effectLst/>
                          <a:latin typeface="+mn-lt"/>
                        </a:rPr>
                        <a:t>(±2)</a:t>
                      </a:r>
                      <a:r>
                        <a:rPr lang="en-US" sz="2200" dirty="0">
                          <a:solidFill>
                            <a:schemeClr val="bg1"/>
                          </a:solidFill>
                          <a:latin typeface="+mn-lt"/>
                        </a:rPr>
                        <a:t>*, FD60 </a:t>
                      </a:r>
                      <a:r>
                        <a:rPr lang="pt-BR" sz="2200" u="none" strike="noStrike" dirty="0">
                          <a:solidFill>
                            <a:schemeClr val="bg1"/>
                          </a:solidFill>
                          <a:effectLst/>
                          <a:latin typeface="+mn-lt"/>
                        </a:rPr>
                        <a:t>(±2)*</a:t>
                      </a:r>
                      <a:r>
                        <a:rPr lang="en-US" sz="2200" dirty="0">
                          <a:solidFill>
                            <a:schemeClr val="bg1"/>
                          </a:solidFill>
                          <a:latin typeface="+mn-lt"/>
                        </a:rPr>
                        <a:t>, monthly*, R-14 </a:t>
                      </a:r>
                      <a:r>
                        <a:rPr lang="pt-BR" sz="2200" u="none" strike="noStrike" dirty="0">
                          <a:solidFill>
                            <a:schemeClr val="bg1"/>
                          </a:solidFill>
                          <a:effectLst/>
                          <a:latin typeface="+mn-lt"/>
                        </a:rPr>
                        <a:t>(±2)</a:t>
                      </a:r>
                      <a:r>
                        <a:rPr lang="en-US" sz="2200" dirty="0">
                          <a:solidFill>
                            <a:schemeClr val="bg1"/>
                          </a:solidFill>
                          <a:latin typeface="+mn-lt"/>
                        </a:rPr>
                        <a:t>*</a:t>
                      </a:r>
                    </a:p>
                  </a:txBody>
                  <a:tcPr marL="71846" marR="71846" marT="35923" marB="35923" anchor="ctr"/>
                </a:tc>
                <a:tc>
                  <a:txBody>
                    <a:bodyPr/>
                    <a:lstStyle/>
                    <a:p>
                      <a:pPr algn="ctr"/>
                      <a:r>
                        <a:rPr lang="en-US" sz="2200" dirty="0">
                          <a:solidFill>
                            <a:schemeClr val="bg1"/>
                          </a:solidFill>
                          <a:latin typeface="+mn-lt"/>
                        </a:rPr>
                        <a:t>R+5 (</a:t>
                      </a:r>
                      <a:r>
                        <a:rPr lang="pt-BR" sz="2200" u="none" strike="noStrike" dirty="0">
                          <a:solidFill>
                            <a:schemeClr val="bg1"/>
                          </a:solidFill>
                          <a:effectLst/>
                          <a:latin typeface="+mn-lt"/>
                        </a:rPr>
                        <a:t>±1)*, R+14 (±2)*, R+30 (±3)*</a:t>
                      </a:r>
                      <a:endParaRPr lang="en-US" sz="2200" dirty="0">
                        <a:solidFill>
                          <a:schemeClr val="bg1"/>
                        </a:solidFill>
                        <a:latin typeface="+mn-lt"/>
                      </a:endParaRPr>
                    </a:p>
                  </a:txBody>
                  <a:tcPr marL="71846" marR="71846" marT="35923" marB="35923" anchor="ctr"/>
                </a:tc>
                <a:extLst>
                  <a:ext uri="{0D108BD9-81ED-4DB2-BD59-A6C34878D82A}">
                    <a16:rowId xmlns:a16="http://schemas.microsoft.com/office/drawing/2014/main" val="2046003972"/>
                  </a:ext>
                </a:extLst>
              </a:tr>
              <a:tr h="430041">
                <a:tc>
                  <a:txBody>
                    <a:bodyPr/>
                    <a:lstStyle/>
                    <a:p>
                      <a:pPr marL="0" marR="0">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Leg press strength and power endurance</a:t>
                      </a:r>
                    </a:p>
                  </a:txBody>
                  <a:tcPr marL="42358" marR="42358" marT="0" marB="0" anchor="ctr">
                    <a:lnL w="19050" cap="flat" cmpd="sng" algn="ctr">
                      <a:solidFill>
                        <a:schemeClr val="bg1"/>
                      </a:solidFill>
                      <a:prstDash val="solid"/>
                      <a:round/>
                      <a:headEnd type="none" w="med" len="med"/>
                      <a:tailEnd type="none" w="med" len="med"/>
                    </a:lnL>
                  </a:tcPr>
                </a:tc>
                <a:tc>
                  <a:txBody>
                    <a:bodyPr/>
                    <a:lstStyle/>
                    <a:p>
                      <a:pPr marL="0" marR="0" lvl="0" indent="0" algn="ctr" defTabSz="4023360" rtl="0" eaLnBrk="1" fontAlgn="auto" latinLnBrk="0" hangingPunct="1">
                        <a:lnSpc>
                          <a:spcPct val="115000"/>
                        </a:lnSpc>
                        <a:spcBef>
                          <a:spcPts val="0"/>
                        </a:spcBef>
                        <a:spcAft>
                          <a:spcPts val="0"/>
                        </a:spcAft>
                        <a:buClrTx/>
                        <a:buSzTx/>
                        <a:buFontTx/>
                        <a:buNone/>
                        <a:tabLst/>
                        <a:defRPr/>
                      </a:pPr>
                      <a:r>
                        <a:rPr lang="en-US" sz="2200" b="0" dirty="0">
                          <a:solidFill>
                            <a:schemeClr val="bg1"/>
                          </a:solidFill>
                          <a:effectLst/>
                          <a:latin typeface="+mn-lt"/>
                          <a:ea typeface="MS Mincho"/>
                          <a:cs typeface="Times New Roman" panose="02020603050405020304" pitchFamily="18" charset="0"/>
                        </a:rPr>
                        <a:t>L-180 (</a:t>
                      </a:r>
                      <a:r>
                        <a:rPr lang="pt-BR" sz="2200" u="none" strike="noStrike" dirty="0">
                          <a:solidFill>
                            <a:schemeClr val="bg1"/>
                          </a:solidFill>
                          <a:effectLst/>
                          <a:latin typeface="+mn-lt"/>
                        </a:rPr>
                        <a:t>±45)*, L-60 (±30)*</a:t>
                      </a:r>
                      <a:endParaRPr lang="en-US" sz="2200" b="0" dirty="0">
                        <a:solidFill>
                          <a:schemeClr val="bg1"/>
                        </a:solidFill>
                        <a:effectLst/>
                        <a:latin typeface="+mn-lt"/>
                        <a:ea typeface="MS Mincho"/>
                        <a:cs typeface="Times New Roman" panose="02020603050405020304" pitchFamily="18" charset="0"/>
                      </a:endParaRPr>
                    </a:p>
                  </a:txBody>
                  <a:tcPr marL="71846" marR="71846" marT="35923" marB="35923" anchor="ctr"/>
                </a:tc>
                <a:tc>
                  <a:txBody>
                    <a:bodyPr/>
                    <a:lstStyle/>
                    <a:p>
                      <a:pPr algn="ctr"/>
                      <a:r>
                        <a:rPr lang="en-US" sz="2200" dirty="0">
                          <a:solidFill>
                            <a:schemeClr val="bg1"/>
                          </a:solidFill>
                          <a:latin typeface="+mn-lt"/>
                        </a:rPr>
                        <a:t>N/A</a:t>
                      </a:r>
                    </a:p>
                  </a:txBody>
                  <a:tcPr marL="71846" marR="71846" marT="35923" marB="35923" anchor="ctr"/>
                </a:tc>
                <a:tc>
                  <a:txBody>
                    <a:bodyPr/>
                    <a:lstStyle/>
                    <a:p>
                      <a:pPr marL="0" marR="0" lvl="0" indent="0" algn="ctr" defTabSz="4023360" rtl="0" eaLnBrk="1" fontAlgn="auto" latinLnBrk="0" hangingPunct="1">
                        <a:lnSpc>
                          <a:spcPct val="100000"/>
                        </a:lnSpc>
                        <a:spcBef>
                          <a:spcPts val="0"/>
                        </a:spcBef>
                        <a:spcAft>
                          <a:spcPts val="0"/>
                        </a:spcAft>
                        <a:buClrTx/>
                        <a:buSzTx/>
                        <a:buFontTx/>
                        <a:buNone/>
                        <a:tabLst/>
                        <a:defRPr/>
                      </a:pPr>
                      <a:r>
                        <a:rPr lang="en-US" sz="2200" dirty="0">
                          <a:solidFill>
                            <a:schemeClr val="bg1"/>
                          </a:solidFill>
                          <a:latin typeface="+mn-lt"/>
                        </a:rPr>
                        <a:t>R+5 (</a:t>
                      </a:r>
                      <a:r>
                        <a:rPr lang="pt-BR" sz="2200" u="none" strike="noStrike" dirty="0">
                          <a:solidFill>
                            <a:schemeClr val="bg1"/>
                          </a:solidFill>
                          <a:effectLst/>
                          <a:latin typeface="+mn-lt"/>
                        </a:rPr>
                        <a:t>±1)*, R+14 (±2)*, R+30 (±3)*</a:t>
                      </a:r>
                      <a:endParaRPr lang="en-US" sz="2200" dirty="0">
                        <a:solidFill>
                          <a:schemeClr val="bg1"/>
                        </a:solidFill>
                        <a:latin typeface="+mn-lt"/>
                      </a:endParaRPr>
                    </a:p>
                  </a:txBody>
                  <a:tcPr marL="71846" marR="71846" marT="35923" marB="35923" anchor="ctr"/>
                </a:tc>
                <a:extLst>
                  <a:ext uri="{0D108BD9-81ED-4DB2-BD59-A6C34878D82A}">
                    <a16:rowId xmlns:a16="http://schemas.microsoft.com/office/drawing/2014/main" val="4046109363"/>
                  </a:ext>
                </a:extLst>
              </a:tr>
              <a:tr h="430041">
                <a:tc>
                  <a:txBody>
                    <a:bodyPr/>
                    <a:lstStyle/>
                    <a:p>
                      <a:pPr marL="0" marR="0">
                        <a:lnSpc>
                          <a:spcPct val="115000"/>
                        </a:lnSpc>
                        <a:spcBef>
                          <a:spcPts val="0"/>
                        </a:spcBef>
                        <a:spcAft>
                          <a:spcPts val="0"/>
                        </a:spcAft>
                      </a:pPr>
                      <a:r>
                        <a:rPr lang="en-US" sz="2200" b="0" dirty="0">
                          <a:solidFill>
                            <a:schemeClr val="bg1"/>
                          </a:solidFill>
                          <a:effectLst/>
                          <a:latin typeface="+mn-lt"/>
                          <a:ea typeface="MS Mincho"/>
                          <a:cs typeface="Times New Roman" panose="02020603050405020304" pitchFamily="18" charset="0"/>
                        </a:rPr>
                        <a:t>Bench press strength and power endurance</a:t>
                      </a:r>
                    </a:p>
                  </a:txBody>
                  <a:tcPr marL="42358" marR="42358" marT="0" marB="0" anchor="ctr">
                    <a:lnL w="19050" cap="flat" cmpd="sng" algn="ctr">
                      <a:solidFill>
                        <a:schemeClr val="bg1"/>
                      </a:solidFill>
                      <a:prstDash val="solid"/>
                      <a:round/>
                      <a:headEnd type="none" w="med" len="med"/>
                      <a:tailEnd type="none" w="med" len="med"/>
                    </a:lnL>
                    <a:lnB w="19050" cap="flat" cmpd="sng" algn="ctr">
                      <a:solidFill>
                        <a:schemeClr val="bg1"/>
                      </a:solidFill>
                      <a:prstDash val="solid"/>
                      <a:round/>
                      <a:headEnd type="none" w="med" len="med"/>
                      <a:tailEnd type="none" w="med" len="med"/>
                    </a:lnB>
                  </a:tcPr>
                </a:tc>
                <a:tc>
                  <a:txBody>
                    <a:bodyPr/>
                    <a:lstStyle/>
                    <a:p>
                      <a:pPr marL="0" marR="0" lvl="0" indent="0" algn="ctr" defTabSz="4023360" rtl="0" eaLnBrk="1" fontAlgn="auto" latinLnBrk="0" hangingPunct="1">
                        <a:lnSpc>
                          <a:spcPct val="115000"/>
                        </a:lnSpc>
                        <a:spcBef>
                          <a:spcPts val="0"/>
                        </a:spcBef>
                        <a:spcAft>
                          <a:spcPts val="0"/>
                        </a:spcAft>
                        <a:buClrTx/>
                        <a:buSzTx/>
                        <a:buFontTx/>
                        <a:buNone/>
                        <a:tabLst/>
                        <a:defRPr/>
                      </a:pPr>
                      <a:r>
                        <a:rPr lang="en-US" sz="2200" b="0" dirty="0">
                          <a:solidFill>
                            <a:schemeClr val="bg1"/>
                          </a:solidFill>
                          <a:effectLst/>
                          <a:latin typeface="+mn-lt"/>
                          <a:ea typeface="MS Mincho"/>
                          <a:cs typeface="Times New Roman" panose="02020603050405020304" pitchFamily="18" charset="0"/>
                        </a:rPr>
                        <a:t>L-180 (</a:t>
                      </a:r>
                      <a:r>
                        <a:rPr lang="pt-BR" sz="2200" u="none" strike="noStrike" dirty="0">
                          <a:solidFill>
                            <a:schemeClr val="bg1"/>
                          </a:solidFill>
                          <a:effectLst/>
                          <a:latin typeface="+mn-lt"/>
                        </a:rPr>
                        <a:t>±45)*, L-60 (±30)*</a:t>
                      </a:r>
                      <a:endParaRPr lang="en-US" sz="2200" b="0" dirty="0">
                        <a:solidFill>
                          <a:schemeClr val="bg1"/>
                        </a:solidFill>
                        <a:effectLst/>
                        <a:latin typeface="+mn-lt"/>
                        <a:ea typeface="MS Mincho"/>
                        <a:cs typeface="Times New Roman" panose="02020603050405020304" pitchFamily="18" charset="0"/>
                      </a:endParaRPr>
                    </a:p>
                  </a:txBody>
                  <a:tcPr marL="71846" marR="71846" marT="35923" marB="35923" anchor="ctr">
                    <a:lnB w="19050" cap="flat" cmpd="sng" algn="ctr">
                      <a:solidFill>
                        <a:schemeClr val="bg1"/>
                      </a:solidFill>
                      <a:prstDash val="solid"/>
                      <a:round/>
                      <a:headEnd type="none" w="med" len="med"/>
                      <a:tailEnd type="none" w="med" len="med"/>
                    </a:lnB>
                  </a:tcPr>
                </a:tc>
                <a:tc>
                  <a:txBody>
                    <a:bodyPr/>
                    <a:lstStyle/>
                    <a:p>
                      <a:pPr algn="ctr"/>
                      <a:r>
                        <a:rPr lang="en-US" sz="2200" dirty="0">
                          <a:solidFill>
                            <a:schemeClr val="bg1"/>
                          </a:solidFill>
                          <a:latin typeface="+mn-lt"/>
                        </a:rPr>
                        <a:t>N/A</a:t>
                      </a:r>
                    </a:p>
                  </a:txBody>
                  <a:tcPr marL="71846" marR="71846" marT="35923" marB="35923" anchor="ctr">
                    <a:lnB w="19050" cap="flat" cmpd="sng" algn="ctr">
                      <a:solidFill>
                        <a:schemeClr val="bg1"/>
                      </a:solidFill>
                      <a:prstDash val="solid"/>
                      <a:round/>
                      <a:headEnd type="none" w="med" len="med"/>
                      <a:tailEnd type="none" w="med" len="med"/>
                    </a:lnB>
                  </a:tcPr>
                </a:tc>
                <a:tc>
                  <a:txBody>
                    <a:bodyPr/>
                    <a:lstStyle/>
                    <a:p>
                      <a:pPr marL="0" marR="0" lvl="0" indent="0" algn="ctr" defTabSz="4023360" rtl="0" eaLnBrk="1" fontAlgn="auto" latinLnBrk="0" hangingPunct="1">
                        <a:lnSpc>
                          <a:spcPct val="100000"/>
                        </a:lnSpc>
                        <a:spcBef>
                          <a:spcPts val="0"/>
                        </a:spcBef>
                        <a:spcAft>
                          <a:spcPts val="0"/>
                        </a:spcAft>
                        <a:buClrTx/>
                        <a:buSzTx/>
                        <a:buFontTx/>
                        <a:buNone/>
                        <a:tabLst/>
                        <a:defRPr/>
                      </a:pPr>
                      <a:r>
                        <a:rPr lang="en-US" sz="2200" dirty="0">
                          <a:solidFill>
                            <a:schemeClr val="bg1"/>
                          </a:solidFill>
                          <a:latin typeface="+mn-lt"/>
                        </a:rPr>
                        <a:t>R+5 (</a:t>
                      </a:r>
                      <a:r>
                        <a:rPr lang="pt-BR" sz="2200" u="none" strike="noStrike" dirty="0">
                          <a:solidFill>
                            <a:schemeClr val="bg1"/>
                          </a:solidFill>
                          <a:effectLst/>
                          <a:latin typeface="+mn-lt"/>
                        </a:rPr>
                        <a:t>±1)*, R+14 (±2)*, R+30 (±3)*</a:t>
                      </a:r>
                      <a:endParaRPr lang="en-US" sz="2200" dirty="0">
                        <a:solidFill>
                          <a:schemeClr val="bg1"/>
                        </a:solidFill>
                        <a:latin typeface="+mn-lt"/>
                      </a:endParaRPr>
                    </a:p>
                  </a:txBody>
                  <a:tcPr marL="71846" marR="71846" marT="35923" marB="35923" anchor="ctr">
                    <a:lnB w="190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662057240"/>
                  </a:ext>
                </a:extLst>
              </a:tr>
            </a:tbl>
          </a:graphicData>
        </a:graphic>
      </p:graphicFrame>
      <p:sp>
        <p:nvSpPr>
          <p:cNvPr id="65" name="TextBox 64">
            <a:extLst>
              <a:ext uri="{FF2B5EF4-FFF2-40B4-BE49-F238E27FC236}">
                <a16:creationId xmlns:a16="http://schemas.microsoft.com/office/drawing/2014/main" id="{79AA986E-4A00-46FD-A2B9-F32FC7A0EAA3}"/>
              </a:ext>
            </a:extLst>
          </p:cNvPr>
          <p:cNvSpPr txBox="1"/>
          <p:nvPr/>
        </p:nvSpPr>
        <p:spPr>
          <a:xfrm>
            <a:off x="14703207" y="23824224"/>
            <a:ext cx="24777677" cy="400110"/>
          </a:xfrm>
          <a:prstGeom prst="rect">
            <a:avLst/>
          </a:prstGeom>
          <a:solidFill>
            <a:schemeClr val="tx1">
              <a:alpha val="45000"/>
            </a:schemeClr>
          </a:solidFill>
        </p:spPr>
        <p:txBody>
          <a:bodyPr wrap="square" rtlCol="0">
            <a:spAutoFit/>
          </a:bodyPr>
          <a:lstStyle/>
          <a:p>
            <a:r>
              <a:rPr lang="en-US" sz="2000" dirty="0">
                <a:solidFill>
                  <a:schemeClr val="bg1"/>
                </a:solidFill>
              </a:rPr>
              <a:t>*Test conducted only on Active subjects, not as part of MEDB or Standard Measures; L: days prior to launch; FD: flight day; R: days prior to (-) or following (+) return; “/” indicates that test must be completed within this time frame.</a:t>
            </a:r>
          </a:p>
        </p:txBody>
      </p:sp>
      <p:sp>
        <p:nvSpPr>
          <p:cNvPr id="38" name="TextBox 37">
            <a:extLst>
              <a:ext uri="{FF2B5EF4-FFF2-40B4-BE49-F238E27FC236}">
                <a16:creationId xmlns:a16="http://schemas.microsoft.com/office/drawing/2014/main" id="{13B48D39-EB85-459D-808A-B964455EAADF}"/>
              </a:ext>
            </a:extLst>
          </p:cNvPr>
          <p:cNvSpPr txBox="1"/>
          <p:nvPr/>
        </p:nvSpPr>
        <p:spPr>
          <a:xfrm>
            <a:off x="14721837" y="14019902"/>
            <a:ext cx="24780240" cy="1854354"/>
          </a:xfrm>
          <a:prstGeom prst="rect">
            <a:avLst/>
          </a:prstGeom>
          <a:solidFill>
            <a:schemeClr val="tx1">
              <a:alpha val="45000"/>
            </a:schemeClr>
          </a:solidFill>
        </p:spPr>
        <p:txBody>
          <a:bodyPr wrap="square" rtlCol="0">
            <a:spAutoFit/>
          </a:bodyPr>
          <a:lstStyle/>
          <a:p>
            <a:pPr marL="514350" indent="-514350" algn="just" defTabSz="914400" eaLnBrk="0" fontAlgn="base" hangingPunct="0">
              <a:spcBef>
                <a:spcPct val="0"/>
              </a:spcBef>
              <a:spcAft>
                <a:spcPts val="300"/>
              </a:spcAft>
              <a:buFont typeface="Arial" panose="020B0604020202020204" pitchFamily="34" charset="0"/>
              <a:buChar char="•"/>
            </a:pPr>
            <a:r>
              <a:rPr lang="en-US" altLang="en-US" sz="2800" dirty="0">
                <a:solidFill>
                  <a:schemeClr val="bg1"/>
                </a:solidFill>
              </a:rPr>
              <a:t>The following measures will be obtained in all subjects (</a:t>
            </a:r>
            <a:r>
              <a:rPr lang="en-US" altLang="en-US" sz="2800" b="1" i="1" dirty="0">
                <a:solidFill>
                  <a:schemeClr val="bg1"/>
                </a:solidFill>
              </a:rPr>
              <a:t>Table 1</a:t>
            </a:r>
            <a:r>
              <a:rPr lang="en-US" altLang="en-US" sz="2800" dirty="0">
                <a:solidFill>
                  <a:schemeClr val="bg1"/>
                </a:solidFill>
              </a:rPr>
              <a:t>): Blood biochemical markers, urine markers of bone metabolism, sensorimotor performance, isokinetic testing, aerobic capacity (VO</a:t>
            </a:r>
            <a:r>
              <a:rPr lang="en-US" altLang="en-US" sz="2800" baseline="-25000" dirty="0">
                <a:solidFill>
                  <a:schemeClr val="bg1"/>
                </a:solidFill>
              </a:rPr>
              <a:t>2peak</a:t>
            </a:r>
            <a:r>
              <a:rPr lang="en-US" altLang="en-US" sz="2800" dirty="0">
                <a:solidFill>
                  <a:schemeClr val="bg1"/>
                </a:solidFill>
              </a:rPr>
              <a:t>) testing, computerized dynamic posturography, and dual-energy x-ray absorptiometry (data shared with MEDB and Standard Measures)</a:t>
            </a:r>
          </a:p>
          <a:p>
            <a:pPr marL="514350" indent="-514350" algn="just" defTabSz="914400" eaLnBrk="0" fontAlgn="base" hangingPunct="0">
              <a:spcBef>
                <a:spcPct val="0"/>
              </a:spcBef>
              <a:spcAft>
                <a:spcPts val="300"/>
              </a:spcAft>
              <a:buFont typeface="Arial" panose="020B0604020202020204" pitchFamily="34" charset="0"/>
              <a:buChar char="•"/>
            </a:pPr>
            <a:r>
              <a:rPr lang="en-US" altLang="en-US" sz="2800" dirty="0">
                <a:solidFill>
                  <a:schemeClr val="bg1"/>
                </a:solidFill>
              </a:rPr>
              <a:t>Additional outcome measures collected in </a:t>
            </a:r>
            <a:r>
              <a:rPr lang="en-US" altLang="en-US" sz="2800" b="1" dirty="0">
                <a:solidFill>
                  <a:schemeClr val="bg1"/>
                </a:solidFill>
              </a:rPr>
              <a:t>Active Groups</a:t>
            </a:r>
            <a:r>
              <a:rPr lang="en-US" altLang="en-US" sz="2800" dirty="0">
                <a:solidFill>
                  <a:schemeClr val="bg1"/>
                </a:solidFill>
              </a:rPr>
              <a:t>: Obstacle course, muscle strength and endurance testing (</a:t>
            </a:r>
            <a:r>
              <a:rPr lang="en-US" altLang="en-US" sz="2800" b="1" i="1" dirty="0">
                <a:solidFill>
                  <a:schemeClr val="bg1"/>
                </a:solidFill>
              </a:rPr>
              <a:t>Figure 3</a:t>
            </a:r>
            <a:r>
              <a:rPr lang="en-US" altLang="en-US" sz="2800" dirty="0">
                <a:solidFill>
                  <a:schemeClr val="bg1"/>
                </a:solidFill>
              </a:rPr>
              <a:t>), in-flight urine collections</a:t>
            </a:r>
          </a:p>
        </p:txBody>
      </p:sp>
      <p:sp>
        <p:nvSpPr>
          <p:cNvPr id="2" name="TextBox 1">
            <a:extLst>
              <a:ext uri="{FF2B5EF4-FFF2-40B4-BE49-F238E27FC236}">
                <a16:creationId xmlns:a16="http://schemas.microsoft.com/office/drawing/2014/main" id="{13ACD9A3-6043-46F3-BAFC-07A0950AE40A}"/>
              </a:ext>
            </a:extLst>
          </p:cNvPr>
          <p:cNvSpPr txBox="1"/>
          <p:nvPr/>
        </p:nvSpPr>
        <p:spPr>
          <a:xfrm>
            <a:off x="25935006" y="13184993"/>
            <a:ext cx="8448438" cy="769441"/>
          </a:xfrm>
          <a:prstGeom prst="rect">
            <a:avLst/>
          </a:prstGeom>
          <a:noFill/>
        </p:spPr>
        <p:txBody>
          <a:bodyPr wrap="square" rtlCol="0">
            <a:spAutoFit/>
          </a:bodyPr>
          <a:lstStyle/>
          <a:p>
            <a:r>
              <a:rPr lang="en-US" sz="2200" b="1" dirty="0">
                <a:solidFill>
                  <a:schemeClr val="bg1"/>
                </a:solidFill>
              </a:rPr>
              <a:t>Figure 1: Active Group 1 </a:t>
            </a:r>
            <a:r>
              <a:rPr lang="en-US" sz="2200" dirty="0">
                <a:solidFill>
                  <a:schemeClr val="bg1"/>
                </a:solidFill>
              </a:rPr>
              <a:t>exercise equipment: ARED (left) and CEVIS (right; Source: NASA)</a:t>
            </a:r>
          </a:p>
        </p:txBody>
      </p:sp>
      <p:sp>
        <p:nvSpPr>
          <p:cNvPr id="39" name="TextBox 38">
            <a:extLst>
              <a:ext uri="{FF2B5EF4-FFF2-40B4-BE49-F238E27FC236}">
                <a16:creationId xmlns:a16="http://schemas.microsoft.com/office/drawing/2014/main" id="{67F6EF8C-8E4B-413A-BA7B-E9BBE69F2FE7}"/>
              </a:ext>
            </a:extLst>
          </p:cNvPr>
          <p:cNvSpPr txBox="1"/>
          <p:nvPr/>
        </p:nvSpPr>
        <p:spPr>
          <a:xfrm>
            <a:off x="34846368" y="13165658"/>
            <a:ext cx="4627111" cy="769441"/>
          </a:xfrm>
          <a:prstGeom prst="rect">
            <a:avLst/>
          </a:prstGeom>
          <a:noFill/>
        </p:spPr>
        <p:txBody>
          <a:bodyPr wrap="square" rtlCol="0">
            <a:spAutoFit/>
          </a:bodyPr>
          <a:lstStyle/>
          <a:p>
            <a:r>
              <a:rPr lang="en-US" sz="2200" b="1" dirty="0">
                <a:solidFill>
                  <a:schemeClr val="bg1"/>
                </a:solidFill>
              </a:rPr>
              <a:t>Figure 2: Active Group 2 </a:t>
            </a:r>
            <a:r>
              <a:rPr lang="en-US" sz="2200" dirty="0">
                <a:solidFill>
                  <a:schemeClr val="bg1"/>
                </a:solidFill>
              </a:rPr>
              <a:t>exercise equipment: E4D (Source: DAC)</a:t>
            </a:r>
          </a:p>
        </p:txBody>
      </p:sp>
      <p:pic>
        <p:nvPicPr>
          <p:cNvPr id="35" name="Picture 34">
            <a:extLst>
              <a:ext uri="{FF2B5EF4-FFF2-40B4-BE49-F238E27FC236}">
                <a16:creationId xmlns:a16="http://schemas.microsoft.com/office/drawing/2014/main" id="{343E66B7-2202-9A44-9468-3CBB58251A8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866" t="19577" r="7105" b="1820"/>
          <a:stretch/>
        </p:blipFill>
        <p:spPr bwMode="auto">
          <a:xfrm>
            <a:off x="30280746" y="7043322"/>
            <a:ext cx="4102697" cy="612648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34" name="Picture 33">
            <a:extLst>
              <a:ext uri="{FF2B5EF4-FFF2-40B4-BE49-F238E27FC236}">
                <a16:creationId xmlns:a16="http://schemas.microsoft.com/office/drawing/2014/main" id="{78DBEA7D-15AB-9544-BB7B-706A20B919B7}"/>
              </a:ext>
            </a:extLst>
          </p:cNvPr>
          <p:cNvPicPr>
            <a:picLocks noChangeAspect="1"/>
          </p:cNvPicPr>
          <p:nvPr/>
        </p:nvPicPr>
        <p:blipFill rotWithShape="1">
          <a:blip r:embed="rId7"/>
          <a:srcRect l="13512" t="17893" r="5841" b="7952"/>
          <a:stretch/>
        </p:blipFill>
        <p:spPr>
          <a:xfrm>
            <a:off x="25935006" y="7043320"/>
            <a:ext cx="4313236" cy="6126480"/>
          </a:xfrm>
          <a:prstGeom prst="rect">
            <a:avLst/>
          </a:prstGeom>
          <a:ln w="9525">
            <a:solidFill>
              <a:schemeClr val="bg1"/>
            </a:solidFill>
          </a:ln>
        </p:spPr>
      </p:pic>
      <p:pic>
        <p:nvPicPr>
          <p:cNvPr id="5" name="Picture 4" descr="A collage of a person working out in a gym&#10;&#10;Description automatically generated with medium confidence">
            <a:extLst>
              <a:ext uri="{FF2B5EF4-FFF2-40B4-BE49-F238E27FC236}">
                <a16:creationId xmlns:a16="http://schemas.microsoft.com/office/drawing/2014/main" id="{395B8513-226A-449A-A751-D3B0B1F538F1}"/>
              </a:ext>
            </a:extLst>
          </p:cNvPr>
          <p:cNvPicPr>
            <a:picLocks noChangeAspect="1"/>
          </p:cNvPicPr>
          <p:nvPr/>
        </p:nvPicPr>
        <p:blipFill rotWithShape="1">
          <a:blip r:embed="rId8">
            <a:extLst>
              <a:ext uri="{28A0092B-C50C-407E-A947-70E740481C1C}">
                <a14:useLocalDpi xmlns:a14="http://schemas.microsoft.com/office/drawing/2010/main" val="0"/>
              </a:ext>
            </a:extLst>
          </a:blip>
          <a:srcRect l="2462" t="859" r="2610" b="1470"/>
          <a:stretch/>
        </p:blipFill>
        <p:spPr>
          <a:xfrm>
            <a:off x="34846368" y="7043320"/>
            <a:ext cx="4628366" cy="6126480"/>
          </a:xfrm>
          <a:prstGeom prst="rect">
            <a:avLst/>
          </a:prstGeom>
          <a:ln w="9525">
            <a:solidFill>
              <a:schemeClr val="bg1"/>
            </a:solidFill>
          </a:ln>
        </p:spPr>
      </p:pic>
      <p:pic>
        <p:nvPicPr>
          <p:cNvPr id="42" name="Picture 41" descr="jsc2008e156477">
            <a:extLst>
              <a:ext uri="{FF2B5EF4-FFF2-40B4-BE49-F238E27FC236}">
                <a16:creationId xmlns:a16="http://schemas.microsoft.com/office/drawing/2014/main" id="{E9ED24D0-CE53-45B3-9D04-FAA3295CDE61}"/>
              </a:ext>
            </a:extLst>
          </p:cNvPr>
          <p:cNvPicPr>
            <a:picLocks noChangeAspect="1" noChangeArrowheads="1"/>
          </p:cNvPicPr>
          <p:nvPr/>
        </p:nvPicPr>
        <p:blipFill rotWithShape="1">
          <a:blip r:embed="rId9" cstate="print"/>
          <a:srcRect l="15646" r="8373"/>
          <a:stretch/>
        </p:blipFill>
        <p:spPr bwMode="auto">
          <a:xfrm>
            <a:off x="28624123" y="24413014"/>
            <a:ext cx="4737100" cy="4148677"/>
          </a:xfrm>
          <a:prstGeom prst="rect">
            <a:avLst/>
          </a:prstGeom>
          <a:noFill/>
          <a:ln w="9525">
            <a:solidFill>
              <a:schemeClr val="bg1"/>
            </a:solidFill>
            <a:miter lim="800000"/>
            <a:headEnd/>
            <a:tailEnd/>
          </a:ln>
        </p:spPr>
      </p:pic>
      <p:sp>
        <p:nvSpPr>
          <p:cNvPr id="44" name="TextBox 43">
            <a:extLst>
              <a:ext uri="{FF2B5EF4-FFF2-40B4-BE49-F238E27FC236}">
                <a16:creationId xmlns:a16="http://schemas.microsoft.com/office/drawing/2014/main" id="{2A305894-67C5-4ED6-8044-E009F7E60D1D}"/>
              </a:ext>
            </a:extLst>
          </p:cNvPr>
          <p:cNvSpPr txBox="1"/>
          <p:nvPr/>
        </p:nvSpPr>
        <p:spPr>
          <a:xfrm>
            <a:off x="14706086" y="29675099"/>
            <a:ext cx="24780240" cy="1854354"/>
          </a:xfrm>
          <a:prstGeom prst="rect">
            <a:avLst/>
          </a:prstGeom>
          <a:solidFill>
            <a:schemeClr val="tx1">
              <a:alpha val="45000"/>
            </a:schemeClr>
          </a:solidFill>
        </p:spPr>
        <p:txBody>
          <a:bodyPr wrap="square" rtlCol="0">
            <a:spAutoFit/>
          </a:bodyPr>
          <a:lstStyle/>
          <a:p>
            <a:pPr algn="just" defTabSz="914400" eaLnBrk="0" fontAlgn="base" hangingPunct="0">
              <a:spcBef>
                <a:spcPct val="0"/>
              </a:spcBef>
              <a:spcAft>
                <a:spcPts val="300"/>
              </a:spcAft>
            </a:pPr>
            <a:r>
              <a:rPr lang="en-US" altLang="en-US" sz="2800" b="1" dirty="0">
                <a:solidFill>
                  <a:schemeClr val="bg1"/>
                </a:solidFill>
              </a:rPr>
              <a:t>Statistical Analyses:</a:t>
            </a:r>
          </a:p>
          <a:p>
            <a:pPr marL="457200" indent="-457200" algn="just" defTabSz="914400" eaLnBrk="0" fontAlgn="base" hangingPunct="0">
              <a:spcBef>
                <a:spcPct val="0"/>
              </a:spcBef>
              <a:spcAft>
                <a:spcPts val="300"/>
              </a:spcAft>
              <a:buFont typeface="Arial" panose="020B0604020202020204" pitchFamily="34" charset="0"/>
              <a:buChar char="•"/>
            </a:pPr>
            <a:r>
              <a:rPr lang="en-US" altLang="en-US" sz="2800" dirty="0">
                <a:solidFill>
                  <a:schemeClr val="bg1"/>
                </a:solidFill>
              </a:rPr>
              <a:t>Bayesian generalized linear mixed-effects models will be constructed in which each metric is regressed onto T2 usage and time along with nested random effects to account for data dependencies due to multiple measurements per crewmember and multiple control sources. A sensitivity analysis will be performed in which multiple prior distributions will be considered. </a:t>
            </a:r>
          </a:p>
        </p:txBody>
      </p:sp>
      <p:pic>
        <p:nvPicPr>
          <p:cNvPr id="46" name="Picture 7">
            <a:extLst>
              <a:ext uri="{FF2B5EF4-FFF2-40B4-BE49-F238E27FC236}">
                <a16:creationId xmlns:a16="http://schemas.microsoft.com/office/drawing/2014/main" id="{43200968-C57D-4BFB-86BA-16CC6C11DB75}"/>
              </a:ext>
            </a:extLst>
          </p:cNvPr>
          <p:cNvPicPr>
            <a:picLocks noChangeAspect="1"/>
          </p:cNvPicPr>
          <p:nvPr/>
        </p:nvPicPr>
        <p:blipFill rotWithShape="1">
          <a:blip r:embed="rId10">
            <a:extLst>
              <a:ext uri="{28A0092B-C50C-407E-A947-70E740481C1C}">
                <a14:useLocalDpi xmlns:a14="http://schemas.microsoft.com/office/drawing/2010/main" val="0"/>
              </a:ext>
            </a:extLst>
          </a:blip>
          <a:srcRect l="18266" t="1" r="20939" b="1"/>
          <a:stretch/>
        </p:blipFill>
        <p:spPr bwMode="auto">
          <a:xfrm>
            <a:off x="15855132" y="24413015"/>
            <a:ext cx="3110125" cy="4148677"/>
          </a:xfrm>
          <a:prstGeom prst="rect">
            <a:avLst/>
          </a:prstGeom>
          <a:noFill/>
          <a:ln w="9525">
            <a:solidFill>
              <a:schemeClr val="bg1"/>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15851995" y="24408583"/>
            <a:ext cx="342827" cy="400110"/>
          </a:xfrm>
          <a:prstGeom prst="rect">
            <a:avLst/>
          </a:prstGeom>
          <a:solidFill>
            <a:schemeClr val="bg1"/>
          </a:solidFill>
          <a:ln>
            <a:solidFill>
              <a:schemeClr val="tx1"/>
            </a:solidFill>
          </a:ln>
        </p:spPr>
        <p:txBody>
          <a:bodyPr wrap="square" rtlCol="0">
            <a:spAutoFit/>
          </a:bodyPr>
          <a:lstStyle/>
          <a:p>
            <a:pPr algn="ctr"/>
            <a:r>
              <a:rPr lang="en-US" sz="2000" b="1" dirty="0"/>
              <a:t>A</a:t>
            </a:r>
          </a:p>
        </p:txBody>
      </p:sp>
      <p:sp>
        <p:nvSpPr>
          <p:cNvPr id="53" name="TextBox 52">
            <a:extLst>
              <a:ext uri="{FF2B5EF4-FFF2-40B4-BE49-F238E27FC236}">
                <a16:creationId xmlns:a16="http://schemas.microsoft.com/office/drawing/2014/main" id="{6C5A7442-87A0-48B5-8E55-BDF8D9F3FE97}"/>
              </a:ext>
            </a:extLst>
          </p:cNvPr>
          <p:cNvSpPr txBox="1"/>
          <p:nvPr/>
        </p:nvSpPr>
        <p:spPr>
          <a:xfrm>
            <a:off x="19752753" y="24408583"/>
            <a:ext cx="342827" cy="400110"/>
          </a:xfrm>
          <a:prstGeom prst="rect">
            <a:avLst/>
          </a:prstGeom>
          <a:solidFill>
            <a:schemeClr val="bg1"/>
          </a:solidFill>
          <a:ln>
            <a:solidFill>
              <a:schemeClr val="tx1"/>
            </a:solidFill>
          </a:ln>
        </p:spPr>
        <p:txBody>
          <a:bodyPr wrap="square" rtlCol="0">
            <a:spAutoFit/>
          </a:bodyPr>
          <a:lstStyle/>
          <a:p>
            <a:pPr algn="ctr"/>
            <a:r>
              <a:rPr lang="en-US" sz="2000" b="1" dirty="0"/>
              <a:t>B</a:t>
            </a:r>
          </a:p>
        </p:txBody>
      </p:sp>
      <p:sp>
        <p:nvSpPr>
          <p:cNvPr id="55" name="TextBox 54">
            <a:extLst>
              <a:ext uri="{FF2B5EF4-FFF2-40B4-BE49-F238E27FC236}">
                <a16:creationId xmlns:a16="http://schemas.microsoft.com/office/drawing/2014/main" id="{E921E4F8-3F3A-4F59-9F57-2D6D1F59AAA2}"/>
              </a:ext>
            </a:extLst>
          </p:cNvPr>
          <p:cNvSpPr txBox="1"/>
          <p:nvPr/>
        </p:nvSpPr>
        <p:spPr>
          <a:xfrm>
            <a:off x="24664637" y="24408582"/>
            <a:ext cx="342827" cy="400110"/>
          </a:xfrm>
          <a:prstGeom prst="rect">
            <a:avLst/>
          </a:prstGeom>
          <a:solidFill>
            <a:schemeClr val="bg1"/>
          </a:solidFill>
          <a:ln>
            <a:solidFill>
              <a:schemeClr val="tx1"/>
            </a:solidFill>
          </a:ln>
        </p:spPr>
        <p:txBody>
          <a:bodyPr wrap="square" rtlCol="0">
            <a:spAutoFit/>
          </a:bodyPr>
          <a:lstStyle/>
          <a:p>
            <a:pPr algn="ctr"/>
            <a:r>
              <a:rPr lang="en-US" sz="2000" b="1" dirty="0"/>
              <a:t>C</a:t>
            </a:r>
          </a:p>
        </p:txBody>
      </p:sp>
      <p:sp>
        <p:nvSpPr>
          <p:cNvPr id="56" name="TextBox 55">
            <a:extLst>
              <a:ext uri="{FF2B5EF4-FFF2-40B4-BE49-F238E27FC236}">
                <a16:creationId xmlns:a16="http://schemas.microsoft.com/office/drawing/2014/main" id="{2701E39C-B9D7-4902-BA75-E56B6C65CCA8}"/>
              </a:ext>
            </a:extLst>
          </p:cNvPr>
          <p:cNvSpPr txBox="1"/>
          <p:nvPr/>
        </p:nvSpPr>
        <p:spPr>
          <a:xfrm>
            <a:off x="28613551" y="24408582"/>
            <a:ext cx="342827" cy="400110"/>
          </a:xfrm>
          <a:prstGeom prst="rect">
            <a:avLst/>
          </a:prstGeom>
          <a:solidFill>
            <a:schemeClr val="bg1"/>
          </a:solidFill>
          <a:ln>
            <a:solidFill>
              <a:schemeClr val="tx1"/>
            </a:solidFill>
          </a:ln>
        </p:spPr>
        <p:txBody>
          <a:bodyPr wrap="square" rtlCol="0">
            <a:spAutoFit/>
          </a:bodyPr>
          <a:lstStyle/>
          <a:p>
            <a:pPr algn="ctr"/>
            <a:r>
              <a:rPr lang="en-US" sz="2000" b="1" dirty="0"/>
              <a:t>D</a:t>
            </a:r>
          </a:p>
        </p:txBody>
      </p:sp>
      <p:sp>
        <p:nvSpPr>
          <p:cNvPr id="57" name="TextBox 56">
            <a:extLst>
              <a:ext uri="{FF2B5EF4-FFF2-40B4-BE49-F238E27FC236}">
                <a16:creationId xmlns:a16="http://schemas.microsoft.com/office/drawing/2014/main" id="{BD7CCAAF-8BD7-40B7-BFC1-1713670AE359}"/>
              </a:ext>
            </a:extLst>
          </p:cNvPr>
          <p:cNvSpPr txBox="1"/>
          <p:nvPr/>
        </p:nvSpPr>
        <p:spPr>
          <a:xfrm>
            <a:off x="34186375" y="24395813"/>
            <a:ext cx="342827" cy="400110"/>
          </a:xfrm>
          <a:prstGeom prst="rect">
            <a:avLst/>
          </a:prstGeom>
          <a:solidFill>
            <a:schemeClr val="bg1"/>
          </a:solidFill>
          <a:ln>
            <a:solidFill>
              <a:schemeClr val="tx1"/>
            </a:solidFill>
          </a:ln>
        </p:spPr>
        <p:txBody>
          <a:bodyPr wrap="square" rtlCol="0">
            <a:spAutoFit/>
          </a:bodyPr>
          <a:lstStyle/>
          <a:p>
            <a:pPr algn="ctr"/>
            <a:r>
              <a:rPr lang="en-US" sz="2000" b="1" dirty="0"/>
              <a:t>E</a:t>
            </a:r>
          </a:p>
        </p:txBody>
      </p:sp>
      <p:sp>
        <p:nvSpPr>
          <p:cNvPr id="41" name="TextBox 40">
            <a:extLst>
              <a:ext uri="{FF2B5EF4-FFF2-40B4-BE49-F238E27FC236}">
                <a16:creationId xmlns:a16="http://schemas.microsoft.com/office/drawing/2014/main" id="{B56CC8AE-F2B2-4936-B9E3-6FD180CEC68F}"/>
              </a:ext>
            </a:extLst>
          </p:cNvPr>
          <p:cNvSpPr txBox="1"/>
          <p:nvPr/>
        </p:nvSpPr>
        <p:spPr>
          <a:xfrm>
            <a:off x="14712737" y="31858529"/>
            <a:ext cx="24780240" cy="584775"/>
          </a:xfrm>
          <a:prstGeom prst="rect">
            <a:avLst/>
          </a:prstGeom>
          <a:solidFill>
            <a:srgbClr val="4472C4"/>
          </a:solidFill>
        </p:spPr>
        <p:txBody>
          <a:bodyPr wrap="square" rtlCol="0">
            <a:spAutoFit/>
          </a:bodyPr>
          <a:lstStyle/>
          <a:p>
            <a:pPr algn="ctr"/>
            <a:r>
              <a:rPr lang="en-US" sz="3200" b="1" dirty="0">
                <a:solidFill>
                  <a:schemeClr val="bg1"/>
                </a:solidFill>
              </a:rPr>
              <a:t>Results</a:t>
            </a:r>
          </a:p>
        </p:txBody>
      </p:sp>
      <p:sp>
        <p:nvSpPr>
          <p:cNvPr id="43" name="TextBox 42">
            <a:extLst>
              <a:ext uri="{FF2B5EF4-FFF2-40B4-BE49-F238E27FC236}">
                <a16:creationId xmlns:a16="http://schemas.microsoft.com/office/drawing/2014/main" id="{701B24DB-2B0C-4EEC-94A5-6749897F57AA}"/>
              </a:ext>
            </a:extLst>
          </p:cNvPr>
          <p:cNvSpPr txBox="1"/>
          <p:nvPr/>
        </p:nvSpPr>
        <p:spPr>
          <a:xfrm>
            <a:off x="14712738" y="32447169"/>
            <a:ext cx="24780240" cy="1461939"/>
          </a:xfrm>
          <a:prstGeom prst="rect">
            <a:avLst/>
          </a:prstGeom>
          <a:solidFill>
            <a:schemeClr val="tx1">
              <a:alpha val="45000"/>
            </a:schemeClr>
          </a:solidFill>
        </p:spPr>
        <p:txBody>
          <a:bodyPr wrap="square" rtlCol="0">
            <a:spAutoFit/>
          </a:bodyPr>
          <a:lstStyle/>
          <a:p>
            <a:pPr marL="457200" indent="-457200" algn="just" defTabSz="914400" eaLnBrk="0" fontAlgn="base" hangingPunct="0">
              <a:spcBef>
                <a:spcPct val="0"/>
              </a:spcBef>
              <a:spcAft>
                <a:spcPts val="300"/>
              </a:spcAft>
              <a:buFont typeface="Arial" panose="020B0604020202020204" pitchFamily="34" charset="0"/>
              <a:buChar char="•"/>
            </a:pPr>
            <a:r>
              <a:rPr lang="en-US" altLang="en-US" sz="2800" dirty="0">
                <a:solidFill>
                  <a:schemeClr val="bg1"/>
                </a:solidFill>
              </a:rPr>
              <a:t>Data collection for this study is currently in progress:</a:t>
            </a:r>
          </a:p>
          <a:p>
            <a:pPr marL="914400" lvl="1" indent="-457200" algn="just" defTabSz="914400" eaLnBrk="0" fontAlgn="base" hangingPunct="0">
              <a:spcBef>
                <a:spcPct val="0"/>
              </a:spcBef>
              <a:spcAft>
                <a:spcPts val="300"/>
              </a:spcAft>
              <a:buFont typeface="Arial" panose="020B0604020202020204" pitchFamily="34" charset="0"/>
              <a:buChar char="•"/>
            </a:pPr>
            <a:r>
              <a:rPr lang="en-US" altLang="en-US" sz="2800" dirty="0">
                <a:solidFill>
                  <a:schemeClr val="bg1"/>
                </a:solidFill>
              </a:rPr>
              <a:t>n = 2 </a:t>
            </a:r>
            <a:r>
              <a:rPr lang="en-US" altLang="en-US" sz="2800" b="1" dirty="0">
                <a:solidFill>
                  <a:schemeClr val="bg1"/>
                </a:solidFill>
              </a:rPr>
              <a:t>Active Subjects </a:t>
            </a:r>
            <a:r>
              <a:rPr lang="en-US" altLang="en-US" sz="2800" dirty="0">
                <a:solidFill>
                  <a:schemeClr val="bg1"/>
                </a:solidFill>
              </a:rPr>
              <a:t>(Active Group 1, CEVIS +ARED) – Active Group 2 recruitment will begin once E4D is on the ISS (estimated 2025)</a:t>
            </a:r>
          </a:p>
          <a:p>
            <a:pPr marL="914400" lvl="1" indent="-457200" algn="just" defTabSz="914400" eaLnBrk="0" fontAlgn="base" hangingPunct="0">
              <a:spcBef>
                <a:spcPct val="0"/>
              </a:spcBef>
              <a:spcAft>
                <a:spcPts val="300"/>
              </a:spcAft>
              <a:buFont typeface="Arial" panose="020B0604020202020204" pitchFamily="34" charset="0"/>
              <a:buChar char="•"/>
            </a:pPr>
            <a:r>
              <a:rPr lang="en-US" altLang="en-US" sz="2800" dirty="0">
                <a:solidFill>
                  <a:schemeClr val="bg1"/>
                </a:solidFill>
              </a:rPr>
              <a:t>n = 6 </a:t>
            </a:r>
            <a:r>
              <a:rPr lang="en-US" altLang="en-US" sz="2800" b="1" dirty="0">
                <a:solidFill>
                  <a:schemeClr val="bg1"/>
                </a:solidFill>
              </a:rPr>
              <a:t>Control Subjects</a:t>
            </a:r>
            <a:endParaRPr lang="en-US" altLang="en-US" sz="2800" dirty="0">
              <a:solidFill>
                <a:schemeClr val="bg1"/>
              </a:solidFill>
            </a:endParaRPr>
          </a:p>
        </p:txBody>
      </p:sp>
      <p:sp>
        <p:nvSpPr>
          <p:cNvPr id="6" name="Rectangle 5">
            <a:extLst>
              <a:ext uri="{FF2B5EF4-FFF2-40B4-BE49-F238E27FC236}">
                <a16:creationId xmlns:a16="http://schemas.microsoft.com/office/drawing/2014/main" id="{1319EBF1-A5C4-46CC-9C15-877350263A1D}"/>
              </a:ext>
            </a:extLst>
          </p:cNvPr>
          <p:cNvSpPr/>
          <p:nvPr/>
        </p:nvSpPr>
        <p:spPr>
          <a:xfrm>
            <a:off x="25965236" y="24658728"/>
            <a:ext cx="434703" cy="306291"/>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4246056-6380-4A31-8A9C-E1EED1BA0E10}"/>
              </a:ext>
            </a:extLst>
          </p:cNvPr>
          <p:cNvSpPr/>
          <p:nvPr/>
        </p:nvSpPr>
        <p:spPr>
          <a:xfrm>
            <a:off x="22186773" y="25225499"/>
            <a:ext cx="481478" cy="408302"/>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725CABDC-BAF4-4B43-9930-60B12C8B0A14}"/>
              </a:ext>
            </a:extLst>
          </p:cNvPr>
          <p:cNvSpPr/>
          <p:nvPr/>
        </p:nvSpPr>
        <p:spPr>
          <a:xfrm rot="17889636">
            <a:off x="29180785" y="26277950"/>
            <a:ext cx="305108" cy="354548"/>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A20E119A-0A02-4996-A1DF-7B573784D700}"/>
              </a:ext>
            </a:extLst>
          </p:cNvPr>
          <p:cNvSpPr/>
          <p:nvPr/>
        </p:nvSpPr>
        <p:spPr>
          <a:xfrm rot="5400000">
            <a:off x="36916792" y="26763200"/>
            <a:ext cx="161522" cy="246743"/>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1ADBE7DB-B41A-4F50-AEF2-53506F2DF03D}"/>
              </a:ext>
            </a:extLst>
          </p:cNvPr>
          <p:cNvSpPr/>
          <p:nvPr/>
        </p:nvSpPr>
        <p:spPr>
          <a:xfrm>
            <a:off x="17018000" y="25225499"/>
            <a:ext cx="392194" cy="271252"/>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7" name="Picture 2">
            <a:extLst>
              <a:ext uri="{FF2B5EF4-FFF2-40B4-BE49-F238E27FC236}">
                <a16:creationId xmlns:a16="http://schemas.microsoft.com/office/drawing/2014/main" id="{C80FC3E1-A757-4D83-A64C-7C0FB81905F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3884" y="916683"/>
            <a:ext cx="6623273" cy="365620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4" descr="Symbols of NASA | NASA">
            <a:extLst>
              <a:ext uri="{FF2B5EF4-FFF2-40B4-BE49-F238E27FC236}">
                <a16:creationId xmlns:a16="http://schemas.microsoft.com/office/drawing/2014/main" id="{B62F0B7B-B50C-4A63-9EA6-7FBD7319B8A4}"/>
              </a:ext>
            </a:extLst>
          </p:cNvPr>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23549" r="25145"/>
          <a:stretch/>
        </p:blipFill>
        <p:spPr bwMode="auto">
          <a:xfrm>
            <a:off x="34768371" y="370413"/>
            <a:ext cx="4705108" cy="4585351"/>
          </a:xfrm>
          <a:prstGeom prst="rect">
            <a:avLst/>
          </a:prstGeom>
          <a:noFill/>
          <a:extLst>
            <a:ext uri="{909E8E84-426E-40DD-AFC4-6F175D3DCCD1}">
              <a14:hiddenFill xmlns:a14="http://schemas.microsoft.com/office/drawing/2010/main">
                <a:solidFill>
                  <a:srgbClr val="FFFFFF"/>
                </a:solidFill>
              </a14:hiddenFill>
            </a:ext>
          </a:extLst>
        </p:spPr>
      </p:pic>
      <p:sp>
        <p:nvSpPr>
          <p:cNvPr id="68" name="Rectangle 67">
            <a:extLst>
              <a:ext uri="{FF2B5EF4-FFF2-40B4-BE49-F238E27FC236}">
                <a16:creationId xmlns:a16="http://schemas.microsoft.com/office/drawing/2014/main" id="{8BD36D6A-32E7-445F-9B18-55281936DA9C}"/>
              </a:ext>
            </a:extLst>
          </p:cNvPr>
          <p:cNvSpPr/>
          <p:nvPr/>
        </p:nvSpPr>
        <p:spPr>
          <a:xfrm>
            <a:off x="27484285" y="8704146"/>
            <a:ext cx="308131" cy="379301"/>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E57D09B4-8443-49F8-98FE-725EF50AAADA}"/>
              </a:ext>
            </a:extLst>
          </p:cNvPr>
          <p:cNvSpPr/>
          <p:nvPr/>
        </p:nvSpPr>
        <p:spPr>
          <a:xfrm>
            <a:off x="32530468" y="8155942"/>
            <a:ext cx="308131" cy="379301"/>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B59E0987-331A-4D0C-85D7-E922BC4A15F6}"/>
              </a:ext>
            </a:extLst>
          </p:cNvPr>
          <p:cNvSpPr/>
          <p:nvPr/>
        </p:nvSpPr>
        <p:spPr>
          <a:xfrm>
            <a:off x="38258173" y="7733374"/>
            <a:ext cx="154066" cy="228203"/>
          </a:xfrm>
          <a:prstGeom prst="rect">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96936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rgeFileSiz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2ED5079F52DEC4385BFDA4869CD758F" ma:contentTypeVersion="4" ma:contentTypeDescription="Create a new document." ma:contentTypeScope="" ma:versionID="315ea08375f356ab77c070f7e54d0d23">
  <xsd:schema xmlns:xsd="http://www.w3.org/2001/XMLSchema" xmlns:xs="http://www.w3.org/2001/XMLSchema" xmlns:p="http://schemas.microsoft.com/office/2006/metadata/properties" xmlns:ns1="http://schemas.microsoft.com/sharepoint/v3" xmlns:ns2="9e14bc9f-d43a-4562-9a47-6bccc43a8b23" xmlns:ns3="a20c7e08-6245-4eb6-b638-c3d07fbf44d4" targetNamespace="http://schemas.microsoft.com/office/2006/metadata/properties" ma:root="true" ma:fieldsID="550471b1571ab13192453d6b9637c11b" ns1:_="" ns2:_="" ns3:_="">
    <xsd:import namespace="http://schemas.microsoft.com/sharepoint/v3"/>
    <xsd:import namespace="9e14bc9f-d43a-4562-9a47-6bccc43a8b23"/>
    <xsd:import namespace="a20c7e08-6245-4eb6-b638-c3d07fbf44d4"/>
    <xsd:element name="properties">
      <xsd:complexType>
        <xsd:sequence>
          <xsd:element name="documentManagement">
            <xsd:complexType>
              <xsd:all>
                <xsd:element ref="ns1:LargeFileSize" minOccurs="0"/>
                <xsd:element ref="ns2:D38D7918E8D62_DiskName" minOccurs="0"/>
                <xsd:element ref="ns1:FileShareFlag"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LargeFileSize" ma:index="8" nillable="true" ma:displayName="Linked File Size" ma:hidden="true" ma:internalName="LargeFileSize">
      <xsd:simpleType>
        <xsd:restriction base="dms:Note">
          <xsd:maxLength value="255"/>
        </xsd:restriction>
      </xsd:simpleType>
    </xsd:element>
    <xsd:element name="FileShareFlag" ma:index="10" nillable="true" ma:displayName="File Share Flag" ma:default="0.0" ma:hidden="true" ma:internalName="_x0024_Resources_x003a_FSDLResources_x002c_VDL_FileShareFlag_x003b_" ma:readOnly="tru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9e14bc9f-d43a-4562-9a47-6bccc43a8b23" elementFormDefault="qualified">
    <xsd:import namespace="http://schemas.microsoft.com/office/2006/documentManagement/types"/>
    <xsd:import namespace="http://schemas.microsoft.com/office/infopath/2007/PartnerControls"/>
    <xsd:element name="D38D7918E8D62_DiskName" ma:index="9" nillable="true" ma:displayName="DiskName" ma:description="" ma:hidden="true" ma:internalName="DiskName"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0c7e08-6245-4eb6-b638-c3d07fbf44d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6D2FB5-8A1A-47AA-9624-8BDE239F6D4F}">
  <ds:schemaRefs>
    <ds:schemaRef ds:uri="http://schemas.microsoft.com/office/2006/metadata/properties"/>
    <ds:schemaRef ds:uri="http://schemas.microsoft.com/office/2006/documentManagement/types"/>
    <ds:schemaRef ds:uri="http://purl.org/dc/dcmitype/"/>
    <ds:schemaRef ds:uri="http://schemas.microsoft.com/office/infopath/2007/PartnerControls"/>
    <ds:schemaRef ds:uri="http://www.w3.org/XML/1998/namespace"/>
    <ds:schemaRef ds:uri="http://purl.org/dc/elements/1.1/"/>
    <ds:schemaRef ds:uri="http://purl.org/dc/terms/"/>
    <ds:schemaRef ds:uri="a20c7e08-6245-4eb6-b638-c3d07fbf44d4"/>
    <ds:schemaRef ds:uri="http://schemas.openxmlformats.org/package/2006/metadata/core-properties"/>
    <ds:schemaRef ds:uri="9e14bc9f-d43a-4562-9a47-6bccc43a8b23"/>
    <ds:schemaRef ds:uri="http://schemas.microsoft.com/sharepoint/v3"/>
  </ds:schemaRefs>
</ds:datastoreItem>
</file>

<file path=customXml/itemProps2.xml><?xml version="1.0" encoding="utf-8"?>
<ds:datastoreItem xmlns:ds="http://schemas.openxmlformats.org/officeDocument/2006/customXml" ds:itemID="{5F74468D-DA99-496E-9D37-CF96B22AA9C3}">
  <ds:schemaRefs>
    <ds:schemaRef ds:uri="http://schemas.microsoft.com/sharepoint/v3/contenttype/forms"/>
  </ds:schemaRefs>
</ds:datastoreItem>
</file>

<file path=customXml/itemProps3.xml><?xml version="1.0" encoding="utf-8"?>
<ds:datastoreItem xmlns:ds="http://schemas.openxmlformats.org/officeDocument/2006/customXml" ds:itemID="{06BBC50B-D4E6-451D-992F-BCFCC281D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e14bc9f-d43a-4562-9a47-6bccc43a8b23"/>
    <ds:schemaRef ds:uri="a20c7e08-6245-4eb6-b638-c3d07fbf44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32887</TotalTime>
  <Words>2264</Words>
  <Application>Microsoft Office PowerPoint</Application>
  <PresentationFormat>Custom</PresentationFormat>
  <Paragraphs>114</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TIMECOURSE OF CHANGE IN AEROBIC CAPACITY DURING PROLONGED SPACEFLIGHT AND BEDREST  WITH AN INTEGRATED RESISTANCE AND AEROBIC EXERCISE PRESCRIPTION</dc:title>
  <dc:creator>Goetchius, Elizabeth (JSC-SK)[WYLE LABORATORIES, INC.]</dc:creator>
  <cp:lastModifiedBy>Varanoske, Alyssa N. (JSC-SK311)[KBR Wyle Services, LLC]</cp:lastModifiedBy>
  <cp:revision>232</cp:revision>
  <dcterms:created xsi:type="dcterms:W3CDTF">2018-05-31T11:51:49Z</dcterms:created>
  <dcterms:modified xsi:type="dcterms:W3CDTF">2023-01-17T20:17:26Z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0x01010082ED5079F52DEC4385BFDA4869CD758F</vt:lpwstr>
  </property>
</Properties>
</file>