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73" r:id="rId4"/>
    <p:sldId id="260" r:id="rId5"/>
    <p:sldId id="259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70" r:id="rId18"/>
    <p:sldId id="264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A7F076-D292-4AE4-B678-111B0B3D7F1C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A4CA57-F201-43C6-8F6F-85D9BD6A4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0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8C5435-3525-453A-AF7E-679CA252C6B5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173582-FE8C-4BBE-B9D0-5A10F1207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0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440" y="6491710"/>
            <a:ext cx="434439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ED9627A2-6C9D-447C-A4F9-8C6043BA58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8" t="9362" r="25290" b="9540"/>
          <a:stretch/>
        </p:blipFill>
        <p:spPr>
          <a:xfrm>
            <a:off x="11099956" y="24151"/>
            <a:ext cx="914400" cy="75206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67248" y="6540417"/>
            <a:ext cx="11887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71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521440" y="6491710"/>
            <a:ext cx="43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9627A2-6C9D-447C-A4F9-8C6043BA58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8" t="9362" r="25290" b="9540"/>
          <a:stretch/>
        </p:blipFill>
        <p:spPr>
          <a:xfrm>
            <a:off x="11099956" y="24151"/>
            <a:ext cx="914400" cy="75206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7248" y="6540417"/>
            <a:ext cx="11887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23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EF907-1DBC-4A5A-AB09-3FF08EB844B5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AIAA SciTech 2021— Jan. 11–15,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27A2-6C9D-447C-A4F9-8C6043BA58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2134" y="6545682"/>
            <a:ext cx="26054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AIAA SciTech 2023— Jan. 23-27, 2023</a:t>
            </a:r>
          </a:p>
        </p:txBody>
      </p:sp>
    </p:spTree>
    <p:extLst>
      <p:ext uri="{BB962C8B-B14F-4D97-AF65-F5344CB8AC3E}">
        <p14:creationId xmlns:p14="http://schemas.microsoft.com/office/powerpoint/2010/main" val="131190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648" y="919251"/>
            <a:ext cx="10972800" cy="1323439"/>
          </a:xfrm>
        </p:spPr>
        <p:txBody>
          <a:bodyPr>
            <a:normAutofit/>
          </a:bodyPr>
          <a:lstStyle/>
          <a:p>
            <a:r>
              <a:rPr lang="en-US" sz="3600" dirty="0"/>
              <a:t>Measurements and Computations of Natural Transition on the NASA Juncture-Flow Model with a Symmetric Wing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93366"/>
            <a:ext cx="9144000" cy="2243702"/>
          </a:xfrm>
        </p:spPr>
        <p:txBody>
          <a:bodyPr/>
          <a:lstStyle/>
          <a:p>
            <a:r>
              <a:rPr lang="en-US" dirty="0"/>
              <a:t>Andrew Leidy, Michael Kegerise, Judith Hannon, Meelan Choudhari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Balaji Venkatachari, Pedro Paredes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27A2-6C9D-447C-A4F9-8C6043BA58F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" y="45720"/>
            <a:ext cx="3625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National Aeronautics and Space Administration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7048" y="297306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NASA Langley Research Center</a:t>
            </a:r>
          </a:p>
          <a:p>
            <a:pPr algn="ctr"/>
            <a:r>
              <a:rPr lang="en-US" sz="2000" dirty="0"/>
              <a:t>Hampton, VA 23681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2164" y="6028950"/>
            <a:ext cx="71384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Copyright 2023 United States Government as represented by the Administrator of the National Aeronautics and Space Administration. </a:t>
            </a:r>
          </a:p>
          <a:p>
            <a:pPr algn="ctr"/>
            <a:r>
              <a:rPr lang="en-US" sz="1000" i="1" dirty="0"/>
              <a:t>No copyright is claimed in the United States under Title 17, U.S. Code. All Other Rights Reserved.  </a:t>
            </a:r>
          </a:p>
          <a:p>
            <a:pPr algn="ctr"/>
            <a:r>
              <a:rPr lang="en-US" sz="1000" i="1" dirty="0"/>
              <a:t>Published by the American Institute of Aeronautics and Astronautics, Inc. with permission.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39706-AEF1-4C73-9E0F-8550C61AA615}"/>
              </a:ext>
            </a:extLst>
          </p:cNvPr>
          <p:cNvSpPr txBox="1"/>
          <p:nvPr/>
        </p:nvSpPr>
        <p:spPr>
          <a:xfrm>
            <a:off x="1527048" y="43211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National Institute of Aerospace</a:t>
            </a:r>
          </a:p>
          <a:p>
            <a:pPr algn="ctr"/>
            <a:r>
              <a:rPr lang="en-US" sz="2000" dirty="0"/>
              <a:t>Hampton, VA 23666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Session: CFD2030-02, Monday 4:00 PM to 5:40 PM</a:t>
            </a:r>
          </a:p>
        </p:txBody>
      </p:sp>
    </p:spTree>
    <p:extLst>
      <p:ext uri="{BB962C8B-B14F-4D97-AF65-F5344CB8AC3E}">
        <p14:creationId xmlns:p14="http://schemas.microsoft.com/office/powerpoint/2010/main" val="2943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44"/>
    </mc:Choice>
    <mc:Fallback xmlns="">
      <p:transition spd="slow" advTm="1464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Transition Fronts for Negative </a:t>
            </a:r>
            <a:r>
              <a:rPr lang="el-GR" sz="4400" i="1" dirty="0"/>
              <a:t>α</a:t>
            </a:r>
            <a:r>
              <a:rPr lang="en-US" dirty="0"/>
              <a:t> 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042684B-075C-4995-9BB0-E780CF7A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2660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62968-4FB3-45B8-A733-8F23713EDA13}"/>
              </a:ext>
            </a:extLst>
          </p:cNvPr>
          <p:cNvSpPr txBox="1">
            <a:spLocks/>
          </p:cNvSpPr>
          <p:nvPr/>
        </p:nvSpPr>
        <p:spPr>
          <a:xfrm>
            <a:off x="457200" y="1280160"/>
            <a:ext cx="3200400" cy="48361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-2° ≤ </a:t>
            </a:r>
            <a:r>
              <a:rPr lang="el-GR" i="1" dirty="0"/>
              <a:t>α</a:t>
            </a:r>
            <a:r>
              <a:rPr lang="en-US" dirty="0"/>
              <a:t> ≤ 0°: trend continues from previous slide</a:t>
            </a:r>
          </a:p>
          <a:p>
            <a:r>
              <a:rPr lang="en-US" dirty="0"/>
              <a:t>-6° &lt; </a:t>
            </a:r>
            <a:r>
              <a:rPr lang="el-GR" i="1" dirty="0"/>
              <a:t>α</a:t>
            </a:r>
            <a:r>
              <a:rPr lang="en-US" dirty="0"/>
              <a:t> &lt; -2°: inboard transition is farther upstream and jagged </a:t>
            </a:r>
          </a:p>
          <a:p>
            <a:r>
              <a:rPr lang="el-GR" i="1" dirty="0"/>
              <a:t>α</a:t>
            </a:r>
            <a:r>
              <a:rPr lang="en-US" dirty="0"/>
              <a:t> ≤ -6°: transition front continues to advance, local variability decreases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F76CB147-98D6-43A9-A893-FD245A80B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1554480"/>
            <a:ext cx="8229600" cy="4334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3E6AD0-0D89-4CB6-A3DB-868D117376D3}"/>
              </a:ext>
            </a:extLst>
          </p:cNvPr>
          <p:cNvSpPr txBox="1"/>
          <p:nvPr/>
        </p:nvSpPr>
        <p:spPr>
          <a:xfrm>
            <a:off x="7279343" y="5887296"/>
            <a:ext cx="19559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</a:rPr>
              <a:t>Transition fronts for negative </a:t>
            </a:r>
            <a:r>
              <a:rPr lang="el-GR" sz="1100" i="1" dirty="0"/>
              <a:t>α</a:t>
            </a:r>
            <a:endParaRPr lang="en-US" sz="11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2"/>
    </mc:Choice>
    <mc:Fallback xmlns="">
      <p:transition spd="slow" advTm="401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Wing Comparison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042684B-075C-4995-9BB0-E780CF7A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2660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62968-4FB3-45B8-A733-8F23713EDA13}"/>
              </a:ext>
            </a:extLst>
          </p:cNvPr>
          <p:cNvSpPr txBox="1">
            <a:spLocks/>
          </p:cNvSpPr>
          <p:nvPr/>
        </p:nvSpPr>
        <p:spPr>
          <a:xfrm>
            <a:off x="838201" y="1371600"/>
            <a:ext cx="3356294" cy="465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Transition fronts are shown for port and starboard (mirrored) wings</a:t>
            </a:r>
          </a:p>
          <a:p>
            <a:r>
              <a:rPr lang="en-US" dirty="0"/>
              <a:t>Starboard front is slightly farther upstream for </a:t>
            </a:r>
            <a:r>
              <a:rPr lang="el-GR" i="1" dirty="0"/>
              <a:t>α</a:t>
            </a:r>
            <a:r>
              <a:rPr lang="en-US" dirty="0"/>
              <a:t> ≥ -2°</a:t>
            </a:r>
          </a:p>
          <a:p>
            <a:r>
              <a:rPr lang="en-US" dirty="0"/>
              <a:t>Largest differences for -6° &lt; </a:t>
            </a:r>
            <a:r>
              <a:rPr lang="el-GR" i="1" dirty="0"/>
              <a:t>α</a:t>
            </a:r>
            <a:r>
              <a:rPr lang="en-US" dirty="0"/>
              <a:t> &lt; -2°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8B1ADEC-5BE2-4D85-AD04-33F41823D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899" y="1075909"/>
            <a:ext cx="5667780" cy="4857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E9445A-BB5C-4194-A075-BA3782B66700}"/>
              </a:ext>
            </a:extLst>
          </p:cNvPr>
          <p:cNvSpPr txBox="1"/>
          <p:nvPr/>
        </p:nvSpPr>
        <p:spPr>
          <a:xfrm>
            <a:off x="6096000" y="5933196"/>
            <a:ext cx="4979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</a:rPr>
              <a:t>Transition front comparison between the port wing and mirrored starboard (M) wing</a:t>
            </a:r>
          </a:p>
        </p:txBody>
      </p:sp>
    </p:spTree>
    <p:extLst>
      <p:ext uri="{BB962C8B-B14F-4D97-AF65-F5344CB8AC3E}">
        <p14:creationId xmlns:p14="http://schemas.microsoft.com/office/powerpoint/2010/main" val="20800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10"/>
    </mc:Choice>
    <mc:Fallback xmlns="">
      <p:transition spd="slow" advTm="4071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Transition Comparison: IR and Pressure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042684B-075C-4995-9BB0-E780CF7A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2660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62968-4FB3-45B8-A733-8F23713EDA13}"/>
              </a:ext>
            </a:extLst>
          </p:cNvPr>
          <p:cNvSpPr txBox="1">
            <a:spLocks/>
          </p:cNvSpPr>
          <p:nvPr/>
        </p:nvSpPr>
        <p:spPr>
          <a:xfrm>
            <a:off x="838201" y="1371600"/>
            <a:ext cx="2962012" cy="426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Comparisons made for              -2° &lt; </a:t>
            </a:r>
            <a:r>
              <a:rPr lang="el-GR" i="1" dirty="0"/>
              <a:t>α</a:t>
            </a:r>
            <a:r>
              <a:rPr lang="en-US" dirty="0"/>
              <a:t> &lt; 8°</a:t>
            </a:r>
          </a:p>
          <a:p>
            <a:r>
              <a:rPr lang="en-US" dirty="0"/>
              <a:t>Strong agreement between the diagnostics</a:t>
            </a:r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9FA23045-C5C8-4F60-903B-6AAC3F83A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1554480"/>
            <a:ext cx="8229600" cy="4334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FD7047-A962-4916-B4BB-4348ECD8CC2B}"/>
              </a:ext>
            </a:extLst>
          </p:cNvPr>
          <p:cNvSpPr txBox="1"/>
          <p:nvPr/>
        </p:nvSpPr>
        <p:spPr>
          <a:xfrm>
            <a:off x="6096000" y="5912876"/>
            <a:ext cx="44775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>
                <a:solidFill>
                  <a:srgbClr val="002060"/>
                </a:solidFill>
              </a:rPr>
              <a:t>Transition front comparison between methods of determination. </a:t>
            </a:r>
          </a:p>
          <a:p>
            <a:pPr algn="ctr"/>
            <a:r>
              <a:rPr lang="en-US" sz="1100" i="1" dirty="0">
                <a:solidFill>
                  <a:srgbClr val="002060"/>
                </a:solidFill>
              </a:rPr>
              <a:t>IR-based fronts are solid lines, while pressure-based fronts are dashed lines.</a:t>
            </a:r>
          </a:p>
        </p:txBody>
      </p:sp>
    </p:spTree>
    <p:extLst>
      <p:ext uri="{BB962C8B-B14F-4D97-AF65-F5344CB8AC3E}">
        <p14:creationId xmlns:p14="http://schemas.microsoft.com/office/powerpoint/2010/main" val="22998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18"/>
    </mc:Choice>
    <mc:Fallback xmlns="">
      <p:transition spd="slow" advTm="2401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Details on CFD &amp; Stability Analysis Tools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042684B-075C-4995-9BB0-E780CF7A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2660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62968-4FB3-45B8-A733-8F23713EDA13}"/>
              </a:ext>
            </a:extLst>
          </p:cNvPr>
          <p:cNvSpPr txBox="1">
            <a:spLocks/>
          </p:cNvSpPr>
          <p:nvPr/>
        </p:nvSpPr>
        <p:spPr>
          <a:xfrm>
            <a:off x="838200" y="1371600"/>
            <a:ext cx="10515599" cy="49110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CFD Solver:  OVERFLOW 2.3b </a:t>
            </a:r>
            <a:r>
              <a:rPr lang="en-US" sz="1600" dirty="0"/>
              <a:t>(Nichols and </a:t>
            </a:r>
            <a:r>
              <a:rPr lang="en-US" sz="1600" dirty="0" err="1"/>
              <a:t>Buning</a:t>
            </a:r>
            <a:r>
              <a:rPr lang="en-US" sz="1600" dirty="0"/>
              <a:t>, 2019)</a:t>
            </a:r>
            <a:endParaRPr lang="en-US" dirty="0"/>
          </a:p>
          <a:p>
            <a:pPr lvl="1"/>
            <a:r>
              <a:rPr lang="en-US" dirty="0"/>
              <a:t>Implicit structured overset grid Navier-Stokes solver</a:t>
            </a:r>
          </a:p>
          <a:p>
            <a:r>
              <a:rPr lang="en-US" dirty="0"/>
              <a:t>Stability Analysis Tool:  LASTRAC 3.d Solver </a:t>
            </a:r>
            <a:r>
              <a:rPr lang="en-US" sz="1600" dirty="0"/>
              <a:t>(Chang, 2004)</a:t>
            </a:r>
            <a:endParaRPr lang="en-US" dirty="0"/>
          </a:p>
          <a:p>
            <a:pPr lvl="1"/>
            <a:r>
              <a:rPr lang="en-US" dirty="0"/>
              <a:t>Linear stability theory (LST), Parabolized stability equations (PSE)</a:t>
            </a:r>
          </a:p>
          <a:p>
            <a:pPr lvl="1"/>
            <a:r>
              <a:rPr lang="en-US" dirty="0"/>
              <a:t>Mean flow computed using OVERFLOW and SA-turbulence model with an imposed transition front</a:t>
            </a:r>
          </a:p>
          <a:p>
            <a:r>
              <a:rPr lang="en-US" dirty="0"/>
              <a:t>RANS-based Transition Models:  Variants of SST-2003-based Langtry-</a:t>
            </a:r>
            <a:r>
              <a:rPr lang="en-US" dirty="0" err="1"/>
              <a:t>Menter</a:t>
            </a:r>
            <a:r>
              <a:rPr lang="en-US" dirty="0"/>
              <a:t> (LM) Model</a:t>
            </a:r>
          </a:p>
          <a:p>
            <a:pPr lvl="1"/>
            <a:r>
              <a:rPr lang="en-US" dirty="0"/>
              <a:t>LM2009:  Tollmien-Schlichting, separation-induced, bypass transition</a:t>
            </a:r>
          </a:p>
          <a:p>
            <a:pPr lvl="1"/>
            <a:r>
              <a:rPr lang="en-US" dirty="0"/>
              <a:t>LM2015:  LM2009 + stationary crossflow through a correlation based on surface roughness level </a:t>
            </a:r>
            <a:r>
              <a:rPr lang="en-US" sz="1600" dirty="0"/>
              <a:t>(Langtry et al., 2015)</a:t>
            </a:r>
            <a:endParaRPr lang="en-US" dirty="0"/>
          </a:p>
          <a:p>
            <a:pPr lvl="1"/>
            <a:r>
              <a:rPr lang="en-US" dirty="0"/>
              <a:t>LMCFHE:  LM2009 + local helicity-based implementation of stationary crossflow </a:t>
            </a:r>
            <a:r>
              <a:rPr lang="en-US" sz="1600" dirty="0"/>
              <a:t>(</a:t>
            </a:r>
            <a:r>
              <a:rPr lang="en-US" sz="1600" dirty="0" err="1"/>
              <a:t>Grabe</a:t>
            </a:r>
            <a:r>
              <a:rPr lang="en-US" sz="1600" dirty="0"/>
              <a:t> et al., 2016)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47A41-FC6B-4663-AABE-39387AA1C47E}"/>
              </a:ext>
            </a:extLst>
          </p:cNvPr>
          <p:cNvSpPr txBox="1"/>
          <p:nvPr/>
        </p:nvSpPr>
        <p:spPr>
          <a:xfrm>
            <a:off x="0" y="5976620"/>
            <a:ext cx="7606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Nichols, R. H, and </a:t>
            </a:r>
            <a:r>
              <a:rPr lang="en-US" sz="800" dirty="0" err="1">
                <a:solidFill>
                  <a:srgbClr val="002060"/>
                </a:solidFill>
              </a:rPr>
              <a:t>Buning</a:t>
            </a:r>
            <a:r>
              <a:rPr lang="en-US" sz="800" dirty="0">
                <a:solidFill>
                  <a:srgbClr val="002060"/>
                </a:solidFill>
              </a:rPr>
              <a:t>, P. G., “User’s Manual for OVERFLOW 2.3, Version 2.3,” NASA Langley Research Center, Hampton, VA, Oct 2019.</a:t>
            </a:r>
          </a:p>
          <a:p>
            <a:r>
              <a:rPr lang="en-US" sz="800" dirty="0">
                <a:solidFill>
                  <a:srgbClr val="002060"/>
                </a:solidFill>
              </a:rPr>
              <a:t>Chang, C.-L., “LASTRAC 3d: Transition Prediction in 3D Boundary Layers,” AIAA Paper  2004-2452, 2004.</a:t>
            </a:r>
          </a:p>
          <a:p>
            <a:r>
              <a:rPr lang="en-US" sz="800" dirty="0">
                <a:solidFill>
                  <a:srgbClr val="002060"/>
                </a:solidFill>
              </a:rPr>
              <a:t>Langtry, R. B., Sengupta, K., Yeh, D. T., and Dorgan, A. J., “Extending the Local γ−</a:t>
            </a:r>
            <a:r>
              <a:rPr lang="en-US" sz="800" dirty="0" err="1">
                <a:solidFill>
                  <a:srgbClr val="002060"/>
                </a:solidFill>
              </a:rPr>
              <a:t>Reθt</a:t>
            </a:r>
            <a:r>
              <a:rPr lang="en-US" sz="800" dirty="0">
                <a:solidFill>
                  <a:srgbClr val="002060"/>
                </a:solidFill>
              </a:rPr>
              <a:t> Correlation based Transition Model for Crossflow Effects,” AIAA Paper 2015-2474, June 2015.</a:t>
            </a:r>
          </a:p>
          <a:p>
            <a:r>
              <a:rPr lang="en-US" sz="800" dirty="0" err="1">
                <a:solidFill>
                  <a:srgbClr val="002060"/>
                </a:solidFill>
              </a:rPr>
              <a:t>Grabe</a:t>
            </a:r>
            <a:r>
              <a:rPr lang="en-US" sz="800" dirty="0">
                <a:solidFill>
                  <a:srgbClr val="002060"/>
                </a:solidFill>
              </a:rPr>
              <a:t>, C., </a:t>
            </a:r>
            <a:r>
              <a:rPr lang="en-US" sz="800" dirty="0" err="1">
                <a:solidFill>
                  <a:srgbClr val="002060"/>
                </a:solidFill>
              </a:rPr>
              <a:t>Nie</a:t>
            </a:r>
            <a:r>
              <a:rPr lang="en-US" sz="800" dirty="0">
                <a:solidFill>
                  <a:srgbClr val="002060"/>
                </a:solidFill>
              </a:rPr>
              <a:t>, S., and </a:t>
            </a:r>
            <a:r>
              <a:rPr lang="en-US" sz="800" dirty="0" err="1">
                <a:solidFill>
                  <a:srgbClr val="002060"/>
                </a:solidFill>
              </a:rPr>
              <a:t>Krumbein</a:t>
            </a:r>
            <a:r>
              <a:rPr lang="en-US" sz="800" dirty="0">
                <a:solidFill>
                  <a:srgbClr val="002060"/>
                </a:solidFill>
              </a:rPr>
              <a:t>, A., “Transport Modeling for the Prediction of Crossflow Transition,” AIAA Journal, Vol. 56, No. 8, 2018, pp. 3167–3178.</a:t>
            </a:r>
          </a:p>
        </p:txBody>
      </p:sp>
    </p:spTree>
    <p:extLst>
      <p:ext uri="{BB962C8B-B14F-4D97-AF65-F5344CB8AC3E}">
        <p14:creationId xmlns:p14="http://schemas.microsoft.com/office/powerpoint/2010/main" val="10247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51"/>
    </mc:Choice>
    <mc:Fallback xmlns="">
      <p:transition spd="slow" advTm="3535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LPSE Results &amp; Dual </a:t>
            </a:r>
            <a:r>
              <a:rPr lang="en-US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dirty="0"/>
              <a:t>-</a:t>
            </a:r>
            <a:r>
              <a:rPr lang="en-US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n-US" dirty="0"/>
              <a:t> Criterion 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042684B-075C-4995-9BB0-E780CF7A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2660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62968-4FB3-45B8-A733-8F23713EDA13}"/>
              </a:ext>
            </a:extLst>
          </p:cNvPr>
          <p:cNvSpPr txBox="1">
            <a:spLocks/>
          </p:cNvSpPr>
          <p:nvPr/>
        </p:nvSpPr>
        <p:spPr>
          <a:xfrm>
            <a:off x="838200" y="1371600"/>
            <a:ext cx="5117984" cy="4330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</a:t>
            </a:r>
            <a:r>
              <a:rPr lang="el-GR" i="1" dirty="0"/>
              <a:t>α</a:t>
            </a:r>
            <a:r>
              <a:rPr lang="en-US" dirty="0"/>
              <a:t> = -5°</a:t>
            </a:r>
          </a:p>
          <a:p>
            <a:pPr lvl="1"/>
            <a:r>
              <a:rPr lang="en-US" dirty="0"/>
              <a:t>CF dominates inboard of the break</a:t>
            </a:r>
          </a:p>
          <a:p>
            <a:pPr lvl="1"/>
            <a:r>
              <a:rPr lang="en-US" dirty="0"/>
              <a:t>CF and TS both have influence outboard of the break</a:t>
            </a:r>
          </a:p>
          <a:p>
            <a:r>
              <a:rPr lang="en-US" dirty="0"/>
              <a:t>TS is the dominant mechanism for </a:t>
            </a:r>
            <a:r>
              <a:rPr lang="el-GR" i="1" dirty="0"/>
              <a:t>α</a:t>
            </a:r>
            <a:r>
              <a:rPr lang="en-US" dirty="0"/>
              <a:t> = 0° (not shown here)</a:t>
            </a:r>
          </a:p>
          <a:p>
            <a:r>
              <a:rPr lang="en-US" dirty="0"/>
              <a:t>Dual </a:t>
            </a:r>
            <a:r>
              <a:rPr lang="en-US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dirty="0"/>
              <a:t>-</a:t>
            </a:r>
            <a:r>
              <a:rPr lang="en-US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n-US" dirty="0"/>
              <a:t> Criterion </a:t>
            </a:r>
            <a:r>
              <a:rPr lang="en-US" sz="1600" dirty="0"/>
              <a:t>(</a:t>
            </a:r>
            <a:r>
              <a:rPr lang="en-US" sz="1600" dirty="0" err="1"/>
              <a:t>Arnal</a:t>
            </a:r>
            <a:r>
              <a:rPr lang="en-US" sz="1600" dirty="0"/>
              <a:t>, 1994)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Transition occurs when a function of </a:t>
            </a:r>
            <a:r>
              <a:rPr lang="en-US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dirty="0"/>
              <a:t>-</a:t>
            </a:r>
            <a:r>
              <a:rPr lang="en-US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n-US" dirty="0"/>
              <a:t> reaches a threshold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-factors from stability computations are projected onto the measured front and used to determine a relation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798B1BF-EF71-4879-BB08-747223F03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r="8151"/>
          <a:stretch/>
        </p:blipFill>
        <p:spPr bwMode="auto">
          <a:xfrm>
            <a:off x="6676450" y="1059769"/>
            <a:ext cx="5294887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Only minor variation in general flow features…">
                <a:extLst>
                  <a:ext uri="{FF2B5EF4-FFF2-40B4-BE49-F238E27FC236}">
                    <a16:creationId xmlns:a16="http://schemas.microsoft.com/office/drawing/2014/main" id="{840EAE41-241D-4C19-B860-C91F8CC9329A}"/>
                  </a:ext>
                </a:extLst>
              </p:cNvPr>
              <p:cNvSpPr/>
              <p:nvPr/>
            </p:nvSpPr>
            <p:spPr>
              <a:xfrm>
                <a:off x="1515787" y="5458395"/>
                <a:ext cx="6296575" cy="96730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45720" tIns="45000" rIns="45720" bIns="45000" anchor="t">
                <a:normAutofit/>
              </a:bodyPr>
              <a:lstStyle/>
              <a:p>
                <a:pPr>
                  <a:buClr>
                    <a:srgbClr val="000000"/>
                  </a:buClr>
                  <a:buSzPct val="76000"/>
                  <a:tabLst>
                    <a:tab pos="0" algn="l"/>
                  </a:tabLst>
                </a:pPr>
                <a:br>
                  <a:rPr lang="en-US" sz="1400" spc="-1" dirty="0">
                    <a:solidFill>
                      <a:srgbClr val="000000"/>
                    </a:solidFill>
                    <a:ea typeface="Arial"/>
                  </a:rPr>
                </a:br>
                <a:r>
                  <a:rPr lang="en-US" sz="1400" spc="-1" dirty="0">
                    <a:solidFill>
                      <a:srgbClr val="000000"/>
                    </a:solidFill>
                    <a:ea typeface="Arial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        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𝑻𝑺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𝑻𝑺</m:t>
                                    </m:r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𝑻𝑺</m:t>
                            </m:r>
                          </m:sub>
                        </m:sSub>
                      </m:sup>
                    </m:sSup>
                    <m:r>
                      <a:rPr lang="en-US" sz="1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𝑪𝑭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𝑪𝑭</m:t>
                                    </m:r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𝑪𝑭</m:t>
                            </m:r>
                          </m:sub>
                        </m:sSub>
                      </m:sup>
                    </m:sSup>
                    <m:r>
                      <a:rPr lang="en-US" sz="1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16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;  </a:t>
                </a:r>
                <a:r>
                  <a:rPr lang="en-US" sz="1600" b="1" i="1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N</a:t>
                </a:r>
                <a:r>
                  <a:rPr lang="en-US" sz="1600" b="1" i="1" baseline="-250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TS,c</a:t>
                </a:r>
                <a:r>
                  <a:rPr lang="en-US" sz="1600" b="1" i="1" baseline="-250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600" b="1" i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= 10; </a:t>
                </a:r>
                <a:r>
                  <a:rPr lang="en-US" sz="1600" b="1" i="1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N</a:t>
                </a:r>
                <a:r>
                  <a:rPr lang="en-US" sz="1600" b="1" i="1" baseline="-250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CF,c</a:t>
                </a:r>
                <a:r>
                  <a:rPr lang="en-US" sz="16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600" b="1" i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= 4.5; </a:t>
                </a:r>
                <a:r>
                  <a:rPr lang="en-US" sz="1600" b="1" i="1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a</a:t>
                </a:r>
                <a:r>
                  <a:rPr lang="en-US" sz="1600" b="1" i="1" baseline="-250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TS</a:t>
                </a:r>
                <a:r>
                  <a:rPr lang="en-US" sz="1600" b="1" i="1" baseline="-250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600" b="1" i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= 1; </a:t>
                </a:r>
                <a:r>
                  <a:rPr lang="en-US" sz="1600" b="1" i="1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a</a:t>
                </a:r>
                <a:r>
                  <a:rPr lang="en-US" sz="1600" b="1" i="1" baseline="-250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CF</a:t>
                </a:r>
                <a:r>
                  <a:rPr lang="en-US" sz="16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600" b="1" i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= 2.5  </a:t>
                </a:r>
              </a:p>
              <a:p>
                <a:pPr marL="317520">
                  <a:spcBef>
                    <a:spcPts val="601"/>
                  </a:spcBef>
                  <a:tabLst>
                    <a:tab pos="0" algn="l"/>
                  </a:tabLst>
                </a:pPr>
                <a:endParaRPr lang="en-US" sz="105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04800" lvl="1" indent="-287280">
                  <a:spcBef>
                    <a:spcPts val="601"/>
                  </a:spcBef>
                  <a:buClr>
                    <a:srgbClr val="000000"/>
                  </a:buClr>
                  <a:buSzPct val="76000"/>
                  <a:buFont typeface="StarSymbol"/>
                  <a:buChar char="o"/>
                  <a:tabLst>
                    <a:tab pos="0" algn="l"/>
                  </a:tabLst>
                </a:pPr>
                <a:endParaRPr lang="en-US" sz="1200" spc="-1" dirty="0">
                  <a:solidFill>
                    <a:srgbClr val="000000"/>
                  </a:solidFill>
                  <a:latin typeface="Arial"/>
                  <a:ea typeface="Arial"/>
                </a:endParaRPr>
              </a:p>
              <a:p>
                <a:pPr marL="287280" indent="-287280" algn="just">
                  <a:spcBef>
                    <a:spcPts val="601"/>
                  </a:spcBef>
                  <a:buClr>
                    <a:srgbClr val="727CA3"/>
                  </a:buClr>
                  <a:buSzPct val="76000"/>
                  <a:buFont typeface="Wingdings" charset="2"/>
                  <a:buChar char=""/>
                  <a:tabLst>
                    <a:tab pos="0" algn="l"/>
                  </a:tabLst>
                </a:pPr>
                <a:endParaRPr lang="en-US" sz="1200" spc="-1" dirty="0">
                  <a:latin typeface="Arial"/>
                </a:endParaRPr>
              </a:p>
            </p:txBody>
          </p:sp>
        </mc:Choice>
        <mc:Fallback xmlns="">
          <p:sp>
            <p:nvSpPr>
              <p:cNvPr id="9" name="Only minor variation in general flow features…">
                <a:extLst>
                  <a:ext uri="{FF2B5EF4-FFF2-40B4-BE49-F238E27FC236}">
                    <a16:creationId xmlns:a16="http://schemas.microsoft.com/office/drawing/2014/main" id="{840EAE41-241D-4C19-B860-C91F8CC93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787" y="5458395"/>
                <a:ext cx="6296575" cy="9673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DDFDF57-BD7F-4A22-AA5D-B1EB19E2E1AD}"/>
              </a:ext>
            </a:extLst>
          </p:cNvPr>
          <p:cNvSpPr txBox="1"/>
          <p:nvPr/>
        </p:nvSpPr>
        <p:spPr>
          <a:xfrm>
            <a:off x="8073395" y="3268415"/>
            <a:ext cx="2940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</a:rPr>
              <a:t>N-factor contours of (a) CF and (b) TS for </a:t>
            </a:r>
            <a:r>
              <a:rPr lang="el-GR" sz="1100" i="1" dirty="0"/>
              <a:t>α</a:t>
            </a:r>
            <a:r>
              <a:rPr lang="en-US" sz="1100" i="1" dirty="0"/>
              <a:t> = -5</a:t>
            </a:r>
            <a:r>
              <a:rPr lang="en-US" sz="1100" dirty="0"/>
              <a:t>°</a:t>
            </a:r>
            <a:r>
              <a:rPr lang="en-US" sz="11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D76B31-6BBF-47D3-9FB6-ECD0D5966CF0}"/>
              </a:ext>
            </a:extLst>
          </p:cNvPr>
          <p:cNvSpPr txBox="1"/>
          <p:nvPr/>
        </p:nvSpPr>
        <p:spPr>
          <a:xfrm>
            <a:off x="8259460" y="6328354"/>
            <a:ext cx="35205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</a:rPr>
              <a:t>N-factors at experimental transition locations for CF and 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F5D1CD-77DF-476B-98E1-EC74AEEB87B6}"/>
              </a:ext>
            </a:extLst>
          </p:cNvPr>
          <p:cNvSpPr txBox="1"/>
          <p:nvPr/>
        </p:nvSpPr>
        <p:spPr>
          <a:xfrm>
            <a:off x="0" y="6352540"/>
            <a:ext cx="67237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pc="-1" dirty="0" err="1">
                <a:solidFill>
                  <a:srgbClr val="000000"/>
                </a:solidFill>
                <a:latin typeface="Calibri"/>
                <a:ea typeface="Calibri"/>
              </a:rPr>
              <a:t>Arnal</a:t>
            </a:r>
            <a:r>
              <a:rPr lang="en-US" sz="800" spc="-1" dirty="0">
                <a:solidFill>
                  <a:srgbClr val="000000"/>
                </a:solidFill>
                <a:latin typeface="Calibri"/>
                <a:ea typeface="Calibri"/>
              </a:rPr>
              <a:t>, D. “Boundary layer transition: Prediction based on linear theory.” In: </a:t>
            </a:r>
            <a:r>
              <a:rPr lang="en-US" sz="800" i="1" spc="-1" dirty="0">
                <a:solidFill>
                  <a:srgbClr val="000000"/>
                </a:solidFill>
                <a:latin typeface="Calibri"/>
                <a:ea typeface="Calibri"/>
              </a:rPr>
              <a:t>Special course on Progress in Transition Modeling. AGARD R-793</a:t>
            </a:r>
            <a:r>
              <a:rPr lang="en-US" sz="800" spc="-1" dirty="0">
                <a:solidFill>
                  <a:srgbClr val="000000"/>
                </a:solidFill>
                <a:latin typeface="Calibri"/>
                <a:ea typeface="Calibri"/>
              </a:rPr>
              <a:t>. 1994, pp. 1–62.</a:t>
            </a:r>
            <a:endParaRPr lang="en-US" sz="800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1AD836-9A0A-43B7-A23B-1D41E03F41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491" y="3561521"/>
            <a:ext cx="3069391" cy="285292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A880AD-A058-4303-849A-39326D147DCB}"/>
              </a:ext>
            </a:extLst>
          </p:cNvPr>
          <p:cNvCxnSpPr>
            <a:cxnSpLocks/>
          </p:cNvCxnSpPr>
          <p:nvPr/>
        </p:nvCxnSpPr>
        <p:spPr>
          <a:xfrm flipH="1">
            <a:off x="5445073" y="4573039"/>
            <a:ext cx="4474554" cy="12251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0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0"/>
    </mc:Choice>
    <mc:Fallback xmlns="">
      <p:transition spd="slow" advTm="3204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Predictions based on Dual </a:t>
            </a:r>
            <a:r>
              <a:rPr lang="en-US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dirty="0"/>
              <a:t>-</a:t>
            </a:r>
            <a:r>
              <a:rPr lang="en-US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n-US" dirty="0"/>
              <a:t> Criterion 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042684B-075C-4995-9BB0-E780CF7A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2660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62968-4FB3-45B8-A733-8F23713EDA13}"/>
              </a:ext>
            </a:extLst>
          </p:cNvPr>
          <p:cNvSpPr txBox="1">
            <a:spLocks/>
          </p:cNvSpPr>
          <p:nvPr/>
        </p:nvSpPr>
        <p:spPr>
          <a:xfrm>
            <a:off x="838199" y="1371600"/>
            <a:ext cx="7162801" cy="4330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Dual N-factor contour:  &gt;1 indicates transition</a:t>
            </a:r>
          </a:p>
          <a:p>
            <a:r>
              <a:rPr lang="en-US" dirty="0"/>
              <a:t>For </a:t>
            </a:r>
            <a:r>
              <a:rPr lang="el-GR" i="1" dirty="0"/>
              <a:t>α</a:t>
            </a:r>
            <a:r>
              <a:rPr lang="en-US" dirty="0"/>
              <a:t> = -2.5°</a:t>
            </a:r>
          </a:p>
          <a:p>
            <a:pPr lvl="1"/>
            <a:r>
              <a:rPr lang="en-US" dirty="0"/>
              <a:t>Predicted and measured fronts match closely except for close to the break</a:t>
            </a:r>
          </a:p>
          <a:p>
            <a:pPr lvl="1"/>
            <a:r>
              <a:rPr lang="en-US" dirty="0"/>
              <a:t>Near the break, large spanwise gradients in the basic state could affect the accuracy of PSE</a:t>
            </a:r>
          </a:p>
          <a:p>
            <a:pPr lvl="1"/>
            <a:r>
              <a:rPr lang="en-US" dirty="0"/>
              <a:t>CF and TS potentially interact inboard of break</a:t>
            </a:r>
          </a:p>
          <a:p>
            <a:r>
              <a:rPr lang="en-US" dirty="0"/>
              <a:t>For  </a:t>
            </a:r>
            <a:r>
              <a:rPr lang="el-GR" i="1" dirty="0"/>
              <a:t>α</a:t>
            </a:r>
            <a:r>
              <a:rPr lang="en-US" dirty="0"/>
              <a:t> = -7.5°</a:t>
            </a:r>
          </a:p>
          <a:p>
            <a:pPr lvl="1"/>
            <a:r>
              <a:rPr lang="en-US" dirty="0"/>
              <a:t>Excellent agreement across the span</a:t>
            </a:r>
          </a:p>
          <a:p>
            <a:pPr lvl="1"/>
            <a:r>
              <a:rPr lang="en-US" dirty="0"/>
              <a:t>Flow is entirely dominated by stationary CF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D76B31-6BBF-47D3-9FB6-ECD0D5966CF0}"/>
              </a:ext>
            </a:extLst>
          </p:cNvPr>
          <p:cNvSpPr txBox="1"/>
          <p:nvPr/>
        </p:nvSpPr>
        <p:spPr>
          <a:xfrm>
            <a:off x="8757786" y="6153411"/>
            <a:ext cx="2919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>
                <a:solidFill>
                  <a:srgbClr val="002060"/>
                </a:solidFill>
              </a:rPr>
              <a:t>Computed contours of the dual </a:t>
            </a:r>
            <a:r>
              <a:rPr lang="en-US" sz="11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i="1" baseline="-25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sz="1100" dirty="0">
                <a:solidFill>
                  <a:srgbClr val="002060"/>
                </a:solidFill>
              </a:rPr>
              <a:t>-</a:t>
            </a:r>
            <a:r>
              <a:rPr lang="en-US" sz="11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i="1" baseline="-25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CF </a:t>
            </a:r>
            <a:r>
              <a:rPr lang="en-US" sz="1100" i="1" dirty="0">
                <a:solidFill>
                  <a:srgbClr val="002060"/>
                </a:solidFill>
              </a:rPr>
              <a:t>criterion </a:t>
            </a:r>
          </a:p>
          <a:p>
            <a:pPr algn="ctr"/>
            <a:r>
              <a:rPr lang="en-US" sz="1100" i="1" dirty="0">
                <a:solidFill>
                  <a:srgbClr val="002060"/>
                </a:solidFill>
              </a:rPr>
              <a:t>for (a) </a:t>
            </a:r>
            <a:r>
              <a:rPr lang="el-GR" sz="1100" i="1" dirty="0">
                <a:solidFill>
                  <a:srgbClr val="002060"/>
                </a:solidFill>
              </a:rPr>
              <a:t>α</a:t>
            </a:r>
            <a:r>
              <a:rPr lang="en-US" sz="1100" i="1" dirty="0">
                <a:solidFill>
                  <a:srgbClr val="002060"/>
                </a:solidFill>
              </a:rPr>
              <a:t> = -2.5° and (b) </a:t>
            </a:r>
            <a:r>
              <a:rPr lang="el-GR" sz="1100" i="1" dirty="0">
                <a:solidFill>
                  <a:srgbClr val="002060"/>
                </a:solidFill>
              </a:rPr>
              <a:t>α</a:t>
            </a:r>
            <a:r>
              <a:rPr lang="en-US" sz="1100" i="1" dirty="0">
                <a:solidFill>
                  <a:srgbClr val="002060"/>
                </a:solidFill>
              </a:rPr>
              <a:t> = -7.5</a:t>
            </a:r>
            <a:r>
              <a:rPr lang="en-US" sz="1100" dirty="0"/>
              <a:t>°</a:t>
            </a:r>
            <a:r>
              <a:rPr lang="en-US" sz="11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3A13C4E-3C11-43F5-A2A6-944C3D20C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r="51468"/>
          <a:stretch/>
        </p:blipFill>
        <p:spPr bwMode="auto">
          <a:xfrm>
            <a:off x="8487738" y="907574"/>
            <a:ext cx="3063959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305DA5CD-0856-4B64-9170-3CC6FCDA9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8" r="3186"/>
          <a:stretch/>
        </p:blipFill>
        <p:spPr bwMode="auto">
          <a:xfrm>
            <a:off x="8438459" y="3527051"/>
            <a:ext cx="3162516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5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74"/>
    </mc:Choice>
    <mc:Fallback xmlns="">
      <p:transition spd="slow" advTm="3107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RANS-based Transition Models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042684B-075C-4995-9BB0-E780CF7A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2660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62968-4FB3-45B8-A733-8F23713EDA13}"/>
              </a:ext>
            </a:extLst>
          </p:cNvPr>
          <p:cNvSpPr txBox="1">
            <a:spLocks/>
          </p:cNvSpPr>
          <p:nvPr/>
        </p:nvSpPr>
        <p:spPr>
          <a:xfrm>
            <a:off x="838200" y="1371600"/>
            <a:ext cx="3939294" cy="43300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FSTI = 0.08%                  </a:t>
            </a:r>
            <a:r>
              <a:rPr lang="en-US" sz="2800" i="1" spc="-1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R</a:t>
            </a:r>
            <a:r>
              <a:rPr lang="en-US" sz="2800" i="1" spc="-1" baseline="-250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q</a:t>
            </a:r>
            <a:r>
              <a:rPr lang="en-US" sz="2800" i="1" spc="-1" baseline="-250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 </a:t>
            </a:r>
            <a:r>
              <a:rPr lang="en-US" sz="2800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= 3.13 </a:t>
            </a:r>
            <a:r>
              <a:rPr lang="el-GR" dirty="0"/>
              <a:t>μ</a:t>
            </a:r>
            <a:r>
              <a:rPr lang="en-US" dirty="0"/>
              <a:t>m</a:t>
            </a:r>
            <a:r>
              <a:rPr lang="en-US" sz="2800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endParaRPr lang="en-US" dirty="0"/>
          </a:p>
          <a:p>
            <a:r>
              <a:rPr lang="en-US" dirty="0"/>
              <a:t>All 3 models do reasonably well for        </a:t>
            </a:r>
            <a:r>
              <a:rPr lang="el-GR" i="1" dirty="0"/>
              <a:t>α</a:t>
            </a:r>
            <a:r>
              <a:rPr lang="en-US" dirty="0"/>
              <a:t> &gt; -2.5°</a:t>
            </a:r>
          </a:p>
          <a:p>
            <a:r>
              <a:rPr lang="en-US" dirty="0"/>
              <a:t>The helicity-based     LM-CFHE gives the best results for all conditions where CF is important, even though it doesn’t account for roughness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D76B31-6BBF-47D3-9FB6-ECD0D5966CF0}"/>
              </a:ext>
            </a:extLst>
          </p:cNvPr>
          <p:cNvSpPr txBox="1"/>
          <p:nvPr/>
        </p:nvSpPr>
        <p:spPr>
          <a:xfrm>
            <a:off x="6430230" y="3321304"/>
            <a:ext cx="4261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>
                <a:solidFill>
                  <a:srgbClr val="002060"/>
                </a:solidFill>
              </a:rPr>
              <a:t>Turbulence index contours using different transition models for </a:t>
            </a:r>
            <a:r>
              <a:rPr lang="el-GR" sz="1100" i="1" dirty="0">
                <a:solidFill>
                  <a:srgbClr val="002060"/>
                </a:solidFill>
              </a:rPr>
              <a:t>α</a:t>
            </a:r>
            <a:r>
              <a:rPr lang="en-US" sz="1100" i="1" dirty="0">
                <a:solidFill>
                  <a:srgbClr val="002060"/>
                </a:solidFill>
              </a:rPr>
              <a:t> = -2°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699D99-DC7E-421D-944C-530D7D56FA70}"/>
              </a:ext>
            </a:extLst>
          </p:cNvPr>
          <p:cNvSpPr txBox="1"/>
          <p:nvPr/>
        </p:nvSpPr>
        <p:spPr>
          <a:xfrm>
            <a:off x="8139904" y="722282"/>
            <a:ext cx="1071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i="1" dirty="0"/>
              <a:t>α</a:t>
            </a:r>
            <a:r>
              <a:rPr lang="en-US" sz="2400" dirty="0"/>
              <a:t> = -2°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B13C4C-45A5-4604-AEA8-CBA3CC6BC2D5}"/>
              </a:ext>
            </a:extLst>
          </p:cNvPr>
          <p:cNvSpPr txBox="1"/>
          <p:nvPr/>
        </p:nvSpPr>
        <p:spPr>
          <a:xfrm>
            <a:off x="8139904" y="3581046"/>
            <a:ext cx="1071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i="1" dirty="0"/>
              <a:t>α</a:t>
            </a:r>
            <a:r>
              <a:rPr lang="en-US" sz="2400" dirty="0"/>
              <a:t> = -6°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EFE0ABF3-7A97-4EF1-9482-AD601A95269F}"/>
              </a:ext>
            </a:extLst>
          </p:cNvPr>
          <p:cNvSpPr/>
          <p:nvPr/>
        </p:nvSpPr>
        <p:spPr>
          <a:xfrm>
            <a:off x="8156912" y="3038754"/>
            <a:ext cx="846720" cy="3646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none" lIns="45720" tIns="45000" rIns="45720" bIns="45000" numCol="1" spcCol="3816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US" spc="-1" dirty="0">
                <a:solidFill>
                  <a:srgbClr val="C00000"/>
                </a:solidFill>
                <a:latin typeface="Calibri"/>
                <a:ea typeface="Calibri"/>
              </a:rPr>
              <a:t>LM2015</a:t>
            </a:r>
            <a:endParaRPr lang="en-US" spc="-1" dirty="0">
              <a:latin typeface="Arial"/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2AAA45D2-8EB3-49BF-AD35-AFD93107879D}"/>
              </a:ext>
            </a:extLst>
          </p:cNvPr>
          <p:cNvSpPr/>
          <p:nvPr/>
        </p:nvSpPr>
        <p:spPr>
          <a:xfrm>
            <a:off x="5805406" y="3027737"/>
            <a:ext cx="854593" cy="36787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none" lIns="45720" tIns="45000" rIns="45720" bIns="45000" numCol="1" spcCol="3816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US" spc="-1" dirty="0">
                <a:solidFill>
                  <a:srgbClr val="C00000"/>
                </a:solidFill>
                <a:latin typeface="Calibri"/>
                <a:ea typeface="Calibri"/>
              </a:rPr>
              <a:t>LM2009</a:t>
            </a:r>
            <a:endParaRPr lang="en-US" spc="-1" dirty="0">
              <a:latin typeface="Arial"/>
            </a:endParaRP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ACB0348B-32EF-48B8-ABB9-82FB8259A7EF}"/>
              </a:ext>
            </a:extLst>
          </p:cNvPr>
          <p:cNvSpPr/>
          <p:nvPr/>
        </p:nvSpPr>
        <p:spPr>
          <a:xfrm>
            <a:off x="10500545" y="3027737"/>
            <a:ext cx="942630" cy="36787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none" lIns="45720" tIns="45000" rIns="45720" bIns="45000" numCol="1" spcCol="3816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US" spc="-1" dirty="0">
                <a:solidFill>
                  <a:srgbClr val="C00000"/>
                </a:solidFill>
                <a:latin typeface="Calibri"/>
                <a:ea typeface="Calibri"/>
              </a:rPr>
              <a:t>LM-CFHE</a:t>
            </a:r>
            <a:endParaRPr lang="en-US" spc="-1" dirty="0">
              <a:latin typeface="Arial"/>
            </a:endParaRP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887317E0-C759-4122-8BF5-A8461D8D3A85}"/>
              </a:ext>
            </a:extLst>
          </p:cNvPr>
          <p:cNvSpPr/>
          <p:nvPr/>
        </p:nvSpPr>
        <p:spPr>
          <a:xfrm>
            <a:off x="8167072" y="5922156"/>
            <a:ext cx="846720" cy="3646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none" lIns="45720" tIns="45000" rIns="45720" bIns="45000" numCol="1" spcCol="3816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US" spc="-1" dirty="0">
                <a:solidFill>
                  <a:srgbClr val="C00000"/>
                </a:solidFill>
                <a:latin typeface="Calibri"/>
                <a:ea typeface="Calibri"/>
              </a:rPr>
              <a:t>LM2015</a:t>
            </a:r>
            <a:endParaRPr lang="en-US" spc="-1" dirty="0">
              <a:latin typeface="Arial"/>
            </a:endParaRP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9BB45C2A-1103-4E3E-B83B-AEB1B2359916}"/>
              </a:ext>
            </a:extLst>
          </p:cNvPr>
          <p:cNvSpPr/>
          <p:nvPr/>
        </p:nvSpPr>
        <p:spPr>
          <a:xfrm>
            <a:off x="5815566" y="5911139"/>
            <a:ext cx="854593" cy="36787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none" lIns="45720" tIns="45000" rIns="45720" bIns="45000" numCol="1" spcCol="3816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US" spc="-1" dirty="0">
                <a:solidFill>
                  <a:srgbClr val="C00000"/>
                </a:solidFill>
                <a:latin typeface="Calibri"/>
                <a:ea typeface="Calibri"/>
              </a:rPr>
              <a:t>LM2009</a:t>
            </a:r>
            <a:endParaRPr lang="en-US" spc="-1" dirty="0">
              <a:latin typeface="Arial"/>
            </a:endParaRP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03311C31-3008-4CA1-8630-D483BA1D0E9C}"/>
              </a:ext>
            </a:extLst>
          </p:cNvPr>
          <p:cNvSpPr/>
          <p:nvPr/>
        </p:nvSpPr>
        <p:spPr>
          <a:xfrm>
            <a:off x="10510705" y="5911139"/>
            <a:ext cx="942630" cy="36787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none" lIns="45720" tIns="45000" rIns="45720" bIns="45000" numCol="1" spcCol="3816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US" spc="-1" dirty="0">
                <a:solidFill>
                  <a:srgbClr val="C00000"/>
                </a:solidFill>
                <a:latin typeface="Calibri"/>
                <a:ea typeface="Calibri"/>
              </a:rPr>
              <a:t>LM-CFHE</a:t>
            </a:r>
            <a:endParaRPr lang="en-US" spc="-1" dirty="0">
              <a:latin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D48578-6C2F-47A8-B1CB-770C6E980E67}"/>
              </a:ext>
            </a:extLst>
          </p:cNvPr>
          <p:cNvSpPr txBox="1"/>
          <p:nvPr/>
        </p:nvSpPr>
        <p:spPr>
          <a:xfrm>
            <a:off x="6428232" y="6199632"/>
            <a:ext cx="4261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>
                <a:solidFill>
                  <a:srgbClr val="002060"/>
                </a:solidFill>
              </a:rPr>
              <a:t>Turbulence index contours using different transition models for </a:t>
            </a:r>
            <a:r>
              <a:rPr lang="el-GR" sz="1100" i="1" dirty="0">
                <a:solidFill>
                  <a:srgbClr val="002060"/>
                </a:solidFill>
              </a:rPr>
              <a:t>α</a:t>
            </a:r>
            <a:r>
              <a:rPr lang="en-US" sz="1100" i="1" dirty="0">
                <a:solidFill>
                  <a:srgbClr val="002060"/>
                </a:solidFill>
              </a:rPr>
              <a:t> = -6°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115FD-A985-428D-A2D3-2AB6A4332D56}"/>
              </a:ext>
            </a:extLst>
          </p:cNvPr>
          <p:cNvSpPr txBox="1"/>
          <p:nvPr/>
        </p:nvSpPr>
        <p:spPr>
          <a:xfrm>
            <a:off x="0" y="6342380"/>
            <a:ext cx="61109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Neuhart, D. H. and McGinley, C. B., “Free-Stream Turbulence Intensity in the Langley 14- by 22-Foot Subsonic Tunnel,” NASA TP 213247, 2004. 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8A9FED-DAEB-4BD2-90CF-4E64E8B81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99"/>
          <a:stretch/>
        </p:blipFill>
        <p:spPr>
          <a:xfrm>
            <a:off x="4857226" y="3983254"/>
            <a:ext cx="7269480" cy="2009881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103C9E5-486A-441E-B0FF-6AC98CDBA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98"/>
          <a:stretch/>
        </p:blipFill>
        <p:spPr>
          <a:xfrm>
            <a:off x="4857226" y="1121249"/>
            <a:ext cx="7269480" cy="19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69"/>
    </mc:Choice>
    <mc:Fallback xmlns="">
      <p:transition spd="slow" advTm="4256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388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IR thermography was used to estimate transition fronts on the juncture flow model for </a:t>
            </a:r>
            <a:r>
              <a:rPr lang="el-GR" sz="2400" dirty="0"/>
              <a:t>-</a:t>
            </a:r>
            <a:r>
              <a:rPr lang="en-US" sz="2400" dirty="0"/>
              <a:t>10°</a:t>
            </a:r>
            <a:r>
              <a:rPr lang="el-GR" sz="2400" dirty="0"/>
              <a:t> ≤ </a:t>
            </a:r>
            <a:r>
              <a:rPr lang="el-GR" sz="2400" i="1" dirty="0"/>
              <a:t>α</a:t>
            </a:r>
            <a:r>
              <a:rPr lang="el-GR" sz="2400" dirty="0"/>
              <a:t> ≤ </a:t>
            </a:r>
            <a:r>
              <a:rPr lang="en-US" sz="2400" dirty="0"/>
              <a:t>10°</a:t>
            </a:r>
          </a:p>
          <a:p>
            <a:r>
              <a:rPr lang="en-US" sz="2400" dirty="0"/>
              <a:t>The data revealed regions of strong TS and CF and potential interaction between the mechanisms</a:t>
            </a:r>
          </a:p>
          <a:p>
            <a:r>
              <a:rPr lang="en-US" sz="2400" dirty="0"/>
              <a:t>Measurements from the </a:t>
            </a:r>
            <a:r>
              <a:rPr lang="el-GR" sz="2400" i="1" dirty="0"/>
              <a:t>α</a:t>
            </a:r>
            <a:r>
              <a:rPr lang="el-GR" sz="2400" dirty="0"/>
              <a:t> </a:t>
            </a:r>
            <a:r>
              <a:rPr lang="en-US" sz="2400" dirty="0"/>
              <a:t>=</a:t>
            </a:r>
            <a:r>
              <a:rPr lang="el-GR" sz="2400" dirty="0"/>
              <a:t> </a:t>
            </a:r>
            <a:r>
              <a:rPr lang="en-US" sz="2400" dirty="0"/>
              <a:t>0° and </a:t>
            </a:r>
            <a:r>
              <a:rPr lang="el-GR" sz="2400" i="1" dirty="0"/>
              <a:t>α</a:t>
            </a:r>
            <a:r>
              <a:rPr lang="el-GR" sz="2400" dirty="0"/>
              <a:t> </a:t>
            </a:r>
            <a:r>
              <a:rPr lang="en-US" sz="2400" dirty="0"/>
              <a:t>=</a:t>
            </a:r>
            <a:r>
              <a:rPr lang="el-GR" sz="2400" dirty="0"/>
              <a:t> </a:t>
            </a:r>
            <a:r>
              <a:rPr lang="en-US" sz="2400" dirty="0"/>
              <a:t>-5° cases were used to recalibrate a stability-based dual </a:t>
            </a:r>
            <a:r>
              <a:rPr lang="en-US" sz="2400" i="1" dirty="0"/>
              <a:t>N</a:t>
            </a:r>
            <a:r>
              <a:rPr lang="en-US" sz="2400" dirty="0"/>
              <a:t>-factor criterion for predicting transition</a:t>
            </a:r>
          </a:p>
          <a:p>
            <a:r>
              <a:rPr lang="en-US" sz="2400" dirty="0"/>
              <a:t>3 RANS-based transition models were evaluated, with the local helicity-based LM-CFHE model performing the best across all conditions</a:t>
            </a:r>
          </a:p>
          <a:p>
            <a:r>
              <a:rPr lang="en-US" sz="2400" dirty="0"/>
              <a:t>This data set will continue to be useful to assess transition models and for future model calibration</a:t>
            </a:r>
          </a:p>
          <a:p>
            <a:r>
              <a:rPr lang="en-US" sz="2400" dirty="0"/>
              <a:t>Provides a starting point for a subsequent transition-focused experiment</a:t>
            </a:r>
          </a:p>
          <a:p>
            <a:endParaRPr lang="en-US" sz="2400" dirty="0"/>
          </a:p>
          <a:p>
            <a:endParaRPr lang="el-G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604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94"/>
    </mc:Choice>
    <mc:Fallback xmlns="">
      <p:transition spd="slow" advTm="5309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b="0" i="0" u="none" strike="noStrike" dirty="0">
                <a:effectLst/>
              </a:rPr>
              <a:t>This work was supported by the NASA Transformational Tools and Technologies project of the Transformative Aeronautics Concepts Program</a:t>
            </a:r>
          </a:p>
          <a:p>
            <a:r>
              <a:rPr lang="en-US" sz="2400" dirty="0"/>
              <a:t>The last 2 authors were funded through the National Institute of Aerospace (NIA) under cooperative agreement 2A00 (Activity 201133)</a:t>
            </a:r>
          </a:p>
          <a:p>
            <a:r>
              <a:rPr lang="en-US" sz="2400" dirty="0"/>
              <a:t>The computational resources supporting this work were provided by the K cluster at NASA Langley Research Center and by the NASA High-End Computing (HEC) Program through the NASA Advanced Supercomputing (NAS) Division at the Ames Research Center</a:t>
            </a:r>
          </a:p>
          <a:p>
            <a:r>
              <a:rPr lang="en-US" sz="2400" b="0" i="0" u="none" strike="noStrike" baseline="0" dirty="0">
                <a:latin typeface="NimbusRomNo9L-Regu"/>
              </a:rPr>
              <a:t>The authors thank all members of the Juncture-Flow Team for their dedication and insights throughout the course of this effort</a:t>
            </a:r>
            <a:endParaRPr lang="en-US" sz="2400" dirty="0"/>
          </a:p>
          <a:p>
            <a:pPr algn="l"/>
            <a:r>
              <a:rPr lang="en-US" sz="2400" b="0" i="0" u="none" strike="noStrike" baseline="0" dirty="0">
                <a:latin typeface="NimbusRomNo9L-Regu"/>
              </a:rPr>
              <a:t>The authors also thank the staff of the 14- by 22-Foot Subsonic Tunnel for their support during the test entry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3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4"/>
    </mc:Choice>
    <mc:Fallback xmlns="">
      <p:transition spd="slow" advTm="32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purpose of the NASA juncture-flow experiments is to produce validation data near the trailing edge wing/fuselage junction</a:t>
            </a:r>
          </a:p>
          <a:p>
            <a:r>
              <a:rPr lang="en-US" dirty="0"/>
              <a:t>Previous campaigns focused on surface and off-body measurements in that region </a:t>
            </a:r>
            <a:r>
              <a:rPr lang="en-US" sz="1600" dirty="0"/>
              <a:t>(Kegerise et al., 2019; Jenkins et al., 2019)</a:t>
            </a:r>
            <a:endParaRPr lang="en-US" dirty="0"/>
          </a:p>
          <a:p>
            <a:r>
              <a:rPr lang="en-US" dirty="0"/>
              <a:t>IR measurements were also made but the precise transition front location was not determined</a:t>
            </a:r>
          </a:p>
          <a:p>
            <a:r>
              <a:rPr lang="en-US" dirty="0"/>
              <a:t>Wings were changed to a symmetric airfoil</a:t>
            </a:r>
          </a:p>
          <a:p>
            <a:r>
              <a:rPr lang="en-US" dirty="0"/>
              <a:t>Additional attention was placed on natural transition measurements in the present entry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20460"/>
            <a:ext cx="9738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Kegerise, M. A., Neuhart, D. H., Hannon, J. A., and Rumsey, C. L., “An Experimental Investigation of a Wing-Fuselage Junction Model in the NASA Langley 14- by 22-Foot Subsonic Wind Tunnel,” AIAA Paper 2019-0077, January 2019.</a:t>
            </a:r>
          </a:p>
          <a:p>
            <a:r>
              <a:rPr lang="en-US" sz="800" dirty="0">
                <a:solidFill>
                  <a:srgbClr val="002060"/>
                </a:solidFill>
              </a:rPr>
              <a:t>Jenkins, L. N., Yao, C. S., and Bartram, S. M., “Flow-Field Measurements in a Wing-Fuselage Junction Using an Embedded Particle Image Velocimetry System,” AIAA Paper 2019-0078, January 2019.</a:t>
            </a:r>
          </a:p>
        </p:txBody>
      </p:sp>
    </p:spTree>
    <p:extLst>
      <p:ext uri="{BB962C8B-B14F-4D97-AF65-F5344CB8AC3E}">
        <p14:creationId xmlns:p14="http://schemas.microsoft.com/office/powerpoint/2010/main" val="37260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79"/>
    </mc:Choice>
    <mc:Fallback xmlns="">
      <p:transition spd="slow" advTm="361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351338"/>
          </a:xfrm>
        </p:spPr>
        <p:txBody>
          <a:bodyPr/>
          <a:lstStyle/>
          <a:p>
            <a:r>
              <a:rPr lang="en-US" dirty="0"/>
              <a:t>Pretest analysis showed 2 dominant transition mechanisms      </a:t>
            </a:r>
            <a:r>
              <a:rPr lang="en-US" sz="1600" dirty="0"/>
              <a:t>(Venkatachari et al., 2021)</a:t>
            </a:r>
            <a:endParaRPr lang="en-US" dirty="0"/>
          </a:p>
          <a:p>
            <a:pPr lvl="1"/>
            <a:r>
              <a:rPr lang="en-US" dirty="0"/>
              <a:t>Tollmien-Schlichting (TS) for positive </a:t>
            </a:r>
            <a:r>
              <a:rPr lang="el-GR" i="1" dirty="0"/>
              <a:t>α </a:t>
            </a:r>
            <a:endParaRPr lang="en-US" i="1" dirty="0"/>
          </a:p>
          <a:p>
            <a:pPr lvl="1"/>
            <a:r>
              <a:rPr lang="en-US" dirty="0"/>
              <a:t>Increasingly stationary crossflow (CF) for more negative </a:t>
            </a:r>
            <a:r>
              <a:rPr lang="el-GR" i="1" dirty="0"/>
              <a:t>α</a:t>
            </a:r>
            <a:endParaRPr lang="en-US" sz="2000" dirty="0"/>
          </a:p>
          <a:p>
            <a:r>
              <a:rPr lang="en-US" dirty="0"/>
              <a:t>Improvement of transition models is the goal</a:t>
            </a:r>
          </a:p>
          <a:p>
            <a:pPr lvl="1"/>
            <a:r>
              <a:rPr lang="en-US" dirty="0"/>
              <a:t>Some </a:t>
            </a:r>
            <a:r>
              <a:rPr lang="el-GR" i="1" dirty="0"/>
              <a:t>α</a:t>
            </a:r>
            <a:r>
              <a:rPr lang="en-US" i="1" dirty="0"/>
              <a:t> </a:t>
            </a:r>
            <a:r>
              <a:rPr lang="en-US" dirty="0"/>
              <a:t>are predicted to have regions of strong TS and CF</a:t>
            </a:r>
          </a:p>
          <a:p>
            <a:pPr lvl="1"/>
            <a:r>
              <a:rPr lang="en-US" dirty="0"/>
              <a:t>These cases test the ability to predict transition in areas where TS and CF may potentially interact</a:t>
            </a:r>
          </a:p>
          <a:p>
            <a:pPr lvl="1"/>
            <a:r>
              <a:rPr lang="en-US" dirty="0"/>
              <a:t>A robust data set is needed for future model calibration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52540"/>
            <a:ext cx="102082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Venkatachari, B. S., Paredes, P., Choudhari, M. M., Li, F., and Chang, C.-L., “Pretest Computational Assessment of Boundary Layer Transition in the NASA Juncture Flow Model with an NACA 0015-Based Wing,” AIAA Paper 2021-2502, July 2021.</a:t>
            </a:r>
          </a:p>
        </p:txBody>
      </p:sp>
    </p:spTree>
    <p:extLst>
      <p:ext uri="{BB962C8B-B14F-4D97-AF65-F5344CB8AC3E}">
        <p14:creationId xmlns:p14="http://schemas.microsoft.com/office/powerpoint/2010/main" val="28990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59"/>
    </mc:Choice>
    <mc:Fallback xmlns="">
      <p:transition spd="slow" advTm="339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NASA Juncture-Flow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3870372" cy="139343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7216" y="6194738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002060"/>
                </a:solidFill>
              </a:rPr>
              <a:t>Stylus profilometer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829AB97-555F-41FE-85AF-8E7E51D3E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061" y="1006137"/>
            <a:ext cx="4458204" cy="467219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AA4298A-F753-4361-8590-D2D45762F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0" r="52324"/>
          <a:stretch/>
        </p:blipFill>
        <p:spPr bwMode="auto">
          <a:xfrm>
            <a:off x="299535" y="3429575"/>
            <a:ext cx="2477861" cy="271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CCEE96-5A13-4662-8767-7A052320217C}"/>
              </a:ext>
            </a:extLst>
          </p:cNvPr>
          <p:cNvPicPr/>
          <p:nvPr/>
        </p:nvPicPr>
        <p:blipFill rotWithShape="1">
          <a:blip r:embed="rId4"/>
          <a:srcRect l="2728" t="4044" r="8865"/>
          <a:stretch/>
        </p:blipFill>
        <p:spPr bwMode="auto">
          <a:xfrm>
            <a:off x="3030438" y="3638565"/>
            <a:ext cx="4023360" cy="255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540D79-96FF-43B7-8C71-6BD526FAA9F2}"/>
              </a:ext>
            </a:extLst>
          </p:cNvPr>
          <p:cNvSpPr txBox="1"/>
          <p:nvPr/>
        </p:nvSpPr>
        <p:spPr>
          <a:xfrm>
            <a:off x="3970759" y="6191900"/>
            <a:ext cx="26709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002060"/>
                </a:solidFill>
              </a:rPr>
              <a:t>Sample spectra from the port wing leading edge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56465-924D-4536-9DFC-BD1FBA2D2BC0}"/>
              </a:ext>
            </a:extLst>
          </p:cNvPr>
          <p:cNvSpPr txBox="1"/>
          <p:nvPr/>
        </p:nvSpPr>
        <p:spPr>
          <a:xfrm>
            <a:off x="9024066" y="5725365"/>
            <a:ext cx="1640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002060"/>
                </a:solidFill>
              </a:rPr>
              <a:t>Top and side views of model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5C0DD2-7702-4491-85B9-94840AF2B4C1}"/>
              </a:ext>
            </a:extLst>
          </p:cNvPr>
          <p:cNvSpPr txBox="1">
            <a:spLocks/>
          </p:cNvSpPr>
          <p:nvPr/>
        </p:nvSpPr>
        <p:spPr>
          <a:xfrm>
            <a:off x="838200" y="1371600"/>
            <a:ext cx="6776861" cy="2018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Symmetric airfoil wings,  37.3° sweep</a:t>
            </a:r>
          </a:p>
          <a:p>
            <a:r>
              <a:rPr lang="en-US" dirty="0"/>
              <a:t>Model coated with black, lusterless paint</a:t>
            </a:r>
          </a:p>
          <a:p>
            <a:pPr lvl="1"/>
            <a:r>
              <a:rPr lang="en-US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= 3.104±0.016 </a:t>
            </a:r>
            <a:r>
              <a:rPr lang="el-GR" dirty="0"/>
              <a:t>μ</a:t>
            </a:r>
            <a:r>
              <a:rPr lang="en-US" dirty="0"/>
              <a:t>m on port wing</a:t>
            </a:r>
          </a:p>
          <a:p>
            <a:pPr lvl="1"/>
            <a:r>
              <a:rPr lang="en-US" dirty="0"/>
              <a:t>Thickness is 254 to 330 </a:t>
            </a:r>
            <a:r>
              <a:rPr lang="el-GR" dirty="0"/>
              <a:t>μ</a:t>
            </a:r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611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3"/>
    </mc:Choice>
    <mc:Fallback xmlns="">
      <p:transition spd="slow" advTm="295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14- by 22-Foot Subsonic Tunnel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5450" y="5252531"/>
            <a:ext cx="2945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</a:rPr>
              <a:t>Juncture Flow model in the NASA Langley 14x22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711A42-F8C2-4E83-BCEB-5DCEDFE0D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20" y="1967962"/>
            <a:ext cx="5806499" cy="32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7E51E1C-1DFE-4D72-B977-E482E5273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66782"/>
              </p:ext>
            </p:extLst>
          </p:nvPr>
        </p:nvGraphicFramePr>
        <p:xfrm>
          <a:off x="651588" y="4309528"/>
          <a:ext cx="4652126" cy="1828800"/>
        </p:xfrm>
        <a:graphic>
          <a:graphicData uri="http://schemas.openxmlformats.org/drawingml/2006/table">
            <a:tbl>
              <a:tblPr/>
              <a:tblGrid>
                <a:gridCol w="928362">
                  <a:extLst>
                    <a:ext uri="{9D8B030D-6E8A-4147-A177-3AD203B41FA5}">
                      <a16:colId xmlns:a16="http://schemas.microsoft.com/office/drawing/2014/main" val="1426712422"/>
                    </a:ext>
                  </a:extLst>
                </a:gridCol>
                <a:gridCol w="1660737">
                  <a:extLst>
                    <a:ext uri="{9D8B030D-6E8A-4147-A177-3AD203B41FA5}">
                      <a16:colId xmlns:a16="http://schemas.microsoft.com/office/drawing/2014/main" val="3624270743"/>
                    </a:ext>
                  </a:extLst>
                </a:gridCol>
                <a:gridCol w="2063027">
                  <a:extLst>
                    <a:ext uri="{9D8B030D-6E8A-4147-A177-3AD203B41FA5}">
                      <a16:colId xmlns:a16="http://schemas.microsoft.com/office/drawing/2014/main" val="2427918202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400" b="1" i="0">
                          <a:solidFill>
                            <a:srgbClr val="E6F5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E6F5FF"/>
                          </a:solidFill>
                          <a:effectLst/>
                          <a:latin typeface="Arial" panose="020B0604020202020204" pitchFamily="34" charset="0"/>
                        </a:rPr>
                        <a:t>Nominal Value​</a:t>
                      </a:r>
                      <a:endParaRPr lang="en-US" b="1" i="0">
                        <a:solidFill>
                          <a:srgbClr val="E6F5FF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E6F5FF"/>
                          </a:solidFill>
                          <a:effectLst/>
                          <a:latin typeface="Arial" panose="020B0604020202020204" pitchFamily="34" charset="0"/>
                        </a:rPr>
                        <a:t>Range​</a:t>
                      </a:r>
                      <a:endParaRPr lang="en-US" b="1" i="0">
                        <a:solidFill>
                          <a:srgbClr val="E6F5FF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4354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1" dirty="0" err="1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Re</a:t>
                      </a:r>
                      <a:r>
                        <a:rPr lang="en-US" sz="900" b="0" i="1" baseline="-25000" dirty="0" err="1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  <a:r>
                        <a:rPr lang="en-US" sz="900" b="0" i="0" dirty="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3296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2.40 million​</a:t>
                      </a:r>
                      <a:endParaRPr lang="en-US" b="0" i="0">
                        <a:solidFill>
                          <a:srgbClr val="003296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2.3928 – 2.407​​2</a:t>
                      </a:r>
                      <a:endParaRPr lang="en-US" b="0" i="0" dirty="0">
                        <a:solidFill>
                          <a:srgbClr val="003296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3971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1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1400" b="0" i="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3296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0.189​</a:t>
                      </a:r>
                      <a:endParaRPr lang="en-US" b="0" i="0" dirty="0">
                        <a:solidFill>
                          <a:srgbClr val="003296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0.174 – 0.192​</a:t>
                      </a:r>
                      <a:endParaRPr lang="en-US" b="0" i="0" dirty="0">
                        <a:solidFill>
                          <a:srgbClr val="003296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007553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1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900" b="0" i="1" baseline="-2500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900" b="0" i="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3296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288.84 K​</a:t>
                      </a:r>
                      <a:endParaRPr lang="en-US" b="0" i="0" dirty="0">
                        <a:solidFill>
                          <a:srgbClr val="003296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282 – 300 K​</a:t>
                      </a:r>
                      <a:endParaRPr lang="en-US" b="0" i="0" dirty="0">
                        <a:solidFill>
                          <a:srgbClr val="003296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57752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1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lang="en-US" sz="900" b="0" i="0" baseline="-2500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∞</a:t>
                      </a:r>
                      <a:r>
                        <a:rPr lang="en-US" sz="900" b="0" i="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3296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64.4 m/s​</a:t>
                      </a:r>
                      <a:endParaRPr lang="en-US" b="0" i="0">
                        <a:solidFill>
                          <a:srgbClr val="003296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58.4 – 66.6 m/s​</a:t>
                      </a:r>
                      <a:endParaRPr lang="en-US" b="0" i="0" dirty="0">
                        <a:solidFill>
                          <a:srgbClr val="003296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4523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1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lang="en-US" sz="1400" b="0" i="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3296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2385 Pa​</a:t>
                      </a:r>
                      <a:endParaRPr lang="en-US" b="0" i="0">
                        <a:solidFill>
                          <a:srgbClr val="003296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3296"/>
                          </a:solidFill>
                          <a:effectLst/>
                          <a:latin typeface="Arial" panose="020B0604020202020204" pitchFamily="34" charset="0"/>
                        </a:rPr>
                        <a:t>2115 – 2530 Pa​</a:t>
                      </a:r>
                      <a:endParaRPr lang="en-US" b="0" i="0" dirty="0">
                        <a:solidFill>
                          <a:srgbClr val="003296"/>
                        </a:solidFill>
                        <a:effectLst/>
                      </a:endParaRPr>
                    </a:p>
                  </a:txBody>
                  <a:tcPr anchor="ctr">
                    <a:lnL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E6F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58561"/>
                  </a:ext>
                </a:extLst>
              </a:tr>
            </a:tbl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E042684B-075C-4995-9BB0-E780CF7A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2660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62968-4FB3-45B8-A733-8F23713EDA13}"/>
              </a:ext>
            </a:extLst>
          </p:cNvPr>
          <p:cNvSpPr txBox="1">
            <a:spLocks/>
          </p:cNvSpPr>
          <p:nvPr/>
        </p:nvSpPr>
        <p:spPr>
          <a:xfrm>
            <a:off x="838200" y="1371600"/>
            <a:ext cx="7919720" cy="2018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Closed circuit, atmospheric pressure </a:t>
            </a:r>
            <a:r>
              <a:rPr lang="en-US" sz="1600" dirty="0"/>
              <a:t>(Gentry et al., 1990)</a:t>
            </a:r>
            <a:endParaRPr lang="en-US" dirty="0"/>
          </a:p>
          <a:p>
            <a:r>
              <a:rPr lang="en-US" dirty="0"/>
              <a:t>No temperature control</a:t>
            </a:r>
          </a:p>
          <a:p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baseline="-25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held fixed at 2.4M</a:t>
            </a:r>
          </a:p>
          <a:p>
            <a:r>
              <a:rPr lang="en-US" dirty="0"/>
              <a:t>-10° ≤ </a:t>
            </a:r>
            <a:r>
              <a:rPr lang="el-GR" i="1" dirty="0"/>
              <a:t>α</a:t>
            </a:r>
            <a:r>
              <a:rPr lang="en-US" dirty="0"/>
              <a:t> ≤ 10°</a:t>
            </a:r>
          </a:p>
          <a:p>
            <a:r>
              <a:rPr lang="en-US" dirty="0"/>
              <a:t>FSTI ≈ 0.08% </a:t>
            </a:r>
            <a:r>
              <a:rPr lang="en-US" sz="1600" dirty="0"/>
              <a:t>(Neuhart &amp; McGinley, 2004)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A5EF5-F9A0-4D48-B011-8EDD5CBF4CC3}"/>
              </a:ext>
            </a:extLst>
          </p:cNvPr>
          <p:cNvSpPr txBox="1"/>
          <p:nvPr/>
        </p:nvSpPr>
        <p:spPr>
          <a:xfrm>
            <a:off x="2369952" y="4047918"/>
            <a:ext cx="1215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</a:rPr>
              <a:t>Testing conditions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23D5AE-C7C2-40A9-A18E-740639025E6E}"/>
              </a:ext>
            </a:extLst>
          </p:cNvPr>
          <p:cNvSpPr txBox="1"/>
          <p:nvPr/>
        </p:nvSpPr>
        <p:spPr>
          <a:xfrm>
            <a:off x="0" y="6230620"/>
            <a:ext cx="6110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Gentry, G. L., Quinto, F. P., Gatlin, G. G., and </a:t>
            </a:r>
            <a:r>
              <a:rPr lang="en-US" sz="800" dirty="0" err="1">
                <a:solidFill>
                  <a:srgbClr val="002060"/>
                </a:solidFill>
              </a:rPr>
              <a:t>Applin</a:t>
            </a:r>
            <a:r>
              <a:rPr lang="en-US" sz="800" dirty="0">
                <a:solidFill>
                  <a:srgbClr val="002060"/>
                </a:solidFill>
              </a:rPr>
              <a:t>, Z. T., “The Langley 14- by 22-Foot Subsonic Tunnel,” NASA TP 3008, 1990.</a:t>
            </a:r>
          </a:p>
          <a:p>
            <a:r>
              <a:rPr lang="en-US" sz="800" dirty="0">
                <a:solidFill>
                  <a:srgbClr val="002060"/>
                </a:solidFill>
              </a:rPr>
              <a:t>Neuhart, D. H. and McGinley, C. B., “Free-Stream Turbulence Intensity in the Langley 14- by 22-Foot Subsonic Tunnel,” NASA TP 213247, 2004. </a:t>
            </a:r>
          </a:p>
        </p:txBody>
      </p:sp>
    </p:spTree>
    <p:extLst>
      <p:ext uri="{BB962C8B-B14F-4D97-AF65-F5344CB8AC3E}">
        <p14:creationId xmlns:p14="http://schemas.microsoft.com/office/powerpoint/2010/main" val="17418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53"/>
    </mc:Choice>
    <mc:Fallback xmlns="">
      <p:transition spd="slow" advTm="2745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Influences on IR Images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7205" y="5486400"/>
            <a:ext cx="26420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</a:rPr>
              <a:t>Port wing in IR: features specific to this test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042684B-075C-4995-9BB0-E780CF7A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2660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62968-4FB3-45B8-A733-8F23713EDA13}"/>
              </a:ext>
            </a:extLst>
          </p:cNvPr>
          <p:cNvSpPr txBox="1">
            <a:spLocks/>
          </p:cNvSpPr>
          <p:nvPr/>
        </p:nvSpPr>
        <p:spPr>
          <a:xfrm>
            <a:off x="838201" y="1371600"/>
            <a:ext cx="4052582" cy="426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Outdoor weather</a:t>
            </a:r>
          </a:p>
          <a:p>
            <a:r>
              <a:rPr lang="en-US" dirty="0"/>
              <a:t>Features specific to JF model</a:t>
            </a:r>
          </a:p>
          <a:p>
            <a:pPr lvl="1"/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Internal structure</a:t>
            </a:r>
            <a:endParaRPr lang="en-US" dirty="0"/>
          </a:p>
          <a:p>
            <a:pPr lvl="1"/>
            <a:r>
              <a:rPr lang="en-US" dirty="0"/>
              <a:t>Fairing/Wing interface</a:t>
            </a:r>
          </a:p>
          <a:p>
            <a:pPr lvl="1"/>
            <a:r>
              <a:rPr lang="en-US" dirty="0"/>
              <a:t>Fiducial markers</a:t>
            </a:r>
          </a:p>
          <a:p>
            <a:pPr lvl="1"/>
            <a:r>
              <a:rPr lang="en-US" dirty="0"/>
              <a:t>Panels</a:t>
            </a:r>
          </a:p>
          <a:p>
            <a:pPr lvl="1"/>
            <a:r>
              <a:rPr lang="en-US" dirty="0"/>
              <a:t>Fasteners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01F719-36F0-44AE-AA7F-917E7C8C2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47"/>
          <a:stretch/>
        </p:blipFill>
        <p:spPr>
          <a:xfrm>
            <a:off x="5577840" y="1737360"/>
            <a:ext cx="6400800" cy="37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50"/>
    </mc:Choice>
    <mc:Fallback xmlns="">
      <p:transition spd="slow" advTm="534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Processing IR Images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9542" y="5486400"/>
            <a:ext cx="3496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</a:rPr>
              <a:t>Potential transition locations and detected transition front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042684B-075C-4995-9BB0-E780CF7A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2660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62968-4FB3-45B8-A733-8F23713EDA13}"/>
              </a:ext>
            </a:extLst>
          </p:cNvPr>
          <p:cNvSpPr txBox="1">
            <a:spLocks/>
          </p:cNvSpPr>
          <p:nvPr/>
        </p:nvSpPr>
        <p:spPr>
          <a:xfrm>
            <a:off x="838201" y="1371600"/>
            <a:ext cx="4038600" cy="4805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I(x) </a:t>
            </a:r>
            <a:r>
              <a:rPr lang="en-US" dirty="0"/>
              <a:t>for each spanwise position (constant </a:t>
            </a:r>
            <a:r>
              <a:rPr lang="en-US" i="1" dirty="0"/>
              <a:t>y</a:t>
            </a:r>
            <a:r>
              <a:rPr lang="en-US" dirty="0"/>
              <a:t>)</a:t>
            </a:r>
          </a:p>
          <a:p>
            <a:r>
              <a:rPr lang="en-US" dirty="0"/>
              <a:t>Top 3 </a:t>
            </a:r>
            <a:r>
              <a:rPr lang="en-US" i="1" dirty="0"/>
              <a:t>∂I/∂x </a:t>
            </a:r>
            <a:r>
              <a:rPr lang="en-US" dirty="0"/>
              <a:t>values were set as potential transition locations</a:t>
            </a:r>
          </a:p>
          <a:p>
            <a:r>
              <a:rPr lang="en-US" dirty="0"/>
              <a:t>An initial point on the transition front was set near the fuselage</a:t>
            </a:r>
          </a:p>
          <a:p>
            <a:r>
              <a:rPr lang="en-US" dirty="0"/>
              <a:t>Full transition front was defined by marching outboard on potential points within a threshold distance of previous points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0378191-CAC6-49C2-BDF5-F6A2D79D6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4"/>
          <a:stretch/>
        </p:blipFill>
        <p:spPr>
          <a:xfrm>
            <a:off x="5586229" y="1740040"/>
            <a:ext cx="6388706" cy="37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3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91"/>
    </mc:Choice>
    <mc:Fallback xmlns="">
      <p:transition spd="slow" advTm="3599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Processing Surface Pressure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9183" y="5993521"/>
            <a:ext cx="3315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</a:rPr>
              <a:t>Curves to estimate the transition location for a given </a:t>
            </a:r>
            <a:r>
              <a:rPr lang="el-GR" sz="1100" i="1" dirty="0"/>
              <a:t>α</a:t>
            </a:r>
            <a:endParaRPr lang="en-US" sz="1100" i="1" dirty="0">
              <a:solidFill>
                <a:srgbClr val="002060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042684B-075C-4995-9BB0-E780CF7A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2660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62968-4FB3-45B8-A733-8F23713EDA13}"/>
              </a:ext>
            </a:extLst>
          </p:cNvPr>
          <p:cNvSpPr txBox="1">
            <a:spLocks/>
          </p:cNvSpPr>
          <p:nvPr/>
        </p:nvSpPr>
        <p:spPr>
          <a:xfrm>
            <a:off x="838201" y="1371600"/>
            <a:ext cx="5257800" cy="4264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rgbClr val="002060"/>
                </a:solidFill>
              </a:rPr>
              <a:t>– </a:t>
            </a:r>
            <a:r>
              <a:rPr lang="el-GR" sz="2800" i="1" dirty="0"/>
              <a:t>α</a:t>
            </a:r>
            <a:r>
              <a:rPr lang="en-US" sz="2800" dirty="0"/>
              <a:t> curves were generated at each port </a:t>
            </a:r>
          </a:p>
          <a:p>
            <a:r>
              <a:rPr lang="en-US" sz="2800" dirty="0"/>
              <a:t>The central portion of the “hitch” was identified as </a:t>
            </a:r>
            <a:r>
              <a:rPr lang="en-US" dirty="0"/>
              <a:t>transition</a:t>
            </a:r>
          </a:p>
          <a:p>
            <a:r>
              <a:rPr lang="en-US" sz="2800" dirty="0"/>
              <a:t>For pressure ports along each line of constant </a:t>
            </a:r>
            <a:r>
              <a:rPr lang="en-US" sz="2800" i="1" dirty="0"/>
              <a:t>y</a:t>
            </a:r>
            <a:r>
              <a:rPr lang="en-US" sz="2800" dirty="0"/>
              <a:t>, the port</a:t>
            </a:r>
            <a:r>
              <a:rPr lang="en-US" dirty="0"/>
              <a:t> 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was </a:t>
            </a:r>
            <a:r>
              <a:rPr lang="en-US" sz="2800" dirty="0"/>
              <a:t>plotted against th</a:t>
            </a:r>
            <a:r>
              <a:rPr lang="en-US" dirty="0"/>
              <a:t>e transitional</a:t>
            </a:r>
            <a:r>
              <a:rPr lang="en-US" sz="2800" dirty="0"/>
              <a:t> </a:t>
            </a:r>
            <a:r>
              <a:rPr lang="el-GR" sz="2800" i="1" dirty="0"/>
              <a:t>α</a:t>
            </a:r>
            <a:endParaRPr lang="en-US" sz="2800" i="1" dirty="0"/>
          </a:p>
          <a:p>
            <a:r>
              <a:rPr lang="en-US" dirty="0"/>
              <a:t>A</a:t>
            </a:r>
            <a:r>
              <a:rPr lang="en-US" sz="2800" dirty="0"/>
              <a:t> quadratic curve was fit through the points to estimate </a:t>
            </a:r>
            <a:r>
              <a:rPr lang="en-US" dirty="0"/>
              <a:t>t</a:t>
            </a:r>
            <a:r>
              <a:rPr lang="en-US" sz="2800" dirty="0"/>
              <a:t>he </a:t>
            </a:r>
            <a:r>
              <a:rPr lang="en-US" sz="2800" i="1" dirty="0"/>
              <a:t>x</a:t>
            </a:r>
            <a:r>
              <a:rPr lang="en-US" sz="2800" dirty="0"/>
              <a:t>-transition location for a given value of </a:t>
            </a:r>
            <a:r>
              <a:rPr lang="el-GR" sz="2800" i="1" dirty="0"/>
              <a:t>α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5E777F3B-5385-459C-AA71-3EA51929B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16" r="54243"/>
          <a:stretch/>
        </p:blipFill>
        <p:spPr>
          <a:xfrm>
            <a:off x="7179965" y="228859"/>
            <a:ext cx="3657600" cy="2796277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34504C20-A3BB-400A-BF5C-C6B01F9BA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24" t="6216"/>
          <a:stretch/>
        </p:blipFill>
        <p:spPr>
          <a:xfrm>
            <a:off x="8196914" y="3412641"/>
            <a:ext cx="3657600" cy="25808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0A323E-1C67-4E2C-8140-81CC89A7305C}"/>
              </a:ext>
            </a:extLst>
          </p:cNvPr>
          <p:cNvSpPr txBox="1"/>
          <p:nvPr/>
        </p:nvSpPr>
        <p:spPr>
          <a:xfrm>
            <a:off x="8334024" y="3008716"/>
            <a:ext cx="1875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</a:rPr>
              <a:t>Sample </a:t>
            </a:r>
            <a:r>
              <a:rPr lang="en-US" sz="11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100" i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100" i="1" dirty="0">
                <a:solidFill>
                  <a:srgbClr val="002060"/>
                </a:solidFill>
              </a:rPr>
              <a:t> – </a:t>
            </a:r>
            <a:r>
              <a:rPr lang="el-GR" sz="1100" i="1" dirty="0"/>
              <a:t>α</a:t>
            </a:r>
            <a:r>
              <a:rPr lang="en-US" sz="1100" i="1" dirty="0"/>
              <a:t> curve at a port</a:t>
            </a:r>
            <a:r>
              <a:rPr lang="en-US" sz="11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7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72"/>
    </mc:Choice>
    <mc:Fallback xmlns="">
      <p:transition spd="slow" advTm="4367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en-US" dirty="0"/>
              <a:t>Transition Fronts for Positive </a:t>
            </a:r>
            <a:r>
              <a:rPr lang="el-GR" sz="4400" i="1" dirty="0"/>
              <a:t>α</a:t>
            </a:r>
            <a:r>
              <a:rPr lang="en-US" dirty="0"/>
              <a:t> 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042684B-075C-4995-9BB0-E780CF7A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2660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62968-4FB3-45B8-A733-8F23713EDA13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3200400" cy="426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Fronts are nearly parallel to the leading edge</a:t>
            </a:r>
          </a:p>
          <a:p>
            <a:r>
              <a:rPr lang="en-US" dirty="0"/>
              <a:t>Fronts move downstream as </a:t>
            </a:r>
            <a:r>
              <a:rPr lang="el-GR" sz="2800" i="1" dirty="0"/>
              <a:t>α</a:t>
            </a:r>
            <a:r>
              <a:rPr lang="en-US" i="1" dirty="0"/>
              <a:t> </a:t>
            </a:r>
            <a:r>
              <a:rPr lang="en-US" dirty="0"/>
              <a:t>decreases</a:t>
            </a:r>
          </a:p>
          <a:p>
            <a:r>
              <a:rPr lang="en-US" dirty="0"/>
              <a:t>Appears to be good symmetry across the fuselage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FA1DC60-14D5-4A34-B648-F4D8103B3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1554480"/>
            <a:ext cx="8226866" cy="43328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5A7463-4762-40E0-BB50-193877343FDC}"/>
              </a:ext>
            </a:extLst>
          </p:cNvPr>
          <p:cNvSpPr txBox="1"/>
          <p:nvPr/>
        </p:nvSpPr>
        <p:spPr>
          <a:xfrm>
            <a:off x="7279343" y="5887296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</a:rPr>
              <a:t>Transition fronts for positive </a:t>
            </a:r>
            <a:r>
              <a:rPr lang="el-GR" sz="1100" i="1" dirty="0"/>
              <a:t>α</a:t>
            </a:r>
            <a:endParaRPr lang="en-US" sz="11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7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58"/>
    </mc:Choice>
    <mc:Fallback xmlns="">
      <p:transition spd="slow" advTm="2075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16369</TotalTime>
  <Words>1906</Words>
  <Application>Microsoft Office PowerPoint</Application>
  <PresentationFormat>Widescreen</PresentationFormat>
  <Paragraphs>191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NimbusRomNo9L-Regu</vt:lpstr>
      <vt:lpstr>StarSymbol</vt:lpstr>
      <vt:lpstr>Times New Roman</vt:lpstr>
      <vt:lpstr>Wingdings</vt:lpstr>
      <vt:lpstr>Office Theme</vt:lpstr>
      <vt:lpstr>Measurements and Computations of Natural Transition on the NASA Juncture-Flow Model with a Symmetric Wing</vt:lpstr>
      <vt:lpstr>Introduction</vt:lpstr>
      <vt:lpstr>Motivation</vt:lpstr>
      <vt:lpstr>NASA Juncture-Flow Model</vt:lpstr>
      <vt:lpstr>14- by 22-Foot Subsonic Tunnel</vt:lpstr>
      <vt:lpstr>Influences on IR Images</vt:lpstr>
      <vt:lpstr>Processing IR Images</vt:lpstr>
      <vt:lpstr>Processing Surface Pressure</vt:lpstr>
      <vt:lpstr>Transition Fronts for Positive α </vt:lpstr>
      <vt:lpstr>Transition Fronts for Negative α </vt:lpstr>
      <vt:lpstr>Wing Comparison</vt:lpstr>
      <vt:lpstr>Transition Comparison: IR and Pressure</vt:lpstr>
      <vt:lpstr>Details on CFD &amp; Stability Analysis Tools</vt:lpstr>
      <vt:lpstr>LPSE Results &amp; Dual NTS-NCF Criterion </vt:lpstr>
      <vt:lpstr>Predictions based on Dual NTS-NCF Criterion </vt:lpstr>
      <vt:lpstr>RANS-based Transition Models</vt:lpstr>
      <vt:lpstr>Concluding Remarks</vt:lpstr>
      <vt:lpstr>Acknowledgements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Leidy, Andrew N. (LARC-D303)</dc:creator>
  <cp:lastModifiedBy>Leidy, Andrew N. (LARC-D303)</cp:lastModifiedBy>
  <cp:revision>242</cp:revision>
  <cp:lastPrinted>2021-06-08T14:58:35Z</cp:lastPrinted>
  <dcterms:created xsi:type="dcterms:W3CDTF">2020-11-23T13:59:13Z</dcterms:created>
  <dcterms:modified xsi:type="dcterms:W3CDTF">2023-01-20T14:18:03Z</dcterms:modified>
</cp:coreProperties>
</file>