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90" r:id="rId2"/>
    <p:sldId id="1159" r:id="rId3"/>
    <p:sldId id="393" r:id="rId4"/>
    <p:sldId id="1059" r:id="rId5"/>
    <p:sldId id="1057" r:id="rId6"/>
    <p:sldId id="1060" r:id="rId7"/>
    <p:sldId id="1061" r:id="rId8"/>
    <p:sldId id="1161" r:id="rId9"/>
    <p:sldId id="10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541" autoAdjust="0"/>
    <p:restoredTop sz="94660"/>
  </p:normalViewPr>
  <p:slideViewPr>
    <p:cSldViewPr snapToGrid="0">
      <p:cViewPr varScale="1">
        <p:scale>
          <a:sx n="67" d="100"/>
          <a:sy n="67" d="100"/>
        </p:scale>
        <p:origin x="90" y="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200BE-E5AC-4D09-AF84-6A5B3A10C1B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C03B9-D2CE-4943-B6A8-F4EDF809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53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C03B9-D2CE-4943-B6A8-F4EDF80957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521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Bruce Macintosh: ~6m is very approximate</a:t>
            </a:r>
          </a:p>
          <a:p>
            <a:r>
              <a:rPr lang="en-US" dirty="0"/>
              <a:t>Scott Gaudi: most trades should be re-opened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804B7-5C7D-4B70-9BEF-73D805A46C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191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Bruce Macintosh: ~6m is very approximate</a:t>
            </a:r>
          </a:p>
          <a:p>
            <a:r>
              <a:rPr lang="en-US" dirty="0"/>
              <a:t>Scott Gaudi: most trades should be re-opened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804B7-5C7D-4B70-9BEF-73D805A46C5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191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Bruce Macintosh: ~6m is very approximate</a:t>
            </a:r>
          </a:p>
          <a:p>
            <a:r>
              <a:rPr lang="en-US" dirty="0"/>
              <a:t>Scott Gaudi: most trades should be re-opened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804B7-5C7D-4B70-9BEF-73D805A46C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69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Bruce Macintosh: ~6m is very approximate</a:t>
            </a:r>
          </a:p>
          <a:p>
            <a:r>
              <a:rPr lang="en-US" dirty="0"/>
              <a:t>Scott Gaudi: most trades should be re-opened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804B7-5C7D-4B70-9BEF-73D805A46C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8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Bruce Macintosh: ~6m is very approximate</a:t>
            </a:r>
          </a:p>
          <a:p>
            <a:r>
              <a:rPr lang="en-US" dirty="0"/>
              <a:t>Scott Gaudi: most trades should be re-opened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804B7-5C7D-4B70-9BEF-73D805A46C5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30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Bruce Macintosh: ~6m is very approximate</a:t>
            </a:r>
          </a:p>
          <a:p>
            <a:r>
              <a:rPr lang="en-US" dirty="0"/>
              <a:t>Scott Gaudi: most trades should be re-opened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804B7-5C7D-4B70-9BEF-73D805A46C5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86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Bruce Macintosh: ~6m is very approximate</a:t>
            </a:r>
          </a:p>
          <a:p>
            <a:r>
              <a:rPr lang="en-US" dirty="0"/>
              <a:t>Scott Gaudi: most trades should be re-opened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804B7-5C7D-4B70-9BEF-73D805A46C5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68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Bruce Macintosh: ~6m is very approximate</a:t>
            </a:r>
          </a:p>
          <a:p>
            <a:r>
              <a:rPr lang="en-US" dirty="0"/>
              <a:t>Scott Gaudi: most trades should be re-opened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804B7-5C7D-4B70-9BEF-73D805A46C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11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53182-BAB7-43C9-898C-79EA50808874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9648A-3FCA-481E-B920-9DE9C4C2356D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91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16F57-4CA7-4B80-BEEF-AEBD94D2CAAF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4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65127-A867-48A3-8CEB-EABF162C4A76}" type="datetime1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6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CC9A8-3E15-480B-B5FE-DF24C7ECF070}" type="datetime1">
              <a:rPr lang="en-US" smtClean="0"/>
              <a:t>1/18/2023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99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827B-F33D-41E7-88D3-7A38BBEA1952}" type="datetime1">
              <a:rPr lang="en-US" smtClean="0"/>
              <a:t>1/18/2023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6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86746-259E-4183-9430-0553E4632D34}" type="datetime1">
              <a:rPr lang="en-US" smtClean="0"/>
              <a:t>1/18/2023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0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5605-0007-4D48-8B39-CF56A9C2AFCF}" type="datetime1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24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5CD72-E8C2-4450-9B14-ABD29A48FC37}" type="datetime1">
              <a:rPr lang="en-US" smtClean="0"/>
              <a:t>1/18/2023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706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03B2A-3DCC-4677-B383-6E7A6BC222CC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4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3385-35B5-4F28-92D0-8177E9B1EE6B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62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(Ligh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838200" y="1920240"/>
            <a:ext cx="10515600" cy="457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10515600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B4035D-95AD-4A7B-821C-D3D3DD1675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8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7EFA0-199E-4207-A92E-F904977B2365}" type="datetime1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768C4-C7D3-4D2C-8EC4-1AEA10E3E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6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emf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890EB4-BF9C-F7EA-ACB1-B9A664F7BF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0" t="20584" r="480" b="26294"/>
          <a:stretch/>
        </p:blipFill>
        <p:spPr>
          <a:xfrm>
            <a:off x="-33866" y="29383"/>
            <a:ext cx="12192000" cy="4230648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48154" y="598569"/>
            <a:ext cx="10769600" cy="2387600"/>
          </a:xfrm>
        </p:spPr>
        <p:txBody>
          <a:bodyPr>
            <a:normAutofit/>
          </a:bodyPr>
          <a:lstStyle/>
          <a:p>
            <a:r>
              <a:rPr lang="en-US" sz="4000" i="1" dirty="0">
                <a:solidFill>
                  <a:schemeClr val="bg1"/>
                </a:solidFill>
              </a:rPr>
              <a:t>Multi-Star </a:t>
            </a:r>
            <a:r>
              <a:rPr lang="en-US" sz="4000" i="1" dirty="0" err="1">
                <a:solidFill>
                  <a:schemeClr val="bg1"/>
                </a:solidFill>
              </a:rPr>
              <a:t>Wavefront</a:t>
            </a:r>
            <a:r>
              <a:rPr lang="en-US" sz="4000" i="1" dirty="0">
                <a:solidFill>
                  <a:schemeClr val="bg1"/>
                </a:solidFill>
              </a:rPr>
              <a:t> Control: Update on Technology Development for Roman Space Telescope and </a:t>
            </a:r>
            <a:r>
              <a:rPr lang="en-US" sz="4000" i="1" dirty="0" smtClean="0">
                <a:solidFill>
                  <a:schemeClr val="bg1"/>
                </a:solidFill>
              </a:rPr>
              <a:t>Habitable Worlds Observatory  </a:t>
            </a:r>
            <a:r>
              <a:rPr lang="en-US" sz="4000" dirty="0">
                <a:solidFill>
                  <a:schemeClr val="bg1"/>
                </a:solidFill>
              </a:rPr>
              <a:t/>
            </a:r>
            <a:br>
              <a:rPr lang="en-US" sz="4000" dirty="0">
                <a:solidFill>
                  <a:schemeClr val="bg1"/>
                </a:solidFill>
              </a:rPr>
            </a:b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413354" y="2739860"/>
            <a:ext cx="9804400" cy="1337869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Dan </a:t>
            </a:r>
            <a:r>
              <a:rPr lang="en-US" dirty="0" smtClean="0">
                <a:solidFill>
                  <a:schemeClr val="bg1"/>
                </a:solidFill>
              </a:rPr>
              <a:t>Sirbu</a:t>
            </a:r>
            <a:r>
              <a:rPr lang="en-US" baseline="30000" dirty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  <a:r>
              <a:rPr lang="en-US" dirty="0">
                <a:solidFill>
                  <a:schemeClr val="bg1"/>
                </a:solidFill>
              </a:rPr>
              <a:t> Ruslan </a:t>
            </a:r>
            <a:r>
              <a:rPr lang="en-US" dirty="0" smtClean="0">
                <a:solidFill>
                  <a:schemeClr val="bg1"/>
                </a:solidFill>
              </a:rPr>
              <a:t>Belikov</a:t>
            </a:r>
            <a:r>
              <a:rPr lang="en-US" baseline="30000" dirty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  <a:r>
              <a:rPr lang="en-US" dirty="0">
                <a:solidFill>
                  <a:schemeClr val="bg1"/>
                </a:solidFill>
              </a:rPr>
              <a:t> Eduardo </a:t>
            </a:r>
            <a:r>
              <a:rPr lang="en-US" dirty="0" smtClean="0">
                <a:solidFill>
                  <a:schemeClr val="bg1"/>
                </a:solidFill>
              </a:rPr>
              <a:t>Bendek</a:t>
            </a:r>
            <a:r>
              <a:rPr lang="en-US" baseline="30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>
                <a:solidFill>
                  <a:schemeClr val="bg1"/>
                </a:solidFill>
              </a:rPr>
              <a:t>Olivier </a:t>
            </a:r>
            <a:r>
              <a:rPr lang="en-US" dirty="0" smtClean="0">
                <a:solidFill>
                  <a:schemeClr val="bg1"/>
                </a:solidFill>
              </a:rPr>
              <a:t>Guyon</a:t>
            </a:r>
            <a:r>
              <a:rPr lang="en-US" baseline="30000" dirty="0" smtClean="0">
                <a:solidFill>
                  <a:schemeClr val="bg1"/>
                </a:solidFill>
              </a:rPr>
              <a:t>3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  <a:r>
              <a:rPr lang="en-US" dirty="0">
                <a:solidFill>
                  <a:schemeClr val="bg1"/>
                </a:solidFill>
              </a:rPr>
              <a:t>  Julien </a:t>
            </a:r>
            <a:r>
              <a:rPr lang="en-US" dirty="0" smtClean="0">
                <a:solidFill>
                  <a:schemeClr val="bg1"/>
                </a:solidFill>
              </a:rPr>
              <a:t>Lozi</a:t>
            </a:r>
            <a:r>
              <a:rPr lang="en-US" baseline="30000" dirty="0">
                <a:solidFill>
                  <a:schemeClr val="bg1"/>
                </a:solidFill>
              </a:rPr>
              <a:t>3</a:t>
            </a:r>
            <a:r>
              <a:rPr lang="en-US" i="1" dirty="0" smtClean="0"/>
              <a:t>,</a:t>
            </a:r>
          </a:p>
          <a:p>
            <a:r>
              <a:rPr lang="en-US" dirty="0">
                <a:solidFill>
                  <a:schemeClr val="bg1"/>
                </a:solidFill>
              </a:rPr>
              <a:t> David </a:t>
            </a:r>
            <a:r>
              <a:rPr lang="en-US" dirty="0" smtClean="0">
                <a:solidFill>
                  <a:schemeClr val="bg1"/>
                </a:solidFill>
              </a:rPr>
              <a:t>Marx</a:t>
            </a:r>
            <a:r>
              <a:rPr lang="en-US" baseline="30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,Chris Mendillo</a:t>
            </a:r>
            <a:r>
              <a:rPr lang="en-US" baseline="30000" dirty="0" smtClean="0">
                <a:solidFill>
                  <a:schemeClr val="bg1"/>
                </a:solidFill>
              </a:rPr>
              <a:t>4</a:t>
            </a:r>
            <a:r>
              <a:rPr lang="en-US" dirty="0" smtClean="0">
                <a:solidFill>
                  <a:schemeClr val="bg1"/>
                </a:solidFill>
              </a:rPr>
              <a:t>, Eugene Pluzhnik</a:t>
            </a:r>
            <a:r>
              <a:rPr lang="en-US" baseline="30000" dirty="0">
                <a:solidFill>
                  <a:schemeClr val="bg1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Camilo </a:t>
            </a:r>
            <a:r>
              <a:rPr lang="en-US" dirty="0">
                <a:solidFill>
                  <a:schemeClr val="bg1"/>
                </a:solidFill>
              </a:rPr>
              <a:t>Mejia </a:t>
            </a:r>
            <a:r>
              <a:rPr lang="en-US" dirty="0" smtClean="0">
                <a:solidFill>
                  <a:schemeClr val="bg1"/>
                </a:solidFill>
              </a:rPr>
              <a:t>Prada</a:t>
            </a:r>
            <a:r>
              <a:rPr lang="en-US" baseline="30000" dirty="0" smtClean="0">
                <a:solidFill>
                  <a:schemeClr val="bg1"/>
                </a:solidFill>
              </a:rPr>
              <a:t>2 </a:t>
            </a:r>
            <a:r>
              <a:rPr lang="en-US" dirty="0" smtClean="0">
                <a:solidFill>
                  <a:schemeClr val="bg1"/>
                </a:solidFill>
              </a:rPr>
              <a:t>, A </a:t>
            </a:r>
            <a:r>
              <a:rPr lang="en-US" dirty="0">
                <a:solidFill>
                  <a:schemeClr val="bg1"/>
                </a:solidFill>
              </a:rPr>
              <a:t>J Eldorado Riggs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, </a:t>
            </a:r>
            <a:r>
              <a:rPr lang="en-US" dirty="0" smtClean="0">
                <a:solidFill>
                  <a:schemeClr val="bg1"/>
                </a:solidFill>
              </a:rPr>
              <a:t>Garreth </a:t>
            </a:r>
            <a:r>
              <a:rPr lang="en-US" dirty="0">
                <a:solidFill>
                  <a:schemeClr val="bg1"/>
                </a:solidFill>
              </a:rPr>
              <a:t>Ruane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, </a:t>
            </a:r>
          </a:p>
          <a:p>
            <a:r>
              <a:rPr lang="en-US" baseline="30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NASA Ames, </a:t>
            </a:r>
            <a:r>
              <a:rPr lang="en-US" baseline="30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JPL/Caltech, </a:t>
            </a:r>
            <a:r>
              <a:rPr lang="en-US" baseline="30000" dirty="0" smtClean="0">
                <a:solidFill>
                  <a:schemeClr val="bg1"/>
                </a:solidFill>
              </a:rPr>
              <a:t>3</a:t>
            </a:r>
            <a:r>
              <a:rPr lang="en-US" dirty="0" smtClean="0">
                <a:solidFill>
                  <a:schemeClr val="bg1"/>
                </a:solidFill>
              </a:rPr>
              <a:t>Subaru Telescope / Subaru ,</a:t>
            </a:r>
            <a:r>
              <a:rPr lang="en-US" baseline="30000" dirty="0">
                <a:solidFill>
                  <a:schemeClr val="bg1"/>
                </a:solidFill>
              </a:rPr>
              <a:t> </a:t>
            </a:r>
            <a:r>
              <a:rPr lang="en-US" baseline="30000" dirty="0" smtClean="0">
                <a:solidFill>
                  <a:schemeClr val="bg1"/>
                </a:solidFill>
              </a:rPr>
              <a:t>4</a:t>
            </a:r>
            <a:r>
              <a:rPr lang="en-US" dirty="0" smtClean="0">
                <a:solidFill>
                  <a:schemeClr val="bg1"/>
                </a:solidFill>
              </a:rPr>
              <a:t>UMass-Lowell,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45795" y="4829217"/>
            <a:ext cx="8573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241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AAS Meeting</a:t>
            </a:r>
            <a:endParaRPr lang="en-US" sz="2400" dirty="0"/>
          </a:p>
          <a:p>
            <a:pPr algn="ctr"/>
            <a:r>
              <a:rPr lang="en-US" sz="2400" dirty="0" smtClean="0"/>
              <a:t>January 9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, 2023</a:t>
            </a:r>
            <a:endParaRPr lang="en-US" sz="2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8703627" y="4317092"/>
            <a:ext cx="3454507" cy="308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/>
              <a:t>Image Credit: Hubble Picture of Alpha Centauri</a:t>
            </a:r>
          </a:p>
          <a:p>
            <a:pPr algn="l"/>
            <a:endParaRPr lang="en-US" dirty="0">
              <a:solidFill>
                <a:srgbClr val="000052"/>
              </a:solidFill>
            </a:endParaRPr>
          </a:p>
          <a:p>
            <a:pPr algn="l"/>
            <a:endParaRPr lang="en-US" dirty="0">
              <a:solidFill>
                <a:srgbClr val="00005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51117B-0235-651D-032A-9F82CB57E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69931"/>
            <a:ext cx="1082006" cy="9417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C6CCDE-57B8-59BF-1418-C0B774DFAF93}"/>
              </a:ext>
            </a:extLst>
          </p:cNvPr>
          <p:cNvSpPr txBox="1"/>
          <p:nvPr/>
        </p:nvSpPr>
        <p:spPr>
          <a:xfrm>
            <a:off x="0" y="6207693"/>
            <a:ext cx="783389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Funded by NASA ISFM Program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HCIT is funded by NASA’s Exoplanet Exploration Program (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ExEP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Office</a:t>
            </a:r>
          </a:p>
        </p:txBody>
      </p:sp>
    </p:spTree>
    <p:extLst>
      <p:ext uri="{BB962C8B-B14F-4D97-AF65-F5344CB8AC3E}">
        <p14:creationId xmlns:p14="http://schemas.microsoft.com/office/powerpoint/2010/main" val="573303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3EECAD-97DC-D001-D63F-328AAA4CF9EE}"/>
              </a:ext>
            </a:extLst>
          </p:cNvPr>
          <p:cNvSpPr/>
          <p:nvPr/>
        </p:nvSpPr>
        <p:spPr>
          <a:xfrm>
            <a:off x="0" y="809267"/>
            <a:ext cx="12172980" cy="60487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illustration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021" y="809267"/>
            <a:ext cx="9309341" cy="609176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143071" y="1538891"/>
            <a:ext cx="6151418" cy="771525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580788" y="6611779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https://www.nationalacademies.org/our-work/decadal-survey-on-astronomy-and-astrophysics-2020-astro2020</a:t>
            </a:r>
          </a:p>
        </p:txBody>
      </p:sp>
      <p:sp>
        <p:nvSpPr>
          <p:cNvPr id="47" name="Title 2"/>
          <p:cNvSpPr>
            <a:spLocks noGrp="1"/>
          </p:cNvSpPr>
          <p:nvPr>
            <p:ph type="title"/>
          </p:nvPr>
        </p:nvSpPr>
        <p:spPr>
          <a:xfrm>
            <a:off x="1" y="44992"/>
            <a:ext cx="10703858" cy="764275"/>
          </a:xfrm>
        </p:spPr>
        <p:txBody>
          <a:bodyPr>
            <a:normAutofit/>
          </a:bodyPr>
          <a:lstStyle/>
          <a:p>
            <a:pPr algn="ctr"/>
            <a:r>
              <a:rPr lang="en-US" sz="2300" dirty="0">
                <a:solidFill>
                  <a:schemeClr val="bg1"/>
                </a:solidFill>
              </a:rPr>
              <a:t>Astro2020 decadal survey recommendations for </a:t>
            </a:r>
            <a:r>
              <a:rPr lang="en-US" sz="2300" dirty="0" smtClean="0">
                <a:solidFill>
                  <a:schemeClr val="bg1"/>
                </a:solidFill>
              </a:rPr>
              <a:t>Habitable Worlds Observatory</a:t>
            </a:r>
            <a:endParaRPr lang="en-US" sz="23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 rot="20392130">
            <a:off x="602663" y="3659837"/>
            <a:ext cx="10137391" cy="83099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Astro2020 </a:t>
            </a:r>
            <a:r>
              <a:rPr lang="en-US" sz="2400" dirty="0" smtClean="0">
                <a:solidFill>
                  <a:prstClr val="black"/>
                </a:solidFill>
              </a:rPr>
              <a:t>flagship </a:t>
            </a:r>
            <a:r>
              <a:rPr lang="en-US" sz="2400" dirty="0">
                <a:solidFill>
                  <a:prstClr val="black"/>
                </a:solidFill>
              </a:rPr>
              <a:t>recommendation requires </a:t>
            </a:r>
            <a:r>
              <a:rPr lang="en-US" sz="2400" b="1" dirty="0">
                <a:solidFill>
                  <a:prstClr val="black"/>
                </a:solidFill>
              </a:rPr>
              <a:t>a statistically robust </a:t>
            </a:r>
          </a:p>
          <a:p>
            <a:r>
              <a:rPr lang="en-US" sz="2400" b="1" dirty="0">
                <a:solidFill>
                  <a:prstClr val="black"/>
                </a:solidFill>
              </a:rPr>
              <a:t>~25 </a:t>
            </a:r>
            <a:r>
              <a:rPr lang="en-US" sz="2400" b="1" dirty="0" err="1">
                <a:solidFill>
                  <a:prstClr val="black"/>
                </a:solidFill>
              </a:rPr>
              <a:t>exoearth</a:t>
            </a:r>
            <a:r>
              <a:rPr lang="en-US" sz="2400" b="1" dirty="0">
                <a:solidFill>
                  <a:prstClr val="black"/>
                </a:solidFill>
              </a:rPr>
              <a:t> yield estimate</a:t>
            </a:r>
            <a:r>
              <a:rPr lang="en-US" sz="2400" dirty="0">
                <a:solidFill>
                  <a:prstClr val="black"/>
                </a:solidFill>
              </a:rPr>
              <a:t>. Increased instrument efficiency improves margin!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4B8AB5-BAB3-512B-0E43-C618D88EC45A}"/>
              </a:ext>
            </a:extLst>
          </p:cNvPr>
          <p:cNvSpPr txBox="1"/>
          <p:nvPr/>
        </p:nvSpPr>
        <p:spPr>
          <a:xfrm>
            <a:off x="105760" y="838190"/>
            <a:ext cx="61514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Top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two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recommendations of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Astro2020 decadal survey: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292C714-4C4C-8BF2-1BEB-D4ED2E3A3128}"/>
              </a:ext>
            </a:extLst>
          </p:cNvPr>
          <p:cNvCxnSpPr>
            <a:endCxn id="10" idx="1"/>
          </p:cNvCxnSpPr>
          <p:nvPr/>
        </p:nvCxnSpPr>
        <p:spPr>
          <a:xfrm>
            <a:off x="852055" y="1484521"/>
            <a:ext cx="1291016" cy="44013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429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3EECAD-97DC-D001-D63F-328AAA4CF9EE}"/>
              </a:ext>
            </a:extLst>
          </p:cNvPr>
          <p:cNvSpPr/>
          <p:nvPr/>
        </p:nvSpPr>
        <p:spPr>
          <a:xfrm>
            <a:off x="0" y="809267"/>
            <a:ext cx="12172980" cy="60487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illustration</a:t>
            </a:r>
          </a:p>
        </p:txBody>
      </p:sp>
      <p:sp>
        <p:nvSpPr>
          <p:cNvPr id="47" name="Title 2"/>
          <p:cNvSpPr>
            <a:spLocks noGrp="1"/>
          </p:cNvSpPr>
          <p:nvPr>
            <p:ph type="title"/>
          </p:nvPr>
        </p:nvSpPr>
        <p:spPr>
          <a:xfrm>
            <a:off x="19020" y="44992"/>
            <a:ext cx="10515600" cy="7642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Multi-Star Systems increase </a:t>
            </a:r>
            <a:r>
              <a:rPr lang="en-US" sz="2800" b="1" dirty="0">
                <a:solidFill>
                  <a:schemeClr val="bg1"/>
                </a:solidFill>
              </a:rPr>
              <a:t>quantity &amp; quality </a:t>
            </a:r>
            <a:r>
              <a:rPr lang="en-US" sz="2800" dirty="0">
                <a:solidFill>
                  <a:schemeClr val="bg1"/>
                </a:solidFill>
              </a:rPr>
              <a:t> of direct imaging targets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BE4A75-2DFD-6F95-8B82-246CA2496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0" y="809267"/>
            <a:ext cx="7507918" cy="56420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2DCBE7-1764-8AB5-8BF4-DFB01E145169}"/>
              </a:ext>
            </a:extLst>
          </p:cNvPr>
          <p:cNvSpPr txBox="1"/>
          <p:nvPr/>
        </p:nvSpPr>
        <p:spPr>
          <a:xfrm>
            <a:off x="6895066" y="980668"/>
            <a:ext cx="5128583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Calibri" panose="020F0502020204030204"/>
                <a:ea typeface="MS PGothic" pitchFamily="34" charset="-128"/>
              </a:rPr>
              <a:t>Binaries </a:t>
            </a:r>
            <a:r>
              <a:rPr lang="en-US" sz="2400" b="1" dirty="0">
                <a:latin typeface="Calibri" panose="020F0502020204030204"/>
                <a:ea typeface="MS PGothic" pitchFamily="34" charset="-128"/>
              </a:rPr>
              <a:t>extend the discovery space </a:t>
            </a:r>
            <a:r>
              <a:rPr lang="en-US" sz="2400" dirty="0">
                <a:latin typeface="Calibri" panose="020F0502020204030204"/>
                <a:ea typeface="MS PGothic" pitchFamily="34" charset="-128"/>
              </a:rPr>
              <a:t>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Calibri" panose="020F0502020204030204"/>
                <a:ea typeface="MS PGothic" pitchFamily="34" charset="-128"/>
              </a:rPr>
              <a:t>the Astro2020 flagship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latin typeface="Calibri" panose="020F0502020204030204"/>
              <a:ea typeface="MS PGothic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Calibri" panose="020F0502020204030204"/>
                <a:ea typeface="MS PGothic" pitchFamily="34" charset="-128"/>
              </a:rPr>
              <a:t>Plotting hypothetical </a:t>
            </a:r>
            <a:r>
              <a:rPr lang="en-US" sz="2400" dirty="0" err="1">
                <a:latin typeface="Calibri" panose="020F0502020204030204"/>
                <a:ea typeface="MS PGothic" pitchFamily="34" charset="-128"/>
              </a:rPr>
              <a:t>exo</a:t>
            </a:r>
            <a:r>
              <a:rPr lang="en-US" sz="2400" dirty="0">
                <a:latin typeface="Calibri" panose="020F0502020204030204"/>
                <a:ea typeface="MS PGothic" pitchFamily="34" charset="-128"/>
              </a:rPr>
              <a:t>-Earth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Calibri" panose="020F0502020204030204"/>
                <a:ea typeface="MS PGothic" pitchFamily="34" charset="-128"/>
              </a:rPr>
              <a:t>contrast for all stars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within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 20 pc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latin typeface="Calibri" panose="020F0502020204030204"/>
              <a:ea typeface="MS PGothic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Calibri" panose="020F0502020204030204"/>
                <a:ea typeface="MS PGothic" pitchFamily="34" charset="-128"/>
              </a:rPr>
              <a:t>~1/2 of all FGK stars are 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Calibri" panose="020F0502020204030204"/>
                <a:ea typeface="MS PGothic" pitchFamily="34" charset="-128"/>
              </a:rPr>
              <a:t>binary systems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2400" b="1" dirty="0">
                <a:latin typeface="Calibri" panose="020F0502020204030204"/>
                <a:ea typeface="MS PGothic" pitchFamily="34" charset="-128"/>
              </a:rPr>
              <a:t>41 of 67 stars in 10 pc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2400" b="1" dirty="0">
                <a:latin typeface="Calibri" panose="020F0502020204030204"/>
                <a:ea typeface="MS PGothic" pitchFamily="34" charset="-128"/>
              </a:rPr>
              <a:t>259 of 519 stars in 20 pc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MS PGothic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Calibri" panose="020F0502020204030204"/>
                <a:ea typeface="MS PGothic" pitchFamily="34" charset="-128"/>
              </a:rPr>
              <a:t>Alpha Centauri A &amp; B is a special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Calibri" panose="020F0502020204030204"/>
                <a:ea typeface="MS PGothic" pitchFamily="34" charset="-128"/>
              </a:rPr>
              <a:t>science case:</a:t>
            </a:r>
          </a:p>
          <a:p>
            <a:pPr marL="342900" indent="-342900">
              <a:buFontTx/>
              <a:buChar char="-"/>
            </a:pPr>
            <a:r>
              <a:rPr lang="en-US" sz="2400" b="1" dirty="0"/>
              <a:t>3x closer</a:t>
            </a:r>
            <a:r>
              <a:rPr lang="en-US" sz="2400" dirty="0"/>
              <a:t> than any other star system</a:t>
            </a:r>
          </a:p>
          <a:p>
            <a:pPr marL="342900" indent="-342900">
              <a:buFontTx/>
              <a:buChar char="-"/>
            </a:pPr>
            <a:r>
              <a:rPr lang="en-US" sz="2400" b="1" dirty="0"/>
              <a:t>3x better spatial/spectral</a:t>
            </a:r>
            <a:r>
              <a:rPr lang="en-US" sz="2400" dirty="0"/>
              <a:t> resolution</a:t>
            </a:r>
            <a:endParaRPr lang="en-US" sz="2400" dirty="0">
              <a:latin typeface="Calibri" panose="020F0502020204030204"/>
              <a:ea typeface="MS PGothic" pitchFamily="34" charset="-12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E11C93-A7A1-A24E-877B-962014EA2771}"/>
              </a:ext>
            </a:extLst>
          </p:cNvPr>
          <p:cNvSpPr txBox="1"/>
          <p:nvPr/>
        </p:nvSpPr>
        <p:spPr>
          <a:xfrm>
            <a:off x="4612756" y="6443676"/>
            <a:ext cx="2282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Calibri" panose="020F0502020204030204"/>
                <a:ea typeface="MS PGothic" pitchFamily="34" charset="-128"/>
              </a:rPr>
              <a:t>B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ased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 on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MS PGothic" pitchFamily="34" charset="-128"/>
                <a:cs typeface="+mn-cs"/>
              </a:rPr>
              <a:t>Guyo</a:t>
            </a:r>
            <a:r>
              <a:rPr lang="en-US" sz="1800" dirty="0">
                <a:latin typeface="Calibri" panose="020F0502020204030204"/>
                <a:ea typeface="MS PGothic" pitchFamily="34" charset="-128"/>
              </a:rPr>
              <a:t>n 2019</a:t>
            </a:r>
          </a:p>
        </p:txBody>
      </p:sp>
    </p:spTree>
    <p:extLst>
      <p:ext uri="{BB962C8B-B14F-4D97-AF65-F5344CB8AC3E}">
        <p14:creationId xmlns:p14="http://schemas.microsoft.com/office/powerpoint/2010/main" val="281195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3EECAD-97DC-D001-D63F-328AAA4CF9EE}"/>
              </a:ext>
            </a:extLst>
          </p:cNvPr>
          <p:cNvSpPr/>
          <p:nvPr/>
        </p:nvSpPr>
        <p:spPr>
          <a:xfrm>
            <a:off x="19020" y="764274"/>
            <a:ext cx="12172980" cy="60487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illustration</a:t>
            </a:r>
          </a:p>
        </p:txBody>
      </p:sp>
      <p:sp>
        <p:nvSpPr>
          <p:cNvPr id="47" name="Title 2"/>
          <p:cNvSpPr>
            <a:spLocks noGrp="1"/>
          </p:cNvSpPr>
          <p:nvPr>
            <p:ph type="title"/>
          </p:nvPr>
        </p:nvSpPr>
        <p:spPr>
          <a:xfrm>
            <a:off x="19020" y="44992"/>
            <a:ext cx="10515600" cy="764275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Alpha Cen Opportunities with Roman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084A85-970E-6681-369F-33E4DD699E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79" b="3679"/>
          <a:stretch/>
        </p:blipFill>
        <p:spPr>
          <a:xfrm>
            <a:off x="345680" y="1287426"/>
            <a:ext cx="7368296" cy="52338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B5A3E5-F5A2-61C3-F9CF-653CDF640FB3}"/>
              </a:ext>
            </a:extLst>
          </p:cNvPr>
          <p:cNvSpPr/>
          <p:nvPr/>
        </p:nvSpPr>
        <p:spPr>
          <a:xfrm>
            <a:off x="7490666" y="1297826"/>
            <a:ext cx="45086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Due to unusual proximity, Alpha Cen breaks common-wisdom assumptions about what Roman can do:</a:t>
            </a:r>
          </a:p>
          <a:p>
            <a:r>
              <a:rPr lang="en-US" dirty="0"/>
              <a:t>1) NEAR candidate planet is within demonstrated lab contrast with SNWC</a:t>
            </a:r>
          </a:p>
          <a:p>
            <a:r>
              <a:rPr lang="en-US" dirty="0"/>
              <a:t>2) At </a:t>
            </a:r>
            <a:r>
              <a:rPr lang="en-US" i="1" dirty="0"/>
              <a:t>gibbous phase</a:t>
            </a:r>
            <a:r>
              <a:rPr lang="en-US" dirty="0"/>
              <a:t>, a large Earth-like planet </a:t>
            </a:r>
            <a:r>
              <a:rPr lang="en-US" i="1" dirty="0"/>
              <a:t>around Alpha Cen B</a:t>
            </a:r>
            <a:r>
              <a:rPr lang="en-US" dirty="0"/>
              <a:t> </a:t>
            </a:r>
            <a:r>
              <a:rPr lang="en-US" i="1" dirty="0"/>
              <a:t>may</a:t>
            </a:r>
            <a:r>
              <a:rPr lang="en-US" dirty="0"/>
              <a:t> be within CGI’s sensitivity limits (depending on final performance)</a:t>
            </a:r>
          </a:p>
          <a:p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1B1708-1FCC-259D-982B-8E875F9CD979}"/>
              </a:ext>
            </a:extLst>
          </p:cNvPr>
          <p:cNvSpPr/>
          <p:nvPr/>
        </p:nvSpPr>
        <p:spPr>
          <a:xfrm>
            <a:off x="2137407" y="928494"/>
            <a:ext cx="4404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Roman CGI </a:t>
            </a:r>
            <a:r>
              <a:rPr lang="en-US" i="1" dirty="0"/>
              <a:t>may</a:t>
            </a:r>
            <a:r>
              <a:rPr lang="en-US" dirty="0"/>
              <a:t> be able to image Earth twins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DBE9D-2F49-1075-79B0-A3CD54D9165C}"/>
              </a:ext>
            </a:extLst>
          </p:cNvPr>
          <p:cNvSpPr/>
          <p:nvPr/>
        </p:nvSpPr>
        <p:spPr>
          <a:xfrm>
            <a:off x="6310501" y="6211669"/>
            <a:ext cx="14034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Based on Bailey 2019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ECF743-CEF9-46C6-A35A-BE4A4BEDCEFB}"/>
              </a:ext>
            </a:extLst>
          </p:cNvPr>
          <p:cNvCxnSpPr>
            <a:cxnSpLocks/>
          </p:cNvCxnSpPr>
          <p:nvPr/>
        </p:nvCxnSpPr>
        <p:spPr>
          <a:xfrm>
            <a:off x="2598057" y="4775961"/>
            <a:ext cx="4827412" cy="14855"/>
          </a:xfrm>
          <a:prstGeom prst="line">
            <a:avLst/>
          </a:prstGeom>
          <a:ln w="508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4C345E8-1DF5-ECF2-AAE4-3DF704852F85}"/>
              </a:ext>
            </a:extLst>
          </p:cNvPr>
          <p:cNvSpPr/>
          <p:nvPr/>
        </p:nvSpPr>
        <p:spPr>
          <a:xfrm>
            <a:off x="5979233" y="4806985"/>
            <a:ext cx="15500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/>
              <a:t>Roman MSWC</a:t>
            </a:r>
          </a:p>
          <a:p>
            <a:r>
              <a:rPr lang="en-US" b="1" i="1" dirty="0"/>
              <a:t>Simulations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E90563-5AC9-F2C5-0378-A79F3EAE3A68}"/>
              </a:ext>
            </a:extLst>
          </p:cNvPr>
          <p:cNvCxnSpPr>
            <a:cxnSpLocks/>
          </p:cNvCxnSpPr>
          <p:nvPr/>
        </p:nvCxnSpPr>
        <p:spPr>
          <a:xfrm flipV="1">
            <a:off x="2568585" y="4238967"/>
            <a:ext cx="4856884" cy="24174"/>
          </a:xfrm>
          <a:prstGeom prst="line">
            <a:avLst/>
          </a:prstGeom>
          <a:ln w="50800" cap="flat" cmpd="sng" algn="ctr">
            <a:solidFill>
              <a:schemeClr val="accent3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626AEAB-867E-9E85-BD93-11E2068E0BB1}"/>
              </a:ext>
            </a:extLst>
          </p:cNvPr>
          <p:cNvSpPr/>
          <p:nvPr/>
        </p:nvSpPr>
        <p:spPr>
          <a:xfrm>
            <a:off x="5923069" y="3624071"/>
            <a:ext cx="15023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/>
              <a:t>Roman SNWC</a:t>
            </a:r>
          </a:p>
          <a:p>
            <a:r>
              <a:rPr lang="en-US" b="1" i="1" dirty="0"/>
              <a:t>Lab Demo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E562CD-FBDF-6E84-5F08-C28FC347BEE0}"/>
              </a:ext>
            </a:extLst>
          </p:cNvPr>
          <p:cNvSpPr txBox="1"/>
          <p:nvPr/>
        </p:nvSpPr>
        <p:spPr>
          <a:xfrm>
            <a:off x="7753828" y="5088092"/>
            <a:ext cx="2034531" cy="523220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: 1.4R</a:t>
            </a:r>
            <a:r>
              <a:rPr lang="en-US" sz="1600" b="1" baseline="-25000" dirty="0">
                <a:solidFill>
                  <a:schemeClr val="accent5">
                    <a:lumMod val="75000"/>
                  </a:schemeClr>
                </a:solidFill>
              </a:rPr>
              <a:t>E 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in HZ of </a:t>
            </a:r>
            <a:r>
              <a:rPr lang="en-US" sz="1600" b="1" dirty="0" err="1">
                <a:solidFill>
                  <a:schemeClr val="accent5">
                    <a:lumMod val="75000"/>
                  </a:schemeClr>
                </a:solidFill>
                <a:latin typeface="Symbol" panose="05050102010706020507" pitchFamily="18" charset="2"/>
              </a:rPr>
              <a:t>a</a:t>
            </a:r>
            <a:r>
              <a:rPr lang="en-US" sz="1600" b="1" dirty="0" err="1">
                <a:solidFill>
                  <a:schemeClr val="accent5">
                    <a:lumMod val="75000"/>
                  </a:schemeClr>
                </a:solidFill>
              </a:rPr>
              <a:t>CenB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1200" b="1" dirty="0">
                <a:solidFill>
                  <a:schemeClr val="accent5">
                    <a:lumMod val="75000"/>
                  </a:schemeClr>
                </a:solidFill>
              </a:rPr>
              <a:t>   (Gibbous phase)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AD8E07E-D3D9-EBDC-5EB0-A928427E2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128" y="4121689"/>
            <a:ext cx="241797" cy="28290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84C9042-44BD-E61D-04B1-74A308D7E740}"/>
              </a:ext>
            </a:extLst>
          </p:cNvPr>
          <p:cNvSpPr txBox="1"/>
          <p:nvPr/>
        </p:nvSpPr>
        <p:spPr>
          <a:xfrm>
            <a:off x="7710313" y="4571226"/>
            <a:ext cx="1982017" cy="523220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: 7R</a:t>
            </a:r>
            <a:r>
              <a:rPr lang="en-US" sz="1600" b="1" baseline="-25000" dirty="0">
                <a:solidFill>
                  <a:srgbClr val="00B050"/>
                </a:solidFill>
              </a:rPr>
              <a:t>E </a:t>
            </a:r>
            <a:r>
              <a:rPr lang="en-US" sz="1600" b="1" dirty="0">
                <a:solidFill>
                  <a:srgbClr val="00B050"/>
                </a:solidFill>
              </a:rPr>
              <a:t>@1.1AU, </a:t>
            </a:r>
            <a:r>
              <a:rPr lang="en-US" sz="1600" b="1" dirty="0" err="1">
                <a:solidFill>
                  <a:srgbClr val="00B050"/>
                </a:solidFill>
                <a:latin typeface="Symbol" panose="05050102010706020507" pitchFamily="18" charset="2"/>
              </a:rPr>
              <a:t>a</a:t>
            </a:r>
            <a:r>
              <a:rPr lang="en-US" sz="1600" b="1" dirty="0" err="1">
                <a:solidFill>
                  <a:srgbClr val="00B050"/>
                </a:solidFill>
              </a:rPr>
              <a:t>CenA</a:t>
            </a:r>
            <a:endParaRPr lang="en-US" sz="1600" b="1" dirty="0">
              <a:solidFill>
                <a:srgbClr val="00B050"/>
              </a:solidFill>
            </a:endParaRPr>
          </a:p>
          <a:p>
            <a:r>
              <a:rPr lang="en-US" sz="1200" b="1" dirty="0">
                <a:solidFill>
                  <a:srgbClr val="00B050"/>
                </a:solidFill>
              </a:rPr>
              <a:t>    (quadrature)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F9CD573-FCA8-FEBA-2CDF-41527A474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234" y="4601361"/>
            <a:ext cx="241797" cy="282903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FF3A4C91-4DDE-F0CE-1789-FD209359545E}"/>
              </a:ext>
            </a:extLst>
          </p:cNvPr>
          <p:cNvSpPr/>
          <p:nvPr/>
        </p:nvSpPr>
        <p:spPr bwMode="auto">
          <a:xfrm>
            <a:off x="7529273" y="5176603"/>
            <a:ext cx="172541" cy="174945"/>
          </a:xfrm>
          <a:prstGeom prst="ellipse">
            <a:avLst/>
          </a:prstGeom>
          <a:noFill/>
          <a:ln w="349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61D925D-E855-A599-0223-EA864FDA930A}"/>
              </a:ext>
            </a:extLst>
          </p:cNvPr>
          <p:cNvCxnSpPr>
            <a:cxnSpLocks/>
            <a:stCxn id="34" idx="0"/>
            <a:endCxn id="34" idx="4"/>
          </p:cNvCxnSpPr>
          <p:nvPr/>
        </p:nvCxnSpPr>
        <p:spPr bwMode="auto">
          <a:xfrm>
            <a:off x="7615544" y="5176603"/>
            <a:ext cx="0" cy="174945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1E2BC92-79E7-7252-3759-FA6A1C6D0A49}"/>
              </a:ext>
            </a:extLst>
          </p:cNvPr>
          <p:cNvCxnSpPr>
            <a:cxnSpLocks/>
            <a:endCxn id="34" idx="2"/>
          </p:cNvCxnSpPr>
          <p:nvPr/>
        </p:nvCxnSpPr>
        <p:spPr bwMode="auto">
          <a:xfrm flipH="1">
            <a:off x="7529273" y="5262896"/>
            <a:ext cx="172541" cy="118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2920DDD4-F5CC-6727-7C45-A3AC130D0833}"/>
              </a:ext>
            </a:extLst>
          </p:cNvPr>
          <p:cNvSpPr/>
          <p:nvPr/>
        </p:nvSpPr>
        <p:spPr bwMode="auto">
          <a:xfrm>
            <a:off x="3914608" y="4742960"/>
            <a:ext cx="172541" cy="174945"/>
          </a:xfrm>
          <a:prstGeom prst="ellipse">
            <a:avLst/>
          </a:prstGeom>
          <a:noFill/>
          <a:ln w="349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F0D9E92-B176-53CD-E0F7-7BC5346A4789}"/>
              </a:ext>
            </a:extLst>
          </p:cNvPr>
          <p:cNvCxnSpPr>
            <a:cxnSpLocks/>
            <a:stCxn id="44" idx="0"/>
            <a:endCxn id="44" idx="4"/>
          </p:cNvCxnSpPr>
          <p:nvPr/>
        </p:nvCxnSpPr>
        <p:spPr bwMode="auto">
          <a:xfrm>
            <a:off x="4000879" y="4742960"/>
            <a:ext cx="0" cy="174945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BFA5FDB-4FA3-AF3C-384B-90B68B297BC0}"/>
              </a:ext>
            </a:extLst>
          </p:cNvPr>
          <p:cNvCxnSpPr>
            <a:cxnSpLocks/>
          </p:cNvCxnSpPr>
          <p:nvPr/>
        </p:nvCxnSpPr>
        <p:spPr bwMode="auto">
          <a:xfrm flipH="1">
            <a:off x="3914608" y="4829253"/>
            <a:ext cx="172541" cy="118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CCA5481-95CC-F9F0-445A-A1F691474571}"/>
              </a:ext>
            </a:extLst>
          </p:cNvPr>
          <p:cNvCxnSpPr>
            <a:cxnSpLocks/>
            <a:stCxn id="26" idx="3"/>
          </p:cNvCxnSpPr>
          <p:nvPr/>
        </p:nvCxnSpPr>
        <p:spPr bwMode="auto">
          <a:xfrm>
            <a:off x="5117925" y="4263141"/>
            <a:ext cx="2386973" cy="4452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4D42130-34AE-D99A-5184-3D4F1DF38EE6}"/>
              </a:ext>
            </a:extLst>
          </p:cNvPr>
          <p:cNvCxnSpPr>
            <a:cxnSpLocks/>
            <a:stCxn id="44" idx="6"/>
          </p:cNvCxnSpPr>
          <p:nvPr/>
        </p:nvCxnSpPr>
        <p:spPr bwMode="auto">
          <a:xfrm>
            <a:off x="4087149" y="4830433"/>
            <a:ext cx="3417749" cy="4234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72821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3EECAD-97DC-D001-D63F-328AAA4CF9EE}"/>
              </a:ext>
            </a:extLst>
          </p:cNvPr>
          <p:cNvSpPr/>
          <p:nvPr/>
        </p:nvSpPr>
        <p:spPr>
          <a:xfrm>
            <a:off x="0" y="729532"/>
            <a:ext cx="12172980" cy="61284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illustration</a:t>
            </a:r>
          </a:p>
        </p:txBody>
      </p:sp>
      <p:sp>
        <p:nvSpPr>
          <p:cNvPr id="47" name="Title 2"/>
          <p:cNvSpPr>
            <a:spLocks noGrp="1"/>
          </p:cNvSpPr>
          <p:nvPr>
            <p:ph type="title"/>
          </p:nvPr>
        </p:nvSpPr>
        <p:spPr>
          <a:xfrm>
            <a:off x="19020" y="44992"/>
            <a:ext cx="10515600" cy="764275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MSWC For Mission Applications (Simulations)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EDAEE2-8B17-EA08-0DED-1F2A490D3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75" y="1191867"/>
            <a:ext cx="2896720" cy="25885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860C7C-813B-477A-3664-D7A0A3C19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02" y="4140210"/>
            <a:ext cx="3425951" cy="26489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91439B-DC6B-87A6-ED6D-AA04DB5EE1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926" y="4207957"/>
            <a:ext cx="3425952" cy="2570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1AD938-2A4B-1DA5-7D49-5B2537AF2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35" y="4140210"/>
            <a:ext cx="3425951" cy="26489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1B0236-98CB-D285-3AF0-6F065CBF01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2531" y="4207957"/>
            <a:ext cx="3425952" cy="25703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24B12F-4936-73A7-13CD-D9FEE4F1A8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4562" y="1220433"/>
            <a:ext cx="3409175" cy="25599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768C93-6D90-738A-28F8-FAD41BF3B3F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" r="8346"/>
          <a:stretch/>
        </p:blipFill>
        <p:spPr>
          <a:xfrm>
            <a:off x="4103697" y="1207309"/>
            <a:ext cx="3129477" cy="268240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840EAB2-DBFE-3AA3-BE75-587FFC35D6E1}"/>
              </a:ext>
            </a:extLst>
          </p:cNvPr>
          <p:cNvSpPr/>
          <p:nvPr/>
        </p:nvSpPr>
        <p:spPr>
          <a:xfrm>
            <a:off x="4103697" y="2378391"/>
            <a:ext cx="27485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/D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73D8F06-9B16-95B8-AD60-E0EA9F5278BA}"/>
              </a:ext>
            </a:extLst>
          </p:cNvPr>
          <p:cNvCxnSpPr>
            <a:cxnSpLocks/>
          </p:cNvCxnSpPr>
          <p:nvPr/>
        </p:nvCxnSpPr>
        <p:spPr>
          <a:xfrm>
            <a:off x="5777918" y="2113469"/>
            <a:ext cx="652508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9FC81B3-8104-9071-AB10-3FBA41A86518}"/>
              </a:ext>
            </a:extLst>
          </p:cNvPr>
          <p:cNvCxnSpPr>
            <a:cxnSpLocks/>
          </p:cNvCxnSpPr>
          <p:nvPr/>
        </p:nvCxnSpPr>
        <p:spPr>
          <a:xfrm>
            <a:off x="5777918" y="2248875"/>
            <a:ext cx="246" cy="552372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B204A02F-F885-DB5D-36A1-8490BE3A966E}"/>
              </a:ext>
            </a:extLst>
          </p:cNvPr>
          <p:cNvSpPr/>
          <p:nvPr/>
        </p:nvSpPr>
        <p:spPr>
          <a:xfrm>
            <a:off x="3313856" y="3025165"/>
            <a:ext cx="41215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Alf Cen A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(blocked by coronagraph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63314E-8DC5-8655-A551-D96FC51C33D9}"/>
              </a:ext>
            </a:extLst>
          </p:cNvPr>
          <p:cNvSpPr/>
          <p:nvPr/>
        </p:nvSpPr>
        <p:spPr>
          <a:xfrm>
            <a:off x="4780954" y="1822795"/>
            <a:ext cx="27485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/D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5E41212-2732-E862-6F93-EA0184A013A6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5374647" y="2655390"/>
            <a:ext cx="250860" cy="369775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1">
            <a:extLst>
              <a:ext uri="{FF2B5EF4-FFF2-40B4-BE49-F238E27FC236}">
                <a16:creationId xmlns:a16="http://schemas.microsoft.com/office/drawing/2014/main" id="{0485ADF6-C03E-E2E7-C807-EE1BAA6F1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7"/>
          <a:stretch/>
        </p:blipFill>
        <p:spPr bwMode="auto">
          <a:xfrm>
            <a:off x="7864496" y="4125653"/>
            <a:ext cx="2697054" cy="2520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83026A6-0BA0-27BF-3089-EFCF340ED799}"/>
              </a:ext>
            </a:extLst>
          </p:cNvPr>
          <p:cNvCxnSpPr>
            <a:cxnSpLocks/>
          </p:cNvCxnSpPr>
          <p:nvPr/>
        </p:nvCxnSpPr>
        <p:spPr>
          <a:xfrm>
            <a:off x="9204855" y="5385800"/>
            <a:ext cx="841306" cy="349486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2185C2CB-E254-7295-5DE0-BE360CCCB8E9}"/>
              </a:ext>
            </a:extLst>
          </p:cNvPr>
          <p:cNvSpPr/>
          <p:nvPr/>
        </p:nvSpPr>
        <p:spPr>
          <a:xfrm>
            <a:off x="7110505" y="5888829"/>
            <a:ext cx="41215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Castor A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(blocked by coronagraph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B9C2EE-BE67-F56B-7490-A16ABC1978F6}"/>
              </a:ext>
            </a:extLst>
          </p:cNvPr>
          <p:cNvSpPr/>
          <p:nvPr/>
        </p:nvSpPr>
        <p:spPr>
          <a:xfrm>
            <a:off x="7564717" y="4617227"/>
            <a:ext cx="41215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Castor B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AE5E7E6-283C-FC92-1978-6AF0747D5D7A}"/>
              </a:ext>
            </a:extLst>
          </p:cNvPr>
          <p:cNvCxnSpPr>
            <a:cxnSpLocks/>
          </p:cNvCxnSpPr>
          <p:nvPr/>
        </p:nvCxnSpPr>
        <p:spPr>
          <a:xfrm>
            <a:off x="9857363" y="4900148"/>
            <a:ext cx="188798" cy="687517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83093F0-0A69-6047-7DA1-879D07EEEF84}"/>
              </a:ext>
            </a:extLst>
          </p:cNvPr>
          <p:cNvCxnSpPr>
            <a:cxnSpLocks/>
          </p:cNvCxnSpPr>
          <p:nvPr/>
        </p:nvCxnSpPr>
        <p:spPr>
          <a:xfrm flipV="1">
            <a:off x="9014279" y="5444729"/>
            <a:ext cx="124209" cy="44410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6B540CF-B5D4-6015-155E-E74D8D2C067A}"/>
              </a:ext>
            </a:extLst>
          </p:cNvPr>
          <p:cNvSpPr txBox="1"/>
          <p:nvPr/>
        </p:nvSpPr>
        <p:spPr>
          <a:xfrm>
            <a:off x="969453" y="793895"/>
            <a:ext cx="2414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Roman (with </a:t>
            </a:r>
            <a:r>
              <a:rPr lang="en-US" dirty="0" err="1"/>
              <a:t>starshade</a:t>
            </a:r>
            <a:r>
              <a:rPr lang="en-US" dirty="0"/>
              <a:t>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D501B26-AF8E-9668-FFFB-AE13852AB87C}"/>
              </a:ext>
            </a:extLst>
          </p:cNvPr>
          <p:cNvSpPr txBox="1"/>
          <p:nvPr/>
        </p:nvSpPr>
        <p:spPr>
          <a:xfrm>
            <a:off x="4321303" y="815901"/>
            <a:ext cx="2694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Roman (with coronagraph)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C908E45-9E10-ED7A-6989-27B8C94551CF}"/>
              </a:ext>
            </a:extLst>
          </p:cNvPr>
          <p:cNvSpPr txBox="1"/>
          <p:nvPr/>
        </p:nvSpPr>
        <p:spPr>
          <a:xfrm>
            <a:off x="8003209" y="821475"/>
            <a:ext cx="2396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Habex</a:t>
            </a:r>
            <a:r>
              <a:rPr lang="en-US" dirty="0"/>
              <a:t>  (with </a:t>
            </a:r>
            <a:r>
              <a:rPr lang="en-US" dirty="0" err="1"/>
              <a:t>starshade</a:t>
            </a:r>
            <a:r>
              <a:rPr lang="en-US" dirty="0"/>
              <a:t>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240F8C-8FED-D4CB-609A-31227ED0C3A0}"/>
              </a:ext>
            </a:extLst>
          </p:cNvPr>
          <p:cNvSpPr txBox="1"/>
          <p:nvPr/>
        </p:nvSpPr>
        <p:spPr>
          <a:xfrm>
            <a:off x="1239559" y="3795367"/>
            <a:ext cx="187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Habex</a:t>
            </a:r>
            <a:r>
              <a:rPr lang="en-US" dirty="0"/>
              <a:t>  (</a:t>
            </a:r>
            <a:r>
              <a:rPr lang="en-US" dirty="0" smtClean="0"/>
              <a:t>with VVC)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2B7CC7F-1F94-02EC-E2C3-716B23B34FF3}"/>
              </a:ext>
            </a:extLst>
          </p:cNvPr>
          <p:cNvSpPr txBox="1"/>
          <p:nvPr/>
        </p:nvSpPr>
        <p:spPr>
          <a:xfrm>
            <a:off x="4572206" y="3827750"/>
            <a:ext cx="2721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LUVOIR-B/HWO </a:t>
            </a:r>
            <a:r>
              <a:rPr lang="en-US" dirty="0">
                <a:solidFill>
                  <a:srgbClr val="FF0000"/>
                </a:solidFill>
              </a:rPr>
              <a:t>(with VVC)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58C0919-E992-67E1-FF0E-AA24FB4200F2}"/>
              </a:ext>
            </a:extLst>
          </p:cNvPr>
          <p:cNvSpPr txBox="1"/>
          <p:nvPr/>
        </p:nvSpPr>
        <p:spPr>
          <a:xfrm>
            <a:off x="8361529" y="3815735"/>
            <a:ext cx="224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PICTURE-D (with VVC)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994B273-6F6C-4054-C874-DABA82121EE0}"/>
              </a:ext>
            </a:extLst>
          </p:cNvPr>
          <p:cNvSpPr txBox="1"/>
          <p:nvPr/>
        </p:nvSpPr>
        <p:spPr>
          <a:xfrm>
            <a:off x="10561550" y="5935617"/>
            <a:ext cx="19445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Sirbu et al., </a:t>
            </a:r>
          </a:p>
          <a:p>
            <a:r>
              <a:rPr lang="en-US" i="1" dirty="0">
                <a:latin typeface="Arial"/>
                <a:cs typeface="Arial"/>
              </a:rPr>
              <a:t>SPIE 2019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5014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3EECAD-97DC-D001-D63F-328AAA4CF9EE}"/>
              </a:ext>
            </a:extLst>
          </p:cNvPr>
          <p:cNvSpPr/>
          <p:nvPr/>
        </p:nvSpPr>
        <p:spPr>
          <a:xfrm>
            <a:off x="0" y="746945"/>
            <a:ext cx="12249210" cy="60814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illustration</a:t>
            </a:r>
          </a:p>
        </p:txBody>
      </p:sp>
      <p:sp>
        <p:nvSpPr>
          <p:cNvPr id="47" name="Title 2"/>
          <p:cNvSpPr>
            <a:spLocks noGrp="1"/>
          </p:cNvSpPr>
          <p:nvPr>
            <p:ph type="title"/>
          </p:nvPr>
        </p:nvSpPr>
        <p:spPr>
          <a:xfrm>
            <a:off x="19020" y="44992"/>
            <a:ext cx="10515600" cy="764275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Previous Lab Demonstrations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8FAD8B-A99D-A29E-661D-B6B292D9FA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52"/>
          <a:stretch/>
        </p:blipFill>
        <p:spPr>
          <a:xfrm>
            <a:off x="152358" y="4292024"/>
            <a:ext cx="2995107" cy="239235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TextBox 12">
            <a:extLst>
              <a:ext uri="{FF2B5EF4-FFF2-40B4-BE49-F238E27FC236}">
                <a16:creationId xmlns:a16="http://schemas.microsoft.com/office/drawing/2014/main" id="{AF9ED03B-0BCA-01C0-E814-FDB17CD1B7ED}"/>
              </a:ext>
            </a:extLst>
          </p:cNvPr>
          <p:cNvSpPr txBox="1"/>
          <p:nvPr/>
        </p:nvSpPr>
        <p:spPr>
          <a:xfrm>
            <a:off x="631357" y="3725639"/>
            <a:ext cx="1933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70C0"/>
                </a:solidFill>
              </a:rPr>
              <a:t>Coronagraphic PSF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5A6DF6-C7F6-6C2B-8183-7F35C93468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3" b="-1"/>
          <a:stretch/>
        </p:blipFill>
        <p:spPr>
          <a:xfrm>
            <a:off x="6445861" y="4224645"/>
            <a:ext cx="2405294" cy="225014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86C4B9-DC3A-BC28-4189-16552DB9FD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3" b="1"/>
          <a:stretch/>
        </p:blipFill>
        <p:spPr>
          <a:xfrm>
            <a:off x="3945476" y="4224645"/>
            <a:ext cx="2405294" cy="2250145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8376C3-1337-A00E-0EB2-381E77EB5F55}"/>
              </a:ext>
            </a:extLst>
          </p:cNvPr>
          <p:cNvCxnSpPr>
            <a:cxnSpLocks/>
          </p:cNvCxnSpPr>
          <p:nvPr/>
        </p:nvCxnSpPr>
        <p:spPr>
          <a:xfrm flipV="1">
            <a:off x="1818257" y="4224646"/>
            <a:ext cx="2404158" cy="180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6BE85A-7E38-A49B-5816-18BEEAB84966}"/>
              </a:ext>
            </a:extLst>
          </p:cNvPr>
          <p:cNvCxnSpPr>
            <a:cxnSpLocks/>
          </p:cNvCxnSpPr>
          <p:nvPr/>
        </p:nvCxnSpPr>
        <p:spPr>
          <a:xfrm>
            <a:off x="1818257" y="4685284"/>
            <a:ext cx="2404158" cy="1425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8">
            <a:extLst>
              <a:ext uri="{FF2B5EF4-FFF2-40B4-BE49-F238E27FC236}">
                <a16:creationId xmlns:a16="http://schemas.microsoft.com/office/drawing/2014/main" id="{B7470509-2AA8-4573-3C27-D94567865737}"/>
              </a:ext>
            </a:extLst>
          </p:cNvPr>
          <p:cNvSpPr txBox="1"/>
          <p:nvPr/>
        </p:nvSpPr>
        <p:spPr>
          <a:xfrm>
            <a:off x="4332704" y="3593707"/>
            <a:ext cx="1614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70C0"/>
                </a:solidFill>
              </a:rPr>
              <a:t>1% Bandwidth: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1.9e-9</a:t>
            </a:r>
            <a:r>
              <a:rPr lang="en-US" dirty="0">
                <a:solidFill>
                  <a:srgbClr val="0070C0"/>
                </a:solidFill>
              </a:rPr>
              <a:t> contrast</a:t>
            </a:r>
          </a:p>
        </p:txBody>
      </p:sp>
      <p:sp>
        <p:nvSpPr>
          <p:cNvPr id="13" name="TextBox 29">
            <a:extLst>
              <a:ext uri="{FF2B5EF4-FFF2-40B4-BE49-F238E27FC236}">
                <a16:creationId xmlns:a16="http://schemas.microsoft.com/office/drawing/2014/main" id="{8C97FA9F-6EAC-30CE-0721-E8047F75B2FE}"/>
              </a:ext>
            </a:extLst>
          </p:cNvPr>
          <p:cNvSpPr txBox="1"/>
          <p:nvPr/>
        </p:nvSpPr>
        <p:spPr>
          <a:xfrm>
            <a:off x="6689707" y="3593707"/>
            <a:ext cx="1717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70C0"/>
                </a:solidFill>
              </a:rPr>
              <a:t>10% Bandwidth: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8.6e-9</a:t>
            </a:r>
            <a:r>
              <a:rPr lang="en-US" dirty="0">
                <a:solidFill>
                  <a:srgbClr val="0070C0"/>
                </a:solidFill>
              </a:rPr>
              <a:t> contrast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E89E58BD-F2CC-760C-61B8-EB776F1F3636}"/>
              </a:ext>
            </a:extLst>
          </p:cNvPr>
          <p:cNvSpPr txBox="1"/>
          <p:nvPr/>
        </p:nvSpPr>
        <p:spPr>
          <a:xfrm>
            <a:off x="4469307" y="6472210"/>
            <a:ext cx="376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Note: images have a </a:t>
            </a:r>
            <a:r>
              <a:rPr lang="en-US" sz="1400" b="1" dirty="0"/>
              <a:t>D</a:t>
            </a:r>
            <a:r>
              <a:rPr lang="en-US" sz="1400" dirty="0"/>
              <a:t>-shaped field stop in place.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0FAB139-A378-1B8F-F5C9-A45D144211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9746" y="4209062"/>
            <a:ext cx="3129295" cy="2091035"/>
          </a:xfrm>
          <a:prstGeom prst="rect">
            <a:avLst/>
          </a:prstGeom>
        </p:spPr>
      </p:pic>
      <p:sp>
        <p:nvSpPr>
          <p:cNvPr id="36" name="TextBox 12">
            <a:extLst>
              <a:ext uri="{FF2B5EF4-FFF2-40B4-BE49-F238E27FC236}">
                <a16:creationId xmlns:a16="http://schemas.microsoft.com/office/drawing/2014/main" id="{5AB0CA37-F534-D413-E28C-34BEEB06F038}"/>
              </a:ext>
            </a:extLst>
          </p:cNvPr>
          <p:cNvSpPr txBox="1"/>
          <p:nvPr/>
        </p:nvSpPr>
        <p:spPr>
          <a:xfrm>
            <a:off x="9039108" y="6243516"/>
            <a:ext cx="2793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70C0"/>
                </a:solidFill>
              </a:rPr>
              <a:t>MSWC solution with “software binary”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6DA076F-74AC-A5D6-AA31-252023A0D962}"/>
              </a:ext>
            </a:extLst>
          </p:cNvPr>
          <p:cNvSpPr txBox="1"/>
          <p:nvPr/>
        </p:nvSpPr>
        <p:spPr>
          <a:xfrm>
            <a:off x="3945476" y="740590"/>
            <a:ext cx="25202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Conventional (single-star)</a:t>
            </a:r>
          </a:p>
          <a:p>
            <a:pPr algn="ctr"/>
            <a:r>
              <a:rPr lang="en-US" sz="1600" dirty="0"/>
              <a:t>Wavefront control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0F4E86B-5E6A-6A92-BA37-7A3DE9B01153}"/>
              </a:ext>
            </a:extLst>
          </p:cNvPr>
          <p:cNvSpPr txBox="1"/>
          <p:nvPr/>
        </p:nvSpPr>
        <p:spPr>
          <a:xfrm>
            <a:off x="7159171" y="746173"/>
            <a:ext cx="17864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Multi-Star</a:t>
            </a:r>
          </a:p>
          <a:p>
            <a:pPr algn="ctr"/>
            <a:r>
              <a:rPr lang="en-US" sz="1600" dirty="0"/>
              <a:t>Wavefront control</a:t>
            </a:r>
          </a:p>
        </p:txBody>
      </p:sp>
      <p:sp>
        <p:nvSpPr>
          <p:cNvPr id="48" name="Star: 5 Points 10">
            <a:extLst>
              <a:ext uri="{FF2B5EF4-FFF2-40B4-BE49-F238E27FC236}">
                <a16:creationId xmlns:a16="http://schemas.microsoft.com/office/drawing/2014/main" id="{99ED501B-3300-D179-F50C-B6216B7E7112}"/>
              </a:ext>
            </a:extLst>
          </p:cNvPr>
          <p:cNvSpPr/>
          <p:nvPr/>
        </p:nvSpPr>
        <p:spPr bwMode="auto">
          <a:xfrm>
            <a:off x="4981811" y="2037425"/>
            <a:ext cx="188598" cy="185206"/>
          </a:xfrm>
          <a:prstGeom prst="star5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Star: 5 Points 31">
            <a:extLst>
              <a:ext uri="{FF2B5EF4-FFF2-40B4-BE49-F238E27FC236}">
                <a16:creationId xmlns:a16="http://schemas.microsoft.com/office/drawing/2014/main" id="{5B6BEB6E-419E-C491-E6C1-D308ABE7065D}"/>
              </a:ext>
            </a:extLst>
          </p:cNvPr>
          <p:cNvSpPr/>
          <p:nvPr/>
        </p:nvSpPr>
        <p:spPr bwMode="auto">
          <a:xfrm>
            <a:off x="5015646" y="2014583"/>
            <a:ext cx="178475" cy="175265"/>
          </a:xfrm>
          <a:prstGeom prst="star5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47FEBBF-7AC9-C6C9-F7A3-73F5C9DE264F}"/>
              </a:ext>
            </a:extLst>
          </p:cNvPr>
          <p:cNvGrpSpPr/>
          <p:nvPr/>
        </p:nvGrpSpPr>
        <p:grpSpPr>
          <a:xfrm>
            <a:off x="6897080" y="1231824"/>
            <a:ext cx="2646642" cy="2346689"/>
            <a:chOff x="3276600" y="1560789"/>
            <a:chExt cx="2883567" cy="2887969"/>
          </a:xfrm>
        </p:grpSpPr>
        <p:pic>
          <p:nvPicPr>
            <p:cNvPr id="51" name="Picture 50" descr="Chart&#10;&#10;Description automatically generated">
              <a:extLst>
                <a:ext uri="{FF2B5EF4-FFF2-40B4-BE49-F238E27FC236}">
                  <a16:creationId xmlns:a16="http://schemas.microsoft.com/office/drawing/2014/main" id="{373DB2B0-C6D5-FF4D-6FE9-B4DF88A7A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6600" y="1560789"/>
              <a:ext cx="2883567" cy="2887969"/>
            </a:xfrm>
            <a:prstGeom prst="rect">
              <a:avLst/>
            </a:prstGeom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322814D-CD43-2F95-9092-7E9F73689E88}"/>
                </a:ext>
              </a:extLst>
            </p:cNvPr>
            <p:cNvSpPr/>
            <p:nvPr/>
          </p:nvSpPr>
          <p:spPr>
            <a:xfrm>
              <a:off x="3800065" y="2503118"/>
              <a:ext cx="494852" cy="272791"/>
            </a:xfrm>
            <a:prstGeom prst="rect">
              <a:avLst/>
            </a:prstGeom>
            <a:solidFill>
              <a:srgbClr val="FF00FF">
                <a:alpha val="0"/>
              </a:srgbClr>
            </a:solidFill>
            <a:ln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Star: 5 Points 32">
              <a:extLst>
                <a:ext uri="{FF2B5EF4-FFF2-40B4-BE49-F238E27FC236}">
                  <a16:creationId xmlns:a16="http://schemas.microsoft.com/office/drawing/2014/main" id="{246C317D-DD6A-B3F6-2213-5877DBF8BA89}"/>
                </a:ext>
              </a:extLst>
            </p:cNvPr>
            <p:cNvSpPr/>
            <p:nvPr/>
          </p:nvSpPr>
          <p:spPr bwMode="auto">
            <a:xfrm>
              <a:off x="4382224" y="3092525"/>
              <a:ext cx="188598" cy="185206"/>
            </a:xfrm>
            <a:prstGeom prst="star5">
              <a:avLst/>
            </a:prstGeom>
            <a:solidFill>
              <a:srgbClr val="C0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0" name="Star: 5 Points 33">
              <a:extLst>
                <a:ext uri="{FF2B5EF4-FFF2-40B4-BE49-F238E27FC236}">
                  <a16:creationId xmlns:a16="http://schemas.microsoft.com/office/drawing/2014/main" id="{699D2EAC-FD59-1A9D-2803-D36E76BDEC8E}"/>
                </a:ext>
              </a:extLst>
            </p:cNvPr>
            <p:cNvSpPr/>
            <p:nvPr/>
          </p:nvSpPr>
          <p:spPr bwMode="auto">
            <a:xfrm>
              <a:off x="4378884" y="2529472"/>
              <a:ext cx="188598" cy="185206"/>
            </a:xfrm>
            <a:prstGeom prst="star5">
              <a:avLst/>
            </a:prstGeom>
            <a:solidFill>
              <a:srgbClr val="C00000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B7E2C084-6DE1-20DC-B28F-C951F0C80394}"/>
              </a:ext>
            </a:extLst>
          </p:cNvPr>
          <p:cNvSpPr txBox="1"/>
          <p:nvPr/>
        </p:nvSpPr>
        <p:spPr>
          <a:xfrm>
            <a:off x="1899082" y="2170725"/>
            <a:ext cx="828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Primary star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9026163-BC3E-1A88-FEE3-3571DA6D5962}"/>
              </a:ext>
            </a:extLst>
          </p:cNvPr>
          <p:cNvSpPr txBox="1"/>
          <p:nvPr/>
        </p:nvSpPr>
        <p:spPr>
          <a:xfrm>
            <a:off x="1792412" y="2812697"/>
            <a:ext cx="9863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Secondary star</a:t>
            </a:r>
          </a:p>
        </p:txBody>
      </p:sp>
      <p:pic>
        <p:nvPicPr>
          <p:cNvPr id="70" name="Picture 69" descr="Chart&#10;&#10;Description automatically generated">
            <a:extLst>
              <a:ext uri="{FF2B5EF4-FFF2-40B4-BE49-F238E27FC236}">
                <a16:creationId xmlns:a16="http://schemas.microsoft.com/office/drawing/2014/main" id="{2956D6B6-5ADD-95CD-94C5-BDE53008DF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01" y="1231824"/>
            <a:ext cx="2376271" cy="2379898"/>
          </a:xfrm>
          <a:prstGeom prst="rect">
            <a:avLst/>
          </a:prstGeom>
        </p:spPr>
      </p:pic>
      <p:pic>
        <p:nvPicPr>
          <p:cNvPr id="71" name="Picture 7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F57C43D-FD87-7D0A-DDC9-61F236D733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524" y="1217646"/>
            <a:ext cx="2366400" cy="2097972"/>
          </a:xfrm>
          <a:prstGeom prst="rect">
            <a:avLst/>
          </a:prstGeom>
        </p:spPr>
      </p:pic>
      <p:sp>
        <p:nvSpPr>
          <p:cNvPr id="72" name="Star: 5 Points 32">
            <a:extLst>
              <a:ext uri="{FF2B5EF4-FFF2-40B4-BE49-F238E27FC236}">
                <a16:creationId xmlns:a16="http://schemas.microsoft.com/office/drawing/2014/main" id="{2142E081-D2E1-0BA1-E285-29C6602BBC2B}"/>
              </a:ext>
            </a:extLst>
          </p:cNvPr>
          <p:cNvSpPr/>
          <p:nvPr/>
        </p:nvSpPr>
        <p:spPr bwMode="auto">
          <a:xfrm>
            <a:off x="5022962" y="2582571"/>
            <a:ext cx="179417" cy="155984"/>
          </a:xfrm>
          <a:prstGeom prst="star5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Star: 5 Points 33">
            <a:extLst>
              <a:ext uri="{FF2B5EF4-FFF2-40B4-BE49-F238E27FC236}">
                <a16:creationId xmlns:a16="http://schemas.microsoft.com/office/drawing/2014/main" id="{B3E5278A-DFCB-7842-8631-462328ECDB79}"/>
              </a:ext>
            </a:extLst>
          </p:cNvPr>
          <p:cNvSpPr/>
          <p:nvPr/>
        </p:nvSpPr>
        <p:spPr bwMode="auto">
          <a:xfrm>
            <a:off x="5050428" y="1997536"/>
            <a:ext cx="179417" cy="155984"/>
          </a:xfrm>
          <a:prstGeom prst="star5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AB29527-8CBB-76CF-3C52-E8198A7ECFE5}"/>
              </a:ext>
            </a:extLst>
          </p:cNvPr>
          <p:cNvSpPr txBox="1"/>
          <p:nvPr/>
        </p:nvSpPr>
        <p:spPr>
          <a:xfrm>
            <a:off x="9605075" y="787768"/>
            <a:ext cx="2621193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(1) MSWC-0 demo at Ames (in-air testbed)</a:t>
            </a:r>
          </a:p>
          <a:p>
            <a:r>
              <a:rPr lang="en-US" sz="1600" i="1" dirty="0">
                <a:latin typeface="Arial"/>
                <a:cs typeface="Arial"/>
              </a:rPr>
              <a:t>Belikov et al, SPIE </a:t>
            </a:r>
            <a:r>
              <a:rPr lang="en-US" sz="1600" i="1" dirty="0" smtClean="0">
                <a:latin typeface="Arial"/>
                <a:cs typeface="Arial"/>
              </a:rPr>
              <a:t>2016</a:t>
            </a:r>
            <a:endParaRPr lang="en-US" sz="1600" i="1" dirty="0">
              <a:latin typeface="Arial"/>
              <a:cs typeface="Arial"/>
            </a:endParaRPr>
          </a:p>
          <a:p>
            <a:r>
              <a:rPr lang="en-US" sz="1600" dirty="0">
                <a:latin typeface="Arial"/>
                <a:cs typeface="Arial"/>
              </a:rPr>
              <a:t>(2) MSWC-0 demo at SCEXAO (internal source)</a:t>
            </a:r>
          </a:p>
          <a:p>
            <a:r>
              <a:rPr lang="en-US" sz="1600" i="1" dirty="0" err="1">
                <a:latin typeface="Arial"/>
                <a:cs typeface="Arial"/>
              </a:rPr>
              <a:t>Pluzhnik</a:t>
            </a:r>
            <a:r>
              <a:rPr lang="en-US" sz="1600" i="1" dirty="0">
                <a:latin typeface="Arial"/>
                <a:cs typeface="Arial"/>
              </a:rPr>
              <a:t> et al, SPIE 2021</a:t>
            </a:r>
          </a:p>
          <a:p>
            <a:r>
              <a:rPr lang="en-US" sz="1600" dirty="0">
                <a:latin typeface="Arial"/>
                <a:cs typeface="Arial"/>
              </a:rPr>
              <a:t>(3) SNWC and MSWC-s software binary demo at DST HCIT </a:t>
            </a:r>
          </a:p>
          <a:p>
            <a:r>
              <a:rPr lang="en-US" sz="1600" i="1" dirty="0">
                <a:latin typeface="Arial"/>
                <a:cs typeface="Arial"/>
              </a:rPr>
              <a:t>Riggs et al., SPIE 2021</a:t>
            </a:r>
            <a:endParaRPr lang="en-US" sz="1600" i="1" dirty="0"/>
          </a:p>
          <a:p>
            <a:endParaRPr lang="en-US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D13F287-ED37-7FAE-34F5-4665F296CFC8}"/>
              </a:ext>
            </a:extLst>
          </p:cNvPr>
          <p:cNvSpPr txBox="1"/>
          <p:nvPr/>
        </p:nvSpPr>
        <p:spPr>
          <a:xfrm>
            <a:off x="419739" y="748006"/>
            <a:ext cx="2712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Multi-star laboratory image</a:t>
            </a:r>
          </a:p>
          <a:p>
            <a:pPr algn="ctr"/>
            <a:r>
              <a:rPr lang="en-US" sz="1600" dirty="0"/>
              <a:t>(sub-Nyquist, no coronagraph)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04F12D27-1059-2671-06B6-A18E30C3783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1469" t="6850" b="47525"/>
          <a:stretch/>
        </p:blipFill>
        <p:spPr>
          <a:xfrm>
            <a:off x="641888" y="1251114"/>
            <a:ext cx="2145054" cy="2228194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58203F4F-864D-85B0-8022-881B3991E66D}"/>
              </a:ext>
            </a:extLst>
          </p:cNvPr>
          <p:cNvSpPr/>
          <p:nvPr/>
        </p:nvSpPr>
        <p:spPr>
          <a:xfrm>
            <a:off x="168157" y="809267"/>
            <a:ext cx="3005386" cy="27844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A5EED16-2492-2651-43F2-89C52F7B51DD}"/>
              </a:ext>
            </a:extLst>
          </p:cNvPr>
          <p:cNvSpPr/>
          <p:nvPr/>
        </p:nvSpPr>
        <p:spPr>
          <a:xfrm>
            <a:off x="3980682" y="787768"/>
            <a:ext cx="5563039" cy="280593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20B140E-CD31-F06E-9F9D-9D9EC68E8486}"/>
              </a:ext>
            </a:extLst>
          </p:cNvPr>
          <p:cNvSpPr/>
          <p:nvPr/>
        </p:nvSpPr>
        <p:spPr>
          <a:xfrm>
            <a:off x="79105" y="3642154"/>
            <a:ext cx="12090999" cy="31804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E4727ED-6BB9-30E8-26D1-B22AB9EFB6C3}"/>
              </a:ext>
            </a:extLst>
          </p:cNvPr>
          <p:cNvSpPr txBox="1"/>
          <p:nvPr/>
        </p:nvSpPr>
        <p:spPr>
          <a:xfrm>
            <a:off x="2788003" y="3173831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(1)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F035486-4874-9D3C-7FDA-5F9BF33175F2}"/>
              </a:ext>
            </a:extLst>
          </p:cNvPr>
          <p:cNvSpPr txBox="1"/>
          <p:nvPr/>
        </p:nvSpPr>
        <p:spPr>
          <a:xfrm>
            <a:off x="9136177" y="3232119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(2)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0D8D70E-20AE-8F36-86C9-B57C729502FD}"/>
              </a:ext>
            </a:extLst>
          </p:cNvPr>
          <p:cNvSpPr txBox="1"/>
          <p:nvPr/>
        </p:nvSpPr>
        <p:spPr>
          <a:xfrm>
            <a:off x="11539493" y="6410655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(3)</a:t>
            </a:r>
          </a:p>
        </p:txBody>
      </p:sp>
      <p:sp>
        <p:nvSpPr>
          <p:cNvPr id="39" name="TextBox 12">
            <a:extLst>
              <a:ext uri="{FF2B5EF4-FFF2-40B4-BE49-F238E27FC236}">
                <a16:creationId xmlns:a16="http://schemas.microsoft.com/office/drawing/2014/main" id="{5AB0CA37-F534-D413-E28C-34BEEB06F038}"/>
              </a:ext>
            </a:extLst>
          </p:cNvPr>
          <p:cNvSpPr txBox="1"/>
          <p:nvPr/>
        </p:nvSpPr>
        <p:spPr>
          <a:xfrm>
            <a:off x="9067255" y="3669990"/>
            <a:ext cx="2793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rgbClr val="0070C0"/>
                </a:solidFill>
              </a:rPr>
              <a:t>10% Bandwidth: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9.6e-8 contrast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405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3EECAD-97DC-D001-D63F-328AAA4CF9EE}"/>
              </a:ext>
            </a:extLst>
          </p:cNvPr>
          <p:cNvSpPr/>
          <p:nvPr/>
        </p:nvSpPr>
        <p:spPr>
          <a:xfrm>
            <a:off x="19020" y="731253"/>
            <a:ext cx="12172980" cy="60487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John Hagopian</a:t>
            </a:r>
          </a:p>
        </p:txBody>
      </p:sp>
      <p:sp>
        <p:nvSpPr>
          <p:cNvPr id="47" name="Title 2"/>
          <p:cNvSpPr>
            <a:spLocks noGrp="1"/>
          </p:cNvSpPr>
          <p:nvPr>
            <p:ph type="title"/>
          </p:nvPr>
        </p:nvSpPr>
        <p:spPr>
          <a:xfrm>
            <a:off x="19020" y="44992"/>
            <a:ext cx="10515600" cy="764275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Occulting Mask Coronagraph (OMC) Testbed for Roman</a:t>
            </a:r>
          </a:p>
        </p:txBody>
      </p:sp>
      <p:pic>
        <p:nvPicPr>
          <p:cNvPr id="3" name="Picture 2" descr="Machine generated alternative text:&#10;3um MDL &#10;Pinhole &#10;OApo &#10;IOAP &#10;Science &#10;Camera &#10;• • • • • FMS &#10;FM4 &#10;o Shaped Pupil Mask &#10;upil Mask' &#10;OAPI &#10;OAPS &#10;Source &#10;Staee &#10;MS • &#10;FM3 &#10;FSM &#10;OAP2 &#10;FMS &#10;OAPS &#10;IFS Lees of 3) &#10;LOWFS &#10;Camera &#10;FM2 &#10;DM2 . &#10;DMI &#10;OAP4 &#10;OAP3 &#10;FMI ">
            <a:extLst>
              <a:ext uri="{FF2B5EF4-FFF2-40B4-BE49-F238E27FC236}">
                <a16:creationId xmlns:a16="http://schemas.microsoft.com/office/drawing/2014/main" id="{180BC684-A91B-40FE-0F05-ED2F22C64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70000"/>
            <a:ext cx="8153400" cy="500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A1AA69-C66C-844E-B9C6-3DC4C6F90795}"/>
              </a:ext>
            </a:extLst>
          </p:cNvPr>
          <p:cNvSpPr txBox="1"/>
          <p:nvPr/>
        </p:nvSpPr>
        <p:spPr>
          <a:xfrm>
            <a:off x="6254949" y="6212760"/>
            <a:ext cx="25565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 err="1">
                <a:latin typeface="Arial"/>
                <a:cs typeface="Arial"/>
              </a:rPr>
              <a:t>Seo</a:t>
            </a:r>
            <a:r>
              <a:rPr lang="en-US" sz="1800" i="1" dirty="0">
                <a:latin typeface="Arial"/>
                <a:cs typeface="Arial"/>
              </a:rPr>
              <a:t> et al, SPIE 2018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9FE8ED-DDF7-F0D6-127E-25DB2E7E016E}"/>
              </a:ext>
            </a:extLst>
          </p:cNvPr>
          <p:cNvCxnSpPr>
            <a:cxnSpLocks/>
          </p:cNvCxnSpPr>
          <p:nvPr/>
        </p:nvCxnSpPr>
        <p:spPr bwMode="auto">
          <a:xfrm>
            <a:off x="3393187" y="1129647"/>
            <a:ext cx="763131" cy="28534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6E2D513-9E0E-B672-E666-A116AAC87117}"/>
              </a:ext>
            </a:extLst>
          </p:cNvPr>
          <p:cNvCxnSpPr>
            <a:cxnSpLocks/>
          </p:cNvCxnSpPr>
          <p:nvPr/>
        </p:nvCxnSpPr>
        <p:spPr bwMode="auto">
          <a:xfrm flipH="1">
            <a:off x="4391784" y="1617931"/>
            <a:ext cx="4889376" cy="179368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C97F38A-9CC6-57A3-46C3-FB1DC8910488}"/>
              </a:ext>
            </a:extLst>
          </p:cNvPr>
          <p:cNvSpPr txBox="1"/>
          <p:nvPr/>
        </p:nvSpPr>
        <p:spPr>
          <a:xfrm>
            <a:off x="2377440" y="818644"/>
            <a:ext cx="45910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Planned insertion of binary source assembly</a:t>
            </a:r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8CD24EB-4F71-20E3-B52C-1DCFFEE2E3C9}"/>
              </a:ext>
            </a:extLst>
          </p:cNvPr>
          <p:cNvSpPr txBox="1"/>
          <p:nvPr/>
        </p:nvSpPr>
        <p:spPr>
          <a:xfrm>
            <a:off x="9476820" y="1397664"/>
            <a:ext cx="23323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Arial"/>
                <a:cs typeface="Arial"/>
              </a:rPr>
              <a:t>MSWC Shaped </a:t>
            </a:r>
            <a:r>
              <a:rPr lang="en-US" sz="1600" b="1" dirty="0" smtClean="0">
                <a:latin typeface="Arial"/>
                <a:cs typeface="Arial"/>
              </a:rPr>
              <a:t>Pupil</a:t>
            </a:r>
            <a:endParaRPr lang="en-US" b="1" dirty="0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2218DD24-ECA4-05A1-2803-1DE5ACD20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997" y="1770034"/>
            <a:ext cx="2464447" cy="138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D46A973-3400-C383-5878-7F83799A2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5997" y="4256227"/>
            <a:ext cx="2546806" cy="181106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2E1FB53-2874-CF2E-FB84-59E3743B0FAA}"/>
              </a:ext>
            </a:extLst>
          </p:cNvPr>
          <p:cNvSpPr txBox="1"/>
          <p:nvPr/>
        </p:nvSpPr>
        <p:spPr>
          <a:xfrm>
            <a:off x="9094028" y="6101105"/>
            <a:ext cx="30979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>
                <a:latin typeface="Arial"/>
                <a:cs typeface="Arial"/>
              </a:rPr>
              <a:t>Microsocope</a:t>
            </a:r>
            <a:r>
              <a:rPr lang="en-US" sz="1600" i="1" dirty="0">
                <a:latin typeface="Arial"/>
                <a:cs typeface="Arial"/>
              </a:rPr>
              <a:t> imaging of detail</a:t>
            </a:r>
            <a:endParaRPr lang="en-US" i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CD24EB-4F71-20E3-B52C-1DCFFEE2E3C9}"/>
              </a:ext>
            </a:extLst>
          </p:cNvPr>
          <p:cNvSpPr txBox="1"/>
          <p:nvPr/>
        </p:nvSpPr>
        <p:spPr>
          <a:xfrm>
            <a:off x="8875108" y="3130587"/>
            <a:ext cx="31858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Same design as Roman MSWC</a:t>
            </a:r>
          </a:p>
          <a:p>
            <a:r>
              <a:rPr lang="en-US" sz="1600" dirty="0" smtClean="0">
                <a:latin typeface="Arial"/>
                <a:cs typeface="Arial"/>
              </a:rPr>
              <a:t>mask (EXEP-contributed)</a:t>
            </a:r>
          </a:p>
          <a:p>
            <a:r>
              <a:rPr lang="en-US" sz="1600" dirty="0" smtClean="0">
                <a:latin typeface="Arial"/>
                <a:cs typeface="Arial"/>
              </a:rPr>
              <a:t>Manufactured with </a:t>
            </a:r>
            <a:r>
              <a:rPr lang="en-US" sz="1600" i="1" dirty="0" smtClean="0">
                <a:latin typeface="Arial"/>
                <a:cs typeface="Arial"/>
              </a:rPr>
              <a:t>carbon nanotubes</a:t>
            </a:r>
            <a:r>
              <a:rPr lang="en-US" sz="1600" dirty="0" smtClean="0">
                <a:latin typeface="Arial"/>
                <a:cs typeface="Arial"/>
              </a:rPr>
              <a:t> (by John </a:t>
            </a:r>
            <a:r>
              <a:rPr lang="en-US" sz="1600" dirty="0" err="1" smtClean="0">
                <a:latin typeface="Arial"/>
                <a:cs typeface="Arial"/>
              </a:rPr>
              <a:t>Hagopian</a:t>
            </a:r>
            <a:r>
              <a:rPr lang="en-US" sz="1600" dirty="0" smtClean="0">
                <a:latin typeface="Arial"/>
                <a:cs typeface="Arial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754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3EECAD-97DC-D001-D63F-328AAA4CF9EE}"/>
              </a:ext>
            </a:extLst>
          </p:cNvPr>
          <p:cNvSpPr/>
          <p:nvPr/>
        </p:nvSpPr>
        <p:spPr>
          <a:xfrm>
            <a:off x="36056" y="706582"/>
            <a:ext cx="12172979" cy="60154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alibri" panose="020F0502020204030204" pitchFamily="34" charset="0"/>
                <a:sym typeface="Wingdings" pitchFamily="2" charset="2"/>
              </a:rPr>
              <a:t>diffraction</a:t>
            </a:r>
            <a:endParaRPr lang="en-US" dirty="0"/>
          </a:p>
        </p:txBody>
      </p:sp>
      <p:sp>
        <p:nvSpPr>
          <p:cNvPr id="47" name="Title 2"/>
          <p:cNvSpPr>
            <a:spLocks noGrp="1"/>
          </p:cNvSpPr>
          <p:nvPr>
            <p:ph type="title"/>
          </p:nvPr>
        </p:nvSpPr>
        <p:spPr>
          <a:xfrm>
            <a:off x="19020" y="44992"/>
            <a:ext cx="10515600" cy="764275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SNWC OMC Testbed </a:t>
            </a:r>
            <a:r>
              <a:rPr lang="en-US" sz="2800" dirty="0">
                <a:solidFill>
                  <a:schemeClr val="bg1"/>
                </a:solidFill>
              </a:rPr>
              <a:t>Results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79CEB-60B3-56EC-9960-6EE70C871342}"/>
              </a:ext>
            </a:extLst>
          </p:cNvPr>
          <p:cNvSpPr txBox="1"/>
          <p:nvPr/>
        </p:nvSpPr>
        <p:spPr>
          <a:xfrm>
            <a:off x="5034055" y="1028347"/>
            <a:ext cx="66378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sym typeface="Wingdings" pitchFamily="2" charset="2"/>
              </a:rPr>
              <a:t>Using only 1 DM and applying mild strokes (19.4 nm RMS)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Best total contrast </a:t>
            </a:r>
            <a:r>
              <a:rPr lang="en-US" dirty="0" smtClean="0">
                <a:latin typeface="Calibri" panose="020F0502020204030204" pitchFamily="34" charset="0"/>
              </a:rPr>
              <a:t>at 2</a:t>
            </a:r>
            <a:r>
              <a:rPr lang="en-US" baseline="30000" dirty="0" smtClean="0">
                <a:latin typeface="Calibri" panose="020F0502020204030204" pitchFamily="34" charset="0"/>
              </a:rPr>
              <a:t>nd</a:t>
            </a:r>
            <a:r>
              <a:rPr lang="en-US" dirty="0" smtClean="0">
                <a:latin typeface="Calibri" panose="020F0502020204030204" pitchFamily="34" charset="0"/>
              </a:rPr>
              <a:t> diffraction order is </a:t>
            </a:r>
            <a:r>
              <a:rPr lang="en-US" b="1" dirty="0">
                <a:latin typeface="Calibri" panose="020F0502020204030204" pitchFamily="34" charset="0"/>
              </a:rPr>
              <a:t>5.1e-8 </a:t>
            </a:r>
            <a:r>
              <a:rPr lang="en-US" b="1" dirty="0" smtClean="0">
                <a:latin typeface="Calibri" panose="020F0502020204030204" pitchFamily="34" charset="0"/>
              </a:rPr>
              <a:t> (</a:t>
            </a:r>
            <a:r>
              <a:rPr lang="en-US" b="1" dirty="0" smtClean="0">
                <a:latin typeface="Calibri" panose="020F0502020204030204" pitchFamily="34" charset="0"/>
                <a:sym typeface="Wingdings" pitchFamily="2" charset="2"/>
              </a:rPr>
              <a:t>~</a:t>
            </a:r>
            <a:r>
              <a:rPr lang="en-US" b="1" dirty="0">
                <a:latin typeface="Calibri" panose="020F0502020204030204" pitchFamily="34" charset="0"/>
                <a:sym typeface="Wingdings" pitchFamily="2" charset="2"/>
              </a:rPr>
              <a:t>150x suppression </a:t>
            </a:r>
            <a:r>
              <a:rPr lang="en-US" dirty="0" smtClean="0">
                <a:latin typeface="Calibri" panose="020F0502020204030204" pitchFamily="34" charset="0"/>
                <a:sym typeface="Wingdings" pitchFamily="2" charset="2"/>
              </a:rPr>
              <a:t>of initial </a:t>
            </a:r>
            <a:r>
              <a:rPr lang="en-US" dirty="0">
                <a:latin typeface="Calibri" panose="020F0502020204030204" pitchFamily="34" charset="0"/>
                <a:sym typeface="Wingdings" pitchFamily="2" charset="2"/>
              </a:rPr>
              <a:t>speckle field </a:t>
            </a:r>
            <a:r>
              <a:rPr lang="en-US" dirty="0" smtClean="0">
                <a:latin typeface="Calibri" panose="020F0502020204030204" pitchFamily="34" charset="0"/>
                <a:sym typeface="Wingdings" pitchFamily="2" charset="2"/>
              </a:rPr>
              <a:t>level of 7.6e-6)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dirty="0" smtClean="0">
                <a:latin typeface="Calibri" panose="020F0502020204030204" pitchFamily="34" charset="0"/>
                <a:sym typeface="Wingdings" pitchFamily="2" charset="2"/>
              </a:rPr>
              <a:t>Best total contrast at 3</a:t>
            </a:r>
            <a:r>
              <a:rPr lang="en-US" baseline="30000" dirty="0" smtClean="0">
                <a:latin typeface="Calibri" panose="020F0502020204030204" pitchFamily="34" charset="0"/>
                <a:sym typeface="Wingdings" pitchFamily="2" charset="2"/>
              </a:rPr>
              <a:t>rd</a:t>
            </a:r>
            <a:r>
              <a:rPr lang="en-US" dirty="0" smtClean="0">
                <a:latin typeface="Calibri" panose="020F0502020204030204" pitchFamily="34" charset="0"/>
                <a:sym typeface="Wingdings" pitchFamily="2" charset="2"/>
              </a:rPr>
              <a:t> diffraction order is 8.7e-9 (~</a:t>
            </a:r>
            <a:r>
              <a:rPr lang="en-US" b="1" dirty="0" smtClean="0">
                <a:latin typeface="Calibri" panose="020F0502020204030204" pitchFamily="34" charset="0"/>
                <a:sym typeface="Wingdings" pitchFamily="2" charset="2"/>
              </a:rPr>
              <a:t>200x </a:t>
            </a:r>
            <a:r>
              <a:rPr lang="en-US" dirty="0" smtClean="0">
                <a:latin typeface="Calibri" panose="020F0502020204030204" pitchFamily="34" charset="0"/>
                <a:sym typeface="Wingdings" pitchFamily="2" charset="2"/>
              </a:rPr>
              <a:t>suppression of initial speckle field level of 1.7e-6)</a:t>
            </a:r>
            <a:endParaRPr lang="en-US" dirty="0">
              <a:latin typeface="Calibri" panose="020F0502020204030204" pitchFamily="34" charset="0"/>
              <a:sym typeface="Wingdings" pitchFamily="2" charset="2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12CC9B-DC95-3B4C-C9CE-09791FE10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474" y="3094745"/>
            <a:ext cx="2084292" cy="32579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4D3AED-35BE-A5FD-B8B2-5AA588231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864" y="911952"/>
            <a:ext cx="2835076" cy="23562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19C5DC-445E-C51D-0320-DB039542B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8" y="911952"/>
            <a:ext cx="1746424" cy="569204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3C3B8E-8143-2902-3DB6-3AEF1B3A9D05}"/>
              </a:ext>
            </a:extLst>
          </p:cNvPr>
          <p:cNvCxnSpPr>
            <a:cxnSpLocks/>
          </p:cNvCxnSpPr>
          <p:nvPr/>
        </p:nvCxnSpPr>
        <p:spPr bwMode="auto">
          <a:xfrm flipV="1">
            <a:off x="1433046" y="3370852"/>
            <a:ext cx="1263709" cy="16510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DEAE4D7-F6A9-26A3-0DA1-F06C374EB631}"/>
              </a:ext>
            </a:extLst>
          </p:cNvPr>
          <p:cNvCxnSpPr>
            <a:cxnSpLocks/>
          </p:cNvCxnSpPr>
          <p:nvPr/>
        </p:nvCxnSpPr>
        <p:spPr bwMode="auto">
          <a:xfrm>
            <a:off x="1396480" y="5753779"/>
            <a:ext cx="1474768" cy="1846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FC0D8F3-8904-D8E1-C1ED-0C1E74CF22F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227376" y="2322544"/>
            <a:ext cx="88319" cy="6257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0E247F31-7BCA-E771-7493-A0F4EF32263D}"/>
              </a:ext>
            </a:extLst>
          </p:cNvPr>
          <p:cNvSpPr/>
          <p:nvPr/>
        </p:nvSpPr>
        <p:spPr>
          <a:xfrm>
            <a:off x="1100859" y="2080388"/>
            <a:ext cx="214836" cy="214836"/>
          </a:xfrm>
          <a:prstGeom prst="star5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BEDEA6-07A4-A21B-EBCA-FA022BD9CAB2}"/>
              </a:ext>
            </a:extLst>
          </p:cNvPr>
          <p:cNvSpPr txBox="1"/>
          <p:nvPr/>
        </p:nvSpPr>
        <p:spPr>
          <a:xfrm>
            <a:off x="794804" y="2948301"/>
            <a:ext cx="10417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Central star (behind field stop)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1508" y="705018"/>
            <a:ext cx="2153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Calibri" panose="020F0502020204030204" pitchFamily="34" charset="0"/>
                <a:sym typeface="Wingdings" pitchFamily="2" charset="2"/>
              </a:rPr>
              <a:t>Sirbu et al, SPIE 2022</a:t>
            </a:r>
            <a:endParaRPr lang="en-US" i="1" dirty="0"/>
          </a:p>
        </p:txBody>
      </p:sp>
      <p:sp>
        <p:nvSpPr>
          <p:cNvPr id="6" name="Rectangle 5"/>
          <p:cNvSpPr/>
          <p:nvPr/>
        </p:nvSpPr>
        <p:spPr>
          <a:xfrm>
            <a:off x="1388475" y="6200480"/>
            <a:ext cx="2054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sym typeface="Wingdings" pitchFamily="2" charset="2"/>
              </a:rPr>
              <a:t>2</a:t>
            </a:r>
            <a:r>
              <a:rPr lang="en-US" baseline="30000" dirty="0" smtClean="0">
                <a:latin typeface="Calibri" panose="020F0502020204030204" pitchFamily="34" charset="0"/>
                <a:sym typeface="Wingdings" pitchFamily="2" charset="2"/>
              </a:rPr>
              <a:t>nd</a:t>
            </a:r>
            <a:r>
              <a:rPr lang="en-US" dirty="0" smtClean="0">
                <a:latin typeface="Calibri" panose="020F0502020204030204" pitchFamily="34" charset="0"/>
                <a:sym typeface="Wingdings" pitchFamily="2" charset="2"/>
              </a:rPr>
              <a:t> diffraction order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968940" y="6168051"/>
            <a:ext cx="2025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sym typeface="Wingdings" pitchFamily="2" charset="2"/>
              </a:rPr>
              <a:t>3</a:t>
            </a:r>
            <a:r>
              <a:rPr lang="en-US" baseline="30000" dirty="0" smtClean="0">
                <a:latin typeface="Calibri" panose="020F0502020204030204" pitchFamily="34" charset="0"/>
                <a:sym typeface="Wingdings" pitchFamily="2" charset="2"/>
              </a:rPr>
              <a:t>rd</a:t>
            </a:r>
            <a:r>
              <a:rPr lang="en-US" dirty="0" smtClean="0">
                <a:latin typeface="Calibri" panose="020F0502020204030204" pitchFamily="34" charset="0"/>
                <a:sym typeface="Wingdings" pitchFamily="2" charset="2"/>
              </a:rPr>
              <a:t> diffraction order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7068" y="3207618"/>
            <a:ext cx="4139500" cy="303222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797673" y="6111614"/>
            <a:ext cx="2279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sym typeface="Wingdings" pitchFamily="2" charset="2"/>
              </a:rPr>
              <a:t>SNWC contrast history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405" y="3904808"/>
            <a:ext cx="2645866" cy="21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3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3EECAD-97DC-D001-D63F-328AAA4CF9EE}"/>
              </a:ext>
            </a:extLst>
          </p:cNvPr>
          <p:cNvSpPr/>
          <p:nvPr/>
        </p:nvSpPr>
        <p:spPr>
          <a:xfrm>
            <a:off x="0" y="771762"/>
            <a:ext cx="12172980" cy="60037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>
                <a:latin typeface="Arial"/>
                <a:cs typeface="Arial"/>
              </a:rPr>
              <a:t>Binary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Title 2"/>
          <p:cNvSpPr>
            <a:spLocks noGrp="1"/>
          </p:cNvSpPr>
          <p:nvPr>
            <p:ph type="title"/>
          </p:nvPr>
        </p:nvSpPr>
        <p:spPr>
          <a:xfrm>
            <a:off x="19020" y="44992"/>
            <a:ext cx="10515600" cy="764275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9DF885-DD28-0CA7-6248-4A0F3983FDAC}"/>
              </a:ext>
            </a:extLst>
          </p:cNvPr>
          <p:cNvSpPr txBox="1"/>
          <p:nvPr/>
        </p:nvSpPr>
        <p:spPr>
          <a:xfrm>
            <a:off x="277505" y="1028343"/>
            <a:ext cx="897774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Binary star targets are important for direct imaging:</a:t>
            </a:r>
          </a:p>
          <a:p>
            <a:pPr marL="285750" indent="-285750">
              <a:buFontTx/>
              <a:buChar char="-"/>
            </a:pPr>
            <a:r>
              <a:rPr lang="en-US" dirty="0"/>
              <a:t>Improve science yield and quality of targets</a:t>
            </a:r>
          </a:p>
          <a:p>
            <a:pPr marL="285750" indent="-285750">
              <a:buFontTx/>
              <a:buChar char="-"/>
            </a:pPr>
            <a:r>
              <a:rPr lang="en-US" dirty="0"/>
              <a:t>Enable unique binary star science</a:t>
            </a:r>
          </a:p>
          <a:p>
            <a:pPr marL="285750" indent="-285750">
              <a:buFontTx/>
              <a:buChar char="-"/>
            </a:pPr>
            <a:r>
              <a:rPr lang="en-US" dirty="0"/>
              <a:t>Alpha Centauri is an unusually favorable outlier </a:t>
            </a:r>
          </a:p>
          <a:p>
            <a:r>
              <a:rPr lang="en-US" dirty="0"/>
              <a:t>	(could potentially enable a large terrestrial planet with Roman coronagraph)</a:t>
            </a:r>
          </a:p>
          <a:p>
            <a:pPr lvl="2"/>
            <a:endParaRPr lang="en-US" dirty="0"/>
          </a:p>
          <a:p>
            <a:r>
              <a:rPr lang="en-US" b="1" dirty="0"/>
              <a:t>MSWC enables exoplanet imaging around binary stars</a:t>
            </a:r>
          </a:p>
          <a:p>
            <a:r>
              <a:rPr lang="en-US" dirty="0"/>
              <a:t>- Primarily an algorithm, but benefits from a mild grating in the system</a:t>
            </a:r>
          </a:p>
          <a:p>
            <a:r>
              <a:rPr lang="en-US" dirty="0"/>
              <a:t>- </a:t>
            </a:r>
            <a:r>
              <a:rPr lang="en-US" dirty="0" smtClean="0"/>
              <a:t>Selected as a contributed mode on Roman &amp; Compatible with Habitable Worlds Observatory</a:t>
            </a:r>
            <a:endParaRPr lang="en-US" dirty="0"/>
          </a:p>
          <a:p>
            <a:pPr lvl="1"/>
            <a:endParaRPr lang="en-US" dirty="0"/>
          </a:p>
          <a:p>
            <a:r>
              <a:rPr lang="en-US" b="1" dirty="0"/>
              <a:t>TRL ~4 lab demonstrations at ACE, </a:t>
            </a:r>
            <a:r>
              <a:rPr lang="en-US" b="1" dirty="0" err="1"/>
              <a:t>SCExAO</a:t>
            </a:r>
            <a:r>
              <a:rPr lang="en-US" b="1" dirty="0"/>
              <a:t>, and HCIT</a:t>
            </a:r>
          </a:p>
          <a:p>
            <a:pPr marL="285750" indent="-285750">
              <a:buFontTx/>
              <a:buChar char="-"/>
            </a:pPr>
            <a:r>
              <a:rPr lang="en-US" dirty="0"/>
              <a:t>Best previous SNWC contrasts achieved in vacuum were around the 1st diffraction order  (in single-star super-Nyquist mode): </a:t>
            </a:r>
            <a:r>
              <a:rPr lang="en-US" b="1" dirty="0"/>
              <a:t>1.9e-9 </a:t>
            </a:r>
            <a:r>
              <a:rPr lang="en-US" dirty="0"/>
              <a:t>in monochromatic light, </a:t>
            </a:r>
            <a:r>
              <a:rPr lang="en-US" b="1" dirty="0"/>
              <a:t>8.6e-9</a:t>
            </a:r>
            <a:r>
              <a:rPr lang="en-US" dirty="0"/>
              <a:t> in 10% band </a:t>
            </a:r>
          </a:p>
          <a:p>
            <a:endParaRPr lang="en-US" dirty="0"/>
          </a:p>
          <a:p>
            <a:pPr marL="285750" indent="-285750">
              <a:buFont typeface="Wingdings" pitchFamily="2" charset="2"/>
              <a:buChar char="è"/>
            </a:pPr>
            <a:r>
              <a:rPr lang="en-US" i="1" dirty="0"/>
              <a:t>OMC demonstrations validated Roman MSWC mask design in vacuum and achieved </a:t>
            </a:r>
            <a:r>
              <a:rPr lang="en-US" b="1" i="1" dirty="0"/>
              <a:t>5.1e-8</a:t>
            </a:r>
            <a:r>
              <a:rPr lang="en-US" i="1" dirty="0"/>
              <a:t> </a:t>
            </a:r>
            <a:r>
              <a:rPr lang="en-US" i="1" dirty="0" smtClean="0"/>
              <a:t>SNWC contrast (2</a:t>
            </a:r>
            <a:r>
              <a:rPr lang="en-US" i="1" baseline="30000" dirty="0" smtClean="0"/>
              <a:t>nd</a:t>
            </a:r>
            <a:r>
              <a:rPr lang="en-US" i="1" dirty="0" smtClean="0"/>
              <a:t> </a:t>
            </a:r>
            <a:r>
              <a:rPr lang="en-US" i="1" dirty="0"/>
              <a:t>diffraction </a:t>
            </a:r>
            <a:r>
              <a:rPr lang="en-US" i="1" dirty="0" smtClean="0"/>
              <a:t>order), and </a:t>
            </a:r>
            <a:r>
              <a:rPr lang="en-US" b="1" i="1" dirty="0" smtClean="0"/>
              <a:t>9.6e-9</a:t>
            </a:r>
            <a:r>
              <a:rPr lang="en-US" i="1" dirty="0" smtClean="0"/>
              <a:t> (3</a:t>
            </a:r>
            <a:r>
              <a:rPr lang="en-US" i="1" baseline="30000" dirty="0" smtClean="0"/>
              <a:t>rd</a:t>
            </a:r>
            <a:r>
              <a:rPr lang="en-US" i="1" dirty="0" smtClean="0"/>
              <a:t> diffraction order) in monochromatic</a:t>
            </a:r>
            <a:endParaRPr lang="en-US" i="1" dirty="0"/>
          </a:p>
          <a:p>
            <a:pPr marL="285750" indent="-285750">
              <a:buFont typeface="Wingdings" pitchFamily="2" charset="2"/>
              <a:buChar char="è"/>
            </a:pPr>
            <a:r>
              <a:rPr lang="en-US" dirty="0" smtClean="0"/>
              <a:t>Recently installed binary </a:t>
            </a:r>
            <a:r>
              <a:rPr lang="en-US" dirty="0"/>
              <a:t>star source will enable full MSWC demonstrations </a:t>
            </a:r>
            <a:r>
              <a:rPr lang="en-US" dirty="0" smtClean="0"/>
              <a:t>for Roman</a:t>
            </a:r>
          </a:p>
          <a:p>
            <a:pPr marL="285750" indent="-285750">
              <a:buFont typeface="Wingdings" pitchFamily="2" charset="2"/>
              <a:buChar char="è"/>
            </a:pPr>
            <a:r>
              <a:rPr lang="en-US" dirty="0" smtClean="0"/>
              <a:t>Tech demonstrations on-sky with PICTURE-D and Roman will mature and reduce risk for Habitable Worlds Observatory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132" y="1104387"/>
            <a:ext cx="2890272" cy="297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796119" y="741481"/>
            <a:ext cx="3424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Binary Star Source (Nov. 2022)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F35346-1239-586A-6526-5E80690F62A6}"/>
              </a:ext>
            </a:extLst>
          </p:cNvPr>
          <p:cNvCxnSpPr>
            <a:cxnSpLocks/>
          </p:cNvCxnSpPr>
          <p:nvPr/>
        </p:nvCxnSpPr>
        <p:spPr bwMode="auto">
          <a:xfrm flipH="1">
            <a:off x="9994127" y="2487424"/>
            <a:ext cx="491603" cy="18910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1F35346-1239-586A-6526-5E80690F62A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763425" y="1807956"/>
            <a:ext cx="1459107" cy="51101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ectangle 10"/>
          <p:cNvSpPr/>
          <p:nvPr/>
        </p:nvSpPr>
        <p:spPr>
          <a:xfrm>
            <a:off x="8042219" y="1368288"/>
            <a:ext cx="975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Off-axis</a:t>
            </a:r>
          </a:p>
          <a:p>
            <a:r>
              <a:rPr lang="en-US" dirty="0" smtClean="0">
                <a:latin typeface="Arial"/>
                <a:cs typeface="Arial"/>
              </a:rPr>
              <a:t>star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9528788" y="4388246"/>
            <a:ext cx="9797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On-axis</a:t>
            </a:r>
          </a:p>
          <a:p>
            <a:r>
              <a:rPr lang="en-US" dirty="0" smtClean="0">
                <a:latin typeface="Arial"/>
                <a:cs typeface="Arial"/>
              </a:rPr>
              <a:t>star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288915" y="4062152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Eduardo Bendek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37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46637</TotalTime>
  <Words>966</Words>
  <Application>Microsoft Office PowerPoint</Application>
  <PresentationFormat>Widescreen</PresentationFormat>
  <Paragraphs>163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MS PGothic</vt:lpstr>
      <vt:lpstr>Arial</vt:lpstr>
      <vt:lpstr>Calibri</vt:lpstr>
      <vt:lpstr>Calibri Light</vt:lpstr>
      <vt:lpstr>Helvetica</vt:lpstr>
      <vt:lpstr>Symbol</vt:lpstr>
      <vt:lpstr>Times New Roman</vt:lpstr>
      <vt:lpstr>Wingdings</vt:lpstr>
      <vt:lpstr>Office Theme</vt:lpstr>
      <vt:lpstr>Multi-Star Wavefront Control: Update on Technology Development for Roman Space Telescope and Habitable Worlds Observatory   </vt:lpstr>
      <vt:lpstr>Astro2020 decadal survey recommendations for Habitable Worlds Observatory</vt:lpstr>
      <vt:lpstr>Multi-Star Systems increase quantity &amp; quality  of direct imaging targets</vt:lpstr>
      <vt:lpstr>Alpha Cen Opportunities with Roman</vt:lpstr>
      <vt:lpstr>MSWC For Mission Applications (Simulations)</vt:lpstr>
      <vt:lpstr>Previous Lab Demonstrations</vt:lpstr>
      <vt:lpstr>Occulting Mask Coronagraph (OMC) Testbed for Roman</vt:lpstr>
      <vt:lpstr>SNWC OMC Testbed Results 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Multi-Star Direct Imaging Science with HabEx</dc:title>
  <dc:creator>Dan Sirbu</dc:creator>
  <cp:lastModifiedBy>Sirbu, Dan (ARC-STA)</cp:lastModifiedBy>
  <cp:revision>411</cp:revision>
  <dcterms:created xsi:type="dcterms:W3CDTF">2017-04-18T21:09:07Z</dcterms:created>
  <dcterms:modified xsi:type="dcterms:W3CDTF">2023-01-18T21:43:09Z</dcterms:modified>
</cp:coreProperties>
</file>