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1"/>
  </p:sldMasterIdLst>
  <p:notesMasterIdLst>
    <p:notesMasterId r:id="rId18"/>
  </p:notesMasterIdLst>
  <p:sldIdLst>
    <p:sldId id="265" r:id="rId2"/>
    <p:sldId id="257" r:id="rId3"/>
    <p:sldId id="261" r:id="rId4"/>
    <p:sldId id="274" r:id="rId5"/>
    <p:sldId id="328" r:id="rId6"/>
    <p:sldId id="329" r:id="rId7"/>
    <p:sldId id="330" r:id="rId8"/>
    <p:sldId id="331" r:id="rId9"/>
    <p:sldId id="332" r:id="rId10"/>
    <p:sldId id="334" r:id="rId11"/>
    <p:sldId id="335" r:id="rId12"/>
    <p:sldId id="336" r:id="rId13"/>
    <p:sldId id="337" r:id="rId14"/>
    <p:sldId id="338" r:id="rId15"/>
    <p:sldId id="280" r:id="rId16"/>
    <p:sldId id="339"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ori, Alex T." initials="MAT" lastIdx="1" clrIdx="0">
    <p:extLst>
      <p:ext uri="{19B8F6BF-5375-455C-9EA6-DF929625EA0E}">
        <p15:presenceInfo xmlns:p15="http://schemas.microsoft.com/office/powerpoint/2012/main" userId="S::amoricar@caltech.edu::836b9273-5c3d-408f-8337-92f4c6f6740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1A3D6C"/>
    <a:srgbClr val="FFC000"/>
    <a:srgbClr val="FF0000"/>
    <a:srgbClr val="3658F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5266"/>
    <p:restoredTop sz="97882"/>
  </p:normalViewPr>
  <p:slideViewPr>
    <p:cSldViewPr snapToGrid="0" snapToObjects="1">
      <p:cViewPr varScale="1">
        <p:scale>
          <a:sx n="128" d="100"/>
          <a:sy n="128" d="100"/>
        </p:scale>
        <p:origin x="1136" y="176"/>
      </p:cViewPr>
      <p:guideLst/>
    </p:cSldViewPr>
  </p:slid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FC111B6-786D-824E-835D-9934B0C70B6A}" type="datetimeFigureOut">
              <a:rPr lang="en-US" smtClean="0"/>
              <a:t>1/20/23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4A71694-2EAD-B945-8BC3-BB264B552205}" type="slidenum">
              <a:rPr lang="en-US" smtClean="0"/>
              <a:t>‹#›</a:t>
            </a:fld>
            <a:endParaRPr lang="en-US"/>
          </a:p>
        </p:txBody>
      </p:sp>
    </p:spTree>
    <p:extLst>
      <p:ext uri="{BB962C8B-B14F-4D97-AF65-F5344CB8AC3E}">
        <p14:creationId xmlns:p14="http://schemas.microsoft.com/office/powerpoint/2010/main" val="6092132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rgbClr val="000000"/>
                </a:solidFill>
                <a:effectLst/>
                <a:latin typeface="Helvetica Neue" panose="02000503000000020004" pitchFamily="2" charset="0"/>
              </a:rPr>
              <a:t>Hello, my name is Alex Carroll, and in this presentation, I will be giving an overview of the work I have done with Dr. Aaron Brandis from the NASA Ames Research Center on “Stagnation Point Convective Heating Correlations for Entry into H2/He Atmospheres”.</a:t>
            </a:r>
          </a:p>
          <a:p>
            <a:endParaRPr lang="en-US" dirty="0"/>
          </a:p>
        </p:txBody>
      </p:sp>
      <p:sp>
        <p:nvSpPr>
          <p:cNvPr id="4" name="Slide Number Placeholder 3"/>
          <p:cNvSpPr>
            <a:spLocks noGrp="1"/>
          </p:cNvSpPr>
          <p:nvPr>
            <p:ph type="sldNum" sz="quarter" idx="5"/>
          </p:nvPr>
        </p:nvSpPr>
        <p:spPr/>
        <p:txBody>
          <a:bodyPr/>
          <a:lstStyle/>
          <a:p>
            <a:fld id="{24A71694-2EAD-B945-8BC3-BB264B552205}" type="slidenum">
              <a:rPr lang="en-US" smtClean="0"/>
              <a:t>1</a:t>
            </a:fld>
            <a:endParaRPr lang="en-US"/>
          </a:p>
        </p:txBody>
      </p:sp>
    </p:spTree>
    <p:extLst>
      <p:ext uri="{BB962C8B-B14F-4D97-AF65-F5344CB8AC3E}">
        <p14:creationId xmlns:p14="http://schemas.microsoft.com/office/powerpoint/2010/main" val="29055562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solidFill>
                  <a:srgbClr val="000000"/>
                </a:solidFill>
                <a:effectLst/>
                <a:latin typeface="Times" pitchFamily="2" charset="0"/>
              </a:rPr>
              <a:t>Recent investigations of entry flows into the ice and gas giants have been motivated by the high-priority listing of Saturn and Uranus probe missions in both the 2013-2022 and 2023-2032 decadal surveys for planetary exploration [1, 2]. </a:t>
            </a:r>
          </a:p>
          <a:p>
            <a:endParaRPr lang="en-US" dirty="0">
              <a:solidFill>
                <a:srgbClr val="000000"/>
              </a:solidFill>
              <a:effectLst/>
              <a:latin typeface="Times" pitchFamily="2" charset="0"/>
            </a:endParaRPr>
          </a:p>
          <a:p>
            <a:r>
              <a:rPr lang="en-US" dirty="0">
                <a:solidFill>
                  <a:srgbClr val="000000"/>
                </a:solidFill>
                <a:effectLst/>
                <a:latin typeface="Times" pitchFamily="2" charset="0"/>
              </a:rPr>
              <a:t>The atmospheres of these planets are primarily composed of molecular hydrogen (H2) and helium (He), with other trace species such as methane (CH4) [3, 4].</a:t>
            </a:r>
          </a:p>
          <a:p>
            <a:endParaRPr lang="en-US" dirty="0">
              <a:solidFill>
                <a:srgbClr val="000000"/>
              </a:solidFill>
              <a:effectLst/>
              <a:latin typeface="Times" pitchFamily="2" charset="0"/>
            </a:endParaRPr>
          </a:p>
          <a:p>
            <a:r>
              <a:rPr lang="en-US" dirty="0">
                <a:solidFill>
                  <a:srgbClr val="000000"/>
                </a:solidFill>
                <a:effectLst/>
                <a:latin typeface="Times" pitchFamily="2" charset="0"/>
              </a:rPr>
              <a:t>Mission design and trajectory studies for these probe missions rely on accurate predictions of the heat fluxes encountered by these vehicles upon hypersonic entry.</a:t>
            </a:r>
          </a:p>
          <a:p>
            <a:endParaRPr lang="en-US" dirty="0">
              <a:solidFill>
                <a:srgbClr val="000000"/>
              </a:solidFill>
              <a:effectLst/>
              <a:latin typeface="Times" pitchFamily="2" charset="0"/>
            </a:endParaRPr>
          </a:p>
          <a:p>
            <a:r>
              <a:rPr lang="en-US" dirty="0">
                <a:solidFill>
                  <a:srgbClr val="000000"/>
                </a:solidFill>
                <a:effectLst/>
                <a:latin typeface="Times" pitchFamily="2" charset="0"/>
              </a:rPr>
              <a:t>So, in this study, CFD calculations were performed over a large range of entry conditions to develop updated convective heating correlations for H2/He atmospheres.</a:t>
            </a:r>
          </a:p>
          <a:p>
            <a:endParaRPr lang="en-US" dirty="0">
              <a:solidFill>
                <a:srgbClr val="000000"/>
              </a:solidFill>
              <a:effectLst/>
              <a:latin typeface="Times" pitchFamily="2" charset="0"/>
            </a:endParaRPr>
          </a:p>
          <a:p>
            <a:r>
              <a:rPr lang="en-US" dirty="0">
                <a:solidFill>
                  <a:srgbClr val="000000"/>
                </a:solidFill>
                <a:effectLst/>
                <a:latin typeface="Times" pitchFamily="2" charset="0"/>
              </a:rPr>
              <a:t>The focus of this study is on entry environments for Neptune, Saturn, and Uranus, as these are the destinations investigated in the decadal survey, and the results presented here are limited to correlations of convective heat flux, and do not include predictions of radiative heat fluxes.</a:t>
            </a:r>
          </a:p>
          <a:p>
            <a:endParaRPr lang="en-US" dirty="0"/>
          </a:p>
        </p:txBody>
      </p:sp>
      <p:sp>
        <p:nvSpPr>
          <p:cNvPr id="4" name="Slide Number Placeholder 3"/>
          <p:cNvSpPr>
            <a:spLocks noGrp="1"/>
          </p:cNvSpPr>
          <p:nvPr>
            <p:ph type="sldNum" sz="quarter" idx="5"/>
          </p:nvPr>
        </p:nvSpPr>
        <p:spPr/>
        <p:txBody>
          <a:bodyPr/>
          <a:lstStyle/>
          <a:p>
            <a:fld id="{24A71694-2EAD-B945-8BC3-BB264B552205}" type="slidenum">
              <a:rPr lang="en-US" smtClean="0"/>
              <a:t>2</a:t>
            </a:fld>
            <a:endParaRPr lang="en-US"/>
          </a:p>
        </p:txBody>
      </p:sp>
    </p:spTree>
    <p:extLst>
      <p:ext uri="{BB962C8B-B14F-4D97-AF65-F5344CB8AC3E}">
        <p14:creationId xmlns:p14="http://schemas.microsoft.com/office/powerpoint/2010/main" val="42731203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a:p>
            <a:r>
              <a:rPr lang="en-US" dirty="0">
                <a:solidFill>
                  <a:srgbClr val="000000"/>
                </a:solidFill>
                <a:effectLst/>
                <a:latin typeface="Times" pitchFamily="2" charset="0"/>
              </a:rPr>
              <a:t>One of the most commonly used correlations for convective heating was developed by Sutton and Graves in 1971. This relation is given at the top of this chart, where </a:t>
            </a:r>
            <a:r>
              <a:rPr lang="en-US" dirty="0" err="1">
                <a:solidFill>
                  <a:srgbClr val="000000"/>
                </a:solidFill>
                <a:effectLst/>
                <a:latin typeface="Times" pitchFamily="2" charset="0"/>
              </a:rPr>
              <a:t>qstag</a:t>
            </a:r>
            <a:r>
              <a:rPr lang="en-US" dirty="0">
                <a:solidFill>
                  <a:srgbClr val="000000"/>
                </a:solidFill>
                <a:effectLst/>
                <a:latin typeface="Times" pitchFamily="2" charset="0"/>
              </a:rPr>
              <a:t> is the stagnation point convective heat flux, rho and V are the free stream density and velocity respectively, R is the effective nose radius, and K1 and b are constant scalars.</a:t>
            </a:r>
          </a:p>
          <a:p>
            <a:endParaRPr lang="en-US" dirty="0">
              <a:solidFill>
                <a:srgbClr val="000000"/>
              </a:solidFill>
              <a:effectLst/>
              <a:latin typeface="Times" pitchFamily="2" charset="0"/>
            </a:endParaRPr>
          </a:p>
          <a:p>
            <a:r>
              <a:rPr lang="en-US" dirty="0">
                <a:solidFill>
                  <a:srgbClr val="000000"/>
                </a:solidFill>
                <a:effectLst/>
                <a:latin typeface="Times" pitchFamily="2" charset="0"/>
              </a:rPr>
              <a:t>This relation can equivalently be written in the alternate form given in the middle of this chart, which can be used to directly compute film coefficients. Here, CH is the film coefficient, he and </a:t>
            </a:r>
            <a:r>
              <a:rPr lang="en-US" dirty="0" err="1">
                <a:solidFill>
                  <a:srgbClr val="000000"/>
                </a:solidFill>
                <a:effectLst/>
                <a:latin typeface="Times" pitchFamily="2" charset="0"/>
              </a:rPr>
              <a:t>hw</a:t>
            </a:r>
            <a:r>
              <a:rPr lang="en-US" dirty="0">
                <a:solidFill>
                  <a:srgbClr val="000000"/>
                </a:solidFill>
                <a:effectLst/>
                <a:latin typeface="Times" pitchFamily="2" charset="0"/>
              </a:rPr>
              <a:t> are the boundary layer edge and wall enthalpies respectively, </a:t>
            </a:r>
            <a:r>
              <a:rPr lang="en-US" dirty="0" err="1">
                <a:solidFill>
                  <a:srgbClr val="000000"/>
                </a:solidFill>
                <a:effectLst/>
                <a:latin typeface="Times" pitchFamily="2" charset="0"/>
              </a:rPr>
              <a:t>pstag</a:t>
            </a:r>
            <a:r>
              <a:rPr lang="en-US" dirty="0">
                <a:solidFill>
                  <a:srgbClr val="000000"/>
                </a:solidFill>
                <a:effectLst/>
                <a:latin typeface="Times" pitchFamily="2" charset="0"/>
              </a:rPr>
              <a:t> is the stagnation pressure, and K2 is a constant scalar.</a:t>
            </a:r>
          </a:p>
          <a:p>
            <a:endParaRPr lang="en-US" dirty="0">
              <a:solidFill>
                <a:srgbClr val="000000"/>
              </a:solidFill>
              <a:effectLst/>
              <a:latin typeface="Times" pitchFamily="2" charset="0"/>
            </a:endParaRPr>
          </a:p>
          <a:p>
            <a:r>
              <a:rPr lang="en-US" dirty="0">
                <a:solidFill>
                  <a:srgbClr val="000000"/>
                </a:solidFill>
                <a:effectLst/>
                <a:latin typeface="Times" pitchFamily="2" charset="0"/>
              </a:rPr>
              <a:t>Recently, high-fidelity cold wall CFD calculations for H2/He entry flows were performed by Prabhu [14], and the results were fit to this relation to compute updated </a:t>
            </a:r>
            <a:r>
              <a:rPr lang="en-US" dirty="0">
                <a:solidFill>
                  <a:srgbClr val="000000"/>
                </a:solidFill>
                <a:effectLst/>
                <a:latin typeface="STIXGeneral" pitchFamily="2" charset="2"/>
              </a:rPr>
              <a:t>𝐾</a:t>
            </a:r>
            <a:r>
              <a:rPr lang="en-US" dirty="0">
                <a:solidFill>
                  <a:srgbClr val="000000"/>
                </a:solidFill>
                <a:effectLst/>
                <a:latin typeface="Times" pitchFamily="2" charset="0"/>
              </a:rPr>
              <a:t>2 values.</a:t>
            </a:r>
          </a:p>
          <a:p>
            <a:endParaRPr lang="en-US" dirty="0">
              <a:solidFill>
                <a:srgbClr val="000000"/>
              </a:solidFill>
              <a:effectLst/>
              <a:latin typeface="Times" pitchFamily="2" charset="0"/>
            </a:endParaRPr>
          </a:p>
          <a:p>
            <a:r>
              <a:rPr lang="en-US" dirty="0">
                <a:solidFill>
                  <a:srgbClr val="000000"/>
                </a:solidFill>
                <a:effectLst/>
                <a:latin typeface="Times" pitchFamily="2" charset="0"/>
              </a:rPr>
              <a:t>While a cold wall temperature boundary condition is convenient because it does not rely on any information about specific material properties or require any material response calculations, it can lead to less realistic gas transport properties, thereby affecting estimates of convective heat fluxes.</a:t>
            </a:r>
          </a:p>
          <a:p>
            <a:endParaRPr lang="en-US" dirty="0">
              <a:solidFill>
                <a:srgbClr val="000000"/>
              </a:solidFill>
              <a:effectLst/>
              <a:latin typeface="Times" pitchFamily="2" charset="0"/>
            </a:endParaRPr>
          </a:p>
          <a:p>
            <a:r>
              <a:rPr lang="en-US" dirty="0">
                <a:solidFill>
                  <a:srgbClr val="000000"/>
                </a:solidFill>
                <a:effectLst/>
                <a:latin typeface="Times" pitchFamily="2" charset="0"/>
              </a:rPr>
              <a:t>Therefore, to increase the range of applicability for the correlations and to provide hot wall heat flux estimates, updated correlations based on a comprehensive range of H2/He entry conditions were computed in this study using both a cold wall and a hot wall boundary condition.</a:t>
            </a:r>
          </a:p>
          <a:p>
            <a:endParaRPr lang="en-US" dirty="0"/>
          </a:p>
        </p:txBody>
      </p:sp>
      <p:sp>
        <p:nvSpPr>
          <p:cNvPr id="4" name="Slide Number Placeholder 3"/>
          <p:cNvSpPr>
            <a:spLocks noGrp="1"/>
          </p:cNvSpPr>
          <p:nvPr>
            <p:ph type="sldNum" sz="quarter" idx="5"/>
          </p:nvPr>
        </p:nvSpPr>
        <p:spPr/>
        <p:txBody>
          <a:bodyPr/>
          <a:lstStyle/>
          <a:p>
            <a:fld id="{24A71694-2EAD-B945-8BC3-BB264B552205}" type="slidenum">
              <a:rPr lang="en-US" smtClean="0"/>
              <a:t>3</a:t>
            </a:fld>
            <a:endParaRPr lang="en-US"/>
          </a:p>
        </p:txBody>
      </p:sp>
    </p:spTree>
    <p:extLst>
      <p:ext uri="{BB962C8B-B14F-4D97-AF65-F5344CB8AC3E}">
        <p14:creationId xmlns:p14="http://schemas.microsoft.com/office/powerpoint/2010/main" val="23748394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rgbClr val="000000"/>
                </a:solidFill>
                <a:effectLst/>
                <a:latin typeface="Times" pitchFamily="2" charset="0"/>
              </a:rPr>
              <a:t>The updated correlations developed in this study are based on </a:t>
            </a:r>
            <a:r>
              <a:rPr lang="en-US" dirty="0" err="1">
                <a:solidFill>
                  <a:srgbClr val="000000"/>
                </a:solidFill>
                <a:effectLst/>
                <a:latin typeface="Times" pitchFamily="2" charset="0"/>
              </a:rPr>
              <a:t>flowfield</a:t>
            </a:r>
            <a:r>
              <a:rPr lang="en-US" dirty="0">
                <a:solidFill>
                  <a:srgbClr val="000000"/>
                </a:solidFill>
                <a:effectLst/>
                <a:latin typeface="Times" pitchFamily="2" charset="0"/>
              </a:rPr>
              <a:t> calculations produced using the data parallel line relaxation, or DPLR CFD code.</a:t>
            </a:r>
          </a:p>
          <a:p>
            <a:endParaRPr lang="en-US" dirty="0">
              <a:solidFill>
                <a:srgbClr val="000000"/>
              </a:solidFill>
              <a:effectLst/>
              <a:latin typeface="Times" pitchFamily="2" charset="0"/>
            </a:endParaRPr>
          </a:p>
          <a:p>
            <a:r>
              <a:rPr lang="en-US" dirty="0">
                <a:solidFill>
                  <a:srgbClr val="000000"/>
                </a:solidFill>
                <a:effectLst/>
                <a:latin typeface="Times" pitchFamily="2" charset="0"/>
              </a:rPr>
              <a:t>For all cases in this study, the flow field was assumed to be in a steady state with thermochemical non-equilibrium modeled using the two-temperature model. Solutions were computed as 2-D axisymmetric simulations for a spherical geometry.</a:t>
            </a:r>
          </a:p>
          <a:p>
            <a:endParaRPr lang="en-US" dirty="0">
              <a:solidFill>
                <a:srgbClr val="000000"/>
              </a:solidFill>
              <a:effectLst/>
              <a:latin typeface="Times" pitchFamily="2" charset="0"/>
            </a:endParaRPr>
          </a:p>
          <a:p>
            <a:r>
              <a:rPr lang="en-US" dirty="0">
                <a:solidFill>
                  <a:srgbClr val="000000"/>
                </a:solidFill>
                <a:effectLst/>
                <a:latin typeface="Times" pitchFamily="2" charset="0"/>
              </a:rPr>
              <a:t>As mentioned previously, most cases were run with a hot wall, or temperature-limited, radiative equilibrium BC, however, a subset of cases was also run with a cold wall boundary condition.</a:t>
            </a:r>
          </a:p>
          <a:p>
            <a:endParaRPr lang="en-US" dirty="0">
              <a:solidFill>
                <a:srgbClr val="000000"/>
              </a:solidFill>
              <a:effectLst/>
              <a:latin typeface="Times" pitchFamily="2" charset="0"/>
            </a:endParaRPr>
          </a:p>
          <a:p>
            <a:r>
              <a:rPr lang="en-US" dirty="0">
                <a:solidFill>
                  <a:srgbClr val="000000"/>
                </a:solidFill>
                <a:effectLst/>
                <a:latin typeface="Times" pitchFamily="2" charset="0"/>
              </a:rPr>
              <a:t>All cases in the parameter space for this study were computed using the atmospheric composition of Neptune at 81.55% H2 and 18.45% He (by mole). However, a sensitivity analysis was also performed to allow for the correlations developed in this study to be extended to varying H2/He atmospheric compositions. This sensitivity analysis will not be discussed here in the interest of time, but is discussed in section 5 of the paper.</a:t>
            </a:r>
          </a:p>
          <a:p>
            <a:endParaRPr lang="en-US" dirty="0">
              <a:solidFill>
                <a:srgbClr val="000000"/>
              </a:solidFill>
              <a:effectLst/>
              <a:latin typeface="Times" pitchFamily="2" charset="0"/>
            </a:endParaRPr>
          </a:p>
          <a:p>
            <a:r>
              <a:rPr lang="en-US" dirty="0">
                <a:solidFill>
                  <a:srgbClr val="000000"/>
                </a:solidFill>
                <a:effectLst/>
                <a:latin typeface="Times" pitchFamily="2" charset="0"/>
              </a:rPr>
              <a:t>The bounds of the parameter space were chosen to approximately cover the entire range of freestream conditions that were encountered in comprehensive trajectory sweeps computed using the trajectory code, TRAJ, as parts of recent investigations of Neptune, Saturn, and Uranus entry probe design studies. The density was varied from 1e-5 to 1e-1 kg/m3, velocity from 7 to 45 km/s, and nose radii from 0.2 to 1 m.</a:t>
            </a:r>
          </a:p>
          <a:p>
            <a:endParaRPr lang="en-US" dirty="0">
              <a:solidFill>
                <a:srgbClr val="000000"/>
              </a:solidFill>
              <a:effectLst/>
              <a:latin typeface="Times" pitchFamily="2" charset="0"/>
            </a:endParaRPr>
          </a:p>
          <a:p>
            <a:r>
              <a:rPr lang="en-US" dirty="0">
                <a:solidFill>
                  <a:srgbClr val="000000"/>
                </a:solidFill>
                <a:effectLst/>
                <a:latin typeface="Times" pitchFamily="2" charset="0"/>
              </a:rPr>
              <a:t>The figures at the bottom of this chart show the CFD parameter space points for both the hot wall and cold wall cases overlayed on top of the aforementioned trajectory sweeps for Neptune and Saturn.</a:t>
            </a:r>
          </a:p>
          <a:p>
            <a:endParaRPr lang="en-US" dirty="0"/>
          </a:p>
        </p:txBody>
      </p:sp>
      <p:sp>
        <p:nvSpPr>
          <p:cNvPr id="4" name="Slide Number Placeholder 3"/>
          <p:cNvSpPr>
            <a:spLocks noGrp="1"/>
          </p:cNvSpPr>
          <p:nvPr>
            <p:ph type="sldNum" sz="quarter" idx="5"/>
          </p:nvPr>
        </p:nvSpPr>
        <p:spPr/>
        <p:txBody>
          <a:bodyPr/>
          <a:lstStyle/>
          <a:p>
            <a:fld id="{24A71694-2EAD-B945-8BC3-BB264B552205}" type="slidenum">
              <a:rPr lang="en-US" smtClean="0"/>
              <a:t>4</a:t>
            </a:fld>
            <a:endParaRPr lang="en-US"/>
          </a:p>
        </p:txBody>
      </p:sp>
    </p:spTree>
    <p:extLst>
      <p:ext uri="{BB962C8B-B14F-4D97-AF65-F5344CB8AC3E}">
        <p14:creationId xmlns:p14="http://schemas.microsoft.com/office/powerpoint/2010/main" val="23512845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rgbClr val="000000"/>
                </a:solidFill>
                <a:effectLst/>
                <a:latin typeface="Times" pitchFamily="2" charset="0"/>
              </a:rPr>
              <a:t>The results of the CFD calculations are summarized in the two figures at the bottom of this chart, which show the scaled heat flux plotted as a function of the difference in freestream and wall enthalpies with corresponding linear fits in the solid blue lines. </a:t>
            </a:r>
          </a:p>
          <a:p>
            <a:endParaRPr lang="en-US" dirty="0">
              <a:solidFill>
                <a:srgbClr val="000000"/>
              </a:solidFill>
              <a:effectLst/>
              <a:latin typeface="Times" pitchFamily="2" charset="0"/>
            </a:endParaRPr>
          </a:p>
          <a:p>
            <a:r>
              <a:rPr lang="en-US" dirty="0">
                <a:solidFill>
                  <a:srgbClr val="000000"/>
                </a:solidFill>
                <a:effectLst/>
                <a:latin typeface="Times" pitchFamily="2" charset="0"/>
              </a:rPr>
              <a:t>The results are presented in this manner as the slope of the best fit linear curve through the CFD data points in these plots directly corresponds to the </a:t>
            </a:r>
            <a:r>
              <a:rPr lang="en-US" dirty="0">
                <a:solidFill>
                  <a:srgbClr val="000000"/>
                </a:solidFill>
                <a:effectLst/>
                <a:latin typeface="STIXGeneral" pitchFamily="2" charset="2"/>
              </a:rPr>
              <a:t>𝐾</a:t>
            </a:r>
            <a:r>
              <a:rPr lang="en-US" dirty="0">
                <a:solidFill>
                  <a:srgbClr val="000000"/>
                </a:solidFill>
                <a:effectLst/>
                <a:latin typeface="Times" pitchFamily="2" charset="0"/>
              </a:rPr>
              <a:t>2 scalar value for the Sutton-Graves correlation discussed previously.</a:t>
            </a:r>
          </a:p>
          <a:p>
            <a:endParaRPr lang="en-US" dirty="0">
              <a:solidFill>
                <a:srgbClr val="000000"/>
              </a:solidFill>
              <a:effectLst/>
              <a:latin typeface="Times" pitchFamily="2" charset="0"/>
            </a:endParaRPr>
          </a:p>
          <a:p>
            <a:r>
              <a:rPr lang="en-US" dirty="0">
                <a:solidFill>
                  <a:srgbClr val="000000"/>
                </a:solidFill>
                <a:effectLst/>
                <a:latin typeface="Times" pitchFamily="2" charset="0"/>
              </a:rPr>
              <a:t>From these plots, it is clear that the CFD data for both the hot and cold wall cases do not follow the expected linear trend of a constant </a:t>
            </a:r>
            <a:r>
              <a:rPr lang="en-US" dirty="0">
                <a:solidFill>
                  <a:srgbClr val="000000"/>
                </a:solidFill>
                <a:effectLst/>
                <a:latin typeface="STIXGeneral" pitchFamily="2" charset="2"/>
              </a:rPr>
              <a:t>𝐾</a:t>
            </a:r>
            <a:r>
              <a:rPr lang="en-US" dirty="0">
                <a:solidFill>
                  <a:srgbClr val="000000"/>
                </a:solidFill>
                <a:effectLst/>
                <a:latin typeface="Times" pitchFamily="2" charset="0"/>
              </a:rPr>
              <a:t>2 value from the Sutton-Graves relation. Instead, the slope of the CFD data points in these plots and therefore the </a:t>
            </a:r>
            <a:r>
              <a:rPr lang="en-US" dirty="0">
                <a:solidFill>
                  <a:srgbClr val="000000"/>
                </a:solidFill>
                <a:effectLst/>
                <a:latin typeface="STIXGeneral" pitchFamily="2" charset="2"/>
              </a:rPr>
              <a:t>𝐾</a:t>
            </a:r>
            <a:r>
              <a:rPr lang="en-US" dirty="0">
                <a:solidFill>
                  <a:srgbClr val="000000"/>
                </a:solidFill>
                <a:effectLst/>
                <a:latin typeface="Times" pitchFamily="2" charset="0"/>
              </a:rPr>
              <a:t>2 values decrease as the enthalpy increases.</a:t>
            </a:r>
          </a:p>
          <a:p>
            <a:endParaRPr lang="en-US" dirty="0">
              <a:solidFill>
                <a:srgbClr val="000000"/>
              </a:solidFill>
              <a:effectLst/>
              <a:latin typeface="Times" pitchFamily="2" charset="0"/>
            </a:endParaRPr>
          </a:p>
          <a:p>
            <a:r>
              <a:rPr lang="en-US" dirty="0">
                <a:solidFill>
                  <a:srgbClr val="000000"/>
                </a:solidFill>
                <a:effectLst/>
                <a:latin typeface="Times" pitchFamily="2" charset="0"/>
              </a:rPr>
              <a:t>Plotting the previous correlation by Prabhu for the cold wall cases, it was found that this correlation gave reasonable estimates of the heat flux for interpolated values with enthalpies less than 350 MJ/kg. However, when extrapolated, as shown by the dashed portions of the curves in the right figure, the relations over-predicted the CFD computed heat flux values.</a:t>
            </a:r>
          </a:p>
          <a:p>
            <a:endParaRPr lang="en-US" dirty="0"/>
          </a:p>
        </p:txBody>
      </p:sp>
      <p:sp>
        <p:nvSpPr>
          <p:cNvPr id="4" name="Slide Number Placeholder 3"/>
          <p:cNvSpPr>
            <a:spLocks noGrp="1"/>
          </p:cNvSpPr>
          <p:nvPr>
            <p:ph type="sldNum" sz="quarter" idx="5"/>
          </p:nvPr>
        </p:nvSpPr>
        <p:spPr/>
        <p:txBody>
          <a:bodyPr/>
          <a:lstStyle/>
          <a:p>
            <a:fld id="{24A71694-2EAD-B945-8BC3-BB264B552205}" type="slidenum">
              <a:rPr lang="en-US" smtClean="0"/>
              <a:t>5</a:t>
            </a:fld>
            <a:endParaRPr lang="en-US"/>
          </a:p>
        </p:txBody>
      </p:sp>
    </p:spTree>
    <p:extLst>
      <p:ext uri="{BB962C8B-B14F-4D97-AF65-F5344CB8AC3E}">
        <p14:creationId xmlns:p14="http://schemas.microsoft.com/office/powerpoint/2010/main" val="16391414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4A71694-2EAD-B945-8BC3-BB264B552205}" type="slidenum">
              <a:rPr lang="en-US" smtClean="0"/>
              <a:t>6</a:t>
            </a:fld>
            <a:endParaRPr lang="en-US"/>
          </a:p>
        </p:txBody>
      </p:sp>
    </p:spTree>
    <p:extLst>
      <p:ext uri="{BB962C8B-B14F-4D97-AF65-F5344CB8AC3E}">
        <p14:creationId xmlns:p14="http://schemas.microsoft.com/office/powerpoint/2010/main" val="41506277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rgbClr val="000000"/>
                </a:solidFill>
                <a:effectLst/>
                <a:latin typeface="Times" pitchFamily="2" charset="0"/>
              </a:rPr>
              <a:t>Ultimately, these results illustrate that a scalar K2 values is not able to predict convective heating accurately across the entire parameter space of interest.</a:t>
            </a:r>
          </a:p>
          <a:p>
            <a:endParaRPr lang="en-US" dirty="0"/>
          </a:p>
        </p:txBody>
      </p:sp>
      <p:sp>
        <p:nvSpPr>
          <p:cNvPr id="4" name="Slide Number Placeholder 3"/>
          <p:cNvSpPr>
            <a:spLocks noGrp="1"/>
          </p:cNvSpPr>
          <p:nvPr>
            <p:ph type="sldNum" sz="quarter" idx="5"/>
          </p:nvPr>
        </p:nvSpPr>
        <p:spPr/>
        <p:txBody>
          <a:bodyPr/>
          <a:lstStyle/>
          <a:p>
            <a:fld id="{24A71694-2EAD-B945-8BC3-BB264B552205}" type="slidenum">
              <a:rPr lang="en-US" smtClean="0"/>
              <a:t>7</a:t>
            </a:fld>
            <a:endParaRPr lang="en-US"/>
          </a:p>
        </p:txBody>
      </p:sp>
    </p:spTree>
    <p:extLst>
      <p:ext uri="{BB962C8B-B14F-4D97-AF65-F5344CB8AC3E}">
        <p14:creationId xmlns:p14="http://schemas.microsoft.com/office/powerpoint/2010/main" val="34209058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rgbClr val="000000"/>
                </a:solidFill>
                <a:effectLst/>
                <a:latin typeface="Times" pitchFamily="2" charset="0"/>
              </a:rPr>
              <a:t>Therefore, to allow for accurate estimates of stagnation point convective heat fluxes, a correlation was developed for the prediction of non-constant </a:t>
            </a:r>
            <a:r>
              <a:rPr lang="en-US" dirty="0">
                <a:solidFill>
                  <a:srgbClr val="000000"/>
                </a:solidFill>
                <a:effectLst/>
                <a:latin typeface="STIXGeneral" pitchFamily="2" charset="2"/>
              </a:rPr>
              <a:t>𝐾</a:t>
            </a:r>
            <a:r>
              <a:rPr lang="en-US" dirty="0">
                <a:solidFill>
                  <a:srgbClr val="000000"/>
                </a:solidFill>
                <a:effectLst/>
                <a:latin typeface="Times" pitchFamily="2" charset="0"/>
              </a:rPr>
              <a:t>2 values. This was done by first developing accurate fits of the scaled heat flux values and difference in freestream and wall enthalpy values separately, then getting estimates of </a:t>
            </a:r>
            <a:r>
              <a:rPr lang="en-US" dirty="0">
                <a:solidFill>
                  <a:srgbClr val="000000"/>
                </a:solidFill>
                <a:effectLst/>
                <a:latin typeface="STIXGeneral" pitchFamily="2" charset="2"/>
              </a:rPr>
              <a:t>𝐾</a:t>
            </a:r>
            <a:r>
              <a:rPr lang="en-US" dirty="0">
                <a:solidFill>
                  <a:srgbClr val="000000"/>
                </a:solidFill>
                <a:effectLst/>
                <a:latin typeface="Times" pitchFamily="2" charset="0"/>
              </a:rPr>
              <a:t>2 by taking the ratio of these respective fits.</a:t>
            </a:r>
          </a:p>
          <a:p>
            <a:endParaRPr lang="en-US" dirty="0">
              <a:solidFill>
                <a:srgbClr val="000000"/>
              </a:solidFill>
              <a:effectLst/>
              <a:latin typeface="Times" pitchFamily="2" charset="0"/>
            </a:endParaRPr>
          </a:p>
          <a:p>
            <a:r>
              <a:rPr lang="en-US" dirty="0">
                <a:solidFill>
                  <a:srgbClr val="000000"/>
                </a:solidFill>
                <a:effectLst/>
                <a:latin typeface="Times" pitchFamily="2" charset="0"/>
              </a:rPr>
              <a:t>For enthalpy, it was found that a quadratic fit in velocity was able to reproduce the CFD data accurately. For the scaled heat flux, a power law relation was used in density and nose radii, while either a quadratic of linear fit was used for velocity based on whether the velocity was less than or greater than 29 km/s. Further details on these fits are given in section 4c of the paper.</a:t>
            </a:r>
          </a:p>
          <a:p>
            <a:endParaRPr lang="en-US" dirty="0"/>
          </a:p>
        </p:txBody>
      </p:sp>
      <p:sp>
        <p:nvSpPr>
          <p:cNvPr id="4" name="Slide Number Placeholder 3"/>
          <p:cNvSpPr>
            <a:spLocks noGrp="1"/>
          </p:cNvSpPr>
          <p:nvPr>
            <p:ph type="sldNum" sz="quarter" idx="5"/>
          </p:nvPr>
        </p:nvSpPr>
        <p:spPr/>
        <p:txBody>
          <a:bodyPr/>
          <a:lstStyle/>
          <a:p>
            <a:fld id="{24A71694-2EAD-B945-8BC3-BB264B552205}" type="slidenum">
              <a:rPr lang="en-US" smtClean="0"/>
              <a:t>8</a:t>
            </a:fld>
            <a:endParaRPr lang="en-US"/>
          </a:p>
        </p:txBody>
      </p:sp>
    </p:spTree>
    <p:extLst>
      <p:ext uri="{BB962C8B-B14F-4D97-AF65-F5344CB8AC3E}">
        <p14:creationId xmlns:p14="http://schemas.microsoft.com/office/powerpoint/2010/main" val="25149104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solidFill>
                <a:srgbClr val="000000"/>
              </a:solidFill>
              <a:effectLst/>
              <a:latin typeface="Times" pitchFamily="2" charset="0"/>
            </a:endParaRPr>
          </a:p>
          <a:p>
            <a:r>
              <a:rPr lang="en-US" dirty="0">
                <a:solidFill>
                  <a:srgbClr val="000000"/>
                </a:solidFill>
                <a:effectLst/>
                <a:latin typeface="Times" pitchFamily="2" charset="0"/>
              </a:rPr>
              <a:t>The plots at the bottom of this chart show the corresponding error for these correlations, where percent error is computed as the difference in K2 values between the fits and CFD, divided by the CFD K2 value, as given in the relation at the very bottom of this chart.</a:t>
            </a:r>
          </a:p>
          <a:p>
            <a:endParaRPr lang="en-US" dirty="0">
              <a:solidFill>
                <a:srgbClr val="000000"/>
              </a:solidFill>
              <a:effectLst/>
              <a:latin typeface="Times" pitchFamily="2" charset="0"/>
            </a:endParaRPr>
          </a:p>
          <a:p>
            <a:r>
              <a:rPr lang="en-US" dirty="0">
                <a:solidFill>
                  <a:srgbClr val="000000"/>
                </a:solidFill>
                <a:effectLst/>
                <a:latin typeface="Times" pitchFamily="2" charset="0"/>
              </a:rPr>
              <a:t>These plots show that the fits for </a:t>
            </a:r>
            <a:r>
              <a:rPr lang="en-US" dirty="0">
                <a:solidFill>
                  <a:srgbClr val="000000"/>
                </a:solidFill>
                <a:effectLst/>
                <a:latin typeface="STIXGeneral" pitchFamily="2" charset="2"/>
              </a:rPr>
              <a:t>𝐾</a:t>
            </a:r>
            <a:r>
              <a:rPr lang="en-US" dirty="0">
                <a:solidFill>
                  <a:srgbClr val="000000"/>
                </a:solidFill>
                <a:effectLst/>
                <a:latin typeface="Times" pitchFamily="2" charset="0"/>
              </a:rPr>
              <a:t>2 provide accurate predictions of the corresponding CFD values across the entire parameter space of interest. For both the hot wall and cold wall cases, the majority of CFD data points fell within a 10% error margin.</a:t>
            </a:r>
          </a:p>
          <a:p>
            <a:endParaRPr lang="en-US" dirty="0"/>
          </a:p>
        </p:txBody>
      </p:sp>
      <p:sp>
        <p:nvSpPr>
          <p:cNvPr id="4" name="Slide Number Placeholder 3"/>
          <p:cNvSpPr>
            <a:spLocks noGrp="1"/>
          </p:cNvSpPr>
          <p:nvPr>
            <p:ph type="sldNum" sz="quarter" idx="5"/>
          </p:nvPr>
        </p:nvSpPr>
        <p:spPr/>
        <p:txBody>
          <a:bodyPr/>
          <a:lstStyle/>
          <a:p>
            <a:fld id="{24A71694-2EAD-B945-8BC3-BB264B552205}" type="slidenum">
              <a:rPr lang="en-US" smtClean="0"/>
              <a:t>9</a:t>
            </a:fld>
            <a:endParaRPr lang="en-US"/>
          </a:p>
        </p:txBody>
      </p:sp>
    </p:spTree>
    <p:extLst>
      <p:ext uri="{BB962C8B-B14F-4D97-AF65-F5344CB8AC3E}">
        <p14:creationId xmlns:p14="http://schemas.microsoft.com/office/powerpoint/2010/main" val="31097602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4A71694-2EAD-B945-8BC3-BB264B552205}" type="slidenum">
              <a:rPr lang="en-US" smtClean="0"/>
              <a:t>10</a:t>
            </a:fld>
            <a:endParaRPr lang="en-US"/>
          </a:p>
        </p:txBody>
      </p:sp>
    </p:spTree>
    <p:extLst>
      <p:ext uri="{BB962C8B-B14F-4D97-AF65-F5344CB8AC3E}">
        <p14:creationId xmlns:p14="http://schemas.microsoft.com/office/powerpoint/2010/main" val="24972627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4A71694-2EAD-B945-8BC3-BB264B552205}" type="slidenum">
              <a:rPr lang="en-US" smtClean="0"/>
              <a:t>11</a:t>
            </a:fld>
            <a:endParaRPr lang="en-US"/>
          </a:p>
        </p:txBody>
      </p:sp>
    </p:spTree>
    <p:extLst>
      <p:ext uri="{BB962C8B-B14F-4D97-AF65-F5344CB8AC3E}">
        <p14:creationId xmlns:p14="http://schemas.microsoft.com/office/powerpoint/2010/main" val="4934350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rgbClr val="000000"/>
                </a:solidFill>
                <a:effectLst/>
                <a:latin typeface="Times" pitchFamily="2" charset="0"/>
              </a:rPr>
              <a:t>Finally, to compare the updated correlations developed in this study to the correlation currently employed in the trajectory code TRAJ (which is based on the calculations by Prabhu), stagnation point convective heat fluxes were computed for three different test trajectories.</a:t>
            </a:r>
          </a:p>
          <a:p>
            <a:endParaRPr lang="en-US" dirty="0">
              <a:solidFill>
                <a:srgbClr val="000000"/>
              </a:solidFill>
              <a:effectLst/>
              <a:latin typeface="Times" pitchFamily="2" charset="0"/>
            </a:endParaRPr>
          </a:p>
          <a:p>
            <a:r>
              <a:rPr lang="en-US" dirty="0">
                <a:solidFill>
                  <a:srgbClr val="000000"/>
                </a:solidFill>
                <a:effectLst/>
                <a:latin typeface="Times" pitchFamily="2" charset="0"/>
              </a:rPr>
              <a:t>One test trajectory each was chosen for Neptune, Saturn, and Uranus, and the path of these trajectories through the </a:t>
            </a:r>
            <a:r>
              <a:rPr lang="en-US" dirty="0">
                <a:solidFill>
                  <a:srgbClr val="000000"/>
                </a:solidFill>
                <a:effectLst/>
                <a:latin typeface="STIXGeneral" pitchFamily="2" charset="2"/>
              </a:rPr>
              <a:t>𝑉</a:t>
            </a:r>
            <a:r>
              <a:rPr lang="en-US" dirty="0">
                <a:solidFill>
                  <a:srgbClr val="000000"/>
                </a:solidFill>
                <a:effectLst/>
                <a:latin typeface="Times" pitchFamily="2" charset="0"/>
              </a:rPr>
              <a:t>, </a:t>
            </a:r>
            <a:r>
              <a:rPr lang="en-US" dirty="0">
                <a:solidFill>
                  <a:srgbClr val="000000"/>
                </a:solidFill>
                <a:effectLst/>
                <a:latin typeface="STIXGeneral" pitchFamily="2" charset="2"/>
              </a:rPr>
              <a:t>𝜌</a:t>
            </a:r>
            <a:r>
              <a:rPr lang="en-US" dirty="0">
                <a:solidFill>
                  <a:srgbClr val="000000"/>
                </a:solidFill>
                <a:effectLst/>
                <a:latin typeface="Times" pitchFamily="2" charset="0"/>
              </a:rPr>
              <a:t> parameter space is shown in the figure on the right of this chart.</a:t>
            </a:r>
          </a:p>
          <a:p>
            <a:endParaRPr lang="en-US" dirty="0">
              <a:solidFill>
                <a:srgbClr val="000000"/>
              </a:solidFill>
              <a:effectLst/>
              <a:latin typeface="Times" pitchFamily="2" charset="0"/>
            </a:endParaRPr>
          </a:p>
          <a:p>
            <a:r>
              <a:rPr lang="en-US" dirty="0">
                <a:solidFill>
                  <a:srgbClr val="000000"/>
                </a:solidFill>
                <a:effectLst/>
                <a:latin typeface="Times" pitchFamily="2" charset="0"/>
              </a:rPr>
              <a:t>For each of these three trajectories, </a:t>
            </a:r>
            <a:r>
              <a:rPr lang="en-US" dirty="0">
                <a:solidFill>
                  <a:srgbClr val="000000"/>
                </a:solidFill>
                <a:effectLst/>
                <a:latin typeface="STIXGeneral" pitchFamily="2" charset="2"/>
              </a:rPr>
              <a:t>𝐾</a:t>
            </a:r>
            <a:r>
              <a:rPr lang="en-US" dirty="0">
                <a:solidFill>
                  <a:srgbClr val="000000"/>
                </a:solidFill>
                <a:effectLst/>
                <a:latin typeface="Times" pitchFamily="2" charset="0"/>
              </a:rPr>
              <a:t>2 values were computed in five ways: using the baseline TRAJ correlation, using the hot and cold wall correlations discussed on the previous slide, and using a tabulated approach for the hot and cold wall CFD cases. The tabulated values of </a:t>
            </a:r>
            <a:r>
              <a:rPr lang="en-US" dirty="0">
                <a:solidFill>
                  <a:srgbClr val="000000"/>
                </a:solidFill>
                <a:effectLst/>
                <a:latin typeface="STIXGeneral" pitchFamily="2" charset="2"/>
              </a:rPr>
              <a:t>𝐾</a:t>
            </a:r>
            <a:r>
              <a:rPr lang="en-US" dirty="0">
                <a:solidFill>
                  <a:srgbClr val="000000"/>
                </a:solidFill>
                <a:effectLst/>
                <a:latin typeface="Times" pitchFamily="2" charset="0"/>
              </a:rPr>
              <a:t>2 were computed to serve as a more direct comparison of the correlations to the CFD computed values, as the tabulated </a:t>
            </a:r>
            <a:r>
              <a:rPr lang="en-US" dirty="0">
                <a:solidFill>
                  <a:srgbClr val="000000"/>
                </a:solidFill>
                <a:effectLst/>
                <a:latin typeface="STIXGeneral" pitchFamily="2" charset="2"/>
              </a:rPr>
              <a:t>𝐾</a:t>
            </a:r>
            <a:r>
              <a:rPr lang="en-US" dirty="0">
                <a:solidFill>
                  <a:srgbClr val="000000"/>
                </a:solidFill>
                <a:effectLst/>
                <a:latin typeface="Times" pitchFamily="2" charset="0"/>
              </a:rPr>
              <a:t>2 values are exact for trajectory query points that lie directly on the computed CFD points.</a:t>
            </a:r>
          </a:p>
          <a:p>
            <a:endParaRPr lang="en-US" dirty="0">
              <a:solidFill>
                <a:srgbClr val="000000"/>
              </a:solidFill>
              <a:effectLst/>
              <a:latin typeface="Times" pitchFamily="2" charset="0"/>
            </a:endParaRPr>
          </a:p>
          <a:p>
            <a:r>
              <a:rPr lang="en-US" dirty="0">
                <a:solidFill>
                  <a:srgbClr val="000000"/>
                </a:solidFill>
                <a:effectLst/>
                <a:latin typeface="Times" pitchFamily="2" charset="0"/>
              </a:rPr>
              <a:t>Corresponding film coefficient (</a:t>
            </a:r>
            <a:r>
              <a:rPr lang="en-US" dirty="0">
                <a:solidFill>
                  <a:srgbClr val="000000"/>
                </a:solidFill>
                <a:effectLst/>
                <a:latin typeface="STIXGeneral" pitchFamily="2" charset="2"/>
              </a:rPr>
              <a:t>𝐶𝐻</a:t>
            </a:r>
            <a:r>
              <a:rPr lang="en-US" dirty="0">
                <a:solidFill>
                  <a:srgbClr val="000000"/>
                </a:solidFill>
                <a:effectLst/>
                <a:latin typeface="Times" pitchFamily="2" charset="0"/>
              </a:rPr>
              <a:t> ) values were then computed from the predicted </a:t>
            </a:r>
            <a:r>
              <a:rPr lang="en-US" dirty="0">
                <a:solidFill>
                  <a:srgbClr val="000000"/>
                </a:solidFill>
                <a:effectLst/>
                <a:latin typeface="STIXGeneral" pitchFamily="2" charset="2"/>
              </a:rPr>
              <a:t>𝐾</a:t>
            </a:r>
            <a:r>
              <a:rPr lang="en-US" dirty="0">
                <a:solidFill>
                  <a:srgbClr val="000000"/>
                </a:solidFill>
                <a:effectLst/>
                <a:latin typeface="Times" pitchFamily="2" charset="0"/>
              </a:rPr>
              <a:t>2 values using the Sutton-graves relation.</a:t>
            </a:r>
          </a:p>
          <a:p>
            <a:endParaRPr lang="en-US" dirty="0">
              <a:solidFill>
                <a:srgbClr val="000000"/>
              </a:solidFill>
              <a:effectLst/>
              <a:latin typeface="Times" pitchFamily="2" charset="0"/>
            </a:endParaRPr>
          </a:p>
          <a:p>
            <a:r>
              <a:rPr lang="en-US" dirty="0">
                <a:solidFill>
                  <a:srgbClr val="000000"/>
                </a:solidFill>
                <a:effectLst/>
                <a:latin typeface="Times" pitchFamily="2" charset="0"/>
              </a:rPr>
              <a:t>Additionally, to assess the impact of these different film coefficient predictions on TPS sizing, the material response code, FIAT [22], was used to compute corresponding heat fluxes, heat loads, and required TPS thicknesses for a 3-D Mid Density Carbon Phenolic (3MDCP) heat shield. </a:t>
            </a:r>
          </a:p>
          <a:p>
            <a:endParaRPr lang="en-US" dirty="0"/>
          </a:p>
        </p:txBody>
      </p:sp>
      <p:sp>
        <p:nvSpPr>
          <p:cNvPr id="4" name="Slide Number Placeholder 3"/>
          <p:cNvSpPr>
            <a:spLocks noGrp="1"/>
          </p:cNvSpPr>
          <p:nvPr>
            <p:ph type="sldNum" sz="quarter" idx="5"/>
          </p:nvPr>
        </p:nvSpPr>
        <p:spPr/>
        <p:txBody>
          <a:bodyPr/>
          <a:lstStyle/>
          <a:p>
            <a:fld id="{24A71694-2EAD-B945-8BC3-BB264B552205}" type="slidenum">
              <a:rPr lang="en-US" smtClean="0"/>
              <a:t>12</a:t>
            </a:fld>
            <a:endParaRPr lang="en-US"/>
          </a:p>
        </p:txBody>
      </p:sp>
    </p:spTree>
    <p:extLst>
      <p:ext uri="{BB962C8B-B14F-4D97-AF65-F5344CB8AC3E}">
        <p14:creationId xmlns:p14="http://schemas.microsoft.com/office/powerpoint/2010/main" val="37475799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rgbClr val="000000"/>
                </a:solidFill>
                <a:effectLst/>
                <a:latin typeface="Times" pitchFamily="2" charset="0"/>
              </a:rPr>
              <a:t>The corresponding plots of the film coefficient, CH, for each of the three tests cases is shown at the bottom of this chart.</a:t>
            </a:r>
          </a:p>
          <a:p>
            <a:endParaRPr lang="en-US" dirty="0">
              <a:solidFill>
                <a:srgbClr val="000000"/>
              </a:solidFill>
              <a:effectLst/>
              <a:latin typeface="Times" pitchFamily="2" charset="0"/>
            </a:endParaRPr>
          </a:p>
          <a:p>
            <a:r>
              <a:rPr lang="en-US" dirty="0">
                <a:solidFill>
                  <a:srgbClr val="000000"/>
                </a:solidFill>
                <a:effectLst/>
                <a:latin typeface="Times" pitchFamily="2" charset="0"/>
              </a:rPr>
              <a:t>For all three test cases it was found that the hot wall estimates of the film coefficient were consistently higher than the corresponding cold wall estimates. Additionally, it was found that for both the hot and cold wall cases the correlations predicted values of the film coefficient that were in good agreement with the tabulated values.</a:t>
            </a:r>
          </a:p>
          <a:p>
            <a:endParaRPr lang="en-US" dirty="0">
              <a:solidFill>
                <a:srgbClr val="000000"/>
              </a:solidFill>
              <a:effectLst/>
              <a:latin typeface="Times" pitchFamily="2" charset="0"/>
            </a:endParaRPr>
          </a:p>
          <a:p>
            <a:r>
              <a:rPr lang="en-US" dirty="0">
                <a:solidFill>
                  <a:srgbClr val="000000"/>
                </a:solidFill>
                <a:effectLst/>
                <a:latin typeface="Times" pitchFamily="2" charset="0"/>
              </a:rPr>
              <a:t>More interestingly however, it was found that the updated correlations did not necessarily consistently under- or over-predict the film coefficient values of the TRAJ correlation.</a:t>
            </a:r>
          </a:p>
          <a:p>
            <a:endParaRPr lang="en-US" dirty="0">
              <a:solidFill>
                <a:srgbClr val="000000"/>
              </a:solidFill>
              <a:effectLst/>
              <a:latin typeface="Times" pitchFamily="2" charset="0"/>
            </a:endParaRPr>
          </a:p>
          <a:p>
            <a:r>
              <a:rPr lang="en-US" dirty="0">
                <a:solidFill>
                  <a:srgbClr val="000000"/>
                </a:solidFill>
                <a:effectLst/>
                <a:latin typeface="Times" pitchFamily="2" charset="0"/>
              </a:rPr>
              <a:t>For the Neptune test case, the cold wall correlation was in good agreement with the TRAJ correlation, however, the hot wall correlation predicted a maximum </a:t>
            </a:r>
            <a:r>
              <a:rPr lang="en-US" dirty="0">
                <a:solidFill>
                  <a:srgbClr val="000000"/>
                </a:solidFill>
                <a:effectLst/>
                <a:latin typeface="STIXGeneral" pitchFamily="2" charset="2"/>
              </a:rPr>
              <a:t>𝐶𝐻</a:t>
            </a:r>
            <a:r>
              <a:rPr lang="en-US" dirty="0">
                <a:solidFill>
                  <a:srgbClr val="000000"/>
                </a:solidFill>
                <a:effectLst/>
                <a:latin typeface="Times" pitchFamily="2" charset="0"/>
              </a:rPr>
              <a:t> value that was 17.1% higher than the TRAJ correlation.</a:t>
            </a:r>
          </a:p>
          <a:p>
            <a:endParaRPr lang="en-US" dirty="0">
              <a:solidFill>
                <a:srgbClr val="000000"/>
              </a:solidFill>
              <a:effectLst/>
              <a:latin typeface="Times" pitchFamily="2" charset="0"/>
            </a:endParaRPr>
          </a:p>
          <a:p>
            <a:r>
              <a:rPr lang="en-US" dirty="0">
                <a:solidFill>
                  <a:srgbClr val="000000"/>
                </a:solidFill>
                <a:effectLst/>
                <a:latin typeface="Times" pitchFamily="2" charset="0"/>
              </a:rPr>
              <a:t>For the Saturn test case, predicted maximum </a:t>
            </a:r>
            <a:r>
              <a:rPr lang="en-US" dirty="0">
                <a:solidFill>
                  <a:srgbClr val="000000"/>
                </a:solidFill>
                <a:effectLst/>
                <a:latin typeface="STIXGeneral" pitchFamily="2" charset="2"/>
              </a:rPr>
              <a:t>𝐶𝐻</a:t>
            </a:r>
            <a:r>
              <a:rPr lang="en-US" dirty="0">
                <a:solidFill>
                  <a:srgbClr val="000000"/>
                </a:solidFill>
                <a:effectLst/>
                <a:latin typeface="Times" pitchFamily="2" charset="0"/>
              </a:rPr>
              <a:t> values were comparable between the TRAJ, hot wall, and cold wall correlations.</a:t>
            </a:r>
          </a:p>
          <a:p>
            <a:endParaRPr lang="en-US" dirty="0">
              <a:solidFill>
                <a:srgbClr val="000000"/>
              </a:solidFill>
              <a:effectLst/>
              <a:latin typeface="Times" pitchFamily="2" charset="0"/>
            </a:endParaRPr>
          </a:p>
          <a:p>
            <a:r>
              <a:rPr lang="en-US" dirty="0">
                <a:solidFill>
                  <a:srgbClr val="000000"/>
                </a:solidFill>
                <a:effectLst/>
                <a:latin typeface="Times" pitchFamily="2" charset="0"/>
              </a:rPr>
              <a:t>Finally, for the Uranus test case, both the hot wall and cold wall correlations under-predicted the maximum </a:t>
            </a:r>
            <a:r>
              <a:rPr lang="en-US" dirty="0">
                <a:solidFill>
                  <a:srgbClr val="000000"/>
                </a:solidFill>
                <a:effectLst/>
                <a:latin typeface="STIXGeneral" pitchFamily="2" charset="2"/>
              </a:rPr>
              <a:t>𝐶𝐻</a:t>
            </a:r>
            <a:r>
              <a:rPr lang="en-US" dirty="0">
                <a:solidFill>
                  <a:srgbClr val="000000"/>
                </a:solidFill>
                <a:effectLst/>
                <a:latin typeface="Times" pitchFamily="2" charset="0"/>
              </a:rPr>
              <a:t> values of the TRAJ correlation by 14.6% and 20.6% respectively.</a:t>
            </a:r>
          </a:p>
          <a:p>
            <a:endParaRPr lang="en-US" dirty="0"/>
          </a:p>
        </p:txBody>
      </p:sp>
      <p:sp>
        <p:nvSpPr>
          <p:cNvPr id="4" name="Slide Number Placeholder 3"/>
          <p:cNvSpPr>
            <a:spLocks noGrp="1"/>
          </p:cNvSpPr>
          <p:nvPr>
            <p:ph type="sldNum" sz="quarter" idx="5"/>
          </p:nvPr>
        </p:nvSpPr>
        <p:spPr/>
        <p:txBody>
          <a:bodyPr/>
          <a:lstStyle/>
          <a:p>
            <a:fld id="{24A71694-2EAD-B945-8BC3-BB264B552205}" type="slidenum">
              <a:rPr lang="en-US" smtClean="0"/>
              <a:t>13</a:t>
            </a:fld>
            <a:endParaRPr lang="en-US"/>
          </a:p>
        </p:txBody>
      </p:sp>
    </p:spTree>
    <p:extLst>
      <p:ext uri="{BB962C8B-B14F-4D97-AF65-F5344CB8AC3E}">
        <p14:creationId xmlns:p14="http://schemas.microsoft.com/office/powerpoint/2010/main" val="17960008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rgbClr val="000000"/>
                </a:solidFill>
                <a:effectLst/>
                <a:latin typeface="Times" pitchFamily="2" charset="0"/>
              </a:rPr>
              <a:t>The plots at the bottom of this chart show the FIAT computed heat fluxes and integrated heat loads on the left and right axes respectively for the Neptune, Saturn, and Uranus test cases.</a:t>
            </a:r>
          </a:p>
          <a:p>
            <a:endParaRPr lang="en-US" dirty="0">
              <a:solidFill>
                <a:srgbClr val="000000"/>
              </a:solidFill>
              <a:effectLst/>
              <a:latin typeface="Times" pitchFamily="2" charset="0"/>
            </a:endParaRPr>
          </a:p>
          <a:p>
            <a:r>
              <a:rPr lang="en-US" dirty="0">
                <a:solidFill>
                  <a:srgbClr val="000000"/>
                </a:solidFill>
                <a:effectLst/>
                <a:latin typeface="Times" pitchFamily="2" charset="0"/>
              </a:rPr>
              <a:t>For the Neptune test case, the plotted values show that the differences in predicted heat flux and heat load between the new correlations when compared to the TRAJ correlation are fairly negligible. This was also reflected in the TPS sizing, where the differences between the new predictions of TPS thickness when compared to that of the TRAJ correlation were all within 1.5%.</a:t>
            </a:r>
          </a:p>
          <a:p>
            <a:endParaRPr lang="en-US" dirty="0">
              <a:solidFill>
                <a:srgbClr val="000000"/>
              </a:solidFill>
              <a:effectLst/>
              <a:latin typeface="Times" pitchFamily="2" charset="0"/>
            </a:endParaRPr>
          </a:p>
          <a:p>
            <a:r>
              <a:rPr lang="en-US" dirty="0">
                <a:solidFill>
                  <a:srgbClr val="000000"/>
                </a:solidFill>
                <a:effectLst/>
                <a:latin typeface="Times" pitchFamily="2" charset="0"/>
              </a:rPr>
              <a:t>The other two figures however, show that there are substantial differences between the new relations and the TRAJ correlation for the Saturn and Uranus test cases. For both of these test cases, it was found that while the predicted heat flux and heat load values were mostly comparable between the hot wall and cold wall correlations and tabulations, the new relations all under-predicted the heating values computed by the TRAJ correlations. </a:t>
            </a:r>
          </a:p>
          <a:p>
            <a:endParaRPr lang="en-US" dirty="0">
              <a:solidFill>
                <a:srgbClr val="000000"/>
              </a:solidFill>
              <a:effectLst/>
              <a:latin typeface="Times" pitchFamily="2" charset="0"/>
            </a:endParaRPr>
          </a:p>
          <a:p>
            <a:r>
              <a:rPr lang="en-US" dirty="0">
                <a:solidFill>
                  <a:srgbClr val="000000"/>
                </a:solidFill>
                <a:effectLst/>
                <a:latin typeface="Times" pitchFamily="2" charset="0"/>
              </a:rPr>
              <a:t>This led to a decrease in the TPS sizing by approximately 12% and 4% respectively for the Saturn and Uranus test cases when compared to the TRAJ correlation. </a:t>
            </a:r>
          </a:p>
          <a:p>
            <a:endParaRPr lang="en-US" dirty="0"/>
          </a:p>
        </p:txBody>
      </p:sp>
      <p:sp>
        <p:nvSpPr>
          <p:cNvPr id="4" name="Slide Number Placeholder 3"/>
          <p:cNvSpPr>
            <a:spLocks noGrp="1"/>
          </p:cNvSpPr>
          <p:nvPr>
            <p:ph type="sldNum" sz="quarter" idx="5"/>
          </p:nvPr>
        </p:nvSpPr>
        <p:spPr/>
        <p:txBody>
          <a:bodyPr/>
          <a:lstStyle/>
          <a:p>
            <a:fld id="{24A71694-2EAD-B945-8BC3-BB264B552205}" type="slidenum">
              <a:rPr lang="en-US" smtClean="0"/>
              <a:t>14</a:t>
            </a:fld>
            <a:endParaRPr lang="en-US"/>
          </a:p>
        </p:txBody>
      </p:sp>
    </p:spTree>
    <p:extLst>
      <p:ext uri="{BB962C8B-B14F-4D97-AF65-F5344CB8AC3E}">
        <p14:creationId xmlns:p14="http://schemas.microsoft.com/office/powerpoint/2010/main" val="226719528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rgbClr val="000000"/>
                </a:solidFill>
                <a:effectLst/>
                <a:latin typeface="Times" pitchFamily="2" charset="0"/>
              </a:rPr>
              <a:t>In conclusion, updated correlations for convective heating were developed over a large range of entry conditions into H2/He atmospheres using high-fidelity CFD simulations. The results of these simulations showed that the trends in the convective heating were not well predicted by the standard method of Sutton and Graves with a constant slope (or </a:t>
            </a:r>
            <a:r>
              <a:rPr lang="en-US" dirty="0">
                <a:solidFill>
                  <a:srgbClr val="000000"/>
                </a:solidFill>
                <a:effectLst/>
                <a:latin typeface="STIXGeneral" pitchFamily="2" charset="2"/>
              </a:rPr>
              <a:t>𝐾</a:t>
            </a:r>
            <a:r>
              <a:rPr lang="en-US" dirty="0">
                <a:solidFill>
                  <a:srgbClr val="000000"/>
                </a:solidFill>
                <a:effectLst/>
                <a:latin typeface="Times" pitchFamily="2" charset="0"/>
              </a:rPr>
              <a:t>2 value) between the scaled heat fluxes and enthalpies.</a:t>
            </a:r>
          </a:p>
          <a:p>
            <a:endParaRPr lang="en-US" dirty="0">
              <a:solidFill>
                <a:srgbClr val="000000"/>
              </a:solidFill>
              <a:effectLst/>
              <a:latin typeface="Times" pitchFamily="2" charset="0"/>
            </a:endParaRPr>
          </a:p>
          <a:p>
            <a:r>
              <a:rPr lang="en-US" dirty="0">
                <a:solidFill>
                  <a:srgbClr val="000000"/>
                </a:solidFill>
                <a:effectLst/>
                <a:latin typeface="Times" pitchFamily="2" charset="0"/>
              </a:rPr>
              <a:t>To address this deviation from the method of Sutton and Graves, separate non-linear correlations were developed for cases run with a hot wall and a cold wall boundary condition.</a:t>
            </a:r>
          </a:p>
          <a:p>
            <a:endParaRPr lang="en-US" dirty="0">
              <a:solidFill>
                <a:srgbClr val="000000"/>
              </a:solidFill>
              <a:effectLst/>
              <a:latin typeface="Times" pitchFamily="2" charset="0"/>
            </a:endParaRPr>
          </a:p>
          <a:p>
            <a:r>
              <a:rPr lang="en-US" dirty="0">
                <a:solidFill>
                  <a:srgbClr val="000000"/>
                </a:solidFill>
                <a:effectLst/>
                <a:latin typeface="Times" pitchFamily="2" charset="0"/>
              </a:rPr>
              <a:t>These updated correlations were then used to predict heat fluxes, heat loads, and required TPS thicknesses for three test cases in the Neptune, Saturn, and Uranus atmospheres. </a:t>
            </a:r>
          </a:p>
          <a:p>
            <a:endParaRPr lang="en-US" dirty="0">
              <a:solidFill>
                <a:srgbClr val="000000"/>
              </a:solidFill>
              <a:effectLst/>
              <a:latin typeface="Times" pitchFamily="2" charset="0"/>
            </a:endParaRPr>
          </a:p>
          <a:p>
            <a:r>
              <a:rPr lang="en-US" dirty="0">
                <a:solidFill>
                  <a:srgbClr val="000000"/>
                </a:solidFill>
                <a:effectLst/>
                <a:latin typeface="Times" pitchFamily="2" charset="0"/>
              </a:rPr>
              <a:t>While it was found that there was a negligible difference in TPS sizing for the Neptune test case when compared to the correlation implemented in TRAJ, required TPS thicknesses were approximately 12% and 4% smaller for the Saturn and Uranus test cases respectively.</a:t>
            </a:r>
          </a:p>
          <a:p>
            <a:endParaRPr lang="en-US" dirty="0"/>
          </a:p>
        </p:txBody>
      </p:sp>
      <p:sp>
        <p:nvSpPr>
          <p:cNvPr id="4" name="Slide Number Placeholder 3"/>
          <p:cNvSpPr>
            <a:spLocks noGrp="1"/>
          </p:cNvSpPr>
          <p:nvPr>
            <p:ph type="sldNum" sz="quarter" idx="5"/>
          </p:nvPr>
        </p:nvSpPr>
        <p:spPr/>
        <p:txBody>
          <a:bodyPr/>
          <a:lstStyle/>
          <a:p>
            <a:fld id="{24A71694-2EAD-B945-8BC3-BB264B552205}" type="slidenum">
              <a:rPr lang="en-US" smtClean="0"/>
              <a:t>15</a:t>
            </a:fld>
            <a:endParaRPr lang="en-US"/>
          </a:p>
        </p:txBody>
      </p:sp>
    </p:spTree>
    <p:extLst>
      <p:ext uri="{BB962C8B-B14F-4D97-AF65-F5344CB8AC3E}">
        <p14:creationId xmlns:p14="http://schemas.microsoft.com/office/powerpoint/2010/main" val="23984970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rgbClr val="000000"/>
                </a:solidFill>
                <a:effectLst/>
                <a:latin typeface="Times" pitchFamily="2" charset="0"/>
              </a:rPr>
              <a:t>This work was supported under an ESTRAD contract from the NASA Ames Research Center to AMA, Inc.</a:t>
            </a:r>
          </a:p>
          <a:p>
            <a:endParaRPr lang="en-US" dirty="0">
              <a:solidFill>
                <a:srgbClr val="000000"/>
              </a:solidFill>
              <a:effectLst/>
              <a:latin typeface="Times" pitchFamily="2" charset="0"/>
            </a:endParaRPr>
          </a:p>
          <a:p>
            <a:r>
              <a:rPr lang="en-US" dirty="0">
                <a:solidFill>
                  <a:srgbClr val="000000"/>
                </a:solidFill>
                <a:effectLst/>
                <a:latin typeface="Times" pitchFamily="2" charset="0"/>
              </a:rPr>
              <a:t>The authors would like to thank Hannah Alpert and Joshua Monk for providing the trajectory data as well as for performing the FIAT calculations for the test cases presented in this study, as well as Brett </a:t>
            </a:r>
            <a:r>
              <a:rPr lang="en-US" dirty="0" err="1">
                <a:solidFill>
                  <a:srgbClr val="000000"/>
                </a:solidFill>
                <a:effectLst/>
                <a:latin typeface="Times" pitchFamily="2" charset="0"/>
              </a:rPr>
              <a:t>Cruden</a:t>
            </a:r>
            <a:r>
              <a:rPr lang="en-US" dirty="0">
                <a:solidFill>
                  <a:srgbClr val="000000"/>
                </a:solidFill>
                <a:effectLst/>
                <a:latin typeface="Times" pitchFamily="2" charset="0"/>
              </a:rPr>
              <a:t> and Jeffrey Hill for useful discussions and suggestions on this work.</a:t>
            </a:r>
          </a:p>
          <a:p>
            <a:endParaRPr lang="en-US" dirty="0"/>
          </a:p>
        </p:txBody>
      </p:sp>
      <p:sp>
        <p:nvSpPr>
          <p:cNvPr id="4" name="Slide Number Placeholder 3"/>
          <p:cNvSpPr>
            <a:spLocks noGrp="1"/>
          </p:cNvSpPr>
          <p:nvPr>
            <p:ph type="sldNum" sz="quarter" idx="5"/>
          </p:nvPr>
        </p:nvSpPr>
        <p:spPr/>
        <p:txBody>
          <a:bodyPr/>
          <a:lstStyle/>
          <a:p>
            <a:fld id="{24A71694-2EAD-B945-8BC3-BB264B552205}" type="slidenum">
              <a:rPr lang="en-US" smtClean="0"/>
              <a:t>16</a:t>
            </a:fld>
            <a:endParaRPr lang="en-US"/>
          </a:p>
        </p:txBody>
      </p:sp>
    </p:spTree>
    <p:extLst>
      <p:ext uri="{BB962C8B-B14F-4D97-AF65-F5344CB8AC3E}">
        <p14:creationId xmlns:p14="http://schemas.microsoft.com/office/powerpoint/2010/main" val="119261662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814422"/>
            <a:ext cx="10363200" cy="3300383"/>
          </a:xfrm>
        </p:spPr>
        <p:txBody>
          <a:bodyPr anchor="ctr"/>
          <a:lstStyle>
            <a:lvl1pPr algn="ctr">
              <a:defRPr sz="4000">
                <a:solidFill>
                  <a:schemeClr val="tx1"/>
                </a:solidFill>
              </a:defRPr>
            </a:lvl1pPr>
          </a:lstStyle>
          <a:p>
            <a:r>
              <a:rPr lang="en-US"/>
              <a:t>Click to edit Master title style</a:t>
            </a:r>
            <a:endParaRPr lang="en-US" dirty="0"/>
          </a:p>
        </p:txBody>
      </p:sp>
      <p:sp>
        <p:nvSpPr>
          <p:cNvPr id="7" name="TextBox 6"/>
          <p:cNvSpPr txBox="1"/>
          <p:nvPr/>
        </p:nvSpPr>
        <p:spPr>
          <a:xfrm>
            <a:off x="8647941" y="135153"/>
            <a:ext cx="2328563" cy="414729"/>
          </a:xfrm>
          <a:prstGeom prst="rect">
            <a:avLst/>
          </a:prstGeom>
          <a:noFill/>
        </p:spPr>
        <p:txBody>
          <a:bodyPr wrap="square" rtlCol="0">
            <a:spAutoFit/>
          </a:bodyPr>
          <a:lstStyle/>
          <a:p>
            <a:pPr algn="r">
              <a:lnSpc>
                <a:spcPts val="1251"/>
              </a:lnSpc>
            </a:pPr>
            <a:r>
              <a:rPr lang="en-US" sz="1051" dirty="0">
                <a:solidFill>
                  <a:schemeClr val="bg1"/>
                </a:solidFill>
                <a:latin typeface="Arial" panose="020B0604020202020204" pitchFamily="34" charset="0"/>
                <a:cs typeface="Arial" panose="020B0604020202020204" pitchFamily="34" charset="0"/>
              </a:rPr>
              <a:t>National</a:t>
            </a:r>
            <a:r>
              <a:rPr lang="en-US" sz="1051" baseline="0" dirty="0">
                <a:solidFill>
                  <a:schemeClr val="bg1"/>
                </a:solidFill>
                <a:latin typeface="Arial" panose="020B0604020202020204" pitchFamily="34" charset="0"/>
                <a:cs typeface="Arial" panose="020B0604020202020204" pitchFamily="34" charset="0"/>
              </a:rPr>
              <a:t> Aeronautics and Space Administration</a:t>
            </a:r>
            <a:endParaRPr lang="en-US" sz="1051" dirty="0">
              <a:solidFill>
                <a:schemeClr val="bg1"/>
              </a:solidFill>
              <a:latin typeface="Arial" panose="020B0604020202020204" pitchFamily="34" charset="0"/>
              <a:cs typeface="Arial" panose="020B0604020202020204" pitchFamily="34" charset="0"/>
            </a:endParaRPr>
          </a:p>
        </p:txBody>
      </p:sp>
      <p:cxnSp>
        <p:nvCxnSpPr>
          <p:cNvPr id="9" name="Straight Connector 8"/>
          <p:cNvCxnSpPr/>
          <p:nvPr/>
        </p:nvCxnSpPr>
        <p:spPr>
          <a:xfrm>
            <a:off x="11017255" y="52088"/>
            <a:ext cx="0" cy="585216"/>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3" name="Subtitle 2"/>
          <p:cNvSpPr>
            <a:spLocks noGrp="1"/>
          </p:cNvSpPr>
          <p:nvPr>
            <p:ph type="subTitle" idx="1"/>
          </p:nvPr>
        </p:nvSpPr>
        <p:spPr>
          <a:xfrm>
            <a:off x="914403" y="4332094"/>
            <a:ext cx="10363199" cy="1655762"/>
          </a:xfrm>
        </p:spPr>
        <p:txBody>
          <a:bodyPr anchor="ctr">
            <a:normAutofit/>
          </a:bodyPr>
          <a:lstStyle>
            <a:lvl1pPr marL="0" indent="0" algn="ctr">
              <a:buNone/>
              <a:defRPr sz="2400">
                <a:solidFill>
                  <a:srgbClr val="0066B3"/>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endParaRPr lang="en-US" dirty="0"/>
          </a:p>
        </p:txBody>
      </p:sp>
      <p:pic>
        <p:nvPicPr>
          <p:cNvPr id="6" name="Picture 5"/>
          <p:cNvPicPr>
            <a:picLocks noChangeAspect="1"/>
          </p:cNvPicPr>
          <p:nvPr/>
        </p:nvPicPr>
        <p:blipFill>
          <a:blip r:embed="rId2"/>
          <a:stretch>
            <a:fillRect/>
          </a:stretch>
        </p:blipFill>
        <p:spPr>
          <a:xfrm>
            <a:off x="52964" y="28242"/>
            <a:ext cx="853440" cy="639891"/>
          </a:xfrm>
          <a:prstGeom prst="rect">
            <a:avLst/>
          </a:prstGeom>
        </p:spPr>
      </p:pic>
      <p:sp>
        <p:nvSpPr>
          <p:cNvPr id="5" name="Text Placeholder 4"/>
          <p:cNvSpPr>
            <a:spLocks noGrp="1"/>
          </p:cNvSpPr>
          <p:nvPr>
            <p:ph type="body" sz="quarter" idx="10"/>
          </p:nvPr>
        </p:nvSpPr>
        <p:spPr>
          <a:xfrm>
            <a:off x="914400" y="6205150"/>
            <a:ext cx="10363200" cy="348050"/>
          </a:xfrm>
        </p:spPr>
        <p:txBody>
          <a:bodyPr anchor="ctr">
            <a:normAutofit/>
          </a:bodyPr>
          <a:lstStyle>
            <a:lvl1pPr marL="0" indent="0" algn="ctr">
              <a:buNone/>
              <a:defRPr sz="1600"/>
            </a:lvl1pPr>
            <a:lvl2pPr marL="233357" indent="0">
              <a:buNone/>
              <a:defRPr/>
            </a:lvl2pPr>
            <a:lvl3pPr marL="455602" indent="0">
              <a:buNone/>
              <a:defRPr/>
            </a:lvl3pPr>
            <a:lvl4pPr marL="685783" indent="0">
              <a:buNone/>
              <a:defRPr/>
            </a:lvl4pPr>
            <a:lvl5pPr marL="915965" indent="0">
              <a:buNone/>
              <a:defRPr/>
            </a:lvl5pPr>
          </a:lstStyle>
          <a:p>
            <a:pPr lvl="0"/>
            <a:r>
              <a:rPr lang="en-US"/>
              <a:t>Click to edit Master text styles</a:t>
            </a:r>
          </a:p>
        </p:txBody>
      </p:sp>
      <p:sp>
        <p:nvSpPr>
          <p:cNvPr id="14" name="TextBox 13"/>
          <p:cNvSpPr txBox="1"/>
          <p:nvPr/>
        </p:nvSpPr>
        <p:spPr>
          <a:xfrm>
            <a:off x="944959" y="139784"/>
            <a:ext cx="3690551" cy="414729"/>
          </a:xfrm>
          <a:prstGeom prst="rect">
            <a:avLst/>
          </a:prstGeom>
          <a:noFill/>
        </p:spPr>
        <p:txBody>
          <a:bodyPr wrap="square" rtlCol="0">
            <a:spAutoFit/>
          </a:bodyPr>
          <a:lstStyle/>
          <a:p>
            <a:pPr algn="l">
              <a:lnSpc>
                <a:spcPts val="1251"/>
              </a:lnSpc>
            </a:pPr>
            <a:r>
              <a:rPr lang="en-US" sz="1051" dirty="0">
                <a:solidFill>
                  <a:schemeClr val="bg1"/>
                </a:solidFill>
                <a:latin typeface="Arial" panose="020B0604020202020204" pitchFamily="34" charset="0"/>
                <a:cs typeface="Arial" panose="020B0604020202020204" pitchFamily="34" charset="0"/>
              </a:rPr>
              <a:t>Entry Systems and Technology Division</a:t>
            </a:r>
            <a:br>
              <a:rPr lang="en-US" sz="1051" dirty="0">
                <a:solidFill>
                  <a:schemeClr val="bg1"/>
                </a:solidFill>
                <a:latin typeface="Arial" panose="020B0604020202020204" pitchFamily="34" charset="0"/>
                <a:cs typeface="Arial" panose="020B0604020202020204" pitchFamily="34" charset="0"/>
              </a:rPr>
            </a:br>
            <a:r>
              <a:rPr lang="en-US" sz="1051" dirty="0">
                <a:solidFill>
                  <a:schemeClr val="bg1"/>
                </a:solidFill>
                <a:latin typeface="Arial" panose="020B0604020202020204" pitchFamily="34" charset="0"/>
                <a:cs typeface="Arial" panose="020B0604020202020204" pitchFamily="34" charset="0"/>
              </a:rPr>
              <a:t>Ames Research Center</a:t>
            </a:r>
          </a:p>
        </p:txBody>
      </p:sp>
      <p:cxnSp>
        <p:nvCxnSpPr>
          <p:cNvPr id="13" name="Straight Connector 12"/>
          <p:cNvCxnSpPr/>
          <p:nvPr/>
        </p:nvCxnSpPr>
        <p:spPr>
          <a:xfrm>
            <a:off x="914400" y="52088"/>
            <a:ext cx="0" cy="585216"/>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18" name="Date Placeholder 4"/>
          <p:cNvSpPr>
            <a:spLocks noGrp="1"/>
          </p:cNvSpPr>
          <p:nvPr>
            <p:ph type="dt" sz="half" idx="2"/>
          </p:nvPr>
        </p:nvSpPr>
        <p:spPr>
          <a:xfrm>
            <a:off x="609601" y="6538666"/>
            <a:ext cx="2136347" cy="158861"/>
          </a:xfrm>
          <a:prstGeom prst="rect">
            <a:avLst/>
          </a:prstGeom>
        </p:spPr>
        <p:txBody>
          <a:bodyPr vert="horz" lIns="91440" tIns="45720" rIns="91440" bIns="45720" rtlCol="0" anchor="ctr"/>
          <a:lstStyle>
            <a:lvl1pPr algn="l">
              <a:defRPr sz="1051">
                <a:solidFill>
                  <a:schemeClr val="tx1">
                    <a:lumMod val="50000"/>
                    <a:lumOff val="50000"/>
                  </a:schemeClr>
                </a:solidFill>
                <a:latin typeface="Arial" panose="020B0604020202020204" pitchFamily="34" charset="0"/>
                <a:cs typeface="Arial" panose="020B0604020202020204" pitchFamily="34" charset="0"/>
              </a:defRPr>
            </a:lvl1pPr>
          </a:lstStyle>
          <a:p>
            <a:fld id="{BA66BAB1-2903-D74D-9EF0-16034BF2BA25}" type="datetime1">
              <a:rPr lang="en-US" smtClean="0"/>
              <a:t>1/20/23</a:t>
            </a:fld>
            <a:endParaRPr lang="en-US"/>
          </a:p>
        </p:txBody>
      </p:sp>
      <p:sp>
        <p:nvSpPr>
          <p:cNvPr id="19" name="Footer Placeholder 5"/>
          <p:cNvSpPr>
            <a:spLocks noGrp="1"/>
          </p:cNvSpPr>
          <p:nvPr>
            <p:ph type="ftr" sz="quarter" idx="3"/>
          </p:nvPr>
        </p:nvSpPr>
        <p:spPr>
          <a:xfrm>
            <a:off x="3048000" y="6538665"/>
            <a:ext cx="6096000" cy="158861"/>
          </a:xfrm>
          <a:prstGeom prst="rect">
            <a:avLst/>
          </a:prstGeom>
        </p:spPr>
        <p:txBody>
          <a:bodyPr vert="horz" lIns="91440" tIns="45720" rIns="91440" bIns="45720" rtlCol="0" anchor="ctr"/>
          <a:lstStyle>
            <a:lvl1pPr algn="ctr">
              <a:defRPr sz="1051">
                <a:solidFill>
                  <a:schemeClr val="tx1">
                    <a:lumMod val="50000"/>
                    <a:lumOff val="50000"/>
                  </a:schemeClr>
                </a:solidFill>
                <a:latin typeface="Arial" panose="020B0604020202020204" pitchFamily="34" charset="0"/>
                <a:cs typeface="Arial" panose="020B0604020202020204" pitchFamily="34" charset="0"/>
              </a:defRPr>
            </a:lvl1pPr>
          </a:lstStyle>
          <a:p>
            <a:endParaRPr lang="en-US"/>
          </a:p>
        </p:txBody>
      </p:sp>
      <p:sp>
        <p:nvSpPr>
          <p:cNvPr id="20" name="Slide Number Placeholder 6"/>
          <p:cNvSpPr>
            <a:spLocks noGrp="1"/>
          </p:cNvSpPr>
          <p:nvPr>
            <p:ph type="sldNum" sz="quarter" idx="4"/>
          </p:nvPr>
        </p:nvSpPr>
        <p:spPr>
          <a:xfrm>
            <a:off x="10365934" y="6529896"/>
            <a:ext cx="1219199" cy="156373"/>
          </a:xfrm>
          <a:prstGeom prst="rect">
            <a:avLst/>
          </a:prstGeom>
        </p:spPr>
        <p:txBody>
          <a:bodyPr vert="horz" lIns="91440" tIns="45720" rIns="91440" bIns="45720" rtlCol="0" anchor="ctr"/>
          <a:lstStyle>
            <a:lvl1pPr algn="r">
              <a:defRPr sz="1051">
                <a:solidFill>
                  <a:schemeClr val="tx1">
                    <a:lumMod val="50000"/>
                    <a:lumOff val="50000"/>
                  </a:schemeClr>
                </a:solidFill>
                <a:latin typeface="Arial" panose="020B0604020202020204" pitchFamily="34" charset="0"/>
                <a:cs typeface="Arial" panose="020B0604020202020204" pitchFamily="34" charset="0"/>
              </a:defRPr>
            </a:lvl1pPr>
          </a:lstStyle>
          <a:p>
            <a:fld id="{B05D5058-89DB-0F4A-AAC1-FE69E805048B}" type="slidenum">
              <a:rPr lang="en-US" smtClean="0"/>
              <a:t>‹#›</a:t>
            </a:fld>
            <a:endParaRPr lang="en-US"/>
          </a:p>
        </p:txBody>
      </p:sp>
    </p:spTree>
    <p:extLst>
      <p:ext uri="{BB962C8B-B14F-4D97-AF65-F5344CB8AC3E}">
        <p14:creationId xmlns:p14="http://schemas.microsoft.com/office/powerpoint/2010/main" val="802538058"/>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45720"/>
            <a:ext cx="10972800" cy="640080"/>
          </a:xfrm>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4"/>
          <p:cNvSpPr>
            <a:spLocks noGrp="1"/>
          </p:cNvSpPr>
          <p:nvPr>
            <p:ph type="dt" sz="half" idx="2"/>
          </p:nvPr>
        </p:nvSpPr>
        <p:spPr>
          <a:xfrm>
            <a:off x="609601" y="6538666"/>
            <a:ext cx="2136347" cy="158861"/>
          </a:xfrm>
          <a:prstGeom prst="rect">
            <a:avLst/>
          </a:prstGeom>
        </p:spPr>
        <p:txBody>
          <a:bodyPr vert="horz" lIns="91440" tIns="45720" rIns="91440" bIns="45720" rtlCol="0" anchor="ctr"/>
          <a:lstStyle>
            <a:lvl1pPr algn="l">
              <a:defRPr sz="1051">
                <a:solidFill>
                  <a:schemeClr val="tx1">
                    <a:lumMod val="50000"/>
                    <a:lumOff val="50000"/>
                  </a:schemeClr>
                </a:solidFill>
                <a:latin typeface="Arial" panose="020B0604020202020204" pitchFamily="34" charset="0"/>
                <a:cs typeface="Arial" panose="020B0604020202020204" pitchFamily="34" charset="0"/>
              </a:defRPr>
            </a:lvl1pPr>
          </a:lstStyle>
          <a:p>
            <a:fld id="{83AEA68F-AE3D-1F4B-8C20-F5C18011143A}" type="datetime1">
              <a:rPr lang="en-US" smtClean="0"/>
              <a:t>1/20/23</a:t>
            </a:fld>
            <a:endParaRPr lang="en-US"/>
          </a:p>
        </p:txBody>
      </p:sp>
      <p:sp>
        <p:nvSpPr>
          <p:cNvPr id="8" name="Footer Placeholder 5"/>
          <p:cNvSpPr>
            <a:spLocks noGrp="1"/>
          </p:cNvSpPr>
          <p:nvPr>
            <p:ph type="ftr" sz="quarter" idx="3"/>
          </p:nvPr>
        </p:nvSpPr>
        <p:spPr>
          <a:xfrm>
            <a:off x="3048000" y="6533469"/>
            <a:ext cx="6096000" cy="158861"/>
          </a:xfrm>
          <a:prstGeom prst="rect">
            <a:avLst/>
          </a:prstGeom>
        </p:spPr>
        <p:txBody>
          <a:bodyPr vert="horz" lIns="91440" tIns="45720" rIns="91440" bIns="45720" rtlCol="0" anchor="ctr"/>
          <a:lstStyle>
            <a:lvl1pPr algn="ctr">
              <a:defRPr sz="1051">
                <a:solidFill>
                  <a:schemeClr val="tx1">
                    <a:lumMod val="50000"/>
                    <a:lumOff val="50000"/>
                  </a:schemeClr>
                </a:solidFill>
                <a:latin typeface="Arial" panose="020B0604020202020204" pitchFamily="34" charset="0"/>
                <a:cs typeface="Arial" panose="020B0604020202020204" pitchFamily="34" charset="0"/>
              </a:defRPr>
            </a:lvl1pPr>
          </a:lstStyle>
          <a:p>
            <a:endParaRPr lang="en-US"/>
          </a:p>
        </p:txBody>
      </p:sp>
      <p:sp>
        <p:nvSpPr>
          <p:cNvPr id="9" name="Slide Number Placeholder 6"/>
          <p:cNvSpPr>
            <a:spLocks noGrp="1"/>
          </p:cNvSpPr>
          <p:nvPr>
            <p:ph type="sldNum" sz="quarter" idx="4"/>
          </p:nvPr>
        </p:nvSpPr>
        <p:spPr>
          <a:xfrm>
            <a:off x="10365934" y="6529896"/>
            <a:ext cx="1219199" cy="156373"/>
          </a:xfrm>
          <a:prstGeom prst="rect">
            <a:avLst/>
          </a:prstGeom>
        </p:spPr>
        <p:txBody>
          <a:bodyPr vert="horz" lIns="91440" tIns="45720" rIns="91440" bIns="45720" rtlCol="0" anchor="ctr"/>
          <a:lstStyle>
            <a:lvl1pPr algn="r">
              <a:defRPr sz="1051">
                <a:solidFill>
                  <a:schemeClr val="tx1">
                    <a:lumMod val="50000"/>
                    <a:lumOff val="50000"/>
                  </a:schemeClr>
                </a:solidFill>
                <a:latin typeface="Arial" panose="020B0604020202020204" pitchFamily="34" charset="0"/>
                <a:cs typeface="Arial" panose="020B0604020202020204" pitchFamily="34" charset="0"/>
              </a:defRPr>
            </a:lvl1pPr>
          </a:lstStyle>
          <a:p>
            <a:fld id="{B05D5058-89DB-0F4A-AAC1-FE69E805048B}" type="slidenum">
              <a:rPr lang="en-US" smtClean="0"/>
              <a:t>‹#›</a:t>
            </a:fld>
            <a:endParaRPr lang="en-US"/>
          </a:p>
        </p:txBody>
      </p:sp>
    </p:spTree>
    <p:extLst>
      <p:ext uri="{BB962C8B-B14F-4D97-AF65-F5344CB8AC3E}">
        <p14:creationId xmlns:p14="http://schemas.microsoft.com/office/powerpoint/2010/main" val="3007277674"/>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ub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609599" y="1676405"/>
            <a:ext cx="10972800" cy="472132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Subtitle 2"/>
          <p:cNvSpPr>
            <a:spLocks noGrp="1"/>
          </p:cNvSpPr>
          <p:nvPr>
            <p:ph type="subTitle" idx="11"/>
          </p:nvPr>
        </p:nvSpPr>
        <p:spPr>
          <a:xfrm>
            <a:off x="609599" y="914400"/>
            <a:ext cx="10972800" cy="609600"/>
          </a:xfrm>
        </p:spPr>
        <p:txBody>
          <a:bodyPr anchor="ctr">
            <a:normAutofit/>
          </a:bodyPr>
          <a:lstStyle>
            <a:lvl1pPr marL="0" indent="0" algn="ctr">
              <a:buNone/>
              <a:defRPr sz="2400" b="1">
                <a:solidFill>
                  <a:schemeClr val="tx1"/>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endParaRPr lang="en-US" dirty="0"/>
          </a:p>
        </p:txBody>
      </p:sp>
      <p:sp>
        <p:nvSpPr>
          <p:cNvPr id="10" name="Date Placeholder 4"/>
          <p:cNvSpPr>
            <a:spLocks noGrp="1"/>
          </p:cNvSpPr>
          <p:nvPr>
            <p:ph type="dt" sz="half" idx="2"/>
          </p:nvPr>
        </p:nvSpPr>
        <p:spPr>
          <a:xfrm>
            <a:off x="609601" y="6538666"/>
            <a:ext cx="2136347" cy="158861"/>
          </a:xfrm>
          <a:prstGeom prst="rect">
            <a:avLst/>
          </a:prstGeom>
        </p:spPr>
        <p:txBody>
          <a:bodyPr vert="horz" lIns="91440" tIns="45720" rIns="91440" bIns="45720" rtlCol="0" anchor="ctr"/>
          <a:lstStyle>
            <a:lvl1pPr algn="l">
              <a:defRPr sz="1051">
                <a:solidFill>
                  <a:schemeClr val="tx1">
                    <a:lumMod val="50000"/>
                    <a:lumOff val="50000"/>
                  </a:schemeClr>
                </a:solidFill>
                <a:latin typeface="Arial" panose="020B0604020202020204" pitchFamily="34" charset="0"/>
                <a:cs typeface="Arial" panose="020B0604020202020204" pitchFamily="34" charset="0"/>
              </a:defRPr>
            </a:lvl1pPr>
          </a:lstStyle>
          <a:p>
            <a:fld id="{9A629F86-53FC-1943-A364-76D11841C4E8}" type="datetime1">
              <a:rPr lang="en-US" smtClean="0"/>
              <a:t>1/20/23</a:t>
            </a:fld>
            <a:endParaRPr lang="en-US"/>
          </a:p>
        </p:txBody>
      </p:sp>
      <p:sp>
        <p:nvSpPr>
          <p:cNvPr id="11" name="Footer Placeholder 5"/>
          <p:cNvSpPr>
            <a:spLocks noGrp="1"/>
          </p:cNvSpPr>
          <p:nvPr>
            <p:ph type="ftr" sz="quarter" idx="3"/>
          </p:nvPr>
        </p:nvSpPr>
        <p:spPr>
          <a:xfrm>
            <a:off x="3048000" y="6533469"/>
            <a:ext cx="6096000" cy="158861"/>
          </a:xfrm>
          <a:prstGeom prst="rect">
            <a:avLst/>
          </a:prstGeom>
        </p:spPr>
        <p:txBody>
          <a:bodyPr vert="horz" lIns="91440" tIns="45720" rIns="91440" bIns="45720" rtlCol="0" anchor="ctr"/>
          <a:lstStyle>
            <a:lvl1pPr algn="ctr">
              <a:defRPr sz="1051">
                <a:solidFill>
                  <a:schemeClr val="tx1">
                    <a:lumMod val="50000"/>
                    <a:lumOff val="50000"/>
                  </a:schemeClr>
                </a:solidFill>
                <a:latin typeface="Arial" panose="020B0604020202020204" pitchFamily="34" charset="0"/>
                <a:cs typeface="Arial" panose="020B0604020202020204" pitchFamily="34" charset="0"/>
              </a:defRPr>
            </a:lvl1pPr>
          </a:lstStyle>
          <a:p>
            <a:endParaRPr lang="en-US"/>
          </a:p>
        </p:txBody>
      </p:sp>
      <p:sp>
        <p:nvSpPr>
          <p:cNvPr id="12" name="Slide Number Placeholder 6"/>
          <p:cNvSpPr>
            <a:spLocks noGrp="1"/>
          </p:cNvSpPr>
          <p:nvPr>
            <p:ph type="sldNum" sz="quarter" idx="4"/>
          </p:nvPr>
        </p:nvSpPr>
        <p:spPr>
          <a:xfrm>
            <a:off x="10365934" y="6529896"/>
            <a:ext cx="1219199" cy="156373"/>
          </a:xfrm>
          <a:prstGeom prst="rect">
            <a:avLst/>
          </a:prstGeom>
        </p:spPr>
        <p:txBody>
          <a:bodyPr vert="horz" lIns="91440" tIns="45720" rIns="91440" bIns="45720" rtlCol="0" anchor="ctr"/>
          <a:lstStyle>
            <a:lvl1pPr algn="r">
              <a:defRPr sz="1051">
                <a:solidFill>
                  <a:schemeClr val="tx1">
                    <a:lumMod val="50000"/>
                    <a:lumOff val="50000"/>
                  </a:schemeClr>
                </a:solidFill>
                <a:latin typeface="Arial" panose="020B0604020202020204" pitchFamily="34" charset="0"/>
                <a:cs typeface="Arial" panose="020B0604020202020204" pitchFamily="34" charset="0"/>
              </a:defRPr>
            </a:lvl1pPr>
          </a:lstStyle>
          <a:p>
            <a:fld id="{B05D5058-89DB-0F4A-AAC1-FE69E805048B}" type="slidenum">
              <a:rPr lang="en-US" smtClean="0"/>
              <a:t>‹#›</a:t>
            </a:fld>
            <a:endParaRPr lang="en-US"/>
          </a:p>
        </p:txBody>
      </p:sp>
    </p:spTree>
    <p:extLst>
      <p:ext uri="{BB962C8B-B14F-4D97-AF65-F5344CB8AC3E}">
        <p14:creationId xmlns:p14="http://schemas.microsoft.com/office/powerpoint/2010/main" val="236072209"/>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638305"/>
            <a:ext cx="10515600" cy="2891985"/>
          </a:xfrm>
        </p:spPr>
        <p:txBody>
          <a:bodyPr anchor="ctr"/>
          <a:lstStyle>
            <a:lvl1pPr>
              <a:defRPr sz="3600">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831851" y="4589469"/>
            <a:ext cx="10515600" cy="1500187"/>
          </a:xfrm>
        </p:spPr>
        <p:txBody>
          <a:bodyPr anchor="ctr"/>
          <a:lstStyle>
            <a:lvl1pPr marL="0" indent="0" algn="ctr">
              <a:buNone/>
              <a:defRPr sz="2400">
                <a:solidFill>
                  <a:srgbClr val="0066B3"/>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sp>
        <p:nvSpPr>
          <p:cNvPr id="13" name="TextBox 12"/>
          <p:cNvSpPr txBox="1"/>
          <p:nvPr/>
        </p:nvSpPr>
        <p:spPr>
          <a:xfrm>
            <a:off x="8647941" y="135153"/>
            <a:ext cx="2328563" cy="414729"/>
          </a:xfrm>
          <a:prstGeom prst="rect">
            <a:avLst/>
          </a:prstGeom>
          <a:noFill/>
        </p:spPr>
        <p:txBody>
          <a:bodyPr wrap="square" rtlCol="0">
            <a:spAutoFit/>
          </a:bodyPr>
          <a:lstStyle/>
          <a:p>
            <a:pPr algn="r">
              <a:lnSpc>
                <a:spcPts val="1251"/>
              </a:lnSpc>
            </a:pPr>
            <a:r>
              <a:rPr lang="en-US" sz="1051" dirty="0">
                <a:solidFill>
                  <a:schemeClr val="bg1"/>
                </a:solidFill>
                <a:latin typeface="Arial" panose="020B0604020202020204" pitchFamily="34" charset="0"/>
                <a:cs typeface="Arial" panose="020B0604020202020204" pitchFamily="34" charset="0"/>
              </a:rPr>
              <a:t>National</a:t>
            </a:r>
            <a:r>
              <a:rPr lang="en-US" sz="1051" baseline="0" dirty="0">
                <a:solidFill>
                  <a:schemeClr val="bg1"/>
                </a:solidFill>
                <a:latin typeface="Arial" panose="020B0604020202020204" pitchFamily="34" charset="0"/>
                <a:cs typeface="Arial" panose="020B0604020202020204" pitchFamily="34" charset="0"/>
              </a:rPr>
              <a:t> Aeronautics and Space Administration</a:t>
            </a:r>
            <a:endParaRPr lang="en-US" sz="1051" dirty="0">
              <a:solidFill>
                <a:schemeClr val="bg1"/>
              </a:solidFill>
              <a:latin typeface="Arial" panose="020B0604020202020204" pitchFamily="34" charset="0"/>
              <a:cs typeface="Arial" panose="020B0604020202020204" pitchFamily="34" charset="0"/>
            </a:endParaRPr>
          </a:p>
        </p:txBody>
      </p:sp>
      <p:cxnSp>
        <p:nvCxnSpPr>
          <p:cNvPr id="14" name="Straight Connector 13"/>
          <p:cNvCxnSpPr/>
          <p:nvPr/>
        </p:nvCxnSpPr>
        <p:spPr>
          <a:xfrm>
            <a:off x="11017255" y="52088"/>
            <a:ext cx="0" cy="585216"/>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pic>
        <p:nvPicPr>
          <p:cNvPr id="15" name="Picture 14"/>
          <p:cNvPicPr>
            <a:picLocks noChangeAspect="1"/>
          </p:cNvPicPr>
          <p:nvPr/>
        </p:nvPicPr>
        <p:blipFill>
          <a:blip r:embed="rId2"/>
          <a:stretch>
            <a:fillRect/>
          </a:stretch>
        </p:blipFill>
        <p:spPr>
          <a:xfrm>
            <a:off x="52964" y="28242"/>
            <a:ext cx="853440" cy="639891"/>
          </a:xfrm>
          <a:prstGeom prst="rect">
            <a:avLst/>
          </a:prstGeom>
        </p:spPr>
      </p:pic>
      <p:sp>
        <p:nvSpPr>
          <p:cNvPr id="16" name="TextBox 15"/>
          <p:cNvSpPr txBox="1"/>
          <p:nvPr/>
        </p:nvSpPr>
        <p:spPr>
          <a:xfrm>
            <a:off x="944959" y="139784"/>
            <a:ext cx="3690551" cy="414729"/>
          </a:xfrm>
          <a:prstGeom prst="rect">
            <a:avLst/>
          </a:prstGeom>
          <a:noFill/>
        </p:spPr>
        <p:txBody>
          <a:bodyPr wrap="square" rtlCol="0">
            <a:spAutoFit/>
          </a:bodyPr>
          <a:lstStyle/>
          <a:p>
            <a:pPr algn="l">
              <a:lnSpc>
                <a:spcPts val="1251"/>
              </a:lnSpc>
            </a:pPr>
            <a:r>
              <a:rPr lang="en-US" sz="1051" dirty="0">
                <a:solidFill>
                  <a:schemeClr val="bg1"/>
                </a:solidFill>
                <a:latin typeface="Arial" panose="020B0604020202020204" pitchFamily="34" charset="0"/>
                <a:cs typeface="Arial" panose="020B0604020202020204" pitchFamily="34" charset="0"/>
              </a:rPr>
              <a:t>Entry Systems and Technology Division</a:t>
            </a:r>
            <a:br>
              <a:rPr lang="en-US" sz="1051" dirty="0">
                <a:solidFill>
                  <a:schemeClr val="bg1"/>
                </a:solidFill>
                <a:latin typeface="Arial" panose="020B0604020202020204" pitchFamily="34" charset="0"/>
                <a:cs typeface="Arial" panose="020B0604020202020204" pitchFamily="34" charset="0"/>
              </a:rPr>
            </a:br>
            <a:r>
              <a:rPr lang="en-US" sz="1051" dirty="0">
                <a:solidFill>
                  <a:schemeClr val="bg1"/>
                </a:solidFill>
                <a:latin typeface="Arial" panose="020B0604020202020204" pitchFamily="34" charset="0"/>
                <a:cs typeface="Arial" panose="020B0604020202020204" pitchFamily="34" charset="0"/>
              </a:rPr>
              <a:t>Ames Research Center</a:t>
            </a:r>
          </a:p>
        </p:txBody>
      </p:sp>
      <p:cxnSp>
        <p:nvCxnSpPr>
          <p:cNvPr id="17" name="Straight Connector 16"/>
          <p:cNvCxnSpPr/>
          <p:nvPr/>
        </p:nvCxnSpPr>
        <p:spPr>
          <a:xfrm>
            <a:off x="914400" y="52088"/>
            <a:ext cx="0" cy="585216"/>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18" name="Date Placeholder 4"/>
          <p:cNvSpPr>
            <a:spLocks noGrp="1"/>
          </p:cNvSpPr>
          <p:nvPr>
            <p:ph type="dt" sz="half" idx="2"/>
          </p:nvPr>
        </p:nvSpPr>
        <p:spPr>
          <a:xfrm>
            <a:off x="609601" y="6538666"/>
            <a:ext cx="2136347" cy="158861"/>
          </a:xfrm>
          <a:prstGeom prst="rect">
            <a:avLst/>
          </a:prstGeom>
        </p:spPr>
        <p:txBody>
          <a:bodyPr vert="horz" lIns="91440" tIns="45720" rIns="91440" bIns="45720" rtlCol="0" anchor="ctr"/>
          <a:lstStyle>
            <a:lvl1pPr algn="l">
              <a:defRPr sz="1051">
                <a:solidFill>
                  <a:schemeClr val="tx1">
                    <a:lumMod val="50000"/>
                    <a:lumOff val="50000"/>
                  </a:schemeClr>
                </a:solidFill>
                <a:latin typeface="Arial" panose="020B0604020202020204" pitchFamily="34" charset="0"/>
                <a:cs typeface="Arial" panose="020B0604020202020204" pitchFamily="34" charset="0"/>
              </a:defRPr>
            </a:lvl1pPr>
          </a:lstStyle>
          <a:p>
            <a:fld id="{62887E74-A89B-C14D-97AE-24DBC3E898CE}" type="datetime1">
              <a:rPr lang="en-US" smtClean="0"/>
              <a:t>1/20/23</a:t>
            </a:fld>
            <a:endParaRPr lang="en-US"/>
          </a:p>
        </p:txBody>
      </p:sp>
      <p:sp>
        <p:nvSpPr>
          <p:cNvPr id="19" name="Footer Placeholder 5"/>
          <p:cNvSpPr>
            <a:spLocks noGrp="1"/>
          </p:cNvSpPr>
          <p:nvPr>
            <p:ph type="ftr" sz="quarter" idx="3"/>
          </p:nvPr>
        </p:nvSpPr>
        <p:spPr>
          <a:xfrm>
            <a:off x="3048000" y="6533469"/>
            <a:ext cx="6096000" cy="158861"/>
          </a:xfrm>
          <a:prstGeom prst="rect">
            <a:avLst/>
          </a:prstGeom>
        </p:spPr>
        <p:txBody>
          <a:bodyPr vert="horz" lIns="91440" tIns="45720" rIns="91440" bIns="45720" rtlCol="0" anchor="ctr"/>
          <a:lstStyle>
            <a:lvl1pPr algn="ctr">
              <a:defRPr sz="1051">
                <a:solidFill>
                  <a:schemeClr val="tx1">
                    <a:lumMod val="50000"/>
                    <a:lumOff val="50000"/>
                  </a:schemeClr>
                </a:solidFill>
                <a:latin typeface="Arial" panose="020B0604020202020204" pitchFamily="34" charset="0"/>
                <a:cs typeface="Arial" panose="020B0604020202020204" pitchFamily="34" charset="0"/>
              </a:defRPr>
            </a:lvl1pPr>
          </a:lstStyle>
          <a:p>
            <a:endParaRPr lang="en-US"/>
          </a:p>
        </p:txBody>
      </p:sp>
      <p:sp>
        <p:nvSpPr>
          <p:cNvPr id="20" name="Slide Number Placeholder 6"/>
          <p:cNvSpPr>
            <a:spLocks noGrp="1"/>
          </p:cNvSpPr>
          <p:nvPr>
            <p:ph type="sldNum" sz="quarter" idx="4"/>
          </p:nvPr>
        </p:nvSpPr>
        <p:spPr>
          <a:xfrm>
            <a:off x="10365934" y="6529896"/>
            <a:ext cx="1219199" cy="156373"/>
          </a:xfrm>
          <a:prstGeom prst="rect">
            <a:avLst/>
          </a:prstGeom>
        </p:spPr>
        <p:txBody>
          <a:bodyPr vert="horz" lIns="91440" tIns="45720" rIns="91440" bIns="45720" rtlCol="0" anchor="ctr"/>
          <a:lstStyle>
            <a:lvl1pPr algn="r">
              <a:defRPr sz="1051">
                <a:solidFill>
                  <a:schemeClr val="tx1">
                    <a:lumMod val="50000"/>
                    <a:lumOff val="50000"/>
                  </a:schemeClr>
                </a:solidFill>
                <a:latin typeface="Arial" panose="020B0604020202020204" pitchFamily="34" charset="0"/>
                <a:cs typeface="Arial" panose="020B0604020202020204" pitchFamily="34" charset="0"/>
              </a:defRPr>
            </a:lvl1pPr>
          </a:lstStyle>
          <a:p>
            <a:fld id="{B05D5058-89DB-0F4A-AAC1-FE69E805048B}" type="slidenum">
              <a:rPr lang="en-US" smtClean="0"/>
              <a:t>‹#›</a:t>
            </a:fld>
            <a:endParaRPr lang="en-US"/>
          </a:p>
        </p:txBody>
      </p:sp>
    </p:spTree>
    <p:extLst>
      <p:ext uri="{BB962C8B-B14F-4D97-AF65-F5344CB8AC3E}">
        <p14:creationId xmlns:p14="http://schemas.microsoft.com/office/powerpoint/2010/main" val="3163801674"/>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12251" y="45720"/>
            <a:ext cx="10972800" cy="640080"/>
          </a:xfrm>
        </p:spPr>
        <p:txBody>
          <a:bodyPr/>
          <a:lstStyle/>
          <a:p>
            <a:r>
              <a:rPr lang="en-US"/>
              <a:t>Click to edit Master title style</a:t>
            </a:r>
            <a:endParaRPr lang="en-US" dirty="0"/>
          </a:p>
        </p:txBody>
      </p:sp>
      <p:sp>
        <p:nvSpPr>
          <p:cNvPr id="3" name="Content Placeholder 2"/>
          <p:cNvSpPr>
            <a:spLocks noGrp="1"/>
          </p:cNvSpPr>
          <p:nvPr>
            <p:ph sz="half" idx="1"/>
          </p:nvPr>
        </p:nvSpPr>
        <p:spPr>
          <a:xfrm>
            <a:off x="609600" y="898501"/>
            <a:ext cx="5384800" cy="5502303"/>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97600" y="898501"/>
            <a:ext cx="5384800" cy="5502303"/>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609601" y="6538666"/>
            <a:ext cx="2136347" cy="158861"/>
          </a:xfrm>
          <a:prstGeom prst="rect">
            <a:avLst/>
          </a:prstGeom>
        </p:spPr>
        <p:txBody>
          <a:bodyPr vert="horz" lIns="91440" tIns="45720" rIns="91440" bIns="45720" rtlCol="0" anchor="ctr"/>
          <a:lstStyle>
            <a:lvl1pPr algn="l">
              <a:defRPr sz="1051">
                <a:solidFill>
                  <a:schemeClr val="tx1">
                    <a:lumMod val="50000"/>
                    <a:lumOff val="50000"/>
                  </a:schemeClr>
                </a:solidFill>
                <a:latin typeface="Arial" panose="020B0604020202020204" pitchFamily="34" charset="0"/>
                <a:cs typeface="Arial" panose="020B0604020202020204" pitchFamily="34" charset="0"/>
              </a:defRPr>
            </a:lvl1pPr>
          </a:lstStyle>
          <a:p>
            <a:fld id="{DD4925F7-4CC0-3C47-B27A-BE6026C02B36}" type="datetime1">
              <a:rPr lang="en-US" smtClean="0"/>
              <a:t>1/20/23</a:t>
            </a:fld>
            <a:endParaRPr lang="en-US"/>
          </a:p>
        </p:txBody>
      </p:sp>
      <p:sp>
        <p:nvSpPr>
          <p:cNvPr id="6" name="Footer Placeholder 5"/>
          <p:cNvSpPr>
            <a:spLocks noGrp="1"/>
          </p:cNvSpPr>
          <p:nvPr>
            <p:ph type="ftr" sz="quarter" idx="3"/>
          </p:nvPr>
        </p:nvSpPr>
        <p:spPr>
          <a:xfrm>
            <a:off x="3048000" y="6533469"/>
            <a:ext cx="6096000" cy="158861"/>
          </a:xfrm>
          <a:prstGeom prst="rect">
            <a:avLst/>
          </a:prstGeom>
        </p:spPr>
        <p:txBody>
          <a:bodyPr vert="horz" lIns="91440" tIns="45720" rIns="91440" bIns="45720" rtlCol="0" anchor="ctr"/>
          <a:lstStyle>
            <a:lvl1pPr algn="ctr">
              <a:defRPr sz="1051">
                <a:solidFill>
                  <a:schemeClr val="tx1">
                    <a:lumMod val="50000"/>
                    <a:lumOff val="50000"/>
                  </a:schemeClr>
                </a:solidFill>
                <a:latin typeface="Arial" panose="020B0604020202020204" pitchFamily="34" charset="0"/>
                <a:cs typeface="Arial" panose="020B0604020202020204" pitchFamily="34" charset="0"/>
              </a:defRPr>
            </a:lvl1pPr>
          </a:lstStyle>
          <a:p>
            <a:endParaRPr lang="en-US"/>
          </a:p>
        </p:txBody>
      </p:sp>
      <p:sp>
        <p:nvSpPr>
          <p:cNvPr id="7" name="Slide Number Placeholder 6"/>
          <p:cNvSpPr>
            <a:spLocks noGrp="1"/>
          </p:cNvSpPr>
          <p:nvPr>
            <p:ph type="sldNum" sz="quarter" idx="4"/>
          </p:nvPr>
        </p:nvSpPr>
        <p:spPr>
          <a:xfrm>
            <a:off x="10365934" y="6529896"/>
            <a:ext cx="1219199" cy="156373"/>
          </a:xfrm>
          <a:prstGeom prst="rect">
            <a:avLst/>
          </a:prstGeom>
        </p:spPr>
        <p:txBody>
          <a:bodyPr vert="horz" lIns="91440" tIns="45720" rIns="91440" bIns="45720" rtlCol="0" anchor="ctr"/>
          <a:lstStyle>
            <a:lvl1pPr algn="r">
              <a:defRPr sz="1051">
                <a:solidFill>
                  <a:schemeClr val="tx1">
                    <a:lumMod val="50000"/>
                    <a:lumOff val="50000"/>
                  </a:schemeClr>
                </a:solidFill>
                <a:latin typeface="Arial" panose="020B0604020202020204" pitchFamily="34" charset="0"/>
                <a:cs typeface="Arial" panose="020B0604020202020204" pitchFamily="34" charset="0"/>
              </a:defRPr>
            </a:lvl1pPr>
          </a:lstStyle>
          <a:p>
            <a:fld id="{B05D5058-89DB-0F4A-AAC1-FE69E805048B}" type="slidenum">
              <a:rPr lang="en-US" smtClean="0"/>
              <a:t>‹#›</a:t>
            </a:fld>
            <a:endParaRPr lang="en-US"/>
          </a:p>
        </p:txBody>
      </p:sp>
    </p:spTree>
    <p:extLst>
      <p:ext uri="{BB962C8B-B14F-4D97-AF65-F5344CB8AC3E}">
        <p14:creationId xmlns:p14="http://schemas.microsoft.com/office/powerpoint/2010/main" val="2541093151"/>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45720"/>
            <a:ext cx="10972800" cy="640080"/>
          </a:xfrm>
        </p:spPr>
        <p:txBody>
          <a:bodyPr/>
          <a:lstStyle/>
          <a:p>
            <a:r>
              <a:rPr lang="en-US"/>
              <a:t>Click to edit Master title style</a:t>
            </a:r>
            <a:endParaRPr lang="en-US" dirty="0"/>
          </a:p>
        </p:txBody>
      </p:sp>
      <p:sp>
        <p:nvSpPr>
          <p:cNvPr id="3" name="Text Placeholder 2"/>
          <p:cNvSpPr>
            <a:spLocks noGrp="1"/>
          </p:cNvSpPr>
          <p:nvPr>
            <p:ph type="body" idx="1"/>
          </p:nvPr>
        </p:nvSpPr>
        <p:spPr>
          <a:xfrm>
            <a:off x="609600" y="838324"/>
            <a:ext cx="5384800" cy="609476"/>
          </a:xfrm>
        </p:spPr>
        <p:txBody>
          <a:bodyPr anchor="t">
            <a:normAutofit/>
          </a:bodyPr>
          <a:lstStyle>
            <a:lvl1pPr marL="0" indent="0" algn="ctr">
              <a:buNone/>
              <a:defRPr sz="20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1600324"/>
            <a:ext cx="5384800" cy="4800476"/>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97600" y="838324"/>
            <a:ext cx="5384800" cy="609476"/>
          </a:xfrm>
        </p:spPr>
        <p:txBody>
          <a:bodyPr anchor="t">
            <a:normAutofit/>
          </a:bodyPr>
          <a:lstStyle>
            <a:lvl1pPr marL="0" indent="0" algn="ctr">
              <a:buNone/>
              <a:defRPr sz="20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7600" y="1600324"/>
            <a:ext cx="5384800" cy="4800476"/>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4"/>
          <p:cNvSpPr>
            <a:spLocks noGrp="1"/>
          </p:cNvSpPr>
          <p:nvPr>
            <p:ph type="dt" sz="half" idx="10"/>
          </p:nvPr>
        </p:nvSpPr>
        <p:spPr>
          <a:xfrm>
            <a:off x="609601" y="6538666"/>
            <a:ext cx="2136347" cy="158861"/>
          </a:xfrm>
          <a:prstGeom prst="rect">
            <a:avLst/>
          </a:prstGeom>
        </p:spPr>
        <p:txBody>
          <a:bodyPr vert="horz" lIns="91440" tIns="45720" rIns="91440" bIns="45720" rtlCol="0" anchor="ctr"/>
          <a:lstStyle>
            <a:lvl1pPr algn="l">
              <a:defRPr sz="1051">
                <a:solidFill>
                  <a:schemeClr val="tx1">
                    <a:lumMod val="50000"/>
                    <a:lumOff val="50000"/>
                  </a:schemeClr>
                </a:solidFill>
                <a:latin typeface="Arial" panose="020B0604020202020204" pitchFamily="34" charset="0"/>
                <a:cs typeface="Arial" panose="020B0604020202020204" pitchFamily="34" charset="0"/>
              </a:defRPr>
            </a:lvl1pPr>
          </a:lstStyle>
          <a:p>
            <a:fld id="{7964B7A3-D46B-5744-9C4E-E3FB71CC6654}" type="datetime1">
              <a:rPr lang="en-US" smtClean="0"/>
              <a:t>1/20/23</a:t>
            </a:fld>
            <a:endParaRPr lang="en-US"/>
          </a:p>
        </p:txBody>
      </p:sp>
      <p:sp>
        <p:nvSpPr>
          <p:cNvPr id="8" name="Footer Placeholder 5"/>
          <p:cNvSpPr>
            <a:spLocks noGrp="1"/>
          </p:cNvSpPr>
          <p:nvPr>
            <p:ph type="ftr" sz="quarter" idx="11"/>
          </p:nvPr>
        </p:nvSpPr>
        <p:spPr>
          <a:xfrm>
            <a:off x="3048000" y="6533469"/>
            <a:ext cx="6096000" cy="158861"/>
          </a:xfrm>
          <a:prstGeom prst="rect">
            <a:avLst/>
          </a:prstGeom>
        </p:spPr>
        <p:txBody>
          <a:bodyPr vert="horz" lIns="91440" tIns="45720" rIns="91440" bIns="45720" rtlCol="0" anchor="ctr"/>
          <a:lstStyle>
            <a:lvl1pPr algn="ctr">
              <a:defRPr sz="1051">
                <a:solidFill>
                  <a:schemeClr val="tx1">
                    <a:lumMod val="50000"/>
                    <a:lumOff val="50000"/>
                  </a:schemeClr>
                </a:solidFill>
                <a:latin typeface="Arial" panose="020B0604020202020204" pitchFamily="34" charset="0"/>
                <a:cs typeface="Arial" panose="020B0604020202020204" pitchFamily="34" charset="0"/>
              </a:defRPr>
            </a:lvl1pPr>
          </a:lstStyle>
          <a:p>
            <a:endParaRPr lang="en-US"/>
          </a:p>
        </p:txBody>
      </p:sp>
      <p:sp>
        <p:nvSpPr>
          <p:cNvPr id="9" name="Slide Number Placeholder 6"/>
          <p:cNvSpPr>
            <a:spLocks noGrp="1"/>
          </p:cNvSpPr>
          <p:nvPr>
            <p:ph type="sldNum" sz="quarter" idx="12"/>
          </p:nvPr>
        </p:nvSpPr>
        <p:spPr>
          <a:xfrm>
            <a:off x="10365934" y="6529896"/>
            <a:ext cx="1219199" cy="156373"/>
          </a:xfrm>
          <a:prstGeom prst="rect">
            <a:avLst/>
          </a:prstGeom>
        </p:spPr>
        <p:txBody>
          <a:bodyPr vert="horz" lIns="91440" tIns="45720" rIns="91440" bIns="45720" rtlCol="0" anchor="ctr"/>
          <a:lstStyle>
            <a:lvl1pPr algn="r">
              <a:defRPr sz="1051">
                <a:solidFill>
                  <a:schemeClr val="tx1">
                    <a:lumMod val="50000"/>
                    <a:lumOff val="50000"/>
                  </a:schemeClr>
                </a:solidFill>
                <a:latin typeface="Arial" panose="020B0604020202020204" pitchFamily="34" charset="0"/>
                <a:cs typeface="Arial" panose="020B0604020202020204" pitchFamily="34" charset="0"/>
              </a:defRPr>
            </a:lvl1pPr>
          </a:lstStyle>
          <a:p>
            <a:fld id="{B05D5058-89DB-0F4A-AAC1-FE69E805048B}" type="slidenum">
              <a:rPr lang="en-US" smtClean="0"/>
              <a:t>‹#›</a:t>
            </a:fld>
            <a:endParaRPr lang="en-US"/>
          </a:p>
        </p:txBody>
      </p:sp>
    </p:spTree>
    <p:extLst>
      <p:ext uri="{BB962C8B-B14F-4D97-AF65-F5344CB8AC3E}">
        <p14:creationId xmlns:p14="http://schemas.microsoft.com/office/powerpoint/2010/main" val="2642197194"/>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4"/>
          <p:cNvSpPr>
            <a:spLocks noGrp="1"/>
          </p:cNvSpPr>
          <p:nvPr>
            <p:ph type="dt" sz="half" idx="2"/>
          </p:nvPr>
        </p:nvSpPr>
        <p:spPr>
          <a:xfrm>
            <a:off x="609601" y="6538666"/>
            <a:ext cx="2136347" cy="158861"/>
          </a:xfrm>
          <a:prstGeom prst="rect">
            <a:avLst/>
          </a:prstGeom>
        </p:spPr>
        <p:txBody>
          <a:bodyPr vert="horz" lIns="91440" tIns="45720" rIns="91440" bIns="45720" rtlCol="0" anchor="ctr"/>
          <a:lstStyle>
            <a:lvl1pPr algn="l">
              <a:defRPr sz="1051">
                <a:solidFill>
                  <a:schemeClr val="tx1">
                    <a:lumMod val="50000"/>
                    <a:lumOff val="50000"/>
                  </a:schemeClr>
                </a:solidFill>
                <a:latin typeface="Arial" panose="020B0604020202020204" pitchFamily="34" charset="0"/>
                <a:cs typeface="Arial" panose="020B0604020202020204" pitchFamily="34" charset="0"/>
              </a:defRPr>
            </a:lvl1pPr>
          </a:lstStyle>
          <a:p>
            <a:fld id="{B6B8B38F-F9C6-4444-BBC2-01F76A86C71D}" type="datetime1">
              <a:rPr lang="en-US" smtClean="0"/>
              <a:t>1/20/23</a:t>
            </a:fld>
            <a:endParaRPr lang="en-US"/>
          </a:p>
        </p:txBody>
      </p:sp>
      <p:sp>
        <p:nvSpPr>
          <p:cNvPr id="4" name="Footer Placeholder 5"/>
          <p:cNvSpPr>
            <a:spLocks noGrp="1"/>
          </p:cNvSpPr>
          <p:nvPr>
            <p:ph type="ftr" sz="quarter" idx="3"/>
          </p:nvPr>
        </p:nvSpPr>
        <p:spPr>
          <a:xfrm>
            <a:off x="3048000" y="6533469"/>
            <a:ext cx="6096000" cy="158861"/>
          </a:xfrm>
          <a:prstGeom prst="rect">
            <a:avLst/>
          </a:prstGeom>
        </p:spPr>
        <p:txBody>
          <a:bodyPr vert="horz" lIns="91440" tIns="45720" rIns="91440" bIns="45720" rtlCol="0" anchor="ctr"/>
          <a:lstStyle>
            <a:lvl1pPr algn="ctr">
              <a:defRPr sz="1051">
                <a:solidFill>
                  <a:schemeClr val="tx1">
                    <a:lumMod val="50000"/>
                    <a:lumOff val="50000"/>
                  </a:schemeClr>
                </a:solidFill>
                <a:latin typeface="Arial" panose="020B0604020202020204" pitchFamily="34" charset="0"/>
                <a:cs typeface="Arial" panose="020B0604020202020204" pitchFamily="34" charset="0"/>
              </a:defRPr>
            </a:lvl1pPr>
          </a:lstStyle>
          <a:p>
            <a:endParaRPr lang="en-US"/>
          </a:p>
        </p:txBody>
      </p:sp>
      <p:sp>
        <p:nvSpPr>
          <p:cNvPr id="5" name="Slide Number Placeholder 6"/>
          <p:cNvSpPr>
            <a:spLocks noGrp="1"/>
          </p:cNvSpPr>
          <p:nvPr>
            <p:ph type="sldNum" sz="quarter" idx="4"/>
          </p:nvPr>
        </p:nvSpPr>
        <p:spPr>
          <a:xfrm>
            <a:off x="10365934" y="6529896"/>
            <a:ext cx="1219199" cy="156373"/>
          </a:xfrm>
          <a:prstGeom prst="rect">
            <a:avLst/>
          </a:prstGeom>
        </p:spPr>
        <p:txBody>
          <a:bodyPr vert="horz" lIns="91440" tIns="45720" rIns="91440" bIns="45720" rtlCol="0" anchor="ctr"/>
          <a:lstStyle>
            <a:lvl1pPr algn="r">
              <a:defRPr sz="1051">
                <a:solidFill>
                  <a:schemeClr val="tx1">
                    <a:lumMod val="50000"/>
                    <a:lumOff val="50000"/>
                  </a:schemeClr>
                </a:solidFill>
                <a:latin typeface="Arial" panose="020B0604020202020204" pitchFamily="34" charset="0"/>
                <a:cs typeface="Arial" panose="020B0604020202020204" pitchFamily="34" charset="0"/>
              </a:defRPr>
            </a:lvl1pPr>
          </a:lstStyle>
          <a:p>
            <a:fld id="{B05D5058-89DB-0F4A-AAC1-FE69E805048B}" type="slidenum">
              <a:rPr lang="en-US" smtClean="0"/>
              <a:t>‹#›</a:t>
            </a:fld>
            <a:endParaRPr lang="en-US"/>
          </a:p>
        </p:txBody>
      </p:sp>
    </p:spTree>
    <p:extLst>
      <p:ext uri="{BB962C8B-B14F-4D97-AF65-F5344CB8AC3E}">
        <p14:creationId xmlns:p14="http://schemas.microsoft.com/office/powerpoint/2010/main" val="1237671350"/>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4"/>
          <p:cNvSpPr>
            <a:spLocks noGrp="1"/>
          </p:cNvSpPr>
          <p:nvPr>
            <p:ph type="dt" sz="half" idx="2"/>
          </p:nvPr>
        </p:nvSpPr>
        <p:spPr>
          <a:xfrm>
            <a:off x="609601" y="6538666"/>
            <a:ext cx="2136347" cy="158861"/>
          </a:xfrm>
          <a:prstGeom prst="rect">
            <a:avLst/>
          </a:prstGeom>
        </p:spPr>
        <p:txBody>
          <a:bodyPr vert="horz" lIns="91440" tIns="45720" rIns="91440" bIns="45720" rtlCol="0" anchor="ctr"/>
          <a:lstStyle>
            <a:lvl1pPr algn="l">
              <a:defRPr sz="1051">
                <a:solidFill>
                  <a:schemeClr val="tx1">
                    <a:lumMod val="50000"/>
                    <a:lumOff val="50000"/>
                  </a:schemeClr>
                </a:solidFill>
                <a:latin typeface="Arial" panose="020B0604020202020204" pitchFamily="34" charset="0"/>
                <a:cs typeface="Arial" panose="020B0604020202020204" pitchFamily="34" charset="0"/>
              </a:defRPr>
            </a:lvl1pPr>
          </a:lstStyle>
          <a:p>
            <a:fld id="{C8723CD2-9185-3741-9BF5-64F4E8E612CA}" type="datetime1">
              <a:rPr lang="en-US" smtClean="0"/>
              <a:t>1/20/23</a:t>
            </a:fld>
            <a:endParaRPr lang="en-US"/>
          </a:p>
        </p:txBody>
      </p:sp>
      <p:sp>
        <p:nvSpPr>
          <p:cNvPr id="3" name="Footer Placeholder 5"/>
          <p:cNvSpPr>
            <a:spLocks noGrp="1"/>
          </p:cNvSpPr>
          <p:nvPr>
            <p:ph type="ftr" sz="quarter" idx="3"/>
          </p:nvPr>
        </p:nvSpPr>
        <p:spPr>
          <a:xfrm>
            <a:off x="3048000" y="6533469"/>
            <a:ext cx="6096000" cy="158861"/>
          </a:xfrm>
          <a:prstGeom prst="rect">
            <a:avLst/>
          </a:prstGeom>
        </p:spPr>
        <p:txBody>
          <a:bodyPr vert="horz" lIns="91440" tIns="45720" rIns="91440" bIns="45720" rtlCol="0" anchor="ctr"/>
          <a:lstStyle>
            <a:lvl1pPr algn="ctr">
              <a:defRPr sz="1051">
                <a:solidFill>
                  <a:schemeClr val="tx1">
                    <a:lumMod val="50000"/>
                    <a:lumOff val="50000"/>
                  </a:schemeClr>
                </a:solidFill>
                <a:latin typeface="Arial" panose="020B0604020202020204" pitchFamily="34" charset="0"/>
                <a:cs typeface="Arial" panose="020B0604020202020204" pitchFamily="34" charset="0"/>
              </a:defRPr>
            </a:lvl1pPr>
          </a:lstStyle>
          <a:p>
            <a:endParaRPr lang="en-US"/>
          </a:p>
        </p:txBody>
      </p:sp>
      <p:sp>
        <p:nvSpPr>
          <p:cNvPr id="4" name="Slide Number Placeholder 6"/>
          <p:cNvSpPr>
            <a:spLocks noGrp="1"/>
          </p:cNvSpPr>
          <p:nvPr>
            <p:ph type="sldNum" sz="quarter" idx="4"/>
          </p:nvPr>
        </p:nvSpPr>
        <p:spPr>
          <a:xfrm>
            <a:off x="10365934" y="6529896"/>
            <a:ext cx="1219199" cy="156373"/>
          </a:xfrm>
          <a:prstGeom prst="rect">
            <a:avLst/>
          </a:prstGeom>
        </p:spPr>
        <p:txBody>
          <a:bodyPr vert="horz" lIns="91440" tIns="45720" rIns="91440" bIns="45720" rtlCol="0" anchor="ctr"/>
          <a:lstStyle>
            <a:lvl1pPr algn="r">
              <a:defRPr sz="1051">
                <a:solidFill>
                  <a:schemeClr val="tx1">
                    <a:lumMod val="50000"/>
                    <a:lumOff val="50000"/>
                  </a:schemeClr>
                </a:solidFill>
                <a:latin typeface="Arial" panose="020B0604020202020204" pitchFamily="34" charset="0"/>
                <a:cs typeface="Arial" panose="020B0604020202020204" pitchFamily="34" charset="0"/>
              </a:defRPr>
            </a:lvl1pPr>
          </a:lstStyle>
          <a:p>
            <a:fld id="{B05D5058-89DB-0F4A-AAC1-FE69E805048B}" type="slidenum">
              <a:rPr lang="en-US" smtClean="0"/>
              <a:t>‹#›</a:t>
            </a:fld>
            <a:endParaRPr lang="en-US"/>
          </a:p>
        </p:txBody>
      </p:sp>
    </p:spTree>
    <p:extLst>
      <p:ext uri="{BB962C8B-B14F-4D97-AF65-F5344CB8AC3E}">
        <p14:creationId xmlns:p14="http://schemas.microsoft.com/office/powerpoint/2010/main" val="3629816193"/>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45720"/>
            <a:ext cx="10972800" cy="640080"/>
          </a:xfrm>
        </p:spPr>
        <p:txBody>
          <a:bodyPr anchor="ctr"/>
          <a:lstStyle>
            <a:lvl1pPr algn="ctr">
              <a:defRPr sz="2800"/>
            </a:lvl1pPr>
          </a:lstStyle>
          <a:p>
            <a:r>
              <a:rPr lang="en-US"/>
              <a:t>Click to edit Master title style</a:t>
            </a:r>
            <a:endParaRPr lang="en-US" dirty="0"/>
          </a:p>
        </p:txBody>
      </p:sp>
      <p:sp>
        <p:nvSpPr>
          <p:cNvPr id="3" name="Content Placeholder 2"/>
          <p:cNvSpPr>
            <a:spLocks noGrp="1"/>
          </p:cNvSpPr>
          <p:nvPr>
            <p:ph idx="1"/>
          </p:nvPr>
        </p:nvSpPr>
        <p:spPr>
          <a:xfrm>
            <a:off x="5183187" y="987426"/>
            <a:ext cx="6399212" cy="5413374"/>
          </a:xfrm>
        </p:spPr>
        <p:txBody>
          <a:bodyPr>
            <a:normAutofit/>
          </a:bodyPr>
          <a:lstStyle>
            <a:lvl1pPr>
              <a:defRPr sz="24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09602" y="987426"/>
            <a:ext cx="4162425" cy="5413374"/>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4"/>
          <p:cNvSpPr>
            <a:spLocks noGrp="1"/>
          </p:cNvSpPr>
          <p:nvPr>
            <p:ph type="dt" sz="half" idx="10"/>
          </p:nvPr>
        </p:nvSpPr>
        <p:spPr>
          <a:xfrm>
            <a:off x="609601" y="6538666"/>
            <a:ext cx="2136347" cy="158861"/>
          </a:xfrm>
          <a:prstGeom prst="rect">
            <a:avLst/>
          </a:prstGeom>
        </p:spPr>
        <p:txBody>
          <a:bodyPr vert="horz" lIns="91440" tIns="45720" rIns="91440" bIns="45720" rtlCol="0" anchor="ctr"/>
          <a:lstStyle>
            <a:lvl1pPr algn="l">
              <a:defRPr sz="1051">
                <a:solidFill>
                  <a:schemeClr val="tx1">
                    <a:lumMod val="50000"/>
                    <a:lumOff val="50000"/>
                  </a:schemeClr>
                </a:solidFill>
                <a:latin typeface="Arial" panose="020B0604020202020204" pitchFamily="34" charset="0"/>
                <a:cs typeface="Arial" panose="020B0604020202020204" pitchFamily="34" charset="0"/>
              </a:defRPr>
            </a:lvl1pPr>
          </a:lstStyle>
          <a:p>
            <a:fld id="{18CA1D74-18F6-9C46-9DF3-F97B6AB4C033}" type="datetime1">
              <a:rPr lang="en-US" smtClean="0"/>
              <a:t>1/20/23</a:t>
            </a:fld>
            <a:endParaRPr lang="en-US"/>
          </a:p>
        </p:txBody>
      </p:sp>
      <p:sp>
        <p:nvSpPr>
          <p:cNvPr id="6" name="Footer Placeholder 5"/>
          <p:cNvSpPr>
            <a:spLocks noGrp="1"/>
          </p:cNvSpPr>
          <p:nvPr>
            <p:ph type="ftr" sz="quarter" idx="3"/>
          </p:nvPr>
        </p:nvSpPr>
        <p:spPr>
          <a:xfrm>
            <a:off x="3048000" y="6533469"/>
            <a:ext cx="6096000" cy="158861"/>
          </a:xfrm>
          <a:prstGeom prst="rect">
            <a:avLst/>
          </a:prstGeom>
        </p:spPr>
        <p:txBody>
          <a:bodyPr vert="horz" lIns="91440" tIns="45720" rIns="91440" bIns="45720" rtlCol="0" anchor="ctr"/>
          <a:lstStyle>
            <a:lvl1pPr algn="ctr">
              <a:defRPr sz="1051">
                <a:solidFill>
                  <a:schemeClr val="tx1">
                    <a:lumMod val="50000"/>
                    <a:lumOff val="50000"/>
                  </a:schemeClr>
                </a:solidFill>
                <a:latin typeface="Arial" panose="020B0604020202020204" pitchFamily="34" charset="0"/>
                <a:cs typeface="Arial" panose="020B0604020202020204" pitchFamily="34" charset="0"/>
              </a:defRPr>
            </a:lvl1pPr>
          </a:lstStyle>
          <a:p>
            <a:endParaRPr lang="en-US"/>
          </a:p>
        </p:txBody>
      </p:sp>
      <p:sp>
        <p:nvSpPr>
          <p:cNvPr id="7" name="Slide Number Placeholder 6"/>
          <p:cNvSpPr>
            <a:spLocks noGrp="1"/>
          </p:cNvSpPr>
          <p:nvPr>
            <p:ph type="sldNum" sz="quarter" idx="4"/>
          </p:nvPr>
        </p:nvSpPr>
        <p:spPr>
          <a:xfrm>
            <a:off x="10365934" y="6529896"/>
            <a:ext cx="1219199" cy="156373"/>
          </a:xfrm>
          <a:prstGeom prst="rect">
            <a:avLst/>
          </a:prstGeom>
        </p:spPr>
        <p:txBody>
          <a:bodyPr vert="horz" lIns="91440" tIns="45720" rIns="91440" bIns="45720" rtlCol="0" anchor="ctr"/>
          <a:lstStyle>
            <a:lvl1pPr algn="r">
              <a:defRPr sz="1051">
                <a:solidFill>
                  <a:schemeClr val="tx1">
                    <a:lumMod val="50000"/>
                    <a:lumOff val="50000"/>
                  </a:schemeClr>
                </a:solidFill>
                <a:latin typeface="Arial" panose="020B0604020202020204" pitchFamily="34" charset="0"/>
                <a:cs typeface="Arial" panose="020B0604020202020204" pitchFamily="34" charset="0"/>
              </a:defRPr>
            </a:lvl1pPr>
          </a:lstStyle>
          <a:p>
            <a:fld id="{B05D5058-89DB-0F4A-AAC1-FE69E805048B}" type="slidenum">
              <a:rPr lang="en-US" smtClean="0"/>
              <a:t>‹#›</a:t>
            </a:fld>
            <a:endParaRPr lang="en-US"/>
          </a:p>
        </p:txBody>
      </p:sp>
    </p:spTree>
    <p:extLst>
      <p:ext uri="{BB962C8B-B14F-4D97-AF65-F5344CB8AC3E}">
        <p14:creationId xmlns:p14="http://schemas.microsoft.com/office/powerpoint/2010/main" val="436216353"/>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48402"/>
            <a:ext cx="10972800" cy="637403"/>
          </a:xfrm>
        </p:spPr>
        <p:txBody>
          <a:bodyPr anchor="ctr"/>
          <a:lstStyle>
            <a:lvl1pP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7" y="987430"/>
            <a:ext cx="6399212" cy="5413373"/>
          </a:xfrm>
        </p:spPr>
        <p:txBody>
          <a:bodyPr anchor="t"/>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09602" y="987426"/>
            <a:ext cx="4162425" cy="5413374"/>
          </a:xfrm>
        </p:spPr>
        <p:txBody>
          <a:bodyPr/>
          <a:lstStyle>
            <a:lvl1pPr marL="0" indent="0">
              <a:buFont typeface="Arial" panose="020B0604020202020204" pitchFamily="34" charse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4"/>
          <p:cNvSpPr>
            <a:spLocks noGrp="1"/>
          </p:cNvSpPr>
          <p:nvPr>
            <p:ph type="dt" sz="half" idx="10"/>
          </p:nvPr>
        </p:nvSpPr>
        <p:spPr>
          <a:xfrm>
            <a:off x="609601" y="6538666"/>
            <a:ext cx="2136347" cy="158861"/>
          </a:xfrm>
          <a:prstGeom prst="rect">
            <a:avLst/>
          </a:prstGeom>
        </p:spPr>
        <p:txBody>
          <a:bodyPr vert="horz" lIns="91440" tIns="45720" rIns="91440" bIns="45720" rtlCol="0" anchor="ctr"/>
          <a:lstStyle>
            <a:lvl1pPr algn="l">
              <a:defRPr sz="1051">
                <a:solidFill>
                  <a:schemeClr val="tx1">
                    <a:lumMod val="50000"/>
                    <a:lumOff val="50000"/>
                  </a:schemeClr>
                </a:solidFill>
                <a:latin typeface="Arial" panose="020B0604020202020204" pitchFamily="34" charset="0"/>
                <a:cs typeface="Arial" panose="020B0604020202020204" pitchFamily="34" charset="0"/>
              </a:defRPr>
            </a:lvl1pPr>
          </a:lstStyle>
          <a:p>
            <a:fld id="{877F4B46-C59E-0E46-BD67-260F71D2E43C}" type="datetime1">
              <a:rPr lang="en-US" smtClean="0"/>
              <a:t>1/20/23</a:t>
            </a:fld>
            <a:endParaRPr lang="en-US"/>
          </a:p>
        </p:txBody>
      </p:sp>
      <p:sp>
        <p:nvSpPr>
          <p:cNvPr id="6" name="Footer Placeholder 5"/>
          <p:cNvSpPr>
            <a:spLocks noGrp="1"/>
          </p:cNvSpPr>
          <p:nvPr>
            <p:ph type="ftr" sz="quarter" idx="3"/>
          </p:nvPr>
        </p:nvSpPr>
        <p:spPr>
          <a:xfrm>
            <a:off x="3048000" y="6533469"/>
            <a:ext cx="6096000" cy="158861"/>
          </a:xfrm>
          <a:prstGeom prst="rect">
            <a:avLst/>
          </a:prstGeom>
        </p:spPr>
        <p:txBody>
          <a:bodyPr vert="horz" lIns="91440" tIns="45720" rIns="91440" bIns="45720" rtlCol="0" anchor="ctr"/>
          <a:lstStyle>
            <a:lvl1pPr algn="ctr">
              <a:defRPr sz="1051">
                <a:solidFill>
                  <a:schemeClr val="tx1">
                    <a:lumMod val="50000"/>
                    <a:lumOff val="50000"/>
                  </a:schemeClr>
                </a:solidFill>
                <a:latin typeface="Arial" panose="020B0604020202020204" pitchFamily="34" charset="0"/>
                <a:cs typeface="Arial" panose="020B0604020202020204" pitchFamily="34" charset="0"/>
              </a:defRPr>
            </a:lvl1pPr>
          </a:lstStyle>
          <a:p>
            <a:endParaRPr lang="en-US"/>
          </a:p>
        </p:txBody>
      </p:sp>
      <p:sp>
        <p:nvSpPr>
          <p:cNvPr id="7" name="Slide Number Placeholder 6"/>
          <p:cNvSpPr>
            <a:spLocks noGrp="1"/>
          </p:cNvSpPr>
          <p:nvPr>
            <p:ph type="sldNum" sz="quarter" idx="4"/>
          </p:nvPr>
        </p:nvSpPr>
        <p:spPr>
          <a:xfrm>
            <a:off x="10365934" y="6529896"/>
            <a:ext cx="1219199" cy="156373"/>
          </a:xfrm>
          <a:prstGeom prst="rect">
            <a:avLst/>
          </a:prstGeom>
        </p:spPr>
        <p:txBody>
          <a:bodyPr vert="horz" lIns="91440" tIns="45720" rIns="91440" bIns="45720" rtlCol="0" anchor="ctr"/>
          <a:lstStyle>
            <a:lvl1pPr algn="r">
              <a:defRPr sz="1051">
                <a:solidFill>
                  <a:schemeClr val="tx1">
                    <a:lumMod val="50000"/>
                    <a:lumOff val="50000"/>
                  </a:schemeClr>
                </a:solidFill>
                <a:latin typeface="Arial" panose="020B0604020202020204" pitchFamily="34" charset="0"/>
                <a:cs typeface="Arial" panose="020B0604020202020204" pitchFamily="34" charset="0"/>
              </a:defRPr>
            </a:lvl1pPr>
          </a:lstStyle>
          <a:p>
            <a:fld id="{B05D5058-89DB-0F4A-AAC1-FE69E805048B}" type="slidenum">
              <a:rPr lang="en-US" smtClean="0"/>
              <a:t>‹#›</a:t>
            </a:fld>
            <a:endParaRPr lang="en-US"/>
          </a:p>
        </p:txBody>
      </p:sp>
    </p:spTree>
    <p:extLst>
      <p:ext uri="{BB962C8B-B14F-4D97-AF65-F5344CB8AC3E}">
        <p14:creationId xmlns:p14="http://schemas.microsoft.com/office/powerpoint/2010/main" val="2588548662"/>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45092"/>
            <a:ext cx="10972800" cy="640708"/>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4"/>
          <p:cNvSpPr>
            <a:spLocks noGrp="1"/>
          </p:cNvSpPr>
          <p:nvPr>
            <p:ph type="dt" sz="half" idx="2"/>
          </p:nvPr>
        </p:nvSpPr>
        <p:spPr>
          <a:xfrm>
            <a:off x="609601" y="6538666"/>
            <a:ext cx="2136347" cy="158861"/>
          </a:xfrm>
          <a:prstGeom prst="rect">
            <a:avLst/>
          </a:prstGeom>
        </p:spPr>
        <p:txBody>
          <a:bodyPr vert="horz" lIns="91440" tIns="45720" rIns="91440" bIns="45720" rtlCol="0" anchor="ctr"/>
          <a:lstStyle>
            <a:lvl1pPr algn="l">
              <a:defRPr sz="1051">
                <a:solidFill>
                  <a:schemeClr val="tx1">
                    <a:lumMod val="50000"/>
                    <a:lumOff val="50000"/>
                  </a:schemeClr>
                </a:solidFill>
                <a:latin typeface="Arial" panose="020B0604020202020204" pitchFamily="34" charset="0"/>
                <a:cs typeface="Arial" panose="020B0604020202020204" pitchFamily="34" charset="0"/>
              </a:defRPr>
            </a:lvl1pPr>
          </a:lstStyle>
          <a:p>
            <a:fld id="{C4E5F68B-723A-0548-8051-DD30431AA2E8}" type="datetime1">
              <a:rPr lang="en-US" smtClean="0"/>
              <a:t>1/20/23</a:t>
            </a:fld>
            <a:endParaRPr lang="en-US"/>
          </a:p>
        </p:txBody>
      </p:sp>
      <p:sp>
        <p:nvSpPr>
          <p:cNvPr id="5" name="Footer Placeholder 5"/>
          <p:cNvSpPr>
            <a:spLocks noGrp="1"/>
          </p:cNvSpPr>
          <p:nvPr>
            <p:ph type="ftr" sz="quarter" idx="3"/>
          </p:nvPr>
        </p:nvSpPr>
        <p:spPr>
          <a:xfrm>
            <a:off x="3048000" y="6533469"/>
            <a:ext cx="6096000" cy="158861"/>
          </a:xfrm>
          <a:prstGeom prst="rect">
            <a:avLst/>
          </a:prstGeom>
        </p:spPr>
        <p:txBody>
          <a:bodyPr vert="horz" lIns="91440" tIns="45720" rIns="91440" bIns="45720" rtlCol="0" anchor="ctr"/>
          <a:lstStyle>
            <a:lvl1pPr algn="ctr">
              <a:defRPr sz="1051">
                <a:solidFill>
                  <a:schemeClr val="tx1">
                    <a:lumMod val="50000"/>
                    <a:lumOff val="50000"/>
                  </a:schemeClr>
                </a:solidFill>
                <a:latin typeface="Arial" panose="020B0604020202020204" pitchFamily="34" charset="0"/>
                <a:cs typeface="Arial" panose="020B0604020202020204" pitchFamily="34" charset="0"/>
              </a:defRPr>
            </a:lvl1pPr>
          </a:lstStyle>
          <a:p>
            <a:endParaRPr lang="en-US"/>
          </a:p>
        </p:txBody>
      </p:sp>
      <p:sp>
        <p:nvSpPr>
          <p:cNvPr id="6" name="Slide Number Placeholder 6"/>
          <p:cNvSpPr>
            <a:spLocks noGrp="1"/>
          </p:cNvSpPr>
          <p:nvPr>
            <p:ph type="sldNum" sz="quarter" idx="4"/>
          </p:nvPr>
        </p:nvSpPr>
        <p:spPr>
          <a:xfrm>
            <a:off x="10365934" y="6529896"/>
            <a:ext cx="1219199" cy="156373"/>
          </a:xfrm>
          <a:prstGeom prst="rect">
            <a:avLst/>
          </a:prstGeom>
        </p:spPr>
        <p:txBody>
          <a:bodyPr vert="horz" lIns="91440" tIns="45720" rIns="91440" bIns="45720" rtlCol="0" anchor="ctr"/>
          <a:lstStyle>
            <a:lvl1pPr algn="r">
              <a:defRPr sz="1051">
                <a:solidFill>
                  <a:schemeClr val="tx1">
                    <a:lumMod val="50000"/>
                    <a:lumOff val="50000"/>
                  </a:schemeClr>
                </a:solidFill>
                <a:latin typeface="Arial" panose="020B0604020202020204" pitchFamily="34" charset="0"/>
                <a:cs typeface="Arial" panose="020B0604020202020204" pitchFamily="34" charset="0"/>
              </a:defRPr>
            </a:lvl1pPr>
          </a:lstStyle>
          <a:p>
            <a:fld id="{B05D5058-89DB-0F4A-AAC1-FE69E805048B}" type="slidenum">
              <a:rPr lang="en-US" smtClean="0"/>
              <a:t>‹#›</a:t>
            </a:fld>
            <a:endParaRPr lang="en-US"/>
          </a:p>
        </p:txBody>
      </p:sp>
    </p:spTree>
    <p:extLst>
      <p:ext uri="{BB962C8B-B14F-4D97-AF65-F5344CB8AC3E}">
        <p14:creationId xmlns:p14="http://schemas.microsoft.com/office/powerpoint/2010/main" val="2376939012"/>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838205"/>
            <a:ext cx="2628900" cy="5562599"/>
          </a:xfrm>
        </p:spPr>
        <p:txBody>
          <a:bodyPr vert="eaVert"/>
          <a:lstStyle>
            <a:lvl1pPr>
              <a:defRPr>
                <a:solidFill>
                  <a:schemeClr val="tx1"/>
                </a:solidFil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838203" y="838205"/>
            <a:ext cx="7734300" cy="556259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4"/>
          <p:cNvSpPr>
            <a:spLocks noGrp="1"/>
          </p:cNvSpPr>
          <p:nvPr>
            <p:ph type="dt" sz="half" idx="2"/>
          </p:nvPr>
        </p:nvSpPr>
        <p:spPr>
          <a:xfrm>
            <a:off x="609601" y="6538666"/>
            <a:ext cx="2136347" cy="158861"/>
          </a:xfrm>
          <a:prstGeom prst="rect">
            <a:avLst/>
          </a:prstGeom>
        </p:spPr>
        <p:txBody>
          <a:bodyPr vert="horz" lIns="91440" tIns="45720" rIns="91440" bIns="45720" rtlCol="0" anchor="ctr"/>
          <a:lstStyle>
            <a:lvl1pPr algn="l">
              <a:defRPr sz="1051">
                <a:solidFill>
                  <a:schemeClr val="tx1">
                    <a:lumMod val="50000"/>
                    <a:lumOff val="50000"/>
                  </a:schemeClr>
                </a:solidFill>
                <a:latin typeface="Arial" panose="020B0604020202020204" pitchFamily="34" charset="0"/>
                <a:cs typeface="Arial" panose="020B0604020202020204" pitchFamily="34" charset="0"/>
              </a:defRPr>
            </a:lvl1pPr>
          </a:lstStyle>
          <a:p>
            <a:fld id="{9297BECE-3454-514D-8CD8-E9A2CD3C28B1}" type="datetime1">
              <a:rPr lang="en-US" smtClean="0"/>
              <a:t>1/20/23</a:t>
            </a:fld>
            <a:endParaRPr lang="en-US"/>
          </a:p>
        </p:txBody>
      </p:sp>
      <p:sp>
        <p:nvSpPr>
          <p:cNvPr id="5" name="Footer Placeholder 5"/>
          <p:cNvSpPr>
            <a:spLocks noGrp="1"/>
          </p:cNvSpPr>
          <p:nvPr>
            <p:ph type="ftr" sz="quarter" idx="3"/>
          </p:nvPr>
        </p:nvSpPr>
        <p:spPr>
          <a:xfrm>
            <a:off x="3048000" y="6533469"/>
            <a:ext cx="6096000" cy="158861"/>
          </a:xfrm>
          <a:prstGeom prst="rect">
            <a:avLst/>
          </a:prstGeom>
        </p:spPr>
        <p:txBody>
          <a:bodyPr vert="horz" lIns="91440" tIns="45720" rIns="91440" bIns="45720" rtlCol="0" anchor="ctr"/>
          <a:lstStyle>
            <a:lvl1pPr algn="ctr">
              <a:defRPr sz="1051">
                <a:solidFill>
                  <a:schemeClr val="tx1">
                    <a:lumMod val="50000"/>
                    <a:lumOff val="50000"/>
                  </a:schemeClr>
                </a:solidFill>
                <a:latin typeface="Arial" panose="020B0604020202020204" pitchFamily="34" charset="0"/>
                <a:cs typeface="Arial" panose="020B0604020202020204" pitchFamily="34" charset="0"/>
              </a:defRPr>
            </a:lvl1pPr>
          </a:lstStyle>
          <a:p>
            <a:endParaRPr lang="en-US"/>
          </a:p>
        </p:txBody>
      </p:sp>
      <p:sp>
        <p:nvSpPr>
          <p:cNvPr id="6" name="Slide Number Placeholder 6"/>
          <p:cNvSpPr>
            <a:spLocks noGrp="1"/>
          </p:cNvSpPr>
          <p:nvPr>
            <p:ph type="sldNum" sz="quarter" idx="4"/>
          </p:nvPr>
        </p:nvSpPr>
        <p:spPr>
          <a:xfrm>
            <a:off x="10365934" y="6529896"/>
            <a:ext cx="1219199" cy="156373"/>
          </a:xfrm>
          <a:prstGeom prst="rect">
            <a:avLst/>
          </a:prstGeom>
        </p:spPr>
        <p:txBody>
          <a:bodyPr vert="horz" lIns="91440" tIns="45720" rIns="91440" bIns="45720" rtlCol="0" anchor="ctr"/>
          <a:lstStyle>
            <a:lvl1pPr algn="r">
              <a:defRPr sz="1051">
                <a:solidFill>
                  <a:schemeClr val="tx1">
                    <a:lumMod val="50000"/>
                    <a:lumOff val="50000"/>
                  </a:schemeClr>
                </a:solidFill>
                <a:latin typeface="Arial" panose="020B0604020202020204" pitchFamily="34" charset="0"/>
                <a:cs typeface="Arial" panose="020B0604020202020204" pitchFamily="34" charset="0"/>
              </a:defRPr>
            </a:lvl1pPr>
          </a:lstStyle>
          <a:p>
            <a:fld id="{B05D5058-89DB-0F4A-AAC1-FE69E805048B}" type="slidenum">
              <a:rPr lang="en-US" smtClean="0"/>
              <a:t>‹#›</a:t>
            </a:fld>
            <a:endParaRPr lang="en-US"/>
          </a:p>
        </p:txBody>
      </p:sp>
    </p:spTree>
    <p:extLst>
      <p:ext uri="{BB962C8B-B14F-4D97-AF65-F5344CB8AC3E}">
        <p14:creationId xmlns:p14="http://schemas.microsoft.com/office/powerpoint/2010/main" val="4134529251"/>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Last Slide">
    <p:bg>
      <p:bgPr>
        <a:solidFill>
          <a:schemeClr val="tx1"/>
        </a:solidFill>
        <a:effectLst/>
      </p:bgPr>
    </p:bg>
    <p:spTree>
      <p:nvGrpSpPr>
        <p:cNvPr id="1" name=""/>
        <p:cNvGrpSpPr/>
        <p:nvPr/>
      </p:nvGrpSpPr>
      <p:grpSpPr>
        <a:xfrm>
          <a:off x="0" y="0"/>
          <a:ext cx="0" cy="0"/>
          <a:chOff x="0" y="0"/>
          <a:chExt cx="0" cy="0"/>
        </a:xfrm>
      </p:grpSpPr>
      <p:sp>
        <p:nvSpPr>
          <p:cNvPr id="6" name="TextBox 5"/>
          <p:cNvSpPr txBox="1"/>
          <p:nvPr/>
        </p:nvSpPr>
        <p:spPr>
          <a:xfrm>
            <a:off x="203200" y="1975992"/>
            <a:ext cx="6299200" cy="1077218"/>
          </a:xfrm>
          <a:prstGeom prst="rect">
            <a:avLst/>
          </a:prstGeom>
          <a:noFill/>
        </p:spPr>
        <p:txBody>
          <a:bodyPr wrap="square" rtlCol="0">
            <a:spAutoFit/>
          </a:bodyPr>
          <a:lstStyle/>
          <a:p>
            <a:r>
              <a:rPr lang="en-US" sz="3200" b="0" dirty="0">
                <a:solidFill>
                  <a:schemeClr val="bg1"/>
                </a:solidFill>
                <a:latin typeface="Arial" panose="020B0604020202020204" pitchFamily="34" charset="0"/>
                <a:cs typeface="Arial" panose="020B0604020202020204" pitchFamily="34" charset="0"/>
              </a:rPr>
              <a:t>National Aeronautics</a:t>
            </a:r>
            <a:r>
              <a:rPr lang="en-US" sz="3200" b="0" baseline="0" dirty="0">
                <a:solidFill>
                  <a:schemeClr val="bg1"/>
                </a:solidFill>
                <a:latin typeface="Arial" panose="020B0604020202020204" pitchFamily="34" charset="0"/>
                <a:cs typeface="Arial" panose="020B0604020202020204" pitchFamily="34" charset="0"/>
              </a:rPr>
              <a:t> and Space Administration</a:t>
            </a:r>
            <a:endParaRPr lang="en-US" sz="3200" b="0" dirty="0">
              <a:solidFill>
                <a:schemeClr val="bg1"/>
              </a:solidFill>
              <a:latin typeface="Arial" panose="020B0604020202020204" pitchFamily="34" charset="0"/>
              <a:cs typeface="Arial" panose="020B0604020202020204" pitchFamily="34" charset="0"/>
            </a:endParaRPr>
          </a:p>
        </p:txBody>
      </p:sp>
      <p:sp>
        <p:nvSpPr>
          <p:cNvPr id="7" name="TextBox 6"/>
          <p:cNvSpPr txBox="1"/>
          <p:nvPr/>
        </p:nvSpPr>
        <p:spPr>
          <a:xfrm>
            <a:off x="203204" y="4724402"/>
            <a:ext cx="10191101" cy="954107"/>
          </a:xfrm>
          <a:prstGeom prst="rect">
            <a:avLst/>
          </a:prstGeom>
          <a:noFill/>
        </p:spPr>
        <p:txBody>
          <a:bodyPr wrap="square" rtlCol="0">
            <a:spAutoFit/>
          </a:bodyPr>
          <a:lstStyle/>
          <a:p>
            <a:r>
              <a:rPr lang="en-US" sz="2800" b="0" dirty="0">
                <a:solidFill>
                  <a:schemeClr val="bg1"/>
                </a:solidFill>
                <a:latin typeface="Arial" panose="020B0604020202020204" pitchFamily="34" charset="0"/>
                <a:cs typeface="Arial" panose="020B0604020202020204" pitchFamily="34" charset="0"/>
              </a:rPr>
              <a:t>Ames Research Center</a:t>
            </a:r>
            <a:br>
              <a:rPr lang="en-US" sz="2800" b="0" dirty="0">
                <a:solidFill>
                  <a:schemeClr val="bg1"/>
                </a:solidFill>
                <a:latin typeface="Arial" panose="020B0604020202020204" pitchFamily="34" charset="0"/>
                <a:cs typeface="Arial" panose="020B0604020202020204" pitchFamily="34" charset="0"/>
              </a:rPr>
            </a:br>
            <a:r>
              <a:rPr lang="en-US" sz="2800" b="0" dirty="0">
                <a:solidFill>
                  <a:schemeClr val="bg1"/>
                </a:solidFill>
                <a:latin typeface="Arial" panose="020B0604020202020204" pitchFamily="34" charset="0"/>
                <a:cs typeface="Arial" panose="020B0604020202020204" pitchFamily="34" charset="0"/>
              </a:rPr>
              <a:t>Entry Systems and Technology Division</a:t>
            </a:r>
          </a:p>
        </p:txBody>
      </p: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99200" y="800100"/>
            <a:ext cx="5715000" cy="3429000"/>
          </a:xfrm>
          <a:prstGeom prst="rect">
            <a:avLst/>
          </a:prstGeom>
        </p:spPr>
      </p:pic>
    </p:spTree>
    <p:extLst>
      <p:ext uri="{BB962C8B-B14F-4D97-AF65-F5344CB8AC3E}">
        <p14:creationId xmlns:p14="http://schemas.microsoft.com/office/powerpoint/2010/main" val="278542271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000"/>
                                        <p:tgtEl>
                                          <p:spTgt spid="9"/>
                                        </p:tgtEl>
                                      </p:cBhvr>
                                    </p:animEffect>
                                  </p:childTnLst>
                                </p:cTn>
                              </p:par>
                              <p:par>
                                <p:cTn id="8" presetID="42" presetClass="path" presetSubtype="0" accel="25000" decel="25000" fill="hold" nodeType="withEffect">
                                  <p:stCondLst>
                                    <p:cond delay="0"/>
                                  </p:stCondLst>
                                  <p:childTnLst>
                                    <p:animMotion origin="layout" path="M -0.25104 3.33333E-6 L -1.66667E-6 3.33333E-6 " pathEditMode="relative" rAng="0" ptsTypes="AA">
                                      <p:cBhvr>
                                        <p:cTn id="9" dur="2000" fill="hold"/>
                                        <p:tgtEl>
                                          <p:spTgt spid="9"/>
                                        </p:tgtEl>
                                        <p:attrNameLst>
                                          <p:attrName>ppt_x</p:attrName>
                                          <p:attrName>ppt_y</p:attrName>
                                        </p:attrNameLst>
                                      </p:cBhvr>
                                      <p:rCtr x="12552" y="0"/>
                                    </p:animMotion>
                                  </p:childTnLst>
                                </p:cTn>
                              </p:par>
                            </p:childTnLst>
                          </p:cTn>
                        </p:par>
                        <p:par>
                          <p:cTn id="10" fill="hold">
                            <p:stCondLst>
                              <p:cond delay="2000"/>
                            </p:stCondLst>
                            <p:childTnLst>
                              <p:par>
                                <p:cTn id="11" presetID="10"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childTnLst>
                          </p:cTn>
                        </p:par>
                        <p:par>
                          <p:cTn id="14" fill="hold">
                            <p:stCondLst>
                              <p:cond delay="2500"/>
                            </p:stCondLst>
                            <p:childTnLst>
                              <p:par>
                                <p:cTn id="15" presetID="10" presetClass="entr" presetSubtype="0"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FE730E-9D58-C748-889C-2FEB87DF386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BF65843-6443-8F42-972F-DEB97C636FFE}"/>
              </a:ext>
            </a:extLst>
          </p:cNvPr>
          <p:cNvSpPr>
            <a:spLocks noGrp="1"/>
          </p:cNvSpPr>
          <p:nvPr>
            <p:ph type="subTitle" idx="1"/>
          </p:nvPr>
        </p:nvSpPr>
        <p:spPr>
          <a:xfrm>
            <a:off x="1524000" y="3602038"/>
            <a:ext cx="9144000" cy="1655762"/>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A294ED5-0738-AD4F-9201-56DDDACE78E9}"/>
              </a:ext>
            </a:extLst>
          </p:cNvPr>
          <p:cNvSpPr>
            <a:spLocks noGrp="1"/>
          </p:cNvSpPr>
          <p:nvPr>
            <p:ph type="dt" sz="half" idx="10"/>
          </p:nvPr>
        </p:nvSpPr>
        <p:spPr/>
        <p:txBody>
          <a:bodyPr/>
          <a:lstStyle/>
          <a:p>
            <a:fld id="{EE7A9664-6C9E-5846-8B67-46E6B4D8E5A4}" type="datetime1">
              <a:rPr lang="en-US" smtClean="0"/>
              <a:t>1/20/23</a:t>
            </a:fld>
            <a:endParaRPr lang="en-US"/>
          </a:p>
        </p:txBody>
      </p:sp>
      <p:sp>
        <p:nvSpPr>
          <p:cNvPr id="5" name="Footer Placeholder 4">
            <a:extLst>
              <a:ext uri="{FF2B5EF4-FFF2-40B4-BE49-F238E27FC236}">
                <a16:creationId xmlns:a16="http://schemas.microsoft.com/office/drawing/2014/main" id="{93DCFD82-3428-9E49-A4C0-A292A840F22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AF6A04E-EAED-C34F-8739-434F3D5AF8F3}"/>
              </a:ext>
            </a:extLst>
          </p:cNvPr>
          <p:cNvSpPr>
            <a:spLocks noGrp="1"/>
          </p:cNvSpPr>
          <p:nvPr>
            <p:ph type="sldNum" sz="quarter" idx="12"/>
          </p:nvPr>
        </p:nvSpPr>
        <p:spPr/>
        <p:txBody>
          <a:bodyPr/>
          <a:lstStyle/>
          <a:p>
            <a:fld id="{B05D5058-89DB-0F4A-AAC1-FE69E805048B}" type="slidenum">
              <a:rPr lang="en-US" smtClean="0"/>
              <a:t>‹#›</a:t>
            </a:fld>
            <a:endParaRPr lang="en-US"/>
          </a:p>
        </p:txBody>
      </p:sp>
    </p:spTree>
    <p:extLst>
      <p:ext uri="{BB962C8B-B14F-4D97-AF65-F5344CB8AC3E}">
        <p14:creationId xmlns:p14="http://schemas.microsoft.com/office/powerpoint/2010/main" val="24041694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gi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 name="Rectangle 10"/>
          <p:cNvSpPr/>
          <p:nvPr/>
        </p:nvSpPr>
        <p:spPr>
          <a:xfrm>
            <a:off x="0" y="6"/>
            <a:ext cx="12192000" cy="6857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b="1" dirty="0"/>
          </a:p>
        </p:txBody>
      </p:sp>
      <p:sp>
        <p:nvSpPr>
          <p:cNvPr id="2" name="Title Placeholder 1"/>
          <p:cNvSpPr>
            <a:spLocks noGrp="1"/>
          </p:cNvSpPr>
          <p:nvPr>
            <p:ph type="title"/>
          </p:nvPr>
        </p:nvSpPr>
        <p:spPr>
          <a:xfrm>
            <a:off x="609600" y="45092"/>
            <a:ext cx="10972800" cy="640708"/>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609599" y="914403"/>
            <a:ext cx="10972800" cy="548332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2" name="Picture 11"/>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11165016" y="52088"/>
            <a:ext cx="975360" cy="585216"/>
          </a:xfrm>
          <a:prstGeom prst="rect">
            <a:avLst/>
          </a:prstGeom>
        </p:spPr>
      </p:pic>
      <p:sp>
        <p:nvSpPr>
          <p:cNvPr id="5" name="Date Placeholder 4"/>
          <p:cNvSpPr>
            <a:spLocks noGrp="1"/>
          </p:cNvSpPr>
          <p:nvPr>
            <p:ph type="dt" sz="half" idx="2"/>
          </p:nvPr>
        </p:nvSpPr>
        <p:spPr>
          <a:xfrm>
            <a:off x="609601" y="6538666"/>
            <a:ext cx="2136347" cy="158861"/>
          </a:xfrm>
          <a:prstGeom prst="rect">
            <a:avLst/>
          </a:prstGeom>
        </p:spPr>
        <p:txBody>
          <a:bodyPr vert="horz" lIns="91440" tIns="45720" rIns="91440" bIns="45720" rtlCol="0" anchor="ctr"/>
          <a:lstStyle>
            <a:lvl1pPr algn="l">
              <a:defRPr sz="1051">
                <a:solidFill>
                  <a:schemeClr val="tx1">
                    <a:lumMod val="50000"/>
                    <a:lumOff val="50000"/>
                  </a:schemeClr>
                </a:solidFill>
                <a:latin typeface="Arial" panose="020B0604020202020204" pitchFamily="34" charset="0"/>
                <a:cs typeface="Arial" panose="020B0604020202020204" pitchFamily="34" charset="0"/>
              </a:defRPr>
            </a:lvl1pPr>
          </a:lstStyle>
          <a:p>
            <a:fld id="{42526871-E1A4-A94F-BD5A-B19407A2BB08}" type="datetime1">
              <a:rPr lang="en-US" smtClean="0"/>
              <a:t>1/20/23</a:t>
            </a:fld>
            <a:endParaRPr lang="en-US"/>
          </a:p>
        </p:txBody>
      </p:sp>
      <p:sp>
        <p:nvSpPr>
          <p:cNvPr id="6" name="Footer Placeholder 5"/>
          <p:cNvSpPr>
            <a:spLocks noGrp="1"/>
          </p:cNvSpPr>
          <p:nvPr>
            <p:ph type="ftr" sz="quarter" idx="3"/>
          </p:nvPr>
        </p:nvSpPr>
        <p:spPr>
          <a:xfrm>
            <a:off x="3048000" y="6538665"/>
            <a:ext cx="6096000" cy="158861"/>
          </a:xfrm>
          <a:prstGeom prst="rect">
            <a:avLst/>
          </a:prstGeom>
        </p:spPr>
        <p:txBody>
          <a:bodyPr vert="horz" lIns="91440" tIns="45720" rIns="91440" bIns="45720" rtlCol="0" anchor="ctr"/>
          <a:lstStyle>
            <a:lvl1pPr algn="ctr">
              <a:defRPr sz="1051">
                <a:solidFill>
                  <a:schemeClr val="tx1">
                    <a:lumMod val="50000"/>
                    <a:lumOff val="50000"/>
                  </a:schemeClr>
                </a:solidFill>
                <a:latin typeface="Arial" panose="020B0604020202020204" pitchFamily="34" charset="0"/>
                <a:cs typeface="Arial" panose="020B0604020202020204" pitchFamily="34" charset="0"/>
              </a:defRPr>
            </a:lvl1pPr>
          </a:lstStyle>
          <a:p>
            <a:endParaRPr lang="en-US"/>
          </a:p>
        </p:txBody>
      </p:sp>
      <p:sp>
        <p:nvSpPr>
          <p:cNvPr id="7" name="Slide Number Placeholder 6"/>
          <p:cNvSpPr>
            <a:spLocks noGrp="1"/>
          </p:cNvSpPr>
          <p:nvPr>
            <p:ph type="sldNum" sz="quarter" idx="4"/>
          </p:nvPr>
        </p:nvSpPr>
        <p:spPr>
          <a:xfrm>
            <a:off x="10365934" y="6529896"/>
            <a:ext cx="1219199" cy="156373"/>
          </a:xfrm>
          <a:prstGeom prst="rect">
            <a:avLst/>
          </a:prstGeom>
        </p:spPr>
        <p:txBody>
          <a:bodyPr vert="horz" lIns="91440" tIns="45720" rIns="91440" bIns="45720" rtlCol="0" anchor="ctr"/>
          <a:lstStyle>
            <a:lvl1pPr algn="r">
              <a:defRPr sz="1051">
                <a:solidFill>
                  <a:schemeClr val="tx1">
                    <a:lumMod val="50000"/>
                    <a:lumOff val="50000"/>
                  </a:schemeClr>
                </a:solidFill>
                <a:latin typeface="Arial" panose="020B0604020202020204" pitchFamily="34" charset="0"/>
                <a:cs typeface="Arial" panose="020B0604020202020204" pitchFamily="34" charset="0"/>
              </a:defRPr>
            </a:lvl1pPr>
          </a:lstStyle>
          <a:p>
            <a:fld id="{B05D5058-89DB-0F4A-AAC1-FE69E805048B}" type="slidenum">
              <a:rPr lang="en-US" smtClean="0"/>
              <a:t>‹#›</a:t>
            </a:fld>
            <a:endParaRPr lang="en-US"/>
          </a:p>
        </p:txBody>
      </p:sp>
    </p:spTree>
    <p:extLst>
      <p:ext uri="{BB962C8B-B14F-4D97-AF65-F5344CB8AC3E}">
        <p14:creationId xmlns:p14="http://schemas.microsoft.com/office/powerpoint/2010/main" val="170045606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transition>
    <p:fade/>
  </p:transition>
  <p:hf hdr="0" ftr="0" dt="0"/>
  <p:txStyles>
    <p:titleStyle>
      <a:lvl1pPr algn="ctr" defTabSz="914377" rtl="0" eaLnBrk="1" latinLnBrk="0" hangingPunct="1">
        <a:lnSpc>
          <a:spcPct val="90000"/>
        </a:lnSpc>
        <a:spcBef>
          <a:spcPct val="0"/>
        </a:spcBef>
        <a:buNone/>
        <a:defRPr sz="2800" b="1" kern="1200">
          <a:solidFill>
            <a:schemeClr val="bg1"/>
          </a:solidFill>
          <a:latin typeface="Arial" panose="020B0604020202020204" pitchFamily="34" charset="0"/>
          <a:ea typeface="+mj-ea"/>
          <a:cs typeface="Arial" panose="020B0604020202020204" pitchFamily="34" charset="0"/>
        </a:defRPr>
      </a:lvl1pPr>
    </p:titleStyle>
    <p:bodyStyle>
      <a:lvl1pPr marL="228594" indent="-228594" algn="l" defTabSz="914377" rtl="0" eaLnBrk="1" latinLnBrk="0" hangingPunct="1">
        <a:lnSpc>
          <a:spcPct val="100000"/>
        </a:lnSpc>
        <a:spcBef>
          <a:spcPts val="1000"/>
        </a:spcBef>
        <a:buClr>
          <a:srgbClr val="0066B3"/>
        </a:buClr>
        <a:buSzPct val="120000"/>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1pPr>
      <a:lvl2pPr marL="461951" indent="-228594" algn="l" defTabSz="914377" rtl="0" eaLnBrk="1" latinLnBrk="0" hangingPunct="1">
        <a:lnSpc>
          <a:spcPct val="100000"/>
        </a:lnSpc>
        <a:spcBef>
          <a:spcPts val="500"/>
        </a:spcBef>
        <a:buClr>
          <a:srgbClr val="0066B3"/>
        </a:buClr>
        <a:buSzPct val="120000"/>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2pPr>
      <a:lvl3pPr marL="684196" indent="-228594" algn="l" defTabSz="914377" rtl="0" eaLnBrk="1" latinLnBrk="0" hangingPunct="1">
        <a:lnSpc>
          <a:spcPct val="100000"/>
        </a:lnSpc>
        <a:spcBef>
          <a:spcPts val="500"/>
        </a:spcBef>
        <a:buClr>
          <a:srgbClr val="0066B3"/>
        </a:buClr>
        <a:buFont typeface="Wingdings" panose="05000000000000000000" pitchFamily="2" charset="2"/>
        <a:buChar char="§"/>
        <a:defRPr sz="1800" kern="1200">
          <a:solidFill>
            <a:schemeClr val="tx1"/>
          </a:solidFill>
          <a:latin typeface="Arial" panose="020B0604020202020204" pitchFamily="34" charset="0"/>
          <a:ea typeface="+mn-ea"/>
          <a:cs typeface="Arial" panose="020B0604020202020204" pitchFamily="34" charset="0"/>
        </a:defRPr>
      </a:lvl3pPr>
      <a:lvl4pPr marL="914377" indent="-228594" algn="l" defTabSz="914377" rtl="0" eaLnBrk="1" latinLnBrk="0" hangingPunct="1">
        <a:lnSpc>
          <a:spcPct val="100000"/>
        </a:lnSpc>
        <a:spcBef>
          <a:spcPts val="500"/>
        </a:spcBef>
        <a:buClr>
          <a:srgbClr val="0066B3"/>
        </a:buClr>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4pPr>
      <a:lvl5pPr marL="1144559" indent="-228594" algn="l" defTabSz="914377" rtl="0" eaLnBrk="1" latinLnBrk="0" hangingPunct="1">
        <a:lnSpc>
          <a:spcPct val="100000"/>
        </a:lnSpc>
        <a:spcBef>
          <a:spcPts val="500"/>
        </a:spcBef>
        <a:buClr>
          <a:srgbClr val="0066B3"/>
        </a:buClr>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288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8.png"/><Relationship Id="rId4" Type="http://schemas.openxmlformats.org/officeDocument/2006/relationships/image" Target="../media/image27.pn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30.jpg"/><Relationship Id="rId4" Type="http://schemas.openxmlformats.org/officeDocument/2006/relationships/image" Target="../media/image2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E770B8-6E98-554A-8D80-A7CCC697608C}"/>
              </a:ext>
            </a:extLst>
          </p:cNvPr>
          <p:cNvSpPr>
            <a:spLocks noGrp="1"/>
          </p:cNvSpPr>
          <p:nvPr>
            <p:ph type="ctrTitle"/>
          </p:nvPr>
        </p:nvSpPr>
        <p:spPr>
          <a:xfrm>
            <a:off x="914400" y="1247818"/>
            <a:ext cx="10363200" cy="3300383"/>
          </a:xfrm>
        </p:spPr>
        <p:txBody>
          <a:bodyPr/>
          <a:lstStyle/>
          <a:p>
            <a:r>
              <a:rPr lang="en-US" dirty="0"/>
              <a:t>Stagnation Point Convective Heating Correlations for Entry into H</a:t>
            </a:r>
            <a:r>
              <a:rPr lang="en-US" baseline="-25000" dirty="0"/>
              <a:t>2</a:t>
            </a:r>
            <a:r>
              <a:rPr lang="en-US" dirty="0"/>
              <a:t>/He Atmospheres</a:t>
            </a:r>
          </a:p>
        </p:txBody>
      </p:sp>
      <p:sp>
        <p:nvSpPr>
          <p:cNvPr id="3" name="Subtitle 2">
            <a:extLst>
              <a:ext uri="{FF2B5EF4-FFF2-40B4-BE49-F238E27FC236}">
                <a16:creationId xmlns:a16="http://schemas.microsoft.com/office/drawing/2014/main" id="{0C4F0AD2-FBC6-E84F-8142-45D4CDF98BD4}"/>
              </a:ext>
            </a:extLst>
          </p:cNvPr>
          <p:cNvSpPr>
            <a:spLocks noGrp="1"/>
          </p:cNvSpPr>
          <p:nvPr>
            <p:ph type="subTitle" idx="1"/>
          </p:nvPr>
        </p:nvSpPr>
        <p:spPr>
          <a:xfrm>
            <a:off x="914403" y="4143439"/>
            <a:ext cx="10363199" cy="1655763"/>
          </a:xfrm>
        </p:spPr>
        <p:txBody>
          <a:bodyPr>
            <a:noAutofit/>
          </a:bodyPr>
          <a:lstStyle/>
          <a:p>
            <a:r>
              <a:rPr lang="en-US" sz="2000" b="1" dirty="0"/>
              <a:t>Alex T. Carroll</a:t>
            </a:r>
          </a:p>
          <a:p>
            <a:r>
              <a:rPr lang="en-US" sz="2000" dirty="0"/>
              <a:t>AMA at NASA Ames Research Center</a:t>
            </a:r>
          </a:p>
          <a:p>
            <a:r>
              <a:rPr lang="en-US" sz="2000" b="1" dirty="0"/>
              <a:t>Aaron M. Brandis</a:t>
            </a:r>
          </a:p>
          <a:p>
            <a:r>
              <a:rPr lang="en-US" sz="2000" dirty="0"/>
              <a:t>NASA Ames Research Center</a:t>
            </a:r>
          </a:p>
        </p:txBody>
      </p:sp>
      <p:sp>
        <p:nvSpPr>
          <p:cNvPr id="4" name="Text Placeholder 3">
            <a:extLst>
              <a:ext uri="{FF2B5EF4-FFF2-40B4-BE49-F238E27FC236}">
                <a16:creationId xmlns:a16="http://schemas.microsoft.com/office/drawing/2014/main" id="{CE3B72EE-CA1D-4D49-BA80-B65F91406735}"/>
              </a:ext>
            </a:extLst>
          </p:cNvPr>
          <p:cNvSpPr>
            <a:spLocks noGrp="1"/>
          </p:cNvSpPr>
          <p:nvPr>
            <p:ph type="body" sz="quarter" idx="10"/>
          </p:nvPr>
        </p:nvSpPr>
        <p:spPr/>
        <p:txBody>
          <a:bodyPr/>
          <a:lstStyle/>
          <a:p>
            <a:pPr algn="l"/>
            <a:r>
              <a:rPr lang="en-US" dirty="0"/>
              <a:t>January 23</a:t>
            </a:r>
            <a:r>
              <a:rPr lang="en-US" baseline="30000" dirty="0"/>
              <a:t>rd</a:t>
            </a:r>
            <a:r>
              <a:rPr lang="en-US" dirty="0"/>
              <a:t>, 2023</a:t>
            </a:r>
          </a:p>
        </p:txBody>
      </p:sp>
      <p:sp>
        <p:nvSpPr>
          <p:cNvPr id="7" name="Rectangle 6">
            <a:extLst>
              <a:ext uri="{FF2B5EF4-FFF2-40B4-BE49-F238E27FC236}">
                <a16:creationId xmlns:a16="http://schemas.microsoft.com/office/drawing/2014/main" id="{62B79D0A-B079-EE4C-A5A7-4C0ACEC4814A}"/>
              </a:ext>
            </a:extLst>
          </p:cNvPr>
          <p:cNvSpPr/>
          <p:nvPr/>
        </p:nvSpPr>
        <p:spPr>
          <a:xfrm>
            <a:off x="11047231" y="23622"/>
            <a:ext cx="1116193" cy="643128"/>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14E22FEE-E51C-7E43-AD51-017266F37D3D}"/>
              </a:ext>
            </a:extLst>
          </p:cNvPr>
          <p:cNvPicPr>
            <a:picLocks noChangeAspect="1"/>
          </p:cNvPicPr>
          <p:nvPr/>
        </p:nvPicPr>
        <p:blipFill>
          <a:blip r:embed="rId3"/>
          <a:stretch>
            <a:fillRect/>
          </a:stretch>
        </p:blipFill>
        <p:spPr>
          <a:xfrm>
            <a:off x="10873993" y="-20481"/>
            <a:ext cx="1462667" cy="731334"/>
          </a:xfrm>
          <a:prstGeom prst="rect">
            <a:avLst/>
          </a:prstGeom>
        </p:spPr>
      </p:pic>
      <p:pic>
        <p:nvPicPr>
          <p:cNvPr id="8" name="Picture 7" descr="A picture containing text, clipart&#10;&#10;Description automatically generated">
            <a:extLst>
              <a:ext uri="{FF2B5EF4-FFF2-40B4-BE49-F238E27FC236}">
                <a16:creationId xmlns:a16="http://schemas.microsoft.com/office/drawing/2014/main" id="{48B03E3F-CF3B-4E45-C244-AEC80EB875B1}"/>
              </a:ext>
            </a:extLst>
          </p:cNvPr>
          <p:cNvPicPr>
            <a:picLocks noChangeAspect="1"/>
          </p:cNvPicPr>
          <p:nvPr/>
        </p:nvPicPr>
        <p:blipFill>
          <a:blip r:embed="rId4"/>
          <a:stretch>
            <a:fillRect/>
          </a:stretch>
        </p:blipFill>
        <p:spPr>
          <a:xfrm>
            <a:off x="9055100" y="5892800"/>
            <a:ext cx="2222500" cy="660400"/>
          </a:xfrm>
          <a:prstGeom prst="rect">
            <a:avLst/>
          </a:prstGeom>
        </p:spPr>
      </p:pic>
    </p:spTree>
    <p:extLst>
      <p:ext uri="{BB962C8B-B14F-4D97-AF65-F5344CB8AC3E}">
        <p14:creationId xmlns:p14="http://schemas.microsoft.com/office/powerpoint/2010/main" val="1461487648"/>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D627D5-CCF6-E94E-A88E-EF0A8128A2EF}"/>
              </a:ext>
            </a:extLst>
          </p:cNvPr>
          <p:cNvSpPr>
            <a:spLocks noGrp="1"/>
          </p:cNvSpPr>
          <p:nvPr>
            <p:ph type="title"/>
          </p:nvPr>
        </p:nvSpPr>
        <p:spPr/>
        <p:txBody>
          <a:bodyPr/>
          <a:lstStyle/>
          <a:p>
            <a:r>
              <a:rPr lang="en-US" dirty="0"/>
              <a:t>Introduction</a:t>
            </a:r>
          </a:p>
        </p:txBody>
      </p:sp>
      <p:sp>
        <p:nvSpPr>
          <p:cNvPr id="3" name="Content Placeholder 2">
            <a:extLst>
              <a:ext uri="{FF2B5EF4-FFF2-40B4-BE49-F238E27FC236}">
                <a16:creationId xmlns:a16="http://schemas.microsoft.com/office/drawing/2014/main" id="{AB18D1E5-3816-EE4D-A424-B838C2509106}"/>
              </a:ext>
            </a:extLst>
          </p:cNvPr>
          <p:cNvSpPr>
            <a:spLocks noGrp="1"/>
          </p:cNvSpPr>
          <p:nvPr>
            <p:ph idx="1"/>
          </p:nvPr>
        </p:nvSpPr>
        <p:spPr>
          <a:xfrm>
            <a:off x="666752" y="1011628"/>
            <a:ext cx="5429248" cy="5483329"/>
          </a:xfrm>
        </p:spPr>
        <p:txBody>
          <a:bodyPr>
            <a:noAutofit/>
          </a:bodyPr>
          <a:lstStyle/>
          <a:p>
            <a:pPr>
              <a:spcAft>
                <a:spcPts val="1000"/>
              </a:spcAft>
            </a:pPr>
            <a:r>
              <a:rPr lang="en-US" sz="2000" dirty="0"/>
              <a:t>2023-2032 planetary science decadal survey </a:t>
            </a:r>
            <a:r>
              <a:rPr lang="en-US" sz="2000" dirty="0">
                <a:solidFill>
                  <a:srgbClr val="0070C0"/>
                </a:solidFill>
              </a:rPr>
              <a:t>[1] </a:t>
            </a:r>
            <a:r>
              <a:rPr lang="en-US" sz="2000" dirty="0"/>
              <a:t>identified probe missions to gas/ ice giants as priorities</a:t>
            </a:r>
            <a:endParaRPr lang="en-US" sz="1000" dirty="0"/>
          </a:p>
          <a:p>
            <a:pPr>
              <a:spcAft>
                <a:spcPts val="1000"/>
              </a:spcAft>
            </a:pPr>
            <a:r>
              <a:rPr lang="en-US" sz="2000" dirty="0"/>
              <a:t>Atmospheres composed primarily of H</a:t>
            </a:r>
            <a:r>
              <a:rPr lang="en-US" sz="2000" baseline="-25000" dirty="0"/>
              <a:t>2</a:t>
            </a:r>
            <a:r>
              <a:rPr lang="en-US" sz="2000" dirty="0"/>
              <a:t>/He</a:t>
            </a:r>
            <a:endParaRPr lang="en-US" sz="1000" dirty="0"/>
          </a:p>
          <a:p>
            <a:pPr>
              <a:spcAft>
                <a:spcPts val="1000"/>
              </a:spcAft>
            </a:pPr>
            <a:r>
              <a:rPr lang="en-US" sz="2000" dirty="0"/>
              <a:t>Design of TPS requires accurate predictions of heating rates</a:t>
            </a:r>
            <a:endParaRPr lang="en-US" sz="1000" dirty="0"/>
          </a:p>
          <a:p>
            <a:pPr>
              <a:spcAft>
                <a:spcPts val="1000"/>
              </a:spcAft>
            </a:pPr>
            <a:r>
              <a:rPr lang="en-US" sz="2000" dirty="0"/>
              <a:t>CFD performed over large range of entry conditions to develop heating correlations</a:t>
            </a:r>
            <a:endParaRPr lang="en-US" sz="1000" dirty="0"/>
          </a:p>
          <a:p>
            <a:pPr lvl="1">
              <a:spcBef>
                <a:spcPts val="1000"/>
              </a:spcBef>
              <a:spcAft>
                <a:spcPts val="1000"/>
              </a:spcAft>
            </a:pPr>
            <a:r>
              <a:rPr lang="en-US" sz="1800" dirty="0"/>
              <a:t>Focus on Neptune, Saturn, and Uranus</a:t>
            </a:r>
          </a:p>
          <a:p>
            <a:pPr lvl="1">
              <a:spcBef>
                <a:spcPts val="1000"/>
              </a:spcBef>
              <a:spcAft>
                <a:spcPts val="1000"/>
              </a:spcAft>
            </a:pPr>
            <a:r>
              <a:rPr lang="en-US" sz="1800" dirty="0"/>
              <a:t>Limited to correlations of convective heating</a:t>
            </a:r>
          </a:p>
        </p:txBody>
      </p:sp>
      <p:pic>
        <p:nvPicPr>
          <p:cNvPr id="7" name="Picture 6" descr="A screenshot of a solar system&#10;&#10;Description automatically generated with low confidence">
            <a:extLst>
              <a:ext uri="{FF2B5EF4-FFF2-40B4-BE49-F238E27FC236}">
                <a16:creationId xmlns:a16="http://schemas.microsoft.com/office/drawing/2014/main" id="{9D65A685-5791-A54F-8EEB-603C9E899D05}"/>
              </a:ext>
            </a:extLst>
          </p:cNvPr>
          <p:cNvPicPr>
            <a:picLocks noChangeAspect="1"/>
          </p:cNvPicPr>
          <p:nvPr/>
        </p:nvPicPr>
        <p:blipFill>
          <a:blip r:embed="rId3"/>
          <a:stretch>
            <a:fillRect/>
          </a:stretch>
        </p:blipFill>
        <p:spPr>
          <a:xfrm>
            <a:off x="6546813" y="1679668"/>
            <a:ext cx="5447579" cy="3250488"/>
          </a:xfrm>
          <a:prstGeom prst="rect">
            <a:avLst/>
          </a:prstGeom>
        </p:spPr>
      </p:pic>
      <p:sp>
        <p:nvSpPr>
          <p:cNvPr id="8" name="TextBox 7">
            <a:extLst>
              <a:ext uri="{FF2B5EF4-FFF2-40B4-BE49-F238E27FC236}">
                <a16:creationId xmlns:a16="http://schemas.microsoft.com/office/drawing/2014/main" id="{02801A11-7A92-6341-A326-4B2E26C270CD}"/>
              </a:ext>
            </a:extLst>
          </p:cNvPr>
          <p:cNvSpPr txBox="1"/>
          <p:nvPr/>
        </p:nvSpPr>
        <p:spPr>
          <a:xfrm>
            <a:off x="11525248" y="4930156"/>
            <a:ext cx="469144" cy="400110"/>
          </a:xfrm>
          <a:prstGeom prst="rect">
            <a:avLst/>
          </a:prstGeom>
          <a:noFill/>
        </p:spPr>
        <p:txBody>
          <a:bodyPr wrap="square" rtlCol="0">
            <a:spAutoFit/>
          </a:bodyPr>
          <a:lstStyle/>
          <a:p>
            <a:r>
              <a:rPr lang="en-US" sz="2000" dirty="0">
                <a:solidFill>
                  <a:srgbClr val="0070C0"/>
                </a:solidFill>
              </a:rPr>
              <a:t>[2]</a:t>
            </a:r>
          </a:p>
        </p:txBody>
      </p:sp>
      <p:sp>
        <p:nvSpPr>
          <p:cNvPr id="4" name="Slide Number Placeholder 3">
            <a:extLst>
              <a:ext uri="{FF2B5EF4-FFF2-40B4-BE49-F238E27FC236}">
                <a16:creationId xmlns:a16="http://schemas.microsoft.com/office/drawing/2014/main" id="{AF27BBC5-EA3F-5C4C-A80A-1B7624DB9930}"/>
              </a:ext>
            </a:extLst>
          </p:cNvPr>
          <p:cNvSpPr>
            <a:spLocks noGrp="1"/>
          </p:cNvSpPr>
          <p:nvPr>
            <p:ph type="sldNum" sz="quarter" idx="4"/>
          </p:nvPr>
        </p:nvSpPr>
        <p:spPr/>
        <p:txBody>
          <a:bodyPr/>
          <a:lstStyle/>
          <a:p>
            <a:fld id="{B05D5058-89DB-0F4A-AAC1-FE69E805048B}" type="slidenum">
              <a:rPr lang="en-US" smtClean="0"/>
              <a:t>2</a:t>
            </a:fld>
            <a:endParaRPr lang="en-US" dirty="0"/>
          </a:p>
        </p:txBody>
      </p:sp>
      <p:sp>
        <p:nvSpPr>
          <p:cNvPr id="9" name="TextBox 8">
            <a:extLst>
              <a:ext uri="{FF2B5EF4-FFF2-40B4-BE49-F238E27FC236}">
                <a16:creationId xmlns:a16="http://schemas.microsoft.com/office/drawing/2014/main" id="{E197C11D-E944-9C4F-BC9E-6F2273CB7754}"/>
              </a:ext>
            </a:extLst>
          </p:cNvPr>
          <p:cNvSpPr txBox="1"/>
          <p:nvPr/>
        </p:nvSpPr>
        <p:spPr>
          <a:xfrm>
            <a:off x="666752" y="6224604"/>
            <a:ext cx="9699182" cy="461665"/>
          </a:xfrm>
          <a:prstGeom prst="rect">
            <a:avLst/>
          </a:prstGeom>
          <a:noFill/>
        </p:spPr>
        <p:txBody>
          <a:bodyPr wrap="square" rtlCol="0">
            <a:spAutoFit/>
          </a:bodyPr>
          <a:lstStyle/>
          <a:p>
            <a:r>
              <a:rPr lang="en-US" sz="1200" dirty="0">
                <a:solidFill>
                  <a:srgbClr val="0070C0"/>
                </a:solidFill>
                <a:effectLst/>
              </a:rPr>
              <a:t>[1] </a:t>
            </a:r>
            <a:r>
              <a:rPr lang="en-US" sz="1200" i="1" dirty="0">
                <a:solidFill>
                  <a:srgbClr val="0070C0"/>
                </a:solidFill>
                <a:effectLst/>
              </a:rPr>
              <a:t>Origins, Worlds, and Life: A Decadal Strategy for Planetary Science and Astrobiology 2023-2032</a:t>
            </a:r>
            <a:r>
              <a:rPr lang="en-US" sz="1200" dirty="0">
                <a:solidFill>
                  <a:srgbClr val="0070C0"/>
                </a:solidFill>
                <a:effectLst/>
              </a:rPr>
              <a:t>, The National Academies Press, 2022.</a:t>
            </a:r>
          </a:p>
          <a:p>
            <a:r>
              <a:rPr lang="en-US" sz="1200" dirty="0">
                <a:solidFill>
                  <a:srgbClr val="0070C0"/>
                </a:solidFill>
              </a:rPr>
              <a:t>[2] </a:t>
            </a:r>
            <a:r>
              <a:rPr lang="en-US" sz="1200" u="none" strike="noStrike" dirty="0">
                <a:solidFill>
                  <a:srgbClr val="0070C0"/>
                </a:solidFill>
                <a:effectLst/>
              </a:rPr>
              <a:t>JPL/Caltech, based on material from the Lunar and Planetary Institute</a:t>
            </a:r>
            <a:endParaRPr lang="en-US" sz="1200" dirty="0">
              <a:solidFill>
                <a:srgbClr val="0070C0"/>
              </a:solidFill>
            </a:endParaRPr>
          </a:p>
        </p:txBody>
      </p:sp>
      <p:grpSp>
        <p:nvGrpSpPr>
          <p:cNvPr id="12" name="Group 11">
            <a:extLst>
              <a:ext uri="{FF2B5EF4-FFF2-40B4-BE49-F238E27FC236}">
                <a16:creationId xmlns:a16="http://schemas.microsoft.com/office/drawing/2014/main" id="{47F11606-679C-D842-BB60-3829D8437D15}"/>
              </a:ext>
            </a:extLst>
          </p:cNvPr>
          <p:cNvGrpSpPr/>
          <p:nvPr/>
        </p:nvGrpSpPr>
        <p:grpSpPr>
          <a:xfrm>
            <a:off x="10873993" y="-20481"/>
            <a:ext cx="1462667" cy="731334"/>
            <a:chOff x="10873993" y="-20481"/>
            <a:chExt cx="1462667" cy="731334"/>
          </a:xfrm>
        </p:grpSpPr>
        <p:sp>
          <p:nvSpPr>
            <p:cNvPr id="11" name="Rectangle 10">
              <a:extLst>
                <a:ext uri="{FF2B5EF4-FFF2-40B4-BE49-F238E27FC236}">
                  <a16:creationId xmlns:a16="http://schemas.microsoft.com/office/drawing/2014/main" id="{69F5126C-F02E-E84A-8164-9384DE0ADF69}"/>
                </a:ext>
              </a:extLst>
            </p:cNvPr>
            <p:cNvSpPr/>
            <p:nvPr/>
          </p:nvSpPr>
          <p:spPr>
            <a:xfrm>
              <a:off x="11047231" y="23622"/>
              <a:ext cx="1116193" cy="643128"/>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F82F99D6-9C6B-4540-8714-A8E38879C37C}"/>
                </a:ext>
              </a:extLst>
            </p:cNvPr>
            <p:cNvPicPr>
              <a:picLocks noChangeAspect="1"/>
            </p:cNvPicPr>
            <p:nvPr/>
          </p:nvPicPr>
          <p:blipFill>
            <a:blip r:embed="rId4"/>
            <a:stretch>
              <a:fillRect/>
            </a:stretch>
          </p:blipFill>
          <p:spPr>
            <a:xfrm>
              <a:off x="10873993" y="-20481"/>
              <a:ext cx="1462667" cy="731334"/>
            </a:xfrm>
            <a:prstGeom prst="rect">
              <a:avLst/>
            </a:prstGeom>
          </p:spPr>
        </p:pic>
      </p:grpSp>
    </p:spTree>
    <p:extLst>
      <p:ext uri="{BB962C8B-B14F-4D97-AF65-F5344CB8AC3E}">
        <p14:creationId xmlns:p14="http://schemas.microsoft.com/office/powerpoint/2010/main" val="3312805940"/>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1243B9AB-F032-1B48-8EB3-BFC1FAE8ED07}"/>
                  </a:ext>
                </a:extLst>
              </p:cNvPr>
              <p:cNvSpPr>
                <a:spLocks noGrp="1"/>
              </p:cNvSpPr>
              <p:nvPr>
                <p:ph idx="1"/>
              </p:nvPr>
            </p:nvSpPr>
            <p:spPr>
              <a:xfrm>
                <a:off x="609599" y="914403"/>
                <a:ext cx="11039063" cy="4963883"/>
              </a:xfrm>
            </p:spPr>
            <p:txBody>
              <a:bodyPr>
                <a:noAutofit/>
              </a:bodyPr>
              <a:lstStyle/>
              <a:p>
                <a:pPr>
                  <a:spcAft>
                    <a:spcPts val="1000"/>
                  </a:spcAft>
                </a:pPr>
                <a:r>
                  <a:rPr lang="en-US" sz="2000" dirty="0"/>
                  <a:t>Sutton and Graves </a:t>
                </a:r>
                <a:r>
                  <a:rPr lang="en-US" sz="2000" dirty="0">
                    <a:solidFill>
                      <a:srgbClr val="0070C0"/>
                    </a:solidFill>
                  </a:rPr>
                  <a:t>[1] </a:t>
                </a:r>
                <a:r>
                  <a:rPr lang="en-US" sz="2000" dirty="0"/>
                  <a:t>relation for stagnation point convective heating:</a:t>
                </a:r>
              </a:p>
              <a:p>
                <a:pPr>
                  <a:spcAft>
                    <a:spcPts val="1000"/>
                  </a:spcAft>
                </a:pPr>
                <a:endParaRPr lang="en-US" sz="500" dirty="0">
                  <a:solidFill>
                    <a:srgbClr val="0070C0"/>
                  </a:solidFill>
                </a:endParaRPr>
              </a:p>
              <a:p>
                <a:pPr marL="0" indent="0">
                  <a:spcAft>
                    <a:spcPts val="1000"/>
                  </a:spcAft>
                  <a:buNone/>
                </a:pPr>
                <a14:m>
                  <m:oMathPara xmlns:m="http://schemas.openxmlformats.org/officeDocument/2006/math">
                    <m:oMathParaPr>
                      <m:jc m:val="centerGroup"/>
                    </m:oMathParaPr>
                    <m:oMath xmlns:m="http://schemas.openxmlformats.org/officeDocument/2006/math">
                      <m:sSub>
                        <m:sSubPr>
                          <m:ctrlPr>
                            <a:rPr lang="en-US" sz="2000" b="0" i="1" dirty="0" smtClean="0">
                              <a:latin typeface="Cambria Math" panose="02040503050406030204" pitchFamily="18" charset="0"/>
                            </a:rPr>
                          </m:ctrlPr>
                        </m:sSubPr>
                        <m:e>
                          <m:acc>
                            <m:accPr>
                              <m:chr m:val="̇"/>
                              <m:ctrlPr>
                                <a:rPr lang="en-US" sz="2000" b="0" i="1" smtClean="0">
                                  <a:latin typeface="Cambria Math" panose="02040503050406030204" pitchFamily="18" charset="0"/>
                                </a:rPr>
                              </m:ctrlPr>
                            </m:accPr>
                            <m:e>
                              <m:r>
                                <a:rPr lang="en-US" sz="2000" b="0" i="1" smtClean="0">
                                  <a:latin typeface="Cambria Math" panose="02040503050406030204" pitchFamily="18" charset="0"/>
                                </a:rPr>
                                <m:t>𝑞</m:t>
                              </m:r>
                            </m:e>
                          </m:acc>
                        </m:e>
                        <m:sub>
                          <m:r>
                            <a:rPr lang="en-US" sz="2000" b="0" i="1" dirty="0" smtClean="0">
                              <a:latin typeface="Cambria Math" panose="02040503050406030204" pitchFamily="18" charset="0"/>
                            </a:rPr>
                            <m:t>𝑠𝑡𝑎𝑔</m:t>
                          </m:r>
                        </m:sub>
                      </m:sSub>
                      <m:r>
                        <a:rPr lang="en-US" sz="2000" b="0" i="1" dirty="0" smtClean="0">
                          <a:latin typeface="Cambria Math" panose="02040503050406030204" pitchFamily="18" charset="0"/>
                        </a:rPr>
                        <m:t>=</m:t>
                      </m:r>
                      <m:sSub>
                        <m:sSubPr>
                          <m:ctrlPr>
                            <a:rPr lang="en-US" sz="2000" b="0" i="1" dirty="0" smtClean="0">
                              <a:latin typeface="Cambria Math" panose="02040503050406030204" pitchFamily="18" charset="0"/>
                            </a:rPr>
                          </m:ctrlPr>
                        </m:sSubPr>
                        <m:e>
                          <m:r>
                            <a:rPr lang="en-US" sz="2000" b="0" i="1" dirty="0" smtClean="0">
                              <a:latin typeface="Cambria Math" panose="02040503050406030204" pitchFamily="18" charset="0"/>
                            </a:rPr>
                            <m:t>𝐾</m:t>
                          </m:r>
                        </m:e>
                        <m:sub>
                          <m:r>
                            <a:rPr lang="en-US" sz="2000" b="0" i="1" dirty="0" smtClean="0">
                              <a:latin typeface="Cambria Math" panose="02040503050406030204" pitchFamily="18" charset="0"/>
                            </a:rPr>
                            <m:t>1</m:t>
                          </m:r>
                        </m:sub>
                      </m:sSub>
                      <m:rad>
                        <m:radPr>
                          <m:degHide m:val="on"/>
                          <m:ctrlPr>
                            <a:rPr lang="en-US" sz="2000" b="0" i="1" dirty="0" smtClean="0">
                              <a:latin typeface="Cambria Math" panose="02040503050406030204" pitchFamily="18" charset="0"/>
                            </a:rPr>
                          </m:ctrlPr>
                        </m:radPr>
                        <m:deg/>
                        <m:e>
                          <m:r>
                            <a:rPr lang="en-US" sz="2000" b="0" i="1" dirty="0" smtClean="0">
                              <a:latin typeface="Cambria Math" panose="02040503050406030204" pitchFamily="18" charset="0"/>
                            </a:rPr>
                            <m:t>𝜌</m:t>
                          </m:r>
                          <m:r>
                            <a:rPr lang="en-US" sz="2000" b="0" i="1" dirty="0" smtClean="0">
                              <a:latin typeface="Cambria Math" panose="02040503050406030204" pitchFamily="18" charset="0"/>
                            </a:rPr>
                            <m:t>/</m:t>
                          </m:r>
                          <m:r>
                            <a:rPr lang="en-US" sz="2000" b="0" i="1" dirty="0" smtClean="0">
                              <a:latin typeface="Cambria Math" panose="02040503050406030204" pitchFamily="18" charset="0"/>
                            </a:rPr>
                            <m:t>𝑅</m:t>
                          </m:r>
                        </m:e>
                      </m:rad>
                      <m:r>
                        <a:rPr lang="en-US" sz="2000" b="0" i="1" dirty="0" smtClean="0">
                          <a:latin typeface="Cambria Math" panose="02040503050406030204" pitchFamily="18" charset="0"/>
                        </a:rPr>
                        <m:t> </m:t>
                      </m:r>
                      <m:sSup>
                        <m:sSupPr>
                          <m:ctrlPr>
                            <a:rPr lang="en-US" sz="2000" b="0" i="1" dirty="0" smtClean="0">
                              <a:latin typeface="Cambria Math" panose="02040503050406030204" pitchFamily="18" charset="0"/>
                            </a:rPr>
                          </m:ctrlPr>
                        </m:sSupPr>
                        <m:e>
                          <m:r>
                            <a:rPr lang="en-US" sz="2000" b="0" i="1" dirty="0" smtClean="0">
                              <a:latin typeface="Cambria Math" panose="02040503050406030204" pitchFamily="18" charset="0"/>
                            </a:rPr>
                            <m:t>𝑉</m:t>
                          </m:r>
                        </m:e>
                        <m:sup>
                          <m:r>
                            <a:rPr lang="en-US" sz="2000" b="0" i="1" dirty="0" smtClean="0">
                              <a:latin typeface="Cambria Math" panose="02040503050406030204" pitchFamily="18" charset="0"/>
                            </a:rPr>
                            <m:t>𝑏</m:t>
                          </m:r>
                        </m:sup>
                      </m:sSup>
                    </m:oMath>
                  </m:oMathPara>
                </a14:m>
                <a:endParaRPr lang="en-US" sz="1000" dirty="0"/>
              </a:p>
              <a:p>
                <a:pPr lvl="1">
                  <a:spcBef>
                    <a:spcPts val="1000"/>
                  </a:spcBef>
                  <a:spcAft>
                    <a:spcPts val="1000"/>
                  </a:spcAft>
                </a:pPr>
                <a14:m>
                  <m:oMath xmlns:m="http://schemas.openxmlformats.org/officeDocument/2006/math">
                    <m:sSub>
                      <m:sSubPr>
                        <m:ctrlPr>
                          <a:rPr lang="en-US" sz="1800" b="0" i="1" dirty="0" smtClean="0">
                            <a:latin typeface="Cambria Math" panose="02040503050406030204" pitchFamily="18" charset="0"/>
                          </a:rPr>
                        </m:ctrlPr>
                      </m:sSubPr>
                      <m:e>
                        <m:acc>
                          <m:accPr>
                            <m:chr m:val="̇"/>
                            <m:ctrlPr>
                              <a:rPr lang="en-US" sz="1800" b="0" i="1" smtClean="0">
                                <a:latin typeface="Cambria Math" panose="02040503050406030204" pitchFamily="18" charset="0"/>
                              </a:rPr>
                            </m:ctrlPr>
                          </m:accPr>
                          <m:e>
                            <m:r>
                              <a:rPr lang="en-US" sz="1800" b="0" i="1" smtClean="0">
                                <a:latin typeface="Cambria Math" panose="02040503050406030204" pitchFamily="18" charset="0"/>
                              </a:rPr>
                              <m:t>𝑞</m:t>
                            </m:r>
                          </m:e>
                        </m:acc>
                      </m:e>
                      <m:sub>
                        <m:r>
                          <a:rPr lang="en-US" sz="1800" b="0" i="1" dirty="0" smtClean="0">
                            <a:latin typeface="Cambria Math" panose="02040503050406030204" pitchFamily="18" charset="0"/>
                          </a:rPr>
                          <m:t>𝑠𝑡𝑎𝑔</m:t>
                        </m:r>
                      </m:sub>
                    </m:sSub>
                  </m:oMath>
                </a14:m>
                <a:r>
                  <a:rPr lang="en-US" sz="1800" dirty="0"/>
                  <a:t> is stag. point convective heat flux, </a:t>
                </a:r>
                <a14:m>
                  <m:oMath xmlns:m="http://schemas.openxmlformats.org/officeDocument/2006/math">
                    <m:r>
                      <a:rPr lang="en-US" sz="1800" b="0" i="1" smtClean="0">
                        <a:latin typeface="Cambria Math" panose="02040503050406030204" pitchFamily="18" charset="0"/>
                      </a:rPr>
                      <m:t>𝜌</m:t>
                    </m:r>
                  </m:oMath>
                </a14:m>
                <a:r>
                  <a:rPr lang="en-US" sz="1800" dirty="0"/>
                  <a:t> and </a:t>
                </a:r>
                <a:r>
                  <a:rPr lang="en-US" sz="1800" i="1" dirty="0"/>
                  <a:t>V</a:t>
                </a:r>
                <a:r>
                  <a:rPr lang="en-US" sz="1800" dirty="0"/>
                  <a:t> are freestream density and velocity, </a:t>
                </a:r>
                <a:r>
                  <a:rPr lang="en-US" sz="1800" i="1" dirty="0"/>
                  <a:t>R</a:t>
                </a:r>
                <a:r>
                  <a:rPr lang="en-US" sz="1800" dirty="0"/>
                  <a:t> is effective nose radius, and </a:t>
                </a:r>
                <a:r>
                  <a:rPr lang="en-US" sz="1800" i="1" dirty="0"/>
                  <a:t>K</a:t>
                </a:r>
                <a:r>
                  <a:rPr lang="en-US" sz="1800" i="1" baseline="-25000" dirty="0"/>
                  <a:t>1</a:t>
                </a:r>
                <a:r>
                  <a:rPr lang="en-US" sz="1800" dirty="0"/>
                  <a:t> and </a:t>
                </a:r>
                <a:r>
                  <a:rPr lang="en-US" sz="1800" i="1" dirty="0"/>
                  <a:t>b</a:t>
                </a:r>
                <a:r>
                  <a:rPr lang="en-US" sz="1800" dirty="0"/>
                  <a:t> are constant scalars</a:t>
                </a:r>
                <a:endParaRPr lang="en-US" sz="1800" dirty="0">
                  <a:solidFill>
                    <a:srgbClr val="0070C0"/>
                  </a:solidFill>
                </a:endParaRPr>
              </a:p>
              <a:p>
                <a:pPr>
                  <a:spcAft>
                    <a:spcPts val="1000"/>
                  </a:spcAft>
                </a:pPr>
                <a:r>
                  <a:rPr lang="en-US" sz="2000" dirty="0"/>
                  <a:t>Alternate form:</a:t>
                </a:r>
                <a:endParaRPr lang="en-US" sz="1000" dirty="0"/>
              </a:p>
              <a:p>
                <a:pPr marL="0" indent="0">
                  <a:spcAft>
                    <a:spcPts val="1000"/>
                  </a:spcAft>
                  <a:buNone/>
                </a:pPr>
                <a14:m>
                  <m:oMathPara xmlns:m="http://schemas.openxmlformats.org/officeDocument/2006/math">
                    <m:oMathParaPr>
                      <m:jc m:val="centerGroup"/>
                    </m:oMathParaPr>
                    <m:oMath xmlns:m="http://schemas.openxmlformats.org/officeDocument/2006/math">
                      <m:sSub>
                        <m:sSubPr>
                          <m:ctrlPr>
                            <a:rPr lang="en-US" sz="2000" b="0" i="1" dirty="0" smtClean="0">
                              <a:latin typeface="Cambria Math" panose="02040503050406030204" pitchFamily="18" charset="0"/>
                            </a:rPr>
                          </m:ctrlPr>
                        </m:sSubPr>
                        <m:e>
                          <m:r>
                            <m:rPr>
                              <m:sty m:val="p"/>
                            </m:rPr>
                            <a:rPr lang="en-US" sz="2000" b="0" i="0" dirty="0" smtClean="0">
                              <a:latin typeface="Cambria Math" panose="02040503050406030204" pitchFamily="18" charset="0"/>
                            </a:rPr>
                            <m:t>C</m:t>
                          </m:r>
                        </m:e>
                        <m:sub>
                          <m:r>
                            <a:rPr lang="en-US" sz="2000" b="0" i="1" dirty="0" smtClean="0">
                              <a:latin typeface="Cambria Math" panose="02040503050406030204" pitchFamily="18" charset="0"/>
                            </a:rPr>
                            <m:t>𝐻</m:t>
                          </m:r>
                        </m:sub>
                      </m:sSub>
                      <m:r>
                        <a:rPr lang="en-US" sz="2000" b="0" i="1" dirty="0" smtClean="0">
                          <a:latin typeface="Cambria Math" panose="02040503050406030204" pitchFamily="18" charset="0"/>
                        </a:rPr>
                        <m:t>≡</m:t>
                      </m:r>
                      <m:f>
                        <m:fPr>
                          <m:ctrlPr>
                            <a:rPr lang="en-US" sz="2000" b="0" i="1" dirty="0" smtClean="0">
                              <a:latin typeface="Cambria Math" panose="02040503050406030204" pitchFamily="18" charset="0"/>
                            </a:rPr>
                          </m:ctrlPr>
                        </m:fPr>
                        <m:num>
                          <m:sSub>
                            <m:sSubPr>
                              <m:ctrlPr>
                                <a:rPr lang="en-US" sz="2000" i="1" dirty="0">
                                  <a:latin typeface="Cambria Math" panose="02040503050406030204" pitchFamily="18" charset="0"/>
                                </a:rPr>
                              </m:ctrlPr>
                            </m:sSubPr>
                            <m:e>
                              <m:acc>
                                <m:accPr>
                                  <m:chr m:val="̇"/>
                                  <m:ctrlPr>
                                    <a:rPr lang="en-US" sz="2000" i="1">
                                      <a:latin typeface="Cambria Math" panose="02040503050406030204" pitchFamily="18" charset="0"/>
                                    </a:rPr>
                                  </m:ctrlPr>
                                </m:accPr>
                                <m:e>
                                  <m:r>
                                    <a:rPr lang="en-US" sz="2000" i="1">
                                      <a:latin typeface="Cambria Math" panose="02040503050406030204" pitchFamily="18" charset="0"/>
                                    </a:rPr>
                                    <m:t>𝑞</m:t>
                                  </m:r>
                                </m:e>
                              </m:acc>
                            </m:e>
                            <m:sub>
                              <m:r>
                                <a:rPr lang="en-US" sz="2000" i="1" dirty="0">
                                  <a:latin typeface="Cambria Math" panose="02040503050406030204" pitchFamily="18" charset="0"/>
                                </a:rPr>
                                <m:t>𝑠𝑡𝑎𝑔</m:t>
                              </m:r>
                            </m:sub>
                          </m:sSub>
                        </m:num>
                        <m:den>
                          <m:sSub>
                            <m:sSubPr>
                              <m:ctrlPr>
                                <a:rPr lang="en-US" sz="2000" b="0" i="1" dirty="0" smtClean="0">
                                  <a:latin typeface="Cambria Math" panose="02040503050406030204" pitchFamily="18" charset="0"/>
                                </a:rPr>
                              </m:ctrlPr>
                            </m:sSubPr>
                            <m:e>
                              <m:r>
                                <a:rPr lang="en-US" sz="2000" b="0" i="1" dirty="0" smtClean="0">
                                  <a:latin typeface="Cambria Math" panose="02040503050406030204" pitchFamily="18" charset="0"/>
                                </a:rPr>
                                <m:t>h</m:t>
                              </m:r>
                            </m:e>
                            <m:sub>
                              <m:r>
                                <a:rPr lang="en-US" sz="2000" b="0" i="1" dirty="0" smtClean="0">
                                  <a:latin typeface="Cambria Math" panose="02040503050406030204" pitchFamily="18" charset="0"/>
                                </a:rPr>
                                <m:t>𝑒</m:t>
                              </m:r>
                            </m:sub>
                          </m:sSub>
                          <m:r>
                            <a:rPr lang="en-US" sz="2000" b="0" i="1" dirty="0" smtClean="0">
                              <a:latin typeface="Cambria Math" panose="02040503050406030204" pitchFamily="18" charset="0"/>
                            </a:rPr>
                            <m:t>−</m:t>
                          </m:r>
                          <m:sSub>
                            <m:sSubPr>
                              <m:ctrlPr>
                                <a:rPr lang="en-US" sz="2000" b="0" i="1" dirty="0" smtClean="0">
                                  <a:latin typeface="Cambria Math" panose="02040503050406030204" pitchFamily="18" charset="0"/>
                                </a:rPr>
                              </m:ctrlPr>
                            </m:sSubPr>
                            <m:e>
                              <m:r>
                                <a:rPr lang="en-US" sz="2000" b="0" i="1" dirty="0" smtClean="0">
                                  <a:latin typeface="Cambria Math" panose="02040503050406030204" pitchFamily="18" charset="0"/>
                                </a:rPr>
                                <m:t>h</m:t>
                              </m:r>
                            </m:e>
                            <m:sub>
                              <m:r>
                                <a:rPr lang="en-US" sz="2000" b="0" i="1" dirty="0" smtClean="0">
                                  <a:latin typeface="Cambria Math" panose="02040503050406030204" pitchFamily="18" charset="0"/>
                                </a:rPr>
                                <m:t>𝑤</m:t>
                              </m:r>
                            </m:sub>
                          </m:sSub>
                        </m:den>
                      </m:f>
                      <m:r>
                        <a:rPr lang="en-US" sz="2000" b="0" i="1" dirty="0" smtClean="0">
                          <a:latin typeface="Cambria Math" panose="02040503050406030204" pitchFamily="18" charset="0"/>
                        </a:rPr>
                        <m:t>=</m:t>
                      </m:r>
                      <m:sSub>
                        <m:sSubPr>
                          <m:ctrlPr>
                            <a:rPr lang="en-US" sz="2000" b="0" i="1" dirty="0" smtClean="0">
                              <a:latin typeface="Cambria Math" panose="02040503050406030204" pitchFamily="18" charset="0"/>
                            </a:rPr>
                          </m:ctrlPr>
                        </m:sSubPr>
                        <m:e>
                          <m:r>
                            <a:rPr lang="en-US" sz="2000" b="0" i="1" dirty="0" smtClean="0">
                              <a:latin typeface="Cambria Math" panose="02040503050406030204" pitchFamily="18" charset="0"/>
                            </a:rPr>
                            <m:t>𝐾</m:t>
                          </m:r>
                        </m:e>
                        <m:sub>
                          <m:r>
                            <a:rPr lang="en-US" sz="2000" b="0" i="1" dirty="0" smtClean="0">
                              <a:latin typeface="Cambria Math" panose="02040503050406030204" pitchFamily="18" charset="0"/>
                            </a:rPr>
                            <m:t>2</m:t>
                          </m:r>
                        </m:sub>
                      </m:sSub>
                      <m:rad>
                        <m:radPr>
                          <m:degHide m:val="on"/>
                          <m:ctrlPr>
                            <a:rPr lang="en-US" sz="2000" b="0" i="1" dirty="0" smtClean="0">
                              <a:latin typeface="Cambria Math" panose="02040503050406030204" pitchFamily="18" charset="0"/>
                            </a:rPr>
                          </m:ctrlPr>
                        </m:radPr>
                        <m:deg/>
                        <m:e>
                          <m:f>
                            <m:fPr>
                              <m:ctrlPr>
                                <a:rPr lang="en-US" sz="2000" b="0" i="1" dirty="0" smtClean="0">
                                  <a:latin typeface="Cambria Math" panose="02040503050406030204" pitchFamily="18" charset="0"/>
                                </a:rPr>
                              </m:ctrlPr>
                            </m:fPr>
                            <m:num>
                              <m:sSub>
                                <m:sSubPr>
                                  <m:ctrlPr>
                                    <a:rPr lang="en-US" sz="2000" b="0" i="1" dirty="0" smtClean="0">
                                      <a:latin typeface="Cambria Math" panose="02040503050406030204" pitchFamily="18" charset="0"/>
                                    </a:rPr>
                                  </m:ctrlPr>
                                </m:sSubPr>
                                <m:e>
                                  <m:r>
                                    <a:rPr lang="en-US" sz="2000" b="0" i="1" dirty="0" smtClean="0">
                                      <a:latin typeface="Cambria Math" panose="02040503050406030204" pitchFamily="18" charset="0"/>
                                    </a:rPr>
                                    <m:t>𝑝</m:t>
                                  </m:r>
                                </m:e>
                                <m:sub>
                                  <m:r>
                                    <a:rPr lang="en-US" sz="2000" b="0" i="1" dirty="0" smtClean="0">
                                      <a:latin typeface="Cambria Math" panose="02040503050406030204" pitchFamily="18" charset="0"/>
                                    </a:rPr>
                                    <m:t>𝑠𝑡𝑎𝑔</m:t>
                                  </m:r>
                                </m:sub>
                              </m:sSub>
                            </m:num>
                            <m:den>
                              <m:r>
                                <a:rPr lang="en-US" sz="2000" b="0" i="1" dirty="0" smtClean="0">
                                  <a:latin typeface="Cambria Math" panose="02040503050406030204" pitchFamily="18" charset="0"/>
                                </a:rPr>
                                <m:t>𝑅</m:t>
                              </m:r>
                            </m:den>
                          </m:f>
                        </m:e>
                      </m:rad>
                    </m:oMath>
                  </m:oMathPara>
                </a14:m>
                <a:endParaRPr lang="en-US" sz="2000" b="0" dirty="0"/>
              </a:p>
              <a:p>
                <a:pPr lvl="1">
                  <a:spcBef>
                    <a:spcPts val="1000"/>
                  </a:spcBef>
                  <a:spcAft>
                    <a:spcPts val="1000"/>
                  </a:spcAft>
                </a:pPr>
                <a:r>
                  <a:rPr lang="en-US" sz="1800" b="0" i="1" dirty="0"/>
                  <a:t>C</a:t>
                </a:r>
                <a:r>
                  <a:rPr lang="en-US" sz="1800" b="0" i="1" baseline="-25000" dirty="0"/>
                  <a:t>H</a:t>
                </a:r>
                <a:r>
                  <a:rPr lang="en-US" sz="1800" dirty="0"/>
                  <a:t> is film coefficient, </a:t>
                </a:r>
                <a:r>
                  <a:rPr lang="en-US" sz="1800" i="1" dirty="0"/>
                  <a:t>h</a:t>
                </a:r>
                <a:r>
                  <a:rPr lang="en-US" sz="1800" i="1" baseline="-25000" dirty="0"/>
                  <a:t>e</a:t>
                </a:r>
                <a:r>
                  <a:rPr lang="en-US" sz="1800" dirty="0"/>
                  <a:t> and </a:t>
                </a:r>
                <a:r>
                  <a:rPr lang="en-US" sz="1800" i="1" dirty="0" err="1"/>
                  <a:t>h</a:t>
                </a:r>
                <a:r>
                  <a:rPr lang="en-US" sz="1800" i="1" baseline="-25000" dirty="0" err="1"/>
                  <a:t>w</a:t>
                </a:r>
                <a:r>
                  <a:rPr lang="en-US" sz="1800" dirty="0"/>
                  <a:t> are edge and wall enthalpies, </a:t>
                </a:r>
                <a:r>
                  <a:rPr lang="en-US" sz="1800" i="1" dirty="0" err="1"/>
                  <a:t>p</a:t>
                </a:r>
                <a:r>
                  <a:rPr lang="en-US" sz="1800" i="1" baseline="-25000" dirty="0" err="1"/>
                  <a:t>stag</a:t>
                </a:r>
                <a:r>
                  <a:rPr lang="en-US" sz="1800" dirty="0"/>
                  <a:t> is stag. pressure, and </a:t>
                </a:r>
                <a:r>
                  <a:rPr lang="en-US" sz="1800" i="1" dirty="0"/>
                  <a:t>K</a:t>
                </a:r>
                <a:r>
                  <a:rPr lang="en-US" sz="1800" i="1" baseline="-25000" dirty="0"/>
                  <a:t>2</a:t>
                </a:r>
                <a:r>
                  <a:rPr lang="en-US" sz="1800" dirty="0"/>
                  <a:t> is a scalar</a:t>
                </a:r>
                <a:endParaRPr lang="en-US" sz="1800" i="1" dirty="0"/>
              </a:p>
              <a:p>
                <a:pPr>
                  <a:spcAft>
                    <a:spcPts val="1000"/>
                  </a:spcAft>
                </a:pPr>
                <a:r>
                  <a:rPr lang="en-US" sz="2000" dirty="0"/>
                  <a:t>Cold-wall CFD calculations for H</a:t>
                </a:r>
                <a:r>
                  <a:rPr lang="en-US" sz="2000" baseline="-25000" dirty="0"/>
                  <a:t>2</a:t>
                </a:r>
                <a:r>
                  <a:rPr lang="en-US" sz="2000" dirty="0"/>
                  <a:t>/He recently performed by Prabhu </a:t>
                </a:r>
                <a:r>
                  <a:rPr lang="en-US" sz="2000" dirty="0">
                    <a:solidFill>
                      <a:srgbClr val="0070C0"/>
                    </a:solidFill>
                  </a:rPr>
                  <a:t>[2] </a:t>
                </a:r>
                <a:r>
                  <a:rPr lang="en-US" sz="2000" dirty="0"/>
                  <a:t>to update </a:t>
                </a:r>
                <a:r>
                  <a:rPr lang="en-US" sz="2000" i="1" dirty="0"/>
                  <a:t>K</a:t>
                </a:r>
                <a:r>
                  <a:rPr lang="en-US" sz="2000" i="1" baseline="-25000" dirty="0"/>
                  <a:t>2</a:t>
                </a:r>
                <a:r>
                  <a:rPr lang="en-US" sz="2000" i="1" dirty="0"/>
                  <a:t> </a:t>
                </a:r>
                <a:r>
                  <a:rPr lang="en-US" sz="2000" dirty="0"/>
                  <a:t>values</a:t>
                </a:r>
              </a:p>
            </p:txBody>
          </p:sp>
        </mc:Choice>
        <mc:Fallback xmlns="">
          <p:sp>
            <p:nvSpPr>
              <p:cNvPr id="3" name="Content Placeholder 2">
                <a:extLst>
                  <a:ext uri="{FF2B5EF4-FFF2-40B4-BE49-F238E27FC236}">
                    <a16:creationId xmlns:a16="http://schemas.microsoft.com/office/drawing/2014/main" id="{1243B9AB-F032-1B48-8EB3-BFC1FAE8ED07}"/>
                  </a:ext>
                </a:extLst>
              </p:cNvPr>
              <p:cNvSpPr>
                <a:spLocks noGrp="1" noRot="1" noChangeAspect="1" noMove="1" noResize="1" noEditPoints="1" noAdjustHandles="1" noChangeArrowheads="1" noChangeShapeType="1" noTextEdit="1"/>
              </p:cNvSpPr>
              <p:nvPr>
                <p:ph idx="1"/>
              </p:nvPr>
            </p:nvSpPr>
            <p:spPr>
              <a:xfrm>
                <a:off x="609599" y="914403"/>
                <a:ext cx="11039063" cy="4963883"/>
              </a:xfrm>
              <a:blipFill>
                <a:blip r:embed="rId3"/>
                <a:stretch>
                  <a:fillRect l="-805" t="-1790"/>
                </a:stretch>
              </a:blipFill>
            </p:spPr>
            <p:txBody>
              <a:bodyPr/>
              <a:lstStyle/>
              <a:p>
                <a:r>
                  <a:rPr lang="en-US">
                    <a:noFill/>
                  </a:rPr>
                  <a:t> </a:t>
                </a:r>
              </a:p>
            </p:txBody>
          </p:sp>
        </mc:Fallback>
      </mc:AlternateContent>
      <p:sp>
        <p:nvSpPr>
          <p:cNvPr id="2" name="Title 1">
            <a:extLst>
              <a:ext uri="{FF2B5EF4-FFF2-40B4-BE49-F238E27FC236}">
                <a16:creationId xmlns:a16="http://schemas.microsoft.com/office/drawing/2014/main" id="{3506D92D-D037-194E-B107-87DEE5DABCAE}"/>
              </a:ext>
            </a:extLst>
          </p:cNvPr>
          <p:cNvSpPr>
            <a:spLocks noGrp="1"/>
          </p:cNvSpPr>
          <p:nvPr>
            <p:ph type="title"/>
          </p:nvPr>
        </p:nvSpPr>
        <p:spPr/>
        <p:txBody>
          <a:bodyPr/>
          <a:lstStyle/>
          <a:p>
            <a:r>
              <a:rPr lang="en-US" dirty="0"/>
              <a:t>Existing Correlations</a:t>
            </a:r>
          </a:p>
        </p:txBody>
      </p:sp>
      <p:sp>
        <p:nvSpPr>
          <p:cNvPr id="5" name="Slide Number Placeholder 4">
            <a:extLst>
              <a:ext uri="{FF2B5EF4-FFF2-40B4-BE49-F238E27FC236}">
                <a16:creationId xmlns:a16="http://schemas.microsoft.com/office/drawing/2014/main" id="{FAC46D06-F718-734F-9122-85FEAEF5804F}"/>
              </a:ext>
            </a:extLst>
          </p:cNvPr>
          <p:cNvSpPr>
            <a:spLocks noGrp="1"/>
          </p:cNvSpPr>
          <p:nvPr>
            <p:ph type="sldNum" sz="quarter" idx="4"/>
          </p:nvPr>
        </p:nvSpPr>
        <p:spPr/>
        <p:txBody>
          <a:bodyPr/>
          <a:lstStyle/>
          <a:p>
            <a:fld id="{B05D5058-89DB-0F4A-AAC1-FE69E805048B}" type="slidenum">
              <a:rPr lang="en-US" smtClean="0"/>
              <a:t>3</a:t>
            </a:fld>
            <a:endParaRPr lang="en-US" dirty="0"/>
          </a:p>
        </p:txBody>
      </p:sp>
      <p:sp>
        <p:nvSpPr>
          <p:cNvPr id="11" name="Rectangle 10">
            <a:extLst>
              <a:ext uri="{FF2B5EF4-FFF2-40B4-BE49-F238E27FC236}">
                <a16:creationId xmlns:a16="http://schemas.microsoft.com/office/drawing/2014/main" id="{F9584B39-A38E-9141-BAB0-ABDDDCED0E9F}"/>
              </a:ext>
            </a:extLst>
          </p:cNvPr>
          <p:cNvSpPr/>
          <p:nvPr/>
        </p:nvSpPr>
        <p:spPr>
          <a:xfrm>
            <a:off x="11047231" y="23622"/>
            <a:ext cx="1116193" cy="643128"/>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F094EA02-E1F2-D144-B04F-14F54C5FA2FC}"/>
              </a:ext>
            </a:extLst>
          </p:cNvPr>
          <p:cNvPicPr>
            <a:picLocks noChangeAspect="1"/>
          </p:cNvPicPr>
          <p:nvPr/>
        </p:nvPicPr>
        <p:blipFill>
          <a:blip r:embed="rId4"/>
          <a:stretch>
            <a:fillRect/>
          </a:stretch>
        </p:blipFill>
        <p:spPr>
          <a:xfrm>
            <a:off x="10873993" y="-20481"/>
            <a:ext cx="1462667" cy="731334"/>
          </a:xfrm>
          <a:prstGeom prst="rect">
            <a:avLst/>
          </a:prstGeom>
        </p:spPr>
      </p:pic>
      <p:sp>
        <p:nvSpPr>
          <p:cNvPr id="6" name="TextBox 5">
            <a:extLst>
              <a:ext uri="{FF2B5EF4-FFF2-40B4-BE49-F238E27FC236}">
                <a16:creationId xmlns:a16="http://schemas.microsoft.com/office/drawing/2014/main" id="{AAA27226-F689-478B-A641-3379A7A9D832}"/>
              </a:ext>
            </a:extLst>
          </p:cNvPr>
          <p:cNvSpPr txBox="1"/>
          <p:nvPr/>
        </p:nvSpPr>
        <p:spPr>
          <a:xfrm>
            <a:off x="606867" y="6224604"/>
            <a:ext cx="3708655" cy="461665"/>
          </a:xfrm>
          <a:prstGeom prst="rect">
            <a:avLst/>
          </a:prstGeom>
          <a:noFill/>
        </p:spPr>
        <p:txBody>
          <a:bodyPr wrap="square" rtlCol="0">
            <a:spAutoFit/>
          </a:bodyPr>
          <a:lstStyle/>
          <a:p>
            <a:r>
              <a:rPr lang="en-US" sz="1200" dirty="0">
                <a:solidFill>
                  <a:srgbClr val="0070C0"/>
                </a:solidFill>
              </a:rPr>
              <a:t>[1] </a:t>
            </a:r>
            <a:r>
              <a:rPr lang="en-US" sz="1200" dirty="0">
                <a:solidFill>
                  <a:srgbClr val="0070C0"/>
                </a:solidFill>
                <a:effectLst/>
              </a:rPr>
              <a:t>Sutton, K., and Graves, R. A., 1971. </a:t>
            </a:r>
          </a:p>
          <a:p>
            <a:r>
              <a:rPr lang="en-US" sz="1200" dirty="0">
                <a:solidFill>
                  <a:srgbClr val="0070C0"/>
                </a:solidFill>
                <a:effectLst/>
              </a:rPr>
              <a:t>[2] Prabhu, D. K., FAR2019, </a:t>
            </a:r>
            <a:r>
              <a:rPr lang="en-US" sz="1200" dirty="0" err="1">
                <a:solidFill>
                  <a:srgbClr val="0070C0"/>
                </a:solidFill>
                <a:effectLst/>
              </a:rPr>
              <a:t>Monopoli</a:t>
            </a:r>
            <a:r>
              <a:rPr lang="en-US" sz="1200" dirty="0">
                <a:solidFill>
                  <a:srgbClr val="0070C0"/>
                </a:solidFill>
                <a:effectLst/>
              </a:rPr>
              <a:t>, Italy, 2019.</a:t>
            </a:r>
          </a:p>
        </p:txBody>
      </p:sp>
    </p:spTree>
    <p:extLst>
      <p:ext uri="{BB962C8B-B14F-4D97-AF65-F5344CB8AC3E}">
        <p14:creationId xmlns:p14="http://schemas.microsoft.com/office/powerpoint/2010/main" val="2909145617"/>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Chart&#10;&#10;Description automatically generated">
            <a:extLst>
              <a:ext uri="{FF2B5EF4-FFF2-40B4-BE49-F238E27FC236}">
                <a16:creationId xmlns:a16="http://schemas.microsoft.com/office/drawing/2014/main" id="{7FE20F43-42C8-D752-956F-767158CA2D3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46743" y="890565"/>
            <a:ext cx="3657600" cy="2743200"/>
          </a:xfrm>
          <a:prstGeom prst="rect">
            <a:avLst/>
          </a:prstGeom>
        </p:spPr>
      </p:pic>
      <p:pic>
        <p:nvPicPr>
          <p:cNvPr id="11" name="Picture 10" descr="Diagram&#10;&#10;Description automatically generated">
            <a:extLst>
              <a:ext uri="{FF2B5EF4-FFF2-40B4-BE49-F238E27FC236}">
                <a16:creationId xmlns:a16="http://schemas.microsoft.com/office/drawing/2014/main" id="{4B1CEF07-8BE6-FD72-FD39-FFC2FFEC1C2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46743" y="3801194"/>
            <a:ext cx="3657600" cy="2743200"/>
          </a:xfrm>
          <a:prstGeom prst="rect">
            <a:avLst/>
          </a:prstGeom>
        </p:spPr>
      </p:pic>
      <p:sp>
        <p:nvSpPr>
          <p:cNvPr id="2" name="Title 1">
            <a:extLst>
              <a:ext uri="{FF2B5EF4-FFF2-40B4-BE49-F238E27FC236}">
                <a16:creationId xmlns:a16="http://schemas.microsoft.com/office/drawing/2014/main" id="{B1617EC3-1748-FCAE-3027-B35C1FD0E3F4}"/>
              </a:ext>
            </a:extLst>
          </p:cNvPr>
          <p:cNvSpPr>
            <a:spLocks noGrp="1"/>
          </p:cNvSpPr>
          <p:nvPr>
            <p:ph type="title"/>
          </p:nvPr>
        </p:nvSpPr>
        <p:spPr/>
        <p:txBody>
          <a:bodyPr/>
          <a:lstStyle/>
          <a:p>
            <a:r>
              <a:rPr lang="en-US" dirty="0"/>
              <a:t>Methodology</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3A8280D8-0F52-E610-04E8-0BA731CB1691}"/>
                  </a:ext>
                </a:extLst>
              </p:cNvPr>
              <p:cNvSpPr>
                <a:spLocks noGrp="1"/>
              </p:cNvSpPr>
              <p:nvPr>
                <p:ph idx="1"/>
              </p:nvPr>
            </p:nvSpPr>
            <p:spPr>
              <a:xfrm>
                <a:off x="609597" y="914403"/>
                <a:ext cx="6995535" cy="5483329"/>
              </a:xfrm>
            </p:spPr>
            <p:txBody>
              <a:bodyPr>
                <a:normAutofit/>
              </a:bodyPr>
              <a:lstStyle/>
              <a:p>
                <a:pPr>
                  <a:spcAft>
                    <a:spcPts val="1000"/>
                  </a:spcAft>
                </a:pPr>
                <a:r>
                  <a:rPr lang="en-US" sz="2000" dirty="0"/>
                  <a:t>Correlations based on DPLR CFD calculations </a:t>
                </a:r>
                <a:r>
                  <a:rPr lang="en-US" sz="2000" dirty="0">
                    <a:solidFill>
                      <a:srgbClr val="0070C0"/>
                    </a:solidFill>
                  </a:rPr>
                  <a:t>[1]</a:t>
                </a:r>
              </a:p>
              <a:p>
                <a:pPr lvl="1">
                  <a:spcBef>
                    <a:spcPts val="1000"/>
                  </a:spcBef>
                  <a:spcAft>
                    <a:spcPts val="1000"/>
                  </a:spcAft>
                </a:pPr>
                <a:r>
                  <a:rPr lang="en-US" sz="1800" dirty="0"/>
                  <a:t>2-D axisymmetric with a spherical geometry</a:t>
                </a:r>
              </a:p>
              <a:p>
                <a:pPr lvl="1">
                  <a:spcBef>
                    <a:spcPts val="1000"/>
                  </a:spcBef>
                  <a:spcAft>
                    <a:spcPts val="1000"/>
                  </a:spcAft>
                </a:pPr>
                <a:r>
                  <a:rPr lang="en-US" sz="1800" dirty="0"/>
                  <a:t>Steady flow with 2-temperature non-equilibrium model</a:t>
                </a:r>
              </a:p>
              <a:p>
                <a:pPr lvl="1">
                  <a:spcBef>
                    <a:spcPts val="1000"/>
                  </a:spcBef>
                  <a:spcAft>
                    <a:spcPts val="1000"/>
                  </a:spcAft>
                </a:pPr>
                <a:r>
                  <a:rPr lang="en-US" sz="1800" dirty="0"/>
                  <a:t>Laminar BL with non-ablating, fully-catalytic wall</a:t>
                </a:r>
              </a:p>
              <a:p>
                <a:pPr lvl="1">
                  <a:spcBef>
                    <a:spcPts val="1000"/>
                  </a:spcBef>
                  <a:spcAft>
                    <a:spcPts val="1000"/>
                  </a:spcAft>
                </a:pPr>
                <a:r>
                  <a:rPr lang="en-US" sz="1800" dirty="0"/>
                  <a:t>Neptune composition (81.55% H</a:t>
                </a:r>
                <a:r>
                  <a:rPr lang="en-US" sz="1800" baseline="-25000" dirty="0"/>
                  <a:t>2 </a:t>
                </a:r>
                <a:r>
                  <a:rPr lang="en-US" sz="1800" dirty="0"/>
                  <a:t>/ 18.45% He by mole)</a:t>
                </a:r>
              </a:p>
              <a:p>
                <a:pPr>
                  <a:spcAft>
                    <a:spcPts val="1000"/>
                  </a:spcAft>
                </a:pPr>
                <a:r>
                  <a:rPr lang="en-US" sz="2000" dirty="0"/>
                  <a:t>Most cases run with hot wall (3000K temperature-limited, radiative eq.), subset run with cold wall (300 K)</a:t>
                </a:r>
              </a:p>
              <a:p>
                <a:pPr>
                  <a:spcAft>
                    <a:spcPts val="1000"/>
                  </a:spcAft>
                </a:pPr>
                <a:r>
                  <a:rPr lang="en-US" sz="2000" dirty="0"/>
                  <a:t>Parameter space based on TRAJ calculations </a:t>
                </a:r>
                <a:r>
                  <a:rPr lang="en-US" sz="2000" dirty="0">
                    <a:solidFill>
                      <a:srgbClr val="0070C0"/>
                    </a:solidFill>
                  </a:rPr>
                  <a:t>[2-5]</a:t>
                </a:r>
              </a:p>
              <a:p>
                <a:pPr lvl="1">
                  <a:spcBef>
                    <a:spcPts val="1000"/>
                  </a:spcBef>
                  <a:spcAft>
                    <a:spcPts val="1000"/>
                  </a:spcAft>
                </a:pPr>
                <a:r>
                  <a:rPr lang="en-US" sz="1800" dirty="0">
                    <a:solidFill>
                      <a:schemeClr val="tx1"/>
                    </a:solidFill>
                  </a:rPr>
                  <a:t>1e-5 &lt; </a:t>
                </a:r>
                <a14:m>
                  <m:oMath xmlns:m="http://schemas.openxmlformats.org/officeDocument/2006/math">
                    <m:r>
                      <a:rPr lang="en-US" sz="1800" b="0" i="1" smtClean="0">
                        <a:solidFill>
                          <a:schemeClr val="tx1"/>
                        </a:solidFill>
                        <a:latin typeface="Cambria Math" panose="02040503050406030204" pitchFamily="18" charset="0"/>
                      </a:rPr>
                      <m:t>𝜌</m:t>
                    </m:r>
                  </m:oMath>
                </a14:m>
                <a:r>
                  <a:rPr lang="en-US" sz="1800" dirty="0">
                    <a:solidFill>
                      <a:schemeClr val="tx1"/>
                    </a:solidFill>
                  </a:rPr>
                  <a:t> &lt; 1e-1 [kg/m</a:t>
                </a:r>
                <a:r>
                  <a:rPr lang="en-US" sz="1800" baseline="30000" dirty="0">
                    <a:solidFill>
                      <a:schemeClr val="tx1"/>
                    </a:solidFill>
                  </a:rPr>
                  <a:t>3</a:t>
                </a:r>
                <a:r>
                  <a:rPr lang="en-US" sz="1800" dirty="0">
                    <a:solidFill>
                      <a:schemeClr val="tx1"/>
                    </a:solidFill>
                  </a:rPr>
                  <a:t>], 7 &lt; </a:t>
                </a:r>
                <a:r>
                  <a:rPr lang="en-US" sz="1800" i="1" dirty="0">
                    <a:solidFill>
                      <a:schemeClr val="tx1"/>
                    </a:solidFill>
                  </a:rPr>
                  <a:t>V</a:t>
                </a:r>
                <a:r>
                  <a:rPr lang="en-US" sz="1800" dirty="0">
                    <a:solidFill>
                      <a:schemeClr val="tx1"/>
                    </a:solidFill>
                  </a:rPr>
                  <a:t> &lt; 45 [km/s], </a:t>
                </a:r>
                <a:r>
                  <a:rPr lang="en-US" sz="1800" dirty="0"/>
                  <a:t>0.2 &lt; </a:t>
                </a:r>
                <a:r>
                  <a:rPr lang="en-US" sz="1800" i="1" dirty="0"/>
                  <a:t>R</a:t>
                </a:r>
                <a:r>
                  <a:rPr lang="en-US" sz="1800" dirty="0"/>
                  <a:t> &lt; 1.0 [m]</a:t>
                </a:r>
                <a:endParaRPr lang="en-US" sz="1800" dirty="0">
                  <a:solidFill>
                    <a:schemeClr val="tx1"/>
                  </a:solidFill>
                </a:endParaRPr>
              </a:p>
            </p:txBody>
          </p:sp>
        </mc:Choice>
        <mc:Fallback xmlns="">
          <p:sp>
            <p:nvSpPr>
              <p:cNvPr id="3" name="Content Placeholder 2">
                <a:extLst>
                  <a:ext uri="{FF2B5EF4-FFF2-40B4-BE49-F238E27FC236}">
                    <a16:creationId xmlns:a16="http://schemas.microsoft.com/office/drawing/2014/main" id="{3A8280D8-0F52-E610-04E8-0BA731CB1691}"/>
                  </a:ext>
                </a:extLst>
              </p:cNvPr>
              <p:cNvSpPr>
                <a:spLocks noGrp="1" noRot="1" noChangeAspect="1" noMove="1" noResize="1" noEditPoints="1" noAdjustHandles="1" noChangeArrowheads="1" noChangeShapeType="1" noTextEdit="1"/>
              </p:cNvSpPr>
              <p:nvPr>
                <p:ph idx="1"/>
              </p:nvPr>
            </p:nvSpPr>
            <p:spPr>
              <a:xfrm>
                <a:off x="609597" y="914403"/>
                <a:ext cx="6995535" cy="5483329"/>
              </a:xfrm>
              <a:blipFill>
                <a:blip r:embed="rId5"/>
                <a:stretch>
                  <a:fillRect l="-1268" t="-1620"/>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44BDA280-50B1-AC6C-CDE4-62F6C950C2BC}"/>
              </a:ext>
            </a:extLst>
          </p:cNvPr>
          <p:cNvSpPr>
            <a:spLocks noGrp="1"/>
          </p:cNvSpPr>
          <p:nvPr>
            <p:ph type="sldNum" sz="quarter" idx="4"/>
          </p:nvPr>
        </p:nvSpPr>
        <p:spPr/>
        <p:txBody>
          <a:bodyPr/>
          <a:lstStyle/>
          <a:p>
            <a:fld id="{B05D5058-89DB-0F4A-AAC1-FE69E805048B}" type="slidenum">
              <a:rPr lang="en-US" smtClean="0"/>
              <a:t>4</a:t>
            </a:fld>
            <a:endParaRPr lang="en-US"/>
          </a:p>
        </p:txBody>
      </p:sp>
      <p:grpSp>
        <p:nvGrpSpPr>
          <p:cNvPr id="7" name="Group 6">
            <a:extLst>
              <a:ext uri="{FF2B5EF4-FFF2-40B4-BE49-F238E27FC236}">
                <a16:creationId xmlns:a16="http://schemas.microsoft.com/office/drawing/2014/main" id="{1B6B9846-4A54-3EC1-234C-6ABCA4AF631E}"/>
              </a:ext>
            </a:extLst>
          </p:cNvPr>
          <p:cNvGrpSpPr/>
          <p:nvPr/>
        </p:nvGrpSpPr>
        <p:grpSpPr>
          <a:xfrm>
            <a:off x="10873993" y="-20481"/>
            <a:ext cx="1462667" cy="731334"/>
            <a:chOff x="10873993" y="-20481"/>
            <a:chExt cx="1462667" cy="731334"/>
          </a:xfrm>
        </p:grpSpPr>
        <p:sp>
          <p:nvSpPr>
            <p:cNvPr id="8" name="Rectangle 7">
              <a:extLst>
                <a:ext uri="{FF2B5EF4-FFF2-40B4-BE49-F238E27FC236}">
                  <a16:creationId xmlns:a16="http://schemas.microsoft.com/office/drawing/2014/main" id="{C3B1830A-3685-A8C2-77D3-F71F5790DB19}"/>
                </a:ext>
              </a:extLst>
            </p:cNvPr>
            <p:cNvSpPr/>
            <p:nvPr/>
          </p:nvSpPr>
          <p:spPr>
            <a:xfrm>
              <a:off x="11047231" y="23622"/>
              <a:ext cx="1116193" cy="643128"/>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86499685-1E9E-14E5-B229-7A332FCAC350}"/>
                </a:ext>
              </a:extLst>
            </p:cNvPr>
            <p:cNvPicPr>
              <a:picLocks noChangeAspect="1"/>
            </p:cNvPicPr>
            <p:nvPr/>
          </p:nvPicPr>
          <p:blipFill>
            <a:blip r:embed="rId6"/>
            <a:stretch>
              <a:fillRect/>
            </a:stretch>
          </p:blipFill>
          <p:spPr>
            <a:xfrm>
              <a:off x="10873993" y="-20481"/>
              <a:ext cx="1462667" cy="731334"/>
            </a:xfrm>
            <a:prstGeom prst="rect">
              <a:avLst/>
            </a:prstGeom>
          </p:spPr>
        </p:pic>
      </p:grpSp>
      <p:sp>
        <p:nvSpPr>
          <p:cNvPr id="5" name="TextBox 4">
            <a:extLst>
              <a:ext uri="{FF2B5EF4-FFF2-40B4-BE49-F238E27FC236}">
                <a16:creationId xmlns:a16="http://schemas.microsoft.com/office/drawing/2014/main" id="{38C08E7E-0059-28C7-84FF-9758546A7C3B}"/>
              </a:ext>
            </a:extLst>
          </p:cNvPr>
          <p:cNvSpPr txBox="1"/>
          <p:nvPr/>
        </p:nvSpPr>
        <p:spPr>
          <a:xfrm>
            <a:off x="606864" y="5670606"/>
            <a:ext cx="6995535" cy="1015663"/>
          </a:xfrm>
          <a:prstGeom prst="rect">
            <a:avLst/>
          </a:prstGeom>
          <a:noFill/>
        </p:spPr>
        <p:txBody>
          <a:bodyPr wrap="square" rtlCol="0">
            <a:spAutoFit/>
          </a:bodyPr>
          <a:lstStyle/>
          <a:p>
            <a:r>
              <a:rPr lang="en-US" sz="1200" dirty="0">
                <a:solidFill>
                  <a:srgbClr val="0070C0"/>
                </a:solidFill>
              </a:rPr>
              <a:t>[1] </a:t>
            </a:r>
            <a:r>
              <a:rPr lang="en-US" sz="1200" dirty="0">
                <a:solidFill>
                  <a:srgbClr val="0070C0"/>
                </a:solidFill>
                <a:effectLst/>
              </a:rPr>
              <a:t>Wright, M., White, T., and </a:t>
            </a:r>
            <a:r>
              <a:rPr lang="en-US" sz="1200" dirty="0" err="1">
                <a:solidFill>
                  <a:srgbClr val="0070C0"/>
                </a:solidFill>
                <a:effectLst/>
              </a:rPr>
              <a:t>Mangini</a:t>
            </a:r>
            <a:r>
              <a:rPr lang="en-US" sz="1200" dirty="0">
                <a:solidFill>
                  <a:srgbClr val="0070C0"/>
                </a:solidFill>
                <a:effectLst/>
              </a:rPr>
              <a:t>, N. L., 2009.</a:t>
            </a:r>
          </a:p>
          <a:p>
            <a:r>
              <a:rPr lang="en-US" sz="1200" dirty="0">
                <a:solidFill>
                  <a:srgbClr val="0070C0"/>
                </a:solidFill>
                <a:effectLst/>
              </a:rPr>
              <a:t>[2] Allen Jr., W. M., G., and Gage, P., Tech. Rep. NASA TM 2005-212847, 2005. </a:t>
            </a:r>
          </a:p>
          <a:p>
            <a:r>
              <a:rPr lang="en-US" sz="1200" dirty="0">
                <a:solidFill>
                  <a:srgbClr val="0070C0"/>
                </a:solidFill>
              </a:rPr>
              <a:t>[3] </a:t>
            </a:r>
            <a:r>
              <a:rPr lang="en-US" sz="1200" dirty="0">
                <a:solidFill>
                  <a:srgbClr val="0070C0"/>
                </a:solidFill>
                <a:effectLst/>
              </a:rPr>
              <a:t>Hwang, H. H., Laurel, MD, 2018. </a:t>
            </a:r>
          </a:p>
          <a:p>
            <a:r>
              <a:rPr lang="en-US" sz="1200" dirty="0">
                <a:solidFill>
                  <a:srgbClr val="0070C0"/>
                </a:solidFill>
                <a:effectLst/>
              </a:rPr>
              <a:t>[4] Alpert, H. S., et al., LPI Contributions, Vol. 2686, 2022, p. 4012. </a:t>
            </a:r>
          </a:p>
          <a:p>
            <a:r>
              <a:rPr lang="en-US" sz="1200" dirty="0">
                <a:solidFill>
                  <a:srgbClr val="0070C0"/>
                </a:solidFill>
                <a:effectLst/>
              </a:rPr>
              <a:t>[5] Monk, J. D., et al., LPI Contributions, Vol. 2686, 2022, p. 4040.</a:t>
            </a:r>
          </a:p>
        </p:txBody>
      </p:sp>
      <p:sp>
        <p:nvSpPr>
          <p:cNvPr id="13" name="TextBox 12">
            <a:extLst>
              <a:ext uri="{FF2B5EF4-FFF2-40B4-BE49-F238E27FC236}">
                <a16:creationId xmlns:a16="http://schemas.microsoft.com/office/drawing/2014/main" id="{706E09BA-53C0-4BAD-7A9A-CB97CA1AF84A}"/>
              </a:ext>
            </a:extLst>
          </p:cNvPr>
          <p:cNvSpPr txBox="1"/>
          <p:nvPr/>
        </p:nvSpPr>
        <p:spPr>
          <a:xfrm>
            <a:off x="10545505" y="3995807"/>
            <a:ext cx="747059" cy="307777"/>
          </a:xfrm>
          <a:prstGeom prst="rect">
            <a:avLst/>
          </a:prstGeom>
          <a:ln w="6350"/>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1400" dirty="0">
                <a:latin typeface="Helvetica" pitchFamily="2" charset="0"/>
              </a:rPr>
              <a:t>Saturn</a:t>
            </a:r>
          </a:p>
        </p:txBody>
      </p:sp>
      <p:sp>
        <p:nvSpPr>
          <p:cNvPr id="14" name="TextBox 13">
            <a:extLst>
              <a:ext uri="{FF2B5EF4-FFF2-40B4-BE49-F238E27FC236}">
                <a16:creationId xmlns:a16="http://schemas.microsoft.com/office/drawing/2014/main" id="{563E81AF-8369-1DBA-A8EA-380CE29F28CA}"/>
              </a:ext>
            </a:extLst>
          </p:cNvPr>
          <p:cNvSpPr txBox="1"/>
          <p:nvPr/>
        </p:nvSpPr>
        <p:spPr>
          <a:xfrm>
            <a:off x="10489008" y="1090915"/>
            <a:ext cx="860054" cy="307777"/>
          </a:xfrm>
          <a:prstGeom prst="rect">
            <a:avLst/>
          </a:prstGeom>
          <a:ln w="6350"/>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1400" dirty="0">
                <a:latin typeface="Helvetica" pitchFamily="2" charset="0"/>
              </a:rPr>
              <a:t>Neptune</a:t>
            </a:r>
          </a:p>
        </p:txBody>
      </p:sp>
    </p:spTree>
    <p:extLst>
      <p:ext uri="{BB962C8B-B14F-4D97-AF65-F5344CB8AC3E}">
        <p14:creationId xmlns:p14="http://schemas.microsoft.com/office/powerpoint/2010/main" val="2874104668"/>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17EC3-1748-FCAE-3027-B35C1FD0E3F4}"/>
              </a:ext>
            </a:extLst>
          </p:cNvPr>
          <p:cNvSpPr>
            <a:spLocks noGrp="1"/>
          </p:cNvSpPr>
          <p:nvPr>
            <p:ph type="title"/>
          </p:nvPr>
        </p:nvSpPr>
        <p:spPr/>
        <p:txBody>
          <a:bodyPr/>
          <a:lstStyle/>
          <a:p>
            <a:r>
              <a:rPr lang="en-US" dirty="0"/>
              <a:t>Simulation Results: Hot Wall Cases</a:t>
            </a:r>
          </a:p>
        </p:txBody>
      </p:sp>
      <p:sp>
        <p:nvSpPr>
          <p:cNvPr id="3" name="Content Placeholder 2">
            <a:extLst>
              <a:ext uri="{FF2B5EF4-FFF2-40B4-BE49-F238E27FC236}">
                <a16:creationId xmlns:a16="http://schemas.microsoft.com/office/drawing/2014/main" id="{3A8280D8-0F52-E610-04E8-0BA731CB1691}"/>
              </a:ext>
            </a:extLst>
          </p:cNvPr>
          <p:cNvSpPr>
            <a:spLocks noGrp="1"/>
          </p:cNvSpPr>
          <p:nvPr>
            <p:ph idx="1"/>
          </p:nvPr>
        </p:nvSpPr>
        <p:spPr>
          <a:xfrm>
            <a:off x="609597" y="914403"/>
            <a:ext cx="10972800" cy="5483329"/>
          </a:xfrm>
        </p:spPr>
        <p:txBody>
          <a:bodyPr>
            <a:normAutofit/>
          </a:bodyPr>
          <a:lstStyle/>
          <a:p>
            <a:pPr>
              <a:spcAft>
                <a:spcPts val="1000"/>
              </a:spcAft>
            </a:pPr>
            <a:r>
              <a:rPr lang="en-US" sz="2000" dirty="0"/>
              <a:t>Expected linear trend observed between freestream dynamic pressure and stag. pressure</a:t>
            </a:r>
          </a:p>
          <a:p>
            <a:pPr>
              <a:spcAft>
                <a:spcPts val="1000"/>
              </a:spcAft>
            </a:pPr>
            <a:r>
              <a:rPr lang="en-US" sz="2000" dirty="0"/>
              <a:t>Scaled heat flux did not follow expected linear trend of a constant </a:t>
            </a:r>
            <a:r>
              <a:rPr lang="en-US" sz="2000" i="1" dirty="0"/>
              <a:t>K</a:t>
            </a:r>
            <a:r>
              <a:rPr lang="en-US" sz="2000" i="1" baseline="-25000" dirty="0"/>
              <a:t>2</a:t>
            </a:r>
            <a:r>
              <a:rPr lang="en-US" sz="2000" i="1" dirty="0"/>
              <a:t> </a:t>
            </a:r>
            <a:r>
              <a:rPr lang="en-US" sz="2000" dirty="0"/>
              <a:t>value</a:t>
            </a:r>
          </a:p>
          <a:p>
            <a:pPr lvl="1">
              <a:spcBef>
                <a:spcPts val="1000"/>
              </a:spcBef>
              <a:spcAft>
                <a:spcPts val="1000"/>
              </a:spcAft>
            </a:pPr>
            <a:r>
              <a:rPr lang="en-US" sz="1800" dirty="0"/>
              <a:t>K</a:t>
            </a:r>
            <a:r>
              <a:rPr lang="en-US" sz="1800" baseline="-25000" dirty="0"/>
              <a:t>2</a:t>
            </a:r>
            <a:r>
              <a:rPr lang="en-US" sz="1800" dirty="0"/>
              <a:t> decreases as enthalpy increases</a:t>
            </a:r>
          </a:p>
        </p:txBody>
      </p:sp>
      <p:sp>
        <p:nvSpPr>
          <p:cNvPr id="4" name="Slide Number Placeholder 3">
            <a:extLst>
              <a:ext uri="{FF2B5EF4-FFF2-40B4-BE49-F238E27FC236}">
                <a16:creationId xmlns:a16="http://schemas.microsoft.com/office/drawing/2014/main" id="{44BDA280-50B1-AC6C-CDE4-62F6C950C2BC}"/>
              </a:ext>
            </a:extLst>
          </p:cNvPr>
          <p:cNvSpPr>
            <a:spLocks noGrp="1"/>
          </p:cNvSpPr>
          <p:nvPr>
            <p:ph type="sldNum" sz="quarter" idx="4"/>
          </p:nvPr>
        </p:nvSpPr>
        <p:spPr/>
        <p:txBody>
          <a:bodyPr/>
          <a:lstStyle/>
          <a:p>
            <a:fld id="{B05D5058-89DB-0F4A-AAC1-FE69E805048B}" type="slidenum">
              <a:rPr lang="en-US" smtClean="0"/>
              <a:t>5</a:t>
            </a:fld>
            <a:endParaRPr lang="en-US"/>
          </a:p>
        </p:txBody>
      </p:sp>
      <p:grpSp>
        <p:nvGrpSpPr>
          <p:cNvPr id="7" name="Group 6">
            <a:extLst>
              <a:ext uri="{FF2B5EF4-FFF2-40B4-BE49-F238E27FC236}">
                <a16:creationId xmlns:a16="http://schemas.microsoft.com/office/drawing/2014/main" id="{1B6B9846-4A54-3EC1-234C-6ABCA4AF631E}"/>
              </a:ext>
            </a:extLst>
          </p:cNvPr>
          <p:cNvGrpSpPr/>
          <p:nvPr/>
        </p:nvGrpSpPr>
        <p:grpSpPr>
          <a:xfrm>
            <a:off x="10873993" y="-20481"/>
            <a:ext cx="1462667" cy="731334"/>
            <a:chOff x="10873993" y="-20481"/>
            <a:chExt cx="1462667" cy="731334"/>
          </a:xfrm>
        </p:grpSpPr>
        <p:sp>
          <p:nvSpPr>
            <p:cNvPr id="8" name="Rectangle 7">
              <a:extLst>
                <a:ext uri="{FF2B5EF4-FFF2-40B4-BE49-F238E27FC236}">
                  <a16:creationId xmlns:a16="http://schemas.microsoft.com/office/drawing/2014/main" id="{C3B1830A-3685-A8C2-77D3-F71F5790DB19}"/>
                </a:ext>
              </a:extLst>
            </p:cNvPr>
            <p:cNvSpPr/>
            <p:nvPr/>
          </p:nvSpPr>
          <p:spPr>
            <a:xfrm>
              <a:off x="11047231" y="23622"/>
              <a:ext cx="1116193" cy="643128"/>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86499685-1E9E-14E5-B229-7A332FCAC350}"/>
                </a:ext>
              </a:extLst>
            </p:cNvPr>
            <p:cNvPicPr>
              <a:picLocks noChangeAspect="1"/>
            </p:cNvPicPr>
            <p:nvPr/>
          </p:nvPicPr>
          <p:blipFill>
            <a:blip r:embed="rId3"/>
            <a:stretch>
              <a:fillRect/>
            </a:stretch>
          </p:blipFill>
          <p:spPr>
            <a:xfrm>
              <a:off x="10873993" y="-20481"/>
              <a:ext cx="1462667" cy="731334"/>
            </a:xfrm>
            <a:prstGeom prst="rect">
              <a:avLst/>
            </a:prstGeom>
          </p:spPr>
        </p:pic>
      </p:grpSp>
      <p:pic>
        <p:nvPicPr>
          <p:cNvPr id="10" name="Picture 9" descr="Chart, scatter chart&#10;&#10;Description automatically generated">
            <a:extLst>
              <a:ext uri="{FF2B5EF4-FFF2-40B4-BE49-F238E27FC236}">
                <a16:creationId xmlns:a16="http://schemas.microsoft.com/office/drawing/2014/main" id="{DC923BD3-5128-9ACC-A320-BAC30BEB8314}"/>
              </a:ext>
            </a:extLst>
          </p:cNvPr>
          <p:cNvPicPr>
            <a:picLocks noChangeAspect="1"/>
          </p:cNvPicPr>
          <p:nvPr/>
        </p:nvPicPr>
        <p:blipFill>
          <a:blip r:embed="rId4"/>
          <a:stretch>
            <a:fillRect/>
          </a:stretch>
        </p:blipFill>
        <p:spPr>
          <a:xfrm>
            <a:off x="6324597" y="2625832"/>
            <a:ext cx="5029200" cy="3771900"/>
          </a:xfrm>
          <a:prstGeom prst="rect">
            <a:avLst/>
          </a:prstGeom>
        </p:spPr>
      </p:pic>
      <p:pic>
        <p:nvPicPr>
          <p:cNvPr id="16" name="Picture 15" descr="Chart, line chart&#10;&#10;Description automatically generated">
            <a:extLst>
              <a:ext uri="{FF2B5EF4-FFF2-40B4-BE49-F238E27FC236}">
                <a16:creationId xmlns:a16="http://schemas.microsoft.com/office/drawing/2014/main" id="{9674117F-A6B2-BC07-62DF-EF4985FB4483}"/>
              </a:ext>
            </a:extLst>
          </p:cNvPr>
          <p:cNvPicPr>
            <a:picLocks noChangeAspect="1"/>
          </p:cNvPicPr>
          <p:nvPr/>
        </p:nvPicPr>
        <p:blipFill>
          <a:blip r:embed="rId5"/>
          <a:stretch>
            <a:fillRect/>
          </a:stretch>
        </p:blipFill>
        <p:spPr>
          <a:xfrm>
            <a:off x="838204" y="2625832"/>
            <a:ext cx="5029200" cy="3771900"/>
          </a:xfrm>
          <a:prstGeom prst="rect">
            <a:avLst/>
          </a:prstGeom>
        </p:spPr>
      </p:pic>
    </p:spTree>
    <p:extLst>
      <p:ext uri="{BB962C8B-B14F-4D97-AF65-F5344CB8AC3E}">
        <p14:creationId xmlns:p14="http://schemas.microsoft.com/office/powerpoint/2010/main" val="345082157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17EC3-1748-FCAE-3027-B35C1FD0E3F4}"/>
              </a:ext>
            </a:extLst>
          </p:cNvPr>
          <p:cNvSpPr>
            <a:spLocks noGrp="1"/>
          </p:cNvSpPr>
          <p:nvPr>
            <p:ph type="title"/>
          </p:nvPr>
        </p:nvSpPr>
        <p:spPr/>
        <p:txBody>
          <a:bodyPr/>
          <a:lstStyle/>
          <a:p>
            <a:r>
              <a:rPr lang="en-US" dirty="0"/>
              <a:t>Simulation Results: Cold Wall Cases</a:t>
            </a:r>
          </a:p>
        </p:txBody>
      </p:sp>
      <p:sp>
        <p:nvSpPr>
          <p:cNvPr id="3" name="Content Placeholder 2">
            <a:extLst>
              <a:ext uri="{FF2B5EF4-FFF2-40B4-BE49-F238E27FC236}">
                <a16:creationId xmlns:a16="http://schemas.microsoft.com/office/drawing/2014/main" id="{3A8280D8-0F52-E610-04E8-0BA731CB1691}"/>
              </a:ext>
            </a:extLst>
          </p:cNvPr>
          <p:cNvSpPr>
            <a:spLocks noGrp="1"/>
          </p:cNvSpPr>
          <p:nvPr>
            <p:ph idx="1"/>
          </p:nvPr>
        </p:nvSpPr>
        <p:spPr>
          <a:xfrm>
            <a:off x="609597" y="914403"/>
            <a:ext cx="10972800" cy="5483329"/>
          </a:xfrm>
        </p:spPr>
        <p:txBody>
          <a:bodyPr>
            <a:normAutofit/>
          </a:bodyPr>
          <a:lstStyle/>
          <a:p>
            <a:pPr>
              <a:spcAft>
                <a:spcPts val="1000"/>
              </a:spcAft>
            </a:pPr>
            <a:r>
              <a:rPr lang="en-US" sz="2000" dirty="0"/>
              <a:t>Cold wall results display similar trends to those of the hot wall cases</a:t>
            </a:r>
          </a:p>
          <a:p>
            <a:pPr lvl="1">
              <a:spcBef>
                <a:spcPts val="1000"/>
              </a:spcBef>
              <a:spcAft>
                <a:spcPts val="1000"/>
              </a:spcAft>
            </a:pPr>
            <a:r>
              <a:rPr lang="en-US" sz="1800" dirty="0"/>
              <a:t>Expected linear trend for stagnation pressure, but not for scaled heat flux</a:t>
            </a:r>
          </a:p>
          <a:p>
            <a:pPr>
              <a:spcAft>
                <a:spcPts val="1000"/>
              </a:spcAft>
            </a:pPr>
            <a:r>
              <a:rPr lang="en-US" sz="2000" dirty="0"/>
              <a:t>Correlation by Prabhu overpredicts cold wall heat flux when extrapolated</a:t>
            </a:r>
            <a:endParaRPr lang="en-US" sz="1800" dirty="0"/>
          </a:p>
        </p:txBody>
      </p:sp>
      <p:sp>
        <p:nvSpPr>
          <p:cNvPr id="4" name="Slide Number Placeholder 3">
            <a:extLst>
              <a:ext uri="{FF2B5EF4-FFF2-40B4-BE49-F238E27FC236}">
                <a16:creationId xmlns:a16="http://schemas.microsoft.com/office/drawing/2014/main" id="{44BDA280-50B1-AC6C-CDE4-62F6C950C2BC}"/>
              </a:ext>
            </a:extLst>
          </p:cNvPr>
          <p:cNvSpPr>
            <a:spLocks noGrp="1"/>
          </p:cNvSpPr>
          <p:nvPr>
            <p:ph type="sldNum" sz="quarter" idx="4"/>
          </p:nvPr>
        </p:nvSpPr>
        <p:spPr/>
        <p:txBody>
          <a:bodyPr/>
          <a:lstStyle/>
          <a:p>
            <a:fld id="{B05D5058-89DB-0F4A-AAC1-FE69E805048B}" type="slidenum">
              <a:rPr lang="en-US" smtClean="0"/>
              <a:t>6</a:t>
            </a:fld>
            <a:endParaRPr lang="en-US"/>
          </a:p>
        </p:txBody>
      </p:sp>
      <p:grpSp>
        <p:nvGrpSpPr>
          <p:cNvPr id="7" name="Group 6">
            <a:extLst>
              <a:ext uri="{FF2B5EF4-FFF2-40B4-BE49-F238E27FC236}">
                <a16:creationId xmlns:a16="http://schemas.microsoft.com/office/drawing/2014/main" id="{1B6B9846-4A54-3EC1-234C-6ABCA4AF631E}"/>
              </a:ext>
            </a:extLst>
          </p:cNvPr>
          <p:cNvGrpSpPr/>
          <p:nvPr/>
        </p:nvGrpSpPr>
        <p:grpSpPr>
          <a:xfrm>
            <a:off x="10873993" y="-20481"/>
            <a:ext cx="1462667" cy="731334"/>
            <a:chOff x="10873993" y="-20481"/>
            <a:chExt cx="1462667" cy="731334"/>
          </a:xfrm>
        </p:grpSpPr>
        <p:sp>
          <p:nvSpPr>
            <p:cNvPr id="8" name="Rectangle 7">
              <a:extLst>
                <a:ext uri="{FF2B5EF4-FFF2-40B4-BE49-F238E27FC236}">
                  <a16:creationId xmlns:a16="http://schemas.microsoft.com/office/drawing/2014/main" id="{C3B1830A-3685-A8C2-77D3-F71F5790DB19}"/>
                </a:ext>
              </a:extLst>
            </p:cNvPr>
            <p:cNvSpPr/>
            <p:nvPr/>
          </p:nvSpPr>
          <p:spPr>
            <a:xfrm>
              <a:off x="11047231" y="23622"/>
              <a:ext cx="1116193" cy="643128"/>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86499685-1E9E-14E5-B229-7A332FCAC350}"/>
                </a:ext>
              </a:extLst>
            </p:cNvPr>
            <p:cNvPicPr>
              <a:picLocks noChangeAspect="1"/>
            </p:cNvPicPr>
            <p:nvPr/>
          </p:nvPicPr>
          <p:blipFill>
            <a:blip r:embed="rId3"/>
            <a:stretch>
              <a:fillRect/>
            </a:stretch>
          </p:blipFill>
          <p:spPr>
            <a:xfrm>
              <a:off x="10873993" y="-20481"/>
              <a:ext cx="1462667" cy="731334"/>
            </a:xfrm>
            <a:prstGeom prst="rect">
              <a:avLst/>
            </a:prstGeom>
          </p:spPr>
        </p:pic>
      </p:grpSp>
      <p:pic>
        <p:nvPicPr>
          <p:cNvPr id="14" name="Picture 13" descr="Chart, scatter chart&#10;&#10;Description automatically generated">
            <a:extLst>
              <a:ext uri="{FF2B5EF4-FFF2-40B4-BE49-F238E27FC236}">
                <a16:creationId xmlns:a16="http://schemas.microsoft.com/office/drawing/2014/main" id="{F019B485-71FB-F1D9-8DA6-B58DE547CC44}"/>
              </a:ext>
            </a:extLst>
          </p:cNvPr>
          <p:cNvPicPr>
            <a:picLocks noChangeAspect="1"/>
          </p:cNvPicPr>
          <p:nvPr/>
        </p:nvPicPr>
        <p:blipFill>
          <a:blip r:embed="rId4"/>
          <a:stretch>
            <a:fillRect/>
          </a:stretch>
        </p:blipFill>
        <p:spPr>
          <a:xfrm>
            <a:off x="6324596" y="2625832"/>
            <a:ext cx="5029200" cy="3771900"/>
          </a:xfrm>
          <a:prstGeom prst="rect">
            <a:avLst/>
          </a:prstGeom>
        </p:spPr>
      </p:pic>
      <p:pic>
        <p:nvPicPr>
          <p:cNvPr id="17" name="Picture 16" descr="Chart, line chart&#10;&#10;Description automatically generated">
            <a:extLst>
              <a:ext uri="{FF2B5EF4-FFF2-40B4-BE49-F238E27FC236}">
                <a16:creationId xmlns:a16="http://schemas.microsoft.com/office/drawing/2014/main" id="{550C167E-5E73-981A-A207-C8727340FC95}"/>
              </a:ext>
            </a:extLst>
          </p:cNvPr>
          <p:cNvPicPr>
            <a:picLocks noChangeAspect="1"/>
          </p:cNvPicPr>
          <p:nvPr/>
        </p:nvPicPr>
        <p:blipFill>
          <a:blip r:embed="rId5"/>
          <a:stretch>
            <a:fillRect/>
          </a:stretch>
        </p:blipFill>
        <p:spPr>
          <a:xfrm>
            <a:off x="838204" y="2625832"/>
            <a:ext cx="5029200" cy="3771900"/>
          </a:xfrm>
          <a:prstGeom prst="rect">
            <a:avLst/>
          </a:prstGeom>
        </p:spPr>
      </p:pic>
    </p:spTree>
    <p:extLst>
      <p:ext uri="{BB962C8B-B14F-4D97-AF65-F5344CB8AC3E}">
        <p14:creationId xmlns:p14="http://schemas.microsoft.com/office/powerpoint/2010/main" val="624013313"/>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17EC3-1748-FCAE-3027-B35C1FD0E3F4}"/>
              </a:ext>
            </a:extLst>
          </p:cNvPr>
          <p:cNvSpPr>
            <a:spLocks noGrp="1"/>
          </p:cNvSpPr>
          <p:nvPr>
            <p:ph type="title"/>
          </p:nvPr>
        </p:nvSpPr>
        <p:spPr/>
        <p:txBody>
          <a:bodyPr/>
          <a:lstStyle/>
          <a:p>
            <a:r>
              <a:rPr lang="en-US" dirty="0"/>
              <a:t>Simulation Results: Cold Wall Cases</a:t>
            </a:r>
          </a:p>
        </p:txBody>
      </p:sp>
      <p:sp>
        <p:nvSpPr>
          <p:cNvPr id="3" name="Content Placeholder 2">
            <a:extLst>
              <a:ext uri="{FF2B5EF4-FFF2-40B4-BE49-F238E27FC236}">
                <a16:creationId xmlns:a16="http://schemas.microsoft.com/office/drawing/2014/main" id="{3A8280D8-0F52-E610-04E8-0BA731CB1691}"/>
              </a:ext>
            </a:extLst>
          </p:cNvPr>
          <p:cNvSpPr>
            <a:spLocks noGrp="1"/>
          </p:cNvSpPr>
          <p:nvPr>
            <p:ph idx="1"/>
          </p:nvPr>
        </p:nvSpPr>
        <p:spPr>
          <a:xfrm>
            <a:off x="609597" y="914403"/>
            <a:ext cx="10972800" cy="5483329"/>
          </a:xfrm>
        </p:spPr>
        <p:txBody>
          <a:bodyPr>
            <a:normAutofit/>
          </a:bodyPr>
          <a:lstStyle/>
          <a:p>
            <a:pPr>
              <a:spcAft>
                <a:spcPts val="1000"/>
              </a:spcAft>
            </a:pPr>
            <a:r>
              <a:rPr lang="en-US" sz="2000" dirty="0"/>
              <a:t>Cold wall results display similar trends to those of the hot wall cases</a:t>
            </a:r>
          </a:p>
          <a:p>
            <a:pPr lvl="1">
              <a:spcBef>
                <a:spcPts val="1000"/>
              </a:spcBef>
              <a:spcAft>
                <a:spcPts val="1000"/>
              </a:spcAft>
            </a:pPr>
            <a:r>
              <a:rPr lang="en-US" sz="1800" dirty="0"/>
              <a:t>Expected linear trend for stagnation pressure, but not for scaled heat flux</a:t>
            </a:r>
          </a:p>
          <a:p>
            <a:pPr>
              <a:spcAft>
                <a:spcPts val="1000"/>
              </a:spcAft>
            </a:pPr>
            <a:r>
              <a:rPr lang="en-US" sz="2000" dirty="0"/>
              <a:t>Correlation by Prabhu overpredicts cold wall heat flux when extrapolated</a:t>
            </a:r>
            <a:endParaRPr lang="en-US" sz="1800" dirty="0"/>
          </a:p>
        </p:txBody>
      </p:sp>
      <p:sp>
        <p:nvSpPr>
          <p:cNvPr id="4" name="Slide Number Placeholder 3">
            <a:extLst>
              <a:ext uri="{FF2B5EF4-FFF2-40B4-BE49-F238E27FC236}">
                <a16:creationId xmlns:a16="http://schemas.microsoft.com/office/drawing/2014/main" id="{44BDA280-50B1-AC6C-CDE4-62F6C950C2BC}"/>
              </a:ext>
            </a:extLst>
          </p:cNvPr>
          <p:cNvSpPr>
            <a:spLocks noGrp="1"/>
          </p:cNvSpPr>
          <p:nvPr>
            <p:ph type="sldNum" sz="quarter" idx="4"/>
          </p:nvPr>
        </p:nvSpPr>
        <p:spPr/>
        <p:txBody>
          <a:bodyPr/>
          <a:lstStyle/>
          <a:p>
            <a:fld id="{B05D5058-89DB-0F4A-AAC1-FE69E805048B}" type="slidenum">
              <a:rPr lang="en-US" smtClean="0"/>
              <a:t>7</a:t>
            </a:fld>
            <a:endParaRPr lang="en-US"/>
          </a:p>
        </p:txBody>
      </p:sp>
      <p:grpSp>
        <p:nvGrpSpPr>
          <p:cNvPr id="7" name="Group 6">
            <a:extLst>
              <a:ext uri="{FF2B5EF4-FFF2-40B4-BE49-F238E27FC236}">
                <a16:creationId xmlns:a16="http://schemas.microsoft.com/office/drawing/2014/main" id="{1B6B9846-4A54-3EC1-234C-6ABCA4AF631E}"/>
              </a:ext>
            </a:extLst>
          </p:cNvPr>
          <p:cNvGrpSpPr/>
          <p:nvPr/>
        </p:nvGrpSpPr>
        <p:grpSpPr>
          <a:xfrm>
            <a:off x="10873993" y="-20481"/>
            <a:ext cx="1462667" cy="731334"/>
            <a:chOff x="10873993" y="-20481"/>
            <a:chExt cx="1462667" cy="731334"/>
          </a:xfrm>
        </p:grpSpPr>
        <p:sp>
          <p:nvSpPr>
            <p:cNvPr id="8" name="Rectangle 7">
              <a:extLst>
                <a:ext uri="{FF2B5EF4-FFF2-40B4-BE49-F238E27FC236}">
                  <a16:creationId xmlns:a16="http://schemas.microsoft.com/office/drawing/2014/main" id="{C3B1830A-3685-A8C2-77D3-F71F5790DB19}"/>
                </a:ext>
              </a:extLst>
            </p:cNvPr>
            <p:cNvSpPr/>
            <p:nvPr/>
          </p:nvSpPr>
          <p:spPr>
            <a:xfrm>
              <a:off x="11047231" y="23622"/>
              <a:ext cx="1116193" cy="643128"/>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86499685-1E9E-14E5-B229-7A332FCAC350}"/>
                </a:ext>
              </a:extLst>
            </p:cNvPr>
            <p:cNvPicPr>
              <a:picLocks noChangeAspect="1"/>
            </p:cNvPicPr>
            <p:nvPr/>
          </p:nvPicPr>
          <p:blipFill>
            <a:blip r:embed="rId3"/>
            <a:stretch>
              <a:fillRect/>
            </a:stretch>
          </p:blipFill>
          <p:spPr>
            <a:xfrm>
              <a:off x="10873993" y="-20481"/>
              <a:ext cx="1462667" cy="731334"/>
            </a:xfrm>
            <a:prstGeom prst="rect">
              <a:avLst/>
            </a:prstGeom>
          </p:spPr>
        </p:pic>
      </p:grpSp>
      <p:pic>
        <p:nvPicPr>
          <p:cNvPr id="14" name="Picture 13" descr="Chart, scatter chart&#10;&#10;Description automatically generated">
            <a:extLst>
              <a:ext uri="{FF2B5EF4-FFF2-40B4-BE49-F238E27FC236}">
                <a16:creationId xmlns:a16="http://schemas.microsoft.com/office/drawing/2014/main" id="{F019B485-71FB-F1D9-8DA6-B58DE547CC44}"/>
              </a:ext>
            </a:extLst>
          </p:cNvPr>
          <p:cNvPicPr>
            <a:picLocks noChangeAspect="1"/>
          </p:cNvPicPr>
          <p:nvPr/>
        </p:nvPicPr>
        <p:blipFill>
          <a:blip r:embed="rId4"/>
          <a:stretch>
            <a:fillRect/>
          </a:stretch>
        </p:blipFill>
        <p:spPr>
          <a:xfrm>
            <a:off x="6324596" y="2625832"/>
            <a:ext cx="5029200" cy="3771900"/>
          </a:xfrm>
          <a:prstGeom prst="rect">
            <a:avLst/>
          </a:prstGeom>
        </p:spPr>
      </p:pic>
      <p:pic>
        <p:nvPicPr>
          <p:cNvPr id="17" name="Picture 16" descr="Chart, line chart&#10;&#10;Description automatically generated">
            <a:extLst>
              <a:ext uri="{FF2B5EF4-FFF2-40B4-BE49-F238E27FC236}">
                <a16:creationId xmlns:a16="http://schemas.microsoft.com/office/drawing/2014/main" id="{550C167E-5E73-981A-A207-C8727340FC95}"/>
              </a:ext>
            </a:extLst>
          </p:cNvPr>
          <p:cNvPicPr>
            <a:picLocks noChangeAspect="1"/>
          </p:cNvPicPr>
          <p:nvPr/>
        </p:nvPicPr>
        <p:blipFill>
          <a:blip r:embed="rId5"/>
          <a:stretch>
            <a:fillRect/>
          </a:stretch>
        </p:blipFill>
        <p:spPr>
          <a:xfrm>
            <a:off x="838204" y="2625832"/>
            <a:ext cx="5029200" cy="3771900"/>
          </a:xfrm>
          <a:prstGeom prst="rect">
            <a:avLst/>
          </a:prstGeom>
        </p:spPr>
      </p:pic>
      <p:sp>
        <p:nvSpPr>
          <p:cNvPr id="5" name="TextBox 4">
            <a:extLst>
              <a:ext uri="{FF2B5EF4-FFF2-40B4-BE49-F238E27FC236}">
                <a16:creationId xmlns:a16="http://schemas.microsoft.com/office/drawing/2014/main" id="{47506657-B47A-D75E-BA1F-0C1A0CB1346C}"/>
              </a:ext>
            </a:extLst>
          </p:cNvPr>
          <p:cNvSpPr txBox="1"/>
          <p:nvPr/>
        </p:nvSpPr>
        <p:spPr>
          <a:xfrm>
            <a:off x="3532273" y="4157839"/>
            <a:ext cx="5584646" cy="707886"/>
          </a:xfrm>
          <a:prstGeom prst="rect">
            <a:avLst/>
          </a:prstGeom>
          <a:solidFill>
            <a:srgbClr val="FFCC76"/>
          </a:solidFill>
        </p:spPr>
        <p:style>
          <a:lnRef idx="2">
            <a:schemeClr val="dk1"/>
          </a:lnRef>
          <a:fillRef idx="1">
            <a:schemeClr val="lt1"/>
          </a:fillRef>
          <a:effectRef idx="0">
            <a:schemeClr val="dk1"/>
          </a:effectRef>
          <a:fontRef idx="minor">
            <a:schemeClr val="dk1"/>
          </a:fontRef>
        </p:style>
        <p:txBody>
          <a:bodyPr wrap="square" rtlCol="0">
            <a:spAutoFit/>
          </a:bodyPr>
          <a:lstStyle/>
          <a:p>
            <a:pPr algn="ctr">
              <a:spcBef>
                <a:spcPts val="1000"/>
              </a:spcBef>
              <a:spcAft>
                <a:spcPts val="1000"/>
              </a:spcAft>
            </a:pPr>
            <a:r>
              <a:rPr lang="en-US" sz="2000" dirty="0">
                <a:latin typeface="+mj-lt"/>
              </a:rPr>
              <a:t>Scalar </a:t>
            </a:r>
            <a:r>
              <a:rPr lang="en-US" sz="2000" i="1" dirty="0">
                <a:latin typeface="+mj-lt"/>
              </a:rPr>
              <a:t>K</a:t>
            </a:r>
            <a:r>
              <a:rPr lang="en-US" sz="2000" i="1" baseline="-25000" dirty="0">
                <a:latin typeface="+mj-lt"/>
              </a:rPr>
              <a:t>2</a:t>
            </a:r>
            <a:r>
              <a:rPr lang="en-US" sz="2000" dirty="0">
                <a:latin typeface="+mj-lt"/>
              </a:rPr>
              <a:t> value is not able to predict convective heating across entire parameter space</a:t>
            </a:r>
            <a:endParaRPr lang="en-US" sz="2000" i="1" dirty="0">
              <a:latin typeface="+mj-lt"/>
            </a:endParaRPr>
          </a:p>
        </p:txBody>
      </p:sp>
    </p:spTree>
    <p:extLst>
      <p:ext uri="{BB962C8B-B14F-4D97-AF65-F5344CB8AC3E}">
        <p14:creationId xmlns:p14="http://schemas.microsoft.com/office/powerpoint/2010/main" val="284419977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17EC3-1748-FCAE-3027-B35C1FD0E3F4}"/>
              </a:ext>
            </a:extLst>
          </p:cNvPr>
          <p:cNvSpPr>
            <a:spLocks noGrp="1"/>
          </p:cNvSpPr>
          <p:nvPr>
            <p:ph type="title"/>
          </p:nvPr>
        </p:nvSpPr>
        <p:spPr/>
        <p:txBody>
          <a:bodyPr/>
          <a:lstStyle/>
          <a:p>
            <a:r>
              <a:rPr lang="en-US" dirty="0"/>
              <a:t>Simulation Results: Updated Correlations for </a:t>
            </a:r>
            <a:r>
              <a:rPr lang="en-US" i="1" dirty="0"/>
              <a:t>K</a:t>
            </a:r>
            <a:r>
              <a:rPr lang="en-US" i="1" baseline="-25000" dirty="0"/>
              <a:t>2</a:t>
            </a:r>
            <a:endParaRPr lang="en-US" i="1"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3A8280D8-0F52-E610-04E8-0BA731CB1691}"/>
                  </a:ext>
                </a:extLst>
              </p:cNvPr>
              <p:cNvSpPr>
                <a:spLocks noGrp="1"/>
              </p:cNvSpPr>
              <p:nvPr>
                <p:ph idx="1"/>
              </p:nvPr>
            </p:nvSpPr>
            <p:spPr>
              <a:xfrm>
                <a:off x="609597" y="914403"/>
                <a:ext cx="10972800" cy="5483329"/>
              </a:xfrm>
            </p:spPr>
            <p:txBody>
              <a:bodyPr>
                <a:normAutofit/>
              </a:bodyPr>
              <a:lstStyle/>
              <a:p>
                <a:pPr>
                  <a:spcAft>
                    <a:spcPts val="1000"/>
                  </a:spcAft>
                </a:pPr>
                <a:r>
                  <a:rPr lang="en-US" sz="2000" dirty="0">
                    <a:latin typeface="+mn-lt"/>
                  </a:rPr>
                  <a:t>Separate fits for enthalpy (</a:t>
                </a:r>
                <a14:m>
                  <m:oMath xmlns:m="http://schemas.openxmlformats.org/officeDocument/2006/math">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h</m:t>
                        </m:r>
                      </m:e>
                      <m:sub>
                        <m:r>
                          <a:rPr lang="en-US" sz="2000" b="0" i="1" smtClean="0">
                            <a:latin typeface="Cambria Math" panose="02040503050406030204" pitchFamily="18" charset="0"/>
                          </a:rPr>
                          <m:t>∞</m:t>
                        </m:r>
                      </m:sub>
                    </m:sSub>
                    <m:r>
                      <a:rPr lang="en-US" sz="2000" b="0" i="0" smtClean="0">
                        <a:latin typeface="Cambria Math" panose="02040503050406030204" pitchFamily="18" charset="0"/>
                      </a:rPr>
                      <m:t>−</m:t>
                    </m:r>
                    <m:sSub>
                      <m:sSubPr>
                        <m:ctrlPr>
                          <a:rPr lang="en-US" sz="2000" i="1">
                            <a:latin typeface="Cambria Math" panose="02040503050406030204" pitchFamily="18" charset="0"/>
                          </a:rPr>
                        </m:ctrlPr>
                      </m:sSubPr>
                      <m:e>
                        <m:r>
                          <a:rPr lang="en-US" sz="2000" i="1">
                            <a:latin typeface="Cambria Math" panose="02040503050406030204" pitchFamily="18" charset="0"/>
                          </a:rPr>
                          <m:t>h</m:t>
                        </m:r>
                      </m:e>
                      <m:sub>
                        <m:r>
                          <a:rPr lang="en-US" sz="2000" i="1">
                            <a:latin typeface="Cambria Math" panose="02040503050406030204" pitchFamily="18" charset="0"/>
                          </a:rPr>
                          <m:t>𝑤</m:t>
                        </m:r>
                      </m:sub>
                    </m:sSub>
                  </m:oMath>
                </a14:m>
                <a:r>
                  <a:rPr lang="en-US" sz="2000" dirty="0">
                    <a:latin typeface="+mn-lt"/>
                  </a:rPr>
                  <a:t>) and scaled heat flux (</a:t>
                </a:r>
                <a14:m>
                  <m:oMath xmlns:m="http://schemas.openxmlformats.org/officeDocument/2006/math">
                    <m:sSub>
                      <m:sSubPr>
                        <m:ctrlPr>
                          <a:rPr lang="en-US" sz="2000" b="0" i="1" dirty="0" smtClean="0">
                            <a:latin typeface="Cambria Math" panose="02040503050406030204" pitchFamily="18" charset="0"/>
                          </a:rPr>
                        </m:ctrlPr>
                      </m:sSubPr>
                      <m:e>
                        <m:acc>
                          <m:accPr>
                            <m:chr m:val="̇"/>
                            <m:ctrlPr>
                              <a:rPr lang="en-US" sz="2000" b="0" i="1" smtClean="0">
                                <a:latin typeface="Cambria Math" panose="02040503050406030204" pitchFamily="18" charset="0"/>
                              </a:rPr>
                            </m:ctrlPr>
                          </m:accPr>
                          <m:e>
                            <m:r>
                              <a:rPr lang="en-US" sz="2000" b="0" i="1" smtClean="0">
                                <a:latin typeface="Cambria Math" panose="02040503050406030204" pitchFamily="18" charset="0"/>
                              </a:rPr>
                              <m:t>𝑞</m:t>
                            </m:r>
                          </m:e>
                        </m:acc>
                      </m:e>
                      <m:sub>
                        <m:r>
                          <a:rPr lang="en-US" sz="2000" b="0" i="1" dirty="0" smtClean="0">
                            <a:latin typeface="Cambria Math" panose="02040503050406030204" pitchFamily="18" charset="0"/>
                          </a:rPr>
                          <m:t>𝑠𝑡𝑎𝑔</m:t>
                        </m:r>
                      </m:sub>
                    </m:sSub>
                    <m:rad>
                      <m:radPr>
                        <m:degHide m:val="on"/>
                        <m:ctrlPr>
                          <a:rPr lang="en-US" sz="2000" b="0" i="1" dirty="0" smtClean="0">
                            <a:latin typeface="Cambria Math" panose="02040503050406030204" pitchFamily="18" charset="0"/>
                          </a:rPr>
                        </m:ctrlPr>
                      </m:radPr>
                      <m:deg/>
                      <m:e>
                        <m:r>
                          <a:rPr lang="en-US" sz="2000" b="0" i="1" dirty="0" smtClean="0">
                            <a:latin typeface="Cambria Math" panose="02040503050406030204" pitchFamily="18" charset="0"/>
                          </a:rPr>
                          <m:t>𝑅</m:t>
                        </m:r>
                        <m:r>
                          <a:rPr lang="en-US" sz="2000" b="0" i="1" dirty="0" smtClean="0">
                            <a:latin typeface="Cambria Math" panose="02040503050406030204" pitchFamily="18" charset="0"/>
                          </a:rPr>
                          <m:t>/</m:t>
                        </m:r>
                        <m:sSub>
                          <m:sSubPr>
                            <m:ctrlPr>
                              <a:rPr lang="en-US" sz="2000" b="0" i="1" dirty="0" smtClean="0">
                                <a:latin typeface="Cambria Math" panose="02040503050406030204" pitchFamily="18" charset="0"/>
                              </a:rPr>
                            </m:ctrlPr>
                          </m:sSubPr>
                          <m:e>
                            <m:r>
                              <a:rPr lang="en-US" sz="2000" b="0" i="1" dirty="0" smtClean="0">
                                <a:latin typeface="Cambria Math" panose="02040503050406030204" pitchFamily="18" charset="0"/>
                              </a:rPr>
                              <m:t>𝑝</m:t>
                            </m:r>
                          </m:e>
                          <m:sub>
                            <m:r>
                              <a:rPr lang="en-US" sz="2000" b="0" i="1" dirty="0" smtClean="0">
                                <a:latin typeface="Cambria Math" panose="02040503050406030204" pitchFamily="18" charset="0"/>
                              </a:rPr>
                              <m:t>𝑠𝑡𝑎𝑔</m:t>
                            </m:r>
                          </m:sub>
                        </m:sSub>
                      </m:e>
                    </m:rad>
                  </m:oMath>
                </a14:m>
                <a:r>
                  <a:rPr lang="en-US" sz="2000" dirty="0">
                    <a:latin typeface="+mn-lt"/>
                  </a:rPr>
                  <a:t>) developed</a:t>
                </a:r>
              </a:p>
              <a:p>
                <a:pPr lvl="1">
                  <a:spcBef>
                    <a:spcPts val="1000"/>
                  </a:spcBef>
                  <a:spcAft>
                    <a:spcPts val="1000"/>
                  </a:spcAft>
                </a:pPr>
                <a:r>
                  <a:rPr lang="en-US" sz="1800" b="1" dirty="0">
                    <a:latin typeface="+mn-lt"/>
                  </a:rPr>
                  <a:t>Enthalpy: </a:t>
                </a:r>
                <a:r>
                  <a:rPr lang="en-US" sz="1800" dirty="0">
                    <a:latin typeface="+mn-lt"/>
                  </a:rPr>
                  <a:t>Quadratic in </a:t>
                </a:r>
                <a:r>
                  <a:rPr lang="en-US" sz="1800" i="1" dirty="0">
                    <a:latin typeface="+mn-lt"/>
                  </a:rPr>
                  <a:t>V</a:t>
                </a:r>
              </a:p>
              <a:p>
                <a:pPr lvl="1">
                  <a:spcBef>
                    <a:spcPts val="1000"/>
                  </a:spcBef>
                  <a:spcAft>
                    <a:spcPts val="1000"/>
                  </a:spcAft>
                </a:pPr>
                <a:r>
                  <a:rPr lang="en-US" sz="1800" b="1" dirty="0">
                    <a:latin typeface="+mn-lt"/>
                  </a:rPr>
                  <a:t>Heat flux: </a:t>
                </a:r>
                <a:r>
                  <a:rPr lang="en-US" sz="1800" dirty="0">
                    <a:latin typeface="+mn-lt"/>
                  </a:rPr>
                  <a:t>Power law in </a:t>
                </a:r>
                <a14:m>
                  <m:oMath xmlns:m="http://schemas.openxmlformats.org/officeDocument/2006/math">
                    <m:r>
                      <a:rPr lang="en-US" sz="1800" b="0" i="1" smtClean="0">
                        <a:latin typeface="Cambria Math" panose="02040503050406030204" pitchFamily="18" charset="0"/>
                      </a:rPr>
                      <m:t>𝜌</m:t>
                    </m:r>
                  </m:oMath>
                </a14:m>
                <a:r>
                  <a:rPr lang="en-US" sz="1800" i="1" dirty="0">
                    <a:latin typeface="+mn-lt"/>
                  </a:rPr>
                  <a:t> and R</a:t>
                </a:r>
                <a:r>
                  <a:rPr lang="en-US" sz="1800" dirty="0">
                    <a:latin typeface="+mn-lt"/>
                  </a:rPr>
                  <a:t>, quadratic in </a:t>
                </a:r>
                <a:r>
                  <a:rPr lang="en-US" sz="1800" i="1" dirty="0">
                    <a:latin typeface="+mn-lt"/>
                  </a:rPr>
                  <a:t>V </a:t>
                </a:r>
                <a:r>
                  <a:rPr lang="en-US" sz="1800" dirty="0">
                    <a:latin typeface="+mn-lt"/>
                  </a:rPr>
                  <a:t>&lt; 29 km/s,</a:t>
                </a:r>
                <a:r>
                  <a:rPr lang="en-US" sz="1800" i="1" dirty="0">
                    <a:latin typeface="+mn-lt"/>
                  </a:rPr>
                  <a:t> </a:t>
                </a:r>
                <a:r>
                  <a:rPr lang="en-US" sz="1800" dirty="0">
                    <a:latin typeface="+mn-lt"/>
                  </a:rPr>
                  <a:t>linear in </a:t>
                </a:r>
                <a:r>
                  <a:rPr lang="en-US" sz="1800" i="1" dirty="0">
                    <a:latin typeface="+mn-lt"/>
                  </a:rPr>
                  <a:t>V </a:t>
                </a:r>
                <a14:m>
                  <m:oMath xmlns:m="http://schemas.openxmlformats.org/officeDocument/2006/math">
                    <m:r>
                      <a:rPr lang="en-US" sz="1800" b="0" i="1" smtClean="0">
                        <a:latin typeface="Cambria Math" panose="02040503050406030204" pitchFamily="18" charset="0"/>
                      </a:rPr>
                      <m:t>≥</m:t>
                    </m:r>
                  </m:oMath>
                </a14:m>
                <a:r>
                  <a:rPr lang="en-US" sz="1800" dirty="0">
                    <a:latin typeface="+mn-lt"/>
                  </a:rPr>
                  <a:t> 29 km/s</a:t>
                </a:r>
              </a:p>
            </p:txBody>
          </p:sp>
        </mc:Choice>
        <mc:Fallback xmlns="">
          <p:sp>
            <p:nvSpPr>
              <p:cNvPr id="3" name="Content Placeholder 2">
                <a:extLst>
                  <a:ext uri="{FF2B5EF4-FFF2-40B4-BE49-F238E27FC236}">
                    <a16:creationId xmlns:a16="http://schemas.microsoft.com/office/drawing/2014/main" id="{3A8280D8-0F52-E610-04E8-0BA731CB1691}"/>
                  </a:ext>
                </a:extLst>
              </p:cNvPr>
              <p:cNvSpPr>
                <a:spLocks noGrp="1" noRot="1" noChangeAspect="1" noMove="1" noResize="1" noEditPoints="1" noAdjustHandles="1" noChangeArrowheads="1" noChangeShapeType="1" noTextEdit="1"/>
              </p:cNvSpPr>
              <p:nvPr>
                <p:ph idx="1"/>
              </p:nvPr>
            </p:nvSpPr>
            <p:spPr>
              <a:xfrm>
                <a:off x="609597" y="914403"/>
                <a:ext cx="10972800" cy="5483329"/>
              </a:xfrm>
              <a:blipFill>
                <a:blip r:embed="rId3"/>
                <a:stretch>
                  <a:fillRect l="-809" t="-1157"/>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44BDA280-50B1-AC6C-CDE4-62F6C950C2BC}"/>
              </a:ext>
            </a:extLst>
          </p:cNvPr>
          <p:cNvSpPr>
            <a:spLocks noGrp="1"/>
          </p:cNvSpPr>
          <p:nvPr>
            <p:ph type="sldNum" sz="quarter" idx="4"/>
          </p:nvPr>
        </p:nvSpPr>
        <p:spPr/>
        <p:txBody>
          <a:bodyPr/>
          <a:lstStyle/>
          <a:p>
            <a:fld id="{B05D5058-89DB-0F4A-AAC1-FE69E805048B}" type="slidenum">
              <a:rPr lang="en-US" smtClean="0"/>
              <a:t>8</a:t>
            </a:fld>
            <a:endParaRPr lang="en-US"/>
          </a:p>
        </p:txBody>
      </p:sp>
      <p:grpSp>
        <p:nvGrpSpPr>
          <p:cNvPr id="7" name="Group 6">
            <a:extLst>
              <a:ext uri="{FF2B5EF4-FFF2-40B4-BE49-F238E27FC236}">
                <a16:creationId xmlns:a16="http://schemas.microsoft.com/office/drawing/2014/main" id="{1B6B9846-4A54-3EC1-234C-6ABCA4AF631E}"/>
              </a:ext>
            </a:extLst>
          </p:cNvPr>
          <p:cNvGrpSpPr/>
          <p:nvPr/>
        </p:nvGrpSpPr>
        <p:grpSpPr>
          <a:xfrm>
            <a:off x="10873993" y="-20481"/>
            <a:ext cx="1462667" cy="731334"/>
            <a:chOff x="10873993" y="-20481"/>
            <a:chExt cx="1462667" cy="731334"/>
          </a:xfrm>
        </p:grpSpPr>
        <p:sp>
          <p:nvSpPr>
            <p:cNvPr id="8" name="Rectangle 7">
              <a:extLst>
                <a:ext uri="{FF2B5EF4-FFF2-40B4-BE49-F238E27FC236}">
                  <a16:creationId xmlns:a16="http://schemas.microsoft.com/office/drawing/2014/main" id="{C3B1830A-3685-A8C2-77D3-F71F5790DB19}"/>
                </a:ext>
              </a:extLst>
            </p:cNvPr>
            <p:cNvSpPr/>
            <p:nvPr/>
          </p:nvSpPr>
          <p:spPr>
            <a:xfrm>
              <a:off x="11047231" y="23622"/>
              <a:ext cx="1116193" cy="643128"/>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86499685-1E9E-14E5-B229-7A332FCAC350}"/>
                </a:ext>
              </a:extLst>
            </p:cNvPr>
            <p:cNvPicPr>
              <a:picLocks noChangeAspect="1"/>
            </p:cNvPicPr>
            <p:nvPr/>
          </p:nvPicPr>
          <p:blipFill>
            <a:blip r:embed="rId4"/>
            <a:stretch>
              <a:fillRect/>
            </a:stretch>
          </p:blipFill>
          <p:spPr>
            <a:xfrm>
              <a:off x="10873993" y="-20481"/>
              <a:ext cx="1462667" cy="731334"/>
            </a:xfrm>
            <a:prstGeom prst="rect">
              <a:avLst/>
            </a:prstGeom>
          </p:spPr>
        </p:pic>
      </p:grpSp>
      <p:pic>
        <p:nvPicPr>
          <p:cNvPr id="10" name="Picture 9" descr="Chart, line chart&#10;&#10;Description automatically generated">
            <a:extLst>
              <a:ext uri="{FF2B5EF4-FFF2-40B4-BE49-F238E27FC236}">
                <a16:creationId xmlns:a16="http://schemas.microsoft.com/office/drawing/2014/main" id="{9487A3D3-9ADE-85CE-BB79-D67306DAAE23}"/>
              </a:ext>
            </a:extLst>
          </p:cNvPr>
          <p:cNvPicPr>
            <a:picLocks noChangeAspect="1"/>
          </p:cNvPicPr>
          <p:nvPr/>
        </p:nvPicPr>
        <p:blipFill>
          <a:blip r:embed="rId5"/>
          <a:stretch>
            <a:fillRect/>
          </a:stretch>
        </p:blipFill>
        <p:spPr>
          <a:xfrm>
            <a:off x="838202" y="2625832"/>
            <a:ext cx="5029200" cy="3771900"/>
          </a:xfrm>
          <a:prstGeom prst="rect">
            <a:avLst/>
          </a:prstGeom>
        </p:spPr>
      </p:pic>
      <p:pic>
        <p:nvPicPr>
          <p:cNvPr id="12" name="Picture 11" descr="Chart&#10;&#10;Description automatically generated">
            <a:extLst>
              <a:ext uri="{FF2B5EF4-FFF2-40B4-BE49-F238E27FC236}">
                <a16:creationId xmlns:a16="http://schemas.microsoft.com/office/drawing/2014/main" id="{2981DD25-F0CE-9DA3-113D-2D57B377E769}"/>
              </a:ext>
            </a:extLst>
          </p:cNvPr>
          <p:cNvPicPr>
            <a:picLocks noChangeAspect="1"/>
          </p:cNvPicPr>
          <p:nvPr/>
        </p:nvPicPr>
        <p:blipFill>
          <a:blip r:embed="rId6"/>
          <a:stretch>
            <a:fillRect/>
          </a:stretch>
        </p:blipFill>
        <p:spPr>
          <a:xfrm>
            <a:off x="6324598" y="2625832"/>
            <a:ext cx="5029200" cy="3771900"/>
          </a:xfrm>
          <a:prstGeom prst="rect">
            <a:avLst/>
          </a:prstGeom>
        </p:spPr>
      </p:pic>
    </p:spTree>
    <p:extLst>
      <p:ext uri="{BB962C8B-B14F-4D97-AF65-F5344CB8AC3E}">
        <p14:creationId xmlns:p14="http://schemas.microsoft.com/office/powerpoint/2010/main" val="146136232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17EC3-1748-FCAE-3027-B35C1FD0E3F4}"/>
              </a:ext>
            </a:extLst>
          </p:cNvPr>
          <p:cNvSpPr>
            <a:spLocks noGrp="1"/>
          </p:cNvSpPr>
          <p:nvPr>
            <p:ph type="title"/>
          </p:nvPr>
        </p:nvSpPr>
        <p:spPr/>
        <p:txBody>
          <a:bodyPr/>
          <a:lstStyle/>
          <a:p>
            <a:r>
              <a:rPr lang="en-US" dirty="0"/>
              <a:t>Simulation Results: Updated Correlations for </a:t>
            </a:r>
            <a:r>
              <a:rPr lang="en-US" i="1" dirty="0"/>
              <a:t>K</a:t>
            </a:r>
            <a:r>
              <a:rPr lang="en-US" i="1" baseline="-25000" dirty="0"/>
              <a:t>2</a:t>
            </a:r>
            <a:endParaRPr lang="en-US" i="1" dirty="0"/>
          </a:p>
        </p:txBody>
      </p:sp>
      <p:sp>
        <p:nvSpPr>
          <p:cNvPr id="3" name="Content Placeholder 2">
            <a:extLst>
              <a:ext uri="{FF2B5EF4-FFF2-40B4-BE49-F238E27FC236}">
                <a16:creationId xmlns:a16="http://schemas.microsoft.com/office/drawing/2014/main" id="{3A8280D8-0F52-E610-04E8-0BA731CB1691}"/>
              </a:ext>
            </a:extLst>
          </p:cNvPr>
          <p:cNvSpPr>
            <a:spLocks noGrp="1"/>
          </p:cNvSpPr>
          <p:nvPr>
            <p:ph idx="1"/>
          </p:nvPr>
        </p:nvSpPr>
        <p:spPr>
          <a:xfrm>
            <a:off x="609597" y="914403"/>
            <a:ext cx="10972800" cy="5483329"/>
          </a:xfrm>
        </p:spPr>
        <p:txBody>
          <a:bodyPr>
            <a:normAutofit/>
          </a:bodyPr>
          <a:lstStyle/>
          <a:p>
            <a:pPr>
              <a:spcAft>
                <a:spcPts val="1000"/>
              </a:spcAft>
            </a:pPr>
            <a:r>
              <a:rPr lang="en-US" sz="2100" dirty="0"/>
              <a:t>Estimates of </a:t>
            </a:r>
            <a:r>
              <a:rPr lang="en-US" sz="2100" i="1" dirty="0"/>
              <a:t>K</a:t>
            </a:r>
            <a:r>
              <a:rPr lang="en-US" sz="2100" i="1" baseline="-25000" dirty="0"/>
              <a:t>2</a:t>
            </a:r>
            <a:r>
              <a:rPr lang="en-US" sz="2100" dirty="0"/>
              <a:t> then computed by taking the ratio of enthalpy and scaled heat flux fits</a:t>
            </a:r>
          </a:p>
          <a:p>
            <a:pPr>
              <a:spcAft>
                <a:spcPts val="1000"/>
              </a:spcAft>
            </a:pPr>
            <a:r>
              <a:rPr lang="en-US" sz="2100" dirty="0"/>
              <a:t>Resulting </a:t>
            </a:r>
            <a:r>
              <a:rPr lang="en-US" sz="2100" i="1" dirty="0"/>
              <a:t>K</a:t>
            </a:r>
            <a:r>
              <a:rPr lang="en-US" sz="2100" baseline="-25000" dirty="0"/>
              <a:t>2</a:t>
            </a:r>
            <a:r>
              <a:rPr lang="en-US" sz="2100" dirty="0"/>
              <a:t> estimates had errors &lt; 10% </a:t>
            </a:r>
            <a:r>
              <a:rPr lang="en-US" sz="2000" dirty="0"/>
              <a:t>for 91.9% of hot wall and 98.3% of cold wall cases</a:t>
            </a:r>
          </a:p>
        </p:txBody>
      </p:sp>
      <p:sp>
        <p:nvSpPr>
          <p:cNvPr id="4" name="Slide Number Placeholder 3">
            <a:extLst>
              <a:ext uri="{FF2B5EF4-FFF2-40B4-BE49-F238E27FC236}">
                <a16:creationId xmlns:a16="http://schemas.microsoft.com/office/drawing/2014/main" id="{44BDA280-50B1-AC6C-CDE4-62F6C950C2BC}"/>
              </a:ext>
            </a:extLst>
          </p:cNvPr>
          <p:cNvSpPr>
            <a:spLocks noGrp="1"/>
          </p:cNvSpPr>
          <p:nvPr>
            <p:ph type="sldNum" sz="quarter" idx="4"/>
          </p:nvPr>
        </p:nvSpPr>
        <p:spPr/>
        <p:txBody>
          <a:bodyPr/>
          <a:lstStyle/>
          <a:p>
            <a:fld id="{B05D5058-89DB-0F4A-AAC1-FE69E805048B}" type="slidenum">
              <a:rPr lang="en-US" smtClean="0"/>
              <a:t>9</a:t>
            </a:fld>
            <a:endParaRPr lang="en-US"/>
          </a:p>
        </p:txBody>
      </p:sp>
      <p:grpSp>
        <p:nvGrpSpPr>
          <p:cNvPr id="7" name="Group 6">
            <a:extLst>
              <a:ext uri="{FF2B5EF4-FFF2-40B4-BE49-F238E27FC236}">
                <a16:creationId xmlns:a16="http://schemas.microsoft.com/office/drawing/2014/main" id="{1B6B9846-4A54-3EC1-234C-6ABCA4AF631E}"/>
              </a:ext>
            </a:extLst>
          </p:cNvPr>
          <p:cNvGrpSpPr/>
          <p:nvPr/>
        </p:nvGrpSpPr>
        <p:grpSpPr>
          <a:xfrm>
            <a:off x="10873993" y="-20481"/>
            <a:ext cx="1462667" cy="731334"/>
            <a:chOff x="10873993" y="-20481"/>
            <a:chExt cx="1462667" cy="731334"/>
          </a:xfrm>
        </p:grpSpPr>
        <p:sp>
          <p:nvSpPr>
            <p:cNvPr id="8" name="Rectangle 7">
              <a:extLst>
                <a:ext uri="{FF2B5EF4-FFF2-40B4-BE49-F238E27FC236}">
                  <a16:creationId xmlns:a16="http://schemas.microsoft.com/office/drawing/2014/main" id="{C3B1830A-3685-A8C2-77D3-F71F5790DB19}"/>
                </a:ext>
              </a:extLst>
            </p:cNvPr>
            <p:cNvSpPr/>
            <p:nvPr/>
          </p:nvSpPr>
          <p:spPr>
            <a:xfrm>
              <a:off x="11047231" y="23622"/>
              <a:ext cx="1116193" cy="643128"/>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86499685-1E9E-14E5-B229-7A332FCAC350}"/>
                </a:ext>
              </a:extLst>
            </p:cNvPr>
            <p:cNvPicPr>
              <a:picLocks noChangeAspect="1"/>
            </p:cNvPicPr>
            <p:nvPr/>
          </p:nvPicPr>
          <p:blipFill>
            <a:blip r:embed="rId3"/>
            <a:stretch>
              <a:fillRect/>
            </a:stretch>
          </p:blipFill>
          <p:spPr>
            <a:xfrm>
              <a:off x="10873993" y="-20481"/>
              <a:ext cx="1462667" cy="731334"/>
            </a:xfrm>
            <a:prstGeom prst="rect">
              <a:avLst/>
            </a:prstGeom>
          </p:spPr>
        </p:pic>
      </p:grpSp>
      <p:pic>
        <p:nvPicPr>
          <p:cNvPr id="5" name="Picture 4" descr="Chart, histogram&#10;&#10;Description automatically generated">
            <a:extLst>
              <a:ext uri="{FF2B5EF4-FFF2-40B4-BE49-F238E27FC236}">
                <a16:creationId xmlns:a16="http://schemas.microsoft.com/office/drawing/2014/main" id="{4EC0DD80-DB97-F343-48F3-E64719D9182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21136" y="2335906"/>
            <a:ext cx="5029200" cy="3771900"/>
          </a:xfrm>
          <a:prstGeom prst="rect">
            <a:avLst/>
          </a:prstGeom>
        </p:spPr>
      </p:pic>
      <p:pic>
        <p:nvPicPr>
          <p:cNvPr id="6" name="Picture 5" descr="Chart, histogram&#10;&#10;Description automatically generated">
            <a:extLst>
              <a:ext uri="{FF2B5EF4-FFF2-40B4-BE49-F238E27FC236}">
                <a16:creationId xmlns:a16="http://schemas.microsoft.com/office/drawing/2014/main" id="{8AEFC453-0D7B-29B6-C68E-C1E0DF03991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41664" y="2335906"/>
            <a:ext cx="5029200" cy="3771900"/>
          </a:xfrm>
          <a:prstGeom prst="rect">
            <a:avLst/>
          </a:prstGeom>
        </p:spPr>
      </p:pic>
      <p:sp>
        <p:nvSpPr>
          <p:cNvPr id="10" name="TextBox 9">
            <a:extLst>
              <a:ext uri="{FF2B5EF4-FFF2-40B4-BE49-F238E27FC236}">
                <a16:creationId xmlns:a16="http://schemas.microsoft.com/office/drawing/2014/main" id="{B7AC68C4-094E-296F-FF33-3578B8711AC0}"/>
              </a:ext>
            </a:extLst>
          </p:cNvPr>
          <p:cNvSpPr txBox="1"/>
          <p:nvPr/>
        </p:nvSpPr>
        <p:spPr>
          <a:xfrm>
            <a:off x="2850613" y="2043852"/>
            <a:ext cx="1167416" cy="400110"/>
          </a:xfrm>
          <a:prstGeom prst="rect">
            <a:avLst/>
          </a:prstGeom>
          <a:ln w="6350"/>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2000" dirty="0">
                <a:latin typeface="Helvetica" pitchFamily="2" charset="0"/>
              </a:rPr>
              <a:t>Hot Wall</a:t>
            </a:r>
          </a:p>
        </p:txBody>
      </p:sp>
      <p:sp>
        <p:nvSpPr>
          <p:cNvPr id="11" name="TextBox 10">
            <a:extLst>
              <a:ext uri="{FF2B5EF4-FFF2-40B4-BE49-F238E27FC236}">
                <a16:creationId xmlns:a16="http://schemas.microsoft.com/office/drawing/2014/main" id="{A6D674D4-5AF0-DA2B-2DD1-25F689ED5E1A}"/>
              </a:ext>
            </a:extLst>
          </p:cNvPr>
          <p:cNvSpPr txBox="1"/>
          <p:nvPr/>
        </p:nvSpPr>
        <p:spPr>
          <a:xfrm>
            <a:off x="8285483" y="2045695"/>
            <a:ext cx="1265141" cy="400110"/>
          </a:xfrm>
          <a:prstGeom prst="rect">
            <a:avLst/>
          </a:prstGeom>
          <a:ln w="6350"/>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2000" dirty="0">
                <a:latin typeface="Helvetica" pitchFamily="2" charset="0"/>
              </a:rPr>
              <a:t>Cold Wall</a:t>
            </a:r>
          </a:p>
        </p:txBody>
      </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AE023F6F-D298-A149-CFBE-D9388CF47CB7}"/>
                  </a:ext>
                </a:extLst>
              </p:cNvPr>
              <p:cNvSpPr txBox="1"/>
              <p:nvPr/>
            </p:nvSpPr>
            <p:spPr>
              <a:xfrm>
                <a:off x="3406550" y="6201603"/>
                <a:ext cx="5378894" cy="424732"/>
              </a:xfrm>
              <a:prstGeom prst="rect">
                <a:avLst/>
              </a:prstGeom>
              <a:ln w="6350"/>
            </p:spPr>
            <p:style>
              <a:lnRef idx="2">
                <a:schemeClr val="dk1"/>
              </a:lnRef>
              <a:fillRef idx="1">
                <a:schemeClr val="lt1"/>
              </a:fillRef>
              <a:effectRef idx="0">
                <a:schemeClr val="dk1"/>
              </a:effectRef>
              <a:fontRef idx="minor">
                <a:schemeClr val="dk1"/>
              </a:fontRef>
            </p:style>
            <p:txBody>
              <a:bodyPr wrap="square" rtlCol="0">
                <a:spAutoFit/>
              </a:bodyPr>
              <a:lstStyle/>
              <a:p>
                <a:pPr algn="ctr"/>
                <a14:m>
                  <m:oMathPara xmlns:m="http://schemas.openxmlformats.org/officeDocument/2006/math">
                    <m:oMathParaPr>
                      <m:jc m:val="centerGroup"/>
                    </m:oMathParaPr>
                    <m:oMath xmlns:m="http://schemas.openxmlformats.org/officeDocument/2006/math">
                      <m:r>
                        <a:rPr lang="en-US" sz="2000" b="0" i="1" smtClean="0">
                          <a:latin typeface="Cambria Math" panose="02040503050406030204" pitchFamily="18" charset="0"/>
                        </a:rPr>
                        <m:t>𝑃𝑒𝑟𝑐𝑒𝑛𝑡</m:t>
                      </m:r>
                      <m:r>
                        <a:rPr lang="en-US" sz="2000" b="0" i="1" smtClean="0">
                          <a:latin typeface="Cambria Math" panose="02040503050406030204" pitchFamily="18" charset="0"/>
                        </a:rPr>
                        <m:t> </m:t>
                      </m:r>
                      <m:r>
                        <a:rPr lang="en-US" sz="2000" b="0" i="1" smtClean="0">
                          <a:latin typeface="Cambria Math" panose="02040503050406030204" pitchFamily="18" charset="0"/>
                        </a:rPr>
                        <m:t>𝐸𝑟𝑟𝑜𝑟</m:t>
                      </m:r>
                      <m:r>
                        <a:rPr lang="en-US" sz="2000" b="0" i="1" smtClean="0">
                          <a:latin typeface="Cambria Math" panose="02040503050406030204" pitchFamily="18" charset="0"/>
                        </a:rPr>
                        <m:t>=(</m:t>
                      </m:r>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𝐾</m:t>
                          </m:r>
                        </m:e>
                        <m:sub>
                          <m:r>
                            <a:rPr lang="en-US" sz="2000" b="0" i="1" smtClean="0">
                              <a:latin typeface="Cambria Math" panose="02040503050406030204" pitchFamily="18" charset="0"/>
                            </a:rPr>
                            <m:t>2,</m:t>
                          </m:r>
                          <m:r>
                            <a:rPr lang="en-US" sz="2000" b="0" i="1" smtClean="0">
                              <a:latin typeface="Cambria Math" panose="02040503050406030204" pitchFamily="18" charset="0"/>
                            </a:rPr>
                            <m:t>𝑓𝑖𝑡</m:t>
                          </m:r>
                        </m:sub>
                      </m:sSub>
                      <m:r>
                        <a:rPr lang="en-US" sz="2000" b="0" i="1" smtClean="0">
                          <a:latin typeface="Cambria Math" panose="02040503050406030204" pitchFamily="18" charset="0"/>
                        </a:rPr>
                        <m:t>−</m:t>
                      </m:r>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𝐾</m:t>
                          </m:r>
                        </m:e>
                        <m:sub>
                          <m:r>
                            <a:rPr lang="en-US" sz="2000" b="0" i="1" smtClean="0">
                              <a:latin typeface="Cambria Math" panose="02040503050406030204" pitchFamily="18" charset="0"/>
                            </a:rPr>
                            <m:t>2,</m:t>
                          </m:r>
                          <m:r>
                            <a:rPr lang="en-US" sz="2000" b="0" i="1" smtClean="0">
                              <a:latin typeface="Cambria Math" panose="02040503050406030204" pitchFamily="18" charset="0"/>
                            </a:rPr>
                            <m:t>𝐶𝐹𝐷</m:t>
                          </m:r>
                        </m:sub>
                      </m:sSub>
                      <m:r>
                        <a:rPr lang="en-US" sz="2000" b="0" i="1" smtClean="0">
                          <a:latin typeface="Cambria Math" panose="02040503050406030204" pitchFamily="18" charset="0"/>
                        </a:rPr>
                        <m:t>)/</m:t>
                      </m:r>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𝐾</m:t>
                          </m:r>
                        </m:e>
                        <m:sub>
                          <m:r>
                            <a:rPr lang="en-US" sz="2000" b="0" i="1" smtClean="0">
                              <a:latin typeface="Cambria Math" panose="02040503050406030204" pitchFamily="18" charset="0"/>
                            </a:rPr>
                            <m:t>2,</m:t>
                          </m:r>
                          <m:r>
                            <a:rPr lang="en-US" sz="2000" b="0" i="1" smtClean="0">
                              <a:latin typeface="Cambria Math" panose="02040503050406030204" pitchFamily="18" charset="0"/>
                            </a:rPr>
                            <m:t>𝐶𝐹𝐷</m:t>
                          </m:r>
                        </m:sub>
                      </m:sSub>
                      <m:r>
                        <a:rPr lang="en-US" sz="2000" b="0" i="1" smtClean="0">
                          <a:latin typeface="Cambria Math" panose="02040503050406030204" pitchFamily="18" charset="0"/>
                          <a:ea typeface="Cambria Math" panose="02040503050406030204" pitchFamily="18" charset="0"/>
                        </a:rPr>
                        <m:t>×100</m:t>
                      </m:r>
                    </m:oMath>
                  </m:oMathPara>
                </a14:m>
                <a:endParaRPr lang="en-US" sz="2000" dirty="0">
                  <a:latin typeface="Helvetica" pitchFamily="2" charset="0"/>
                </a:endParaRPr>
              </a:p>
            </p:txBody>
          </p:sp>
        </mc:Choice>
        <mc:Fallback xmlns="">
          <p:sp>
            <p:nvSpPr>
              <p:cNvPr id="12" name="TextBox 11">
                <a:extLst>
                  <a:ext uri="{FF2B5EF4-FFF2-40B4-BE49-F238E27FC236}">
                    <a16:creationId xmlns:a16="http://schemas.microsoft.com/office/drawing/2014/main" id="{AE023F6F-D298-A149-CFBE-D9388CF47CB7}"/>
                  </a:ext>
                </a:extLst>
              </p:cNvPr>
              <p:cNvSpPr txBox="1">
                <a:spLocks noRot="1" noChangeAspect="1" noMove="1" noResize="1" noEditPoints="1" noAdjustHandles="1" noChangeArrowheads="1" noChangeShapeType="1" noTextEdit="1"/>
              </p:cNvSpPr>
              <p:nvPr/>
            </p:nvSpPr>
            <p:spPr>
              <a:xfrm>
                <a:off x="3406550" y="6201603"/>
                <a:ext cx="5378894" cy="424732"/>
              </a:xfrm>
              <a:prstGeom prst="rect">
                <a:avLst/>
              </a:prstGeom>
              <a:blipFill>
                <a:blip r:embed="rId6"/>
                <a:stretch>
                  <a:fillRect b="-8571"/>
                </a:stretch>
              </a:blipFill>
              <a:ln w="6350"/>
            </p:spPr>
            <p:txBody>
              <a:bodyPr/>
              <a:lstStyle/>
              <a:p>
                <a:r>
                  <a:rPr lang="en-US">
                    <a:noFill/>
                  </a:rPr>
                  <a:t> </a:t>
                </a:r>
              </a:p>
            </p:txBody>
          </p:sp>
        </mc:Fallback>
      </mc:AlternateContent>
    </p:spTree>
    <p:extLst>
      <p:ext uri="{BB962C8B-B14F-4D97-AF65-F5344CB8AC3E}">
        <p14:creationId xmlns:p14="http://schemas.microsoft.com/office/powerpoint/2010/main" val="195031220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17EC3-1748-FCAE-3027-B35C1FD0E3F4}"/>
              </a:ext>
            </a:extLst>
          </p:cNvPr>
          <p:cNvSpPr>
            <a:spLocks noGrp="1"/>
          </p:cNvSpPr>
          <p:nvPr>
            <p:ph type="title"/>
          </p:nvPr>
        </p:nvSpPr>
        <p:spPr/>
        <p:txBody>
          <a:bodyPr/>
          <a:lstStyle/>
          <a:p>
            <a:r>
              <a:rPr lang="en-US" dirty="0"/>
              <a:t>Simulation Results: Updated Correlations for </a:t>
            </a:r>
            <a:r>
              <a:rPr lang="en-US" i="1" dirty="0"/>
              <a:t>K</a:t>
            </a:r>
            <a:r>
              <a:rPr lang="en-US" i="1" baseline="-25000" dirty="0"/>
              <a:t>2</a:t>
            </a:r>
            <a:endParaRPr lang="en-US" i="1" dirty="0"/>
          </a:p>
        </p:txBody>
      </p:sp>
      <p:sp>
        <p:nvSpPr>
          <p:cNvPr id="3" name="Content Placeholder 2">
            <a:extLst>
              <a:ext uri="{FF2B5EF4-FFF2-40B4-BE49-F238E27FC236}">
                <a16:creationId xmlns:a16="http://schemas.microsoft.com/office/drawing/2014/main" id="{3A8280D8-0F52-E610-04E8-0BA731CB1691}"/>
              </a:ext>
            </a:extLst>
          </p:cNvPr>
          <p:cNvSpPr>
            <a:spLocks noGrp="1"/>
          </p:cNvSpPr>
          <p:nvPr>
            <p:ph idx="1"/>
          </p:nvPr>
        </p:nvSpPr>
        <p:spPr>
          <a:xfrm>
            <a:off x="609597" y="914403"/>
            <a:ext cx="10972800" cy="5483329"/>
          </a:xfrm>
        </p:spPr>
        <p:txBody>
          <a:bodyPr>
            <a:normAutofit/>
          </a:bodyPr>
          <a:lstStyle/>
          <a:p>
            <a:pPr>
              <a:spcAft>
                <a:spcPts val="1000"/>
              </a:spcAft>
            </a:pPr>
            <a:r>
              <a:rPr lang="en-US" sz="2100" dirty="0"/>
              <a:t>Estimates of </a:t>
            </a:r>
            <a:r>
              <a:rPr lang="en-US" sz="2100" i="1" dirty="0"/>
              <a:t>K</a:t>
            </a:r>
            <a:r>
              <a:rPr lang="en-US" sz="2100" i="1" baseline="-25000" dirty="0"/>
              <a:t>2</a:t>
            </a:r>
            <a:r>
              <a:rPr lang="en-US" sz="2100" dirty="0"/>
              <a:t> then computed by taking the ratio of enthalpy and scaled heat flux fits</a:t>
            </a:r>
          </a:p>
          <a:p>
            <a:pPr>
              <a:spcAft>
                <a:spcPts val="1000"/>
              </a:spcAft>
            </a:pPr>
            <a:r>
              <a:rPr lang="en-US" sz="2100" dirty="0"/>
              <a:t>Resulting </a:t>
            </a:r>
            <a:r>
              <a:rPr lang="en-US" sz="2100" i="1" dirty="0"/>
              <a:t>K</a:t>
            </a:r>
            <a:r>
              <a:rPr lang="en-US" sz="2100" i="1" baseline="-25000" dirty="0"/>
              <a:t>2</a:t>
            </a:r>
            <a:r>
              <a:rPr lang="en-US" sz="2100" dirty="0"/>
              <a:t> estimates had errors &lt; 10% </a:t>
            </a:r>
            <a:r>
              <a:rPr lang="en-US" sz="2000" dirty="0"/>
              <a:t>for 91.9% of hot wall and 98.3% of cold wall cases</a:t>
            </a:r>
          </a:p>
        </p:txBody>
      </p:sp>
      <p:sp>
        <p:nvSpPr>
          <p:cNvPr id="4" name="Slide Number Placeholder 3">
            <a:extLst>
              <a:ext uri="{FF2B5EF4-FFF2-40B4-BE49-F238E27FC236}">
                <a16:creationId xmlns:a16="http://schemas.microsoft.com/office/drawing/2014/main" id="{44BDA280-50B1-AC6C-CDE4-62F6C950C2BC}"/>
              </a:ext>
            </a:extLst>
          </p:cNvPr>
          <p:cNvSpPr>
            <a:spLocks noGrp="1"/>
          </p:cNvSpPr>
          <p:nvPr>
            <p:ph type="sldNum" sz="quarter" idx="4"/>
          </p:nvPr>
        </p:nvSpPr>
        <p:spPr/>
        <p:txBody>
          <a:bodyPr/>
          <a:lstStyle/>
          <a:p>
            <a:fld id="{B05D5058-89DB-0F4A-AAC1-FE69E805048B}" type="slidenum">
              <a:rPr lang="en-US" smtClean="0"/>
              <a:t>10</a:t>
            </a:fld>
            <a:endParaRPr lang="en-US"/>
          </a:p>
        </p:txBody>
      </p:sp>
      <p:grpSp>
        <p:nvGrpSpPr>
          <p:cNvPr id="7" name="Group 6">
            <a:extLst>
              <a:ext uri="{FF2B5EF4-FFF2-40B4-BE49-F238E27FC236}">
                <a16:creationId xmlns:a16="http://schemas.microsoft.com/office/drawing/2014/main" id="{1B6B9846-4A54-3EC1-234C-6ABCA4AF631E}"/>
              </a:ext>
            </a:extLst>
          </p:cNvPr>
          <p:cNvGrpSpPr/>
          <p:nvPr/>
        </p:nvGrpSpPr>
        <p:grpSpPr>
          <a:xfrm>
            <a:off x="10873993" y="-20481"/>
            <a:ext cx="1462667" cy="731334"/>
            <a:chOff x="10873993" y="-20481"/>
            <a:chExt cx="1462667" cy="731334"/>
          </a:xfrm>
        </p:grpSpPr>
        <p:sp>
          <p:nvSpPr>
            <p:cNvPr id="8" name="Rectangle 7">
              <a:extLst>
                <a:ext uri="{FF2B5EF4-FFF2-40B4-BE49-F238E27FC236}">
                  <a16:creationId xmlns:a16="http://schemas.microsoft.com/office/drawing/2014/main" id="{C3B1830A-3685-A8C2-77D3-F71F5790DB19}"/>
                </a:ext>
              </a:extLst>
            </p:cNvPr>
            <p:cNvSpPr/>
            <p:nvPr/>
          </p:nvSpPr>
          <p:spPr>
            <a:xfrm>
              <a:off x="11047231" y="23622"/>
              <a:ext cx="1116193" cy="643128"/>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86499685-1E9E-14E5-B229-7A332FCAC350}"/>
                </a:ext>
              </a:extLst>
            </p:cNvPr>
            <p:cNvPicPr>
              <a:picLocks noChangeAspect="1"/>
            </p:cNvPicPr>
            <p:nvPr/>
          </p:nvPicPr>
          <p:blipFill>
            <a:blip r:embed="rId3"/>
            <a:stretch>
              <a:fillRect/>
            </a:stretch>
          </p:blipFill>
          <p:spPr>
            <a:xfrm>
              <a:off x="10873993" y="-20481"/>
              <a:ext cx="1462667" cy="731334"/>
            </a:xfrm>
            <a:prstGeom prst="rect">
              <a:avLst/>
            </a:prstGeom>
          </p:spPr>
        </p:pic>
      </p:grpSp>
      <p:pic>
        <p:nvPicPr>
          <p:cNvPr id="5" name="Picture 4" descr="Chart, histogram&#10;&#10;Description automatically generated">
            <a:extLst>
              <a:ext uri="{FF2B5EF4-FFF2-40B4-BE49-F238E27FC236}">
                <a16:creationId xmlns:a16="http://schemas.microsoft.com/office/drawing/2014/main" id="{4EC0DD80-DB97-F343-48F3-E64719D9182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21136" y="2335906"/>
            <a:ext cx="5029200" cy="3771900"/>
          </a:xfrm>
          <a:prstGeom prst="rect">
            <a:avLst/>
          </a:prstGeom>
        </p:spPr>
      </p:pic>
      <p:pic>
        <p:nvPicPr>
          <p:cNvPr id="6" name="Picture 5" descr="Chart, histogram&#10;&#10;Description automatically generated">
            <a:extLst>
              <a:ext uri="{FF2B5EF4-FFF2-40B4-BE49-F238E27FC236}">
                <a16:creationId xmlns:a16="http://schemas.microsoft.com/office/drawing/2014/main" id="{8AEFC453-0D7B-29B6-C68E-C1E0DF03991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41664" y="2335906"/>
            <a:ext cx="5029200" cy="3771900"/>
          </a:xfrm>
          <a:prstGeom prst="rect">
            <a:avLst/>
          </a:prstGeom>
        </p:spPr>
      </p:pic>
      <p:sp>
        <p:nvSpPr>
          <p:cNvPr id="10" name="TextBox 9">
            <a:extLst>
              <a:ext uri="{FF2B5EF4-FFF2-40B4-BE49-F238E27FC236}">
                <a16:creationId xmlns:a16="http://schemas.microsoft.com/office/drawing/2014/main" id="{B7AC68C4-094E-296F-FF33-3578B8711AC0}"/>
              </a:ext>
            </a:extLst>
          </p:cNvPr>
          <p:cNvSpPr txBox="1"/>
          <p:nvPr/>
        </p:nvSpPr>
        <p:spPr>
          <a:xfrm>
            <a:off x="2850613" y="2043852"/>
            <a:ext cx="1167416" cy="400110"/>
          </a:xfrm>
          <a:prstGeom prst="rect">
            <a:avLst/>
          </a:prstGeom>
          <a:ln w="6350"/>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2000" dirty="0">
                <a:latin typeface="Helvetica" pitchFamily="2" charset="0"/>
              </a:rPr>
              <a:t>Hot Wall</a:t>
            </a:r>
          </a:p>
        </p:txBody>
      </p:sp>
      <p:sp>
        <p:nvSpPr>
          <p:cNvPr id="11" name="TextBox 10">
            <a:extLst>
              <a:ext uri="{FF2B5EF4-FFF2-40B4-BE49-F238E27FC236}">
                <a16:creationId xmlns:a16="http://schemas.microsoft.com/office/drawing/2014/main" id="{A6D674D4-5AF0-DA2B-2DD1-25F689ED5E1A}"/>
              </a:ext>
            </a:extLst>
          </p:cNvPr>
          <p:cNvSpPr txBox="1"/>
          <p:nvPr/>
        </p:nvSpPr>
        <p:spPr>
          <a:xfrm>
            <a:off x="8285483" y="2045695"/>
            <a:ext cx="1265141" cy="400110"/>
          </a:xfrm>
          <a:prstGeom prst="rect">
            <a:avLst/>
          </a:prstGeom>
          <a:ln w="6350"/>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2000" dirty="0">
                <a:latin typeface="Helvetica" pitchFamily="2" charset="0"/>
              </a:rPr>
              <a:t>Cold Wall</a:t>
            </a:r>
          </a:p>
        </p:txBody>
      </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AE023F6F-D298-A149-CFBE-D9388CF47CB7}"/>
                  </a:ext>
                </a:extLst>
              </p:cNvPr>
              <p:cNvSpPr txBox="1"/>
              <p:nvPr/>
            </p:nvSpPr>
            <p:spPr>
              <a:xfrm>
                <a:off x="3406550" y="6201603"/>
                <a:ext cx="5378894" cy="424732"/>
              </a:xfrm>
              <a:prstGeom prst="rect">
                <a:avLst/>
              </a:prstGeom>
              <a:ln w="6350"/>
            </p:spPr>
            <p:style>
              <a:lnRef idx="2">
                <a:schemeClr val="dk1"/>
              </a:lnRef>
              <a:fillRef idx="1">
                <a:schemeClr val="lt1"/>
              </a:fillRef>
              <a:effectRef idx="0">
                <a:schemeClr val="dk1"/>
              </a:effectRef>
              <a:fontRef idx="minor">
                <a:schemeClr val="dk1"/>
              </a:fontRef>
            </p:style>
            <p:txBody>
              <a:bodyPr wrap="square" rtlCol="0">
                <a:spAutoFit/>
              </a:bodyPr>
              <a:lstStyle/>
              <a:p>
                <a:pPr algn="ctr"/>
                <a14:m>
                  <m:oMathPara xmlns:m="http://schemas.openxmlformats.org/officeDocument/2006/math">
                    <m:oMathParaPr>
                      <m:jc m:val="centerGroup"/>
                    </m:oMathParaPr>
                    <m:oMath xmlns:m="http://schemas.openxmlformats.org/officeDocument/2006/math">
                      <m:r>
                        <a:rPr lang="en-US" sz="2000" b="0" i="1" smtClean="0">
                          <a:latin typeface="Cambria Math" panose="02040503050406030204" pitchFamily="18" charset="0"/>
                        </a:rPr>
                        <m:t>𝑃𝑒𝑟𝑐𝑒𝑛𝑡</m:t>
                      </m:r>
                      <m:r>
                        <a:rPr lang="en-US" sz="2000" b="0" i="1" smtClean="0">
                          <a:latin typeface="Cambria Math" panose="02040503050406030204" pitchFamily="18" charset="0"/>
                        </a:rPr>
                        <m:t> </m:t>
                      </m:r>
                      <m:r>
                        <a:rPr lang="en-US" sz="2000" b="0" i="1" smtClean="0">
                          <a:latin typeface="Cambria Math" panose="02040503050406030204" pitchFamily="18" charset="0"/>
                        </a:rPr>
                        <m:t>𝐸𝑟𝑟𝑜𝑟</m:t>
                      </m:r>
                      <m:r>
                        <a:rPr lang="en-US" sz="2000" b="0" i="1" smtClean="0">
                          <a:latin typeface="Cambria Math" panose="02040503050406030204" pitchFamily="18" charset="0"/>
                        </a:rPr>
                        <m:t>=(</m:t>
                      </m:r>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𝐾</m:t>
                          </m:r>
                        </m:e>
                        <m:sub>
                          <m:r>
                            <a:rPr lang="en-US" sz="2000" b="0" i="1" smtClean="0">
                              <a:latin typeface="Cambria Math" panose="02040503050406030204" pitchFamily="18" charset="0"/>
                            </a:rPr>
                            <m:t>2,</m:t>
                          </m:r>
                          <m:r>
                            <a:rPr lang="en-US" sz="2000" b="0" i="1" smtClean="0">
                              <a:latin typeface="Cambria Math" panose="02040503050406030204" pitchFamily="18" charset="0"/>
                            </a:rPr>
                            <m:t>𝑓𝑖𝑡</m:t>
                          </m:r>
                        </m:sub>
                      </m:sSub>
                      <m:r>
                        <a:rPr lang="en-US" sz="2000" b="0" i="1" smtClean="0">
                          <a:latin typeface="Cambria Math" panose="02040503050406030204" pitchFamily="18" charset="0"/>
                        </a:rPr>
                        <m:t>−</m:t>
                      </m:r>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𝐾</m:t>
                          </m:r>
                        </m:e>
                        <m:sub>
                          <m:r>
                            <a:rPr lang="en-US" sz="2000" b="0" i="1" smtClean="0">
                              <a:latin typeface="Cambria Math" panose="02040503050406030204" pitchFamily="18" charset="0"/>
                            </a:rPr>
                            <m:t>2,</m:t>
                          </m:r>
                          <m:r>
                            <a:rPr lang="en-US" sz="2000" b="0" i="1" smtClean="0">
                              <a:latin typeface="Cambria Math" panose="02040503050406030204" pitchFamily="18" charset="0"/>
                            </a:rPr>
                            <m:t>𝐶𝐹𝐷</m:t>
                          </m:r>
                        </m:sub>
                      </m:sSub>
                      <m:r>
                        <a:rPr lang="en-US" sz="2000" b="0" i="1" smtClean="0">
                          <a:latin typeface="Cambria Math" panose="02040503050406030204" pitchFamily="18" charset="0"/>
                        </a:rPr>
                        <m:t>)/</m:t>
                      </m:r>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𝐾</m:t>
                          </m:r>
                        </m:e>
                        <m:sub>
                          <m:r>
                            <a:rPr lang="en-US" sz="2000" b="0" i="1" smtClean="0">
                              <a:latin typeface="Cambria Math" panose="02040503050406030204" pitchFamily="18" charset="0"/>
                            </a:rPr>
                            <m:t>2,</m:t>
                          </m:r>
                          <m:r>
                            <a:rPr lang="en-US" sz="2000" b="0" i="1" smtClean="0">
                              <a:latin typeface="Cambria Math" panose="02040503050406030204" pitchFamily="18" charset="0"/>
                            </a:rPr>
                            <m:t>𝐶𝐹𝐷</m:t>
                          </m:r>
                        </m:sub>
                      </m:sSub>
                      <m:r>
                        <a:rPr lang="en-US" sz="2000" b="0" i="1" smtClean="0">
                          <a:latin typeface="Cambria Math" panose="02040503050406030204" pitchFamily="18" charset="0"/>
                          <a:ea typeface="Cambria Math" panose="02040503050406030204" pitchFamily="18" charset="0"/>
                        </a:rPr>
                        <m:t>×100</m:t>
                      </m:r>
                    </m:oMath>
                  </m:oMathPara>
                </a14:m>
                <a:endParaRPr lang="en-US" sz="2000" dirty="0">
                  <a:latin typeface="Helvetica" pitchFamily="2" charset="0"/>
                </a:endParaRPr>
              </a:p>
            </p:txBody>
          </p:sp>
        </mc:Choice>
        <mc:Fallback xmlns="">
          <p:sp>
            <p:nvSpPr>
              <p:cNvPr id="12" name="TextBox 11">
                <a:extLst>
                  <a:ext uri="{FF2B5EF4-FFF2-40B4-BE49-F238E27FC236}">
                    <a16:creationId xmlns:a16="http://schemas.microsoft.com/office/drawing/2014/main" id="{AE023F6F-D298-A149-CFBE-D9388CF47CB7}"/>
                  </a:ext>
                </a:extLst>
              </p:cNvPr>
              <p:cNvSpPr txBox="1">
                <a:spLocks noRot="1" noChangeAspect="1" noMove="1" noResize="1" noEditPoints="1" noAdjustHandles="1" noChangeArrowheads="1" noChangeShapeType="1" noTextEdit="1"/>
              </p:cNvSpPr>
              <p:nvPr/>
            </p:nvSpPr>
            <p:spPr>
              <a:xfrm>
                <a:off x="3406550" y="6201603"/>
                <a:ext cx="5378894" cy="424732"/>
              </a:xfrm>
              <a:prstGeom prst="rect">
                <a:avLst/>
              </a:prstGeom>
              <a:blipFill>
                <a:blip r:embed="rId6"/>
                <a:stretch>
                  <a:fillRect b="-8571"/>
                </a:stretch>
              </a:blipFill>
              <a:ln w="6350"/>
            </p:spPr>
            <p:txBody>
              <a:bodyPr/>
              <a:lstStyle/>
              <a:p>
                <a:r>
                  <a:rPr lang="en-US">
                    <a:noFill/>
                  </a:rPr>
                  <a:t> </a:t>
                </a:r>
              </a:p>
            </p:txBody>
          </p:sp>
        </mc:Fallback>
      </mc:AlternateContent>
      <p:sp>
        <p:nvSpPr>
          <p:cNvPr id="13" name="TextBox 12">
            <a:extLst>
              <a:ext uri="{FF2B5EF4-FFF2-40B4-BE49-F238E27FC236}">
                <a16:creationId xmlns:a16="http://schemas.microsoft.com/office/drawing/2014/main" id="{40F4CCE7-3832-1E64-DD57-35CDD645BCC8}"/>
              </a:ext>
            </a:extLst>
          </p:cNvPr>
          <p:cNvSpPr txBox="1"/>
          <p:nvPr/>
        </p:nvSpPr>
        <p:spPr>
          <a:xfrm>
            <a:off x="3206503" y="4058253"/>
            <a:ext cx="5778995" cy="707886"/>
          </a:xfrm>
          <a:prstGeom prst="rect">
            <a:avLst/>
          </a:prstGeom>
          <a:solidFill>
            <a:srgbClr val="FFCC76"/>
          </a:solidFill>
        </p:spPr>
        <p:style>
          <a:lnRef idx="2">
            <a:schemeClr val="dk1"/>
          </a:lnRef>
          <a:fillRef idx="1">
            <a:schemeClr val="lt1"/>
          </a:fillRef>
          <a:effectRef idx="0">
            <a:schemeClr val="dk1"/>
          </a:effectRef>
          <a:fontRef idx="minor">
            <a:schemeClr val="dk1"/>
          </a:fontRef>
        </p:style>
        <p:txBody>
          <a:bodyPr wrap="square" rtlCol="0">
            <a:spAutoFit/>
          </a:bodyPr>
          <a:lstStyle/>
          <a:p>
            <a:pPr algn="ctr">
              <a:spcAft>
                <a:spcPts val="1000"/>
              </a:spcAft>
            </a:pPr>
            <a:r>
              <a:rPr lang="en-US" sz="2000" dirty="0"/>
              <a:t>Updated correlations provide accurate predictions of </a:t>
            </a:r>
            <a:r>
              <a:rPr lang="en-US" sz="2000" i="1" dirty="0"/>
              <a:t>K</a:t>
            </a:r>
            <a:r>
              <a:rPr lang="en-US" sz="2000" i="1" baseline="-25000" dirty="0"/>
              <a:t>2</a:t>
            </a:r>
            <a:r>
              <a:rPr lang="en-US" sz="2000" dirty="0"/>
              <a:t> values across entire parameter space</a:t>
            </a:r>
          </a:p>
        </p:txBody>
      </p:sp>
    </p:spTree>
    <p:extLst>
      <p:ext uri="{BB962C8B-B14F-4D97-AF65-F5344CB8AC3E}">
        <p14:creationId xmlns:p14="http://schemas.microsoft.com/office/powerpoint/2010/main" val="184242998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17EC3-1748-FCAE-3027-B35C1FD0E3F4}"/>
              </a:ext>
            </a:extLst>
          </p:cNvPr>
          <p:cNvSpPr>
            <a:spLocks noGrp="1"/>
          </p:cNvSpPr>
          <p:nvPr>
            <p:ph type="title"/>
          </p:nvPr>
        </p:nvSpPr>
        <p:spPr/>
        <p:txBody>
          <a:bodyPr/>
          <a:lstStyle/>
          <a:p>
            <a:r>
              <a:rPr lang="en-US" dirty="0"/>
              <a:t>Sensitivity to Atmospheric Composition</a:t>
            </a:r>
            <a:endParaRPr lang="en-US" i="1" dirty="0"/>
          </a:p>
        </p:txBody>
      </p:sp>
      <p:sp>
        <p:nvSpPr>
          <p:cNvPr id="3" name="Content Placeholder 2">
            <a:extLst>
              <a:ext uri="{FF2B5EF4-FFF2-40B4-BE49-F238E27FC236}">
                <a16:creationId xmlns:a16="http://schemas.microsoft.com/office/drawing/2014/main" id="{3A8280D8-0F52-E610-04E8-0BA731CB1691}"/>
              </a:ext>
            </a:extLst>
          </p:cNvPr>
          <p:cNvSpPr>
            <a:spLocks noGrp="1"/>
          </p:cNvSpPr>
          <p:nvPr>
            <p:ph idx="1"/>
          </p:nvPr>
        </p:nvSpPr>
        <p:spPr>
          <a:xfrm>
            <a:off x="609597" y="914403"/>
            <a:ext cx="10972800" cy="5483329"/>
          </a:xfrm>
        </p:spPr>
        <p:txBody>
          <a:bodyPr>
            <a:normAutofit/>
          </a:bodyPr>
          <a:lstStyle/>
          <a:p>
            <a:pPr>
              <a:spcAft>
                <a:spcPts val="1000"/>
              </a:spcAft>
            </a:pPr>
            <a:r>
              <a:rPr lang="en-US" sz="2000" dirty="0"/>
              <a:t>10 additional CFD cases run for 5 different atmospheric compositions</a:t>
            </a:r>
          </a:p>
          <a:p>
            <a:pPr lvl="1">
              <a:spcBef>
                <a:spcPts val="1000"/>
              </a:spcBef>
              <a:spcAft>
                <a:spcPts val="1000"/>
              </a:spcAft>
            </a:pPr>
            <a:r>
              <a:rPr lang="en-US" sz="1800" dirty="0"/>
              <a:t>6 cases near peak heating, 2 cases each near beginning and end of nominal trajectories</a:t>
            </a:r>
          </a:p>
          <a:p>
            <a:pPr lvl="1">
              <a:spcBef>
                <a:spcPts val="1000"/>
              </a:spcBef>
              <a:spcAft>
                <a:spcPts val="1000"/>
              </a:spcAft>
            </a:pPr>
            <a:r>
              <a:rPr lang="en-US" sz="1800" dirty="0"/>
              <a:t>Compositions varied from 10% to 20% He by mole (covers Saturn, Uranus, and Neptune)</a:t>
            </a:r>
          </a:p>
        </p:txBody>
      </p:sp>
      <p:sp>
        <p:nvSpPr>
          <p:cNvPr id="4" name="Slide Number Placeholder 3">
            <a:extLst>
              <a:ext uri="{FF2B5EF4-FFF2-40B4-BE49-F238E27FC236}">
                <a16:creationId xmlns:a16="http://schemas.microsoft.com/office/drawing/2014/main" id="{44BDA280-50B1-AC6C-CDE4-62F6C950C2BC}"/>
              </a:ext>
            </a:extLst>
          </p:cNvPr>
          <p:cNvSpPr>
            <a:spLocks noGrp="1"/>
          </p:cNvSpPr>
          <p:nvPr>
            <p:ph type="sldNum" sz="quarter" idx="4"/>
          </p:nvPr>
        </p:nvSpPr>
        <p:spPr/>
        <p:txBody>
          <a:bodyPr/>
          <a:lstStyle/>
          <a:p>
            <a:fld id="{B05D5058-89DB-0F4A-AAC1-FE69E805048B}" type="slidenum">
              <a:rPr lang="en-US" smtClean="0"/>
              <a:t>11</a:t>
            </a:fld>
            <a:endParaRPr lang="en-US"/>
          </a:p>
        </p:txBody>
      </p:sp>
      <p:grpSp>
        <p:nvGrpSpPr>
          <p:cNvPr id="7" name="Group 6">
            <a:extLst>
              <a:ext uri="{FF2B5EF4-FFF2-40B4-BE49-F238E27FC236}">
                <a16:creationId xmlns:a16="http://schemas.microsoft.com/office/drawing/2014/main" id="{1B6B9846-4A54-3EC1-234C-6ABCA4AF631E}"/>
              </a:ext>
            </a:extLst>
          </p:cNvPr>
          <p:cNvGrpSpPr/>
          <p:nvPr/>
        </p:nvGrpSpPr>
        <p:grpSpPr>
          <a:xfrm>
            <a:off x="10873993" y="-20481"/>
            <a:ext cx="1462667" cy="731334"/>
            <a:chOff x="10873993" y="-20481"/>
            <a:chExt cx="1462667" cy="731334"/>
          </a:xfrm>
        </p:grpSpPr>
        <p:sp>
          <p:nvSpPr>
            <p:cNvPr id="8" name="Rectangle 7">
              <a:extLst>
                <a:ext uri="{FF2B5EF4-FFF2-40B4-BE49-F238E27FC236}">
                  <a16:creationId xmlns:a16="http://schemas.microsoft.com/office/drawing/2014/main" id="{C3B1830A-3685-A8C2-77D3-F71F5790DB19}"/>
                </a:ext>
              </a:extLst>
            </p:cNvPr>
            <p:cNvSpPr/>
            <p:nvPr/>
          </p:nvSpPr>
          <p:spPr>
            <a:xfrm>
              <a:off x="11047231" y="23622"/>
              <a:ext cx="1116193" cy="643128"/>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86499685-1E9E-14E5-B229-7A332FCAC350}"/>
                </a:ext>
              </a:extLst>
            </p:cNvPr>
            <p:cNvPicPr>
              <a:picLocks noChangeAspect="1"/>
            </p:cNvPicPr>
            <p:nvPr/>
          </p:nvPicPr>
          <p:blipFill>
            <a:blip r:embed="rId3"/>
            <a:stretch>
              <a:fillRect/>
            </a:stretch>
          </p:blipFill>
          <p:spPr>
            <a:xfrm>
              <a:off x="10873993" y="-20481"/>
              <a:ext cx="1462667" cy="731334"/>
            </a:xfrm>
            <a:prstGeom prst="rect">
              <a:avLst/>
            </a:prstGeom>
          </p:spPr>
        </p:pic>
      </p:grpSp>
      <p:pic>
        <p:nvPicPr>
          <p:cNvPr id="15" name="Picture 14" descr="Chart&#10;&#10;Description automatically generated">
            <a:extLst>
              <a:ext uri="{FF2B5EF4-FFF2-40B4-BE49-F238E27FC236}">
                <a16:creationId xmlns:a16="http://schemas.microsoft.com/office/drawing/2014/main" id="{40CDE553-68B2-42DA-CD2F-471BB681141E}"/>
              </a:ext>
            </a:extLst>
          </p:cNvPr>
          <p:cNvPicPr>
            <a:picLocks noChangeAspect="1"/>
          </p:cNvPicPr>
          <p:nvPr/>
        </p:nvPicPr>
        <p:blipFill>
          <a:blip r:embed="rId4"/>
          <a:stretch>
            <a:fillRect/>
          </a:stretch>
        </p:blipFill>
        <p:spPr>
          <a:xfrm>
            <a:off x="841664" y="2681587"/>
            <a:ext cx="5029200" cy="3771900"/>
          </a:xfrm>
          <a:prstGeom prst="rect">
            <a:avLst/>
          </a:prstGeom>
        </p:spPr>
      </p:pic>
      <p:pic>
        <p:nvPicPr>
          <p:cNvPr id="17" name="Picture 16" descr="Chart, line chart&#10;&#10;Description automatically generated">
            <a:extLst>
              <a:ext uri="{FF2B5EF4-FFF2-40B4-BE49-F238E27FC236}">
                <a16:creationId xmlns:a16="http://schemas.microsoft.com/office/drawing/2014/main" id="{893CA91A-5591-D769-8715-AD2A69F5B337}"/>
              </a:ext>
            </a:extLst>
          </p:cNvPr>
          <p:cNvPicPr>
            <a:picLocks noChangeAspect="1"/>
          </p:cNvPicPr>
          <p:nvPr/>
        </p:nvPicPr>
        <p:blipFill>
          <a:blip r:embed="rId5"/>
          <a:stretch>
            <a:fillRect/>
          </a:stretch>
        </p:blipFill>
        <p:spPr>
          <a:xfrm>
            <a:off x="6321136" y="2681587"/>
            <a:ext cx="5029200" cy="3771900"/>
          </a:xfrm>
          <a:prstGeom prst="rect">
            <a:avLst/>
          </a:prstGeom>
        </p:spPr>
      </p:pic>
    </p:spTree>
    <p:extLst>
      <p:ext uri="{BB962C8B-B14F-4D97-AF65-F5344CB8AC3E}">
        <p14:creationId xmlns:p14="http://schemas.microsoft.com/office/powerpoint/2010/main" val="356118368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17EC3-1748-FCAE-3027-B35C1FD0E3F4}"/>
              </a:ext>
            </a:extLst>
          </p:cNvPr>
          <p:cNvSpPr>
            <a:spLocks noGrp="1"/>
          </p:cNvSpPr>
          <p:nvPr>
            <p:ph type="title"/>
          </p:nvPr>
        </p:nvSpPr>
        <p:spPr/>
        <p:txBody>
          <a:bodyPr/>
          <a:lstStyle/>
          <a:p>
            <a:r>
              <a:rPr lang="en-US" dirty="0"/>
              <a:t>Test Cases: Setup</a:t>
            </a:r>
            <a:endParaRPr lang="en-US" i="1" dirty="0"/>
          </a:p>
        </p:txBody>
      </p:sp>
      <p:sp>
        <p:nvSpPr>
          <p:cNvPr id="3" name="Content Placeholder 2">
            <a:extLst>
              <a:ext uri="{FF2B5EF4-FFF2-40B4-BE49-F238E27FC236}">
                <a16:creationId xmlns:a16="http://schemas.microsoft.com/office/drawing/2014/main" id="{3A8280D8-0F52-E610-04E8-0BA731CB1691}"/>
              </a:ext>
            </a:extLst>
          </p:cNvPr>
          <p:cNvSpPr>
            <a:spLocks noGrp="1"/>
          </p:cNvSpPr>
          <p:nvPr>
            <p:ph idx="1"/>
          </p:nvPr>
        </p:nvSpPr>
        <p:spPr>
          <a:xfrm>
            <a:off x="609597" y="914403"/>
            <a:ext cx="6371066" cy="5483329"/>
          </a:xfrm>
        </p:spPr>
        <p:txBody>
          <a:bodyPr>
            <a:normAutofit/>
          </a:bodyPr>
          <a:lstStyle/>
          <a:p>
            <a:pPr>
              <a:spcAft>
                <a:spcPts val="1000"/>
              </a:spcAft>
            </a:pPr>
            <a:r>
              <a:rPr lang="en-US" sz="2000" dirty="0"/>
              <a:t>One test case each for Neptune, Saturn, and Uranus</a:t>
            </a:r>
          </a:p>
          <a:p>
            <a:pPr>
              <a:spcAft>
                <a:spcPts val="1000"/>
              </a:spcAft>
            </a:pPr>
            <a:r>
              <a:rPr lang="en-US" sz="2000" i="1" dirty="0"/>
              <a:t>K</a:t>
            </a:r>
            <a:r>
              <a:rPr lang="en-US" sz="2000" i="1" baseline="-25000" dirty="0"/>
              <a:t>2</a:t>
            </a:r>
            <a:r>
              <a:rPr lang="en-US" sz="2000" i="1" dirty="0"/>
              <a:t> </a:t>
            </a:r>
            <a:r>
              <a:rPr lang="en-US" sz="2000" dirty="0"/>
              <a:t>computed in 5 ways:</a:t>
            </a:r>
          </a:p>
          <a:p>
            <a:pPr lvl="1">
              <a:spcBef>
                <a:spcPts val="1000"/>
              </a:spcBef>
              <a:spcAft>
                <a:spcPts val="1000"/>
              </a:spcAft>
            </a:pPr>
            <a:r>
              <a:rPr lang="en-US" sz="1800" dirty="0"/>
              <a:t>Baseline TRAJ correlation</a:t>
            </a:r>
          </a:p>
          <a:p>
            <a:pPr lvl="1">
              <a:spcBef>
                <a:spcPts val="1000"/>
              </a:spcBef>
              <a:spcAft>
                <a:spcPts val="1000"/>
              </a:spcAft>
            </a:pPr>
            <a:r>
              <a:rPr lang="en-US" sz="1800" dirty="0"/>
              <a:t>Hot and cold wall correlations</a:t>
            </a:r>
          </a:p>
          <a:p>
            <a:pPr lvl="1">
              <a:spcBef>
                <a:spcPts val="1000"/>
              </a:spcBef>
              <a:spcAft>
                <a:spcPts val="1000"/>
              </a:spcAft>
            </a:pPr>
            <a:r>
              <a:rPr lang="en-US" sz="1800" dirty="0"/>
              <a:t>Tabulated hot and cold wall cases</a:t>
            </a:r>
          </a:p>
          <a:p>
            <a:pPr>
              <a:spcAft>
                <a:spcPts val="1000"/>
              </a:spcAft>
            </a:pPr>
            <a:r>
              <a:rPr lang="en-US" sz="2000" i="1" dirty="0"/>
              <a:t>K</a:t>
            </a:r>
            <a:r>
              <a:rPr lang="en-US" sz="2000" i="1" baseline="-25000" dirty="0"/>
              <a:t>2</a:t>
            </a:r>
            <a:r>
              <a:rPr lang="en-US" sz="2000" dirty="0"/>
              <a:t> then used to compute </a:t>
            </a:r>
            <a:r>
              <a:rPr lang="en-US" sz="2000" i="1" dirty="0"/>
              <a:t>C</a:t>
            </a:r>
            <a:r>
              <a:rPr lang="en-US" sz="2000" i="1" baseline="-25000" dirty="0"/>
              <a:t>H</a:t>
            </a:r>
            <a:r>
              <a:rPr lang="en-US" sz="2000" i="1" dirty="0"/>
              <a:t> </a:t>
            </a:r>
            <a:r>
              <a:rPr lang="en-US" sz="2000" dirty="0"/>
              <a:t>values</a:t>
            </a:r>
          </a:p>
          <a:p>
            <a:pPr>
              <a:spcAft>
                <a:spcPts val="1000"/>
              </a:spcAft>
            </a:pPr>
            <a:r>
              <a:rPr lang="en-US" sz="2000" dirty="0"/>
              <a:t>FIAT </a:t>
            </a:r>
            <a:r>
              <a:rPr lang="en-US" sz="2000" dirty="0">
                <a:solidFill>
                  <a:srgbClr val="0070C0"/>
                </a:solidFill>
              </a:rPr>
              <a:t>[1] </a:t>
            </a:r>
            <a:r>
              <a:rPr lang="en-US" sz="2000" dirty="0"/>
              <a:t>used to compute heat fluxes, heat loads, and TPS thickness</a:t>
            </a:r>
          </a:p>
          <a:p>
            <a:pPr lvl="1">
              <a:spcBef>
                <a:spcPts val="1000"/>
              </a:spcBef>
              <a:spcAft>
                <a:spcPts val="1000"/>
              </a:spcAft>
            </a:pPr>
            <a:r>
              <a:rPr lang="en-US" sz="1800" dirty="0"/>
              <a:t>TPS material: 3MDCP</a:t>
            </a:r>
          </a:p>
        </p:txBody>
      </p:sp>
      <p:sp>
        <p:nvSpPr>
          <p:cNvPr id="4" name="Slide Number Placeholder 3">
            <a:extLst>
              <a:ext uri="{FF2B5EF4-FFF2-40B4-BE49-F238E27FC236}">
                <a16:creationId xmlns:a16="http://schemas.microsoft.com/office/drawing/2014/main" id="{44BDA280-50B1-AC6C-CDE4-62F6C950C2BC}"/>
              </a:ext>
            </a:extLst>
          </p:cNvPr>
          <p:cNvSpPr>
            <a:spLocks noGrp="1"/>
          </p:cNvSpPr>
          <p:nvPr>
            <p:ph type="sldNum" sz="quarter" idx="4"/>
          </p:nvPr>
        </p:nvSpPr>
        <p:spPr/>
        <p:txBody>
          <a:bodyPr/>
          <a:lstStyle/>
          <a:p>
            <a:fld id="{B05D5058-89DB-0F4A-AAC1-FE69E805048B}" type="slidenum">
              <a:rPr lang="en-US" smtClean="0"/>
              <a:t>12</a:t>
            </a:fld>
            <a:endParaRPr lang="en-US"/>
          </a:p>
        </p:txBody>
      </p:sp>
      <p:grpSp>
        <p:nvGrpSpPr>
          <p:cNvPr id="7" name="Group 6">
            <a:extLst>
              <a:ext uri="{FF2B5EF4-FFF2-40B4-BE49-F238E27FC236}">
                <a16:creationId xmlns:a16="http://schemas.microsoft.com/office/drawing/2014/main" id="{1B6B9846-4A54-3EC1-234C-6ABCA4AF631E}"/>
              </a:ext>
            </a:extLst>
          </p:cNvPr>
          <p:cNvGrpSpPr/>
          <p:nvPr/>
        </p:nvGrpSpPr>
        <p:grpSpPr>
          <a:xfrm>
            <a:off x="10873993" y="-20481"/>
            <a:ext cx="1462667" cy="731334"/>
            <a:chOff x="10873993" y="-20481"/>
            <a:chExt cx="1462667" cy="731334"/>
          </a:xfrm>
        </p:grpSpPr>
        <p:sp>
          <p:nvSpPr>
            <p:cNvPr id="8" name="Rectangle 7">
              <a:extLst>
                <a:ext uri="{FF2B5EF4-FFF2-40B4-BE49-F238E27FC236}">
                  <a16:creationId xmlns:a16="http://schemas.microsoft.com/office/drawing/2014/main" id="{C3B1830A-3685-A8C2-77D3-F71F5790DB19}"/>
                </a:ext>
              </a:extLst>
            </p:cNvPr>
            <p:cNvSpPr/>
            <p:nvPr/>
          </p:nvSpPr>
          <p:spPr>
            <a:xfrm>
              <a:off x="11047231" y="23622"/>
              <a:ext cx="1116193" cy="643128"/>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86499685-1E9E-14E5-B229-7A332FCAC350}"/>
                </a:ext>
              </a:extLst>
            </p:cNvPr>
            <p:cNvPicPr>
              <a:picLocks noChangeAspect="1"/>
            </p:cNvPicPr>
            <p:nvPr/>
          </p:nvPicPr>
          <p:blipFill>
            <a:blip r:embed="rId3"/>
            <a:stretch>
              <a:fillRect/>
            </a:stretch>
          </p:blipFill>
          <p:spPr>
            <a:xfrm>
              <a:off x="10873993" y="-20481"/>
              <a:ext cx="1462667" cy="731334"/>
            </a:xfrm>
            <a:prstGeom prst="rect">
              <a:avLst/>
            </a:prstGeom>
          </p:spPr>
        </p:pic>
      </p:grpSp>
      <p:pic>
        <p:nvPicPr>
          <p:cNvPr id="5" name="Picture 4" descr="Chart&#10;&#10;Description automatically generated with low confidence">
            <a:extLst>
              <a:ext uri="{FF2B5EF4-FFF2-40B4-BE49-F238E27FC236}">
                <a16:creationId xmlns:a16="http://schemas.microsoft.com/office/drawing/2014/main" id="{A39B4B03-8D18-66CC-6E84-07172C2DDF4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95904" y="1770118"/>
            <a:ext cx="5029200" cy="3771898"/>
          </a:xfrm>
          <a:prstGeom prst="rect">
            <a:avLst/>
          </a:prstGeom>
        </p:spPr>
      </p:pic>
      <p:sp>
        <p:nvSpPr>
          <p:cNvPr id="6" name="TextBox 5">
            <a:extLst>
              <a:ext uri="{FF2B5EF4-FFF2-40B4-BE49-F238E27FC236}">
                <a16:creationId xmlns:a16="http://schemas.microsoft.com/office/drawing/2014/main" id="{D83BF6CB-C406-AA38-AC6F-12117553B39B}"/>
              </a:ext>
            </a:extLst>
          </p:cNvPr>
          <p:cNvSpPr txBox="1"/>
          <p:nvPr/>
        </p:nvSpPr>
        <p:spPr>
          <a:xfrm>
            <a:off x="606867" y="6331083"/>
            <a:ext cx="6686031" cy="276999"/>
          </a:xfrm>
          <a:prstGeom prst="rect">
            <a:avLst/>
          </a:prstGeom>
          <a:noFill/>
        </p:spPr>
        <p:txBody>
          <a:bodyPr wrap="square" rtlCol="0">
            <a:spAutoFit/>
          </a:bodyPr>
          <a:lstStyle/>
          <a:p>
            <a:r>
              <a:rPr lang="en-US" sz="1200" dirty="0">
                <a:solidFill>
                  <a:srgbClr val="0070C0"/>
                </a:solidFill>
              </a:rPr>
              <a:t>[1] </a:t>
            </a:r>
            <a:r>
              <a:rPr lang="en-US" sz="1200" dirty="0">
                <a:solidFill>
                  <a:srgbClr val="0070C0"/>
                </a:solidFill>
                <a:effectLst/>
              </a:rPr>
              <a:t>Chen, Y.-K., and Milos, F. S., </a:t>
            </a:r>
            <a:r>
              <a:rPr lang="en-US" sz="1200" i="1" dirty="0">
                <a:solidFill>
                  <a:srgbClr val="0070C0"/>
                </a:solidFill>
                <a:effectLst/>
              </a:rPr>
              <a:t>Journal of Spacecraft and Rockets</a:t>
            </a:r>
            <a:r>
              <a:rPr lang="en-US" sz="1200" dirty="0">
                <a:solidFill>
                  <a:srgbClr val="0070C0"/>
                </a:solidFill>
                <a:effectLst/>
              </a:rPr>
              <a:t>, Vol. 36, 1999, pp. 475–483.</a:t>
            </a:r>
          </a:p>
        </p:txBody>
      </p:sp>
    </p:spTree>
    <p:extLst>
      <p:ext uri="{BB962C8B-B14F-4D97-AF65-F5344CB8AC3E}">
        <p14:creationId xmlns:p14="http://schemas.microsoft.com/office/powerpoint/2010/main" val="398943718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17EC3-1748-FCAE-3027-B35C1FD0E3F4}"/>
              </a:ext>
            </a:extLst>
          </p:cNvPr>
          <p:cNvSpPr>
            <a:spLocks noGrp="1"/>
          </p:cNvSpPr>
          <p:nvPr>
            <p:ph type="title"/>
          </p:nvPr>
        </p:nvSpPr>
        <p:spPr/>
        <p:txBody>
          <a:bodyPr/>
          <a:lstStyle/>
          <a:p>
            <a:r>
              <a:rPr lang="en-US" dirty="0"/>
              <a:t>Test Cases: Film Coefficient Predictions</a:t>
            </a:r>
            <a:endParaRPr lang="en-US" i="1" dirty="0"/>
          </a:p>
        </p:txBody>
      </p:sp>
      <p:sp>
        <p:nvSpPr>
          <p:cNvPr id="3" name="Content Placeholder 2">
            <a:extLst>
              <a:ext uri="{FF2B5EF4-FFF2-40B4-BE49-F238E27FC236}">
                <a16:creationId xmlns:a16="http://schemas.microsoft.com/office/drawing/2014/main" id="{3A8280D8-0F52-E610-04E8-0BA731CB1691}"/>
              </a:ext>
            </a:extLst>
          </p:cNvPr>
          <p:cNvSpPr>
            <a:spLocks noGrp="1"/>
          </p:cNvSpPr>
          <p:nvPr>
            <p:ph idx="1"/>
          </p:nvPr>
        </p:nvSpPr>
        <p:spPr>
          <a:xfrm>
            <a:off x="609596" y="914403"/>
            <a:ext cx="10972799" cy="5483329"/>
          </a:xfrm>
        </p:spPr>
        <p:txBody>
          <a:bodyPr>
            <a:normAutofit/>
          </a:bodyPr>
          <a:lstStyle/>
          <a:p>
            <a:pPr>
              <a:spcAft>
                <a:spcPts val="1000"/>
              </a:spcAft>
            </a:pPr>
            <a:r>
              <a:rPr lang="en-US" sz="2000" dirty="0"/>
              <a:t>Hot wall estimates of </a:t>
            </a:r>
            <a:r>
              <a:rPr lang="en-US" sz="2000" i="1" dirty="0"/>
              <a:t>C</a:t>
            </a:r>
            <a:r>
              <a:rPr lang="en-US" sz="2000" i="1" baseline="-25000" dirty="0"/>
              <a:t>H</a:t>
            </a:r>
            <a:r>
              <a:rPr lang="en-US" sz="2000" dirty="0"/>
              <a:t> were consistently higher than cold wall estimates</a:t>
            </a:r>
          </a:p>
          <a:p>
            <a:pPr>
              <a:spcAft>
                <a:spcPts val="1000"/>
              </a:spcAft>
            </a:pPr>
            <a:r>
              <a:rPr lang="en-US" sz="2000" dirty="0"/>
              <a:t>Both hot and cold wall correlations were in good agreement with tabulated values</a:t>
            </a:r>
          </a:p>
          <a:p>
            <a:pPr>
              <a:spcAft>
                <a:spcPts val="1000"/>
              </a:spcAft>
            </a:pPr>
            <a:r>
              <a:rPr lang="en-US" sz="2000" dirty="0"/>
              <a:t>Updated correlations did not consistently under- or over-predict </a:t>
            </a:r>
            <a:r>
              <a:rPr lang="en-US" sz="2000" i="1" dirty="0"/>
              <a:t>C</a:t>
            </a:r>
            <a:r>
              <a:rPr lang="en-US" sz="2000" i="1" baseline="-25000" dirty="0"/>
              <a:t>H</a:t>
            </a:r>
            <a:r>
              <a:rPr lang="en-US" sz="2000" dirty="0"/>
              <a:t> of TRAJ</a:t>
            </a:r>
          </a:p>
        </p:txBody>
      </p:sp>
      <p:sp>
        <p:nvSpPr>
          <p:cNvPr id="4" name="Slide Number Placeholder 3">
            <a:extLst>
              <a:ext uri="{FF2B5EF4-FFF2-40B4-BE49-F238E27FC236}">
                <a16:creationId xmlns:a16="http://schemas.microsoft.com/office/drawing/2014/main" id="{44BDA280-50B1-AC6C-CDE4-62F6C950C2BC}"/>
              </a:ext>
            </a:extLst>
          </p:cNvPr>
          <p:cNvSpPr>
            <a:spLocks noGrp="1"/>
          </p:cNvSpPr>
          <p:nvPr>
            <p:ph type="sldNum" sz="quarter" idx="4"/>
          </p:nvPr>
        </p:nvSpPr>
        <p:spPr/>
        <p:txBody>
          <a:bodyPr/>
          <a:lstStyle/>
          <a:p>
            <a:fld id="{B05D5058-89DB-0F4A-AAC1-FE69E805048B}" type="slidenum">
              <a:rPr lang="en-US" smtClean="0"/>
              <a:t>13</a:t>
            </a:fld>
            <a:endParaRPr lang="en-US"/>
          </a:p>
        </p:txBody>
      </p:sp>
      <p:grpSp>
        <p:nvGrpSpPr>
          <p:cNvPr id="7" name="Group 6">
            <a:extLst>
              <a:ext uri="{FF2B5EF4-FFF2-40B4-BE49-F238E27FC236}">
                <a16:creationId xmlns:a16="http://schemas.microsoft.com/office/drawing/2014/main" id="{1B6B9846-4A54-3EC1-234C-6ABCA4AF631E}"/>
              </a:ext>
            </a:extLst>
          </p:cNvPr>
          <p:cNvGrpSpPr/>
          <p:nvPr/>
        </p:nvGrpSpPr>
        <p:grpSpPr>
          <a:xfrm>
            <a:off x="10873993" y="-20481"/>
            <a:ext cx="1462667" cy="731334"/>
            <a:chOff x="10873993" y="-20481"/>
            <a:chExt cx="1462667" cy="731334"/>
          </a:xfrm>
        </p:grpSpPr>
        <p:sp>
          <p:nvSpPr>
            <p:cNvPr id="8" name="Rectangle 7">
              <a:extLst>
                <a:ext uri="{FF2B5EF4-FFF2-40B4-BE49-F238E27FC236}">
                  <a16:creationId xmlns:a16="http://schemas.microsoft.com/office/drawing/2014/main" id="{C3B1830A-3685-A8C2-77D3-F71F5790DB19}"/>
                </a:ext>
              </a:extLst>
            </p:cNvPr>
            <p:cNvSpPr/>
            <p:nvPr/>
          </p:nvSpPr>
          <p:spPr>
            <a:xfrm>
              <a:off x="11047231" y="23622"/>
              <a:ext cx="1116193" cy="643128"/>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86499685-1E9E-14E5-B229-7A332FCAC350}"/>
                </a:ext>
              </a:extLst>
            </p:cNvPr>
            <p:cNvPicPr>
              <a:picLocks noChangeAspect="1"/>
            </p:cNvPicPr>
            <p:nvPr/>
          </p:nvPicPr>
          <p:blipFill>
            <a:blip r:embed="rId3"/>
            <a:stretch>
              <a:fillRect/>
            </a:stretch>
          </p:blipFill>
          <p:spPr>
            <a:xfrm>
              <a:off x="10873993" y="-20481"/>
              <a:ext cx="1462667" cy="731334"/>
            </a:xfrm>
            <a:prstGeom prst="rect">
              <a:avLst/>
            </a:prstGeom>
          </p:spPr>
        </p:pic>
      </p:grpSp>
      <p:pic>
        <p:nvPicPr>
          <p:cNvPr id="10" name="Picture 9" descr="A picture containing chart&#10;&#10;Description automatically generated">
            <a:extLst>
              <a:ext uri="{FF2B5EF4-FFF2-40B4-BE49-F238E27FC236}">
                <a16:creationId xmlns:a16="http://schemas.microsoft.com/office/drawing/2014/main" id="{3612A8ED-9679-53E5-9C19-ECAA8D8C285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2613" y="3172217"/>
            <a:ext cx="4114800" cy="3086100"/>
          </a:xfrm>
          <a:prstGeom prst="rect">
            <a:avLst/>
          </a:prstGeom>
        </p:spPr>
      </p:pic>
      <p:pic>
        <p:nvPicPr>
          <p:cNvPr id="11" name="Picture 10" descr="Diagram, histogram&#10;&#10;Description automatically generated">
            <a:extLst>
              <a:ext uri="{FF2B5EF4-FFF2-40B4-BE49-F238E27FC236}">
                <a16:creationId xmlns:a16="http://schemas.microsoft.com/office/drawing/2014/main" id="{81914DB2-9C59-2F26-218C-30A8D31F857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38595" y="3172217"/>
            <a:ext cx="4114800" cy="3086100"/>
          </a:xfrm>
          <a:prstGeom prst="rect">
            <a:avLst/>
          </a:prstGeom>
        </p:spPr>
      </p:pic>
      <p:pic>
        <p:nvPicPr>
          <p:cNvPr id="12" name="Picture 11" descr="A picture containing histogram&#10;&#10;Description automatically generated">
            <a:extLst>
              <a:ext uri="{FF2B5EF4-FFF2-40B4-BE49-F238E27FC236}">
                <a16:creationId xmlns:a16="http://schemas.microsoft.com/office/drawing/2014/main" id="{355DCD7C-AE80-3178-C0A5-3BC1CCC1DBF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914578" y="3172217"/>
            <a:ext cx="4114800" cy="3086100"/>
          </a:xfrm>
          <a:prstGeom prst="rect">
            <a:avLst/>
          </a:prstGeom>
        </p:spPr>
      </p:pic>
      <p:sp>
        <p:nvSpPr>
          <p:cNvPr id="13" name="TextBox 12">
            <a:extLst>
              <a:ext uri="{FF2B5EF4-FFF2-40B4-BE49-F238E27FC236}">
                <a16:creationId xmlns:a16="http://schemas.microsoft.com/office/drawing/2014/main" id="{9D21D8D8-CAC3-769B-1882-7D9088B589E7}"/>
              </a:ext>
            </a:extLst>
          </p:cNvPr>
          <p:cNvSpPr txBox="1"/>
          <p:nvPr/>
        </p:nvSpPr>
        <p:spPr>
          <a:xfrm>
            <a:off x="1609159" y="2872466"/>
            <a:ext cx="1199405" cy="400110"/>
          </a:xfrm>
          <a:prstGeom prst="rect">
            <a:avLst/>
          </a:prstGeom>
          <a:ln w="6350"/>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2000" dirty="0"/>
              <a:t>Neptune</a:t>
            </a:r>
          </a:p>
        </p:txBody>
      </p:sp>
      <p:sp>
        <p:nvSpPr>
          <p:cNvPr id="14" name="TextBox 13">
            <a:extLst>
              <a:ext uri="{FF2B5EF4-FFF2-40B4-BE49-F238E27FC236}">
                <a16:creationId xmlns:a16="http://schemas.microsoft.com/office/drawing/2014/main" id="{A9D174C2-79F8-2FE9-636F-9E95C3782BFE}"/>
              </a:ext>
            </a:extLst>
          </p:cNvPr>
          <p:cNvSpPr txBox="1"/>
          <p:nvPr/>
        </p:nvSpPr>
        <p:spPr>
          <a:xfrm>
            <a:off x="5589895" y="2872466"/>
            <a:ext cx="989898" cy="400110"/>
          </a:xfrm>
          <a:prstGeom prst="rect">
            <a:avLst/>
          </a:prstGeom>
          <a:ln w="6350"/>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2000" dirty="0"/>
              <a:t>Saturn</a:t>
            </a:r>
          </a:p>
        </p:txBody>
      </p:sp>
      <p:sp>
        <p:nvSpPr>
          <p:cNvPr id="15" name="TextBox 14">
            <a:extLst>
              <a:ext uri="{FF2B5EF4-FFF2-40B4-BE49-F238E27FC236}">
                <a16:creationId xmlns:a16="http://schemas.microsoft.com/office/drawing/2014/main" id="{84DC981B-2CDC-6703-738C-5EF251B6ACD9}"/>
              </a:ext>
            </a:extLst>
          </p:cNvPr>
          <p:cNvSpPr txBox="1"/>
          <p:nvPr/>
        </p:nvSpPr>
        <p:spPr>
          <a:xfrm>
            <a:off x="9455574" y="2872466"/>
            <a:ext cx="1010505" cy="400110"/>
          </a:xfrm>
          <a:prstGeom prst="rect">
            <a:avLst/>
          </a:prstGeom>
          <a:ln w="6350"/>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2000" dirty="0"/>
              <a:t>Uranus</a:t>
            </a:r>
          </a:p>
        </p:txBody>
      </p:sp>
    </p:spTree>
    <p:extLst>
      <p:ext uri="{BB962C8B-B14F-4D97-AF65-F5344CB8AC3E}">
        <p14:creationId xmlns:p14="http://schemas.microsoft.com/office/powerpoint/2010/main" val="423168307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descr="Chart, histogram&#10;&#10;Description automatically generated with medium confidence">
            <a:extLst>
              <a:ext uri="{FF2B5EF4-FFF2-40B4-BE49-F238E27FC236}">
                <a16:creationId xmlns:a16="http://schemas.microsoft.com/office/drawing/2014/main" id="{5F4A826F-1344-5DA5-AB2F-600456D6A9B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71306" y="3216821"/>
            <a:ext cx="3931920" cy="2948940"/>
          </a:xfrm>
          <a:prstGeom prst="rect">
            <a:avLst/>
          </a:prstGeom>
        </p:spPr>
      </p:pic>
      <p:pic>
        <p:nvPicPr>
          <p:cNvPr id="5" name="Picture 4" descr="Diagram&#10;&#10;Description automatically generated with medium confidence">
            <a:extLst>
              <a:ext uri="{FF2B5EF4-FFF2-40B4-BE49-F238E27FC236}">
                <a16:creationId xmlns:a16="http://schemas.microsoft.com/office/drawing/2014/main" id="{52A17B0D-7FED-562D-56C9-289454618E0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765" y="3216821"/>
            <a:ext cx="3931920" cy="2948940"/>
          </a:xfrm>
          <a:prstGeom prst="rect">
            <a:avLst/>
          </a:prstGeom>
        </p:spPr>
      </p:pic>
      <p:pic>
        <p:nvPicPr>
          <p:cNvPr id="6" name="Picture 5" descr="Chart, line chart, histogram&#10;&#10;Description automatically generated">
            <a:extLst>
              <a:ext uri="{FF2B5EF4-FFF2-40B4-BE49-F238E27FC236}">
                <a16:creationId xmlns:a16="http://schemas.microsoft.com/office/drawing/2014/main" id="{A6B4C171-2A18-B115-D643-67B67D05432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32197" y="3216821"/>
            <a:ext cx="3931920" cy="2948940"/>
          </a:xfrm>
          <a:prstGeom prst="rect">
            <a:avLst/>
          </a:prstGeom>
        </p:spPr>
      </p:pic>
      <p:sp>
        <p:nvSpPr>
          <p:cNvPr id="2" name="Title 1">
            <a:extLst>
              <a:ext uri="{FF2B5EF4-FFF2-40B4-BE49-F238E27FC236}">
                <a16:creationId xmlns:a16="http://schemas.microsoft.com/office/drawing/2014/main" id="{B1617EC3-1748-FCAE-3027-B35C1FD0E3F4}"/>
              </a:ext>
            </a:extLst>
          </p:cNvPr>
          <p:cNvSpPr>
            <a:spLocks noGrp="1"/>
          </p:cNvSpPr>
          <p:nvPr>
            <p:ph type="title"/>
          </p:nvPr>
        </p:nvSpPr>
        <p:spPr/>
        <p:txBody>
          <a:bodyPr/>
          <a:lstStyle/>
          <a:p>
            <a:r>
              <a:rPr lang="en-US" dirty="0"/>
              <a:t>Test Cases: Heat Flux, Heat Load, and TPS Sizing</a:t>
            </a:r>
            <a:endParaRPr lang="en-US" i="1" dirty="0"/>
          </a:p>
        </p:txBody>
      </p:sp>
      <p:sp>
        <p:nvSpPr>
          <p:cNvPr id="3" name="Content Placeholder 2">
            <a:extLst>
              <a:ext uri="{FF2B5EF4-FFF2-40B4-BE49-F238E27FC236}">
                <a16:creationId xmlns:a16="http://schemas.microsoft.com/office/drawing/2014/main" id="{3A8280D8-0F52-E610-04E8-0BA731CB1691}"/>
              </a:ext>
            </a:extLst>
          </p:cNvPr>
          <p:cNvSpPr>
            <a:spLocks noGrp="1"/>
          </p:cNvSpPr>
          <p:nvPr>
            <p:ph idx="1"/>
          </p:nvPr>
        </p:nvSpPr>
        <p:spPr>
          <a:xfrm>
            <a:off x="609596" y="914403"/>
            <a:ext cx="10972799" cy="5483329"/>
          </a:xfrm>
        </p:spPr>
        <p:txBody>
          <a:bodyPr>
            <a:normAutofit/>
          </a:bodyPr>
          <a:lstStyle/>
          <a:p>
            <a:pPr>
              <a:spcAft>
                <a:spcPts val="1000"/>
              </a:spcAft>
            </a:pPr>
            <a:r>
              <a:rPr lang="en-US" sz="2000" dirty="0"/>
              <a:t>Neptune: negligible differences between new relations and TRAJ correlation</a:t>
            </a:r>
          </a:p>
          <a:p>
            <a:pPr>
              <a:spcAft>
                <a:spcPts val="1000"/>
              </a:spcAft>
            </a:pPr>
            <a:r>
              <a:rPr lang="en-US" sz="2000" dirty="0"/>
              <a:t>Saturn and Uranus: new relations under-predicted TRAJ heating values</a:t>
            </a:r>
          </a:p>
          <a:p>
            <a:pPr lvl="1">
              <a:spcBef>
                <a:spcPts val="1000"/>
              </a:spcBef>
              <a:spcAft>
                <a:spcPts val="1000"/>
              </a:spcAft>
            </a:pPr>
            <a:r>
              <a:rPr lang="en-US" sz="1800" dirty="0"/>
              <a:t>Decrease in TPS sizing of 12% for Saturn and 4% for Uranus</a:t>
            </a:r>
          </a:p>
        </p:txBody>
      </p:sp>
      <p:sp>
        <p:nvSpPr>
          <p:cNvPr id="4" name="Slide Number Placeholder 3">
            <a:extLst>
              <a:ext uri="{FF2B5EF4-FFF2-40B4-BE49-F238E27FC236}">
                <a16:creationId xmlns:a16="http://schemas.microsoft.com/office/drawing/2014/main" id="{44BDA280-50B1-AC6C-CDE4-62F6C950C2BC}"/>
              </a:ext>
            </a:extLst>
          </p:cNvPr>
          <p:cNvSpPr>
            <a:spLocks noGrp="1"/>
          </p:cNvSpPr>
          <p:nvPr>
            <p:ph type="sldNum" sz="quarter" idx="4"/>
          </p:nvPr>
        </p:nvSpPr>
        <p:spPr/>
        <p:txBody>
          <a:bodyPr/>
          <a:lstStyle/>
          <a:p>
            <a:fld id="{B05D5058-89DB-0F4A-AAC1-FE69E805048B}" type="slidenum">
              <a:rPr lang="en-US" smtClean="0"/>
              <a:t>14</a:t>
            </a:fld>
            <a:endParaRPr lang="en-US"/>
          </a:p>
        </p:txBody>
      </p:sp>
      <p:grpSp>
        <p:nvGrpSpPr>
          <p:cNvPr id="7" name="Group 6">
            <a:extLst>
              <a:ext uri="{FF2B5EF4-FFF2-40B4-BE49-F238E27FC236}">
                <a16:creationId xmlns:a16="http://schemas.microsoft.com/office/drawing/2014/main" id="{1B6B9846-4A54-3EC1-234C-6ABCA4AF631E}"/>
              </a:ext>
            </a:extLst>
          </p:cNvPr>
          <p:cNvGrpSpPr/>
          <p:nvPr/>
        </p:nvGrpSpPr>
        <p:grpSpPr>
          <a:xfrm>
            <a:off x="10873993" y="-20481"/>
            <a:ext cx="1462667" cy="731334"/>
            <a:chOff x="10873993" y="-20481"/>
            <a:chExt cx="1462667" cy="731334"/>
          </a:xfrm>
        </p:grpSpPr>
        <p:sp>
          <p:nvSpPr>
            <p:cNvPr id="8" name="Rectangle 7">
              <a:extLst>
                <a:ext uri="{FF2B5EF4-FFF2-40B4-BE49-F238E27FC236}">
                  <a16:creationId xmlns:a16="http://schemas.microsoft.com/office/drawing/2014/main" id="{C3B1830A-3685-A8C2-77D3-F71F5790DB19}"/>
                </a:ext>
              </a:extLst>
            </p:cNvPr>
            <p:cNvSpPr/>
            <p:nvPr/>
          </p:nvSpPr>
          <p:spPr>
            <a:xfrm>
              <a:off x="11047231" y="23622"/>
              <a:ext cx="1116193" cy="643128"/>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86499685-1E9E-14E5-B229-7A332FCAC350}"/>
                </a:ext>
              </a:extLst>
            </p:cNvPr>
            <p:cNvPicPr>
              <a:picLocks noChangeAspect="1"/>
            </p:cNvPicPr>
            <p:nvPr/>
          </p:nvPicPr>
          <p:blipFill>
            <a:blip r:embed="rId6"/>
            <a:stretch>
              <a:fillRect/>
            </a:stretch>
          </p:blipFill>
          <p:spPr>
            <a:xfrm>
              <a:off x="10873993" y="-20481"/>
              <a:ext cx="1462667" cy="731334"/>
            </a:xfrm>
            <a:prstGeom prst="rect">
              <a:avLst/>
            </a:prstGeom>
          </p:spPr>
        </p:pic>
      </p:grpSp>
      <p:sp>
        <p:nvSpPr>
          <p:cNvPr id="13" name="TextBox 12">
            <a:extLst>
              <a:ext uri="{FF2B5EF4-FFF2-40B4-BE49-F238E27FC236}">
                <a16:creationId xmlns:a16="http://schemas.microsoft.com/office/drawing/2014/main" id="{9D21D8D8-CAC3-769B-1882-7D9088B589E7}"/>
              </a:ext>
            </a:extLst>
          </p:cNvPr>
          <p:cNvSpPr txBox="1"/>
          <p:nvPr/>
        </p:nvSpPr>
        <p:spPr>
          <a:xfrm>
            <a:off x="1609159" y="2872466"/>
            <a:ext cx="1199405" cy="400110"/>
          </a:xfrm>
          <a:prstGeom prst="rect">
            <a:avLst/>
          </a:prstGeom>
          <a:ln w="6350"/>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2000" dirty="0"/>
              <a:t>Neptune</a:t>
            </a:r>
          </a:p>
        </p:txBody>
      </p:sp>
      <p:sp>
        <p:nvSpPr>
          <p:cNvPr id="14" name="TextBox 13">
            <a:extLst>
              <a:ext uri="{FF2B5EF4-FFF2-40B4-BE49-F238E27FC236}">
                <a16:creationId xmlns:a16="http://schemas.microsoft.com/office/drawing/2014/main" id="{A9D174C2-79F8-2FE9-636F-9E95C3782BFE}"/>
              </a:ext>
            </a:extLst>
          </p:cNvPr>
          <p:cNvSpPr txBox="1"/>
          <p:nvPr/>
        </p:nvSpPr>
        <p:spPr>
          <a:xfrm>
            <a:off x="5589895" y="2872466"/>
            <a:ext cx="989898" cy="400110"/>
          </a:xfrm>
          <a:prstGeom prst="rect">
            <a:avLst/>
          </a:prstGeom>
          <a:ln w="6350"/>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2000" dirty="0"/>
              <a:t>Saturn</a:t>
            </a:r>
          </a:p>
        </p:txBody>
      </p:sp>
      <p:sp>
        <p:nvSpPr>
          <p:cNvPr id="15" name="TextBox 14">
            <a:extLst>
              <a:ext uri="{FF2B5EF4-FFF2-40B4-BE49-F238E27FC236}">
                <a16:creationId xmlns:a16="http://schemas.microsoft.com/office/drawing/2014/main" id="{84DC981B-2CDC-6703-738C-5EF251B6ACD9}"/>
              </a:ext>
            </a:extLst>
          </p:cNvPr>
          <p:cNvSpPr txBox="1"/>
          <p:nvPr/>
        </p:nvSpPr>
        <p:spPr>
          <a:xfrm>
            <a:off x="9455574" y="2872466"/>
            <a:ext cx="1010505" cy="400110"/>
          </a:xfrm>
          <a:prstGeom prst="rect">
            <a:avLst/>
          </a:prstGeom>
          <a:ln w="6350"/>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2000" dirty="0"/>
              <a:t>Uranus</a:t>
            </a:r>
          </a:p>
        </p:txBody>
      </p:sp>
    </p:spTree>
    <p:extLst>
      <p:ext uri="{BB962C8B-B14F-4D97-AF65-F5344CB8AC3E}">
        <p14:creationId xmlns:p14="http://schemas.microsoft.com/office/powerpoint/2010/main" val="378106182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C138D7-42AB-C988-AF5E-CF657DC69897}"/>
              </a:ext>
            </a:extLst>
          </p:cNvPr>
          <p:cNvSpPr>
            <a:spLocks noGrp="1"/>
          </p:cNvSpPr>
          <p:nvPr>
            <p:ph type="title"/>
          </p:nvPr>
        </p:nvSpPr>
        <p:spPr/>
        <p:txBody>
          <a:bodyPr/>
          <a:lstStyle/>
          <a:p>
            <a:r>
              <a:rPr lang="en-US" dirty="0"/>
              <a:t>Conclusions</a:t>
            </a:r>
          </a:p>
        </p:txBody>
      </p:sp>
      <p:sp>
        <p:nvSpPr>
          <p:cNvPr id="3" name="Content Placeholder 2">
            <a:extLst>
              <a:ext uri="{FF2B5EF4-FFF2-40B4-BE49-F238E27FC236}">
                <a16:creationId xmlns:a16="http://schemas.microsoft.com/office/drawing/2014/main" id="{FE45BFDF-21FF-191B-70B1-CA45328056B7}"/>
              </a:ext>
            </a:extLst>
          </p:cNvPr>
          <p:cNvSpPr>
            <a:spLocks noGrp="1"/>
          </p:cNvSpPr>
          <p:nvPr>
            <p:ph idx="1"/>
          </p:nvPr>
        </p:nvSpPr>
        <p:spPr>
          <a:xfrm>
            <a:off x="609599" y="914403"/>
            <a:ext cx="11140036" cy="5483329"/>
          </a:xfrm>
        </p:spPr>
        <p:txBody>
          <a:bodyPr>
            <a:normAutofit/>
          </a:bodyPr>
          <a:lstStyle/>
          <a:p>
            <a:pPr>
              <a:spcAft>
                <a:spcPts val="1000"/>
              </a:spcAft>
            </a:pPr>
            <a:r>
              <a:rPr lang="en-US" sz="2000" dirty="0"/>
              <a:t>Updated H</a:t>
            </a:r>
            <a:r>
              <a:rPr lang="en-US" sz="2000" baseline="-25000" dirty="0"/>
              <a:t>2</a:t>
            </a:r>
            <a:r>
              <a:rPr lang="en-US" sz="2000" dirty="0"/>
              <a:t>/He convective heating correlations developed using high-fidelity CFD results</a:t>
            </a:r>
          </a:p>
          <a:p>
            <a:pPr>
              <a:spcAft>
                <a:spcPts val="1000"/>
              </a:spcAft>
            </a:pPr>
            <a:r>
              <a:rPr lang="en-US" sz="2000" dirty="0"/>
              <a:t>Trends in CFD data were not well predicted by standard method of Sutton-Graves</a:t>
            </a:r>
          </a:p>
          <a:p>
            <a:pPr lvl="1">
              <a:spcAft>
                <a:spcPts val="1000"/>
              </a:spcAft>
            </a:pPr>
            <a:r>
              <a:rPr lang="en-US" sz="1800" dirty="0"/>
              <a:t>Slope between scaled heat fluxes and enthalpies was not constant</a:t>
            </a:r>
          </a:p>
          <a:p>
            <a:pPr>
              <a:spcAft>
                <a:spcPts val="1000"/>
              </a:spcAft>
            </a:pPr>
            <a:r>
              <a:rPr lang="en-US" sz="2000" dirty="0"/>
              <a:t>Non-linear correlations for </a:t>
            </a:r>
            <a:r>
              <a:rPr lang="en-US" sz="2000" i="1" dirty="0"/>
              <a:t>K</a:t>
            </a:r>
            <a:r>
              <a:rPr lang="en-US" sz="2000" i="1" baseline="-25000" dirty="0"/>
              <a:t>2</a:t>
            </a:r>
            <a:r>
              <a:rPr lang="en-US" sz="2000" dirty="0"/>
              <a:t> were developed for both hot and cold wall cases</a:t>
            </a:r>
          </a:p>
          <a:p>
            <a:pPr>
              <a:spcAft>
                <a:spcPts val="1000"/>
              </a:spcAft>
            </a:pPr>
            <a:r>
              <a:rPr lang="en-US" sz="2000" dirty="0"/>
              <a:t>Updated correlations compared to TRAJ correlation for Neptune, Saturn, and Uranus test cases</a:t>
            </a:r>
          </a:p>
          <a:p>
            <a:pPr lvl="1">
              <a:spcBef>
                <a:spcPts val="1000"/>
              </a:spcBef>
              <a:spcAft>
                <a:spcPts val="1000"/>
              </a:spcAft>
            </a:pPr>
            <a:r>
              <a:rPr lang="en-US" sz="1800" dirty="0"/>
              <a:t>Negligible difference in TPS sizing for Neptune</a:t>
            </a:r>
          </a:p>
          <a:p>
            <a:pPr lvl="1">
              <a:spcBef>
                <a:spcPts val="1000"/>
              </a:spcBef>
              <a:spcAft>
                <a:spcPts val="1000"/>
              </a:spcAft>
            </a:pPr>
            <a:r>
              <a:rPr lang="en-US" sz="1800" dirty="0"/>
              <a:t>Decrease in TPS thickness for Saturn and Uranus by 12% and 4% respectively</a:t>
            </a:r>
          </a:p>
        </p:txBody>
      </p:sp>
      <p:sp>
        <p:nvSpPr>
          <p:cNvPr id="4" name="Slide Number Placeholder 3">
            <a:extLst>
              <a:ext uri="{FF2B5EF4-FFF2-40B4-BE49-F238E27FC236}">
                <a16:creationId xmlns:a16="http://schemas.microsoft.com/office/drawing/2014/main" id="{479BA509-F613-36CD-DA8F-BEFDF3B1EB8A}"/>
              </a:ext>
            </a:extLst>
          </p:cNvPr>
          <p:cNvSpPr>
            <a:spLocks noGrp="1"/>
          </p:cNvSpPr>
          <p:nvPr>
            <p:ph type="sldNum" sz="quarter" idx="4"/>
          </p:nvPr>
        </p:nvSpPr>
        <p:spPr/>
        <p:txBody>
          <a:bodyPr/>
          <a:lstStyle/>
          <a:p>
            <a:fld id="{B05D5058-89DB-0F4A-AAC1-FE69E805048B}" type="slidenum">
              <a:rPr lang="en-US" smtClean="0"/>
              <a:t>15</a:t>
            </a:fld>
            <a:endParaRPr lang="en-US"/>
          </a:p>
        </p:txBody>
      </p:sp>
      <p:grpSp>
        <p:nvGrpSpPr>
          <p:cNvPr id="5" name="Group 4">
            <a:extLst>
              <a:ext uri="{FF2B5EF4-FFF2-40B4-BE49-F238E27FC236}">
                <a16:creationId xmlns:a16="http://schemas.microsoft.com/office/drawing/2014/main" id="{6C6101DE-6FAA-2DD0-0531-C8964F552999}"/>
              </a:ext>
            </a:extLst>
          </p:cNvPr>
          <p:cNvGrpSpPr/>
          <p:nvPr/>
        </p:nvGrpSpPr>
        <p:grpSpPr>
          <a:xfrm>
            <a:off x="10873993" y="-20481"/>
            <a:ext cx="1462667" cy="731334"/>
            <a:chOff x="10873993" y="-20481"/>
            <a:chExt cx="1462667" cy="731334"/>
          </a:xfrm>
        </p:grpSpPr>
        <p:sp>
          <p:nvSpPr>
            <p:cNvPr id="6" name="Rectangle 5">
              <a:extLst>
                <a:ext uri="{FF2B5EF4-FFF2-40B4-BE49-F238E27FC236}">
                  <a16:creationId xmlns:a16="http://schemas.microsoft.com/office/drawing/2014/main" id="{62127878-1433-6F7A-B2D1-17D323A7CA20}"/>
                </a:ext>
              </a:extLst>
            </p:cNvPr>
            <p:cNvSpPr/>
            <p:nvPr/>
          </p:nvSpPr>
          <p:spPr>
            <a:xfrm>
              <a:off x="11047231" y="23622"/>
              <a:ext cx="1116193" cy="643128"/>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4571BD07-4CC5-B9E7-7F84-7A3DCF5CEBCB}"/>
                </a:ext>
              </a:extLst>
            </p:cNvPr>
            <p:cNvPicPr>
              <a:picLocks noChangeAspect="1"/>
            </p:cNvPicPr>
            <p:nvPr/>
          </p:nvPicPr>
          <p:blipFill>
            <a:blip r:embed="rId3"/>
            <a:stretch>
              <a:fillRect/>
            </a:stretch>
          </p:blipFill>
          <p:spPr>
            <a:xfrm>
              <a:off x="10873993" y="-20481"/>
              <a:ext cx="1462667" cy="731334"/>
            </a:xfrm>
            <a:prstGeom prst="rect">
              <a:avLst/>
            </a:prstGeom>
          </p:spPr>
        </p:pic>
      </p:grpSp>
    </p:spTree>
    <p:extLst>
      <p:ext uri="{BB962C8B-B14F-4D97-AF65-F5344CB8AC3E}">
        <p14:creationId xmlns:p14="http://schemas.microsoft.com/office/powerpoint/2010/main" val="2990698197"/>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C138D7-42AB-C988-AF5E-CF657DC69897}"/>
              </a:ext>
            </a:extLst>
          </p:cNvPr>
          <p:cNvSpPr>
            <a:spLocks noGrp="1"/>
          </p:cNvSpPr>
          <p:nvPr>
            <p:ph type="title"/>
          </p:nvPr>
        </p:nvSpPr>
        <p:spPr/>
        <p:txBody>
          <a:bodyPr/>
          <a:lstStyle/>
          <a:p>
            <a:r>
              <a:rPr lang="en-US" dirty="0"/>
              <a:t>Acknowledgements</a:t>
            </a:r>
          </a:p>
        </p:txBody>
      </p:sp>
      <p:sp>
        <p:nvSpPr>
          <p:cNvPr id="3" name="Content Placeholder 2">
            <a:extLst>
              <a:ext uri="{FF2B5EF4-FFF2-40B4-BE49-F238E27FC236}">
                <a16:creationId xmlns:a16="http://schemas.microsoft.com/office/drawing/2014/main" id="{FE45BFDF-21FF-191B-70B1-CA45328056B7}"/>
              </a:ext>
            </a:extLst>
          </p:cNvPr>
          <p:cNvSpPr>
            <a:spLocks noGrp="1"/>
          </p:cNvSpPr>
          <p:nvPr>
            <p:ph idx="1"/>
          </p:nvPr>
        </p:nvSpPr>
        <p:spPr>
          <a:xfrm>
            <a:off x="609599" y="914403"/>
            <a:ext cx="10972800" cy="5483329"/>
          </a:xfrm>
        </p:spPr>
        <p:txBody>
          <a:bodyPr>
            <a:normAutofit/>
          </a:bodyPr>
          <a:lstStyle/>
          <a:p>
            <a:pPr>
              <a:spcAft>
                <a:spcPts val="1000"/>
              </a:spcAft>
            </a:pPr>
            <a:r>
              <a:rPr lang="en-US" sz="2000" dirty="0"/>
              <a:t>This work was supported under an ESTRAD contract from the NASA Ames Research Center to AMA, Inc.</a:t>
            </a:r>
          </a:p>
          <a:p>
            <a:pPr>
              <a:spcAft>
                <a:spcPts val="1000"/>
              </a:spcAft>
            </a:pPr>
            <a:r>
              <a:rPr lang="en-US" sz="2000" dirty="0"/>
              <a:t>The authors would like to thank:</a:t>
            </a:r>
          </a:p>
          <a:p>
            <a:pPr lvl="1">
              <a:spcBef>
                <a:spcPts val="1000"/>
              </a:spcBef>
              <a:spcAft>
                <a:spcPts val="1000"/>
              </a:spcAft>
            </a:pPr>
            <a:r>
              <a:rPr lang="en-US" sz="1800" dirty="0"/>
              <a:t>Hannah Alpert (NASA Ames) and Joshua </a:t>
            </a:r>
            <a:r>
              <a:rPr lang="en-US" sz="1800"/>
              <a:t>Monk (NASA Ames) </a:t>
            </a:r>
            <a:r>
              <a:rPr lang="en-US" sz="1800" dirty="0"/>
              <a:t>for providing trajectory data and performing FIAT calculations</a:t>
            </a:r>
          </a:p>
          <a:p>
            <a:pPr lvl="1">
              <a:spcBef>
                <a:spcPts val="1000"/>
              </a:spcBef>
              <a:spcAft>
                <a:spcPts val="1000"/>
              </a:spcAft>
            </a:pPr>
            <a:r>
              <a:rPr lang="en-US" sz="1800" dirty="0"/>
              <a:t>Brett </a:t>
            </a:r>
            <a:r>
              <a:rPr lang="en-US" sz="1800" dirty="0" err="1"/>
              <a:t>Cruden</a:t>
            </a:r>
            <a:r>
              <a:rPr lang="en-US" sz="1800" dirty="0"/>
              <a:t> (AMA) and Jeffrey Hill (NASA Ames) for useful discussions and suggestions</a:t>
            </a:r>
          </a:p>
        </p:txBody>
      </p:sp>
      <p:sp>
        <p:nvSpPr>
          <p:cNvPr id="4" name="Slide Number Placeholder 3">
            <a:extLst>
              <a:ext uri="{FF2B5EF4-FFF2-40B4-BE49-F238E27FC236}">
                <a16:creationId xmlns:a16="http://schemas.microsoft.com/office/drawing/2014/main" id="{479BA509-F613-36CD-DA8F-BEFDF3B1EB8A}"/>
              </a:ext>
            </a:extLst>
          </p:cNvPr>
          <p:cNvSpPr>
            <a:spLocks noGrp="1"/>
          </p:cNvSpPr>
          <p:nvPr>
            <p:ph type="sldNum" sz="quarter" idx="4"/>
          </p:nvPr>
        </p:nvSpPr>
        <p:spPr/>
        <p:txBody>
          <a:bodyPr/>
          <a:lstStyle/>
          <a:p>
            <a:fld id="{B05D5058-89DB-0F4A-AAC1-FE69E805048B}" type="slidenum">
              <a:rPr lang="en-US" smtClean="0"/>
              <a:t>16</a:t>
            </a:fld>
            <a:endParaRPr lang="en-US"/>
          </a:p>
        </p:txBody>
      </p:sp>
      <p:grpSp>
        <p:nvGrpSpPr>
          <p:cNvPr id="5" name="Group 4">
            <a:extLst>
              <a:ext uri="{FF2B5EF4-FFF2-40B4-BE49-F238E27FC236}">
                <a16:creationId xmlns:a16="http://schemas.microsoft.com/office/drawing/2014/main" id="{6C6101DE-6FAA-2DD0-0531-C8964F552999}"/>
              </a:ext>
            </a:extLst>
          </p:cNvPr>
          <p:cNvGrpSpPr/>
          <p:nvPr/>
        </p:nvGrpSpPr>
        <p:grpSpPr>
          <a:xfrm>
            <a:off x="10873993" y="-20481"/>
            <a:ext cx="1462667" cy="731334"/>
            <a:chOff x="10873993" y="-20481"/>
            <a:chExt cx="1462667" cy="731334"/>
          </a:xfrm>
        </p:grpSpPr>
        <p:sp>
          <p:nvSpPr>
            <p:cNvPr id="6" name="Rectangle 5">
              <a:extLst>
                <a:ext uri="{FF2B5EF4-FFF2-40B4-BE49-F238E27FC236}">
                  <a16:creationId xmlns:a16="http://schemas.microsoft.com/office/drawing/2014/main" id="{62127878-1433-6F7A-B2D1-17D323A7CA20}"/>
                </a:ext>
              </a:extLst>
            </p:cNvPr>
            <p:cNvSpPr/>
            <p:nvPr/>
          </p:nvSpPr>
          <p:spPr>
            <a:xfrm>
              <a:off x="11047231" y="23622"/>
              <a:ext cx="1116193" cy="643128"/>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4571BD07-4CC5-B9E7-7F84-7A3DCF5CEBCB}"/>
                </a:ext>
              </a:extLst>
            </p:cNvPr>
            <p:cNvPicPr>
              <a:picLocks noChangeAspect="1"/>
            </p:cNvPicPr>
            <p:nvPr/>
          </p:nvPicPr>
          <p:blipFill>
            <a:blip r:embed="rId3"/>
            <a:stretch>
              <a:fillRect/>
            </a:stretch>
          </p:blipFill>
          <p:spPr>
            <a:xfrm>
              <a:off x="10873993" y="-20481"/>
              <a:ext cx="1462667" cy="731334"/>
            </a:xfrm>
            <a:prstGeom prst="rect">
              <a:avLst/>
            </a:prstGeom>
          </p:spPr>
        </p:pic>
      </p:grpSp>
      <p:pic>
        <p:nvPicPr>
          <p:cNvPr id="8" name="Picture 7" descr="Text&#10;&#10;Description automatically generated">
            <a:extLst>
              <a:ext uri="{FF2B5EF4-FFF2-40B4-BE49-F238E27FC236}">
                <a16:creationId xmlns:a16="http://schemas.microsoft.com/office/drawing/2014/main" id="{A3B5F23C-22ED-D386-56B5-F9E6E25DAC9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93792" y="4092298"/>
            <a:ext cx="3586232" cy="1645920"/>
          </a:xfrm>
          <a:prstGeom prst="rect">
            <a:avLst/>
          </a:prstGeom>
        </p:spPr>
      </p:pic>
      <p:pic>
        <p:nvPicPr>
          <p:cNvPr id="9" name="Picture 8" descr="Shape, arrow&#10;&#10;Description automatically generated">
            <a:extLst>
              <a:ext uri="{FF2B5EF4-FFF2-40B4-BE49-F238E27FC236}">
                <a16:creationId xmlns:a16="http://schemas.microsoft.com/office/drawing/2014/main" id="{9D7464AA-A1AB-C97A-9FC3-14BD5CFB4824}"/>
              </a:ext>
            </a:extLst>
          </p:cNvPr>
          <p:cNvPicPr>
            <a:picLocks noChangeAspect="1"/>
          </p:cNvPicPr>
          <p:nvPr/>
        </p:nvPicPr>
        <p:blipFill rotWithShape="1">
          <a:blip r:embed="rId5">
            <a:extLst>
              <a:ext uri="{28A0092B-C50C-407E-A947-70E740481C1C}">
                <a14:useLocalDpi xmlns:a14="http://schemas.microsoft.com/office/drawing/2010/main" val="0"/>
              </a:ext>
            </a:extLst>
          </a:blip>
          <a:srcRect l="13253" t="35026" r="16342" b="34604"/>
          <a:stretch/>
        </p:blipFill>
        <p:spPr>
          <a:xfrm>
            <a:off x="1682669" y="4092298"/>
            <a:ext cx="3815541" cy="1645920"/>
          </a:xfrm>
          <a:prstGeom prst="rect">
            <a:avLst/>
          </a:prstGeom>
        </p:spPr>
      </p:pic>
    </p:spTree>
    <p:extLst>
      <p:ext uri="{BB962C8B-B14F-4D97-AF65-F5344CB8AC3E}">
        <p14:creationId xmlns:p14="http://schemas.microsoft.com/office/powerpoint/2010/main" val="36763571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theme/theme1.xml><?xml version="1.0" encoding="utf-8"?>
<a:theme xmlns:a="http://schemas.openxmlformats.org/drawingml/2006/main" name="TS Division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S Division Theme" id="{E534F96C-7908-402C-A515-4CA275A4C438}" vid="{D0AC156E-D6DF-4F70-B75E-D4FAA551968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TS Division Theme</Template>
  <TotalTime>21050</TotalTime>
  <Words>3424</Words>
  <Application>Microsoft Macintosh PowerPoint</Application>
  <PresentationFormat>Widescreen</PresentationFormat>
  <Paragraphs>228</Paragraphs>
  <Slides>16</Slides>
  <Notes>16</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16</vt:i4>
      </vt:variant>
    </vt:vector>
  </HeadingPairs>
  <TitlesOfParts>
    <vt:vector size="25" baseType="lpstr">
      <vt:lpstr>Arial</vt:lpstr>
      <vt:lpstr>Calibri</vt:lpstr>
      <vt:lpstr>Cambria Math</vt:lpstr>
      <vt:lpstr>Helvetica</vt:lpstr>
      <vt:lpstr>Helvetica Neue</vt:lpstr>
      <vt:lpstr>STIXGeneral</vt:lpstr>
      <vt:lpstr>Times</vt:lpstr>
      <vt:lpstr>Wingdings</vt:lpstr>
      <vt:lpstr>TS Division Theme</vt:lpstr>
      <vt:lpstr>Stagnation Point Convective Heating Correlations for Entry into H2/He Atmospheres</vt:lpstr>
      <vt:lpstr>Introduction</vt:lpstr>
      <vt:lpstr>Existing Correlations</vt:lpstr>
      <vt:lpstr>Methodology</vt:lpstr>
      <vt:lpstr>Simulation Results: Hot Wall Cases</vt:lpstr>
      <vt:lpstr>Simulation Results: Cold Wall Cases</vt:lpstr>
      <vt:lpstr>Simulation Results: Cold Wall Cases</vt:lpstr>
      <vt:lpstr>Simulation Results: Updated Correlations for K2</vt:lpstr>
      <vt:lpstr>Simulation Results: Updated Correlations for K2</vt:lpstr>
      <vt:lpstr>Simulation Results: Updated Correlations for K2</vt:lpstr>
      <vt:lpstr>Sensitivity to Atmospheric Composition</vt:lpstr>
      <vt:lpstr>Test Cases: Setup</vt:lpstr>
      <vt:lpstr>Test Cases: Film Coefficient Predictions</vt:lpstr>
      <vt:lpstr>Test Cases: Heat Flux, Heat Load, and TPS Sizing</vt:lpstr>
      <vt:lpstr>Conclusions</vt:lpstr>
      <vt:lpstr>Acknowledgements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Progress Update 06/21</dc:title>
  <dc:creator>Mori, Alex T.</dc:creator>
  <cp:lastModifiedBy>Brandis, Aaron M. (ARC-TSA)</cp:lastModifiedBy>
  <cp:revision>915</cp:revision>
  <dcterms:created xsi:type="dcterms:W3CDTF">2021-06-21T16:10:34Z</dcterms:created>
  <dcterms:modified xsi:type="dcterms:W3CDTF">2023-01-20T23:53:23Z</dcterms:modified>
</cp:coreProperties>
</file>