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40233600" cy="402336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2H>
      <a:tcStyle>
        <a:tcBdr/>
      </a:tcStyle>
    </a:band2H>
    <a:band1V>
      <a:tcStyle>
        <a:tcBdr/>
        <a:fill>
          <a:solidFill>
            <a:srgbClr val="D2DEEF"/>
          </a:solidFill>
        </a:fill>
      </a:tcStyle>
    </a:band1V>
    <a:band2V>
      <a:tcStyle>
        <a:tcBdr/>
      </a:tcStyle>
    </a:band2V>
    <a:lastCol>
      <a:tcTxStyle b="on">
        <a:font>
          <a:latin typeface="+mn-lt"/>
          <a:ea typeface="+mn-ea"/>
          <a:cs typeface="+mn-cs"/>
        </a:font>
        <a:srgbClr val="FFFFFF"/>
      </a:tcTxStyle>
      <a:tcStyle>
        <a:tcBdr/>
        <a:fill>
          <a:solidFill>
            <a:srgbClr val="5B9BD5"/>
          </a:solidFill>
        </a:fill>
      </a:tcStyle>
    </a:lastCol>
    <a:firstCol>
      <a:tcTxStyle b="on">
        <a:font>
          <a:latin typeface="+mn-lt"/>
          <a:ea typeface="+mn-ea"/>
          <a:cs typeface="+mn-cs"/>
        </a:font>
        <a:srgbClr val="FFFFFF"/>
      </a:tcTxStyle>
      <a:tcStyle>
        <a:tcBdr/>
        <a:fill>
          <a:solidFill>
            <a:srgbClr val="5B9BD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5B9BD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5B9BD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158" autoAdjust="0"/>
    <p:restoredTop sz="94660"/>
  </p:normalViewPr>
  <p:slideViewPr>
    <p:cSldViewPr snapToGrid="0">
      <p:cViewPr>
        <p:scale>
          <a:sx n="10" d="100"/>
          <a:sy n="10" d="100"/>
        </p:scale>
        <p:origin x="3091"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JSSA-HHPFS04\SLSD_Projects2\EPSP_SK\OP\HRP\SoyuzRiskChar\2020%20August%20Study%20Summary%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0"/>
          <c:tx>
            <c:strRef>
              <c:f>Tables!$E$8</c:f>
              <c:strCache>
                <c:ptCount val="1"/>
                <c:pt idx="0">
                  <c:v>Contusion / Abrasion</c:v>
                </c:pt>
              </c:strCache>
            </c:strRef>
          </c:tx>
          <c:spPr>
            <a:solidFill>
              <a:srgbClr val="92D050"/>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Tables!$E$9:$E$17</c:f>
              <c:numCache>
                <c:formatCode>General</c:formatCode>
                <c:ptCount val="9"/>
                <c:pt idx="0">
                  <c:v>1</c:v>
                </c:pt>
                <c:pt idx="1">
                  <c:v>0</c:v>
                </c:pt>
                <c:pt idx="2">
                  <c:v>5</c:v>
                </c:pt>
                <c:pt idx="3">
                  <c:v>7</c:v>
                </c:pt>
                <c:pt idx="4">
                  <c:v>0</c:v>
                </c:pt>
                <c:pt idx="5">
                  <c:v>8</c:v>
                </c:pt>
                <c:pt idx="6">
                  <c:v>1</c:v>
                </c:pt>
                <c:pt idx="7">
                  <c:v>1</c:v>
                </c:pt>
                <c:pt idx="8">
                  <c:v>9</c:v>
                </c:pt>
              </c:numCache>
            </c:numRef>
          </c:val>
          <c:extLst>
            <c:ext xmlns:c16="http://schemas.microsoft.com/office/drawing/2014/chart" uri="{C3380CC4-5D6E-409C-BE32-E72D297353CC}">
              <c16:uniqueId val="{00000000-2F0C-4CF7-9415-9D0BBE95E4B9}"/>
            </c:ext>
          </c:extLst>
        </c:ser>
        <c:ser>
          <c:idx val="0"/>
          <c:order val="1"/>
          <c:tx>
            <c:strRef>
              <c:f>Tables!$F$8</c:f>
              <c:strCache>
                <c:ptCount val="1"/>
                <c:pt idx="0">
                  <c:v>Class I</c:v>
                </c:pt>
              </c:strCache>
            </c:strRef>
          </c:tx>
          <c:spPr>
            <a:solidFill>
              <a:schemeClr val="accent1"/>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Tables!$F$9:$F$17</c:f>
              <c:numCache>
                <c:formatCode>General</c:formatCode>
                <c:ptCount val="9"/>
                <c:pt idx="0">
                  <c:v>1</c:v>
                </c:pt>
                <c:pt idx="1">
                  <c:v>3</c:v>
                </c:pt>
                <c:pt idx="2">
                  <c:v>0</c:v>
                </c:pt>
                <c:pt idx="3">
                  <c:v>3</c:v>
                </c:pt>
                <c:pt idx="4">
                  <c:v>0</c:v>
                </c:pt>
                <c:pt idx="5">
                  <c:v>0</c:v>
                </c:pt>
                <c:pt idx="6">
                  <c:v>0</c:v>
                </c:pt>
                <c:pt idx="7">
                  <c:v>0</c:v>
                </c:pt>
                <c:pt idx="8">
                  <c:v>0</c:v>
                </c:pt>
              </c:numCache>
            </c:numRef>
          </c:val>
          <c:extLst>
            <c:ext xmlns:c16="http://schemas.microsoft.com/office/drawing/2014/chart" uri="{C3380CC4-5D6E-409C-BE32-E72D297353CC}">
              <c16:uniqueId val="{00000001-2F0C-4CF7-9415-9D0BBE95E4B9}"/>
            </c:ext>
          </c:extLst>
        </c:ser>
        <c:ser>
          <c:idx val="1"/>
          <c:order val="2"/>
          <c:tx>
            <c:strRef>
              <c:f>Tables!$G$8</c:f>
              <c:strCache>
                <c:ptCount val="1"/>
                <c:pt idx="0">
                  <c:v>Class II</c:v>
                </c:pt>
              </c:strCache>
            </c:strRef>
          </c:tx>
          <c:spPr>
            <a:solidFill>
              <a:schemeClr val="accent2"/>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Tables!$G$9:$G$17</c:f>
              <c:numCache>
                <c:formatCode>General</c:formatCode>
                <c:ptCount val="9"/>
                <c:pt idx="3">
                  <c:v>1</c:v>
                </c:pt>
                <c:pt idx="5">
                  <c:v>3</c:v>
                </c:pt>
              </c:numCache>
            </c:numRef>
          </c:val>
          <c:extLst>
            <c:ext xmlns:c16="http://schemas.microsoft.com/office/drawing/2014/chart" uri="{C3380CC4-5D6E-409C-BE32-E72D297353CC}">
              <c16:uniqueId val="{00000002-2F0C-4CF7-9415-9D0BBE95E4B9}"/>
            </c:ext>
          </c:extLst>
        </c:ser>
        <c:dLbls>
          <c:showLegendKey val="0"/>
          <c:showVal val="0"/>
          <c:showCatName val="0"/>
          <c:showSerName val="0"/>
          <c:showPercent val="0"/>
          <c:showBubbleSize val="0"/>
        </c:dLbls>
        <c:gapWidth val="219"/>
        <c:overlap val="-27"/>
        <c:axId val="404642792"/>
        <c:axId val="404646072"/>
      </c:barChart>
      <c:catAx>
        <c:axId val="40464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en-US"/>
          </a:p>
        </c:txPr>
        <c:crossAx val="404646072"/>
        <c:crosses val="autoZero"/>
        <c:auto val="1"/>
        <c:lblAlgn val="ctr"/>
        <c:lblOffset val="100"/>
        <c:noMultiLvlLbl val="0"/>
      </c:catAx>
      <c:valAx>
        <c:axId val="40464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en-US"/>
          </a:p>
        </c:txPr>
        <c:crossAx val="4046427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ADBD702B-B675-4901-A52A-47C9DEB583C4}"/>
              </a:ext>
            </a:extLst>
          </p:cNvPr>
          <p:cNvSpPr txBox="1">
            <a:spLocks noGrp="1"/>
          </p:cNvSpPr>
          <p:nvPr>
            <p:ph sz="quarter" idx="4294967295"/>
          </p:nvPr>
        </p:nvSpPr>
        <p:spPr>
          <a:xfrm>
            <a:off x="1424251" y="9246257"/>
            <a:ext cx="11529751" cy="29449495"/>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0"/>
              </a:spcBef>
              <a:spcAft>
                <a:spcPts val="600"/>
              </a:spcAft>
              <a:buNone/>
              <a:tabLst/>
              <a:defRPr lang="en-US" sz="4800" b="1" i="1" u="none" strike="noStrike" cap="none" spc="0" baseline="0">
                <a:solidFill>
                  <a:srgbClr val="FFFFFF"/>
                </a:solidFill>
                <a:uFillTx/>
                <a:latin typeface="Arial" pitchFamily="34"/>
                <a:cs typeface="Arial" pitchFamily="34"/>
              </a:defRPr>
            </a:lvl1pPr>
            <a:lvl2pPr marL="41276" marR="0" lvl="1" indent="0" defTabSz="4023360" fontAlgn="auto">
              <a:spcBef>
                <a:spcPts val="2200"/>
              </a:spcBef>
              <a:spcAft>
                <a:spcPts val="0"/>
              </a:spcAft>
              <a:buNone/>
              <a:tabLst/>
              <a:defRPr lang="en-US" sz="3600" b="0" i="0" u="none" strike="noStrike" cap="none" spc="0" baseline="0">
                <a:solidFill>
                  <a:srgbClr val="FFFFFF"/>
                </a:solidFill>
                <a:uFillTx/>
                <a:latin typeface="Arial" pitchFamily="34"/>
                <a:cs typeface="Arial" pitchFamily="34"/>
              </a:defRPr>
            </a:lvl2pPr>
          </a:lstStyle>
          <a:p>
            <a:pPr lvl="0"/>
            <a:r>
              <a:rPr lang="en-US"/>
              <a:t>Edit Master text styles</a:t>
            </a:r>
          </a:p>
          <a:p>
            <a:pPr lvl="1"/>
            <a:r>
              <a:rPr lang="en-US"/>
              <a:t>Second level</a:t>
            </a:r>
          </a:p>
        </p:txBody>
      </p:sp>
      <p:sp>
        <p:nvSpPr>
          <p:cNvPr id="3" name="Content Placeholder 3">
            <a:extLst>
              <a:ext uri="{FF2B5EF4-FFF2-40B4-BE49-F238E27FC236}">
                <a16:creationId xmlns:a16="http://schemas.microsoft.com/office/drawing/2014/main" id="{0F294D23-48E9-4C64-A3AA-E7D2DBC88DE0}"/>
              </a:ext>
            </a:extLst>
          </p:cNvPr>
          <p:cNvSpPr txBox="1">
            <a:spLocks noGrp="1"/>
          </p:cNvSpPr>
          <p:nvPr>
            <p:ph sz="quarter" idx="4294967295"/>
          </p:nvPr>
        </p:nvSpPr>
        <p:spPr>
          <a:xfrm>
            <a:off x="14228621" y="9246257"/>
            <a:ext cx="11529751" cy="29449486"/>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0"/>
              </a:spcBef>
              <a:spcAft>
                <a:spcPts val="600"/>
              </a:spcAft>
              <a:buNone/>
              <a:tabLst/>
              <a:defRPr lang="en-US" sz="4800" b="1" i="1" u="none" strike="noStrike" cap="none" spc="0" baseline="0">
                <a:solidFill>
                  <a:srgbClr val="FFFFFF"/>
                </a:solidFill>
                <a:uFillTx/>
                <a:latin typeface="Arial" pitchFamily="34"/>
                <a:cs typeface="Arial" pitchFamily="34"/>
              </a:defRPr>
            </a:lvl1pPr>
            <a:lvl2pPr marL="41276" marR="0" lvl="1" indent="0" defTabSz="4023360" fontAlgn="auto">
              <a:spcBef>
                <a:spcPts val="2200"/>
              </a:spcBef>
              <a:spcAft>
                <a:spcPts val="0"/>
              </a:spcAft>
              <a:buNone/>
              <a:tabLst/>
              <a:defRPr lang="en-US" sz="3600" b="0" i="0" u="none" strike="noStrike" cap="none" spc="0" baseline="0">
                <a:solidFill>
                  <a:srgbClr val="FFFFFF"/>
                </a:solidFill>
                <a:uFillTx/>
                <a:latin typeface="Arial" pitchFamily="34"/>
                <a:cs typeface="Arial" pitchFamily="34"/>
              </a:defRPr>
            </a:lvl2pPr>
          </a:lstStyle>
          <a:p>
            <a:pPr lvl="0"/>
            <a:r>
              <a:rPr lang="en-US"/>
              <a:t>Edit Master text styles</a:t>
            </a:r>
          </a:p>
          <a:p>
            <a:pPr lvl="1"/>
            <a:r>
              <a:rPr lang="en-US"/>
              <a:t>Second level</a:t>
            </a:r>
          </a:p>
        </p:txBody>
      </p:sp>
      <p:sp>
        <p:nvSpPr>
          <p:cNvPr id="4" name="Content Placeholder 3">
            <a:extLst>
              <a:ext uri="{FF2B5EF4-FFF2-40B4-BE49-F238E27FC236}">
                <a16:creationId xmlns:a16="http://schemas.microsoft.com/office/drawing/2014/main" id="{D0961F4C-1357-4539-A94D-E9A51385EC3C}"/>
              </a:ext>
            </a:extLst>
          </p:cNvPr>
          <p:cNvSpPr txBox="1">
            <a:spLocks noGrp="1"/>
          </p:cNvSpPr>
          <p:nvPr>
            <p:ph sz="quarter" idx="4294967295"/>
          </p:nvPr>
        </p:nvSpPr>
        <p:spPr>
          <a:xfrm>
            <a:off x="27226954" y="9246257"/>
            <a:ext cx="11529751" cy="29449486"/>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0"/>
              </a:spcBef>
              <a:spcAft>
                <a:spcPts val="600"/>
              </a:spcAft>
              <a:buNone/>
              <a:tabLst/>
              <a:defRPr lang="en-US" sz="4800" b="1" i="1" u="none" strike="noStrike" cap="none" spc="0" baseline="0">
                <a:solidFill>
                  <a:srgbClr val="FFFFFF"/>
                </a:solidFill>
                <a:uFillTx/>
                <a:latin typeface="Arial" pitchFamily="34"/>
                <a:cs typeface="Arial" pitchFamily="34"/>
              </a:defRPr>
            </a:lvl1pPr>
            <a:lvl2pPr marL="41276" marR="0" lvl="1" indent="0" defTabSz="4023360" fontAlgn="auto">
              <a:spcBef>
                <a:spcPts val="2200"/>
              </a:spcBef>
              <a:spcAft>
                <a:spcPts val="0"/>
              </a:spcAft>
              <a:buNone/>
              <a:tabLst/>
              <a:defRPr lang="en-US" sz="3600" b="0" i="0" u="none" strike="noStrike" cap="none" spc="0" baseline="0">
                <a:solidFill>
                  <a:srgbClr val="FFFFFF"/>
                </a:solidFill>
                <a:uFillTx/>
                <a:latin typeface="Arial" pitchFamily="34"/>
                <a:cs typeface="Arial" pitchFamily="34"/>
              </a:defRPr>
            </a:lvl2pPr>
          </a:lstStyle>
          <a:p>
            <a:pPr lvl="0"/>
            <a:r>
              <a:rPr lang="en-US"/>
              <a:t>Edit Master text styles</a:t>
            </a:r>
          </a:p>
          <a:p>
            <a:pPr lvl="1"/>
            <a:r>
              <a:rPr lang="en-US"/>
              <a:t>Second level</a:t>
            </a:r>
          </a:p>
        </p:txBody>
      </p:sp>
      <p:sp>
        <p:nvSpPr>
          <p:cNvPr id="5" name="Title 1">
            <a:extLst>
              <a:ext uri="{FF2B5EF4-FFF2-40B4-BE49-F238E27FC236}">
                <a16:creationId xmlns:a16="http://schemas.microsoft.com/office/drawing/2014/main" id="{D6F915BA-C6F3-4A16-9461-B3FE7B865C0B}"/>
              </a:ext>
            </a:extLst>
          </p:cNvPr>
          <p:cNvSpPr txBox="1">
            <a:spLocks noGrp="1"/>
          </p:cNvSpPr>
          <p:nvPr>
            <p:ph type="title"/>
          </p:nvPr>
        </p:nvSpPr>
        <p:spPr>
          <a:xfrm>
            <a:off x="1424251" y="1882877"/>
            <a:ext cx="26562926" cy="3681685"/>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0"/>
              </a:spcBef>
              <a:spcAft>
                <a:spcPts val="0"/>
              </a:spcAft>
              <a:tabLst/>
              <a:defRPr lang="en-US" sz="12200" b="1" i="0" u="none" strike="noStrike" cap="none" spc="0" baseline="0">
                <a:solidFill>
                  <a:srgbClr val="FFC000"/>
                </a:solidFill>
                <a:uFillTx/>
                <a:latin typeface="Arial" pitchFamily="34"/>
                <a:cs typeface="Arial" pitchFamily="34"/>
              </a:defRPr>
            </a:lvl1pPr>
          </a:lstStyle>
          <a:p>
            <a:pPr lvl="0"/>
            <a:r>
              <a:rPr lang="en-US"/>
              <a:t>Click to edit Master title style</a:t>
            </a:r>
          </a:p>
        </p:txBody>
      </p:sp>
      <p:sp>
        <p:nvSpPr>
          <p:cNvPr id="6" name="Subtitle 2">
            <a:extLst>
              <a:ext uri="{FF2B5EF4-FFF2-40B4-BE49-F238E27FC236}">
                <a16:creationId xmlns:a16="http://schemas.microsoft.com/office/drawing/2014/main" id="{150251CF-4215-4272-8E16-C08F5EB0F6C0}"/>
              </a:ext>
            </a:extLst>
          </p:cNvPr>
          <p:cNvSpPr txBox="1">
            <a:spLocks noGrp="1"/>
          </p:cNvSpPr>
          <p:nvPr>
            <p:ph type="subTitle" sz="quarter" idx="4294967295"/>
          </p:nvPr>
        </p:nvSpPr>
        <p:spPr>
          <a:xfrm>
            <a:off x="1424251" y="5564562"/>
            <a:ext cx="26562926" cy="2820283"/>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4400"/>
              </a:spcBef>
              <a:spcAft>
                <a:spcPts val="0"/>
              </a:spcAft>
              <a:buNone/>
              <a:tabLst/>
              <a:defRPr lang="en-US" sz="4800" b="1" i="0" u="none" strike="noStrike" cap="none" spc="0" baseline="0">
                <a:solidFill>
                  <a:srgbClr val="FFC000"/>
                </a:solidFill>
                <a:uFillTx/>
                <a:latin typeface="Arial" pitchFamily="34"/>
                <a:cs typeface="Arial" pitchFamily="34"/>
              </a:defRPr>
            </a:lvl1pPr>
          </a:lstStyle>
          <a:p>
            <a:pPr lvl="0"/>
            <a:r>
              <a:rPr lang="en-US"/>
              <a:t>Click to edit Master subtitle style</a:t>
            </a:r>
          </a:p>
        </p:txBody>
      </p:sp>
    </p:spTree>
    <p:extLst>
      <p:ext uri="{BB962C8B-B14F-4D97-AF65-F5344CB8AC3E}">
        <p14:creationId xmlns:p14="http://schemas.microsoft.com/office/powerpoint/2010/main" val="63862288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A2387B9-A8B1-4326-AA6C-A44CEF2E2192}"/>
              </a:ext>
            </a:extLst>
          </p:cNvPr>
          <p:cNvPicPr>
            <a:picLocks noChangeAspect="1"/>
          </p:cNvPicPr>
          <p:nvPr/>
        </p:nvPicPr>
        <p:blipFill>
          <a:blip r:embed="rId3"/>
          <a:stretch>
            <a:fillRect/>
          </a:stretch>
        </p:blipFill>
        <p:spPr>
          <a:xfrm>
            <a:off x="0" y="0"/>
            <a:ext cx="40233600" cy="40233600"/>
          </a:xfrm>
          <a:prstGeom prst="rect">
            <a:avLst/>
          </a:prstGeom>
          <a:noFill/>
          <a:ln cap="flat">
            <a:noFill/>
          </a:ln>
        </p:spPr>
      </p:pic>
      <p:grpSp>
        <p:nvGrpSpPr>
          <p:cNvPr id="3" name="Group 6">
            <a:extLst>
              <a:ext uri="{FF2B5EF4-FFF2-40B4-BE49-F238E27FC236}">
                <a16:creationId xmlns:a16="http://schemas.microsoft.com/office/drawing/2014/main" id="{6D44B35B-380D-431B-A3D9-65ED76E436C8}"/>
              </a:ext>
            </a:extLst>
          </p:cNvPr>
          <p:cNvGrpSpPr/>
          <p:nvPr/>
        </p:nvGrpSpPr>
        <p:grpSpPr>
          <a:xfrm>
            <a:off x="29312756" y="865580"/>
            <a:ext cx="10085556" cy="2960269"/>
            <a:chOff x="29312756" y="865580"/>
            <a:chExt cx="10085556" cy="2960269"/>
          </a:xfrm>
        </p:grpSpPr>
        <p:pic>
          <p:nvPicPr>
            <p:cNvPr id="4" name="Picture 10">
              <a:extLst>
                <a:ext uri="{FF2B5EF4-FFF2-40B4-BE49-F238E27FC236}">
                  <a16:creationId xmlns:a16="http://schemas.microsoft.com/office/drawing/2014/main" id="{75CCAA79-631F-45DD-B288-9957152183D7}"/>
                </a:ext>
              </a:extLst>
            </p:cNvPr>
            <p:cNvPicPr>
              <a:picLocks noChangeAspect="1"/>
            </p:cNvPicPr>
            <p:nvPr/>
          </p:nvPicPr>
          <p:blipFill>
            <a:blip r:embed="rId4"/>
            <a:stretch>
              <a:fillRect/>
            </a:stretch>
          </p:blipFill>
          <p:spPr>
            <a:xfrm>
              <a:off x="35862127" y="879031"/>
              <a:ext cx="3536185" cy="2946818"/>
            </a:xfrm>
            <a:prstGeom prst="rect">
              <a:avLst/>
            </a:prstGeom>
            <a:noFill/>
            <a:ln cap="flat">
              <a:noFill/>
            </a:ln>
          </p:spPr>
        </p:pic>
        <p:cxnSp>
          <p:nvCxnSpPr>
            <p:cNvPr id="5" name="Straight Connector 13">
              <a:extLst>
                <a:ext uri="{FF2B5EF4-FFF2-40B4-BE49-F238E27FC236}">
                  <a16:creationId xmlns:a16="http://schemas.microsoft.com/office/drawing/2014/main" id="{93001C1D-E10E-4619-821D-1B474D2AA223}"/>
                </a:ext>
              </a:extLst>
            </p:cNvPr>
            <p:cNvCxnSpPr/>
            <p:nvPr/>
          </p:nvCxnSpPr>
          <p:spPr>
            <a:xfrm>
              <a:off x="35496230" y="865580"/>
              <a:ext cx="0" cy="2911404"/>
            </a:xfrm>
            <a:prstGeom prst="straightConnector1">
              <a:avLst/>
            </a:prstGeom>
            <a:noFill/>
            <a:ln w="28575" cap="flat">
              <a:solidFill>
                <a:srgbClr val="FFFFFF"/>
              </a:solidFill>
              <a:prstDash val="solid"/>
              <a:miter/>
            </a:ln>
          </p:spPr>
        </p:cxnSp>
        <p:sp>
          <p:nvSpPr>
            <p:cNvPr id="6" name="TextBox 14">
              <a:extLst>
                <a:ext uri="{FF2B5EF4-FFF2-40B4-BE49-F238E27FC236}">
                  <a16:creationId xmlns:a16="http://schemas.microsoft.com/office/drawing/2014/main" id="{D9245DA2-548B-4F70-9577-33C7A857D7FD}"/>
                </a:ext>
              </a:extLst>
            </p:cNvPr>
            <p:cNvSpPr txBox="1"/>
            <p:nvPr/>
          </p:nvSpPr>
          <p:spPr>
            <a:xfrm>
              <a:off x="29312756" y="1728782"/>
              <a:ext cx="5761323" cy="1107996"/>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300" b="0" i="0" u="none" strike="noStrike" kern="1200" cap="none" spc="0" baseline="0">
                  <a:solidFill>
                    <a:srgbClr val="FFFFFF"/>
                  </a:solidFill>
                  <a:uFillTx/>
                  <a:latin typeface="Arial" pitchFamily="34"/>
                  <a:cs typeface="Arial" pitchFamily="34"/>
                </a:rPr>
                <a:t>National Aeronautics and Space Administration</a:t>
              </a:r>
            </a:p>
          </p:txBody>
        </p:sp>
      </p:gr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graphicFrame>
        <p:nvGraphicFramePr>
          <p:cNvPr id="52" name="Chart 5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912209552"/>
              </p:ext>
            </p:extLst>
          </p:nvPr>
        </p:nvGraphicFramePr>
        <p:xfrm>
          <a:off x="28071144" y="8650837"/>
          <a:ext cx="11788307" cy="5376334"/>
        </p:xfrm>
        <a:graphic>
          <a:graphicData uri="http://schemas.openxmlformats.org/drawingml/2006/chart">
            <c:chart xmlns:c="http://schemas.openxmlformats.org/drawingml/2006/chart" xmlns:r="http://schemas.openxmlformats.org/officeDocument/2006/relationships" r:id="rId2"/>
          </a:graphicData>
        </a:graphic>
      </p:graphicFrame>
      <p:sp>
        <p:nvSpPr>
          <p:cNvPr id="2" name="Content Placeholder 3">
            <a:extLst>
              <a:ext uri="{FF2B5EF4-FFF2-40B4-BE49-F238E27FC236}">
                <a16:creationId xmlns:a16="http://schemas.microsoft.com/office/drawing/2014/main" id="{F910A86A-6C75-47C9-8FEB-CFF2C31B2B1F}"/>
              </a:ext>
            </a:extLst>
          </p:cNvPr>
          <p:cNvSpPr txBox="1">
            <a:spLocks noGrp="1"/>
          </p:cNvSpPr>
          <p:nvPr>
            <p:ph type="body" sz="quarter" idx="4294967295"/>
          </p:nvPr>
        </p:nvSpPr>
        <p:spPr>
          <a:xfrm>
            <a:off x="1424251" y="7013246"/>
            <a:ext cx="18533873" cy="30310896"/>
          </a:xfrm>
          <a:prstGeom prst="rect">
            <a:avLst/>
          </a:prstGeom>
          <a:noFill/>
          <a:ln>
            <a:noFill/>
          </a:ln>
        </p:spPr>
        <p:txBody>
          <a:bodyPr vert="horz" wrap="square" lIns="91440" tIns="45720" rIns="91440" bIns="45720" anchor="t" anchorCtr="0" compatLnSpc="1">
            <a:noAutofit/>
          </a:bodyPr>
          <a:lstStyle/>
          <a:p>
            <a:pPr marL="0" lvl="0" indent="0" algn="ctr" defTabSz="4023360">
              <a:spcBef>
                <a:spcPts val="0"/>
              </a:spcBef>
              <a:spcAft>
                <a:spcPts val="600"/>
              </a:spcAft>
              <a:buNone/>
            </a:pPr>
            <a:endParaRPr lang="en-US" sz="4000" b="1" dirty="0">
              <a:solidFill>
                <a:srgbClr val="FFFFFF"/>
              </a:solidFill>
              <a:latin typeface="Arial" pitchFamily="34"/>
              <a:cs typeface="Arial" pitchFamily="34"/>
            </a:endParaRPr>
          </a:p>
          <a:p>
            <a:pPr marL="0" lvl="0" indent="0" algn="just" defTabSz="4023360">
              <a:spcBef>
                <a:spcPts val="0"/>
              </a:spcBef>
              <a:spcAft>
                <a:spcPts val="600"/>
              </a:spcAft>
              <a:buNone/>
            </a:pPr>
            <a:r>
              <a:rPr lang="en-US" sz="3200" dirty="0">
                <a:solidFill>
                  <a:srgbClr val="FFFFFF"/>
                </a:solidFill>
                <a:latin typeface="Calibri"/>
                <a:cs typeface="Arial" pitchFamily="34"/>
              </a:rPr>
              <a:t>Currently it is unknown how Soyuz landing accelerations and numbers and types of associated injuries relate to the new occupant protection requirements levied upon future space vehicles. Understanding this relation will allow for better quantification of the risk of injury for future spacecraft designs. Specific aims include:</a:t>
            </a: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dirty="0">
              <a:solidFill>
                <a:srgbClr val="FFFFFF"/>
              </a:solidFill>
              <a:latin typeface="Arial" pitchFamily="34"/>
              <a:cs typeface="Arial" pitchFamily="34"/>
            </a:endParaRPr>
          </a:p>
          <a:p>
            <a:pPr marL="0" lvl="0" indent="0" defTabSz="4023360">
              <a:spcBef>
                <a:spcPts val="0"/>
              </a:spcBef>
              <a:spcAft>
                <a:spcPts val="600"/>
              </a:spcAft>
              <a:buNone/>
            </a:pPr>
            <a:endParaRPr lang="en-US" sz="3200" dirty="0">
              <a:solidFill>
                <a:srgbClr val="FFFFFF"/>
              </a:solidFill>
              <a:latin typeface="Calibri"/>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p:txBody>
      </p:sp>
      <p:sp>
        <p:nvSpPr>
          <p:cNvPr id="3" name="Content Placeholder 10">
            <a:extLst>
              <a:ext uri="{FF2B5EF4-FFF2-40B4-BE49-F238E27FC236}">
                <a16:creationId xmlns:a16="http://schemas.microsoft.com/office/drawing/2014/main" id="{2D55D653-CE82-4970-825D-C02F56CFFE7F}"/>
              </a:ext>
            </a:extLst>
          </p:cNvPr>
          <p:cNvSpPr txBox="1">
            <a:spLocks noGrp="1"/>
          </p:cNvSpPr>
          <p:nvPr>
            <p:ph type="body" sz="quarter" idx="4294967295"/>
          </p:nvPr>
        </p:nvSpPr>
        <p:spPr>
          <a:xfrm>
            <a:off x="19988227" y="13695944"/>
            <a:ext cx="19983096" cy="24157117"/>
          </a:xfrm>
          <a:prstGeom prst="rect">
            <a:avLst/>
          </a:prstGeom>
          <a:noFill/>
          <a:ln>
            <a:noFill/>
          </a:ln>
        </p:spPr>
        <p:txBody>
          <a:bodyPr vert="horz" wrap="square" lIns="91440" tIns="45720" rIns="91440" bIns="45720" anchor="t" anchorCtr="1" compatLnSpc="1">
            <a:noAutofit/>
          </a:bodyPr>
          <a:lstStyle/>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r>
              <a:rPr lang="en-US" sz="4000" b="1" dirty="0">
                <a:solidFill>
                  <a:srgbClr val="FFFFFF"/>
                </a:solidFill>
                <a:cs typeface="Arial" pitchFamily="34"/>
              </a:rPr>
              <a:t>Injury Rates vs. Future Vehicle Requirements</a:t>
            </a: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r>
              <a:rPr lang="en-US" sz="4000" b="1" dirty="0">
                <a:solidFill>
                  <a:srgbClr val="FFFFFF"/>
                </a:solidFill>
                <a:cs typeface="Arial" pitchFamily="34"/>
              </a:rPr>
              <a:t>Finite Element Modeling and Injury Assessment Reference Values</a:t>
            </a: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p:txBody>
      </p:sp>
      <p:sp>
        <p:nvSpPr>
          <p:cNvPr id="4" name="Title 1">
            <a:extLst>
              <a:ext uri="{FF2B5EF4-FFF2-40B4-BE49-F238E27FC236}">
                <a16:creationId xmlns:a16="http://schemas.microsoft.com/office/drawing/2014/main" id="{CCA7304F-E82B-41DD-A646-5B3F5840AB13}"/>
              </a:ext>
            </a:extLst>
          </p:cNvPr>
          <p:cNvSpPr txBox="1">
            <a:spLocks noGrp="1"/>
          </p:cNvSpPr>
          <p:nvPr>
            <p:ph type="title"/>
          </p:nvPr>
        </p:nvSpPr>
        <p:spPr>
          <a:xfrm>
            <a:off x="6760108" y="1043679"/>
            <a:ext cx="25795306" cy="3681685"/>
          </a:xfrm>
        </p:spPr>
        <p:txBody>
          <a:bodyPr/>
          <a:lstStyle/>
          <a:p>
            <a:pPr lvl="0" algn="ctr"/>
            <a:r>
              <a:rPr lang="en-US" sz="10200" dirty="0">
                <a:solidFill>
                  <a:schemeClr val="bg1"/>
                </a:solidFill>
              </a:rPr>
              <a:t>SOYUZ LANDING RISK CHARACTERIZATION</a:t>
            </a:r>
          </a:p>
        </p:txBody>
      </p:sp>
      <p:sp>
        <p:nvSpPr>
          <p:cNvPr id="5" name="Subtitle 2">
            <a:extLst>
              <a:ext uri="{FF2B5EF4-FFF2-40B4-BE49-F238E27FC236}">
                <a16:creationId xmlns:a16="http://schemas.microsoft.com/office/drawing/2014/main" id="{AC2C0465-A1E4-43DB-824C-70FA8C99F92D}"/>
              </a:ext>
            </a:extLst>
          </p:cNvPr>
          <p:cNvSpPr txBox="1">
            <a:spLocks noGrp="1"/>
          </p:cNvSpPr>
          <p:nvPr>
            <p:ph type="subTitle" sz="quarter" idx="4294967295"/>
          </p:nvPr>
        </p:nvSpPr>
        <p:spPr>
          <a:xfrm>
            <a:off x="0" y="4501036"/>
            <a:ext cx="40233600" cy="2820283"/>
          </a:xfrm>
          <a:prstGeom prst="rect">
            <a:avLst/>
          </a:prstGeom>
          <a:noFill/>
          <a:ln>
            <a:noFill/>
          </a:ln>
        </p:spPr>
        <p:txBody>
          <a:bodyPr vert="horz" wrap="square" lIns="91440" tIns="45720" rIns="91440" bIns="45720" anchor="t" anchorCtr="0" compatLnSpc="1">
            <a:noAutofit/>
          </a:bodyPr>
          <a:lstStyle/>
          <a:p>
            <a:pPr marL="0" lvl="0" indent="0" algn="ctr" defTabSz="4023360">
              <a:spcBef>
                <a:spcPts val="4400"/>
              </a:spcBef>
              <a:buNone/>
            </a:pPr>
            <a:r>
              <a:rPr lang="en-US" sz="4800" b="1" dirty="0">
                <a:solidFill>
                  <a:schemeClr val="bg1"/>
                </a:solidFill>
                <a:latin typeface="Arial" pitchFamily="34"/>
                <a:cs typeface="Arial" pitchFamily="34"/>
              </a:rPr>
              <a:t>N. Newby</a:t>
            </a:r>
            <a:r>
              <a:rPr lang="en-US" sz="4800" b="1" baseline="30000" dirty="0">
                <a:solidFill>
                  <a:schemeClr val="bg1"/>
                </a:solidFill>
                <a:latin typeface="Arial" pitchFamily="34"/>
                <a:cs typeface="Arial" pitchFamily="34"/>
              </a:rPr>
              <a:t>1</a:t>
            </a:r>
            <a:r>
              <a:rPr lang="en-US" sz="4800" b="1" dirty="0">
                <a:solidFill>
                  <a:schemeClr val="bg1"/>
                </a:solidFill>
                <a:latin typeface="Arial" pitchFamily="34"/>
                <a:cs typeface="Arial" pitchFamily="34"/>
              </a:rPr>
              <a:t>, P. Greenhalgh</a:t>
            </a:r>
            <a:r>
              <a:rPr lang="en-US" sz="4800" b="1" baseline="30000" dirty="0">
                <a:solidFill>
                  <a:schemeClr val="bg1"/>
                </a:solidFill>
                <a:latin typeface="Arial" pitchFamily="34"/>
                <a:cs typeface="Arial" pitchFamily="34"/>
              </a:rPr>
              <a:t>1</a:t>
            </a:r>
            <a:r>
              <a:rPr lang="en-US" sz="4800" b="1" dirty="0">
                <a:solidFill>
                  <a:schemeClr val="bg1"/>
                </a:solidFill>
                <a:latin typeface="Arial" pitchFamily="34"/>
                <a:cs typeface="Arial" pitchFamily="34"/>
              </a:rPr>
              <a:t>, T. Reiber</a:t>
            </a:r>
            <a:r>
              <a:rPr lang="en-US" sz="4800" b="1" baseline="30000" dirty="0">
                <a:solidFill>
                  <a:schemeClr val="bg1"/>
                </a:solidFill>
                <a:latin typeface="Arial" pitchFamily="34"/>
                <a:cs typeface="Arial" pitchFamily="34"/>
              </a:rPr>
              <a:t>1</a:t>
            </a:r>
            <a:r>
              <a:rPr lang="en-US" sz="4800" b="1" dirty="0">
                <a:solidFill>
                  <a:schemeClr val="bg1"/>
                </a:solidFill>
                <a:latin typeface="Arial" pitchFamily="34"/>
                <a:cs typeface="Arial" pitchFamily="34"/>
              </a:rPr>
              <a:t>, J.T. Somers</a:t>
            </a:r>
            <a:r>
              <a:rPr lang="en-US" sz="4800" b="1" baseline="30000" dirty="0">
                <a:solidFill>
                  <a:schemeClr val="bg1"/>
                </a:solidFill>
                <a:latin typeface="Arial" pitchFamily="34"/>
                <a:cs typeface="Arial" pitchFamily="34"/>
              </a:rPr>
              <a:t>2</a:t>
            </a:r>
          </a:p>
          <a:p>
            <a:pPr marL="0" lvl="0" indent="0" algn="ctr" defTabSz="4023360">
              <a:spcBef>
                <a:spcPts val="4400"/>
              </a:spcBef>
              <a:buNone/>
            </a:pPr>
            <a:r>
              <a:rPr lang="en-US" sz="3200" b="1" baseline="30000" dirty="0">
                <a:solidFill>
                  <a:schemeClr val="bg1"/>
                </a:solidFill>
                <a:latin typeface="Arial" pitchFamily="34"/>
                <a:cs typeface="Arial" pitchFamily="34"/>
              </a:rPr>
              <a:t>1</a:t>
            </a:r>
            <a:r>
              <a:rPr lang="en-US" sz="3200" b="1" dirty="0">
                <a:solidFill>
                  <a:schemeClr val="bg1"/>
                </a:solidFill>
                <a:latin typeface="Arial" pitchFamily="34"/>
                <a:cs typeface="Arial" pitchFamily="34"/>
              </a:rPr>
              <a:t>KBR, 2400 NASA PKWY, Houston, TX 77058; </a:t>
            </a:r>
            <a:r>
              <a:rPr lang="en-US" sz="3200" b="1" baseline="30000" dirty="0">
                <a:solidFill>
                  <a:schemeClr val="bg1"/>
                </a:solidFill>
                <a:latin typeface="Arial" pitchFamily="34"/>
                <a:cs typeface="Arial" pitchFamily="34"/>
              </a:rPr>
              <a:t>2</a:t>
            </a:r>
            <a:r>
              <a:rPr lang="en-US" sz="3200" b="1" dirty="0">
                <a:solidFill>
                  <a:schemeClr val="bg1"/>
                </a:solidFill>
                <a:latin typeface="Arial" pitchFamily="34"/>
                <a:cs typeface="Arial" pitchFamily="34"/>
              </a:rPr>
              <a:t>NASA, Johnson Space Center, Houston, TX 77058</a:t>
            </a:r>
          </a:p>
          <a:p>
            <a:pPr marL="0" lvl="0" indent="0" algn="ctr" defTabSz="4023360">
              <a:spcBef>
                <a:spcPts val="4400"/>
              </a:spcBef>
              <a:buNone/>
            </a:pPr>
            <a:endParaRPr lang="en-US" sz="4800" b="1" dirty="0">
              <a:solidFill>
                <a:srgbClr val="FFC000"/>
              </a:solidFill>
              <a:latin typeface="Arial" pitchFamily="34"/>
              <a:cs typeface="Arial" pitchFamily="34"/>
            </a:endParaRPr>
          </a:p>
        </p:txBody>
      </p:sp>
      <p:sp>
        <p:nvSpPr>
          <p:cNvPr id="6" name="TextBox 6">
            <a:extLst>
              <a:ext uri="{FF2B5EF4-FFF2-40B4-BE49-F238E27FC236}">
                <a16:creationId xmlns:a16="http://schemas.microsoft.com/office/drawing/2014/main" id="{AF1E665F-5AB2-4B84-8143-93581ABC5A95}"/>
              </a:ext>
            </a:extLst>
          </p:cNvPr>
          <p:cNvSpPr txBox="1"/>
          <p:nvPr/>
        </p:nvSpPr>
        <p:spPr>
          <a:xfrm>
            <a:off x="1535085" y="9592458"/>
            <a:ext cx="10333973" cy="5016758"/>
          </a:xfrm>
          <a:prstGeom prst="rect">
            <a:avLst/>
          </a:prstGeom>
          <a:noFill/>
          <a:ln cap="flat">
            <a:noFill/>
          </a:ln>
        </p:spPr>
        <p:txBody>
          <a:bodyPr vert="horz" wrap="square" lIns="91440" tIns="45720" rIns="91440" bIns="45720" anchor="t" anchorCtr="0" compatLnSpc="1">
            <a:spAutoFit/>
          </a:bodyPr>
          <a:lstStyle/>
          <a:p>
            <a:pPr marL="854077" lvl="0" indent="-854077" defTabSz="457200">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1.	Collect post-landing health </a:t>
            </a:r>
            <a:r>
              <a:rPr lang="en-US" sz="3200" dirty="0">
                <a:solidFill>
                  <a:srgbClr val="FFFFFF"/>
                </a:solidFill>
              </a:rPr>
              <a:t>questionnaire </a:t>
            </a:r>
            <a:r>
              <a:rPr lang="en-US" sz="3200" b="0" i="0" u="none" strike="noStrike" kern="1200" cap="none" spc="0" baseline="0" dirty="0">
                <a:solidFill>
                  <a:srgbClr val="FFFFFF"/>
                </a:solidFill>
                <a:uFillTx/>
                <a:latin typeface="Calibri"/>
              </a:rPr>
              <a:t>and develop injury database</a:t>
            </a:r>
          </a:p>
          <a:p>
            <a:pPr marL="854077" marR="0" lvl="0" indent="-854077"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2.     Determine the occurrence of landing injuries to crewmembers</a:t>
            </a:r>
          </a:p>
          <a:p>
            <a:pPr marL="854077" marR="0" lvl="0" indent="-854077"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3.	Determine whether the Soyuz meets current Multi-Purpose Crew Vehicle (MPCV) and Commercial Crew Program (CCP) requirements</a:t>
            </a:r>
          </a:p>
          <a:p>
            <a:pPr marL="854077" marR="0" lvl="0" indent="-854077"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4.	Evaluate whether injury rates are consistent with the results of Finite Element (FE) modeling</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dirty="0">
              <a:solidFill>
                <a:srgbClr val="FFFFFF"/>
              </a:solidFill>
              <a:uFillTx/>
              <a:latin typeface="Calibri"/>
            </a:endParaRPr>
          </a:p>
        </p:txBody>
      </p:sp>
      <p:sp>
        <p:nvSpPr>
          <p:cNvPr id="7" name="TextBox 8">
            <a:extLst>
              <a:ext uri="{FF2B5EF4-FFF2-40B4-BE49-F238E27FC236}">
                <a16:creationId xmlns:a16="http://schemas.microsoft.com/office/drawing/2014/main" id="{6522FBA8-7448-4493-8B1E-130814BA200F}"/>
              </a:ext>
            </a:extLst>
          </p:cNvPr>
          <p:cNvSpPr txBox="1"/>
          <p:nvPr/>
        </p:nvSpPr>
        <p:spPr>
          <a:xfrm>
            <a:off x="1424242" y="23592763"/>
            <a:ext cx="16459200" cy="5509200"/>
          </a:xfrm>
          <a:prstGeom prst="rect">
            <a:avLst/>
          </a:prstGeom>
          <a:noFill/>
          <a:ln cap="flat">
            <a:noFill/>
          </a:ln>
        </p:spPr>
        <p:txBody>
          <a:bodyPr vert="horz" wrap="square" lIns="91440" tIns="45720" rIns="91440" bIns="45720" anchor="t" anchorCtr="0" compatLnSpc="1">
            <a:spAutoFit/>
          </a:bodyPr>
          <a:lstStyle/>
          <a:p>
            <a:pPr marL="0" marR="0" lvl="0" indent="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In addition, an accelerometer is attached to the Soyuz-TMA seat. These data would be extremely useful in describing the impact environment crewmembers are exposed to during landing, though we have not been able to obtain this information from the Russian team. Since this data is not available, information about nominal and off-nominal landings are collected to develop a statistical model of possible landing distributions. </a:t>
            </a:r>
          </a:p>
          <a:p>
            <a:pPr marL="0" marR="0" lvl="0" indent="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dirty="0">
              <a:solidFill>
                <a:srgbClr val="FFFFFF"/>
              </a:solidFill>
              <a:uFillTx/>
              <a:latin typeface="Calibri"/>
            </a:endParaRPr>
          </a:p>
          <a:p>
            <a:pPr marL="0" marR="0" lvl="0" indent="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In parallel, a FE model of the Soyuz seat has been developed and the Hybrid III anthropometric test device (ATD) and human FE models </a:t>
            </a:r>
            <a:r>
              <a:rPr lang="en-US" sz="3200" b="0" i="0" u="none" strike="noStrike" kern="0" cap="none" spc="0" baseline="0" dirty="0">
                <a:solidFill>
                  <a:srgbClr val="FFFFFF"/>
                </a:solidFill>
                <a:uFillTx/>
                <a:latin typeface="Calibri"/>
              </a:rPr>
              <a:t>has been </a:t>
            </a:r>
            <a:r>
              <a:rPr lang="en-US" sz="3200" b="0" i="0" u="none" strike="noStrike" kern="1200" cap="none" spc="0" baseline="0" dirty="0">
                <a:solidFill>
                  <a:srgbClr val="FFFFFF"/>
                </a:solidFill>
                <a:uFillTx/>
                <a:latin typeface="Calibri"/>
              </a:rPr>
              <a:t>fitted into the seat model. Using the Soyuz dynamics data, either obtained or calculated, computational landing simulations have been conducted.</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dirty="0">
              <a:solidFill>
                <a:srgbClr val="FFFFFF"/>
              </a:solidFill>
              <a:uFillTx/>
              <a:latin typeface="Calibri"/>
            </a:endParaRPr>
          </a:p>
        </p:txBody>
      </p:sp>
      <p:sp>
        <p:nvSpPr>
          <p:cNvPr id="8" name="TextBox 14">
            <a:extLst>
              <a:ext uri="{FF2B5EF4-FFF2-40B4-BE49-F238E27FC236}">
                <a16:creationId xmlns:a16="http://schemas.microsoft.com/office/drawing/2014/main" id="{2116F077-6E9D-4094-80C7-51A4C80DF967}"/>
              </a:ext>
            </a:extLst>
          </p:cNvPr>
          <p:cNvSpPr txBox="1"/>
          <p:nvPr/>
        </p:nvSpPr>
        <p:spPr>
          <a:xfrm>
            <a:off x="20546621" y="8063634"/>
            <a:ext cx="7088247" cy="6124754"/>
          </a:xfrm>
          <a:prstGeom prst="rect">
            <a:avLst/>
          </a:prstGeom>
          <a:noFill/>
          <a:ln cap="flat">
            <a:noFill/>
          </a:ln>
        </p:spPr>
        <p:txBody>
          <a:bodyPr vert="horz" wrap="square" lIns="91440" tIns="45720" rIns="91440" bIns="45720" anchor="t" anchorCtr="0" compatLnSpc="1">
            <a:spAutoFit/>
          </a:bodyPr>
          <a:lstStyle/>
          <a:p>
            <a:pPr marL="0" marR="0" lvl="0" indent="0"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000" b="1" i="0" u="none" strike="noStrike" kern="1200" cap="none" spc="0" baseline="0" dirty="0">
                <a:solidFill>
                  <a:srgbClr val="FFFFFF"/>
                </a:solidFill>
                <a:uFillTx/>
                <a:latin typeface="Calibri"/>
              </a:rPr>
              <a:t>New Landing Injury Information</a:t>
            </a:r>
          </a:p>
          <a:p>
            <a:pPr marL="0" marR="0" lvl="0" indent="0"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More injuries have been occurring on Soyuz landings than anticipated. Most injuries are minor in nature but are unexpected due to the low energetics of the landing. This may be an indication that Soyuz landings are harder than previously thought, that spaceflight-induced physiological deconditioning reduces human tolerance to impacts, that our predictive tools are inadequate, or some combination.</a:t>
            </a:r>
          </a:p>
        </p:txBody>
      </p:sp>
      <p:pic>
        <p:nvPicPr>
          <p:cNvPr id="9" name="Picture 2" descr="http://www.lstc.com/sites/default/files/pictures/models/h3_adult_fast02.png">
            <a:extLst>
              <a:ext uri="{FF2B5EF4-FFF2-40B4-BE49-F238E27FC236}">
                <a16:creationId xmlns:a16="http://schemas.microsoft.com/office/drawing/2014/main" id="{06FD6DC5-F42D-43A7-A99C-1E9C50943A78}"/>
              </a:ext>
            </a:extLst>
          </p:cNvPr>
          <p:cNvPicPr>
            <a:picLocks noChangeAspect="1"/>
          </p:cNvPicPr>
          <p:nvPr/>
        </p:nvPicPr>
        <p:blipFill>
          <a:blip r:embed="rId3"/>
          <a:srcRect l="33382" r="35849"/>
          <a:stretch>
            <a:fillRect/>
          </a:stretch>
        </p:blipFill>
        <p:spPr>
          <a:xfrm>
            <a:off x="20300182" y="22890281"/>
            <a:ext cx="1992925" cy="3571874"/>
          </a:xfrm>
          <a:prstGeom prst="rect">
            <a:avLst/>
          </a:prstGeom>
          <a:noFill/>
          <a:ln cap="flat">
            <a:noFill/>
          </a:ln>
        </p:spPr>
      </p:pic>
      <p:pic>
        <p:nvPicPr>
          <p:cNvPr id="10" name="Picture 19">
            <a:extLst>
              <a:ext uri="{FF2B5EF4-FFF2-40B4-BE49-F238E27FC236}">
                <a16:creationId xmlns:a16="http://schemas.microsoft.com/office/drawing/2014/main" id="{5302AC46-1081-471F-AC49-184ADC95FE62}"/>
              </a:ext>
            </a:extLst>
          </p:cNvPr>
          <p:cNvPicPr>
            <a:picLocks noChangeAspect="1"/>
          </p:cNvPicPr>
          <p:nvPr/>
        </p:nvPicPr>
        <p:blipFill>
          <a:blip r:embed="rId4"/>
          <a:stretch>
            <a:fillRect/>
          </a:stretch>
        </p:blipFill>
        <p:spPr>
          <a:xfrm>
            <a:off x="22975388" y="22885626"/>
            <a:ext cx="4074941" cy="3576538"/>
          </a:xfrm>
          <a:prstGeom prst="rect">
            <a:avLst/>
          </a:prstGeom>
          <a:noFill/>
          <a:ln cap="flat">
            <a:noFill/>
          </a:ln>
        </p:spPr>
      </p:pic>
      <p:sp>
        <p:nvSpPr>
          <p:cNvPr id="11" name="TextBox 112">
            <a:extLst>
              <a:ext uri="{FF2B5EF4-FFF2-40B4-BE49-F238E27FC236}">
                <a16:creationId xmlns:a16="http://schemas.microsoft.com/office/drawing/2014/main" id="{F5EECB9A-53CE-4FE5-B2C1-B6A8660532FF}"/>
              </a:ext>
            </a:extLst>
          </p:cNvPr>
          <p:cNvSpPr txBox="1"/>
          <p:nvPr/>
        </p:nvSpPr>
        <p:spPr>
          <a:xfrm>
            <a:off x="19753737" y="22007720"/>
            <a:ext cx="3525359" cy="954103"/>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dirty="0">
                <a:solidFill>
                  <a:srgbClr val="FFFFFF"/>
                </a:solidFill>
                <a:uFillTx/>
                <a:latin typeface="Times New Roman" pitchFamily="18"/>
                <a:cs typeface="Times New Roman" pitchFamily="18"/>
              </a:rPr>
              <a:t>FE ATD &amp; Human Models</a:t>
            </a:r>
          </a:p>
        </p:txBody>
      </p:sp>
      <p:sp>
        <p:nvSpPr>
          <p:cNvPr id="12" name="TextBox 112">
            <a:extLst>
              <a:ext uri="{FF2B5EF4-FFF2-40B4-BE49-F238E27FC236}">
                <a16:creationId xmlns:a16="http://schemas.microsoft.com/office/drawing/2014/main" id="{8ED030B4-582E-4497-A136-684931A4D3B7}"/>
              </a:ext>
            </a:extLst>
          </p:cNvPr>
          <p:cNvSpPr txBox="1"/>
          <p:nvPr/>
        </p:nvSpPr>
        <p:spPr>
          <a:xfrm>
            <a:off x="23250174" y="22223162"/>
            <a:ext cx="3525359" cy="523219"/>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a:solidFill>
                  <a:srgbClr val="FFFFFF"/>
                </a:solidFill>
                <a:uFillTx/>
                <a:latin typeface="Times New Roman" pitchFamily="18"/>
                <a:cs typeface="Times New Roman" pitchFamily="18"/>
              </a:rPr>
              <a:t>Soyuz Seat Model</a:t>
            </a:r>
          </a:p>
        </p:txBody>
      </p:sp>
      <p:sp>
        <p:nvSpPr>
          <p:cNvPr id="13" name="TextBox 112">
            <a:extLst>
              <a:ext uri="{FF2B5EF4-FFF2-40B4-BE49-F238E27FC236}">
                <a16:creationId xmlns:a16="http://schemas.microsoft.com/office/drawing/2014/main" id="{4609E67F-0FF4-4AC0-A7FF-E98A7E2DA50C}"/>
              </a:ext>
            </a:extLst>
          </p:cNvPr>
          <p:cNvSpPr txBox="1"/>
          <p:nvPr/>
        </p:nvSpPr>
        <p:spPr>
          <a:xfrm>
            <a:off x="22040834" y="27340070"/>
            <a:ext cx="3525359" cy="954103"/>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dirty="0">
                <a:solidFill>
                  <a:srgbClr val="FFFFFF"/>
                </a:solidFill>
                <a:uFillTx/>
                <a:latin typeface="Times New Roman" pitchFamily="18"/>
                <a:cs typeface="Times New Roman" pitchFamily="18"/>
              </a:rPr>
              <a:t>Drive Model with Soyuz Impact Pulse</a:t>
            </a:r>
          </a:p>
        </p:txBody>
      </p:sp>
      <p:sp>
        <p:nvSpPr>
          <p:cNvPr id="14" name="Left Brace 23">
            <a:extLst>
              <a:ext uri="{FF2B5EF4-FFF2-40B4-BE49-F238E27FC236}">
                <a16:creationId xmlns:a16="http://schemas.microsoft.com/office/drawing/2014/main" id="{7F97E8CE-93E9-40F3-8D89-A8B1FB3D1007}"/>
              </a:ext>
            </a:extLst>
          </p:cNvPr>
          <p:cNvSpPr/>
          <p:nvPr/>
        </p:nvSpPr>
        <p:spPr>
          <a:xfrm rot="16200004">
            <a:off x="23474828" y="23609361"/>
            <a:ext cx="400853" cy="6750146"/>
          </a:xfrm>
          <a:custGeom>
            <a:avLst/>
            <a:gdLst>
              <a:gd name="f0" fmla="val 10800000"/>
              <a:gd name="f1" fmla="val 5400000"/>
              <a:gd name="f2" fmla="val 180"/>
              <a:gd name="f3" fmla="val w"/>
              <a:gd name="f4" fmla="val h"/>
              <a:gd name="f5" fmla="val ss"/>
              <a:gd name="f6" fmla="val 0"/>
              <a:gd name="f7" fmla="*/ 5419351 1 1725033"/>
              <a:gd name="f8" fmla="+- 0 0 5400000"/>
              <a:gd name="f9" fmla="val 8333"/>
              <a:gd name="f10" fmla="val 50000"/>
              <a:gd name="f11" fmla="+- 0 0 -180"/>
              <a:gd name="f12" fmla="+- 0 0 -270"/>
              <a:gd name="f13" fmla="+- 0 0 -360"/>
              <a:gd name="f14" fmla="abs f3"/>
              <a:gd name="f15" fmla="abs f4"/>
              <a:gd name="f16" fmla="abs f5"/>
              <a:gd name="f17" fmla="+- 2700000 f1 0"/>
              <a:gd name="f18" fmla="*/ f11 f0 1"/>
              <a:gd name="f19" fmla="*/ f12 f0 1"/>
              <a:gd name="f20" fmla="*/ f13 f0 1"/>
              <a:gd name="f21" fmla="?: f14 f3 1"/>
              <a:gd name="f22" fmla="?: f15 f4 1"/>
              <a:gd name="f23" fmla="?: f16 f5 1"/>
              <a:gd name="f24" fmla="+- f17 0 f1"/>
              <a:gd name="f25" fmla="*/ f18 1 f2"/>
              <a:gd name="f26" fmla="*/ f19 1 f2"/>
              <a:gd name="f27" fmla="*/ f20 1 f2"/>
              <a:gd name="f28" fmla="*/ f21 1 21600"/>
              <a:gd name="f29" fmla="*/ f22 1 21600"/>
              <a:gd name="f30" fmla="*/ 21600 f21 1"/>
              <a:gd name="f31" fmla="*/ 21600 f22 1"/>
              <a:gd name="f32" fmla="+- f24 f1 0"/>
              <a:gd name="f33" fmla="+- f25 0 f1"/>
              <a:gd name="f34" fmla="+- f26 0 f1"/>
              <a:gd name="f35" fmla="+- f27 0 f1"/>
              <a:gd name="f36" fmla="min f29 f28"/>
              <a:gd name="f37" fmla="*/ f30 1 f23"/>
              <a:gd name="f38" fmla="*/ f31 1 f23"/>
              <a:gd name="f39" fmla="*/ f32 f7 1"/>
              <a:gd name="f40" fmla="val f37"/>
              <a:gd name="f41" fmla="val f38"/>
              <a:gd name="f42" fmla="*/ f39 1 f0"/>
              <a:gd name="f43" fmla="*/ f6 f36 1"/>
              <a:gd name="f44" fmla="+- f41 0 f6"/>
              <a:gd name="f45" fmla="+- f40 0 f6"/>
              <a:gd name="f46" fmla="+- 0 0 f42"/>
              <a:gd name="f47" fmla="*/ f40 f36 1"/>
              <a:gd name="f48" fmla="*/ f41 f36 1"/>
              <a:gd name="f49" fmla="*/ f45 1 2"/>
              <a:gd name="f50" fmla="min f45 f44"/>
              <a:gd name="f51" fmla="*/ f44 f10 1"/>
              <a:gd name="f52" fmla="+- 0 0 f46"/>
              <a:gd name="f53" fmla="+- f6 f49 0"/>
              <a:gd name="f54" fmla="*/ f50 f9 1"/>
              <a:gd name="f55" fmla="*/ f51 1 100000"/>
              <a:gd name="f56" fmla="*/ f52 f0 1"/>
              <a:gd name="f57" fmla="*/ f49 f36 1"/>
              <a:gd name="f58" fmla="*/ f54 1 100000"/>
              <a:gd name="f59" fmla="*/ f56 1 f7"/>
              <a:gd name="f60" fmla="*/ f53 f36 1"/>
              <a:gd name="f61" fmla="*/ f55 f36 1"/>
              <a:gd name="f62" fmla="+- f55 f58 0"/>
              <a:gd name="f63" fmla="+- f59 0 f1"/>
              <a:gd name="f64" fmla="*/ f58 f36 1"/>
              <a:gd name="f65" fmla="cos 1 f63"/>
              <a:gd name="f66" fmla="sin 1 f63"/>
              <a:gd name="f67" fmla="*/ f62 f36 1"/>
              <a:gd name="f68" fmla="+- 0 0 f65"/>
              <a:gd name="f69" fmla="+- 0 0 f66"/>
              <a:gd name="f70" fmla="+- 0 0 f68"/>
              <a:gd name="f71" fmla="+- 0 0 f69"/>
              <a:gd name="f72" fmla="val f70"/>
              <a:gd name="f73" fmla="val f71"/>
              <a:gd name="f74" fmla="*/ f72 f49 1"/>
              <a:gd name="f75" fmla="*/ f73 f58 1"/>
              <a:gd name="f76" fmla="+- f40 0 f74"/>
              <a:gd name="f77" fmla="+- f58 0 f75"/>
              <a:gd name="f78" fmla="+- f41 f75 0"/>
              <a:gd name="f79" fmla="+- f78 0 f58"/>
              <a:gd name="f80" fmla="*/ f76 f36 1"/>
              <a:gd name="f81" fmla="*/ f77 f36 1"/>
              <a:gd name="f82" fmla="*/ f79 f36 1"/>
            </a:gdLst>
            <a:ahLst/>
            <a:cxnLst>
              <a:cxn ang="3cd4">
                <a:pos x="hc" y="t"/>
              </a:cxn>
              <a:cxn ang="0">
                <a:pos x="r" y="vc"/>
              </a:cxn>
              <a:cxn ang="cd4">
                <a:pos x="hc" y="b"/>
              </a:cxn>
              <a:cxn ang="cd2">
                <a:pos x="l" y="vc"/>
              </a:cxn>
              <a:cxn ang="f33">
                <a:pos x="f47" y="f43"/>
              </a:cxn>
              <a:cxn ang="f34">
                <a:pos x="f43" y="f61"/>
              </a:cxn>
              <a:cxn ang="f35">
                <a:pos x="f47" y="f48"/>
              </a:cxn>
            </a:cxnLst>
            <a:rect l="f80" t="f81" r="f47" b="f82"/>
            <a:pathLst>
              <a:path stroke="0">
                <a:moveTo>
                  <a:pt x="f47" y="f48"/>
                </a:moveTo>
                <a:arcTo wR="f57" hR="f64" stAng="f1" swAng="f1"/>
                <a:lnTo>
                  <a:pt x="f60" y="f67"/>
                </a:lnTo>
                <a:arcTo wR="f57" hR="f64" stAng="f6" swAng="f8"/>
                <a:arcTo wR="f57" hR="f64" stAng="f1" swAng="f8"/>
                <a:lnTo>
                  <a:pt x="f60" y="f64"/>
                </a:lnTo>
                <a:arcTo wR="f57" hR="f64" stAng="f0" swAng="f1"/>
                <a:close/>
              </a:path>
              <a:path fill="none">
                <a:moveTo>
                  <a:pt x="f47" y="f48"/>
                </a:moveTo>
                <a:arcTo wR="f57" hR="f64" stAng="f1" swAng="f1"/>
                <a:lnTo>
                  <a:pt x="f60" y="f67"/>
                </a:lnTo>
                <a:arcTo wR="f57" hR="f64" stAng="f6" swAng="f8"/>
                <a:arcTo wR="f57" hR="f64" stAng="f1" swAng="f8"/>
                <a:lnTo>
                  <a:pt x="f60" y="f64"/>
                </a:lnTo>
                <a:arcTo wR="f57" hR="f64" stAng="f0" swAng="f1"/>
              </a:path>
            </a:pathLst>
          </a:custGeom>
          <a:noFill/>
          <a:ln w="92070" cap="flat">
            <a:solidFill>
              <a:srgbClr val="FFFFFF"/>
            </a:solidFill>
            <a:prstDash val="solid"/>
            <a:round/>
          </a:ln>
        </p:spPr>
        <p:txBody>
          <a:bodyPr vert="horz" wrap="square" lIns="0" tIns="0" rIns="0" bIns="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1200" cap="none" spc="0" baseline="0">
              <a:solidFill>
                <a:srgbClr val="FFFFFF"/>
              </a:solidFill>
              <a:uFillTx/>
              <a:latin typeface="Arial"/>
              <a:cs typeface="Arial"/>
            </a:endParaRPr>
          </a:p>
        </p:txBody>
      </p:sp>
      <p:sp>
        <p:nvSpPr>
          <p:cNvPr id="15" name="Right Arrow 24">
            <a:extLst>
              <a:ext uri="{FF2B5EF4-FFF2-40B4-BE49-F238E27FC236}">
                <a16:creationId xmlns:a16="http://schemas.microsoft.com/office/drawing/2014/main" id="{D2A8F8BE-5129-4FFE-AC5F-0406399E40BB}"/>
              </a:ext>
            </a:extLst>
          </p:cNvPr>
          <p:cNvSpPr/>
          <p:nvPr/>
        </p:nvSpPr>
        <p:spPr>
          <a:xfrm>
            <a:off x="27732609" y="23758101"/>
            <a:ext cx="1642489" cy="1551974"/>
          </a:xfrm>
          <a:custGeom>
            <a:avLst>
              <a:gd name="f0" fmla="val 12801"/>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sp>
        <p:nvSpPr>
          <p:cNvPr id="17" name="Right Arrow 26">
            <a:extLst>
              <a:ext uri="{FF2B5EF4-FFF2-40B4-BE49-F238E27FC236}">
                <a16:creationId xmlns:a16="http://schemas.microsoft.com/office/drawing/2014/main" id="{889167E4-34AA-4D6A-A078-5857935A66A2}"/>
              </a:ext>
            </a:extLst>
          </p:cNvPr>
          <p:cNvSpPr/>
          <p:nvPr/>
        </p:nvSpPr>
        <p:spPr>
          <a:xfrm rot="10799991">
            <a:off x="37182951" y="23494580"/>
            <a:ext cx="2245546" cy="1551974"/>
          </a:xfrm>
          <a:custGeom>
            <a:avLst>
              <a:gd name="f0" fmla="val 14136"/>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sp>
        <p:nvSpPr>
          <p:cNvPr id="18" name="Rectangle 27">
            <a:extLst>
              <a:ext uri="{FF2B5EF4-FFF2-40B4-BE49-F238E27FC236}">
                <a16:creationId xmlns:a16="http://schemas.microsoft.com/office/drawing/2014/main" id="{C3F44B6F-38A0-420B-8792-468DD0D9D929}"/>
              </a:ext>
            </a:extLst>
          </p:cNvPr>
          <p:cNvSpPr/>
          <p:nvPr/>
        </p:nvSpPr>
        <p:spPr>
          <a:xfrm>
            <a:off x="38612999" y="23880621"/>
            <a:ext cx="858402" cy="7543800"/>
          </a:xfrm>
          <a:prstGeom prst="rect">
            <a:avLst/>
          </a:pr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sp>
        <p:nvSpPr>
          <p:cNvPr id="19" name="Rectangle 28">
            <a:extLst>
              <a:ext uri="{FF2B5EF4-FFF2-40B4-BE49-F238E27FC236}">
                <a16:creationId xmlns:a16="http://schemas.microsoft.com/office/drawing/2014/main" id="{2842F64D-9113-44A0-8F55-8A6421AF5669}"/>
              </a:ext>
            </a:extLst>
          </p:cNvPr>
          <p:cNvSpPr/>
          <p:nvPr/>
        </p:nvSpPr>
        <p:spPr>
          <a:xfrm>
            <a:off x="37276841" y="31424421"/>
            <a:ext cx="2194560" cy="859536"/>
          </a:xfrm>
          <a:prstGeom prst="rect">
            <a:avLst/>
          </a:pr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pic>
        <p:nvPicPr>
          <p:cNvPr id="20" name="Picture 4">
            <a:extLst>
              <a:ext uri="{FF2B5EF4-FFF2-40B4-BE49-F238E27FC236}">
                <a16:creationId xmlns:a16="http://schemas.microsoft.com/office/drawing/2014/main" id="{5B0EB87F-88F6-43E0-A709-132EF741DA8C}"/>
              </a:ext>
            </a:extLst>
          </p:cNvPr>
          <p:cNvPicPr>
            <a:picLocks noChangeAspect="1"/>
          </p:cNvPicPr>
          <p:nvPr/>
        </p:nvPicPr>
        <p:blipFill>
          <a:blip r:embed="rId5"/>
          <a:stretch>
            <a:fillRect/>
          </a:stretch>
        </p:blipFill>
        <p:spPr>
          <a:xfrm>
            <a:off x="29837914" y="22338577"/>
            <a:ext cx="7108554" cy="5066214"/>
          </a:xfrm>
          <a:prstGeom prst="rect">
            <a:avLst/>
          </a:prstGeom>
          <a:noFill/>
          <a:ln cap="flat">
            <a:noFill/>
          </a:ln>
        </p:spPr>
      </p:pic>
      <p:sp>
        <p:nvSpPr>
          <p:cNvPr id="21" name="TextBox 112">
            <a:extLst>
              <a:ext uri="{FF2B5EF4-FFF2-40B4-BE49-F238E27FC236}">
                <a16:creationId xmlns:a16="http://schemas.microsoft.com/office/drawing/2014/main" id="{ACA9266E-AC68-4893-9565-9EC5C90C917B}"/>
              </a:ext>
            </a:extLst>
          </p:cNvPr>
          <p:cNvSpPr txBox="1"/>
          <p:nvPr/>
        </p:nvSpPr>
        <p:spPr>
          <a:xfrm>
            <a:off x="31868989" y="21670192"/>
            <a:ext cx="3525359" cy="523219"/>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a:solidFill>
                  <a:srgbClr val="FFFFFF"/>
                </a:solidFill>
                <a:uFillTx/>
                <a:latin typeface="Times New Roman" pitchFamily="18"/>
                <a:cs typeface="Times New Roman" pitchFamily="18"/>
              </a:rPr>
              <a:t>ATD Injury Metrics</a:t>
            </a:r>
          </a:p>
        </p:txBody>
      </p:sp>
      <p:sp>
        <p:nvSpPr>
          <p:cNvPr id="22" name="TextBox 112">
            <a:extLst>
              <a:ext uri="{FF2B5EF4-FFF2-40B4-BE49-F238E27FC236}">
                <a16:creationId xmlns:a16="http://schemas.microsoft.com/office/drawing/2014/main" id="{C594986B-1769-48F3-867B-FFECABE7CC27}"/>
              </a:ext>
            </a:extLst>
          </p:cNvPr>
          <p:cNvSpPr txBox="1"/>
          <p:nvPr/>
        </p:nvSpPr>
        <p:spPr>
          <a:xfrm>
            <a:off x="27969171" y="28060256"/>
            <a:ext cx="4928176" cy="954107"/>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dirty="0">
                <a:solidFill>
                  <a:srgbClr val="FFFFFF"/>
                </a:solidFill>
                <a:uFillTx/>
                <a:latin typeface="Times New Roman" pitchFamily="18"/>
                <a:cs typeface="Times New Roman" pitchFamily="18"/>
              </a:rPr>
              <a:t>Correlate with Actual Soyuz Injuries</a:t>
            </a:r>
          </a:p>
        </p:txBody>
      </p:sp>
      <p:sp>
        <p:nvSpPr>
          <p:cNvPr id="23" name="TextBox 112">
            <a:extLst>
              <a:ext uri="{FF2B5EF4-FFF2-40B4-BE49-F238E27FC236}">
                <a16:creationId xmlns:a16="http://schemas.microsoft.com/office/drawing/2014/main" id="{5F4D5F5D-2347-4E4C-A254-EBD7A7B425F7}"/>
              </a:ext>
            </a:extLst>
          </p:cNvPr>
          <p:cNvSpPr txBox="1"/>
          <p:nvPr/>
        </p:nvSpPr>
        <p:spPr>
          <a:xfrm>
            <a:off x="28960547" y="34299333"/>
            <a:ext cx="8784256" cy="954103"/>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dirty="0">
                <a:solidFill>
                  <a:srgbClr val="FFFFFF"/>
                </a:solidFill>
                <a:uFillTx/>
                <a:latin typeface="Times New Roman" pitchFamily="18"/>
                <a:cs typeface="Times New Roman" pitchFamily="18"/>
              </a:rPr>
              <a:t>Update Injury Assessment Reference Values to Account for Deconditioning if Needed </a:t>
            </a:r>
          </a:p>
        </p:txBody>
      </p:sp>
      <p:pic>
        <p:nvPicPr>
          <p:cNvPr id="24" name="Picture 1">
            <a:extLst>
              <a:ext uri="{FF2B5EF4-FFF2-40B4-BE49-F238E27FC236}">
                <a16:creationId xmlns:a16="http://schemas.microsoft.com/office/drawing/2014/main" id="{CD2FB2AB-F3C3-4497-A5B7-255E542BD818}"/>
              </a:ext>
            </a:extLst>
          </p:cNvPr>
          <p:cNvPicPr>
            <a:picLocks noChangeAspect="1"/>
          </p:cNvPicPr>
          <p:nvPr/>
        </p:nvPicPr>
        <p:blipFill>
          <a:blip r:embed="rId6"/>
          <a:srcRect/>
          <a:stretch>
            <a:fillRect/>
          </a:stretch>
        </p:blipFill>
        <p:spPr>
          <a:xfrm>
            <a:off x="29758882" y="29268542"/>
            <a:ext cx="7187586" cy="4971099"/>
          </a:xfrm>
          <a:prstGeom prst="rect">
            <a:avLst/>
          </a:prstGeom>
          <a:noFill/>
          <a:ln cap="flat">
            <a:noFill/>
          </a:ln>
        </p:spPr>
      </p:pic>
      <p:sp>
        <p:nvSpPr>
          <p:cNvPr id="25" name="TextBox 34">
            <a:extLst>
              <a:ext uri="{FF2B5EF4-FFF2-40B4-BE49-F238E27FC236}">
                <a16:creationId xmlns:a16="http://schemas.microsoft.com/office/drawing/2014/main" id="{1E4B0952-9132-474C-9109-91CEE53CDFA9}"/>
              </a:ext>
            </a:extLst>
          </p:cNvPr>
          <p:cNvSpPr txBox="1"/>
          <p:nvPr/>
        </p:nvSpPr>
        <p:spPr>
          <a:xfrm>
            <a:off x="20546621" y="36363973"/>
            <a:ext cx="18533873" cy="2554545"/>
          </a:xfrm>
          <a:prstGeom prst="rect">
            <a:avLst/>
          </a:prstGeom>
          <a:noFill/>
          <a:ln cap="flat">
            <a:noFill/>
          </a:ln>
        </p:spPr>
        <p:txBody>
          <a:bodyPr vert="horz" wrap="square" lIns="91440" tIns="45720" rIns="91440" bIns="45720" anchor="t" anchorCtr="0" compatLnSpc="1">
            <a:spAutoFit/>
          </a:bodyPr>
          <a:lstStyle/>
          <a:p>
            <a:pPr marL="0" marR="0" lvl="0" indent="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Soyuz landing dynamics are the most comparable analog environment for the anticipated loads associated with future space vehicle landings. Further, the Soyuz has landed numerous deconditioned crewmembers after long-duration spaceflight missions. Microgravity-induced deconditioning is a difficult </a:t>
            </a:r>
            <a:r>
              <a:rPr lang="en-US" sz="3200" dirty="0">
                <a:solidFill>
                  <a:srgbClr val="FFFFFF"/>
                </a:solidFill>
                <a:latin typeface="Calibri"/>
              </a:rPr>
              <a:t>factor </a:t>
            </a:r>
            <a:r>
              <a:rPr lang="en-US" sz="3200" b="0" i="0" u="none" strike="noStrike" kern="1200" cap="none" spc="0" baseline="0" dirty="0">
                <a:solidFill>
                  <a:srgbClr val="FFFFFF"/>
                </a:solidFill>
                <a:uFillTx/>
                <a:latin typeface="Calibri"/>
              </a:rPr>
              <a:t>to quantify and account for in human and ATD models. Correlating injury types and incidences with actual accelerations will greatly improve the models and occupant protection requirements. </a:t>
            </a:r>
          </a:p>
        </p:txBody>
      </p:sp>
      <p:sp>
        <p:nvSpPr>
          <p:cNvPr id="30" name="Title 1">
            <a:extLst>
              <a:ext uri="{FF2B5EF4-FFF2-40B4-BE49-F238E27FC236}">
                <a16:creationId xmlns:a16="http://schemas.microsoft.com/office/drawing/2014/main" id="{82AF0F74-867F-4D87-9BFF-17DEDA70533B}"/>
              </a:ext>
            </a:extLst>
          </p:cNvPr>
          <p:cNvSpPr txBox="1"/>
          <p:nvPr/>
        </p:nvSpPr>
        <p:spPr>
          <a:xfrm>
            <a:off x="29455723" y="7835368"/>
            <a:ext cx="10515600" cy="1045031"/>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4000" b="0" i="0" u="none" strike="noStrike" kern="1200" cap="none" spc="0" baseline="0" dirty="0">
                <a:solidFill>
                  <a:srgbClr val="FFFFFF"/>
                </a:solidFill>
                <a:uFillTx/>
                <a:latin typeface="Calibri Light"/>
              </a:rPr>
              <a:t>Soyuz Landing Injury Data to Date</a:t>
            </a:r>
          </a:p>
        </p:txBody>
      </p:sp>
      <p:grpSp>
        <p:nvGrpSpPr>
          <p:cNvPr id="31" name="Group 5">
            <a:extLst>
              <a:ext uri="{FF2B5EF4-FFF2-40B4-BE49-F238E27FC236}">
                <a16:creationId xmlns:a16="http://schemas.microsoft.com/office/drawing/2014/main" id="{7CBB5A4E-B3DB-4744-854B-AB01148803E2}"/>
              </a:ext>
            </a:extLst>
          </p:cNvPr>
          <p:cNvGrpSpPr/>
          <p:nvPr/>
        </p:nvGrpSpPr>
        <p:grpSpPr>
          <a:xfrm>
            <a:off x="7744592" y="28369333"/>
            <a:ext cx="7635076" cy="7495204"/>
            <a:chOff x="9872429" y="32643403"/>
            <a:chExt cx="6292498" cy="7067214"/>
          </a:xfrm>
        </p:grpSpPr>
        <p:sp>
          <p:nvSpPr>
            <p:cNvPr id="32" name="Rounded Rectangle 42">
              <a:extLst>
                <a:ext uri="{FF2B5EF4-FFF2-40B4-BE49-F238E27FC236}">
                  <a16:creationId xmlns:a16="http://schemas.microsoft.com/office/drawing/2014/main" id="{9B6F953A-5A15-4D06-8F6F-B2BF11DCA4FB}"/>
                </a:ext>
              </a:extLst>
            </p:cNvPr>
            <p:cNvSpPr/>
            <p:nvPr/>
          </p:nvSpPr>
          <p:spPr>
            <a:xfrm>
              <a:off x="9872429" y="35705445"/>
              <a:ext cx="6292498" cy="1561694"/>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A6A6A6"/>
            </a:solidFill>
            <a:ln cap="flat">
              <a:noFill/>
              <a:prstDash val="solid"/>
            </a:ln>
          </p:spPr>
          <p:txBody>
            <a:bodyPr vert="horz" wrap="square" lIns="69055" tIns="34527" rIns="69055" bIns="34527" anchor="t" anchorCtr="1" compatLnSpc="1">
              <a:noAutofit/>
            </a:bodyPr>
            <a:lstStyle/>
            <a:p>
              <a:pPr marL="0" marR="0" lvl="0" indent="0" algn="ctr" defTabSz="6858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al"/>
                </a:rPr>
                <a:t>Return to Flight Status (FS)</a:t>
              </a:r>
            </a:p>
          </p:txBody>
        </p:sp>
        <p:sp>
          <p:nvSpPr>
            <p:cNvPr id="33" name="Rounded Rectangle 43">
              <a:extLst>
                <a:ext uri="{FF2B5EF4-FFF2-40B4-BE49-F238E27FC236}">
                  <a16:creationId xmlns:a16="http://schemas.microsoft.com/office/drawing/2014/main" id="{9485EF72-470F-4C75-9B9D-2326A1912A8E}"/>
                </a:ext>
              </a:extLst>
            </p:cNvPr>
            <p:cNvSpPr/>
            <p:nvPr/>
          </p:nvSpPr>
          <p:spPr>
            <a:xfrm>
              <a:off x="9872429" y="33703851"/>
              <a:ext cx="6292498" cy="186348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A6A6A6"/>
            </a:solidFill>
            <a:ln cap="flat">
              <a:noFill/>
              <a:prstDash val="solid"/>
            </a:ln>
          </p:spPr>
          <p:txBody>
            <a:bodyPr vert="horz" wrap="square" lIns="69055" tIns="34527" rIns="69055" bIns="34527" anchor="t" anchorCtr="1" compatLnSpc="1">
              <a:noAutofit/>
            </a:bodyPr>
            <a:lstStyle/>
            <a:p>
              <a:pPr marL="0" marR="0" lvl="0" indent="0" algn="ctr" defTabSz="6858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al"/>
                </a:rPr>
                <a:t>Self-Egress Capability (SE)</a:t>
              </a:r>
            </a:p>
          </p:txBody>
        </p:sp>
        <p:sp>
          <p:nvSpPr>
            <p:cNvPr id="34" name="Rounded Rectangle 44">
              <a:extLst>
                <a:ext uri="{FF2B5EF4-FFF2-40B4-BE49-F238E27FC236}">
                  <a16:creationId xmlns:a16="http://schemas.microsoft.com/office/drawing/2014/main" id="{8F59FF4F-2765-414F-B37A-47C6D3176D19}"/>
                </a:ext>
              </a:extLst>
            </p:cNvPr>
            <p:cNvSpPr/>
            <p:nvPr/>
          </p:nvSpPr>
          <p:spPr>
            <a:xfrm>
              <a:off x="9872429" y="32643403"/>
              <a:ext cx="6292498" cy="101164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A6A6A6"/>
            </a:solidFill>
            <a:ln cap="flat">
              <a:noFill/>
              <a:prstDash val="solid"/>
            </a:ln>
          </p:spPr>
          <p:txBody>
            <a:bodyPr vert="horz" wrap="square" lIns="69055" tIns="34527" rIns="69055" bIns="34527" anchor="t" anchorCtr="1" compatLnSpc="1">
              <a:noAutofit/>
            </a:bodyPr>
            <a:lstStyle/>
            <a:p>
              <a:pPr marL="0" marR="0" lvl="0" indent="0" algn="ctr" defTabSz="6858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al"/>
                </a:rPr>
                <a:t>Injury Severity (IS)</a:t>
              </a:r>
            </a:p>
          </p:txBody>
        </p:sp>
        <p:sp>
          <p:nvSpPr>
            <p:cNvPr id="35" name="Rectangle 45">
              <a:extLst>
                <a:ext uri="{FF2B5EF4-FFF2-40B4-BE49-F238E27FC236}">
                  <a16:creationId xmlns:a16="http://schemas.microsoft.com/office/drawing/2014/main" id="{E53049CA-66ED-4AB0-9955-198D081FA4BA}"/>
                </a:ext>
              </a:extLst>
            </p:cNvPr>
            <p:cNvSpPr/>
            <p:nvPr/>
          </p:nvSpPr>
          <p:spPr>
            <a:xfrm>
              <a:off x="10147846" y="33030907"/>
              <a:ext cx="5716847" cy="204386"/>
            </a:xfrm>
            <a:prstGeom prst="rect">
              <a:avLst/>
            </a:prstGeom>
            <a:gradFill>
              <a:gsLst>
                <a:gs pos="0">
                  <a:srgbClr val="00B050"/>
                </a:gs>
                <a:gs pos="100000">
                  <a:srgbClr val="00B050"/>
                </a:gs>
              </a:gsLst>
              <a:lin ang="0"/>
            </a:gradFill>
            <a:ln cap="flat">
              <a:noFill/>
              <a:prstDash val="solid"/>
            </a:ln>
          </p:spPr>
          <p:txBody>
            <a:bodyPr vert="horz" wrap="square" lIns="69055" tIns="34527" rIns="69055" bIns="34527" anchor="ctr" anchorCtr="0" compatLnSpc="1">
              <a:noAutofit/>
            </a:bodyPr>
            <a:lstStyle/>
            <a:p>
              <a:pPr marL="285750" marR="0" lvl="0" indent="-285750" algn="l" defTabSz="685800" rtl="0" fontAlgn="auto" hangingPunct="1">
                <a:lnSpc>
                  <a:spcPct val="100000"/>
                </a:lnSpc>
                <a:spcBef>
                  <a:spcPts val="400"/>
                </a:spcBef>
                <a:spcAft>
                  <a:spcPts val="0"/>
                </a:spcAft>
                <a:buNone/>
                <a:tabLst/>
                <a:defRPr sz="1800" b="0" i="0" u="none" strike="noStrike" kern="0" cap="none" spc="0" baseline="0">
                  <a:solidFill>
                    <a:srgbClr val="000000"/>
                  </a:solidFill>
                  <a:uFillTx/>
                </a:defRPr>
              </a:pPr>
              <a:endParaRPr lang="en-US" sz="1050" b="1" i="0" u="none" strike="noStrike" kern="1200" cap="none" spc="0" baseline="0">
                <a:solidFill>
                  <a:srgbClr val="000000"/>
                </a:solidFill>
                <a:uFillTx/>
                <a:latin typeface="Arial"/>
              </a:endParaRPr>
            </a:p>
          </p:txBody>
        </p:sp>
        <p:sp>
          <p:nvSpPr>
            <p:cNvPr id="36" name="Rectangle 46">
              <a:extLst>
                <a:ext uri="{FF2B5EF4-FFF2-40B4-BE49-F238E27FC236}">
                  <a16:creationId xmlns:a16="http://schemas.microsoft.com/office/drawing/2014/main" id="{6952BB9C-A494-4F8E-874E-84C32CA5F200}"/>
                </a:ext>
              </a:extLst>
            </p:cNvPr>
            <p:cNvSpPr/>
            <p:nvPr/>
          </p:nvSpPr>
          <p:spPr>
            <a:xfrm>
              <a:off x="10147846" y="34142086"/>
              <a:ext cx="5716847" cy="204386"/>
            </a:xfrm>
            <a:prstGeom prst="rect">
              <a:avLst/>
            </a:prstGeom>
            <a:gradFill>
              <a:gsLst>
                <a:gs pos="0">
                  <a:srgbClr val="00B050"/>
                </a:gs>
                <a:gs pos="100000">
                  <a:srgbClr val="FFFF00"/>
                </a:gs>
              </a:gsLst>
              <a:lin ang="0"/>
            </a:gradFill>
            <a:ln cap="flat">
              <a:noFill/>
              <a:prstDash val="solid"/>
            </a:ln>
          </p:spPr>
          <p:txBody>
            <a:bodyPr vert="horz" wrap="square" lIns="69055" tIns="34527" rIns="69055" bIns="34527" anchor="ctr" anchorCtr="0" compatLnSpc="1">
              <a:noAutofit/>
            </a:bodyPr>
            <a:lstStyle/>
            <a:p>
              <a:pPr marL="285750" marR="0" lvl="0" indent="-285750" algn="l" defTabSz="685800" rtl="0" fontAlgn="auto" hangingPunct="1">
                <a:lnSpc>
                  <a:spcPct val="100000"/>
                </a:lnSpc>
                <a:spcBef>
                  <a:spcPts val="400"/>
                </a:spcBef>
                <a:spcAft>
                  <a:spcPts val="0"/>
                </a:spcAft>
                <a:buNone/>
                <a:tabLst/>
                <a:defRPr sz="1800" b="0" i="0" u="none" strike="noStrike" kern="0" cap="none" spc="0" baseline="0">
                  <a:solidFill>
                    <a:srgbClr val="000000"/>
                  </a:solidFill>
                  <a:uFillTx/>
                </a:defRPr>
              </a:pPr>
              <a:endParaRPr lang="en-US" sz="1050" b="1" i="0" u="none" strike="noStrike" kern="1200" cap="none" spc="0" baseline="0">
                <a:solidFill>
                  <a:srgbClr val="000000"/>
                </a:solidFill>
                <a:uFillTx/>
                <a:latin typeface="Arial"/>
              </a:endParaRPr>
            </a:p>
          </p:txBody>
        </p:sp>
        <p:sp>
          <p:nvSpPr>
            <p:cNvPr id="37" name="Rectangle 47">
              <a:extLst>
                <a:ext uri="{FF2B5EF4-FFF2-40B4-BE49-F238E27FC236}">
                  <a16:creationId xmlns:a16="http://schemas.microsoft.com/office/drawing/2014/main" id="{7FE33CED-79E9-48B2-8AF1-F33C7F84F3DF}"/>
                </a:ext>
              </a:extLst>
            </p:cNvPr>
            <p:cNvSpPr/>
            <p:nvPr/>
          </p:nvSpPr>
          <p:spPr>
            <a:xfrm>
              <a:off x="10147846" y="36139346"/>
              <a:ext cx="5716847" cy="204386"/>
            </a:xfrm>
            <a:prstGeom prst="rect">
              <a:avLst/>
            </a:prstGeom>
            <a:gradFill>
              <a:gsLst>
                <a:gs pos="0">
                  <a:srgbClr val="00B050"/>
                </a:gs>
                <a:gs pos="100000">
                  <a:srgbClr val="FFFF00"/>
                </a:gs>
              </a:gsLst>
              <a:lin ang="0"/>
            </a:gradFill>
            <a:ln cap="flat">
              <a:noFill/>
              <a:prstDash val="solid"/>
            </a:ln>
          </p:spPr>
          <p:txBody>
            <a:bodyPr vert="horz" wrap="square" lIns="69055" tIns="34527" rIns="69055" bIns="34527" anchor="ctr" anchorCtr="0" compatLnSpc="1">
              <a:noAutofit/>
            </a:bodyPr>
            <a:lstStyle/>
            <a:p>
              <a:pPr marL="285750" marR="0" lvl="0" indent="-285750" algn="l" defTabSz="685800" rtl="0" fontAlgn="auto" hangingPunct="1">
                <a:lnSpc>
                  <a:spcPct val="100000"/>
                </a:lnSpc>
                <a:spcBef>
                  <a:spcPts val="400"/>
                </a:spcBef>
                <a:spcAft>
                  <a:spcPts val="0"/>
                </a:spcAft>
                <a:buNone/>
                <a:tabLst/>
                <a:defRPr sz="1800" b="0" i="0" u="none" strike="noStrike" kern="0" cap="none" spc="0" baseline="0">
                  <a:solidFill>
                    <a:srgbClr val="000000"/>
                  </a:solidFill>
                  <a:uFillTx/>
                </a:defRPr>
              </a:pPr>
              <a:endParaRPr lang="en-US" sz="1050" b="1" i="0" u="none" strike="noStrike" kern="1200" cap="none" spc="0" baseline="0">
                <a:solidFill>
                  <a:srgbClr val="000000"/>
                </a:solidFill>
                <a:uFillTx/>
                <a:latin typeface="Arial"/>
              </a:endParaRPr>
            </a:p>
          </p:txBody>
        </p:sp>
        <p:sp>
          <p:nvSpPr>
            <p:cNvPr id="38" name="Rounded Rectangle 48">
              <a:extLst>
                <a:ext uri="{FF2B5EF4-FFF2-40B4-BE49-F238E27FC236}">
                  <a16:creationId xmlns:a16="http://schemas.microsoft.com/office/drawing/2014/main" id="{71B97F72-96EB-4955-9D60-F4826507AFAE}"/>
                </a:ext>
              </a:extLst>
            </p:cNvPr>
            <p:cNvSpPr/>
            <p:nvPr/>
          </p:nvSpPr>
          <p:spPr>
            <a:xfrm>
              <a:off x="9872429" y="38117047"/>
              <a:ext cx="6292498" cy="159357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A6A6A6"/>
            </a:solidFill>
            <a:ln cap="flat">
              <a:noFill/>
              <a:prstDash val="solid"/>
            </a:ln>
          </p:spPr>
          <p:txBody>
            <a:bodyPr vert="horz" wrap="square" lIns="69055" tIns="34527" rIns="69055" bIns="34527" anchor="t" anchorCtr="1" compatLnSpc="1">
              <a:noAutofit/>
            </a:bodyPr>
            <a:lstStyle/>
            <a:p>
              <a:pPr marL="0" marR="0" lvl="0" indent="0" algn="ctr" defTabSz="6858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al"/>
                </a:rPr>
                <a:t>Operationally Relevant Injury Class</a:t>
              </a:r>
            </a:p>
          </p:txBody>
        </p:sp>
        <p:sp>
          <p:nvSpPr>
            <p:cNvPr id="39" name="Rectangle 49">
              <a:extLst>
                <a:ext uri="{FF2B5EF4-FFF2-40B4-BE49-F238E27FC236}">
                  <a16:creationId xmlns:a16="http://schemas.microsoft.com/office/drawing/2014/main" id="{4CD9F71D-484F-4C9B-B910-25652159E3C3}"/>
                </a:ext>
              </a:extLst>
            </p:cNvPr>
            <p:cNvSpPr/>
            <p:nvPr/>
          </p:nvSpPr>
          <p:spPr>
            <a:xfrm>
              <a:off x="10135328" y="38697023"/>
              <a:ext cx="5716847" cy="204386"/>
            </a:xfrm>
            <a:prstGeom prst="rect">
              <a:avLst/>
            </a:prstGeom>
            <a:gradFill>
              <a:gsLst>
                <a:gs pos="0">
                  <a:srgbClr val="00B050"/>
                </a:gs>
                <a:gs pos="100000">
                  <a:srgbClr val="FFFF00"/>
                </a:gs>
              </a:gsLst>
              <a:lin ang="0"/>
            </a:gradFill>
            <a:ln cap="flat">
              <a:noFill/>
              <a:prstDash val="solid"/>
            </a:ln>
          </p:spPr>
          <p:txBody>
            <a:bodyPr vert="horz" wrap="square" lIns="69055" tIns="34527" rIns="69055" bIns="34527" anchor="ctr" anchorCtr="0" compatLnSpc="1">
              <a:noAutofit/>
            </a:bodyPr>
            <a:lstStyle/>
            <a:p>
              <a:pPr marL="285750" marR="0" lvl="0" indent="-285750" algn="l" defTabSz="685800" rtl="0" fontAlgn="auto" hangingPunct="1">
                <a:lnSpc>
                  <a:spcPct val="100000"/>
                </a:lnSpc>
                <a:spcBef>
                  <a:spcPts val="400"/>
                </a:spcBef>
                <a:spcAft>
                  <a:spcPts val="0"/>
                </a:spcAft>
                <a:buNone/>
                <a:tabLst/>
                <a:defRPr sz="1800" b="0" i="0" u="none" strike="noStrike" kern="0" cap="none" spc="0" baseline="0">
                  <a:solidFill>
                    <a:srgbClr val="000000"/>
                  </a:solidFill>
                  <a:uFillTx/>
                </a:defRPr>
              </a:pPr>
              <a:r>
                <a:rPr lang="en-US" sz="1050" b="1" i="0" u="none" strike="noStrike" kern="1200" cap="none" spc="0" baseline="0">
                  <a:solidFill>
                    <a:srgbClr val="000000"/>
                  </a:solidFill>
                  <a:uFillTx/>
                  <a:latin typeface="Arial"/>
                </a:rPr>
                <a:t>    </a:t>
              </a:r>
            </a:p>
          </p:txBody>
        </p:sp>
        <p:sp>
          <p:nvSpPr>
            <p:cNvPr id="40" name="Down Arrow 50">
              <a:extLst>
                <a:ext uri="{FF2B5EF4-FFF2-40B4-BE49-F238E27FC236}">
                  <a16:creationId xmlns:a16="http://schemas.microsoft.com/office/drawing/2014/main" id="{128C5E91-C41A-4FD6-876E-AFB06AFFC82A}"/>
                </a:ext>
              </a:extLst>
            </p:cNvPr>
            <p:cNvSpPr/>
            <p:nvPr/>
          </p:nvSpPr>
          <p:spPr>
            <a:xfrm>
              <a:off x="12474491" y="37373375"/>
              <a:ext cx="1191006" cy="637428"/>
            </a:xfrm>
            <a:custGeom>
              <a:avLst>
                <a:gd name="f0" fmla="val 10800"/>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00B050"/>
            </a:solidFill>
            <a:ln w="9528" cap="flat">
              <a:solidFill>
                <a:srgbClr val="FFFFFF"/>
              </a:solidFill>
              <a:prstDash val="solid"/>
              <a:round/>
              <a:tailEnd type="arrow"/>
            </a:ln>
          </p:spPr>
          <p:txBody>
            <a:bodyPr vert="horz" wrap="square" lIns="69055" tIns="34527" rIns="69055" bIns="34527" anchor="t" anchorCtr="0" compatLnSpc="1">
              <a:noAutofit/>
            </a:bodyPr>
            <a:lstStyle/>
            <a:p>
              <a:pPr marL="285750" marR="0" lvl="0" indent="-285750" algn="l" defTabSz="685800" rtl="0" fontAlgn="auto" hangingPunct="1">
                <a:lnSpc>
                  <a:spcPct val="100000"/>
                </a:lnSpc>
                <a:spcBef>
                  <a:spcPts val="400"/>
                </a:spcBef>
                <a:spcAft>
                  <a:spcPts val="0"/>
                </a:spcAft>
                <a:buClr>
                  <a:srgbClr val="0563C1"/>
                </a:buClr>
                <a:buSzPct val="100000"/>
                <a:buFont typeface="Symbol" pitchFamily="18"/>
                <a:buChar char=""/>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rial"/>
              </a:endParaRPr>
            </a:p>
          </p:txBody>
        </p:sp>
        <p:pic>
          <p:nvPicPr>
            <p:cNvPr id="41" name="table">
              <a:extLst>
                <a:ext uri="{FF2B5EF4-FFF2-40B4-BE49-F238E27FC236}">
                  <a16:creationId xmlns:a16="http://schemas.microsoft.com/office/drawing/2014/main" id="{A6CF74F6-D381-47A8-B41A-7468FDF1B809}"/>
                </a:ext>
              </a:extLst>
            </p:cNvPr>
            <p:cNvPicPr>
              <a:picLocks noChangeAspect="1"/>
            </p:cNvPicPr>
            <p:nvPr/>
          </p:nvPicPr>
          <p:blipFill>
            <a:blip r:embed="rId7"/>
            <a:stretch>
              <a:fillRect/>
            </a:stretch>
          </p:blipFill>
          <p:spPr>
            <a:xfrm>
              <a:off x="10160355" y="34105501"/>
              <a:ext cx="5716847" cy="1301410"/>
            </a:xfrm>
            <a:prstGeom prst="rect">
              <a:avLst/>
            </a:prstGeom>
            <a:noFill/>
            <a:ln cap="flat">
              <a:noFill/>
            </a:ln>
          </p:spPr>
        </p:pic>
        <p:pic>
          <p:nvPicPr>
            <p:cNvPr id="42" name="table">
              <a:extLst>
                <a:ext uri="{FF2B5EF4-FFF2-40B4-BE49-F238E27FC236}">
                  <a16:creationId xmlns:a16="http://schemas.microsoft.com/office/drawing/2014/main" id="{CB099858-E536-4C56-A6B6-7C19ADDAE409}"/>
                </a:ext>
              </a:extLst>
            </p:cNvPr>
            <p:cNvPicPr>
              <a:picLocks noChangeAspect="1"/>
            </p:cNvPicPr>
            <p:nvPr/>
          </p:nvPicPr>
          <p:blipFill>
            <a:blip r:embed="rId8"/>
            <a:stretch>
              <a:fillRect/>
            </a:stretch>
          </p:blipFill>
          <p:spPr>
            <a:xfrm>
              <a:off x="10185373" y="32991067"/>
              <a:ext cx="5716847" cy="536505"/>
            </a:xfrm>
            <a:prstGeom prst="rect">
              <a:avLst/>
            </a:prstGeom>
            <a:noFill/>
            <a:ln cap="flat">
              <a:noFill/>
            </a:ln>
          </p:spPr>
        </p:pic>
        <p:pic>
          <p:nvPicPr>
            <p:cNvPr id="43" name="table">
              <a:extLst>
                <a:ext uri="{FF2B5EF4-FFF2-40B4-BE49-F238E27FC236}">
                  <a16:creationId xmlns:a16="http://schemas.microsoft.com/office/drawing/2014/main" id="{5CBEA543-327F-4629-8D92-BAE44668A5F5}"/>
                </a:ext>
              </a:extLst>
            </p:cNvPr>
            <p:cNvPicPr>
              <a:picLocks noChangeAspect="1"/>
            </p:cNvPicPr>
            <p:nvPr/>
          </p:nvPicPr>
          <p:blipFill>
            <a:blip r:embed="rId9"/>
            <a:stretch>
              <a:fillRect/>
            </a:stretch>
          </p:blipFill>
          <p:spPr>
            <a:xfrm>
              <a:off x="10172663" y="36101709"/>
              <a:ext cx="5726768" cy="1046439"/>
            </a:xfrm>
            <a:prstGeom prst="rect">
              <a:avLst/>
            </a:prstGeom>
            <a:noFill/>
            <a:ln cap="flat">
              <a:noFill/>
            </a:ln>
          </p:spPr>
        </p:pic>
        <p:pic>
          <p:nvPicPr>
            <p:cNvPr id="44" name="table">
              <a:extLst>
                <a:ext uri="{FF2B5EF4-FFF2-40B4-BE49-F238E27FC236}">
                  <a16:creationId xmlns:a16="http://schemas.microsoft.com/office/drawing/2014/main" id="{EBFF798D-D068-40CF-8A2C-A35888968944}"/>
                </a:ext>
              </a:extLst>
            </p:cNvPr>
            <p:cNvPicPr>
              <a:picLocks noChangeAspect="1"/>
            </p:cNvPicPr>
            <p:nvPr/>
          </p:nvPicPr>
          <p:blipFill>
            <a:blip r:embed="rId10"/>
            <a:stretch>
              <a:fillRect/>
            </a:stretch>
          </p:blipFill>
          <p:spPr>
            <a:xfrm>
              <a:off x="10137916" y="38648231"/>
              <a:ext cx="5726768" cy="882377"/>
            </a:xfrm>
            <a:prstGeom prst="rect">
              <a:avLst/>
            </a:prstGeom>
            <a:noFill/>
            <a:ln cap="flat">
              <a:noFill/>
            </a:ln>
          </p:spPr>
        </p:pic>
      </p:grpSp>
      <p:sp>
        <p:nvSpPr>
          <p:cNvPr id="45" name="TextBox 57">
            <a:extLst>
              <a:ext uri="{FF2B5EF4-FFF2-40B4-BE49-F238E27FC236}">
                <a16:creationId xmlns:a16="http://schemas.microsoft.com/office/drawing/2014/main" id="{2A39EA7F-5CE0-4650-82C1-002EF1FF6AF3}"/>
              </a:ext>
            </a:extLst>
          </p:cNvPr>
          <p:cNvSpPr txBox="1"/>
          <p:nvPr/>
        </p:nvSpPr>
        <p:spPr>
          <a:xfrm>
            <a:off x="1516388" y="28881641"/>
            <a:ext cx="7142296" cy="3046988"/>
          </a:xfrm>
          <a:prstGeom prst="rect">
            <a:avLst/>
          </a:prstGeom>
          <a:noFill/>
          <a:ln cap="flat">
            <a:noFill/>
          </a:ln>
        </p:spPr>
        <p:txBody>
          <a:bodyPr vert="horz" wrap="square" lIns="91440" tIns="45720" rIns="91440" bIns="45720" anchor="t" anchorCtr="0" compatLnSpc="1">
            <a:spAutoFit/>
          </a:bodyPr>
          <a:lstStyle/>
          <a:p>
            <a:pPr marL="41276" marR="0" lvl="1" algn="l" defTabSz="4572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en-US" sz="3200" b="1" dirty="0">
                <a:solidFill>
                  <a:srgbClr val="FFFFFF"/>
                </a:solidFill>
                <a:latin typeface="Calibri"/>
              </a:rPr>
              <a:t>Injury Classifications:</a:t>
            </a:r>
            <a:endParaRPr lang="en-US" sz="3200" b="1" i="0" u="none" strike="noStrike" kern="1200" cap="none" spc="0" baseline="0" dirty="0">
              <a:solidFill>
                <a:srgbClr val="FFFFFF"/>
              </a:solidFill>
              <a:uFillTx/>
              <a:latin typeface="Calibri"/>
            </a:endParaRP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0: Contusion/Abrasion</a:t>
            </a: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I: Minor</a:t>
            </a: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II: Moderate</a:t>
            </a: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III: Severe</a:t>
            </a: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IV: Life threatening/fatal</a:t>
            </a:r>
          </a:p>
        </p:txBody>
      </p:sp>
      <p:sp>
        <p:nvSpPr>
          <p:cNvPr id="46" name="TextBox 58">
            <a:extLst>
              <a:ext uri="{FF2B5EF4-FFF2-40B4-BE49-F238E27FC236}">
                <a16:creationId xmlns:a16="http://schemas.microsoft.com/office/drawing/2014/main" id="{B444F86A-25DA-4474-9819-C6D9FD951D9E}"/>
              </a:ext>
            </a:extLst>
          </p:cNvPr>
          <p:cNvSpPr txBox="1"/>
          <p:nvPr/>
        </p:nvSpPr>
        <p:spPr>
          <a:xfrm>
            <a:off x="1424243" y="36301113"/>
            <a:ext cx="17657574" cy="2123658"/>
          </a:xfrm>
          <a:prstGeom prst="rect">
            <a:avLst/>
          </a:prstGeom>
          <a:noFill/>
          <a:ln w="63495" cap="flat">
            <a:solidFill>
              <a:srgbClr val="FFC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1" i="0" u="none" strike="noStrike" kern="1200" cap="none" spc="0" baseline="0" dirty="0">
                <a:solidFill>
                  <a:schemeClr val="bg1"/>
                </a:solidFill>
                <a:uFillTx/>
                <a:cs typeface="Arial" pitchFamily="34"/>
              </a:rPr>
              <a:t>Challenges:</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i="0" u="none" strike="noStrike" kern="1200" cap="none" spc="0" baseline="0" dirty="0">
                <a:solidFill>
                  <a:schemeClr val="bg1"/>
                </a:solidFill>
                <a:uFillTx/>
              </a:rPr>
              <a:t>1. Obtaining Soyuz seat acceleration data.</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i="0" u="none" strike="noStrike" kern="1200" cap="none" spc="0" baseline="0" dirty="0">
                <a:solidFill>
                  <a:schemeClr val="bg1"/>
                </a:solidFill>
                <a:uFillTx/>
              </a:rPr>
              <a:t>2. In the absence of accelerometer data, developing a method for estimating seat acceleration.</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i="0" u="none" strike="noStrike" kern="1200" cap="none" spc="0" baseline="0" dirty="0">
                <a:solidFill>
                  <a:schemeClr val="bg1"/>
                </a:solidFill>
                <a:uFillTx/>
              </a:rPr>
              <a:t>3. Developing a method for capturing crew kinematics at impact. </a:t>
            </a:r>
          </a:p>
        </p:txBody>
      </p:sp>
      <p:sp>
        <p:nvSpPr>
          <p:cNvPr id="47" name="TextBox 49">
            <a:extLst>
              <a:ext uri="{FF2B5EF4-FFF2-40B4-BE49-F238E27FC236}">
                <a16:creationId xmlns:a16="http://schemas.microsoft.com/office/drawing/2014/main" id="{B787239F-728D-41C0-8C99-A9D06F21C274}"/>
              </a:ext>
            </a:extLst>
          </p:cNvPr>
          <p:cNvSpPr txBox="1"/>
          <p:nvPr/>
        </p:nvSpPr>
        <p:spPr>
          <a:xfrm>
            <a:off x="12157733" y="14057078"/>
            <a:ext cx="6638245" cy="6474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FFFFFF"/>
                </a:solidFill>
                <a:uFillTx/>
                <a:latin typeface="Calibri"/>
              </a:rPr>
              <a:t>https://commons.wikimedia.org/wiki/File:Russian_support_personnel_with_the_Soyuz_TMA-22_capsule_shortly_after_landing.jpg</a:t>
            </a:r>
          </a:p>
        </p:txBody>
      </p:sp>
      <p:pic>
        <p:nvPicPr>
          <p:cNvPr id="48" name="Picture 4" descr="https://upload.wikimedia.org/wikipedia/commons/4/4b/Russian_support_personnel_with_the_Soyuz_TMA-22_capsule_shortly_after_landing.jpg">
            <a:extLst>
              <a:ext uri="{FF2B5EF4-FFF2-40B4-BE49-F238E27FC236}">
                <a16:creationId xmlns:a16="http://schemas.microsoft.com/office/drawing/2014/main" id="{EEAD80C4-4489-4415-9CCD-2C7069D19C91}"/>
              </a:ext>
            </a:extLst>
          </p:cNvPr>
          <p:cNvPicPr>
            <a:picLocks noChangeAspect="1"/>
          </p:cNvPicPr>
          <p:nvPr/>
        </p:nvPicPr>
        <p:blipFill>
          <a:blip r:embed="rId11"/>
          <a:srcRect/>
          <a:stretch>
            <a:fillRect/>
          </a:stretch>
        </p:blipFill>
        <p:spPr>
          <a:xfrm>
            <a:off x="12305334" y="9308073"/>
            <a:ext cx="6490644" cy="4791414"/>
          </a:xfrm>
          <a:prstGeom prst="rect">
            <a:avLst/>
          </a:prstGeom>
          <a:noFill/>
          <a:ln cap="flat">
            <a:noFill/>
          </a:ln>
        </p:spPr>
      </p:pic>
      <p:graphicFrame>
        <p:nvGraphicFramePr>
          <p:cNvPr id="49" name="Content Placeholder 5">
            <a:extLst>
              <a:ext uri="{FF2B5EF4-FFF2-40B4-BE49-F238E27FC236}">
                <a16:creationId xmlns:a16="http://schemas.microsoft.com/office/drawing/2014/main" id="{E2411B9E-6000-4E01-97A7-BA0A0CFA10CE}"/>
              </a:ext>
            </a:extLst>
          </p:cNvPr>
          <p:cNvGraphicFramePr>
            <a:graphicFrameLocks noGrp="1"/>
          </p:cNvGraphicFramePr>
          <p:nvPr>
            <p:ph type="tbl" sz="quarter" idx="4294967295"/>
            <p:extLst>
              <p:ext uri="{D42A27DB-BD31-4B8C-83A1-F6EECF244321}">
                <p14:modId xmlns:p14="http://schemas.microsoft.com/office/powerpoint/2010/main" val="404590536"/>
              </p:ext>
            </p:extLst>
          </p:nvPr>
        </p:nvGraphicFramePr>
        <p:xfrm>
          <a:off x="3188959" y="18794892"/>
          <a:ext cx="13770869" cy="4206227"/>
        </p:xfrm>
        <a:graphic>
          <a:graphicData uri="http://schemas.openxmlformats.org/drawingml/2006/table">
            <a:tbl>
              <a:tblPr firstRow="1" firstCol="1" bandRow="1">
                <a:effectLst/>
                <a:tableStyleId>{5C22544A-7EE6-4342-B048-85BDC9FD1C3A}</a:tableStyleId>
              </a:tblPr>
              <a:tblGrid>
                <a:gridCol w="1995943">
                  <a:extLst>
                    <a:ext uri="{9D8B030D-6E8A-4147-A177-3AD203B41FA5}">
                      <a16:colId xmlns:a16="http://schemas.microsoft.com/office/drawing/2014/main" val="125469832"/>
                    </a:ext>
                  </a:extLst>
                </a:gridCol>
                <a:gridCol w="1064507">
                  <a:extLst>
                    <a:ext uri="{9D8B030D-6E8A-4147-A177-3AD203B41FA5}">
                      <a16:colId xmlns:a16="http://schemas.microsoft.com/office/drawing/2014/main" val="90490428"/>
                    </a:ext>
                  </a:extLst>
                </a:gridCol>
                <a:gridCol w="1319680">
                  <a:extLst>
                    <a:ext uri="{9D8B030D-6E8A-4147-A177-3AD203B41FA5}">
                      <a16:colId xmlns:a16="http://schemas.microsoft.com/office/drawing/2014/main" val="1078500161"/>
                    </a:ext>
                  </a:extLst>
                </a:gridCol>
                <a:gridCol w="1103086">
                  <a:extLst>
                    <a:ext uri="{9D8B030D-6E8A-4147-A177-3AD203B41FA5}">
                      <a16:colId xmlns:a16="http://schemas.microsoft.com/office/drawing/2014/main" val="2192387210"/>
                    </a:ext>
                  </a:extLst>
                </a:gridCol>
                <a:gridCol w="1349828">
                  <a:extLst>
                    <a:ext uri="{9D8B030D-6E8A-4147-A177-3AD203B41FA5}">
                      <a16:colId xmlns:a16="http://schemas.microsoft.com/office/drawing/2014/main" val="1348273606"/>
                    </a:ext>
                  </a:extLst>
                </a:gridCol>
                <a:gridCol w="1161141">
                  <a:extLst>
                    <a:ext uri="{9D8B030D-6E8A-4147-A177-3AD203B41FA5}">
                      <a16:colId xmlns:a16="http://schemas.microsoft.com/office/drawing/2014/main" val="1408283459"/>
                    </a:ext>
                  </a:extLst>
                </a:gridCol>
                <a:gridCol w="1538514">
                  <a:extLst>
                    <a:ext uri="{9D8B030D-6E8A-4147-A177-3AD203B41FA5}">
                      <a16:colId xmlns:a16="http://schemas.microsoft.com/office/drawing/2014/main" val="3593813565"/>
                    </a:ext>
                  </a:extLst>
                </a:gridCol>
                <a:gridCol w="1349828">
                  <a:extLst>
                    <a:ext uri="{9D8B030D-6E8A-4147-A177-3AD203B41FA5}">
                      <a16:colId xmlns:a16="http://schemas.microsoft.com/office/drawing/2014/main" val="3790264089"/>
                    </a:ext>
                  </a:extLst>
                </a:gridCol>
                <a:gridCol w="1024466">
                  <a:extLst>
                    <a:ext uri="{9D8B030D-6E8A-4147-A177-3AD203B41FA5}">
                      <a16:colId xmlns:a16="http://schemas.microsoft.com/office/drawing/2014/main" val="65684136"/>
                    </a:ext>
                  </a:extLst>
                </a:gridCol>
                <a:gridCol w="1863876">
                  <a:extLst>
                    <a:ext uri="{9D8B030D-6E8A-4147-A177-3AD203B41FA5}">
                      <a16:colId xmlns:a16="http://schemas.microsoft.com/office/drawing/2014/main" val="1754182294"/>
                    </a:ext>
                  </a:extLst>
                </a:gridCol>
              </a:tblGrid>
              <a:tr h="1498939">
                <a:tc>
                  <a:txBody>
                    <a:bodyPr/>
                    <a:lstStyle/>
                    <a:p>
                      <a:pPr marL="0" marR="0" lvl="0" algn="ctr">
                        <a:lnSpc>
                          <a:spcPct val="115000"/>
                        </a:lnSpc>
                        <a:spcBef>
                          <a:spcPts val="0"/>
                        </a:spcBef>
                        <a:spcAft>
                          <a:spcPts val="0"/>
                        </a:spcAft>
                      </a:pPr>
                      <a:endParaRPr lang="en-US" sz="1400" dirty="0">
                        <a:latin typeface="Calibri" pitchFamily="34"/>
                        <a:ea typeface="Times New Roman" pitchFamily="18"/>
                        <a:cs typeface="Times New Roman" pitchFamily="18"/>
                      </a:endParaRPr>
                    </a:p>
                  </a:txBody>
                  <a:tcPr marL="72575" marR="72575" marT="0" marB="0"/>
                </a:tc>
                <a:tc>
                  <a:txBody>
                    <a:bodyPr/>
                    <a:lstStyle/>
                    <a:p>
                      <a:pPr marL="0" marR="0" lvl="0" algn="ctr">
                        <a:lnSpc>
                          <a:spcPct val="115000"/>
                        </a:lnSpc>
                        <a:spcBef>
                          <a:spcPts val="0"/>
                        </a:spcBef>
                        <a:spcAft>
                          <a:spcPts val="0"/>
                        </a:spcAft>
                      </a:pPr>
                      <a:r>
                        <a:rPr lang="en-US" sz="2000"/>
                        <a:t>Soyuz Landers</a:t>
                      </a:r>
                      <a:endParaRPr lang="en-US" sz="2000">
                        <a:latin typeface="Calibri" pitchFamily="34"/>
                        <a:ea typeface="Times New Roman" pitchFamily="18"/>
                        <a:cs typeface="Times New Roman" pitchFamily="18"/>
                      </a:endParaRPr>
                    </a:p>
                  </a:txBody>
                  <a:tcPr marL="72575" marR="72575" marT="0" marB="0" anchor="b"/>
                </a:tc>
                <a:tc>
                  <a:txBody>
                    <a:bodyPr/>
                    <a:lstStyle/>
                    <a:p>
                      <a:pPr marL="0" marR="0" lvl="0" algn="ctr">
                        <a:lnSpc>
                          <a:spcPct val="115000"/>
                        </a:lnSpc>
                        <a:spcBef>
                          <a:spcPts val="0"/>
                        </a:spcBef>
                        <a:spcAft>
                          <a:spcPts val="0"/>
                        </a:spcAft>
                      </a:pPr>
                      <a:r>
                        <a:rPr lang="en-US" sz="2000" dirty="0"/>
                        <a:t>Consented to Medical Data</a:t>
                      </a:r>
                      <a:endParaRPr lang="en-US" sz="2000" dirty="0">
                        <a:latin typeface="Calibri" pitchFamily="34"/>
                        <a:ea typeface="Times New Roman" pitchFamily="18"/>
                        <a:cs typeface="Times New Roman" pitchFamily="18"/>
                      </a:endParaRPr>
                    </a:p>
                  </a:txBody>
                  <a:tcPr marL="72575" marR="72575" marT="0" marB="0" anchor="b"/>
                </a:tc>
                <a:tc>
                  <a:txBody>
                    <a:bodyPr/>
                    <a:lstStyle/>
                    <a:p>
                      <a:pPr marL="0" marR="0" lvl="0" algn="ctr">
                        <a:lnSpc>
                          <a:spcPct val="115000"/>
                        </a:lnSpc>
                        <a:spcBef>
                          <a:spcPts val="0"/>
                        </a:spcBef>
                        <a:spcAft>
                          <a:spcPts val="0"/>
                        </a:spcAft>
                      </a:pPr>
                      <a:r>
                        <a:rPr lang="en-US" sz="2000"/>
                        <a:t>Declined Medical Data</a:t>
                      </a:r>
                      <a:endParaRPr lang="en-US" sz="2000">
                        <a:latin typeface="Calibri" pitchFamily="34"/>
                        <a:ea typeface="Times New Roman" pitchFamily="18"/>
                        <a:cs typeface="Times New Roman" pitchFamily="18"/>
                      </a:endParaRPr>
                    </a:p>
                  </a:txBody>
                  <a:tcPr marL="72575" marR="72575" marT="0" marB="0" anchor="b"/>
                </a:tc>
                <a:tc>
                  <a:txBody>
                    <a:bodyPr/>
                    <a:lstStyle/>
                    <a:p>
                      <a:pPr marL="0" marR="0" lvl="0" algn="ctr">
                        <a:lnSpc>
                          <a:spcPct val="115000"/>
                        </a:lnSpc>
                        <a:spcBef>
                          <a:spcPts val="0"/>
                        </a:spcBef>
                        <a:spcAft>
                          <a:spcPts val="0"/>
                        </a:spcAft>
                      </a:pPr>
                      <a:r>
                        <a:rPr lang="en-US" sz="2000"/>
                        <a:t>Consented to Survey</a:t>
                      </a:r>
                      <a:endParaRPr lang="en-US" sz="2000">
                        <a:latin typeface="Calibri" pitchFamily="34"/>
                        <a:ea typeface="Times New Roman" pitchFamily="18"/>
                        <a:cs typeface="Times New Roman" pitchFamily="18"/>
                      </a:endParaRPr>
                    </a:p>
                  </a:txBody>
                  <a:tcPr marL="72575" marR="72575" marT="0" marB="0" anchor="b"/>
                </a:tc>
                <a:tc>
                  <a:txBody>
                    <a:bodyPr/>
                    <a:lstStyle/>
                    <a:p>
                      <a:pPr marL="0" marR="0" lvl="0" algn="ctr">
                        <a:lnSpc>
                          <a:spcPct val="115000"/>
                        </a:lnSpc>
                        <a:spcBef>
                          <a:spcPts val="0"/>
                        </a:spcBef>
                        <a:spcAft>
                          <a:spcPts val="0"/>
                        </a:spcAft>
                      </a:pPr>
                      <a:r>
                        <a:rPr lang="en-US" sz="2000" dirty="0"/>
                        <a:t>Declined Survey</a:t>
                      </a:r>
                      <a:endParaRPr lang="en-US" sz="2000" dirty="0">
                        <a:latin typeface="Calibri" pitchFamily="34"/>
                        <a:ea typeface="Times New Roman" pitchFamily="18"/>
                        <a:cs typeface="Times New Roman" pitchFamily="18"/>
                      </a:endParaRPr>
                    </a:p>
                  </a:txBody>
                  <a:tcPr marL="72575" marR="72575" marT="0" marB="0" anchor="b"/>
                </a:tc>
                <a:tc>
                  <a:txBody>
                    <a:bodyPr/>
                    <a:lstStyle/>
                    <a:p>
                      <a:pPr marL="0" marR="0" lvl="0" algn="ctr">
                        <a:lnSpc>
                          <a:spcPct val="115000"/>
                        </a:lnSpc>
                        <a:spcBef>
                          <a:spcPts val="0"/>
                        </a:spcBef>
                        <a:spcAft>
                          <a:spcPts val="0"/>
                        </a:spcAft>
                      </a:pPr>
                      <a:r>
                        <a:rPr lang="en-US" sz="2000" dirty="0"/>
                        <a:t>No Response to Survey Consent</a:t>
                      </a:r>
                      <a:endParaRPr lang="en-US" sz="2000" dirty="0">
                        <a:latin typeface="Calibri" pitchFamily="34"/>
                        <a:ea typeface="Times New Roman" pitchFamily="18"/>
                        <a:cs typeface="Times New Roman" pitchFamily="18"/>
                      </a:endParaRPr>
                    </a:p>
                  </a:txBody>
                  <a:tcPr marL="72575" marR="72575" marT="0" marB="0" anchor="b"/>
                </a:tc>
                <a:tc>
                  <a:txBody>
                    <a:bodyPr/>
                    <a:lstStyle/>
                    <a:p>
                      <a:pPr marL="0" marR="0" lvl="0" algn="ctr">
                        <a:lnSpc>
                          <a:spcPct val="115000"/>
                        </a:lnSpc>
                        <a:spcBef>
                          <a:spcPts val="0"/>
                        </a:spcBef>
                        <a:spcAft>
                          <a:spcPts val="0"/>
                        </a:spcAft>
                      </a:pPr>
                      <a:r>
                        <a:rPr lang="en-US" sz="2000" b="1" kern="1200">
                          <a:solidFill>
                            <a:srgbClr val="FFFFFF"/>
                          </a:solidFill>
                          <a:latin typeface="Calibri"/>
                        </a:rPr>
                        <a:t>Completed Survey</a:t>
                      </a:r>
                    </a:p>
                  </a:txBody>
                  <a:tcPr marL="72575" marR="72575" marT="0" marB="0" anchor="b"/>
                </a:tc>
                <a:tc>
                  <a:txBody>
                    <a:bodyPr/>
                    <a:lstStyle/>
                    <a:p>
                      <a:pPr lvl="0" algn="ctr" fontAlgn="b"/>
                      <a:r>
                        <a:rPr lang="en-US" sz="2000" b="1" kern="1200">
                          <a:solidFill>
                            <a:srgbClr val="FFFFFF"/>
                          </a:solidFill>
                          <a:latin typeface="Calibri"/>
                        </a:rPr>
                        <a:t>Survey In </a:t>
                      </a:r>
                      <a:br>
                        <a:rPr lang="en-US" sz="2000" b="1" kern="1200">
                          <a:solidFill>
                            <a:srgbClr val="FFFFFF"/>
                          </a:solidFill>
                          <a:latin typeface="Calibri"/>
                        </a:rPr>
                      </a:br>
                      <a:r>
                        <a:rPr lang="en-US" sz="2000" b="1" kern="1200">
                          <a:solidFill>
                            <a:srgbClr val="FFFFFF"/>
                          </a:solidFill>
                          <a:latin typeface="Calibri"/>
                        </a:rPr>
                        <a:t>Progress</a:t>
                      </a:r>
                    </a:p>
                  </a:txBody>
                  <a:tcPr marL="9464" marR="9464" marT="9528" marB="0" anchor="b"/>
                </a:tc>
                <a:tc>
                  <a:txBody>
                    <a:bodyPr/>
                    <a:lstStyle/>
                    <a:p>
                      <a:pPr marL="0" lvl="0" algn="ctr" defTabSz="914400" rtl="0" fontAlgn="b" hangingPunct="1"/>
                      <a:r>
                        <a:rPr lang="en-US" sz="2000" b="1" kern="1200">
                          <a:solidFill>
                            <a:srgbClr val="FFFFFF"/>
                          </a:solidFill>
                          <a:latin typeface="Calibri"/>
                        </a:rPr>
                        <a:t>Survey and/or LSAH Data</a:t>
                      </a:r>
                    </a:p>
                  </a:txBody>
                  <a:tcPr marL="9464" marR="9464" marT="9528" marB="0" anchor="b"/>
                </a:tc>
                <a:extLst>
                  <a:ext uri="{0D108BD9-81ED-4DB2-BD59-A6C34878D82A}">
                    <a16:rowId xmlns:a16="http://schemas.microsoft.com/office/drawing/2014/main" val="4227079368"/>
                  </a:ext>
                </a:extLst>
              </a:tr>
              <a:tr h="656328">
                <a:tc>
                  <a:txBody>
                    <a:bodyPr/>
                    <a:lstStyle/>
                    <a:p>
                      <a:pPr marL="0" marR="0" lvl="0" algn="ctr">
                        <a:lnSpc>
                          <a:spcPct val="115000"/>
                        </a:lnSpc>
                        <a:spcBef>
                          <a:spcPts val="0"/>
                        </a:spcBef>
                        <a:spcAft>
                          <a:spcPts val="0"/>
                        </a:spcAft>
                      </a:pPr>
                      <a:r>
                        <a:rPr lang="en-US" sz="2000"/>
                        <a:t>US</a:t>
                      </a:r>
                      <a:endParaRPr lang="en-US" sz="2000">
                        <a:latin typeface="Calibri" pitchFamily="34"/>
                        <a:ea typeface="Times New Roman" pitchFamily="18"/>
                        <a:cs typeface="Times New Roman" pitchFamily="18"/>
                      </a:endParaRPr>
                    </a:p>
                  </a:txBody>
                  <a:tcPr marL="72575" marR="72575" marT="0" marB="0" anchor="ctr"/>
                </a:tc>
                <a:tc>
                  <a:txBody>
                    <a:bodyPr/>
                    <a:lstStyle/>
                    <a:p>
                      <a:pPr marL="0" marR="0" lvl="0" algn="ctr">
                        <a:lnSpc>
                          <a:spcPct val="115000"/>
                        </a:lnSpc>
                        <a:spcBef>
                          <a:spcPts val="0"/>
                        </a:spcBef>
                        <a:spcAft>
                          <a:spcPts val="0"/>
                        </a:spcAft>
                      </a:pPr>
                      <a:r>
                        <a:rPr lang="en-US" sz="2800" dirty="0">
                          <a:solidFill>
                            <a:srgbClr val="FFFFFF"/>
                          </a:solidFill>
                        </a:rPr>
                        <a:t>59</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a:solidFill>
                            <a:srgbClr val="FFFFFF"/>
                          </a:solidFill>
                          <a:latin typeface="Calibri" pitchFamily="34"/>
                          <a:ea typeface="Times New Roman" pitchFamily="18"/>
                          <a:cs typeface="Times New Roman" pitchFamily="18"/>
                        </a:rPr>
                        <a:t>48</a:t>
                      </a: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dirty="0">
                          <a:solidFill>
                            <a:srgbClr val="FFFFFF"/>
                          </a:solidFill>
                          <a:latin typeface="Calibri" pitchFamily="34"/>
                          <a:ea typeface="Times New Roman" pitchFamily="18"/>
                          <a:cs typeface="Times New Roman" pitchFamily="18"/>
                        </a:rPr>
                        <a:t>2</a:t>
                      </a: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dirty="0">
                          <a:solidFill>
                            <a:srgbClr val="FFFFFF"/>
                          </a:solidFill>
                        </a:rPr>
                        <a:t>52</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dirty="0">
                          <a:solidFill>
                            <a:srgbClr val="FFFFFF"/>
                          </a:solidFill>
                          <a:latin typeface="Calibri"/>
                        </a:rPr>
                        <a:t>2</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a:solidFill>
                            <a:srgbClr val="FFFFFF"/>
                          </a:solidFill>
                        </a:rPr>
                        <a:t>6</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dirty="0">
                          <a:solidFill>
                            <a:srgbClr val="FFFFFF"/>
                          </a:solidFill>
                          <a:latin typeface="Calibri"/>
                        </a:rPr>
                        <a:t>41</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lvl="0" algn="ctr" fontAlgn="b"/>
                      <a:r>
                        <a:rPr lang="en-US" sz="2400" b="0" i="0" u="none" strike="noStrike" dirty="0">
                          <a:solidFill>
                            <a:srgbClr val="FFFFFF"/>
                          </a:solidFill>
                          <a:latin typeface="Calibri" pitchFamily="34"/>
                        </a:rPr>
                        <a:t>11</a:t>
                      </a:r>
                    </a:p>
                  </a:txBody>
                  <a:tcPr marL="9464" marR="9464" marT="9528" marB="0" anchor="ctr">
                    <a:solidFill>
                      <a:srgbClr val="9DC3E6"/>
                    </a:solidFill>
                  </a:tcPr>
                </a:tc>
                <a:tc>
                  <a:txBody>
                    <a:bodyPr/>
                    <a:lstStyle/>
                    <a:p>
                      <a:pPr lvl="0" algn="ctr" fontAlgn="b"/>
                      <a:r>
                        <a:rPr lang="en-US" sz="2400" b="0" i="0" u="none" strike="noStrike" dirty="0">
                          <a:solidFill>
                            <a:srgbClr val="FFFFFF"/>
                          </a:solidFill>
                          <a:latin typeface="Calibri" pitchFamily="34"/>
                        </a:rPr>
                        <a:t>58</a:t>
                      </a:r>
                    </a:p>
                  </a:txBody>
                  <a:tcPr marL="9464" marR="9464" marT="9528" marB="0" anchor="ctr">
                    <a:solidFill>
                      <a:srgbClr val="9DC3E6"/>
                    </a:solidFill>
                  </a:tcPr>
                </a:tc>
                <a:extLst>
                  <a:ext uri="{0D108BD9-81ED-4DB2-BD59-A6C34878D82A}">
                    <a16:rowId xmlns:a16="http://schemas.microsoft.com/office/drawing/2014/main" val="41593583"/>
                  </a:ext>
                </a:extLst>
              </a:tr>
              <a:tr h="656328">
                <a:tc>
                  <a:txBody>
                    <a:bodyPr/>
                    <a:lstStyle/>
                    <a:p>
                      <a:pPr marL="0" marR="0" lvl="0" algn="ctr">
                        <a:lnSpc>
                          <a:spcPct val="115000"/>
                        </a:lnSpc>
                        <a:spcBef>
                          <a:spcPts val="0"/>
                        </a:spcBef>
                        <a:spcAft>
                          <a:spcPts val="0"/>
                        </a:spcAft>
                      </a:pPr>
                      <a:r>
                        <a:rPr lang="en-US" sz="2000"/>
                        <a:t>USOS</a:t>
                      </a:r>
                      <a:endParaRPr lang="en-US" sz="2000">
                        <a:latin typeface="Calibri" pitchFamily="34"/>
                        <a:ea typeface="Times New Roman" pitchFamily="18"/>
                        <a:cs typeface="Times New Roman" pitchFamily="18"/>
                      </a:endParaRPr>
                    </a:p>
                  </a:txBody>
                  <a:tcPr marL="72575" marR="72575" marT="0" marB="0" anchor="ctr"/>
                </a:tc>
                <a:tc>
                  <a:txBody>
                    <a:bodyPr/>
                    <a:lstStyle/>
                    <a:p>
                      <a:pPr marL="0" marR="0" lvl="0" algn="ctr">
                        <a:lnSpc>
                          <a:spcPct val="115000"/>
                        </a:lnSpc>
                        <a:spcBef>
                          <a:spcPts val="0"/>
                        </a:spcBef>
                        <a:spcAft>
                          <a:spcPts val="0"/>
                        </a:spcAft>
                      </a:pPr>
                      <a:r>
                        <a:rPr lang="en-US" sz="2800" dirty="0">
                          <a:solidFill>
                            <a:srgbClr val="FFFFFF"/>
                          </a:solidFill>
                        </a:rPr>
                        <a:t>31</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a:solidFill>
                            <a:srgbClr val="FFFFFF"/>
                          </a:solidFill>
                        </a:rPr>
                        <a:t>N/A</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a:solidFill>
                            <a:srgbClr val="FFFFFF"/>
                          </a:solidFill>
                        </a:rPr>
                        <a:t>N/A</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dirty="0">
                          <a:solidFill>
                            <a:srgbClr val="FFFFFF"/>
                          </a:solidFill>
                          <a:latin typeface="Calibri"/>
                        </a:rPr>
                        <a:t>22</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dirty="0">
                          <a:solidFill>
                            <a:srgbClr val="FFFFFF"/>
                          </a:solidFill>
                        </a:rPr>
                        <a:t>1</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dirty="0">
                          <a:solidFill>
                            <a:srgbClr val="FFFFFF"/>
                          </a:solidFill>
                        </a:rPr>
                        <a:t>0</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dirty="0">
                          <a:solidFill>
                            <a:srgbClr val="FFFFFF"/>
                          </a:solidFill>
                          <a:latin typeface="Calibri"/>
                        </a:rPr>
                        <a:t>22</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lvl="0" algn="ctr" fontAlgn="b"/>
                      <a:r>
                        <a:rPr lang="en-US" sz="2400" b="0" i="0" u="none" strike="noStrike" dirty="0">
                          <a:solidFill>
                            <a:srgbClr val="FFFFFF"/>
                          </a:solidFill>
                          <a:latin typeface="Calibri" pitchFamily="34"/>
                        </a:rPr>
                        <a:t>0</a:t>
                      </a:r>
                    </a:p>
                  </a:txBody>
                  <a:tcPr marL="9464" marR="9464" marT="9528" marB="0" anchor="ctr">
                    <a:solidFill>
                      <a:srgbClr val="7C7C7C"/>
                    </a:solidFill>
                  </a:tcPr>
                </a:tc>
                <a:tc>
                  <a:txBody>
                    <a:bodyPr/>
                    <a:lstStyle/>
                    <a:p>
                      <a:pPr lvl="0" algn="ctr" fontAlgn="b"/>
                      <a:r>
                        <a:rPr lang="en-US" sz="2400" b="0" i="0" u="none" strike="noStrike" dirty="0">
                          <a:solidFill>
                            <a:srgbClr val="FFFFFF"/>
                          </a:solidFill>
                          <a:latin typeface="Calibri" pitchFamily="34"/>
                        </a:rPr>
                        <a:t>22</a:t>
                      </a:r>
                    </a:p>
                  </a:txBody>
                  <a:tcPr marL="9464" marR="9464" marT="9528" marB="0" anchor="ctr">
                    <a:solidFill>
                      <a:srgbClr val="7C7C7C"/>
                    </a:solidFill>
                  </a:tcPr>
                </a:tc>
                <a:extLst>
                  <a:ext uri="{0D108BD9-81ED-4DB2-BD59-A6C34878D82A}">
                    <a16:rowId xmlns:a16="http://schemas.microsoft.com/office/drawing/2014/main" val="3210772054"/>
                  </a:ext>
                </a:extLst>
              </a:tr>
              <a:tr h="738304">
                <a:tc>
                  <a:txBody>
                    <a:bodyPr/>
                    <a:lstStyle/>
                    <a:p>
                      <a:pPr marL="0" marR="0" lvl="0" algn="ctr">
                        <a:lnSpc>
                          <a:spcPct val="115000"/>
                        </a:lnSpc>
                        <a:spcBef>
                          <a:spcPts val="0"/>
                        </a:spcBef>
                        <a:spcAft>
                          <a:spcPts val="0"/>
                        </a:spcAft>
                      </a:pPr>
                      <a:r>
                        <a:rPr lang="en-US" sz="2000"/>
                        <a:t>Spaceflight Participants</a:t>
                      </a:r>
                      <a:endParaRPr lang="en-US" sz="2000">
                        <a:latin typeface="Calibri" pitchFamily="34"/>
                        <a:ea typeface="Times New Roman" pitchFamily="18"/>
                        <a:cs typeface="Times New Roman" pitchFamily="18"/>
                      </a:endParaRPr>
                    </a:p>
                  </a:txBody>
                  <a:tcPr marL="72575" marR="72575" marT="0" marB="0" anchor="ctr"/>
                </a:tc>
                <a:tc>
                  <a:txBody>
                    <a:bodyPr/>
                    <a:lstStyle/>
                    <a:p>
                      <a:pPr marL="0" marR="0" lvl="0" algn="ctr">
                        <a:lnSpc>
                          <a:spcPct val="115000"/>
                        </a:lnSpc>
                        <a:spcBef>
                          <a:spcPts val="0"/>
                        </a:spcBef>
                        <a:spcAft>
                          <a:spcPts val="0"/>
                        </a:spcAft>
                      </a:pPr>
                      <a:r>
                        <a:rPr lang="en-US" sz="2800" dirty="0">
                          <a:solidFill>
                            <a:srgbClr val="FFFFFF"/>
                          </a:solidFill>
                        </a:rPr>
                        <a:t>6</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a:solidFill>
                            <a:srgbClr val="FFFFFF"/>
                          </a:solidFill>
                        </a:rPr>
                        <a:t>N/A</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a:solidFill>
                            <a:srgbClr val="FFFFFF"/>
                          </a:solidFill>
                        </a:rPr>
                        <a:t>N/A</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a:solidFill>
                            <a:srgbClr val="FFFFFF"/>
                          </a:solidFill>
                        </a:rPr>
                        <a:t>1</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a:solidFill>
                            <a:srgbClr val="FFFFFF"/>
                          </a:solidFill>
                        </a:rPr>
                        <a:t>0</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a:solidFill>
                            <a:srgbClr val="FFFFFF"/>
                          </a:solidFill>
                        </a:rPr>
                        <a:t>5</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marL="0" marR="0" lvl="0" algn="ctr">
                        <a:lnSpc>
                          <a:spcPct val="115000"/>
                        </a:lnSpc>
                        <a:spcBef>
                          <a:spcPts val="0"/>
                        </a:spcBef>
                        <a:spcAft>
                          <a:spcPts val="0"/>
                        </a:spcAft>
                      </a:pPr>
                      <a:r>
                        <a:rPr lang="en-US" sz="2800">
                          <a:solidFill>
                            <a:srgbClr val="FFFFFF"/>
                          </a:solidFill>
                        </a:rPr>
                        <a:t>1</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9DC3E6"/>
                    </a:solidFill>
                  </a:tcPr>
                </a:tc>
                <a:tc>
                  <a:txBody>
                    <a:bodyPr/>
                    <a:lstStyle/>
                    <a:p>
                      <a:pPr lvl="0" algn="ctr" fontAlgn="b"/>
                      <a:r>
                        <a:rPr lang="en-US" sz="2400" b="0" i="0" u="none" strike="noStrike">
                          <a:solidFill>
                            <a:srgbClr val="FFFFFF"/>
                          </a:solidFill>
                          <a:latin typeface="Calibri" pitchFamily="34"/>
                        </a:rPr>
                        <a:t>0</a:t>
                      </a:r>
                    </a:p>
                  </a:txBody>
                  <a:tcPr marL="9464" marR="9464" marT="9528" marB="0" anchor="ctr">
                    <a:solidFill>
                      <a:srgbClr val="9DC3E6"/>
                    </a:solidFill>
                  </a:tcPr>
                </a:tc>
                <a:tc>
                  <a:txBody>
                    <a:bodyPr/>
                    <a:lstStyle/>
                    <a:p>
                      <a:pPr lvl="0" algn="ctr" fontAlgn="b"/>
                      <a:r>
                        <a:rPr lang="en-US" sz="2400" b="0" i="0" u="none" strike="noStrike">
                          <a:solidFill>
                            <a:srgbClr val="FFFFFF"/>
                          </a:solidFill>
                          <a:latin typeface="Calibri" pitchFamily="34"/>
                        </a:rPr>
                        <a:t>1</a:t>
                      </a:r>
                    </a:p>
                  </a:txBody>
                  <a:tcPr marL="9464" marR="9464" marT="9528" marB="0" anchor="ctr">
                    <a:solidFill>
                      <a:srgbClr val="9DC3E6"/>
                    </a:solidFill>
                  </a:tcPr>
                </a:tc>
                <a:extLst>
                  <a:ext uri="{0D108BD9-81ED-4DB2-BD59-A6C34878D82A}">
                    <a16:rowId xmlns:a16="http://schemas.microsoft.com/office/drawing/2014/main" val="3542579156"/>
                  </a:ext>
                </a:extLst>
              </a:tr>
              <a:tr h="656328">
                <a:tc>
                  <a:txBody>
                    <a:bodyPr/>
                    <a:lstStyle/>
                    <a:p>
                      <a:pPr marL="0" marR="0" lvl="0" algn="ctr">
                        <a:lnSpc>
                          <a:spcPct val="115000"/>
                        </a:lnSpc>
                        <a:spcBef>
                          <a:spcPts val="0"/>
                        </a:spcBef>
                        <a:spcAft>
                          <a:spcPts val="0"/>
                        </a:spcAft>
                      </a:pPr>
                      <a:r>
                        <a:rPr lang="en-US" sz="2000"/>
                        <a:t>Totals</a:t>
                      </a:r>
                      <a:endParaRPr lang="en-US" sz="2000">
                        <a:latin typeface="Calibri" pitchFamily="34"/>
                        <a:ea typeface="Times New Roman" pitchFamily="18"/>
                        <a:cs typeface="Times New Roman" pitchFamily="18"/>
                      </a:endParaRPr>
                    </a:p>
                  </a:txBody>
                  <a:tcPr marL="72575" marR="72575" marT="0" marB="0" anchor="ctr"/>
                </a:tc>
                <a:tc>
                  <a:txBody>
                    <a:bodyPr/>
                    <a:lstStyle/>
                    <a:p>
                      <a:pPr marL="0" marR="0" lvl="0" algn="ctr">
                        <a:lnSpc>
                          <a:spcPct val="115000"/>
                        </a:lnSpc>
                        <a:spcBef>
                          <a:spcPts val="0"/>
                        </a:spcBef>
                        <a:spcAft>
                          <a:spcPts val="0"/>
                        </a:spcAft>
                      </a:pPr>
                      <a:r>
                        <a:rPr lang="en-US" sz="2800" dirty="0">
                          <a:solidFill>
                            <a:srgbClr val="FFFFFF"/>
                          </a:solidFill>
                        </a:rPr>
                        <a:t>96</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a:solidFill>
                            <a:srgbClr val="FFFFFF"/>
                          </a:solidFill>
                        </a:rPr>
                        <a:t>48</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dirty="0">
                          <a:solidFill>
                            <a:srgbClr val="FFFFFF"/>
                          </a:solidFill>
                          <a:latin typeface="Calibri"/>
                        </a:rPr>
                        <a:t>2</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dirty="0">
                          <a:solidFill>
                            <a:srgbClr val="FFFFFF"/>
                          </a:solidFill>
                          <a:latin typeface="Calibri"/>
                        </a:rPr>
                        <a:t>75</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a:solidFill>
                            <a:srgbClr val="FFFFFF"/>
                          </a:solidFill>
                          <a:latin typeface="Calibri"/>
                        </a:rPr>
                        <a:t>3</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a:solidFill>
                            <a:srgbClr val="FFFFFF"/>
                          </a:solidFill>
                        </a:rPr>
                        <a:t>11</a:t>
                      </a:r>
                      <a:endParaRPr lang="en-US" sz="280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marL="0" marR="0" lvl="0" algn="ctr">
                        <a:lnSpc>
                          <a:spcPct val="115000"/>
                        </a:lnSpc>
                        <a:spcBef>
                          <a:spcPts val="0"/>
                        </a:spcBef>
                        <a:spcAft>
                          <a:spcPts val="0"/>
                        </a:spcAft>
                      </a:pPr>
                      <a:r>
                        <a:rPr lang="en-US" sz="2800" dirty="0">
                          <a:solidFill>
                            <a:srgbClr val="FFFFFF"/>
                          </a:solidFill>
                          <a:latin typeface="Calibri"/>
                        </a:rPr>
                        <a:t>64</a:t>
                      </a:r>
                      <a:endParaRPr lang="en-US" sz="2800" dirty="0">
                        <a:solidFill>
                          <a:srgbClr val="FFFFFF"/>
                        </a:solidFill>
                        <a:latin typeface="Calibri" pitchFamily="34"/>
                        <a:ea typeface="Times New Roman" pitchFamily="18"/>
                        <a:cs typeface="Times New Roman" pitchFamily="18"/>
                      </a:endParaRPr>
                    </a:p>
                  </a:txBody>
                  <a:tcPr marL="72575" marR="72575" marT="0" marB="0" anchor="ctr">
                    <a:solidFill>
                      <a:srgbClr val="7C7C7C"/>
                    </a:solidFill>
                  </a:tcPr>
                </a:tc>
                <a:tc>
                  <a:txBody>
                    <a:bodyPr/>
                    <a:lstStyle/>
                    <a:p>
                      <a:pPr lvl="0" algn="ctr" fontAlgn="b"/>
                      <a:r>
                        <a:rPr lang="en-US" sz="2400" b="0" i="0" u="none" strike="noStrike" dirty="0">
                          <a:solidFill>
                            <a:srgbClr val="FFFFFF"/>
                          </a:solidFill>
                          <a:latin typeface="Calibri" pitchFamily="34"/>
                        </a:rPr>
                        <a:t>11</a:t>
                      </a:r>
                    </a:p>
                  </a:txBody>
                  <a:tcPr marL="9464" marR="9464" marT="9528" marB="0" anchor="ctr">
                    <a:solidFill>
                      <a:srgbClr val="7C7C7C"/>
                    </a:solidFill>
                  </a:tcPr>
                </a:tc>
                <a:tc>
                  <a:txBody>
                    <a:bodyPr/>
                    <a:lstStyle/>
                    <a:p>
                      <a:pPr lvl="0" algn="ctr" fontAlgn="b"/>
                      <a:r>
                        <a:rPr lang="en-US" sz="2400" b="0" i="0" u="none" strike="noStrike" dirty="0">
                          <a:solidFill>
                            <a:srgbClr val="FFFFFF"/>
                          </a:solidFill>
                          <a:latin typeface="Calibri" pitchFamily="34"/>
                        </a:rPr>
                        <a:t>88</a:t>
                      </a:r>
                    </a:p>
                  </a:txBody>
                  <a:tcPr marL="9464" marR="9464" marT="9528" marB="0" anchor="ctr">
                    <a:solidFill>
                      <a:srgbClr val="7C7C7C"/>
                    </a:solidFill>
                  </a:tcPr>
                </a:tc>
                <a:extLst>
                  <a:ext uri="{0D108BD9-81ED-4DB2-BD59-A6C34878D82A}">
                    <a16:rowId xmlns:a16="http://schemas.microsoft.com/office/drawing/2014/main" val="461815505"/>
                  </a:ext>
                </a:extLst>
              </a:tr>
            </a:tbl>
          </a:graphicData>
        </a:graphic>
      </p:graphicFrame>
      <p:graphicFrame>
        <p:nvGraphicFramePr>
          <p:cNvPr id="53" name="Table 52">
            <a:extLst>
              <a:ext uri="{FF2B5EF4-FFF2-40B4-BE49-F238E27FC236}">
                <a16:creationId xmlns:a16="http://schemas.microsoft.com/office/drawing/2014/main" id="{956B8C23-82C4-4BB3-B48F-E5217E6C7ED9}"/>
              </a:ext>
            </a:extLst>
          </p:cNvPr>
          <p:cNvGraphicFramePr>
            <a:graphicFrameLocks noGrp="1"/>
          </p:cNvGraphicFramePr>
          <p:nvPr>
            <p:extLst>
              <p:ext uri="{D42A27DB-BD31-4B8C-83A1-F6EECF244321}">
                <p14:modId xmlns:p14="http://schemas.microsoft.com/office/powerpoint/2010/main" val="3379766683"/>
              </p:ext>
            </p:extLst>
          </p:nvPr>
        </p:nvGraphicFramePr>
        <p:xfrm>
          <a:off x="23250174" y="15039794"/>
          <a:ext cx="13686887" cy="4804399"/>
        </p:xfrm>
        <a:graphic>
          <a:graphicData uri="http://schemas.openxmlformats.org/drawingml/2006/table">
            <a:tbl>
              <a:tblPr/>
              <a:tblGrid>
                <a:gridCol w="2555631">
                  <a:extLst>
                    <a:ext uri="{9D8B030D-6E8A-4147-A177-3AD203B41FA5}">
                      <a16:colId xmlns:a16="http://schemas.microsoft.com/office/drawing/2014/main" val="3099505517"/>
                    </a:ext>
                  </a:extLst>
                </a:gridCol>
                <a:gridCol w="2272127">
                  <a:extLst>
                    <a:ext uri="{9D8B030D-6E8A-4147-A177-3AD203B41FA5}">
                      <a16:colId xmlns:a16="http://schemas.microsoft.com/office/drawing/2014/main" val="3385415552"/>
                    </a:ext>
                  </a:extLst>
                </a:gridCol>
                <a:gridCol w="1551159">
                  <a:extLst>
                    <a:ext uri="{9D8B030D-6E8A-4147-A177-3AD203B41FA5}">
                      <a16:colId xmlns:a16="http://schemas.microsoft.com/office/drawing/2014/main" val="4068070725"/>
                    </a:ext>
                  </a:extLst>
                </a:gridCol>
                <a:gridCol w="2249268">
                  <a:extLst>
                    <a:ext uri="{9D8B030D-6E8A-4147-A177-3AD203B41FA5}">
                      <a16:colId xmlns:a16="http://schemas.microsoft.com/office/drawing/2014/main" val="4271133363"/>
                    </a:ext>
                  </a:extLst>
                </a:gridCol>
                <a:gridCol w="1500553">
                  <a:extLst>
                    <a:ext uri="{9D8B030D-6E8A-4147-A177-3AD203B41FA5}">
                      <a16:colId xmlns:a16="http://schemas.microsoft.com/office/drawing/2014/main" val="3357109496"/>
                    </a:ext>
                  </a:extLst>
                </a:gridCol>
                <a:gridCol w="2157047">
                  <a:extLst>
                    <a:ext uri="{9D8B030D-6E8A-4147-A177-3AD203B41FA5}">
                      <a16:colId xmlns:a16="http://schemas.microsoft.com/office/drawing/2014/main" val="892229244"/>
                    </a:ext>
                  </a:extLst>
                </a:gridCol>
                <a:gridCol w="1401102">
                  <a:extLst>
                    <a:ext uri="{9D8B030D-6E8A-4147-A177-3AD203B41FA5}">
                      <a16:colId xmlns:a16="http://schemas.microsoft.com/office/drawing/2014/main" val="2877539466"/>
                    </a:ext>
                  </a:extLst>
                </a:gridCol>
              </a:tblGrid>
              <a:tr h="341738">
                <a:tc rowSpan="2">
                  <a:txBody>
                    <a:bodyPr/>
                    <a:lstStyle/>
                    <a:p>
                      <a:pPr algn="ctr" fontAlgn="b"/>
                      <a:r>
                        <a:rPr lang="en-US" sz="2400" b="0" i="0" u="none" strike="noStrike">
                          <a:solidFill>
                            <a:srgbClr val="000000"/>
                          </a:solidFill>
                          <a:effectLst/>
                          <a:latin typeface="Arial" panose="020B060402020202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gridSpan="2">
                  <a:txBody>
                    <a:bodyPr/>
                    <a:lstStyle/>
                    <a:p>
                      <a:pPr algn="ctr" rtl="0" fontAlgn="ctr"/>
                      <a:r>
                        <a:rPr lang="en-US" sz="2800" b="1" i="0" u="none" strike="noStrike">
                          <a:solidFill>
                            <a:srgbClr val="FFFFFF"/>
                          </a:solidFill>
                          <a:effectLst/>
                          <a:latin typeface="Calibri" panose="020F0502020204030204" pitchFamily="34" charset="0"/>
                        </a:rPr>
                        <a:t>Nominal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F81BD"/>
                    </a:solidFill>
                  </a:tcPr>
                </a:tc>
                <a:tc hMerge="1">
                  <a:txBody>
                    <a:bodyPr/>
                    <a:lstStyle/>
                    <a:p>
                      <a:endParaRPr lang="en-US"/>
                    </a:p>
                  </a:txBody>
                  <a:tcPr/>
                </a:tc>
                <a:tc gridSpan="2">
                  <a:txBody>
                    <a:bodyPr/>
                    <a:lstStyle/>
                    <a:p>
                      <a:pPr algn="ctr" rtl="0" fontAlgn="ctr"/>
                      <a:r>
                        <a:rPr lang="en-US" sz="2800" b="1" i="0" u="none" strike="noStrike">
                          <a:solidFill>
                            <a:srgbClr val="FFFFFF"/>
                          </a:solidFill>
                          <a:effectLst/>
                          <a:latin typeface="Calibri" panose="020F0502020204030204" pitchFamily="34" charset="0"/>
                        </a:rPr>
                        <a:t>Off-nominal*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F81BD"/>
                    </a:solidFill>
                  </a:tcPr>
                </a:tc>
                <a:tc hMerge="1">
                  <a:txBody>
                    <a:bodyPr/>
                    <a:lstStyle/>
                    <a:p>
                      <a:endParaRPr lang="en-US"/>
                    </a:p>
                  </a:txBody>
                  <a:tcPr/>
                </a:tc>
                <a:tc gridSpan="2">
                  <a:txBody>
                    <a:bodyPr/>
                    <a:lstStyle/>
                    <a:p>
                      <a:pPr algn="ctr" rtl="0" fontAlgn="ctr"/>
                      <a:r>
                        <a:rPr lang="en-US" sz="2800" b="1" i="0" u="none" strike="noStrike">
                          <a:solidFill>
                            <a:srgbClr val="FFFFFF"/>
                          </a:solidFill>
                          <a:effectLst/>
                          <a:latin typeface="Calibri" panose="020F050202020403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F81BD"/>
                    </a:solidFill>
                  </a:tcPr>
                </a:tc>
                <a:tc hMerge="1">
                  <a:txBody>
                    <a:bodyPr/>
                    <a:lstStyle/>
                    <a:p>
                      <a:endParaRPr lang="en-US"/>
                    </a:p>
                  </a:txBody>
                  <a:tcPr/>
                </a:tc>
                <a:extLst>
                  <a:ext uri="{0D108BD9-81ED-4DB2-BD59-A6C34878D82A}">
                    <a16:rowId xmlns:a16="http://schemas.microsoft.com/office/drawing/2014/main" val="501149440"/>
                  </a:ext>
                </a:extLst>
              </a:tr>
              <a:tr h="353522">
                <a:tc vMerge="1">
                  <a:txBody>
                    <a:bodyPr/>
                    <a:lstStyle/>
                    <a:p>
                      <a:endParaRPr lang="en-US"/>
                    </a:p>
                  </a:txBody>
                  <a:tcPr/>
                </a:tc>
                <a:tc gridSpan="2">
                  <a:txBody>
                    <a:bodyPr/>
                    <a:lstStyle/>
                    <a:p>
                      <a:pPr algn="ctr" rtl="0" fontAlgn="ctr"/>
                      <a:r>
                        <a:rPr lang="en-US" sz="2800" b="1" i="0" u="none" strike="noStrike">
                          <a:solidFill>
                            <a:srgbClr val="FFFFFF"/>
                          </a:solidFill>
                          <a:effectLst/>
                          <a:latin typeface="Calibri" panose="020F0502020204030204" pitchFamily="34" charset="0"/>
                        </a:rPr>
                        <a:t>(N=63)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4F81BD"/>
                    </a:solidFill>
                  </a:tcPr>
                </a:tc>
                <a:tc hMerge="1">
                  <a:txBody>
                    <a:bodyPr/>
                    <a:lstStyle/>
                    <a:p>
                      <a:endParaRPr lang="en-US"/>
                    </a:p>
                  </a:txBody>
                  <a:tcPr/>
                </a:tc>
                <a:tc gridSpan="2">
                  <a:txBody>
                    <a:bodyPr/>
                    <a:lstStyle/>
                    <a:p>
                      <a:pPr algn="ctr" rtl="0" fontAlgn="ctr"/>
                      <a:r>
                        <a:rPr lang="en-US" sz="2800" b="1" i="0" u="none" strike="noStrike">
                          <a:solidFill>
                            <a:srgbClr val="FFFFFF"/>
                          </a:solidFill>
                          <a:effectLst/>
                          <a:latin typeface="Calibri" panose="020F0502020204030204" pitchFamily="34" charset="0"/>
                        </a:rPr>
                        <a:t>(N=3)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4F81BD"/>
                    </a:solidFill>
                  </a:tcPr>
                </a:tc>
                <a:tc hMerge="1">
                  <a:txBody>
                    <a:bodyPr/>
                    <a:lstStyle/>
                    <a:p>
                      <a:endParaRPr lang="en-US"/>
                    </a:p>
                  </a:txBody>
                  <a:tcPr/>
                </a:tc>
                <a:tc gridSpan="2">
                  <a:txBody>
                    <a:bodyPr/>
                    <a:lstStyle/>
                    <a:p>
                      <a:pPr algn="ctr" rtl="0" fontAlgn="ctr"/>
                      <a:r>
                        <a:rPr lang="en-US" sz="2800" b="1" i="0" u="none" strike="noStrike">
                          <a:solidFill>
                            <a:srgbClr val="FFFFFF"/>
                          </a:solidFill>
                          <a:effectLst/>
                          <a:latin typeface="Calibri" panose="020F0502020204030204" pitchFamily="34" charset="0"/>
                        </a:rPr>
                        <a:t>(N=66)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4F81BD"/>
                    </a:solidFill>
                  </a:tcPr>
                </a:tc>
                <a:tc hMerge="1">
                  <a:txBody>
                    <a:bodyPr/>
                    <a:lstStyle/>
                    <a:p>
                      <a:endParaRPr lang="en-US"/>
                    </a:p>
                  </a:txBody>
                  <a:tcPr/>
                </a:tc>
                <a:extLst>
                  <a:ext uri="{0D108BD9-81ED-4DB2-BD59-A6C34878D82A}">
                    <a16:rowId xmlns:a16="http://schemas.microsoft.com/office/drawing/2014/main" val="539809238"/>
                  </a:ext>
                </a:extLst>
              </a:tr>
              <a:tr h="1394449">
                <a:tc>
                  <a:txBody>
                    <a:bodyPr/>
                    <a:lstStyle/>
                    <a:p>
                      <a:pPr algn="ctr" rtl="0" fontAlgn="ctr"/>
                      <a:r>
                        <a:rPr lang="en-US" sz="2800" b="1" i="0" u="none" strike="noStrike" dirty="0">
                          <a:solidFill>
                            <a:srgbClr val="FFFFFF"/>
                          </a:solidFill>
                          <a:effectLst/>
                          <a:latin typeface="Calibri" panose="020F0502020204030204" pitchFamily="34" charset="0"/>
                        </a:rPr>
                        <a:t>Injury Classification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n-US" sz="2800" b="1" i="0" u="none" strike="noStrike">
                          <a:solidFill>
                            <a:srgbClr val="FFFFFF"/>
                          </a:solidFill>
                          <a:effectLst/>
                          <a:latin typeface="Calibri" panose="020F0502020204030204" pitchFamily="34" charset="0"/>
                        </a:rPr>
                        <a:t>Number of Crew Injured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n-US" sz="2800" b="1" i="0" u="none" strike="noStrike" dirty="0">
                          <a:solidFill>
                            <a:srgbClr val="FFFFFF"/>
                          </a:solidFill>
                          <a:effectLst/>
                          <a:latin typeface="Calibri" panose="020F0502020204030204" pitchFamily="34" charset="0"/>
                        </a:rPr>
                        <a:t>Injury Rate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n-US" sz="2800" b="1" i="0" u="none" strike="noStrike">
                          <a:solidFill>
                            <a:srgbClr val="FFFFFF"/>
                          </a:solidFill>
                          <a:effectLst/>
                          <a:latin typeface="Calibri" panose="020F0502020204030204" pitchFamily="34" charset="0"/>
                        </a:rPr>
                        <a:t>Number of Crew Injured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n-US" sz="2800" b="1" i="0" u="none" strike="noStrike">
                          <a:solidFill>
                            <a:srgbClr val="FFFFFF"/>
                          </a:solidFill>
                          <a:effectLst/>
                          <a:latin typeface="Calibri" panose="020F0502020204030204" pitchFamily="34" charset="0"/>
                        </a:rPr>
                        <a:t>Injury Rate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n-US" sz="2800" b="1" i="0" u="none" strike="noStrike">
                          <a:solidFill>
                            <a:srgbClr val="FFFFFF"/>
                          </a:solidFill>
                          <a:effectLst/>
                          <a:latin typeface="Calibri" panose="020F0502020204030204" pitchFamily="34" charset="0"/>
                        </a:rPr>
                        <a:t>Number of Crew Injured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n-US" sz="2800" b="1" i="0" u="none" strike="noStrike" dirty="0">
                          <a:solidFill>
                            <a:srgbClr val="FFFFFF"/>
                          </a:solidFill>
                          <a:effectLst/>
                          <a:latin typeface="Calibri" panose="020F0502020204030204" pitchFamily="34" charset="0"/>
                        </a:rPr>
                        <a:t>Injury Rate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extLst>
                  <a:ext uri="{0D108BD9-81ED-4DB2-BD59-A6C34878D82A}">
                    <a16:rowId xmlns:a16="http://schemas.microsoft.com/office/drawing/2014/main" val="3741990994"/>
                  </a:ext>
                </a:extLst>
              </a:tr>
              <a:tr h="697224">
                <a:tc>
                  <a:txBody>
                    <a:bodyPr/>
                    <a:lstStyle/>
                    <a:p>
                      <a:pPr algn="ctr" rtl="0" fontAlgn="ctr"/>
                      <a:r>
                        <a:rPr lang="en-US" sz="2800" b="1" i="0" u="none" strike="noStrike">
                          <a:solidFill>
                            <a:srgbClr val="FFFFFF"/>
                          </a:solidFill>
                          <a:effectLst/>
                          <a:latin typeface="Calibri" panose="020F0502020204030204" pitchFamily="34" charset="0"/>
                        </a:rPr>
                        <a:t>Bruising &amp; Abrasions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n-US" sz="3600" b="0" i="0" u="none" strike="noStrike">
                          <a:solidFill>
                            <a:srgbClr val="000000"/>
                          </a:solidFill>
                          <a:effectLst/>
                          <a:latin typeface="Calibri" panose="020F0502020204030204" pitchFamily="34" charset="0"/>
                        </a:rPr>
                        <a:t>16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33%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17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extLst>
                  <a:ext uri="{0D108BD9-81ED-4DB2-BD59-A6C34878D82A}">
                    <a16:rowId xmlns:a16="http://schemas.microsoft.com/office/drawing/2014/main" val="3060453465"/>
                  </a:ext>
                </a:extLst>
              </a:tr>
              <a:tr h="481183">
                <a:tc>
                  <a:txBody>
                    <a:bodyPr/>
                    <a:lstStyle/>
                    <a:p>
                      <a:pPr algn="ctr" rtl="0" fontAlgn="ctr"/>
                      <a:r>
                        <a:rPr lang="en-US" sz="2800" b="1" i="0" u="none" strike="noStrike">
                          <a:solidFill>
                            <a:srgbClr val="FFFFFF"/>
                          </a:solidFill>
                          <a:effectLst/>
                          <a:latin typeface="Calibri" panose="020F0502020204030204" pitchFamily="34" charset="0"/>
                        </a:rPr>
                        <a:t>Minor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4F81BD"/>
                    </a:solidFill>
                  </a:tcPr>
                </a:tc>
                <a:tc>
                  <a:txBody>
                    <a:bodyPr/>
                    <a:lstStyle/>
                    <a:p>
                      <a:pPr algn="ctr" rtl="0" fontAlgn="ctr"/>
                      <a:r>
                        <a:rPr lang="en-US" sz="3600" b="0" i="0" u="none" strike="noStrike">
                          <a:solidFill>
                            <a:srgbClr val="000000"/>
                          </a:solidFill>
                          <a:effectLst/>
                          <a:latin typeface="Calibri" panose="020F0502020204030204" pitchFamily="34" charset="0"/>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D0D8E8"/>
                    </a:solidFill>
                  </a:tcPr>
                </a:tc>
                <a:tc>
                  <a:txBody>
                    <a:bodyPr/>
                    <a:lstStyle/>
                    <a:p>
                      <a:pPr algn="ctr" rtl="0" fontAlgn="ctr"/>
                      <a:r>
                        <a:rPr lang="en-US" sz="3600" b="0" i="0" u="none" strike="noStrike">
                          <a:solidFill>
                            <a:srgbClr val="000000"/>
                          </a:solidFill>
                          <a:effectLst/>
                          <a:latin typeface="Calibri" panose="020F0502020204030204" pitchFamily="34" charset="0"/>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D0D8E8"/>
                    </a:solidFill>
                  </a:tcPr>
                </a:tc>
                <a:tc>
                  <a:txBody>
                    <a:bodyPr/>
                    <a:lstStyle/>
                    <a:p>
                      <a:pPr algn="ctr" rtl="0" fontAlgn="ctr"/>
                      <a:r>
                        <a:rPr lang="en-US" sz="3600" b="0" i="0" u="none" strike="noStrike" dirty="0">
                          <a:solidFill>
                            <a:srgbClr val="000000"/>
                          </a:solidFill>
                          <a:effectLst/>
                          <a:latin typeface="Calibri" panose="020F0502020204030204" pitchFamily="34" charset="0"/>
                        </a:rPr>
                        <a:t>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D0D8E8"/>
                    </a:solidFill>
                  </a:tcPr>
                </a:tc>
                <a:tc>
                  <a:txBody>
                    <a:bodyPr/>
                    <a:lstStyle/>
                    <a:p>
                      <a:pPr algn="ctr" rtl="0" fontAlgn="ctr"/>
                      <a:r>
                        <a:rPr lang="en-US" sz="3600" b="0" i="0" u="none" strike="noStrike">
                          <a:solidFill>
                            <a:srgbClr val="000000"/>
                          </a:solidFill>
                          <a:effectLst/>
                          <a:latin typeface="Calibri" panose="020F0502020204030204" pitchFamily="34" charset="0"/>
                        </a:rPr>
                        <a:t>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D0D8E8"/>
                    </a:solidFill>
                  </a:tcPr>
                </a:tc>
                <a:tc>
                  <a:txBody>
                    <a:bodyPr/>
                    <a:lstStyle/>
                    <a:p>
                      <a:pPr algn="ctr" rtl="0" fontAlgn="ctr"/>
                      <a:r>
                        <a:rPr lang="en-US" sz="3600" b="0" i="0" u="none" strike="noStrike">
                          <a:solidFill>
                            <a:srgbClr val="000000"/>
                          </a:solidFill>
                          <a:effectLst/>
                          <a:latin typeface="Calibri" panose="020F0502020204030204" pitchFamily="34" charset="0"/>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D0D8E8"/>
                    </a:solidFill>
                  </a:tcPr>
                </a:tc>
                <a:tc>
                  <a:txBody>
                    <a:bodyPr/>
                    <a:lstStyle/>
                    <a:p>
                      <a:pPr algn="ctr" rtl="0" fontAlgn="ctr"/>
                      <a:r>
                        <a:rPr lang="en-US" sz="3600" b="0" i="0" u="none" strike="noStrike">
                          <a:solidFill>
                            <a:srgbClr val="000000"/>
                          </a:solidFill>
                          <a:effectLst/>
                          <a:latin typeface="Calibri" panose="020F0502020204030204" pitchFamily="34" charset="0"/>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D0D8E8"/>
                    </a:solidFill>
                  </a:tcPr>
                </a:tc>
                <a:extLst>
                  <a:ext uri="{0D108BD9-81ED-4DB2-BD59-A6C34878D82A}">
                    <a16:rowId xmlns:a16="http://schemas.microsoft.com/office/drawing/2014/main" val="3513862541"/>
                  </a:ext>
                </a:extLst>
              </a:tr>
              <a:tr h="481183">
                <a:tc>
                  <a:txBody>
                    <a:bodyPr/>
                    <a:lstStyle/>
                    <a:p>
                      <a:pPr algn="ctr" rtl="0" fontAlgn="ctr"/>
                      <a:r>
                        <a:rPr lang="en-US" sz="2800" b="1" i="0" u="none" strike="noStrike">
                          <a:solidFill>
                            <a:srgbClr val="FFFFFF"/>
                          </a:solidFill>
                          <a:effectLst/>
                          <a:latin typeface="Calibri" panose="020F0502020204030204" pitchFamily="34" charset="0"/>
                        </a:rPr>
                        <a:t>Moderate</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4F81BD"/>
                    </a:solidFill>
                  </a:tcPr>
                </a:tc>
                <a:tc>
                  <a:txBody>
                    <a:bodyPr/>
                    <a:lstStyle/>
                    <a:p>
                      <a:pPr algn="ctr" rtl="0" fontAlgn="ctr"/>
                      <a:r>
                        <a:rPr lang="en-US" sz="3600" b="0" i="0" u="none" strike="noStrike">
                          <a:solidFill>
                            <a:srgbClr val="000000"/>
                          </a:solidFill>
                          <a:effectLst/>
                          <a:latin typeface="Calibri" panose="020F0502020204030204" pitchFamily="34" charset="0"/>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33%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E9EDF4"/>
                    </a:solidFill>
                  </a:tcPr>
                </a:tc>
                <a:tc>
                  <a:txBody>
                    <a:bodyPr/>
                    <a:lstStyle/>
                    <a:p>
                      <a:pPr algn="ctr" rtl="0" fontAlgn="ctr"/>
                      <a:r>
                        <a:rPr lang="en-US" sz="3600" b="0" i="0" u="none" strike="noStrike">
                          <a:solidFill>
                            <a:srgbClr val="000000"/>
                          </a:solidFill>
                          <a:effectLst/>
                          <a:latin typeface="Calibri" panose="020F0502020204030204" pitchFamily="34" charset="0"/>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E9EDF4"/>
                    </a:solidFill>
                  </a:tcPr>
                </a:tc>
                <a:extLst>
                  <a:ext uri="{0D108BD9-81ED-4DB2-BD59-A6C34878D82A}">
                    <a16:rowId xmlns:a16="http://schemas.microsoft.com/office/drawing/2014/main" val="601644616"/>
                  </a:ext>
                </a:extLst>
              </a:tr>
              <a:tr h="481183">
                <a:tc>
                  <a:txBody>
                    <a:bodyPr/>
                    <a:lstStyle/>
                    <a:p>
                      <a:pPr algn="ctr" rtl="0" fontAlgn="ctr"/>
                      <a:r>
                        <a:rPr lang="en-US" sz="2800" b="1" i="0" u="none" strike="noStrike">
                          <a:solidFill>
                            <a:srgbClr val="FFFFFF"/>
                          </a:solidFill>
                          <a:effectLst/>
                          <a:latin typeface="Calibri" panose="020F050202020403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ctr" rtl="0" fontAlgn="ctr"/>
                      <a:r>
                        <a:rPr lang="en-US" sz="3600" b="1" i="0" u="none" strike="noStrike">
                          <a:solidFill>
                            <a:srgbClr val="000000"/>
                          </a:solidFill>
                          <a:effectLst/>
                          <a:latin typeface="Calibri" panose="020F0502020204030204" pitchFamily="34" charset="0"/>
                        </a:rPr>
                        <a:t>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3600" b="1" i="0" u="none" strike="noStrike">
                          <a:solidFill>
                            <a:srgbClr val="000000"/>
                          </a:solidFill>
                          <a:effectLst/>
                          <a:latin typeface="Calibri" panose="020F0502020204030204" pitchFamily="34" charset="0"/>
                        </a:rPr>
                        <a:t>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3600" b="1" i="0" u="none" strike="noStrike">
                          <a:solidFill>
                            <a:srgbClr val="000000"/>
                          </a:solidFill>
                          <a:effectLst/>
                          <a:latin typeface="Calibri" panose="020F0502020204030204" pitchFamily="34" charset="0"/>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3600" b="1" i="0" u="none" strike="noStrike" dirty="0">
                          <a:solidFill>
                            <a:srgbClr val="000000"/>
                          </a:solidFill>
                          <a:effectLst/>
                          <a:latin typeface="Calibri" panose="020F0502020204030204" pitchFamily="34" charset="0"/>
                        </a:rPr>
                        <a:t>100%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3600" b="1" i="0" u="none" strike="noStrike">
                          <a:solidFill>
                            <a:srgbClr val="000000"/>
                          </a:solidFill>
                          <a:effectLst/>
                          <a:latin typeface="Calibri" panose="020F0502020204030204" pitchFamily="34" charset="0"/>
                        </a:rPr>
                        <a:t>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ctr" rtl="0" fontAlgn="ctr"/>
                      <a:r>
                        <a:rPr lang="en-US" sz="3600" b="1" i="0" u="none" strike="noStrike" dirty="0">
                          <a:solidFill>
                            <a:srgbClr val="000000"/>
                          </a:solidFill>
                          <a:effectLst/>
                          <a:latin typeface="Calibri" panose="020F0502020204030204" pitchFamily="34" charset="0"/>
                        </a:rPr>
                        <a:t>31%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extLst>
                  <a:ext uri="{0D108BD9-81ED-4DB2-BD59-A6C34878D82A}">
                    <a16:rowId xmlns:a16="http://schemas.microsoft.com/office/drawing/2014/main" val="506016283"/>
                  </a:ext>
                </a:extLst>
              </a:tr>
            </a:tbl>
          </a:graphicData>
        </a:graphic>
      </p:graphicFrame>
      <p:pic>
        <p:nvPicPr>
          <p:cNvPr id="50" name="Picture 2">
            <a:extLst>
              <a:ext uri="{FF2B5EF4-FFF2-40B4-BE49-F238E27FC236}">
                <a16:creationId xmlns:a16="http://schemas.microsoft.com/office/drawing/2014/main" id="{9401C336-B7FA-4062-B9D1-C70B8CE91B2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6077" y="875313"/>
            <a:ext cx="5425765" cy="2995148"/>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a:extLst>
              <a:ext uri="{FF2B5EF4-FFF2-40B4-BE49-F238E27FC236}">
                <a16:creationId xmlns:a16="http://schemas.microsoft.com/office/drawing/2014/main" id="{98EF2C15-4876-4E71-8C91-7C330AAB3C28}"/>
              </a:ext>
            </a:extLst>
          </p:cNvPr>
          <p:cNvSpPr txBox="1"/>
          <p:nvPr/>
        </p:nvSpPr>
        <p:spPr>
          <a:xfrm>
            <a:off x="1534870" y="6693336"/>
            <a:ext cx="18423253" cy="769441"/>
          </a:xfrm>
          <a:prstGeom prst="rect">
            <a:avLst/>
          </a:prstGeom>
          <a:solidFill>
            <a:srgbClr val="4472C4"/>
          </a:solidFill>
        </p:spPr>
        <p:txBody>
          <a:bodyPr wrap="square" rtlCol="0">
            <a:spAutoFit/>
          </a:bodyPr>
          <a:lstStyle/>
          <a:p>
            <a:pPr algn="ctr"/>
            <a:r>
              <a:rPr lang="en-US" sz="4400" b="1" dirty="0">
                <a:solidFill>
                  <a:schemeClr val="bg1"/>
                </a:solidFill>
              </a:rPr>
              <a:t>BACKGROUND</a:t>
            </a:r>
          </a:p>
        </p:txBody>
      </p:sp>
      <p:sp>
        <p:nvSpPr>
          <p:cNvPr id="54" name="TextBox 53">
            <a:extLst>
              <a:ext uri="{FF2B5EF4-FFF2-40B4-BE49-F238E27FC236}">
                <a16:creationId xmlns:a16="http://schemas.microsoft.com/office/drawing/2014/main" id="{F54B8B12-AAD8-4355-B082-E70630A5A635}"/>
              </a:ext>
            </a:extLst>
          </p:cNvPr>
          <p:cNvSpPr txBox="1"/>
          <p:nvPr/>
        </p:nvSpPr>
        <p:spPr>
          <a:xfrm>
            <a:off x="1424242" y="15200116"/>
            <a:ext cx="18533873" cy="769441"/>
          </a:xfrm>
          <a:prstGeom prst="rect">
            <a:avLst/>
          </a:prstGeom>
          <a:solidFill>
            <a:srgbClr val="4472C4"/>
          </a:solidFill>
        </p:spPr>
        <p:txBody>
          <a:bodyPr wrap="square" rtlCol="0">
            <a:spAutoFit/>
          </a:bodyPr>
          <a:lstStyle/>
          <a:p>
            <a:pPr algn="ctr"/>
            <a:r>
              <a:rPr lang="en-US" sz="4400" b="1" dirty="0">
                <a:solidFill>
                  <a:schemeClr val="bg1"/>
                </a:solidFill>
              </a:rPr>
              <a:t>METHODS</a:t>
            </a:r>
          </a:p>
        </p:txBody>
      </p:sp>
      <p:sp>
        <p:nvSpPr>
          <p:cNvPr id="55" name="Content Placeholder 3">
            <a:extLst>
              <a:ext uri="{FF2B5EF4-FFF2-40B4-BE49-F238E27FC236}">
                <a16:creationId xmlns:a16="http://schemas.microsoft.com/office/drawing/2014/main" id="{A83D758B-F626-4814-8E59-A0165A31FBC6}"/>
              </a:ext>
            </a:extLst>
          </p:cNvPr>
          <p:cNvSpPr txBox="1">
            <a:spLocks/>
          </p:cNvSpPr>
          <p:nvPr/>
        </p:nvSpPr>
        <p:spPr>
          <a:xfrm>
            <a:off x="1424242" y="16324955"/>
            <a:ext cx="18533873" cy="2847878"/>
          </a:xfrm>
          <a:prstGeom prst="rect">
            <a:avLst/>
          </a:prstGeom>
          <a:noFill/>
          <a:ln>
            <a:noFill/>
          </a:ln>
        </p:spPr>
        <p:txBody>
          <a:bodyPr vert="horz" wrap="square" lIns="91440" tIns="45720" rIns="91440" bIns="45720" anchor="t" anchorCtr="0" compatLnSpc="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4023360">
              <a:spcBef>
                <a:spcPts val="0"/>
              </a:spcBef>
              <a:spcAft>
                <a:spcPts val="600"/>
              </a:spcAft>
              <a:buFont typeface="Arial" panose="020B0604020202020204" pitchFamily="34" charset="0"/>
              <a:buNone/>
            </a:pPr>
            <a:r>
              <a:rPr lang="en-US" sz="3200" dirty="0">
                <a:solidFill>
                  <a:srgbClr val="FFFFFF"/>
                </a:solidFill>
                <a:latin typeface="Calibri"/>
                <a:cs typeface="Arial" pitchFamily="34"/>
              </a:rPr>
              <a:t>Data is obtained from 2 potential sources:</a:t>
            </a:r>
          </a:p>
          <a:p>
            <a:pPr marL="971550" lvl="1" indent="-514350" algn="just" defTabSz="4023360">
              <a:spcBef>
                <a:spcPts val="0"/>
              </a:spcBef>
              <a:spcAft>
                <a:spcPts val="600"/>
              </a:spcAft>
              <a:buSzPct val="100000"/>
              <a:buFont typeface="+mj-lt"/>
              <a:buAutoNum type="arabicPeriod"/>
            </a:pPr>
            <a:r>
              <a:rPr lang="en-US" sz="3200" dirty="0">
                <a:solidFill>
                  <a:srgbClr val="FFFFFF"/>
                </a:solidFill>
                <a:latin typeface="Calibri"/>
                <a:cs typeface="Arial" pitchFamily="34"/>
              </a:rPr>
              <a:t>The Electronic Medical Record (EMR) maintained by the Lifetime Surveillance of Astronaut Health (LSAH)</a:t>
            </a:r>
          </a:p>
          <a:p>
            <a:pPr marL="971550" lvl="1" indent="-514350" algn="just" defTabSz="4023360">
              <a:spcBef>
                <a:spcPts val="0"/>
              </a:spcBef>
              <a:spcAft>
                <a:spcPts val="600"/>
              </a:spcAft>
              <a:buSzPct val="100000"/>
              <a:buFont typeface="+mj-lt"/>
              <a:buAutoNum type="arabicPeriod"/>
            </a:pPr>
            <a:r>
              <a:rPr lang="en-US" sz="3200" dirty="0">
                <a:solidFill>
                  <a:srgbClr val="FFFFFF"/>
                </a:solidFill>
                <a:latin typeface="Calibri"/>
                <a:cs typeface="Arial" pitchFamily="34"/>
              </a:rPr>
              <a:t>Crew survey</a:t>
            </a:r>
          </a:p>
          <a:p>
            <a:pPr marL="0" indent="0" algn="just" defTabSz="4023360">
              <a:spcBef>
                <a:spcPts val="0"/>
              </a:spcBef>
              <a:spcAft>
                <a:spcPts val="600"/>
              </a:spcAft>
              <a:buFont typeface="Arial" panose="020B0604020202020204" pitchFamily="34" charset="0"/>
              <a:buNone/>
            </a:pPr>
            <a:r>
              <a:rPr lang="en-US" sz="3200" dirty="0">
                <a:solidFill>
                  <a:srgbClr val="FFFFFF"/>
                </a:solidFill>
                <a:latin typeface="Calibri"/>
                <a:cs typeface="Arial" pitchFamily="34"/>
              </a:rPr>
              <a:t>To date the study has obtained data from one or both sources for 80 Soyuz crew missions </a:t>
            </a:r>
          </a:p>
          <a:p>
            <a:pPr marL="0" indent="0" defTabSz="4023360">
              <a:spcBef>
                <a:spcPts val="0"/>
              </a:spcBef>
              <a:spcAft>
                <a:spcPts val="600"/>
              </a:spcAft>
              <a:buFont typeface="Arial" panose="020B0604020202020204" pitchFamily="34" charset="0"/>
              <a:buNone/>
            </a:pPr>
            <a:endParaRPr lang="en-US" sz="4000" b="1" i="1" dirty="0">
              <a:solidFill>
                <a:srgbClr val="FFFFFF"/>
              </a:solidFill>
              <a:latin typeface="Arial" pitchFamily="34"/>
              <a:cs typeface="Arial" pitchFamily="34"/>
            </a:endParaRPr>
          </a:p>
          <a:p>
            <a:pPr marL="0" indent="0" defTabSz="4023360">
              <a:spcBef>
                <a:spcPts val="0"/>
              </a:spcBef>
              <a:spcAft>
                <a:spcPts val="600"/>
              </a:spcAft>
              <a:buFont typeface="Arial" panose="020B0604020202020204" pitchFamily="34" charset="0"/>
              <a:buNone/>
            </a:pPr>
            <a:endParaRPr lang="en-US" sz="4800" b="1" i="1" dirty="0">
              <a:solidFill>
                <a:srgbClr val="FFFFFF"/>
              </a:solidFill>
              <a:latin typeface="Arial" pitchFamily="34"/>
              <a:cs typeface="Arial" pitchFamily="34"/>
            </a:endParaRPr>
          </a:p>
          <a:p>
            <a:pPr marL="0" indent="0" defTabSz="4023360">
              <a:spcBef>
                <a:spcPts val="0"/>
              </a:spcBef>
              <a:spcAft>
                <a:spcPts val="600"/>
              </a:spcAft>
              <a:buFont typeface="Arial" panose="020B0604020202020204" pitchFamily="34" charset="0"/>
              <a:buNone/>
            </a:pPr>
            <a:endParaRPr lang="en-US" sz="4800" b="1" i="1" dirty="0">
              <a:solidFill>
                <a:srgbClr val="FFFFFF"/>
              </a:solidFill>
              <a:latin typeface="Arial" pitchFamily="34"/>
              <a:cs typeface="Arial" pitchFamily="34"/>
            </a:endParaRPr>
          </a:p>
        </p:txBody>
      </p:sp>
      <p:sp>
        <p:nvSpPr>
          <p:cNvPr id="57" name="TextBox 56">
            <a:extLst>
              <a:ext uri="{FF2B5EF4-FFF2-40B4-BE49-F238E27FC236}">
                <a16:creationId xmlns:a16="http://schemas.microsoft.com/office/drawing/2014/main" id="{56276D5B-898B-49BC-9039-785D03B0144B}"/>
              </a:ext>
            </a:extLst>
          </p:cNvPr>
          <p:cNvSpPr txBox="1"/>
          <p:nvPr/>
        </p:nvSpPr>
        <p:spPr>
          <a:xfrm>
            <a:off x="20546622" y="6693336"/>
            <a:ext cx="18533873" cy="769441"/>
          </a:xfrm>
          <a:prstGeom prst="rect">
            <a:avLst/>
          </a:prstGeom>
          <a:solidFill>
            <a:srgbClr val="4472C4"/>
          </a:solidFill>
        </p:spPr>
        <p:txBody>
          <a:bodyPr wrap="square" rtlCol="0">
            <a:spAutoFit/>
          </a:bodyPr>
          <a:lstStyle/>
          <a:p>
            <a:pPr algn="ctr"/>
            <a:r>
              <a:rPr lang="en-US" sz="4400" b="1" dirty="0">
                <a:solidFill>
                  <a:schemeClr val="bg1"/>
                </a:solidFill>
              </a:rPr>
              <a:t>RESULTS</a:t>
            </a:r>
          </a:p>
        </p:txBody>
      </p:sp>
      <p:sp>
        <p:nvSpPr>
          <p:cNvPr id="58" name="TextBox 57">
            <a:extLst>
              <a:ext uri="{FF2B5EF4-FFF2-40B4-BE49-F238E27FC236}">
                <a16:creationId xmlns:a16="http://schemas.microsoft.com/office/drawing/2014/main" id="{D06E1D95-B3B8-4B1A-95C2-7A1C0A823458}"/>
              </a:ext>
            </a:extLst>
          </p:cNvPr>
          <p:cNvSpPr txBox="1"/>
          <p:nvPr/>
        </p:nvSpPr>
        <p:spPr>
          <a:xfrm>
            <a:off x="20546621" y="35641263"/>
            <a:ext cx="18533873" cy="769441"/>
          </a:xfrm>
          <a:prstGeom prst="rect">
            <a:avLst/>
          </a:prstGeom>
          <a:solidFill>
            <a:srgbClr val="4472C4"/>
          </a:solidFill>
        </p:spPr>
        <p:txBody>
          <a:bodyPr wrap="square" rtlCol="0">
            <a:spAutoFit/>
          </a:bodyPr>
          <a:lstStyle/>
          <a:p>
            <a:pPr algn="ctr"/>
            <a:r>
              <a:rPr lang="en-US" sz="4400" b="1" dirty="0">
                <a:solidFill>
                  <a:schemeClr val="bg1"/>
                </a:solidFill>
              </a:rPr>
              <a:t>CONCLUSIONS</a:t>
            </a:r>
          </a:p>
        </p:txBody>
      </p:sp>
      <p:sp>
        <p:nvSpPr>
          <p:cNvPr id="59" name="TextBox 34">
            <a:extLst>
              <a:ext uri="{FF2B5EF4-FFF2-40B4-BE49-F238E27FC236}">
                <a16:creationId xmlns:a16="http://schemas.microsoft.com/office/drawing/2014/main" id="{231A181F-EB03-45DE-9A36-F8D2561D20FE}"/>
              </a:ext>
            </a:extLst>
          </p:cNvPr>
          <p:cNvSpPr txBox="1"/>
          <p:nvPr/>
        </p:nvSpPr>
        <p:spPr>
          <a:xfrm>
            <a:off x="21296644" y="39489764"/>
            <a:ext cx="18533873" cy="584775"/>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Supported by the NASA Human Research Program</a:t>
            </a:r>
          </a:p>
        </p:txBody>
      </p:sp>
      <p:sp>
        <p:nvSpPr>
          <p:cNvPr id="60" name="Title 1">
            <a:extLst>
              <a:ext uri="{FF2B5EF4-FFF2-40B4-BE49-F238E27FC236}">
                <a16:creationId xmlns:a16="http://schemas.microsoft.com/office/drawing/2014/main" id="{2B93F353-DD5D-4D7A-B6FC-8A8C6C5C9F42}"/>
              </a:ext>
            </a:extLst>
          </p:cNvPr>
          <p:cNvSpPr txBox="1"/>
          <p:nvPr/>
        </p:nvSpPr>
        <p:spPr>
          <a:xfrm rot="16200000">
            <a:off x="25437227" y="9476832"/>
            <a:ext cx="4925717" cy="1045031"/>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Light"/>
              </a:rPr>
              <a:t>Number of injuries</a:t>
            </a:r>
          </a:p>
        </p:txBody>
      </p:sp>
      <p:sp>
        <p:nvSpPr>
          <p:cNvPr id="61" name="Right Arrow 24">
            <a:extLst>
              <a:ext uri="{FF2B5EF4-FFF2-40B4-BE49-F238E27FC236}">
                <a16:creationId xmlns:a16="http://schemas.microsoft.com/office/drawing/2014/main" id="{3CC537B9-7894-4F41-96CE-7B10ECC32079}"/>
              </a:ext>
            </a:extLst>
          </p:cNvPr>
          <p:cNvSpPr/>
          <p:nvPr/>
        </p:nvSpPr>
        <p:spPr>
          <a:xfrm rot="5400000">
            <a:off x="33125848" y="27648549"/>
            <a:ext cx="1094971" cy="1551974"/>
          </a:xfrm>
          <a:custGeom>
            <a:avLst>
              <a:gd name="f0" fmla="val 12801"/>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rgeFileSiz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2ED5079F52DEC4385BFDA4869CD758F" ma:contentTypeVersion="4" ma:contentTypeDescription="Create a new document." ma:contentTypeScope="" ma:versionID="315ea08375f356ab77c070f7e54d0d23">
  <xsd:schema xmlns:xsd="http://www.w3.org/2001/XMLSchema" xmlns:xs="http://www.w3.org/2001/XMLSchema" xmlns:p="http://schemas.microsoft.com/office/2006/metadata/properties" xmlns:ns1="http://schemas.microsoft.com/sharepoint/v3" xmlns:ns2="9e14bc9f-d43a-4562-9a47-6bccc43a8b23" xmlns:ns3="a20c7e08-6245-4eb6-b638-c3d07fbf44d4" targetNamespace="http://schemas.microsoft.com/office/2006/metadata/properties" ma:root="true" ma:fieldsID="550471b1571ab13192453d6b9637c11b" ns1:_="" ns2:_="" ns3:_="">
    <xsd:import namespace="http://schemas.microsoft.com/sharepoint/v3"/>
    <xsd:import namespace="9e14bc9f-d43a-4562-9a47-6bccc43a8b23"/>
    <xsd:import namespace="a20c7e08-6245-4eb6-b638-c3d07fbf44d4"/>
    <xsd:element name="properties">
      <xsd:complexType>
        <xsd:sequence>
          <xsd:element name="documentManagement">
            <xsd:complexType>
              <xsd:all>
                <xsd:element ref="ns1:LargeFileSize" minOccurs="0"/>
                <xsd:element ref="ns2:D38D7918E8D62_DiskName" minOccurs="0"/>
                <xsd:element ref="ns1:FileShareFlag"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rgeFileSize" ma:index="8" nillable="true" ma:displayName="Linked File Size" ma:hidden="true" ma:internalName="LargeFileSize">
      <xsd:simpleType>
        <xsd:restriction base="dms:Note">
          <xsd:maxLength value="255"/>
        </xsd:restriction>
      </xsd:simpleType>
    </xsd:element>
    <xsd:element name="FileShareFlag" ma:index="10" nillable="true" ma:displayName="File Share Flag" ma:default="0.0" ma:hidden="true" ma:internalName="_x0024_Resources_x003a_FSDLResources_x002c_VDL_FileShareFlag_x003b_"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9e14bc9f-d43a-4562-9a47-6bccc43a8b23" elementFormDefault="qualified">
    <xsd:import namespace="http://schemas.microsoft.com/office/2006/documentManagement/types"/>
    <xsd:import namespace="http://schemas.microsoft.com/office/infopath/2007/PartnerControls"/>
    <xsd:element name="D38D7918E8D62_DiskName" ma:index="9" nillable="true" ma:displayName="DiskName" ma:description="" ma:hidden="true" ma:internalName="DiskName"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0c7e08-6245-4eb6-b638-c3d07fbf44d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05933A-62FA-4B20-8193-769A94C81B93}">
  <ds:schemaRefs>
    <ds:schemaRef ds:uri="http://schemas.microsoft.com/office/2006/documentManagement/types"/>
    <ds:schemaRef ds:uri="http://purl.org/dc/terms/"/>
    <ds:schemaRef ds:uri="http://schemas.microsoft.com/sharepoint/v3"/>
    <ds:schemaRef ds:uri="http://www.w3.org/XML/1998/namespace"/>
    <ds:schemaRef ds:uri="http://purl.org/dc/dcmitype/"/>
    <ds:schemaRef ds:uri="http://schemas.microsoft.com/office/infopath/2007/PartnerControls"/>
    <ds:schemaRef ds:uri="http://schemas.microsoft.com/office/2006/metadata/properties"/>
    <ds:schemaRef ds:uri="a20c7e08-6245-4eb6-b638-c3d07fbf44d4"/>
    <ds:schemaRef ds:uri="http://purl.org/dc/elements/1.1/"/>
    <ds:schemaRef ds:uri="http://schemas.openxmlformats.org/package/2006/metadata/core-properties"/>
    <ds:schemaRef ds:uri="9e14bc9f-d43a-4562-9a47-6bccc43a8b23"/>
  </ds:schemaRefs>
</ds:datastoreItem>
</file>

<file path=customXml/itemProps2.xml><?xml version="1.0" encoding="utf-8"?>
<ds:datastoreItem xmlns:ds="http://schemas.openxmlformats.org/officeDocument/2006/customXml" ds:itemID="{E66D97A4-0D38-4A1D-9A4A-1F214DC52217}">
  <ds:schemaRefs>
    <ds:schemaRef ds:uri="http://schemas.microsoft.com/sharepoint/v3/contenttype/forms"/>
  </ds:schemaRefs>
</ds:datastoreItem>
</file>

<file path=customXml/itemProps3.xml><?xml version="1.0" encoding="utf-8"?>
<ds:datastoreItem xmlns:ds="http://schemas.openxmlformats.org/officeDocument/2006/customXml" ds:itemID="{B9311072-2467-4E4D-A619-59705C9633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e14bc9f-d43a-4562-9a47-6bccc43a8b23"/>
    <ds:schemaRef ds:uri="a20c7e08-6245-4eb6-b638-c3d07fbf44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Office%20Theme</Template>
  <TotalTime>1514</TotalTime>
  <Words>817</Words>
  <Application>Microsoft Office PowerPoint</Application>
  <PresentationFormat>Custom</PresentationFormat>
  <Paragraphs>167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Symbol</vt:lpstr>
      <vt:lpstr>Times New Roman</vt:lpstr>
      <vt:lpstr>Office Theme</vt:lpstr>
      <vt:lpstr>SOYUZ LANDING RISK CHARACTERIZATION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Cantrell, Vicki A. (JSC-IC111)</dc:creator>
  <cp:lastModifiedBy>Marshall-Goebel, Karina J (JSC-SK111)</cp:lastModifiedBy>
  <cp:revision>22</cp:revision>
  <dcterms:created xsi:type="dcterms:W3CDTF">2018-11-29T13:40:04Z</dcterms:created>
  <dcterms:modified xsi:type="dcterms:W3CDTF">2023-01-18T19:11:32Z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0x01010082ED5079F52DEC4385BFDA4869CD758F</vt:lpwstr>
  </property>
</Properties>
</file>