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8" r:id="rId5"/>
  </p:sldIdLst>
  <p:sldSz cx="40233600" cy="40233600"/>
  <p:notesSz cx="20104100" cy="15081250"/>
  <p:defaultTextStyle>
    <a:defPPr>
      <a:defRPr kern="0"/>
    </a:defPPr>
  </p:defaultTextStyle>
  <p:extLst>
    <p:ext uri="{EFAFB233-063F-42B5-8137-9DF3F51BA10A}">
      <p15:sldGuideLst xmlns:p15="http://schemas.microsoft.com/office/powerpoint/2012/main">
        <p15:guide id="1" orient="horz" pos="7683" userDrawn="1">
          <p15:clr>
            <a:srgbClr val="A4A3A4"/>
          </p15:clr>
        </p15:guide>
        <p15:guide id="2" pos="4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A4633-10BB-4E01-89AE-AC458332C43E}" v="1098" dt="2023-01-25T19:16:29.344"/>
    <p1510:client id="{7741AC0E-6BE3-B9A2-A8BA-C82BE37A703F}" v="2" dt="2023-01-24T20:54:52.120"/>
    <p1510:client id="{B0141FD1-43A7-A2C1-1953-DAB3B03C5E10}" v="1" dt="2023-01-25T17:56:19.419"/>
    <p1510:client id="{BF5142B5-E107-0D0F-4CE3-82033F13EE96}" v="113" dt="2023-01-25T16:50:58.9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2136" y="149"/>
      </p:cViewPr>
      <p:guideLst>
        <p:guide orient="horz" pos="7683"/>
        <p:guide pos="4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A3D38E67-DD7E-4E2A-9725-BCC06CF58CF9}" type="datetimeFigureOut">
              <a:rPr lang="en-US" smtClean="0"/>
              <a:t>1/25/2023</a:t>
            </a:fld>
            <a:endParaRPr lang="en-US"/>
          </a:p>
        </p:txBody>
      </p:sp>
      <p:sp>
        <p:nvSpPr>
          <p:cNvPr id="4" name="Slide Image Placeholder 3"/>
          <p:cNvSpPr>
            <a:spLocks noGrp="1" noRot="1" noChangeAspect="1"/>
          </p:cNvSpPr>
          <p:nvPr>
            <p:ph type="sldImg" idx="2"/>
          </p:nvPr>
        </p:nvSpPr>
        <p:spPr>
          <a:xfrm>
            <a:off x="7507288" y="1885950"/>
            <a:ext cx="5089525" cy="508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58050"/>
            <a:ext cx="16084550" cy="59388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25600"/>
            <a:ext cx="8712200"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25600"/>
            <a:ext cx="8712200" cy="755650"/>
          </a:xfrm>
          <a:prstGeom prst="rect">
            <a:avLst/>
          </a:prstGeom>
        </p:spPr>
        <p:txBody>
          <a:bodyPr vert="horz" lIns="91440" tIns="45720" rIns="91440" bIns="45720" rtlCol="0" anchor="b"/>
          <a:lstStyle>
            <a:lvl1pPr algn="r">
              <a:defRPr sz="1200"/>
            </a:lvl1pPr>
          </a:lstStyle>
          <a:p>
            <a:fld id="{69DB30B6-D457-405F-9C05-3C3C62595BD1}" type="slidenum">
              <a:rPr lang="en-US" smtClean="0"/>
              <a:t>‹#›</a:t>
            </a:fld>
            <a:endParaRPr lang="en-US"/>
          </a:p>
        </p:txBody>
      </p:sp>
    </p:spTree>
    <p:extLst>
      <p:ext uri="{BB962C8B-B14F-4D97-AF65-F5344CB8AC3E}">
        <p14:creationId xmlns:p14="http://schemas.microsoft.com/office/powerpoint/2010/main" val="406154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B30B6-D457-405F-9C05-3C3C62595BD1}" type="slidenum">
              <a:rPr lang="en-US" smtClean="0"/>
              <a:t>1</a:t>
            </a:fld>
            <a:endParaRPr lang="en-US"/>
          </a:p>
        </p:txBody>
      </p:sp>
    </p:spTree>
    <p:extLst>
      <p:ext uri="{BB962C8B-B14F-4D97-AF65-F5344CB8AC3E}">
        <p14:creationId xmlns:p14="http://schemas.microsoft.com/office/powerpoint/2010/main" val="170924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017519" y="12472415"/>
            <a:ext cx="34198562" cy="1185709"/>
          </a:xfrm>
          <a:prstGeom prst="rect">
            <a:avLst/>
          </a:prstGeom>
        </p:spPr>
        <p:txBody>
          <a:bodyPr wrap="square" lIns="0" tIns="0" rIns="0" bIns="0">
            <a:spAutoFit/>
          </a:bodyPr>
          <a:lstStyle>
            <a:lvl1pPr>
              <a:defRPr sz="7705" b="1" i="0">
                <a:solidFill>
                  <a:schemeClr val="bg1"/>
                </a:solidFill>
                <a:latin typeface="Arial"/>
                <a:cs typeface="Arial"/>
              </a:defRPr>
            </a:lvl1pPr>
          </a:lstStyle>
          <a:p>
            <a:endParaRPr/>
          </a:p>
        </p:txBody>
      </p:sp>
      <p:sp>
        <p:nvSpPr>
          <p:cNvPr id="3" name="Holder 3"/>
          <p:cNvSpPr>
            <a:spLocks noGrp="1"/>
          </p:cNvSpPr>
          <p:nvPr>
            <p:ph type="subTitle" idx="4"/>
          </p:nvPr>
        </p:nvSpPr>
        <p:spPr>
          <a:xfrm>
            <a:off x="6035040" y="22530817"/>
            <a:ext cx="2816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456974" y="1465716"/>
            <a:ext cx="19739372" cy="1185709"/>
          </a:xfrm>
        </p:spPr>
        <p:txBody>
          <a:bodyPr lIns="0" tIns="0" rIns="0" bIns="0"/>
          <a:lstStyle>
            <a:lvl1pPr>
              <a:defRPr sz="7705"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456974" y="1465716"/>
            <a:ext cx="19739372" cy="1185709"/>
          </a:xfrm>
        </p:spPr>
        <p:txBody>
          <a:bodyPr lIns="0" tIns="0" rIns="0" bIns="0"/>
          <a:lstStyle>
            <a:lvl1pPr>
              <a:defRPr sz="7705" b="1" i="0">
                <a:solidFill>
                  <a:schemeClr val="bg1"/>
                </a:solidFill>
                <a:latin typeface="Arial"/>
                <a:cs typeface="Arial"/>
              </a:defRPr>
            </a:lvl1pPr>
          </a:lstStyle>
          <a:p>
            <a:endParaRPr/>
          </a:p>
        </p:txBody>
      </p:sp>
      <p:sp>
        <p:nvSpPr>
          <p:cNvPr id="3" name="Holder 3"/>
          <p:cNvSpPr>
            <a:spLocks noGrp="1"/>
          </p:cNvSpPr>
          <p:nvPr>
            <p:ph sz="half" idx="2"/>
          </p:nvPr>
        </p:nvSpPr>
        <p:spPr>
          <a:xfrm>
            <a:off x="2011680" y="9253731"/>
            <a:ext cx="1750161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0720303" y="9253731"/>
            <a:ext cx="1750161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456974" y="1465716"/>
            <a:ext cx="19739372" cy="1185709"/>
          </a:xfrm>
        </p:spPr>
        <p:txBody>
          <a:bodyPr lIns="0" tIns="0" rIns="0" bIns="0"/>
          <a:lstStyle>
            <a:lvl1pPr>
              <a:defRPr sz="7705"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 y="-3"/>
            <a:ext cx="40233598" cy="40225127"/>
          </a:xfrm>
          <a:prstGeom prst="rect">
            <a:avLst/>
          </a:prstGeom>
        </p:spPr>
      </p:pic>
      <p:pic>
        <p:nvPicPr>
          <p:cNvPr id="17" name="bg object 17"/>
          <p:cNvPicPr/>
          <p:nvPr/>
        </p:nvPicPr>
        <p:blipFill>
          <a:blip r:embed="rId8" cstate="print"/>
          <a:stretch>
            <a:fillRect/>
          </a:stretch>
        </p:blipFill>
        <p:spPr>
          <a:xfrm>
            <a:off x="3" y="1"/>
            <a:ext cx="40233598" cy="7315012"/>
          </a:xfrm>
          <a:prstGeom prst="rect">
            <a:avLst/>
          </a:prstGeom>
        </p:spPr>
      </p:pic>
      <p:sp>
        <p:nvSpPr>
          <p:cNvPr id="2" name="Holder 2"/>
          <p:cNvSpPr>
            <a:spLocks noGrp="1"/>
          </p:cNvSpPr>
          <p:nvPr>
            <p:ph type="title"/>
          </p:nvPr>
        </p:nvSpPr>
        <p:spPr>
          <a:xfrm>
            <a:off x="10456974" y="1465716"/>
            <a:ext cx="19739372" cy="592470"/>
          </a:xfrm>
          <a:prstGeom prst="rect">
            <a:avLst/>
          </a:prstGeom>
        </p:spPr>
        <p:txBody>
          <a:bodyPr wrap="square" lIns="0" tIns="0" rIns="0" bIns="0">
            <a:spAutoFit/>
          </a:bodyPr>
          <a:lstStyle>
            <a:lvl1pPr>
              <a:defRPr sz="3850" b="1" i="0">
                <a:solidFill>
                  <a:schemeClr val="bg1"/>
                </a:solidFill>
                <a:latin typeface="Arial"/>
                <a:cs typeface="Arial"/>
              </a:defRPr>
            </a:lvl1pPr>
          </a:lstStyle>
          <a:p>
            <a:endParaRPr/>
          </a:p>
        </p:txBody>
      </p:sp>
      <p:sp>
        <p:nvSpPr>
          <p:cNvPr id="3" name="Holder 3"/>
          <p:cNvSpPr>
            <a:spLocks noGrp="1"/>
          </p:cNvSpPr>
          <p:nvPr>
            <p:ph type="body" idx="1"/>
          </p:nvPr>
        </p:nvSpPr>
        <p:spPr>
          <a:xfrm>
            <a:off x="2011680" y="9253731"/>
            <a:ext cx="362102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679424" y="37417251"/>
            <a:ext cx="1287475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011681" y="37417251"/>
            <a:ext cx="925372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a:xfrm>
            <a:off x="28968195" y="37417251"/>
            <a:ext cx="925372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14994">
        <a:defRPr>
          <a:latin typeface="+mn-lt"/>
          <a:ea typeface="+mn-ea"/>
          <a:cs typeface="+mn-cs"/>
        </a:defRPr>
      </a:lvl2pPr>
      <a:lvl3pPr marL="1829989">
        <a:defRPr>
          <a:latin typeface="+mn-lt"/>
          <a:ea typeface="+mn-ea"/>
          <a:cs typeface="+mn-cs"/>
        </a:defRPr>
      </a:lvl3pPr>
      <a:lvl4pPr marL="2744983">
        <a:defRPr>
          <a:latin typeface="+mn-lt"/>
          <a:ea typeface="+mn-ea"/>
          <a:cs typeface="+mn-cs"/>
        </a:defRPr>
      </a:lvl4pPr>
      <a:lvl5pPr marL="3659977">
        <a:defRPr>
          <a:latin typeface="+mn-lt"/>
          <a:ea typeface="+mn-ea"/>
          <a:cs typeface="+mn-cs"/>
        </a:defRPr>
      </a:lvl5pPr>
      <a:lvl6pPr marL="4574972">
        <a:defRPr>
          <a:latin typeface="+mn-lt"/>
          <a:ea typeface="+mn-ea"/>
          <a:cs typeface="+mn-cs"/>
        </a:defRPr>
      </a:lvl6pPr>
      <a:lvl7pPr marL="5489966">
        <a:defRPr>
          <a:latin typeface="+mn-lt"/>
          <a:ea typeface="+mn-ea"/>
          <a:cs typeface="+mn-cs"/>
        </a:defRPr>
      </a:lvl7pPr>
      <a:lvl8pPr marL="6404961">
        <a:defRPr>
          <a:latin typeface="+mn-lt"/>
          <a:ea typeface="+mn-ea"/>
          <a:cs typeface="+mn-cs"/>
        </a:defRPr>
      </a:lvl8pPr>
      <a:lvl9pPr marL="7319955">
        <a:defRPr>
          <a:latin typeface="+mn-lt"/>
          <a:ea typeface="+mn-ea"/>
          <a:cs typeface="+mn-cs"/>
        </a:defRPr>
      </a:lvl9pPr>
    </p:bodyStyle>
    <p:otherStyle>
      <a:lvl1pPr marL="0">
        <a:defRPr>
          <a:latin typeface="+mn-lt"/>
          <a:ea typeface="+mn-ea"/>
          <a:cs typeface="+mn-cs"/>
        </a:defRPr>
      </a:lvl1pPr>
      <a:lvl2pPr marL="914994">
        <a:defRPr>
          <a:latin typeface="+mn-lt"/>
          <a:ea typeface="+mn-ea"/>
          <a:cs typeface="+mn-cs"/>
        </a:defRPr>
      </a:lvl2pPr>
      <a:lvl3pPr marL="1829989">
        <a:defRPr>
          <a:latin typeface="+mn-lt"/>
          <a:ea typeface="+mn-ea"/>
          <a:cs typeface="+mn-cs"/>
        </a:defRPr>
      </a:lvl3pPr>
      <a:lvl4pPr marL="2744983">
        <a:defRPr>
          <a:latin typeface="+mn-lt"/>
          <a:ea typeface="+mn-ea"/>
          <a:cs typeface="+mn-cs"/>
        </a:defRPr>
      </a:lvl4pPr>
      <a:lvl5pPr marL="3659977">
        <a:defRPr>
          <a:latin typeface="+mn-lt"/>
          <a:ea typeface="+mn-ea"/>
          <a:cs typeface="+mn-cs"/>
        </a:defRPr>
      </a:lvl5pPr>
      <a:lvl6pPr marL="4574972">
        <a:defRPr>
          <a:latin typeface="+mn-lt"/>
          <a:ea typeface="+mn-ea"/>
          <a:cs typeface="+mn-cs"/>
        </a:defRPr>
      </a:lvl6pPr>
      <a:lvl7pPr marL="5489966">
        <a:defRPr>
          <a:latin typeface="+mn-lt"/>
          <a:ea typeface="+mn-ea"/>
          <a:cs typeface="+mn-cs"/>
        </a:defRPr>
      </a:lvl7pPr>
      <a:lvl8pPr marL="6404961">
        <a:defRPr>
          <a:latin typeface="+mn-lt"/>
          <a:ea typeface="+mn-ea"/>
          <a:cs typeface="+mn-cs"/>
        </a:defRPr>
      </a:lvl8pPr>
      <a:lvl9pPr marL="731995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615" y="4987997"/>
            <a:ext cx="39503683" cy="1216486"/>
          </a:xfrm>
          <a:prstGeom prst="rect">
            <a:avLst/>
          </a:prstGeom>
        </p:spPr>
        <p:txBody>
          <a:bodyPr vert="horz" wrap="square" lIns="0" tIns="30499" rIns="0" bIns="0" rtlCol="0">
            <a:spAutoFit/>
          </a:bodyPr>
          <a:lstStyle/>
          <a:p>
            <a:pPr marL="25417" algn="ctr">
              <a:spcBef>
                <a:spcPts val="240"/>
              </a:spcBef>
            </a:pPr>
            <a:r>
              <a:rPr lang="en-US"/>
              <a:t>HUMAN SYSTEM RISK COMMUNICATION: DIRECTED ACYCLIC GRAPHS</a:t>
            </a:r>
            <a:endParaRPr lang="en-US" spc="-20"/>
          </a:p>
        </p:txBody>
      </p:sp>
      <p:pic>
        <p:nvPicPr>
          <p:cNvPr id="3" name="object 3"/>
          <p:cNvPicPr/>
          <p:nvPr/>
        </p:nvPicPr>
        <p:blipFill>
          <a:blip r:embed="rId3" cstate="print"/>
          <a:stretch>
            <a:fillRect/>
          </a:stretch>
        </p:blipFill>
        <p:spPr>
          <a:xfrm>
            <a:off x="357632" y="17228310"/>
            <a:ext cx="9812527" cy="882903"/>
          </a:xfrm>
          <a:prstGeom prst="rect">
            <a:avLst/>
          </a:prstGeom>
        </p:spPr>
      </p:pic>
      <p:sp>
        <p:nvSpPr>
          <p:cNvPr id="4" name="object 4"/>
          <p:cNvSpPr txBox="1"/>
          <p:nvPr/>
        </p:nvSpPr>
        <p:spPr>
          <a:xfrm>
            <a:off x="357632" y="17228310"/>
            <a:ext cx="9813135" cy="810963"/>
          </a:xfrm>
          <a:prstGeom prst="rect">
            <a:avLst/>
          </a:prstGeom>
        </p:spPr>
        <p:txBody>
          <a:bodyPr vert="horz" wrap="square" lIns="0" tIns="55915" rIns="0" bIns="0" rtlCol="0">
            <a:spAutoFit/>
          </a:bodyPr>
          <a:lstStyle/>
          <a:p>
            <a:pPr marL="5083" algn="ctr">
              <a:spcBef>
                <a:spcPts val="440"/>
              </a:spcBef>
            </a:pPr>
            <a:r>
              <a:rPr sz="4903" b="1" spc="-20" dirty="0">
                <a:solidFill>
                  <a:srgbClr val="FFFFFF"/>
                </a:solidFill>
                <a:latin typeface="Arial"/>
                <a:cs typeface="Arial"/>
              </a:rPr>
              <a:t>BACKGROUND</a:t>
            </a:r>
            <a:endParaRPr sz="4903" dirty="0">
              <a:latin typeface="Arial"/>
              <a:cs typeface="Arial"/>
            </a:endParaRPr>
          </a:p>
        </p:txBody>
      </p:sp>
      <p:pic>
        <p:nvPicPr>
          <p:cNvPr id="5" name="object 5"/>
          <p:cNvPicPr/>
          <p:nvPr/>
        </p:nvPicPr>
        <p:blipFill>
          <a:blip r:embed="rId4" cstate="print"/>
          <a:stretch>
            <a:fillRect/>
          </a:stretch>
        </p:blipFill>
        <p:spPr>
          <a:xfrm>
            <a:off x="10550142" y="7348727"/>
            <a:ext cx="19289774" cy="838199"/>
          </a:xfrm>
          <a:prstGeom prst="rect">
            <a:avLst/>
          </a:prstGeom>
        </p:spPr>
      </p:pic>
      <p:sp>
        <p:nvSpPr>
          <p:cNvPr id="6" name="object 6"/>
          <p:cNvSpPr txBox="1"/>
          <p:nvPr/>
        </p:nvSpPr>
        <p:spPr>
          <a:xfrm>
            <a:off x="10550142" y="7348723"/>
            <a:ext cx="19290779" cy="781450"/>
          </a:xfrm>
          <a:prstGeom prst="rect">
            <a:avLst/>
          </a:prstGeom>
        </p:spPr>
        <p:txBody>
          <a:bodyPr vert="horz" wrap="square" lIns="0" tIns="26687" rIns="0" bIns="0" rtlCol="0">
            <a:spAutoFit/>
          </a:bodyPr>
          <a:lstStyle/>
          <a:p>
            <a:pPr marL="11437" algn="ctr">
              <a:spcBef>
                <a:spcPts val="210"/>
              </a:spcBef>
            </a:pPr>
            <a:r>
              <a:rPr lang="en-US" sz="4903" b="1" spc="-20" dirty="0">
                <a:solidFill>
                  <a:srgbClr val="FFFFFF"/>
                </a:solidFill>
                <a:latin typeface="Arial"/>
                <a:cs typeface="Arial"/>
              </a:rPr>
              <a:t>DAG FRAMEWORK DEVELOPED</a:t>
            </a:r>
            <a:endParaRPr sz="4903" dirty="0">
              <a:latin typeface="Arial"/>
              <a:cs typeface="Arial"/>
            </a:endParaRPr>
          </a:p>
        </p:txBody>
      </p:sp>
      <p:grpSp>
        <p:nvGrpSpPr>
          <p:cNvPr id="8" name="object 8"/>
          <p:cNvGrpSpPr/>
          <p:nvPr/>
        </p:nvGrpSpPr>
        <p:grpSpPr>
          <a:xfrm>
            <a:off x="30104493" y="8466454"/>
            <a:ext cx="9433166" cy="17613162"/>
            <a:chOff x="15147880" y="3438513"/>
            <a:chExt cx="4713605" cy="6521658"/>
          </a:xfrm>
        </p:grpSpPr>
        <p:sp>
          <p:nvSpPr>
            <p:cNvPr id="9" name="object 9"/>
            <p:cNvSpPr/>
            <p:nvPr/>
          </p:nvSpPr>
          <p:spPr>
            <a:xfrm>
              <a:off x="15147880" y="3488082"/>
              <a:ext cx="4713605" cy="6472089"/>
            </a:xfrm>
            <a:custGeom>
              <a:avLst/>
              <a:gdLst/>
              <a:ahLst/>
              <a:cxnLst/>
              <a:rect l="l" t="t" r="r" b="b"/>
              <a:pathLst>
                <a:path w="4713605" h="6450330">
                  <a:moveTo>
                    <a:pt x="4713294" y="0"/>
                  </a:moveTo>
                  <a:lnTo>
                    <a:pt x="0" y="0"/>
                  </a:lnTo>
                  <a:lnTo>
                    <a:pt x="0" y="6450065"/>
                  </a:lnTo>
                  <a:lnTo>
                    <a:pt x="4713294" y="6450065"/>
                  </a:lnTo>
                  <a:lnTo>
                    <a:pt x="4713294" y="0"/>
                  </a:lnTo>
                  <a:close/>
                </a:path>
              </a:pathLst>
            </a:custGeom>
            <a:solidFill>
              <a:srgbClr val="FFFFFF"/>
            </a:solidFill>
          </p:spPr>
          <p:txBody>
            <a:bodyPr wrap="square" lIns="0" tIns="0" rIns="0" bIns="0" rtlCol="0"/>
            <a:lstStyle/>
            <a:p>
              <a:endParaRPr/>
            </a:p>
          </p:txBody>
        </p:sp>
        <p:sp>
          <p:nvSpPr>
            <p:cNvPr id="10" name="object 10"/>
            <p:cNvSpPr/>
            <p:nvPr/>
          </p:nvSpPr>
          <p:spPr>
            <a:xfrm>
              <a:off x="15147880" y="3438513"/>
              <a:ext cx="4713605" cy="6521658"/>
            </a:xfrm>
            <a:custGeom>
              <a:avLst/>
              <a:gdLst/>
              <a:ahLst/>
              <a:cxnLst/>
              <a:rect l="l" t="t" r="r" b="b"/>
              <a:pathLst>
                <a:path w="4713605" h="6450330">
                  <a:moveTo>
                    <a:pt x="0" y="6450065"/>
                  </a:moveTo>
                  <a:lnTo>
                    <a:pt x="4713294" y="6450065"/>
                  </a:lnTo>
                  <a:lnTo>
                    <a:pt x="4713294" y="0"/>
                  </a:lnTo>
                  <a:lnTo>
                    <a:pt x="0" y="0"/>
                  </a:lnTo>
                  <a:lnTo>
                    <a:pt x="0" y="6450065"/>
                  </a:lnTo>
                  <a:close/>
                </a:path>
              </a:pathLst>
            </a:custGeom>
            <a:ln w="5584">
              <a:solidFill>
                <a:srgbClr val="235A9A"/>
              </a:solidFill>
            </a:ln>
          </p:spPr>
          <p:txBody>
            <a:bodyPr wrap="square" lIns="0" tIns="0" rIns="0" bIns="0" rtlCol="0"/>
            <a:lstStyle/>
            <a:p>
              <a:endParaRPr/>
            </a:p>
          </p:txBody>
        </p:sp>
      </p:grpSp>
      <p:pic>
        <p:nvPicPr>
          <p:cNvPr id="12" name="object 12"/>
          <p:cNvPicPr/>
          <p:nvPr/>
        </p:nvPicPr>
        <p:blipFill>
          <a:blip r:embed="rId5" cstate="print"/>
          <a:stretch>
            <a:fillRect/>
          </a:stretch>
        </p:blipFill>
        <p:spPr>
          <a:xfrm>
            <a:off x="30309309" y="7315200"/>
            <a:ext cx="9432543" cy="849374"/>
          </a:xfrm>
          <a:prstGeom prst="rect">
            <a:avLst/>
          </a:prstGeom>
        </p:spPr>
      </p:pic>
      <p:sp>
        <p:nvSpPr>
          <p:cNvPr id="13" name="object 13"/>
          <p:cNvSpPr txBox="1"/>
          <p:nvPr/>
        </p:nvSpPr>
        <p:spPr>
          <a:xfrm>
            <a:off x="30309314" y="7315200"/>
            <a:ext cx="9433165" cy="789149"/>
          </a:xfrm>
          <a:prstGeom prst="rect">
            <a:avLst/>
          </a:prstGeom>
        </p:spPr>
        <p:txBody>
          <a:bodyPr vert="horz" wrap="square" lIns="0" tIns="34312" rIns="0" bIns="0" rtlCol="0">
            <a:spAutoFit/>
          </a:bodyPr>
          <a:lstStyle/>
          <a:p>
            <a:pPr marL="2414568">
              <a:spcBef>
                <a:spcPts val="270"/>
              </a:spcBef>
            </a:pPr>
            <a:r>
              <a:rPr sz="4903" b="1" spc="-20" dirty="0">
                <a:solidFill>
                  <a:srgbClr val="FFFFFF"/>
                </a:solidFill>
                <a:latin typeface="Arial"/>
                <a:cs typeface="Arial"/>
              </a:rPr>
              <a:t>CONCLUSIONS</a:t>
            </a:r>
            <a:endParaRPr sz="4903" dirty="0">
              <a:latin typeface="Arial"/>
              <a:cs typeface="Arial"/>
            </a:endParaRPr>
          </a:p>
        </p:txBody>
      </p:sp>
      <p:sp>
        <p:nvSpPr>
          <p:cNvPr id="14" name="object 14"/>
          <p:cNvSpPr txBox="1"/>
          <p:nvPr/>
        </p:nvSpPr>
        <p:spPr>
          <a:xfrm>
            <a:off x="228289" y="243778"/>
            <a:ext cx="39700696" cy="4512855"/>
          </a:xfrm>
          <a:prstGeom prst="rect">
            <a:avLst/>
          </a:prstGeom>
        </p:spPr>
        <p:txBody>
          <a:bodyPr vert="horz" wrap="square" lIns="0" tIns="129620" rIns="0" bIns="0" rtlCol="0">
            <a:spAutoFit/>
          </a:bodyPr>
          <a:lstStyle/>
          <a:p>
            <a:pPr marR="176645" algn="ctr">
              <a:spcBef>
                <a:spcPts val="1019"/>
              </a:spcBef>
            </a:pPr>
            <a:r>
              <a:rPr lang="en-US" sz="6004" i="1" spc="-20">
                <a:solidFill>
                  <a:srgbClr val="FFFFFF"/>
                </a:solidFill>
                <a:latin typeface="Arial"/>
                <a:cs typeface="Arial"/>
              </a:rPr>
              <a:t>E.L. Antonsen1, R.J. Reynolds2, E. Connell4, R. Scully3, A.A. Abukmail5, A.M. Monti6, J.M. Charvat3, </a:t>
            </a:r>
          </a:p>
          <a:p>
            <a:pPr marR="176645" algn="ctr">
              <a:spcBef>
                <a:spcPts val="1019"/>
              </a:spcBef>
            </a:pPr>
            <a:r>
              <a:rPr lang="en-US" sz="6004" i="1" spc="-20">
                <a:solidFill>
                  <a:srgbClr val="FFFFFF"/>
                </a:solidFill>
                <a:latin typeface="Arial"/>
                <a:cs typeface="Arial"/>
              </a:rPr>
              <a:t>M. Van Baalen7, D.M. Buckland 7</a:t>
            </a:r>
          </a:p>
          <a:p>
            <a:pPr marR="176645" algn="ctr">
              <a:spcBef>
                <a:spcPts val="1019"/>
              </a:spcBef>
            </a:pPr>
            <a:r>
              <a:rPr lang="en-US" sz="1400" i="1" spc="-20">
                <a:solidFill>
                  <a:srgbClr val="FFFFFF"/>
                </a:solidFill>
                <a:latin typeface="Arial"/>
                <a:cs typeface="Arial"/>
              </a:rPr>
              <a:t>1 Center for Space Medicine and Department of Emergency Medicine, Baylor College of Medicine, Houston, TX 77030 </a:t>
            </a:r>
          </a:p>
          <a:p>
            <a:pPr marR="176645" algn="ctr">
              <a:spcBef>
                <a:spcPts val="1019"/>
              </a:spcBef>
            </a:pPr>
            <a:r>
              <a:rPr lang="en-US" sz="1400" i="1" spc="-20">
                <a:solidFill>
                  <a:srgbClr val="FFFFFF"/>
                </a:solidFill>
                <a:latin typeface="Arial"/>
                <a:cs typeface="Arial"/>
              </a:rPr>
              <a:t>2Mortality Research and Consulting, City of Industry, CA 91748 </a:t>
            </a:r>
          </a:p>
          <a:p>
            <a:pPr marR="176645" algn="ctr">
              <a:spcBef>
                <a:spcPts val="1019"/>
              </a:spcBef>
            </a:pPr>
            <a:r>
              <a:rPr lang="en-US" sz="1400" i="1" spc="-20">
                <a:solidFill>
                  <a:srgbClr val="FFFFFF"/>
                </a:solidFill>
                <a:latin typeface="Arial"/>
                <a:cs typeface="Arial"/>
              </a:rPr>
              <a:t>3KBR, Houston, TX 77058</a:t>
            </a:r>
          </a:p>
          <a:p>
            <a:pPr marR="176645" algn="ctr">
              <a:spcBef>
                <a:spcPts val="1019"/>
              </a:spcBef>
            </a:pPr>
            <a:r>
              <a:rPr lang="en-US" sz="1400" i="1" spc="-20">
                <a:solidFill>
                  <a:srgbClr val="FFFFFF"/>
                </a:solidFill>
                <a:latin typeface="Arial"/>
                <a:cs typeface="Arial"/>
              </a:rPr>
              <a:t>4Leidos, Houston, TX 77058</a:t>
            </a:r>
          </a:p>
          <a:p>
            <a:pPr marR="176645" algn="ctr">
              <a:spcBef>
                <a:spcPts val="1019"/>
              </a:spcBef>
            </a:pPr>
            <a:r>
              <a:rPr lang="en-US" sz="1400" i="1" spc="-20">
                <a:solidFill>
                  <a:srgbClr val="FFFFFF"/>
                </a:solidFill>
                <a:latin typeface="Arial"/>
                <a:cs typeface="Arial"/>
              </a:rPr>
              <a:t>5Department of Computer Sciences, University of Houston, Clear Lake, Houston, TX 77058 </a:t>
            </a:r>
          </a:p>
          <a:p>
            <a:pPr marR="176645" algn="ctr">
              <a:spcBef>
                <a:spcPts val="1019"/>
              </a:spcBef>
            </a:pPr>
            <a:r>
              <a:rPr lang="en-US" sz="1400" i="1" spc="-20">
                <a:solidFill>
                  <a:srgbClr val="FFFFFF"/>
                </a:solidFill>
                <a:latin typeface="Arial"/>
                <a:cs typeface="Arial"/>
              </a:rPr>
              <a:t>6JES Tech, Houston, TX 77058</a:t>
            </a:r>
          </a:p>
          <a:p>
            <a:pPr marR="176645" algn="ctr">
              <a:spcBef>
                <a:spcPts val="1019"/>
              </a:spcBef>
            </a:pPr>
            <a:r>
              <a:rPr lang="en-US" sz="1400" i="1" spc="-20">
                <a:solidFill>
                  <a:srgbClr val="FFFFFF"/>
                </a:solidFill>
                <a:latin typeface="Arial"/>
                <a:cs typeface="Arial"/>
              </a:rPr>
              <a:t>7NASA Johnson Space Center, Houston, TX 77058 – dan.buckland@nasa.gov</a:t>
            </a:r>
          </a:p>
        </p:txBody>
      </p:sp>
      <p:grpSp>
        <p:nvGrpSpPr>
          <p:cNvPr id="73" name="Group 72">
            <a:extLst>
              <a:ext uri="{FF2B5EF4-FFF2-40B4-BE49-F238E27FC236}">
                <a16:creationId xmlns:a16="http://schemas.microsoft.com/office/drawing/2014/main" id="{36F2FEA1-6DB1-074E-1BAA-60A1DE6D4678}"/>
              </a:ext>
            </a:extLst>
          </p:cNvPr>
          <p:cNvGrpSpPr/>
          <p:nvPr/>
        </p:nvGrpSpPr>
        <p:grpSpPr>
          <a:xfrm>
            <a:off x="35258603" y="1905000"/>
            <a:ext cx="3813678" cy="3177006"/>
            <a:chOff x="35258603" y="1905000"/>
            <a:chExt cx="3813678" cy="3177006"/>
          </a:xfrm>
        </p:grpSpPr>
        <p:sp>
          <p:nvSpPr>
            <p:cNvPr id="16" name="object 16"/>
            <p:cNvSpPr/>
            <p:nvPr/>
          </p:nvSpPr>
          <p:spPr>
            <a:xfrm>
              <a:off x="35445445" y="1911306"/>
              <a:ext cx="3161756" cy="3159214"/>
            </a:xfrm>
            <a:custGeom>
              <a:avLst/>
              <a:gdLst/>
              <a:ahLst/>
              <a:cxnLst/>
              <a:rect l="l" t="t" r="r" b="b"/>
              <a:pathLst>
                <a:path w="1579880" h="1578610">
                  <a:moveTo>
                    <a:pt x="789680" y="0"/>
                  </a:moveTo>
                  <a:lnTo>
                    <a:pt x="741886" y="1452"/>
                  </a:lnTo>
                  <a:lnTo>
                    <a:pt x="694807" y="5751"/>
                  </a:lnTo>
                  <a:lnTo>
                    <a:pt x="648529" y="12813"/>
                  </a:lnTo>
                  <a:lnTo>
                    <a:pt x="603137" y="22551"/>
                  </a:lnTo>
                  <a:lnTo>
                    <a:pt x="558716" y="34881"/>
                  </a:lnTo>
                  <a:lnTo>
                    <a:pt x="515353" y="49717"/>
                  </a:lnTo>
                  <a:lnTo>
                    <a:pt x="473131" y="66974"/>
                  </a:lnTo>
                  <a:lnTo>
                    <a:pt x="432136" y="86567"/>
                  </a:lnTo>
                  <a:lnTo>
                    <a:pt x="392455" y="108409"/>
                  </a:lnTo>
                  <a:lnTo>
                    <a:pt x="354172" y="132416"/>
                  </a:lnTo>
                  <a:lnTo>
                    <a:pt x="317372" y="158503"/>
                  </a:lnTo>
                  <a:lnTo>
                    <a:pt x="282141" y="186585"/>
                  </a:lnTo>
                  <a:lnTo>
                    <a:pt x="248565" y="216575"/>
                  </a:lnTo>
                  <a:lnTo>
                    <a:pt x="216728" y="248388"/>
                  </a:lnTo>
                  <a:lnTo>
                    <a:pt x="186716" y="281940"/>
                  </a:lnTo>
                  <a:lnTo>
                    <a:pt x="158615" y="317145"/>
                  </a:lnTo>
                  <a:lnTo>
                    <a:pt x="132509" y="353918"/>
                  </a:lnTo>
                  <a:lnTo>
                    <a:pt x="108485" y="392172"/>
                  </a:lnTo>
                  <a:lnTo>
                    <a:pt x="86627" y="431824"/>
                  </a:lnTo>
                  <a:lnTo>
                    <a:pt x="67021" y="472788"/>
                  </a:lnTo>
                  <a:lnTo>
                    <a:pt x="49752" y="514978"/>
                  </a:lnTo>
                  <a:lnTo>
                    <a:pt x="34905" y="558308"/>
                  </a:lnTo>
                  <a:lnTo>
                    <a:pt x="22567" y="602695"/>
                  </a:lnTo>
                  <a:lnTo>
                    <a:pt x="12822" y="648052"/>
                  </a:lnTo>
                  <a:lnTo>
                    <a:pt x="5755" y="694294"/>
                  </a:lnTo>
                  <a:lnTo>
                    <a:pt x="1453" y="741336"/>
                  </a:lnTo>
                  <a:lnTo>
                    <a:pt x="0" y="789092"/>
                  </a:lnTo>
                  <a:lnTo>
                    <a:pt x="1453" y="836850"/>
                  </a:lnTo>
                  <a:lnTo>
                    <a:pt x="5755" y="883894"/>
                  </a:lnTo>
                  <a:lnTo>
                    <a:pt x="12822" y="930137"/>
                  </a:lnTo>
                  <a:lnTo>
                    <a:pt x="22567" y="975496"/>
                  </a:lnTo>
                  <a:lnTo>
                    <a:pt x="34905" y="1019884"/>
                  </a:lnTo>
                  <a:lnTo>
                    <a:pt x="49752" y="1063215"/>
                  </a:lnTo>
                  <a:lnTo>
                    <a:pt x="67021" y="1105406"/>
                  </a:lnTo>
                  <a:lnTo>
                    <a:pt x="86627" y="1146370"/>
                  </a:lnTo>
                  <a:lnTo>
                    <a:pt x="108485" y="1186022"/>
                  </a:lnTo>
                  <a:lnTo>
                    <a:pt x="132509" y="1224277"/>
                  </a:lnTo>
                  <a:lnTo>
                    <a:pt x="158615" y="1261050"/>
                  </a:lnTo>
                  <a:lnTo>
                    <a:pt x="186716" y="1296255"/>
                  </a:lnTo>
                  <a:lnTo>
                    <a:pt x="216728" y="1329807"/>
                  </a:lnTo>
                  <a:lnTo>
                    <a:pt x="248565" y="1361620"/>
                  </a:lnTo>
                  <a:lnTo>
                    <a:pt x="282141" y="1391610"/>
                  </a:lnTo>
                  <a:lnTo>
                    <a:pt x="317372" y="1419691"/>
                  </a:lnTo>
                  <a:lnTo>
                    <a:pt x="354172" y="1445777"/>
                  </a:lnTo>
                  <a:lnTo>
                    <a:pt x="392455" y="1469784"/>
                  </a:lnTo>
                  <a:lnTo>
                    <a:pt x="432136" y="1491626"/>
                  </a:lnTo>
                  <a:lnTo>
                    <a:pt x="473131" y="1511218"/>
                  </a:lnTo>
                  <a:lnTo>
                    <a:pt x="515353" y="1528475"/>
                  </a:lnTo>
                  <a:lnTo>
                    <a:pt x="558716" y="1543310"/>
                  </a:lnTo>
                  <a:lnTo>
                    <a:pt x="603137" y="1555640"/>
                  </a:lnTo>
                  <a:lnTo>
                    <a:pt x="648529" y="1565378"/>
                  </a:lnTo>
                  <a:lnTo>
                    <a:pt x="694807" y="1572439"/>
                  </a:lnTo>
                  <a:lnTo>
                    <a:pt x="741886" y="1576739"/>
                  </a:lnTo>
                  <a:lnTo>
                    <a:pt x="789680" y="1578191"/>
                  </a:lnTo>
                  <a:lnTo>
                    <a:pt x="837471" y="1576739"/>
                  </a:lnTo>
                  <a:lnTo>
                    <a:pt x="884546" y="1572439"/>
                  </a:lnTo>
                  <a:lnTo>
                    <a:pt x="930821" y="1565378"/>
                  </a:lnTo>
                  <a:lnTo>
                    <a:pt x="976210" y="1555640"/>
                  </a:lnTo>
                  <a:lnTo>
                    <a:pt x="1020627" y="1543310"/>
                  </a:lnTo>
                  <a:lnTo>
                    <a:pt x="1063987" y="1528475"/>
                  </a:lnTo>
                  <a:lnTo>
                    <a:pt x="1106206" y="1511218"/>
                  </a:lnTo>
                  <a:lnTo>
                    <a:pt x="1147196" y="1491626"/>
                  </a:lnTo>
                  <a:lnTo>
                    <a:pt x="1186875" y="1469784"/>
                  </a:lnTo>
                  <a:lnTo>
                    <a:pt x="1225155" y="1445777"/>
                  </a:lnTo>
                  <a:lnTo>
                    <a:pt x="1261951" y="1419691"/>
                  </a:lnTo>
                  <a:lnTo>
                    <a:pt x="1297179" y="1391610"/>
                  </a:lnTo>
                  <a:lnTo>
                    <a:pt x="1330752" y="1361620"/>
                  </a:lnTo>
                  <a:lnTo>
                    <a:pt x="1362586" y="1329807"/>
                  </a:lnTo>
                  <a:lnTo>
                    <a:pt x="1392595" y="1296255"/>
                  </a:lnTo>
                  <a:lnTo>
                    <a:pt x="1420694" y="1261050"/>
                  </a:lnTo>
                  <a:lnTo>
                    <a:pt x="1446797" y="1224277"/>
                  </a:lnTo>
                  <a:lnTo>
                    <a:pt x="1470819" y="1186022"/>
                  </a:lnTo>
                  <a:lnTo>
                    <a:pt x="1492675" y="1146370"/>
                  </a:lnTo>
                  <a:lnTo>
                    <a:pt x="1512279" y="1105406"/>
                  </a:lnTo>
                  <a:lnTo>
                    <a:pt x="1529547" y="1063215"/>
                  </a:lnTo>
                  <a:lnTo>
                    <a:pt x="1544392" y="1019884"/>
                  </a:lnTo>
                  <a:lnTo>
                    <a:pt x="1556729" y="975496"/>
                  </a:lnTo>
                  <a:lnTo>
                    <a:pt x="1566473" y="930137"/>
                  </a:lnTo>
                  <a:lnTo>
                    <a:pt x="1573539" y="883894"/>
                  </a:lnTo>
                  <a:lnTo>
                    <a:pt x="1577841" y="836850"/>
                  </a:lnTo>
                  <a:lnTo>
                    <a:pt x="1579294" y="789092"/>
                  </a:lnTo>
                  <a:lnTo>
                    <a:pt x="1577841" y="741336"/>
                  </a:lnTo>
                  <a:lnTo>
                    <a:pt x="1573539" y="694294"/>
                  </a:lnTo>
                  <a:lnTo>
                    <a:pt x="1566473" y="648052"/>
                  </a:lnTo>
                  <a:lnTo>
                    <a:pt x="1556729" y="602695"/>
                  </a:lnTo>
                  <a:lnTo>
                    <a:pt x="1544392" y="558308"/>
                  </a:lnTo>
                  <a:lnTo>
                    <a:pt x="1529547" y="514978"/>
                  </a:lnTo>
                  <a:lnTo>
                    <a:pt x="1512279" y="472788"/>
                  </a:lnTo>
                  <a:lnTo>
                    <a:pt x="1492675" y="431824"/>
                  </a:lnTo>
                  <a:lnTo>
                    <a:pt x="1470819" y="392172"/>
                  </a:lnTo>
                  <a:lnTo>
                    <a:pt x="1446797" y="353918"/>
                  </a:lnTo>
                  <a:lnTo>
                    <a:pt x="1420694" y="317145"/>
                  </a:lnTo>
                  <a:lnTo>
                    <a:pt x="1392595" y="281940"/>
                  </a:lnTo>
                  <a:lnTo>
                    <a:pt x="1362586" y="248388"/>
                  </a:lnTo>
                  <a:lnTo>
                    <a:pt x="1330752" y="216575"/>
                  </a:lnTo>
                  <a:lnTo>
                    <a:pt x="1297179" y="186585"/>
                  </a:lnTo>
                  <a:lnTo>
                    <a:pt x="1261951" y="158503"/>
                  </a:lnTo>
                  <a:lnTo>
                    <a:pt x="1225155" y="132416"/>
                  </a:lnTo>
                  <a:lnTo>
                    <a:pt x="1186875" y="108409"/>
                  </a:lnTo>
                  <a:lnTo>
                    <a:pt x="1147196" y="86567"/>
                  </a:lnTo>
                  <a:lnTo>
                    <a:pt x="1106206" y="66974"/>
                  </a:lnTo>
                  <a:lnTo>
                    <a:pt x="1063987" y="49717"/>
                  </a:lnTo>
                  <a:lnTo>
                    <a:pt x="1020627" y="34881"/>
                  </a:lnTo>
                  <a:lnTo>
                    <a:pt x="976210" y="22551"/>
                  </a:lnTo>
                  <a:lnTo>
                    <a:pt x="930821" y="12813"/>
                  </a:lnTo>
                  <a:lnTo>
                    <a:pt x="884546" y="5751"/>
                  </a:lnTo>
                  <a:lnTo>
                    <a:pt x="837471" y="1452"/>
                  </a:lnTo>
                  <a:lnTo>
                    <a:pt x="789680" y="0"/>
                  </a:lnTo>
                  <a:close/>
                </a:path>
              </a:pathLst>
            </a:custGeom>
            <a:solidFill>
              <a:srgbClr val="000000"/>
            </a:solidFill>
          </p:spPr>
          <p:txBody>
            <a:bodyPr wrap="square" lIns="0" tIns="0" rIns="0" bIns="0" rtlCol="0"/>
            <a:lstStyle/>
            <a:p>
              <a:endParaRPr/>
            </a:p>
          </p:txBody>
        </p:sp>
        <p:sp>
          <p:nvSpPr>
            <p:cNvPr id="17" name="object 17"/>
            <p:cNvSpPr/>
            <p:nvPr/>
          </p:nvSpPr>
          <p:spPr>
            <a:xfrm>
              <a:off x="35433185" y="1905000"/>
              <a:ext cx="3185901" cy="3177006"/>
            </a:xfrm>
            <a:custGeom>
              <a:avLst/>
              <a:gdLst/>
              <a:ahLst/>
              <a:cxnLst/>
              <a:rect l="l" t="t" r="r" b="b"/>
              <a:pathLst>
                <a:path w="1591944" h="1587500">
                  <a:moveTo>
                    <a:pt x="229552" y="1148575"/>
                  </a:moveTo>
                  <a:lnTo>
                    <a:pt x="226491" y="1145514"/>
                  </a:lnTo>
                  <a:lnTo>
                    <a:pt x="218833" y="1145514"/>
                  </a:lnTo>
                  <a:lnTo>
                    <a:pt x="215773" y="1148575"/>
                  </a:lnTo>
                  <a:lnTo>
                    <a:pt x="215773" y="1156220"/>
                  </a:lnTo>
                  <a:lnTo>
                    <a:pt x="218833" y="1157744"/>
                  </a:lnTo>
                  <a:lnTo>
                    <a:pt x="226491" y="1157744"/>
                  </a:lnTo>
                  <a:lnTo>
                    <a:pt x="229552" y="1156220"/>
                  </a:lnTo>
                  <a:lnTo>
                    <a:pt x="229552" y="1151636"/>
                  </a:lnTo>
                  <a:lnTo>
                    <a:pt x="229552" y="1148575"/>
                  </a:lnTo>
                  <a:close/>
                </a:path>
                <a:path w="1591944" h="1587500">
                  <a:moveTo>
                    <a:pt x="304533" y="1185278"/>
                  </a:moveTo>
                  <a:lnTo>
                    <a:pt x="303009" y="1182217"/>
                  </a:lnTo>
                  <a:lnTo>
                    <a:pt x="295351" y="1182217"/>
                  </a:lnTo>
                  <a:lnTo>
                    <a:pt x="292290" y="1185278"/>
                  </a:lnTo>
                  <a:lnTo>
                    <a:pt x="292290" y="1191399"/>
                  </a:lnTo>
                  <a:lnTo>
                    <a:pt x="295351" y="1194447"/>
                  </a:lnTo>
                  <a:lnTo>
                    <a:pt x="303009" y="1194447"/>
                  </a:lnTo>
                  <a:lnTo>
                    <a:pt x="304533" y="1191399"/>
                  </a:lnTo>
                  <a:lnTo>
                    <a:pt x="304533" y="1188339"/>
                  </a:lnTo>
                  <a:lnTo>
                    <a:pt x="304533" y="1185278"/>
                  </a:lnTo>
                  <a:close/>
                </a:path>
                <a:path w="1591944" h="1587500">
                  <a:moveTo>
                    <a:pt x="316776" y="1140929"/>
                  </a:moveTo>
                  <a:lnTo>
                    <a:pt x="313715" y="1136345"/>
                  </a:lnTo>
                  <a:lnTo>
                    <a:pt x="304533" y="1136345"/>
                  </a:lnTo>
                  <a:lnTo>
                    <a:pt x="301472" y="1140929"/>
                  </a:lnTo>
                  <a:lnTo>
                    <a:pt x="301472" y="1148575"/>
                  </a:lnTo>
                  <a:lnTo>
                    <a:pt x="304533" y="1153160"/>
                  </a:lnTo>
                  <a:lnTo>
                    <a:pt x="313715" y="1153160"/>
                  </a:lnTo>
                  <a:lnTo>
                    <a:pt x="316776" y="1148575"/>
                  </a:lnTo>
                  <a:lnTo>
                    <a:pt x="316776" y="1143990"/>
                  </a:lnTo>
                  <a:lnTo>
                    <a:pt x="316776" y="1140929"/>
                  </a:lnTo>
                  <a:close/>
                </a:path>
                <a:path w="1591944" h="1587500">
                  <a:moveTo>
                    <a:pt x="338201" y="1209738"/>
                  </a:moveTo>
                  <a:lnTo>
                    <a:pt x="333616" y="1205153"/>
                  </a:lnTo>
                  <a:lnTo>
                    <a:pt x="325958" y="1205153"/>
                  </a:lnTo>
                  <a:lnTo>
                    <a:pt x="321373" y="1209738"/>
                  </a:lnTo>
                  <a:lnTo>
                    <a:pt x="321373" y="1217396"/>
                  </a:lnTo>
                  <a:lnTo>
                    <a:pt x="325958" y="1221981"/>
                  </a:lnTo>
                  <a:lnTo>
                    <a:pt x="333616" y="1221981"/>
                  </a:lnTo>
                  <a:lnTo>
                    <a:pt x="338201" y="1217396"/>
                  </a:lnTo>
                  <a:lnTo>
                    <a:pt x="338201" y="1214335"/>
                  </a:lnTo>
                  <a:lnTo>
                    <a:pt x="338201" y="1209738"/>
                  </a:lnTo>
                  <a:close/>
                </a:path>
                <a:path w="1591944" h="1587500">
                  <a:moveTo>
                    <a:pt x="439216" y="1179156"/>
                  </a:moveTo>
                  <a:lnTo>
                    <a:pt x="437667" y="1176096"/>
                  </a:lnTo>
                  <a:lnTo>
                    <a:pt x="430022" y="1176096"/>
                  </a:lnTo>
                  <a:lnTo>
                    <a:pt x="426961" y="1179156"/>
                  </a:lnTo>
                  <a:lnTo>
                    <a:pt x="426961" y="1186802"/>
                  </a:lnTo>
                  <a:lnTo>
                    <a:pt x="430022" y="1188339"/>
                  </a:lnTo>
                  <a:lnTo>
                    <a:pt x="437667" y="1188339"/>
                  </a:lnTo>
                  <a:lnTo>
                    <a:pt x="439216" y="1186802"/>
                  </a:lnTo>
                  <a:lnTo>
                    <a:pt x="439216" y="1182217"/>
                  </a:lnTo>
                  <a:lnTo>
                    <a:pt x="439216" y="1179156"/>
                  </a:lnTo>
                  <a:close/>
                </a:path>
                <a:path w="1591944" h="1587500">
                  <a:moveTo>
                    <a:pt x="495820" y="1272438"/>
                  </a:moveTo>
                  <a:lnTo>
                    <a:pt x="492772" y="1269390"/>
                  </a:lnTo>
                  <a:lnTo>
                    <a:pt x="485127" y="1269390"/>
                  </a:lnTo>
                  <a:lnTo>
                    <a:pt x="482028" y="1272438"/>
                  </a:lnTo>
                  <a:lnTo>
                    <a:pt x="482028" y="1278559"/>
                  </a:lnTo>
                  <a:lnTo>
                    <a:pt x="485127" y="1281620"/>
                  </a:lnTo>
                  <a:lnTo>
                    <a:pt x="492772" y="1281620"/>
                  </a:lnTo>
                  <a:lnTo>
                    <a:pt x="495820" y="1278559"/>
                  </a:lnTo>
                  <a:lnTo>
                    <a:pt x="495820" y="1275499"/>
                  </a:lnTo>
                  <a:lnTo>
                    <a:pt x="495820" y="1272438"/>
                  </a:lnTo>
                  <a:close/>
                </a:path>
                <a:path w="1591944" h="1587500">
                  <a:moveTo>
                    <a:pt x="515708" y="376313"/>
                  </a:moveTo>
                  <a:lnTo>
                    <a:pt x="512660" y="373265"/>
                  </a:lnTo>
                  <a:lnTo>
                    <a:pt x="505015" y="373265"/>
                  </a:lnTo>
                  <a:lnTo>
                    <a:pt x="501967" y="376313"/>
                  </a:lnTo>
                  <a:lnTo>
                    <a:pt x="501967" y="383946"/>
                  </a:lnTo>
                  <a:lnTo>
                    <a:pt x="505015" y="385495"/>
                  </a:lnTo>
                  <a:lnTo>
                    <a:pt x="512660" y="385495"/>
                  </a:lnTo>
                  <a:lnTo>
                    <a:pt x="515708" y="383946"/>
                  </a:lnTo>
                  <a:lnTo>
                    <a:pt x="515708" y="379349"/>
                  </a:lnTo>
                  <a:lnTo>
                    <a:pt x="515708" y="376313"/>
                  </a:lnTo>
                  <a:close/>
                </a:path>
                <a:path w="1591944" h="1587500">
                  <a:moveTo>
                    <a:pt x="520306" y="952817"/>
                  </a:moveTo>
                  <a:lnTo>
                    <a:pt x="518807" y="949769"/>
                  </a:lnTo>
                  <a:lnTo>
                    <a:pt x="511111" y="949769"/>
                  </a:lnTo>
                  <a:lnTo>
                    <a:pt x="508063" y="952817"/>
                  </a:lnTo>
                  <a:lnTo>
                    <a:pt x="508063" y="960501"/>
                  </a:lnTo>
                  <a:lnTo>
                    <a:pt x="511111" y="961999"/>
                  </a:lnTo>
                  <a:lnTo>
                    <a:pt x="518807" y="961999"/>
                  </a:lnTo>
                  <a:lnTo>
                    <a:pt x="520306" y="960501"/>
                  </a:lnTo>
                  <a:lnTo>
                    <a:pt x="520306" y="955916"/>
                  </a:lnTo>
                  <a:lnTo>
                    <a:pt x="520306" y="952817"/>
                  </a:lnTo>
                  <a:close/>
                </a:path>
                <a:path w="1591944" h="1587500">
                  <a:moveTo>
                    <a:pt x="524903" y="1101166"/>
                  </a:moveTo>
                  <a:lnTo>
                    <a:pt x="521855" y="1098105"/>
                  </a:lnTo>
                  <a:lnTo>
                    <a:pt x="512660" y="1098105"/>
                  </a:lnTo>
                  <a:lnTo>
                    <a:pt x="509612" y="1101166"/>
                  </a:lnTo>
                  <a:lnTo>
                    <a:pt x="509612" y="1110348"/>
                  </a:lnTo>
                  <a:lnTo>
                    <a:pt x="512660" y="1113409"/>
                  </a:lnTo>
                  <a:lnTo>
                    <a:pt x="521855" y="1113409"/>
                  </a:lnTo>
                  <a:lnTo>
                    <a:pt x="524903" y="1110348"/>
                  </a:lnTo>
                  <a:lnTo>
                    <a:pt x="524903" y="1105750"/>
                  </a:lnTo>
                  <a:lnTo>
                    <a:pt x="524903" y="1101166"/>
                  </a:lnTo>
                  <a:close/>
                </a:path>
                <a:path w="1591944" h="1587500">
                  <a:moveTo>
                    <a:pt x="541743" y="1368780"/>
                  </a:moveTo>
                  <a:lnTo>
                    <a:pt x="523354" y="1367256"/>
                  </a:lnTo>
                  <a:lnTo>
                    <a:pt x="523354" y="1362671"/>
                  </a:lnTo>
                  <a:lnTo>
                    <a:pt x="520306" y="1359611"/>
                  </a:lnTo>
                  <a:lnTo>
                    <a:pt x="515708" y="1358074"/>
                  </a:lnTo>
                  <a:lnTo>
                    <a:pt x="512660" y="1341259"/>
                  </a:lnTo>
                  <a:lnTo>
                    <a:pt x="509612" y="1358074"/>
                  </a:lnTo>
                  <a:lnTo>
                    <a:pt x="506564" y="1359611"/>
                  </a:lnTo>
                  <a:lnTo>
                    <a:pt x="503466" y="1362671"/>
                  </a:lnTo>
                  <a:lnTo>
                    <a:pt x="501967" y="1365732"/>
                  </a:lnTo>
                  <a:lnTo>
                    <a:pt x="485127" y="1368780"/>
                  </a:lnTo>
                  <a:lnTo>
                    <a:pt x="501967" y="1371841"/>
                  </a:lnTo>
                  <a:lnTo>
                    <a:pt x="503466" y="1376438"/>
                  </a:lnTo>
                  <a:lnTo>
                    <a:pt x="506564" y="1379486"/>
                  </a:lnTo>
                  <a:lnTo>
                    <a:pt x="509612" y="1379486"/>
                  </a:lnTo>
                  <a:lnTo>
                    <a:pt x="512660" y="1397838"/>
                  </a:lnTo>
                  <a:lnTo>
                    <a:pt x="515708" y="1379486"/>
                  </a:lnTo>
                  <a:lnTo>
                    <a:pt x="518807" y="1379486"/>
                  </a:lnTo>
                  <a:lnTo>
                    <a:pt x="521855" y="1376438"/>
                  </a:lnTo>
                  <a:lnTo>
                    <a:pt x="523354" y="1371841"/>
                  </a:lnTo>
                  <a:lnTo>
                    <a:pt x="541743" y="1368780"/>
                  </a:lnTo>
                  <a:close/>
                </a:path>
                <a:path w="1591944" h="1587500">
                  <a:moveTo>
                    <a:pt x="543293" y="409956"/>
                  </a:moveTo>
                  <a:lnTo>
                    <a:pt x="540194" y="406920"/>
                  </a:lnTo>
                  <a:lnTo>
                    <a:pt x="532549" y="406920"/>
                  </a:lnTo>
                  <a:lnTo>
                    <a:pt x="529501" y="409956"/>
                  </a:lnTo>
                  <a:lnTo>
                    <a:pt x="529501" y="417601"/>
                  </a:lnTo>
                  <a:lnTo>
                    <a:pt x="532549" y="419150"/>
                  </a:lnTo>
                  <a:lnTo>
                    <a:pt x="540194" y="419150"/>
                  </a:lnTo>
                  <a:lnTo>
                    <a:pt x="543293" y="417601"/>
                  </a:lnTo>
                  <a:lnTo>
                    <a:pt x="543293" y="413004"/>
                  </a:lnTo>
                  <a:lnTo>
                    <a:pt x="543293" y="409956"/>
                  </a:lnTo>
                  <a:close/>
                </a:path>
                <a:path w="1591944" h="1587500">
                  <a:moveTo>
                    <a:pt x="575411" y="1212799"/>
                  </a:moveTo>
                  <a:lnTo>
                    <a:pt x="572363" y="1208214"/>
                  </a:lnTo>
                  <a:lnTo>
                    <a:pt x="563168" y="1208214"/>
                  </a:lnTo>
                  <a:lnTo>
                    <a:pt x="560120" y="1212799"/>
                  </a:lnTo>
                  <a:lnTo>
                    <a:pt x="560120" y="1220444"/>
                  </a:lnTo>
                  <a:lnTo>
                    <a:pt x="563168" y="1225029"/>
                  </a:lnTo>
                  <a:lnTo>
                    <a:pt x="572363" y="1225029"/>
                  </a:lnTo>
                  <a:lnTo>
                    <a:pt x="575411" y="1220444"/>
                  </a:lnTo>
                  <a:lnTo>
                    <a:pt x="575411" y="1217396"/>
                  </a:lnTo>
                  <a:lnTo>
                    <a:pt x="575411" y="1212799"/>
                  </a:lnTo>
                  <a:close/>
                </a:path>
                <a:path w="1591944" h="1587500">
                  <a:moveTo>
                    <a:pt x="584606" y="1289265"/>
                  </a:moveTo>
                  <a:lnTo>
                    <a:pt x="581507" y="1286205"/>
                  </a:lnTo>
                  <a:lnTo>
                    <a:pt x="573862" y="1286205"/>
                  </a:lnTo>
                  <a:lnTo>
                    <a:pt x="570814" y="1289265"/>
                  </a:lnTo>
                  <a:lnTo>
                    <a:pt x="570814" y="1295387"/>
                  </a:lnTo>
                  <a:lnTo>
                    <a:pt x="573862" y="1298448"/>
                  </a:lnTo>
                  <a:lnTo>
                    <a:pt x="581507" y="1298448"/>
                  </a:lnTo>
                  <a:lnTo>
                    <a:pt x="584606" y="1295387"/>
                  </a:lnTo>
                  <a:lnTo>
                    <a:pt x="584606" y="1292326"/>
                  </a:lnTo>
                  <a:lnTo>
                    <a:pt x="584606" y="1289265"/>
                  </a:lnTo>
                  <a:close/>
                </a:path>
                <a:path w="1591944" h="1587500">
                  <a:moveTo>
                    <a:pt x="619785" y="394677"/>
                  </a:moveTo>
                  <a:lnTo>
                    <a:pt x="602945" y="391591"/>
                  </a:lnTo>
                  <a:lnTo>
                    <a:pt x="601446" y="386994"/>
                  </a:lnTo>
                  <a:lnTo>
                    <a:pt x="598347" y="383946"/>
                  </a:lnTo>
                  <a:lnTo>
                    <a:pt x="595299" y="383946"/>
                  </a:lnTo>
                  <a:lnTo>
                    <a:pt x="592251" y="365620"/>
                  </a:lnTo>
                  <a:lnTo>
                    <a:pt x="589203" y="383946"/>
                  </a:lnTo>
                  <a:lnTo>
                    <a:pt x="586105" y="383946"/>
                  </a:lnTo>
                  <a:lnTo>
                    <a:pt x="581507" y="386994"/>
                  </a:lnTo>
                  <a:lnTo>
                    <a:pt x="581507" y="391591"/>
                  </a:lnTo>
                  <a:lnTo>
                    <a:pt x="564667" y="394677"/>
                  </a:lnTo>
                  <a:lnTo>
                    <a:pt x="581507" y="396176"/>
                  </a:lnTo>
                  <a:lnTo>
                    <a:pt x="581507" y="400773"/>
                  </a:lnTo>
                  <a:lnTo>
                    <a:pt x="584606" y="403821"/>
                  </a:lnTo>
                  <a:lnTo>
                    <a:pt x="589203" y="405371"/>
                  </a:lnTo>
                  <a:lnTo>
                    <a:pt x="592251" y="422198"/>
                  </a:lnTo>
                  <a:lnTo>
                    <a:pt x="595299" y="405371"/>
                  </a:lnTo>
                  <a:lnTo>
                    <a:pt x="598347" y="403821"/>
                  </a:lnTo>
                  <a:lnTo>
                    <a:pt x="601446" y="400773"/>
                  </a:lnTo>
                  <a:lnTo>
                    <a:pt x="602945" y="397725"/>
                  </a:lnTo>
                  <a:lnTo>
                    <a:pt x="619785" y="394677"/>
                  </a:lnTo>
                  <a:close/>
                </a:path>
                <a:path w="1591944" h="1587500">
                  <a:moveTo>
                    <a:pt x="655002" y="220345"/>
                  </a:moveTo>
                  <a:lnTo>
                    <a:pt x="651903" y="218795"/>
                  </a:lnTo>
                  <a:lnTo>
                    <a:pt x="645807" y="218795"/>
                  </a:lnTo>
                  <a:lnTo>
                    <a:pt x="642759" y="220345"/>
                  </a:lnTo>
                  <a:lnTo>
                    <a:pt x="642759" y="227977"/>
                  </a:lnTo>
                  <a:lnTo>
                    <a:pt x="645807" y="231025"/>
                  </a:lnTo>
                  <a:lnTo>
                    <a:pt x="651903" y="231025"/>
                  </a:lnTo>
                  <a:lnTo>
                    <a:pt x="655002" y="227977"/>
                  </a:lnTo>
                  <a:lnTo>
                    <a:pt x="655002" y="224929"/>
                  </a:lnTo>
                  <a:lnTo>
                    <a:pt x="655002" y="220345"/>
                  </a:lnTo>
                  <a:close/>
                </a:path>
                <a:path w="1591944" h="1587500">
                  <a:moveTo>
                    <a:pt x="664146" y="270814"/>
                  </a:moveTo>
                  <a:lnTo>
                    <a:pt x="661098" y="269265"/>
                  </a:lnTo>
                  <a:lnTo>
                    <a:pt x="655002" y="269265"/>
                  </a:lnTo>
                  <a:lnTo>
                    <a:pt x="651903" y="270814"/>
                  </a:lnTo>
                  <a:lnTo>
                    <a:pt x="651903" y="278460"/>
                  </a:lnTo>
                  <a:lnTo>
                    <a:pt x="655002" y="281495"/>
                  </a:lnTo>
                  <a:lnTo>
                    <a:pt x="661098" y="281495"/>
                  </a:lnTo>
                  <a:lnTo>
                    <a:pt x="664146" y="278460"/>
                  </a:lnTo>
                  <a:lnTo>
                    <a:pt x="664146" y="275361"/>
                  </a:lnTo>
                  <a:lnTo>
                    <a:pt x="664146" y="270814"/>
                  </a:lnTo>
                  <a:close/>
                </a:path>
                <a:path w="1591944" h="1587500">
                  <a:moveTo>
                    <a:pt x="674890" y="234073"/>
                  </a:moveTo>
                  <a:lnTo>
                    <a:pt x="671842" y="231025"/>
                  </a:lnTo>
                  <a:lnTo>
                    <a:pt x="664146" y="231025"/>
                  </a:lnTo>
                  <a:lnTo>
                    <a:pt x="661098" y="234073"/>
                  </a:lnTo>
                  <a:lnTo>
                    <a:pt x="661098" y="240207"/>
                  </a:lnTo>
                  <a:lnTo>
                    <a:pt x="664146" y="243255"/>
                  </a:lnTo>
                  <a:lnTo>
                    <a:pt x="671842" y="243255"/>
                  </a:lnTo>
                  <a:lnTo>
                    <a:pt x="674890" y="240207"/>
                  </a:lnTo>
                  <a:lnTo>
                    <a:pt x="674890" y="237159"/>
                  </a:lnTo>
                  <a:lnTo>
                    <a:pt x="674890" y="234073"/>
                  </a:lnTo>
                  <a:close/>
                </a:path>
                <a:path w="1591944" h="1587500">
                  <a:moveTo>
                    <a:pt x="693229" y="246303"/>
                  </a:moveTo>
                  <a:lnTo>
                    <a:pt x="690181" y="243255"/>
                  </a:lnTo>
                  <a:lnTo>
                    <a:pt x="682536" y="243255"/>
                  </a:lnTo>
                  <a:lnTo>
                    <a:pt x="680986" y="246303"/>
                  </a:lnTo>
                  <a:lnTo>
                    <a:pt x="680986" y="253987"/>
                  </a:lnTo>
                  <a:lnTo>
                    <a:pt x="682536" y="257035"/>
                  </a:lnTo>
                  <a:lnTo>
                    <a:pt x="690181" y="257035"/>
                  </a:lnTo>
                  <a:lnTo>
                    <a:pt x="693229" y="253987"/>
                  </a:lnTo>
                  <a:lnTo>
                    <a:pt x="693229" y="250888"/>
                  </a:lnTo>
                  <a:lnTo>
                    <a:pt x="693229" y="246303"/>
                  </a:lnTo>
                  <a:close/>
                </a:path>
                <a:path w="1591944" h="1587500">
                  <a:moveTo>
                    <a:pt x="760577" y="1270914"/>
                  </a:moveTo>
                  <a:lnTo>
                    <a:pt x="757529" y="1267853"/>
                  </a:lnTo>
                  <a:lnTo>
                    <a:pt x="749884" y="1267853"/>
                  </a:lnTo>
                  <a:lnTo>
                    <a:pt x="746785" y="1270914"/>
                  </a:lnTo>
                  <a:lnTo>
                    <a:pt x="746785" y="1278559"/>
                  </a:lnTo>
                  <a:lnTo>
                    <a:pt x="749884" y="1281620"/>
                  </a:lnTo>
                  <a:lnTo>
                    <a:pt x="757529" y="1281620"/>
                  </a:lnTo>
                  <a:lnTo>
                    <a:pt x="760577" y="1278559"/>
                  </a:lnTo>
                  <a:lnTo>
                    <a:pt x="760577" y="1273975"/>
                  </a:lnTo>
                  <a:lnTo>
                    <a:pt x="760577" y="1270914"/>
                  </a:lnTo>
                  <a:close/>
                </a:path>
                <a:path w="1591944" h="1587500">
                  <a:moveTo>
                    <a:pt x="760577" y="156083"/>
                  </a:moveTo>
                  <a:lnTo>
                    <a:pt x="757529" y="153035"/>
                  </a:lnTo>
                  <a:lnTo>
                    <a:pt x="748334" y="153035"/>
                  </a:lnTo>
                  <a:lnTo>
                    <a:pt x="745286" y="156083"/>
                  </a:lnTo>
                  <a:lnTo>
                    <a:pt x="745286" y="165265"/>
                  </a:lnTo>
                  <a:lnTo>
                    <a:pt x="748334" y="168313"/>
                  </a:lnTo>
                  <a:lnTo>
                    <a:pt x="757529" y="168313"/>
                  </a:lnTo>
                  <a:lnTo>
                    <a:pt x="760577" y="165265"/>
                  </a:lnTo>
                  <a:lnTo>
                    <a:pt x="760577" y="160680"/>
                  </a:lnTo>
                  <a:lnTo>
                    <a:pt x="760577" y="156083"/>
                  </a:lnTo>
                  <a:close/>
                </a:path>
                <a:path w="1591944" h="1587500">
                  <a:moveTo>
                    <a:pt x="780465" y="223380"/>
                  </a:moveTo>
                  <a:lnTo>
                    <a:pt x="778967" y="220345"/>
                  </a:lnTo>
                  <a:lnTo>
                    <a:pt x="771271" y="220345"/>
                  </a:lnTo>
                  <a:lnTo>
                    <a:pt x="768223" y="223380"/>
                  </a:lnTo>
                  <a:lnTo>
                    <a:pt x="768223" y="229527"/>
                  </a:lnTo>
                  <a:lnTo>
                    <a:pt x="771271" y="232575"/>
                  </a:lnTo>
                  <a:lnTo>
                    <a:pt x="778967" y="232575"/>
                  </a:lnTo>
                  <a:lnTo>
                    <a:pt x="780465" y="229527"/>
                  </a:lnTo>
                  <a:lnTo>
                    <a:pt x="780465" y="226428"/>
                  </a:lnTo>
                  <a:lnTo>
                    <a:pt x="780465" y="223380"/>
                  </a:lnTo>
                  <a:close/>
                </a:path>
                <a:path w="1591944" h="1587500">
                  <a:moveTo>
                    <a:pt x="806488" y="70459"/>
                  </a:moveTo>
                  <a:lnTo>
                    <a:pt x="803440" y="67411"/>
                  </a:lnTo>
                  <a:lnTo>
                    <a:pt x="797293" y="67411"/>
                  </a:lnTo>
                  <a:lnTo>
                    <a:pt x="794245" y="70459"/>
                  </a:lnTo>
                  <a:lnTo>
                    <a:pt x="794245" y="78092"/>
                  </a:lnTo>
                  <a:lnTo>
                    <a:pt x="797293" y="81140"/>
                  </a:lnTo>
                  <a:lnTo>
                    <a:pt x="803440" y="81140"/>
                  </a:lnTo>
                  <a:lnTo>
                    <a:pt x="806488" y="78092"/>
                  </a:lnTo>
                  <a:lnTo>
                    <a:pt x="806488" y="73507"/>
                  </a:lnTo>
                  <a:lnTo>
                    <a:pt x="806488" y="70459"/>
                  </a:lnTo>
                  <a:close/>
                </a:path>
                <a:path w="1591944" h="1587500">
                  <a:moveTo>
                    <a:pt x="824128" y="1106779"/>
                  </a:moveTo>
                  <a:lnTo>
                    <a:pt x="796137" y="1080325"/>
                  </a:lnTo>
                  <a:lnTo>
                    <a:pt x="752665" y="1047851"/>
                  </a:lnTo>
                  <a:lnTo>
                    <a:pt x="710057" y="1006335"/>
                  </a:lnTo>
                  <a:lnTo>
                    <a:pt x="681609" y="970051"/>
                  </a:lnTo>
                  <a:lnTo>
                    <a:pt x="651700" y="932611"/>
                  </a:lnTo>
                  <a:lnTo>
                    <a:pt x="620941" y="893381"/>
                  </a:lnTo>
                  <a:lnTo>
                    <a:pt x="589927" y="851725"/>
                  </a:lnTo>
                  <a:lnTo>
                    <a:pt x="559244" y="807008"/>
                  </a:lnTo>
                  <a:lnTo>
                    <a:pt x="529501" y="758596"/>
                  </a:lnTo>
                  <a:lnTo>
                    <a:pt x="514210" y="763193"/>
                  </a:lnTo>
                  <a:lnTo>
                    <a:pt x="543306" y="811834"/>
                  </a:lnTo>
                  <a:lnTo>
                    <a:pt x="572477" y="857173"/>
                  </a:lnTo>
                  <a:lnTo>
                    <a:pt x="601827" y="899693"/>
                  </a:lnTo>
                  <a:lnTo>
                    <a:pt x="631431" y="939914"/>
                  </a:lnTo>
                  <a:lnTo>
                    <a:pt x="661365" y="978357"/>
                  </a:lnTo>
                  <a:lnTo>
                    <a:pt x="691730" y="1015517"/>
                  </a:lnTo>
                  <a:lnTo>
                    <a:pt x="706437" y="1038174"/>
                  </a:lnTo>
                  <a:lnTo>
                    <a:pt x="741654" y="1085481"/>
                  </a:lnTo>
                  <a:lnTo>
                    <a:pt x="784047" y="1126490"/>
                  </a:lnTo>
                  <a:lnTo>
                    <a:pt x="820280" y="1130223"/>
                  </a:lnTo>
                  <a:lnTo>
                    <a:pt x="824128" y="1106779"/>
                  </a:lnTo>
                  <a:close/>
                </a:path>
                <a:path w="1591944" h="1587500">
                  <a:moveTo>
                    <a:pt x="850861" y="260083"/>
                  </a:moveTo>
                  <a:lnTo>
                    <a:pt x="847813" y="257035"/>
                  </a:lnTo>
                  <a:lnTo>
                    <a:pt x="840168" y="257035"/>
                  </a:lnTo>
                  <a:lnTo>
                    <a:pt x="837120" y="260083"/>
                  </a:lnTo>
                  <a:lnTo>
                    <a:pt x="837120" y="266217"/>
                  </a:lnTo>
                  <a:lnTo>
                    <a:pt x="840168" y="269265"/>
                  </a:lnTo>
                  <a:lnTo>
                    <a:pt x="847813" y="269265"/>
                  </a:lnTo>
                  <a:lnTo>
                    <a:pt x="850861" y="266217"/>
                  </a:lnTo>
                  <a:lnTo>
                    <a:pt x="850861" y="263131"/>
                  </a:lnTo>
                  <a:lnTo>
                    <a:pt x="850861" y="260083"/>
                  </a:lnTo>
                  <a:close/>
                </a:path>
                <a:path w="1591944" h="1587500">
                  <a:moveTo>
                    <a:pt x="850861" y="166814"/>
                  </a:moveTo>
                  <a:lnTo>
                    <a:pt x="847813" y="163715"/>
                  </a:lnTo>
                  <a:lnTo>
                    <a:pt x="838619" y="163715"/>
                  </a:lnTo>
                  <a:lnTo>
                    <a:pt x="835571" y="166814"/>
                  </a:lnTo>
                  <a:lnTo>
                    <a:pt x="835571" y="176009"/>
                  </a:lnTo>
                  <a:lnTo>
                    <a:pt x="838619" y="179044"/>
                  </a:lnTo>
                  <a:lnTo>
                    <a:pt x="847813" y="179044"/>
                  </a:lnTo>
                  <a:lnTo>
                    <a:pt x="850861" y="176009"/>
                  </a:lnTo>
                  <a:lnTo>
                    <a:pt x="850861" y="171411"/>
                  </a:lnTo>
                  <a:lnTo>
                    <a:pt x="850861" y="166814"/>
                  </a:lnTo>
                  <a:close/>
                </a:path>
                <a:path w="1591944" h="1587500">
                  <a:moveTo>
                    <a:pt x="913612" y="1217396"/>
                  </a:moveTo>
                  <a:lnTo>
                    <a:pt x="910564" y="1214335"/>
                  </a:lnTo>
                  <a:lnTo>
                    <a:pt x="904417" y="1214335"/>
                  </a:lnTo>
                  <a:lnTo>
                    <a:pt x="901369" y="1217396"/>
                  </a:lnTo>
                  <a:lnTo>
                    <a:pt x="901369" y="1223505"/>
                  </a:lnTo>
                  <a:lnTo>
                    <a:pt x="904417" y="1226566"/>
                  </a:lnTo>
                  <a:lnTo>
                    <a:pt x="910564" y="1226566"/>
                  </a:lnTo>
                  <a:lnTo>
                    <a:pt x="913612" y="1223505"/>
                  </a:lnTo>
                  <a:lnTo>
                    <a:pt x="913612" y="1220444"/>
                  </a:lnTo>
                  <a:lnTo>
                    <a:pt x="913612" y="1217396"/>
                  </a:lnTo>
                  <a:close/>
                </a:path>
                <a:path w="1591944" h="1587500">
                  <a:moveTo>
                    <a:pt x="967168" y="325831"/>
                  </a:moveTo>
                  <a:lnTo>
                    <a:pt x="964120" y="322783"/>
                  </a:lnTo>
                  <a:lnTo>
                    <a:pt x="954938" y="322783"/>
                  </a:lnTo>
                  <a:lnTo>
                    <a:pt x="951890" y="325831"/>
                  </a:lnTo>
                  <a:lnTo>
                    <a:pt x="951890" y="335026"/>
                  </a:lnTo>
                  <a:lnTo>
                    <a:pt x="954938" y="338061"/>
                  </a:lnTo>
                  <a:lnTo>
                    <a:pt x="964120" y="338061"/>
                  </a:lnTo>
                  <a:lnTo>
                    <a:pt x="967168" y="335026"/>
                  </a:lnTo>
                  <a:lnTo>
                    <a:pt x="967168" y="330428"/>
                  </a:lnTo>
                  <a:lnTo>
                    <a:pt x="967168" y="325831"/>
                  </a:lnTo>
                  <a:close/>
                </a:path>
                <a:path w="1591944" h="1587500">
                  <a:moveTo>
                    <a:pt x="984008" y="156083"/>
                  </a:moveTo>
                  <a:lnTo>
                    <a:pt x="967168" y="154584"/>
                  </a:lnTo>
                  <a:lnTo>
                    <a:pt x="967168" y="149987"/>
                  </a:lnTo>
                  <a:lnTo>
                    <a:pt x="964120" y="146951"/>
                  </a:lnTo>
                  <a:lnTo>
                    <a:pt x="959523" y="145402"/>
                  </a:lnTo>
                  <a:lnTo>
                    <a:pt x="956487" y="128574"/>
                  </a:lnTo>
                  <a:lnTo>
                    <a:pt x="953376" y="145402"/>
                  </a:lnTo>
                  <a:lnTo>
                    <a:pt x="950341" y="145402"/>
                  </a:lnTo>
                  <a:lnTo>
                    <a:pt x="947293" y="149987"/>
                  </a:lnTo>
                  <a:lnTo>
                    <a:pt x="945743" y="153035"/>
                  </a:lnTo>
                  <a:lnTo>
                    <a:pt x="928903" y="156083"/>
                  </a:lnTo>
                  <a:lnTo>
                    <a:pt x="945743" y="159181"/>
                  </a:lnTo>
                  <a:lnTo>
                    <a:pt x="945743" y="162229"/>
                  </a:lnTo>
                  <a:lnTo>
                    <a:pt x="948842" y="165265"/>
                  </a:lnTo>
                  <a:lnTo>
                    <a:pt x="953376" y="166814"/>
                  </a:lnTo>
                  <a:lnTo>
                    <a:pt x="956487" y="185140"/>
                  </a:lnTo>
                  <a:lnTo>
                    <a:pt x="959523" y="166814"/>
                  </a:lnTo>
                  <a:lnTo>
                    <a:pt x="962571" y="166814"/>
                  </a:lnTo>
                  <a:lnTo>
                    <a:pt x="965619" y="163715"/>
                  </a:lnTo>
                  <a:lnTo>
                    <a:pt x="967168" y="159181"/>
                  </a:lnTo>
                  <a:lnTo>
                    <a:pt x="984008" y="156083"/>
                  </a:lnTo>
                  <a:close/>
                </a:path>
                <a:path w="1591944" h="1587500">
                  <a:moveTo>
                    <a:pt x="1143139" y="1177632"/>
                  </a:moveTo>
                  <a:lnTo>
                    <a:pt x="1140091" y="1174572"/>
                  </a:lnTo>
                  <a:lnTo>
                    <a:pt x="1133995" y="1174572"/>
                  </a:lnTo>
                  <a:lnTo>
                    <a:pt x="1130896" y="1177632"/>
                  </a:lnTo>
                  <a:lnTo>
                    <a:pt x="1130896" y="1183741"/>
                  </a:lnTo>
                  <a:lnTo>
                    <a:pt x="1133995" y="1186802"/>
                  </a:lnTo>
                  <a:lnTo>
                    <a:pt x="1140091" y="1186802"/>
                  </a:lnTo>
                  <a:lnTo>
                    <a:pt x="1143139" y="1183741"/>
                  </a:lnTo>
                  <a:lnTo>
                    <a:pt x="1143139" y="1180693"/>
                  </a:lnTo>
                  <a:lnTo>
                    <a:pt x="1143139" y="1177632"/>
                  </a:lnTo>
                  <a:close/>
                </a:path>
                <a:path w="1591944" h="1587500">
                  <a:moveTo>
                    <a:pt x="1143139" y="1087412"/>
                  </a:moveTo>
                  <a:lnTo>
                    <a:pt x="1140091" y="1085875"/>
                  </a:lnTo>
                  <a:lnTo>
                    <a:pt x="1133995" y="1085875"/>
                  </a:lnTo>
                  <a:lnTo>
                    <a:pt x="1130896" y="1087412"/>
                  </a:lnTo>
                  <a:lnTo>
                    <a:pt x="1130896" y="1095044"/>
                  </a:lnTo>
                  <a:lnTo>
                    <a:pt x="1133995" y="1098105"/>
                  </a:lnTo>
                  <a:lnTo>
                    <a:pt x="1140091" y="1098105"/>
                  </a:lnTo>
                  <a:lnTo>
                    <a:pt x="1143139" y="1095044"/>
                  </a:lnTo>
                  <a:lnTo>
                    <a:pt x="1143139" y="1091996"/>
                  </a:lnTo>
                  <a:lnTo>
                    <a:pt x="1143139" y="1087412"/>
                  </a:lnTo>
                  <a:close/>
                </a:path>
                <a:path w="1591944" h="1587500">
                  <a:moveTo>
                    <a:pt x="1173772" y="1348905"/>
                  </a:moveTo>
                  <a:lnTo>
                    <a:pt x="1170724" y="1345844"/>
                  </a:lnTo>
                  <a:lnTo>
                    <a:pt x="1163078" y="1345844"/>
                  </a:lnTo>
                  <a:lnTo>
                    <a:pt x="1159979" y="1348905"/>
                  </a:lnTo>
                  <a:lnTo>
                    <a:pt x="1159979" y="1356550"/>
                  </a:lnTo>
                  <a:lnTo>
                    <a:pt x="1163078" y="1359611"/>
                  </a:lnTo>
                  <a:lnTo>
                    <a:pt x="1170724" y="1359611"/>
                  </a:lnTo>
                  <a:lnTo>
                    <a:pt x="1173772" y="1356550"/>
                  </a:lnTo>
                  <a:lnTo>
                    <a:pt x="1173772" y="1351965"/>
                  </a:lnTo>
                  <a:lnTo>
                    <a:pt x="1173772" y="1348905"/>
                  </a:lnTo>
                  <a:close/>
                </a:path>
                <a:path w="1591944" h="1587500">
                  <a:moveTo>
                    <a:pt x="1205890" y="1099642"/>
                  </a:moveTo>
                  <a:lnTo>
                    <a:pt x="1202842" y="1096581"/>
                  </a:lnTo>
                  <a:lnTo>
                    <a:pt x="1193660" y="1096581"/>
                  </a:lnTo>
                  <a:lnTo>
                    <a:pt x="1190612" y="1099642"/>
                  </a:lnTo>
                  <a:lnTo>
                    <a:pt x="1190612" y="1108811"/>
                  </a:lnTo>
                  <a:lnTo>
                    <a:pt x="1193660" y="1111872"/>
                  </a:lnTo>
                  <a:lnTo>
                    <a:pt x="1202842" y="1111872"/>
                  </a:lnTo>
                  <a:lnTo>
                    <a:pt x="1205890" y="1108811"/>
                  </a:lnTo>
                  <a:lnTo>
                    <a:pt x="1205890" y="1104226"/>
                  </a:lnTo>
                  <a:lnTo>
                    <a:pt x="1205890" y="1099642"/>
                  </a:lnTo>
                  <a:close/>
                </a:path>
                <a:path w="1591944" h="1587500">
                  <a:moveTo>
                    <a:pt x="1207439" y="1044575"/>
                  </a:moveTo>
                  <a:lnTo>
                    <a:pt x="1202842" y="1039990"/>
                  </a:lnTo>
                  <a:lnTo>
                    <a:pt x="1195209" y="1039990"/>
                  </a:lnTo>
                  <a:lnTo>
                    <a:pt x="1190612" y="1044575"/>
                  </a:lnTo>
                  <a:lnTo>
                    <a:pt x="1190612" y="1053769"/>
                  </a:lnTo>
                  <a:lnTo>
                    <a:pt x="1195209" y="1056805"/>
                  </a:lnTo>
                  <a:lnTo>
                    <a:pt x="1202842" y="1056805"/>
                  </a:lnTo>
                  <a:lnTo>
                    <a:pt x="1207439" y="1053769"/>
                  </a:lnTo>
                  <a:lnTo>
                    <a:pt x="1207439" y="1049172"/>
                  </a:lnTo>
                  <a:lnTo>
                    <a:pt x="1207439" y="1044575"/>
                  </a:lnTo>
                  <a:close/>
                </a:path>
                <a:path w="1591944" h="1587500">
                  <a:moveTo>
                    <a:pt x="1305369" y="1001788"/>
                  </a:moveTo>
                  <a:lnTo>
                    <a:pt x="1302321" y="998702"/>
                  </a:lnTo>
                  <a:lnTo>
                    <a:pt x="1294676" y="998702"/>
                  </a:lnTo>
                  <a:lnTo>
                    <a:pt x="1291628" y="1001788"/>
                  </a:lnTo>
                  <a:lnTo>
                    <a:pt x="1291628" y="1009434"/>
                  </a:lnTo>
                  <a:lnTo>
                    <a:pt x="1294676" y="1012482"/>
                  </a:lnTo>
                  <a:lnTo>
                    <a:pt x="1302321" y="1012482"/>
                  </a:lnTo>
                  <a:lnTo>
                    <a:pt x="1305369" y="1009434"/>
                  </a:lnTo>
                  <a:lnTo>
                    <a:pt x="1305369" y="1006335"/>
                  </a:lnTo>
                  <a:lnTo>
                    <a:pt x="1305369" y="1001788"/>
                  </a:lnTo>
                  <a:close/>
                </a:path>
                <a:path w="1591944" h="1587500">
                  <a:moveTo>
                    <a:pt x="1319161" y="1169987"/>
                  </a:moveTo>
                  <a:lnTo>
                    <a:pt x="1316113" y="1166926"/>
                  </a:lnTo>
                  <a:lnTo>
                    <a:pt x="1308417" y="1166926"/>
                  </a:lnTo>
                  <a:lnTo>
                    <a:pt x="1305369" y="1169987"/>
                  </a:lnTo>
                  <a:lnTo>
                    <a:pt x="1305369" y="1177632"/>
                  </a:lnTo>
                  <a:lnTo>
                    <a:pt x="1308417" y="1180693"/>
                  </a:lnTo>
                  <a:lnTo>
                    <a:pt x="1316113" y="1180693"/>
                  </a:lnTo>
                  <a:lnTo>
                    <a:pt x="1319161" y="1177632"/>
                  </a:lnTo>
                  <a:lnTo>
                    <a:pt x="1319161" y="1173035"/>
                  </a:lnTo>
                  <a:lnTo>
                    <a:pt x="1319161" y="1169987"/>
                  </a:lnTo>
                  <a:close/>
                </a:path>
                <a:path w="1591944" h="1587500">
                  <a:moveTo>
                    <a:pt x="1320711" y="1039990"/>
                  </a:moveTo>
                  <a:lnTo>
                    <a:pt x="1317612" y="1036942"/>
                  </a:lnTo>
                  <a:lnTo>
                    <a:pt x="1308417" y="1036942"/>
                  </a:lnTo>
                  <a:lnTo>
                    <a:pt x="1305369" y="1039990"/>
                  </a:lnTo>
                  <a:lnTo>
                    <a:pt x="1305369" y="1049172"/>
                  </a:lnTo>
                  <a:lnTo>
                    <a:pt x="1308417" y="1052220"/>
                  </a:lnTo>
                  <a:lnTo>
                    <a:pt x="1317612" y="1052220"/>
                  </a:lnTo>
                  <a:lnTo>
                    <a:pt x="1320711" y="1049172"/>
                  </a:lnTo>
                  <a:lnTo>
                    <a:pt x="1320711" y="1044575"/>
                  </a:lnTo>
                  <a:lnTo>
                    <a:pt x="1320711" y="1039990"/>
                  </a:lnTo>
                  <a:close/>
                </a:path>
                <a:path w="1591944" h="1587500">
                  <a:moveTo>
                    <a:pt x="1357439" y="1212799"/>
                  </a:moveTo>
                  <a:lnTo>
                    <a:pt x="1339049" y="1209738"/>
                  </a:lnTo>
                  <a:lnTo>
                    <a:pt x="1339049" y="1206690"/>
                  </a:lnTo>
                  <a:lnTo>
                    <a:pt x="1336001" y="1203629"/>
                  </a:lnTo>
                  <a:lnTo>
                    <a:pt x="1331404" y="1202093"/>
                  </a:lnTo>
                  <a:lnTo>
                    <a:pt x="1328356" y="1185278"/>
                  </a:lnTo>
                  <a:lnTo>
                    <a:pt x="1326807" y="1202093"/>
                  </a:lnTo>
                  <a:lnTo>
                    <a:pt x="1322209" y="1202093"/>
                  </a:lnTo>
                  <a:lnTo>
                    <a:pt x="1319161" y="1205153"/>
                  </a:lnTo>
                  <a:lnTo>
                    <a:pt x="1317612" y="1209738"/>
                  </a:lnTo>
                  <a:lnTo>
                    <a:pt x="1300772" y="1212799"/>
                  </a:lnTo>
                  <a:lnTo>
                    <a:pt x="1317612" y="1215859"/>
                  </a:lnTo>
                  <a:lnTo>
                    <a:pt x="1319161" y="1218920"/>
                  </a:lnTo>
                  <a:lnTo>
                    <a:pt x="1322209" y="1221981"/>
                  </a:lnTo>
                  <a:lnTo>
                    <a:pt x="1325257" y="1223505"/>
                  </a:lnTo>
                  <a:lnTo>
                    <a:pt x="1328356" y="1241856"/>
                  </a:lnTo>
                  <a:lnTo>
                    <a:pt x="1331404" y="1223505"/>
                  </a:lnTo>
                  <a:lnTo>
                    <a:pt x="1336001" y="1223505"/>
                  </a:lnTo>
                  <a:lnTo>
                    <a:pt x="1339049" y="1220444"/>
                  </a:lnTo>
                  <a:lnTo>
                    <a:pt x="1339049" y="1215859"/>
                  </a:lnTo>
                  <a:lnTo>
                    <a:pt x="1357439" y="1212799"/>
                  </a:lnTo>
                  <a:close/>
                </a:path>
                <a:path w="1591944" h="1587500">
                  <a:moveTo>
                    <a:pt x="1377315" y="1206690"/>
                  </a:moveTo>
                  <a:lnTo>
                    <a:pt x="1374267" y="1203629"/>
                  </a:lnTo>
                  <a:lnTo>
                    <a:pt x="1366570" y="1203629"/>
                  </a:lnTo>
                  <a:lnTo>
                    <a:pt x="1363535" y="1206690"/>
                  </a:lnTo>
                  <a:lnTo>
                    <a:pt x="1363535" y="1214335"/>
                  </a:lnTo>
                  <a:lnTo>
                    <a:pt x="1366570" y="1217396"/>
                  </a:lnTo>
                  <a:lnTo>
                    <a:pt x="1374267" y="1217396"/>
                  </a:lnTo>
                  <a:lnTo>
                    <a:pt x="1377315" y="1214335"/>
                  </a:lnTo>
                  <a:lnTo>
                    <a:pt x="1377315" y="1209738"/>
                  </a:lnTo>
                  <a:lnTo>
                    <a:pt x="1377315" y="1206690"/>
                  </a:lnTo>
                  <a:close/>
                </a:path>
                <a:path w="1591944" h="1587500">
                  <a:moveTo>
                    <a:pt x="1389557" y="1102702"/>
                  </a:moveTo>
                  <a:lnTo>
                    <a:pt x="1386509" y="1099642"/>
                  </a:lnTo>
                  <a:lnTo>
                    <a:pt x="1380363" y="1099642"/>
                  </a:lnTo>
                  <a:lnTo>
                    <a:pt x="1377315" y="1102702"/>
                  </a:lnTo>
                  <a:lnTo>
                    <a:pt x="1377315" y="1110348"/>
                  </a:lnTo>
                  <a:lnTo>
                    <a:pt x="1380363" y="1113409"/>
                  </a:lnTo>
                  <a:lnTo>
                    <a:pt x="1386509" y="1113409"/>
                  </a:lnTo>
                  <a:lnTo>
                    <a:pt x="1389557" y="1110348"/>
                  </a:lnTo>
                  <a:lnTo>
                    <a:pt x="1389557" y="1105750"/>
                  </a:lnTo>
                  <a:lnTo>
                    <a:pt x="1389557" y="1102702"/>
                  </a:lnTo>
                  <a:close/>
                </a:path>
                <a:path w="1591944" h="1587500">
                  <a:moveTo>
                    <a:pt x="1421688" y="1038491"/>
                  </a:moveTo>
                  <a:lnTo>
                    <a:pt x="1404848" y="1035392"/>
                  </a:lnTo>
                  <a:lnTo>
                    <a:pt x="1403350" y="1032344"/>
                  </a:lnTo>
                  <a:lnTo>
                    <a:pt x="1400251" y="1029296"/>
                  </a:lnTo>
                  <a:lnTo>
                    <a:pt x="1395653" y="1027747"/>
                  </a:lnTo>
                  <a:lnTo>
                    <a:pt x="1392605" y="1010932"/>
                  </a:lnTo>
                  <a:lnTo>
                    <a:pt x="1391056" y="1027747"/>
                  </a:lnTo>
                  <a:lnTo>
                    <a:pt x="1386509" y="1027747"/>
                  </a:lnTo>
                  <a:lnTo>
                    <a:pt x="1383411" y="1030795"/>
                  </a:lnTo>
                  <a:lnTo>
                    <a:pt x="1381912" y="1035392"/>
                  </a:lnTo>
                  <a:lnTo>
                    <a:pt x="1365084" y="1038491"/>
                  </a:lnTo>
                  <a:lnTo>
                    <a:pt x="1381912" y="1041539"/>
                  </a:lnTo>
                  <a:lnTo>
                    <a:pt x="1383411" y="1044575"/>
                  </a:lnTo>
                  <a:lnTo>
                    <a:pt x="1386509" y="1047623"/>
                  </a:lnTo>
                  <a:lnTo>
                    <a:pt x="1389557" y="1049172"/>
                  </a:lnTo>
                  <a:lnTo>
                    <a:pt x="1392605" y="1067549"/>
                  </a:lnTo>
                  <a:lnTo>
                    <a:pt x="1395653" y="1049172"/>
                  </a:lnTo>
                  <a:lnTo>
                    <a:pt x="1400251" y="1047623"/>
                  </a:lnTo>
                  <a:lnTo>
                    <a:pt x="1403350" y="1046124"/>
                  </a:lnTo>
                  <a:lnTo>
                    <a:pt x="1404848" y="1041539"/>
                  </a:lnTo>
                  <a:lnTo>
                    <a:pt x="1421688" y="1038491"/>
                  </a:lnTo>
                  <a:close/>
                </a:path>
                <a:path w="1591944" h="1587500">
                  <a:moveTo>
                    <a:pt x="1430883" y="1087412"/>
                  </a:moveTo>
                  <a:lnTo>
                    <a:pt x="1427835" y="1082814"/>
                  </a:lnTo>
                  <a:lnTo>
                    <a:pt x="1418640" y="1082814"/>
                  </a:lnTo>
                  <a:lnTo>
                    <a:pt x="1415592" y="1087412"/>
                  </a:lnTo>
                  <a:lnTo>
                    <a:pt x="1415592" y="1095044"/>
                  </a:lnTo>
                  <a:lnTo>
                    <a:pt x="1418640" y="1099642"/>
                  </a:lnTo>
                  <a:lnTo>
                    <a:pt x="1427835" y="1099642"/>
                  </a:lnTo>
                  <a:lnTo>
                    <a:pt x="1430883" y="1095044"/>
                  </a:lnTo>
                  <a:lnTo>
                    <a:pt x="1430883" y="1090460"/>
                  </a:lnTo>
                  <a:lnTo>
                    <a:pt x="1430883" y="1087412"/>
                  </a:lnTo>
                  <a:close/>
                </a:path>
                <a:path w="1591944" h="1587500">
                  <a:moveTo>
                    <a:pt x="1591564" y="800100"/>
                  </a:moveTo>
                  <a:lnTo>
                    <a:pt x="1590522" y="762000"/>
                  </a:lnTo>
                  <a:lnTo>
                    <a:pt x="1587474" y="723900"/>
                  </a:lnTo>
                  <a:lnTo>
                    <a:pt x="1582369" y="673100"/>
                  </a:lnTo>
                  <a:lnTo>
                    <a:pt x="1579372" y="656958"/>
                  </a:lnTo>
                  <a:lnTo>
                    <a:pt x="1579372" y="800100"/>
                  </a:lnTo>
                  <a:lnTo>
                    <a:pt x="1578292" y="838200"/>
                  </a:lnTo>
                  <a:lnTo>
                    <a:pt x="1575244" y="876300"/>
                  </a:lnTo>
                  <a:lnTo>
                    <a:pt x="1570228" y="914400"/>
                  </a:lnTo>
                  <a:lnTo>
                    <a:pt x="1563306" y="952500"/>
                  </a:lnTo>
                  <a:lnTo>
                    <a:pt x="1554429" y="990600"/>
                  </a:lnTo>
                  <a:lnTo>
                    <a:pt x="1543837" y="1028700"/>
                  </a:lnTo>
                  <a:lnTo>
                    <a:pt x="1531391" y="1066800"/>
                  </a:lnTo>
                  <a:lnTo>
                    <a:pt x="1517294" y="1104900"/>
                  </a:lnTo>
                  <a:lnTo>
                    <a:pt x="1501482" y="1143000"/>
                  </a:lnTo>
                  <a:lnTo>
                    <a:pt x="1501635" y="1130300"/>
                  </a:lnTo>
                  <a:lnTo>
                    <a:pt x="1484134" y="1168400"/>
                  </a:lnTo>
                  <a:lnTo>
                    <a:pt x="1465173" y="1206500"/>
                  </a:lnTo>
                  <a:lnTo>
                    <a:pt x="1465326" y="1206500"/>
                  </a:lnTo>
                  <a:lnTo>
                    <a:pt x="1444675" y="1231900"/>
                  </a:lnTo>
                  <a:lnTo>
                    <a:pt x="1444828" y="1231900"/>
                  </a:lnTo>
                  <a:lnTo>
                    <a:pt x="1422717" y="1270000"/>
                  </a:lnTo>
                  <a:lnTo>
                    <a:pt x="1422869" y="1270000"/>
                  </a:lnTo>
                  <a:lnTo>
                    <a:pt x="1399374" y="1295400"/>
                  </a:lnTo>
                  <a:lnTo>
                    <a:pt x="1399527" y="1295400"/>
                  </a:lnTo>
                  <a:lnTo>
                    <a:pt x="1374635" y="1320800"/>
                  </a:lnTo>
                  <a:lnTo>
                    <a:pt x="1374838" y="1320800"/>
                  </a:lnTo>
                  <a:lnTo>
                    <a:pt x="1348600" y="1346200"/>
                  </a:lnTo>
                  <a:lnTo>
                    <a:pt x="1348803" y="1346200"/>
                  </a:lnTo>
                  <a:lnTo>
                    <a:pt x="1321333" y="1371600"/>
                  </a:lnTo>
                  <a:lnTo>
                    <a:pt x="1321536" y="1371600"/>
                  </a:lnTo>
                  <a:lnTo>
                    <a:pt x="1292821" y="1397000"/>
                  </a:lnTo>
                  <a:lnTo>
                    <a:pt x="1293025" y="1397000"/>
                  </a:lnTo>
                  <a:lnTo>
                    <a:pt x="1263180" y="1422400"/>
                  </a:lnTo>
                  <a:lnTo>
                    <a:pt x="1263434" y="1422400"/>
                  </a:lnTo>
                  <a:lnTo>
                    <a:pt x="1232446" y="1447800"/>
                  </a:lnTo>
                  <a:lnTo>
                    <a:pt x="1232649" y="1447800"/>
                  </a:lnTo>
                  <a:lnTo>
                    <a:pt x="1200632" y="1473200"/>
                  </a:lnTo>
                  <a:lnTo>
                    <a:pt x="1200886" y="1473200"/>
                  </a:lnTo>
                  <a:lnTo>
                    <a:pt x="1167777" y="1485900"/>
                  </a:lnTo>
                  <a:lnTo>
                    <a:pt x="1168031" y="1485900"/>
                  </a:lnTo>
                  <a:lnTo>
                    <a:pt x="1134046" y="1498600"/>
                  </a:lnTo>
                  <a:lnTo>
                    <a:pt x="1134313" y="1498600"/>
                  </a:lnTo>
                  <a:lnTo>
                    <a:pt x="1099400" y="1524000"/>
                  </a:lnTo>
                  <a:lnTo>
                    <a:pt x="1099654" y="1524000"/>
                  </a:lnTo>
                  <a:lnTo>
                    <a:pt x="1063866" y="1536700"/>
                  </a:lnTo>
                  <a:lnTo>
                    <a:pt x="1064120" y="1536700"/>
                  </a:lnTo>
                  <a:lnTo>
                    <a:pt x="1027557" y="1549400"/>
                  </a:lnTo>
                  <a:lnTo>
                    <a:pt x="1027811" y="1549400"/>
                  </a:lnTo>
                  <a:lnTo>
                    <a:pt x="990473" y="1562100"/>
                  </a:lnTo>
                  <a:lnTo>
                    <a:pt x="953020" y="1562100"/>
                  </a:lnTo>
                  <a:lnTo>
                    <a:pt x="914285" y="1574800"/>
                  </a:lnTo>
                  <a:lnTo>
                    <a:pt x="836041" y="1574800"/>
                  </a:lnTo>
                  <a:lnTo>
                    <a:pt x="795794" y="1587449"/>
                  </a:lnTo>
                  <a:lnTo>
                    <a:pt x="755611" y="1574800"/>
                  </a:lnTo>
                  <a:lnTo>
                    <a:pt x="677316" y="1574800"/>
                  </a:lnTo>
                  <a:lnTo>
                    <a:pt x="638632" y="1562100"/>
                  </a:lnTo>
                  <a:lnTo>
                    <a:pt x="601129" y="1562100"/>
                  </a:lnTo>
                  <a:lnTo>
                    <a:pt x="563791" y="1549400"/>
                  </a:lnTo>
                  <a:lnTo>
                    <a:pt x="564108" y="1549400"/>
                  </a:lnTo>
                  <a:lnTo>
                    <a:pt x="527481" y="1536700"/>
                  </a:lnTo>
                  <a:lnTo>
                    <a:pt x="527735" y="1536700"/>
                  </a:lnTo>
                  <a:lnTo>
                    <a:pt x="491947" y="1524000"/>
                  </a:lnTo>
                  <a:lnTo>
                    <a:pt x="492252" y="1524000"/>
                  </a:lnTo>
                  <a:lnTo>
                    <a:pt x="457288" y="1498600"/>
                  </a:lnTo>
                  <a:lnTo>
                    <a:pt x="457555" y="1498600"/>
                  </a:lnTo>
                  <a:lnTo>
                    <a:pt x="423519" y="1485900"/>
                  </a:lnTo>
                  <a:lnTo>
                    <a:pt x="423786" y="1485900"/>
                  </a:lnTo>
                  <a:lnTo>
                    <a:pt x="390740" y="1473200"/>
                  </a:lnTo>
                  <a:lnTo>
                    <a:pt x="390994" y="1473200"/>
                  </a:lnTo>
                  <a:lnTo>
                    <a:pt x="358914" y="1447800"/>
                  </a:lnTo>
                  <a:lnTo>
                    <a:pt x="359168" y="1447800"/>
                  </a:lnTo>
                  <a:lnTo>
                    <a:pt x="328168" y="1422400"/>
                  </a:lnTo>
                  <a:lnTo>
                    <a:pt x="328409" y="1422400"/>
                  </a:lnTo>
                  <a:lnTo>
                    <a:pt x="298538" y="1397000"/>
                  </a:lnTo>
                  <a:lnTo>
                    <a:pt x="298767" y="1397000"/>
                  </a:lnTo>
                  <a:lnTo>
                    <a:pt x="270052" y="1371600"/>
                  </a:lnTo>
                  <a:lnTo>
                    <a:pt x="270268" y="1371600"/>
                  </a:lnTo>
                  <a:lnTo>
                    <a:pt x="242760" y="1346200"/>
                  </a:lnTo>
                  <a:lnTo>
                    <a:pt x="242976" y="1346200"/>
                  </a:lnTo>
                  <a:lnTo>
                    <a:pt x="216750" y="1320800"/>
                  </a:lnTo>
                  <a:lnTo>
                    <a:pt x="216941" y="1320800"/>
                  </a:lnTo>
                  <a:lnTo>
                    <a:pt x="192036" y="1295400"/>
                  </a:lnTo>
                  <a:lnTo>
                    <a:pt x="192227" y="1295400"/>
                  </a:lnTo>
                  <a:lnTo>
                    <a:pt x="168706" y="1270000"/>
                  </a:lnTo>
                  <a:lnTo>
                    <a:pt x="168884" y="1270000"/>
                  </a:lnTo>
                  <a:lnTo>
                    <a:pt x="146761" y="1231900"/>
                  </a:lnTo>
                  <a:lnTo>
                    <a:pt x="146926" y="1231900"/>
                  </a:lnTo>
                  <a:lnTo>
                    <a:pt x="126276" y="1206500"/>
                  </a:lnTo>
                  <a:lnTo>
                    <a:pt x="126428" y="1206500"/>
                  </a:lnTo>
                  <a:lnTo>
                    <a:pt x="107340" y="1168400"/>
                  </a:lnTo>
                  <a:lnTo>
                    <a:pt x="107480" y="1168400"/>
                  </a:lnTo>
                  <a:lnTo>
                    <a:pt x="95808" y="1143000"/>
                  </a:lnTo>
                  <a:lnTo>
                    <a:pt x="89966" y="1130300"/>
                  </a:lnTo>
                  <a:lnTo>
                    <a:pt x="90093" y="1143000"/>
                  </a:lnTo>
                  <a:lnTo>
                    <a:pt x="74168" y="1104900"/>
                  </a:lnTo>
                  <a:lnTo>
                    <a:pt x="74295" y="1104900"/>
                  </a:lnTo>
                  <a:lnTo>
                    <a:pt x="60083" y="1066800"/>
                  </a:lnTo>
                  <a:lnTo>
                    <a:pt x="47663" y="1028700"/>
                  </a:lnTo>
                  <a:lnTo>
                    <a:pt x="37071" y="990600"/>
                  </a:lnTo>
                  <a:lnTo>
                    <a:pt x="28232" y="952500"/>
                  </a:lnTo>
                  <a:lnTo>
                    <a:pt x="21323" y="914400"/>
                  </a:lnTo>
                  <a:lnTo>
                    <a:pt x="16294" y="876300"/>
                  </a:lnTo>
                  <a:lnTo>
                    <a:pt x="13271" y="838200"/>
                  </a:lnTo>
                  <a:lnTo>
                    <a:pt x="12242" y="800100"/>
                  </a:lnTo>
                  <a:lnTo>
                    <a:pt x="13284" y="762000"/>
                  </a:lnTo>
                  <a:lnTo>
                    <a:pt x="16332" y="723900"/>
                  </a:lnTo>
                  <a:lnTo>
                    <a:pt x="21374" y="685800"/>
                  </a:lnTo>
                  <a:lnTo>
                    <a:pt x="28295" y="647700"/>
                  </a:lnTo>
                  <a:lnTo>
                    <a:pt x="37147" y="609600"/>
                  </a:lnTo>
                  <a:lnTo>
                    <a:pt x="47764" y="571500"/>
                  </a:lnTo>
                  <a:lnTo>
                    <a:pt x="60185" y="533400"/>
                  </a:lnTo>
                  <a:lnTo>
                    <a:pt x="74295" y="495300"/>
                  </a:lnTo>
                  <a:lnTo>
                    <a:pt x="74168" y="495300"/>
                  </a:lnTo>
                  <a:lnTo>
                    <a:pt x="90093" y="457200"/>
                  </a:lnTo>
                  <a:lnTo>
                    <a:pt x="89966" y="457200"/>
                  </a:lnTo>
                  <a:lnTo>
                    <a:pt x="107480" y="431800"/>
                  </a:lnTo>
                  <a:lnTo>
                    <a:pt x="107340" y="431800"/>
                  </a:lnTo>
                  <a:lnTo>
                    <a:pt x="126428" y="393700"/>
                  </a:lnTo>
                  <a:lnTo>
                    <a:pt x="126276" y="393700"/>
                  </a:lnTo>
                  <a:lnTo>
                    <a:pt x="146926" y="368300"/>
                  </a:lnTo>
                  <a:lnTo>
                    <a:pt x="146761" y="368300"/>
                  </a:lnTo>
                  <a:lnTo>
                    <a:pt x="168884" y="330200"/>
                  </a:lnTo>
                  <a:lnTo>
                    <a:pt x="168706" y="330200"/>
                  </a:lnTo>
                  <a:lnTo>
                    <a:pt x="192227" y="304800"/>
                  </a:lnTo>
                  <a:lnTo>
                    <a:pt x="192036" y="304800"/>
                  </a:lnTo>
                  <a:lnTo>
                    <a:pt x="216941" y="279400"/>
                  </a:lnTo>
                  <a:lnTo>
                    <a:pt x="216750" y="279400"/>
                  </a:lnTo>
                  <a:lnTo>
                    <a:pt x="242976" y="241300"/>
                  </a:lnTo>
                  <a:lnTo>
                    <a:pt x="242760" y="241300"/>
                  </a:lnTo>
                  <a:lnTo>
                    <a:pt x="270268" y="215900"/>
                  </a:lnTo>
                  <a:lnTo>
                    <a:pt x="270052" y="215900"/>
                  </a:lnTo>
                  <a:lnTo>
                    <a:pt x="298767" y="190500"/>
                  </a:lnTo>
                  <a:lnTo>
                    <a:pt x="298538" y="190500"/>
                  </a:lnTo>
                  <a:lnTo>
                    <a:pt x="328409" y="177800"/>
                  </a:lnTo>
                  <a:lnTo>
                    <a:pt x="328168" y="177800"/>
                  </a:lnTo>
                  <a:lnTo>
                    <a:pt x="359168" y="152400"/>
                  </a:lnTo>
                  <a:lnTo>
                    <a:pt x="358914" y="152400"/>
                  </a:lnTo>
                  <a:lnTo>
                    <a:pt x="390994" y="127000"/>
                  </a:lnTo>
                  <a:lnTo>
                    <a:pt x="390740" y="127000"/>
                  </a:lnTo>
                  <a:lnTo>
                    <a:pt x="423786" y="114300"/>
                  </a:lnTo>
                  <a:lnTo>
                    <a:pt x="423519" y="114300"/>
                  </a:lnTo>
                  <a:lnTo>
                    <a:pt x="457555" y="88900"/>
                  </a:lnTo>
                  <a:lnTo>
                    <a:pt x="457288" y="88900"/>
                  </a:lnTo>
                  <a:lnTo>
                    <a:pt x="492252" y="76200"/>
                  </a:lnTo>
                  <a:lnTo>
                    <a:pt x="491947" y="76200"/>
                  </a:lnTo>
                  <a:lnTo>
                    <a:pt x="527735" y="63500"/>
                  </a:lnTo>
                  <a:lnTo>
                    <a:pt x="527481" y="63500"/>
                  </a:lnTo>
                  <a:lnTo>
                    <a:pt x="564108" y="50800"/>
                  </a:lnTo>
                  <a:lnTo>
                    <a:pt x="563791" y="50800"/>
                  </a:lnTo>
                  <a:lnTo>
                    <a:pt x="601129" y="38100"/>
                  </a:lnTo>
                  <a:lnTo>
                    <a:pt x="600824" y="38100"/>
                  </a:lnTo>
                  <a:lnTo>
                    <a:pt x="638937" y="25400"/>
                  </a:lnTo>
                  <a:lnTo>
                    <a:pt x="716000" y="25400"/>
                  </a:lnTo>
                  <a:lnTo>
                    <a:pt x="755929" y="12700"/>
                  </a:lnTo>
                  <a:lnTo>
                    <a:pt x="835723" y="12700"/>
                  </a:lnTo>
                  <a:lnTo>
                    <a:pt x="875550" y="25400"/>
                  </a:lnTo>
                  <a:lnTo>
                    <a:pt x="952715" y="25400"/>
                  </a:lnTo>
                  <a:lnTo>
                    <a:pt x="990727" y="38100"/>
                  </a:lnTo>
                  <a:lnTo>
                    <a:pt x="990473" y="38100"/>
                  </a:lnTo>
                  <a:lnTo>
                    <a:pt x="1027811" y="50800"/>
                  </a:lnTo>
                  <a:lnTo>
                    <a:pt x="1027557" y="50800"/>
                  </a:lnTo>
                  <a:lnTo>
                    <a:pt x="1064120" y="63500"/>
                  </a:lnTo>
                  <a:lnTo>
                    <a:pt x="1063866" y="63500"/>
                  </a:lnTo>
                  <a:lnTo>
                    <a:pt x="1099654" y="76200"/>
                  </a:lnTo>
                  <a:lnTo>
                    <a:pt x="1099400" y="76200"/>
                  </a:lnTo>
                  <a:lnTo>
                    <a:pt x="1134313" y="88900"/>
                  </a:lnTo>
                  <a:lnTo>
                    <a:pt x="1134046" y="88900"/>
                  </a:lnTo>
                  <a:lnTo>
                    <a:pt x="1168031" y="114300"/>
                  </a:lnTo>
                  <a:lnTo>
                    <a:pt x="1167777" y="114300"/>
                  </a:lnTo>
                  <a:lnTo>
                    <a:pt x="1200886" y="127000"/>
                  </a:lnTo>
                  <a:lnTo>
                    <a:pt x="1200632" y="127000"/>
                  </a:lnTo>
                  <a:lnTo>
                    <a:pt x="1232649" y="152400"/>
                  </a:lnTo>
                  <a:lnTo>
                    <a:pt x="1232446" y="152400"/>
                  </a:lnTo>
                  <a:lnTo>
                    <a:pt x="1263434" y="177800"/>
                  </a:lnTo>
                  <a:lnTo>
                    <a:pt x="1263180" y="177800"/>
                  </a:lnTo>
                  <a:lnTo>
                    <a:pt x="1293025" y="190500"/>
                  </a:lnTo>
                  <a:lnTo>
                    <a:pt x="1292821" y="190500"/>
                  </a:lnTo>
                  <a:lnTo>
                    <a:pt x="1321536" y="215900"/>
                  </a:lnTo>
                  <a:lnTo>
                    <a:pt x="1321333" y="215900"/>
                  </a:lnTo>
                  <a:lnTo>
                    <a:pt x="1348803" y="241300"/>
                  </a:lnTo>
                  <a:lnTo>
                    <a:pt x="1348600" y="241300"/>
                  </a:lnTo>
                  <a:lnTo>
                    <a:pt x="1374838" y="279400"/>
                  </a:lnTo>
                  <a:lnTo>
                    <a:pt x="1374635" y="279400"/>
                  </a:lnTo>
                  <a:lnTo>
                    <a:pt x="1399527" y="304800"/>
                  </a:lnTo>
                  <a:lnTo>
                    <a:pt x="1399374" y="304800"/>
                  </a:lnTo>
                  <a:lnTo>
                    <a:pt x="1422869" y="330200"/>
                  </a:lnTo>
                  <a:lnTo>
                    <a:pt x="1422717" y="330200"/>
                  </a:lnTo>
                  <a:lnTo>
                    <a:pt x="1444828" y="368300"/>
                  </a:lnTo>
                  <a:lnTo>
                    <a:pt x="1444675" y="368300"/>
                  </a:lnTo>
                  <a:lnTo>
                    <a:pt x="1465326" y="393700"/>
                  </a:lnTo>
                  <a:lnTo>
                    <a:pt x="1465173" y="393700"/>
                  </a:lnTo>
                  <a:lnTo>
                    <a:pt x="1484236" y="431800"/>
                  </a:lnTo>
                  <a:lnTo>
                    <a:pt x="1501635" y="457200"/>
                  </a:lnTo>
                  <a:lnTo>
                    <a:pt x="1501482" y="457200"/>
                  </a:lnTo>
                  <a:lnTo>
                    <a:pt x="1517396" y="495300"/>
                  </a:lnTo>
                  <a:lnTo>
                    <a:pt x="1531493" y="533400"/>
                  </a:lnTo>
                  <a:lnTo>
                    <a:pt x="1543939" y="571500"/>
                  </a:lnTo>
                  <a:lnTo>
                    <a:pt x="1554530" y="609600"/>
                  </a:lnTo>
                  <a:lnTo>
                    <a:pt x="1563357" y="647700"/>
                  </a:lnTo>
                  <a:lnTo>
                    <a:pt x="1570278" y="685800"/>
                  </a:lnTo>
                  <a:lnTo>
                    <a:pt x="1575295" y="723900"/>
                  </a:lnTo>
                  <a:lnTo>
                    <a:pt x="1578343" y="762000"/>
                  </a:lnTo>
                  <a:lnTo>
                    <a:pt x="1579372" y="800100"/>
                  </a:lnTo>
                  <a:lnTo>
                    <a:pt x="1579372" y="656958"/>
                  </a:lnTo>
                  <a:lnTo>
                    <a:pt x="1566303" y="596900"/>
                  </a:lnTo>
                  <a:lnTo>
                    <a:pt x="1555610" y="558800"/>
                  </a:lnTo>
                  <a:lnTo>
                    <a:pt x="1543011" y="520700"/>
                  </a:lnTo>
                  <a:lnTo>
                    <a:pt x="1528546" y="495300"/>
                  </a:lnTo>
                  <a:lnTo>
                    <a:pt x="1512646" y="457200"/>
                  </a:lnTo>
                  <a:lnTo>
                    <a:pt x="1512481" y="457200"/>
                  </a:lnTo>
                  <a:lnTo>
                    <a:pt x="1494980" y="419100"/>
                  </a:lnTo>
                  <a:lnTo>
                    <a:pt x="1475765" y="393700"/>
                  </a:lnTo>
                  <a:lnTo>
                    <a:pt x="1454797" y="355600"/>
                  </a:lnTo>
                  <a:lnTo>
                    <a:pt x="1432687" y="330200"/>
                  </a:lnTo>
                  <a:lnTo>
                    <a:pt x="1432483" y="330200"/>
                  </a:lnTo>
                  <a:lnTo>
                    <a:pt x="1408823" y="292100"/>
                  </a:lnTo>
                  <a:lnTo>
                    <a:pt x="1383880" y="266700"/>
                  </a:lnTo>
                  <a:lnTo>
                    <a:pt x="1383728" y="266700"/>
                  </a:lnTo>
                  <a:lnTo>
                    <a:pt x="1357490" y="241300"/>
                  </a:lnTo>
                  <a:lnTo>
                    <a:pt x="1329550" y="215900"/>
                  </a:lnTo>
                  <a:lnTo>
                    <a:pt x="1300822" y="190500"/>
                  </a:lnTo>
                  <a:lnTo>
                    <a:pt x="1300619" y="190500"/>
                  </a:lnTo>
                  <a:lnTo>
                    <a:pt x="1270762" y="165100"/>
                  </a:lnTo>
                  <a:lnTo>
                    <a:pt x="1270508" y="165100"/>
                  </a:lnTo>
                  <a:lnTo>
                    <a:pt x="1239520" y="139700"/>
                  </a:lnTo>
                  <a:lnTo>
                    <a:pt x="1239316" y="139700"/>
                  </a:lnTo>
                  <a:lnTo>
                    <a:pt x="1207236" y="114300"/>
                  </a:lnTo>
                  <a:lnTo>
                    <a:pt x="1173670" y="101600"/>
                  </a:lnTo>
                  <a:lnTo>
                    <a:pt x="1139634" y="76200"/>
                  </a:lnTo>
                  <a:lnTo>
                    <a:pt x="1139367" y="76200"/>
                  </a:lnTo>
                  <a:lnTo>
                    <a:pt x="1104455" y="63500"/>
                  </a:lnTo>
                  <a:lnTo>
                    <a:pt x="1104150" y="63500"/>
                  </a:lnTo>
                  <a:lnTo>
                    <a:pt x="1031481" y="38100"/>
                  </a:lnTo>
                  <a:lnTo>
                    <a:pt x="1031214" y="38100"/>
                  </a:lnTo>
                  <a:lnTo>
                    <a:pt x="993825" y="25400"/>
                  </a:lnTo>
                  <a:lnTo>
                    <a:pt x="955497" y="25400"/>
                  </a:lnTo>
                  <a:lnTo>
                    <a:pt x="916457" y="12700"/>
                  </a:lnTo>
                  <a:lnTo>
                    <a:pt x="876528" y="12700"/>
                  </a:lnTo>
                  <a:lnTo>
                    <a:pt x="836650" y="0"/>
                  </a:lnTo>
                  <a:lnTo>
                    <a:pt x="755002" y="0"/>
                  </a:lnTo>
                  <a:lnTo>
                    <a:pt x="715073" y="12700"/>
                  </a:lnTo>
                  <a:lnTo>
                    <a:pt x="675462" y="12700"/>
                  </a:lnTo>
                  <a:lnTo>
                    <a:pt x="636155" y="25400"/>
                  </a:lnTo>
                  <a:lnTo>
                    <a:pt x="597776" y="25400"/>
                  </a:lnTo>
                  <a:lnTo>
                    <a:pt x="487197" y="63500"/>
                  </a:lnTo>
                  <a:lnTo>
                    <a:pt x="452234" y="76200"/>
                  </a:lnTo>
                  <a:lnTo>
                    <a:pt x="451967" y="76200"/>
                  </a:lnTo>
                  <a:lnTo>
                    <a:pt x="417918" y="101600"/>
                  </a:lnTo>
                  <a:lnTo>
                    <a:pt x="384619" y="114300"/>
                  </a:lnTo>
                  <a:lnTo>
                    <a:pt x="352298" y="139700"/>
                  </a:lnTo>
                  <a:lnTo>
                    <a:pt x="352056" y="139700"/>
                  </a:lnTo>
                  <a:lnTo>
                    <a:pt x="320827" y="165100"/>
                  </a:lnTo>
                  <a:lnTo>
                    <a:pt x="290969" y="190500"/>
                  </a:lnTo>
                  <a:lnTo>
                    <a:pt x="262039" y="215900"/>
                  </a:lnTo>
                  <a:lnTo>
                    <a:pt x="207886" y="266700"/>
                  </a:lnTo>
                  <a:lnTo>
                    <a:pt x="158915" y="330200"/>
                  </a:lnTo>
                  <a:lnTo>
                    <a:pt x="136791" y="355600"/>
                  </a:lnTo>
                  <a:lnTo>
                    <a:pt x="115989" y="393700"/>
                  </a:lnTo>
                  <a:lnTo>
                    <a:pt x="96735" y="419100"/>
                  </a:lnTo>
                  <a:lnTo>
                    <a:pt x="79082" y="457200"/>
                  </a:lnTo>
                  <a:lnTo>
                    <a:pt x="62915" y="495300"/>
                  </a:lnTo>
                  <a:lnTo>
                    <a:pt x="48590" y="520700"/>
                  </a:lnTo>
                  <a:lnTo>
                    <a:pt x="36080" y="558800"/>
                  </a:lnTo>
                  <a:lnTo>
                    <a:pt x="25298" y="596900"/>
                  </a:lnTo>
                  <a:lnTo>
                    <a:pt x="16319" y="635000"/>
                  </a:lnTo>
                  <a:lnTo>
                    <a:pt x="9283" y="673100"/>
                  </a:lnTo>
                  <a:lnTo>
                    <a:pt x="4152" y="723900"/>
                  </a:lnTo>
                  <a:lnTo>
                    <a:pt x="1066" y="762000"/>
                  </a:lnTo>
                  <a:lnTo>
                    <a:pt x="0" y="800100"/>
                  </a:lnTo>
                  <a:lnTo>
                    <a:pt x="1054" y="838200"/>
                  </a:lnTo>
                  <a:lnTo>
                    <a:pt x="4127" y="876300"/>
                  </a:lnTo>
                  <a:lnTo>
                    <a:pt x="9232" y="914400"/>
                  </a:lnTo>
                  <a:lnTo>
                    <a:pt x="16256" y="952500"/>
                  </a:lnTo>
                  <a:lnTo>
                    <a:pt x="25222" y="990600"/>
                  </a:lnTo>
                  <a:lnTo>
                    <a:pt x="35991" y="1028700"/>
                  </a:lnTo>
                  <a:lnTo>
                    <a:pt x="48704" y="1066800"/>
                  </a:lnTo>
                  <a:lnTo>
                    <a:pt x="62915" y="1104900"/>
                  </a:lnTo>
                  <a:lnTo>
                    <a:pt x="78955" y="1143000"/>
                  </a:lnTo>
                  <a:lnTo>
                    <a:pt x="96583" y="1181100"/>
                  </a:lnTo>
                  <a:lnTo>
                    <a:pt x="115836" y="1206500"/>
                  </a:lnTo>
                  <a:lnTo>
                    <a:pt x="136626" y="1244600"/>
                  </a:lnTo>
                  <a:lnTo>
                    <a:pt x="158915" y="1270000"/>
                  </a:lnTo>
                  <a:lnTo>
                    <a:pt x="182600" y="1308100"/>
                  </a:lnTo>
                  <a:lnTo>
                    <a:pt x="207695" y="1333500"/>
                  </a:lnTo>
                  <a:lnTo>
                    <a:pt x="261823" y="1384300"/>
                  </a:lnTo>
                  <a:lnTo>
                    <a:pt x="290741" y="1409700"/>
                  </a:lnTo>
                  <a:lnTo>
                    <a:pt x="320827" y="1435100"/>
                  </a:lnTo>
                  <a:lnTo>
                    <a:pt x="352056" y="1460500"/>
                  </a:lnTo>
                  <a:lnTo>
                    <a:pt x="384365" y="1473200"/>
                  </a:lnTo>
                  <a:lnTo>
                    <a:pt x="417664" y="1498600"/>
                  </a:lnTo>
                  <a:lnTo>
                    <a:pt x="451967" y="1511300"/>
                  </a:lnTo>
                  <a:lnTo>
                    <a:pt x="487451" y="1536700"/>
                  </a:lnTo>
                  <a:lnTo>
                    <a:pt x="560120" y="1562100"/>
                  </a:lnTo>
                  <a:lnTo>
                    <a:pt x="598030" y="1574800"/>
                  </a:lnTo>
                  <a:lnTo>
                    <a:pt x="636155" y="1574800"/>
                  </a:lnTo>
                  <a:lnTo>
                    <a:pt x="675144" y="1587500"/>
                  </a:lnTo>
                  <a:lnTo>
                    <a:pt x="795642" y="1587500"/>
                  </a:lnTo>
                  <a:lnTo>
                    <a:pt x="795959" y="1587500"/>
                  </a:lnTo>
                  <a:lnTo>
                    <a:pt x="916139" y="1587500"/>
                  </a:lnTo>
                  <a:lnTo>
                    <a:pt x="955192" y="1574800"/>
                  </a:lnTo>
                  <a:lnTo>
                    <a:pt x="993825" y="1574800"/>
                  </a:lnTo>
                  <a:lnTo>
                    <a:pt x="1104455" y="1536700"/>
                  </a:lnTo>
                  <a:lnTo>
                    <a:pt x="1139367" y="1511300"/>
                  </a:lnTo>
                  <a:lnTo>
                    <a:pt x="1173670" y="1498600"/>
                  </a:lnTo>
                  <a:lnTo>
                    <a:pt x="1206982" y="1473200"/>
                  </a:lnTo>
                  <a:lnTo>
                    <a:pt x="1239316" y="1460500"/>
                  </a:lnTo>
                  <a:lnTo>
                    <a:pt x="1239520" y="1460500"/>
                  </a:lnTo>
                  <a:lnTo>
                    <a:pt x="1270762" y="1435100"/>
                  </a:lnTo>
                  <a:lnTo>
                    <a:pt x="1300619" y="1409700"/>
                  </a:lnTo>
                  <a:lnTo>
                    <a:pt x="1329550" y="1384300"/>
                  </a:lnTo>
                  <a:lnTo>
                    <a:pt x="1357274" y="1358900"/>
                  </a:lnTo>
                  <a:lnTo>
                    <a:pt x="1383728" y="1333500"/>
                  </a:lnTo>
                  <a:lnTo>
                    <a:pt x="1383880" y="1333500"/>
                  </a:lnTo>
                  <a:lnTo>
                    <a:pt x="1408823" y="1308100"/>
                  </a:lnTo>
                  <a:lnTo>
                    <a:pt x="1408976" y="1308100"/>
                  </a:lnTo>
                  <a:lnTo>
                    <a:pt x="1432483" y="1270000"/>
                  </a:lnTo>
                  <a:lnTo>
                    <a:pt x="1432687" y="1270000"/>
                  </a:lnTo>
                  <a:lnTo>
                    <a:pt x="1454797" y="1244600"/>
                  </a:lnTo>
                  <a:lnTo>
                    <a:pt x="1475613" y="1206500"/>
                  </a:lnTo>
                  <a:lnTo>
                    <a:pt x="1494878" y="1181100"/>
                  </a:lnTo>
                  <a:lnTo>
                    <a:pt x="1512481" y="1143000"/>
                  </a:lnTo>
                  <a:lnTo>
                    <a:pt x="1512646" y="1143000"/>
                  </a:lnTo>
                  <a:lnTo>
                    <a:pt x="1528546" y="1104900"/>
                  </a:lnTo>
                  <a:lnTo>
                    <a:pt x="1542910" y="1066800"/>
                  </a:lnTo>
                  <a:lnTo>
                    <a:pt x="1555508" y="1028700"/>
                  </a:lnTo>
                  <a:lnTo>
                    <a:pt x="1566303" y="990600"/>
                  </a:lnTo>
                  <a:lnTo>
                    <a:pt x="1575295" y="952500"/>
                  </a:lnTo>
                  <a:lnTo>
                    <a:pt x="1582318" y="914400"/>
                  </a:lnTo>
                  <a:lnTo>
                    <a:pt x="1587474" y="876300"/>
                  </a:lnTo>
                  <a:lnTo>
                    <a:pt x="1590522" y="838200"/>
                  </a:lnTo>
                  <a:lnTo>
                    <a:pt x="1591564" y="800100"/>
                  </a:lnTo>
                  <a:close/>
                </a:path>
              </a:pathLst>
            </a:custGeom>
            <a:solidFill>
              <a:srgbClr val="FFFFFF"/>
            </a:solidFill>
          </p:spPr>
          <p:txBody>
            <a:bodyPr wrap="square" lIns="0" tIns="0" rIns="0" bIns="0" rtlCol="0"/>
            <a:lstStyle/>
            <a:p>
              <a:endParaRPr/>
            </a:p>
          </p:txBody>
        </p:sp>
        <p:sp>
          <p:nvSpPr>
            <p:cNvPr id="18" name="object 18"/>
            <p:cNvSpPr/>
            <p:nvPr/>
          </p:nvSpPr>
          <p:spPr>
            <a:xfrm>
              <a:off x="35258603" y="2055209"/>
              <a:ext cx="3813678" cy="1916370"/>
            </a:xfrm>
            <a:custGeom>
              <a:avLst/>
              <a:gdLst/>
              <a:ahLst/>
              <a:cxnLst/>
              <a:rect l="l" t="t" r="r" b="b"/>
              <a:pathLst>
                <a:path w="1905634" h="957580">
                  <a:moveTo>
                    <a:pt x="1905279" y="0"/>
                  </a:moveTo>
                  <a:lnTo>
                    <a:pt x="1878672" y="35534"/>
                  </a:lnTo>
                  <a:lnTo>
                    <a:pt x="1849704" y="70002"/>
                  </a:lnTo>
                  <a:lnTo>
                    <a:pt x="1818500" y="103428"/>
                  </a:lnTo>
                  <a:lnTo>
                    <a:pt x="1785124" y="135839"/>
                  </a:lnTo>
                  <a:lnTo>
                    <a:pt x="1749704" y="167246"/>
                  </a:lnTo>
                  <a:lnTo>
                    <a:pt x="1712315" y="197688"/>
                  </a:lnTo>
                  <a:lnTo>
                    <a:pt x="1673072" y="227203"/>
                  </a:lnTo>
                  <a:lnTo>
                    <a:pt x="1632064" y="255803"/>
                  </a:lnTo>
                  <a:lnTo>
                    <a:pt x="1589392" y="283514"/>
                  </a:lnTo>
                  <a:lnTo>
                    <a:pt x="1545158" y="310375"/>
                  </a:lnTo>
                  <a:lnTo>
                    <a:pt x="1499438" y="336410"/>
                  </a:lnTo>
                  <a:lnTo>
                    <a:pt x="1452359" y="361632"/>
                  </a:lnTo>
                  <a:lnTo>
                    <a:pt x="1404010" y="386080"/>
                  </a:lnTo>
                  <a:lnTo>
                    <a:pt x="1354480" y="409778"/>
                  </a:lnTo>
                  <a:lnTo>
                    <a:pt x="1306931" y="431380"/>
                  </a:lnTo>
                  <a:lnTo>
                    <a:pt x="1210513" y="471893"/>
                  </a:lnTo>
                  <a:lnTo>
                    <a:pt x="1129309" y="504037"/>
                  </a:lnTo>
                  <a:lnTo>
                    <a:pt x="1079538" y="522909"/>
                  </a:lnTo>
                  <a:lnTo>
                    <a:pt x="978331" y="559727"/>
                  </a:lnTo>
                  <a:lnTo>
                    <a:pt x="517728" y="718159"/>
                  </a:lnTo>
                  <a:lnTo>
                    <a:pt x="419633" y="753745"/>
                  </a:lnTo>
                  <a:lnTo>
                    <a:pt x="371843" y="771829"/>
                  </a:lnTo>
                  <a:lnTo>
                    <a:pt x="325043" y="790181"/>
                  </a:lnTo>
                  <a:lnTo>
                    <a:pt x="279361" y="808824"/>
                  </a:lnTo>
                  <a:lnTo>
                    <a:pt x="234886" y="827811"/>
                  </a:lnTo>
                  <a:lnTo>
                    <a:pt x="191744" y="847178"/>
                  </a:lnTo>
                  <a:lnTo>
                    <a:pt x="150050" y="866965"/>
                  </a:lnTo>
                  <a:lnTo>
                    <a:pt x="109918" y="887222"/>
                  </a:lnTo>
                  <a:lnTo>
                    <a:pt x="71462" y="907986"/>
                  </a:lnTo>
                  <a:lnTo>
                    <a:pt x="34785" y="929297"/>
                  </a:lnTo>
                  <a:lnTo>
                    <a:pt x="0" y="951204"/>
                  </a:lnTo>
                  <a:lnTo>
                    <a:pt x="19900" y="957287"/>
                  </a:lnTo>
                  <a:lnTo>
                    <a:pt x="53911" y="937742"/>
                  </a:lnTo>
                  <a:lnTo>
                    <a:pt x="89649" y="919327"/>
                  </a:lnTo>
                  <a:lnTo>
                    <a:pt x="127012" y="901954"/>
                  </a:lnTo>
                  <a:lnTo>
                    <a:pt x="165925" y="885532"/>
                  </a:lnTo>
                  <a:lnTo>
                    <a:pt x="206273" y="869962"/>
                  </a:lnTo>
                  <a:lnTo>
                    <a:pt x="247980" y="855167"/>
                  </a:lnTo>
                  <a:lnTo>
                    <a:pt x="290957" y="841057"/>
                  </a:lnTo>
                  <a:lnTo>
                    <a:pt x="335102" y="827519"/>
                  </a:lnTo>
                  <a:lnTo>
                    <a:pt x="380326" y="814463"/>
                  </a:lnTo>
                  <a:lnTo>
                    <a:pt x="426529" y="801814"/>
                  </a:lnTo>
                  <a:lnTo>
                    <a:pt x="521550" y="777328"/>
                  </a:lnTo>
                  <a:lnTo>
                    <a:pt x="820699" y="703821"/>
                  </a:lnTo>
                  <a:lnTo>
                    <a:pt x="922680" y="676833"/>
                  </a:lnTo>
                  <a:lnTo>
                    <a:pt x="973670" y="662457"/>
                  </a:lnTo>
                  <a:lnTo>
                    <a:pt x="1024547" y="647369"/>
                  </a:lnTo>
                  <a:lnTo>
                    <a:pt x="1075220" y="631482"/>
                  </a:lnTo>
                  <a:lnTo>
                    <a:pt x="1125588" y="614692"/>
                  </a:lnTo>
                  <a:lnTo>
                    <a:pt x="1175562" y="596925"/>
                  </a:lnTo>
                  <a:lnTo>
                    <a:pt x="1225054" y="578078"/>
                  </a:lnTo>
                  <a:lnTo>
                    <a:pt x="1273962" y="558050"/>
                  </a:lnTo>
                  <a:lnTo>
                    <a:pt x="1320571" y="537476"/>
                  </a:lnTo>
                  <a:lnTo>
                    <a:pt x="1320711" y="538302"/>
                  </a:lnTo>
                  <a:lnTo>
                    <a:pt x="1365694" y="517029"/>
                  </a:lnTo>
                  <a:lnTo>
                    <a:pt x="1409915" y="494461"/>
                  </a:lnTo>
                  <a:lnTo>
                    <a:pt x="1453299" y="470535"/>
                  </a:lnTo>
                  <a:lnTo>
                    <a:pt x="1495755" y="445147"/>
                  </a:lnTo>
                  <a:lnTo>
                    <a:pt x="1537233" y="418249"/>
                  </a:lnTo>
                  <a:lnTo>
                    <a:pt x="1577632" y="389750"/>
                  </a:lnTo>
                  <a:lnTo>
                    <a:pt x="1616875" y="359562"/>
                  </a:lnTo>
                  <a:lnTo>
                    <a:pt x="1654886" y="327634"/>
                  </a:lnTo>
                  <a:lnTo>
                    <a:pt x="1691601" y="293878"/>
                  </a:lnTo>
                  <a:lnTo>
                    <a:pt x="1726920" y="258216"/>
                  </a:lnTo>
                  <a:lnTo>
                    <a:pt x="1760766" y="220586"/>
                  </a:lnTo>
                  <a:lnTo>
                    <a:pt x="1793074" y="180886"/>
                  </a:lnTo>
                  <a:lnTo>
                    <a:pt x="1823758" y="139052"/>
                  </a:lnTo>
                  <a:lnTo>
                    <a:pt x="1852739" y="95008"/>
                  </a:lnTo>
                  <a:lnTo>
                    <a:pt x="1879942" y="48679"/>
                  </a:lnTo>
                  <a:lnTo>
                    <a:pt x="1905279" y="0"/>
                  </a:lnTo>
                  <a:close/>
                </a:path>
              </a:pathLst>
            </a:custGeom>
            <a:solidFill>
              <a:srgbClr val="A6A6A6"/>
            </a:solidFill>
          </p:spPr>
          <p:txBody>
            <a:bodyPr wrap="square" lIns="0" tIns="0" rIns="0" bIns="0" rtlCol="0"/>
            <a:lstStyle/>
            <a:p>
              <a:endParaRPr/>
            </a:p>
          </p:txBody>
        </p:sp>
        <p:sp>
          <p:nvSpPr>
            <p:cNvPr id="19" name="object 19"/>
            <p:cNvSpPr/>
            <p:nvPr/>
          </p:nvSpPr>
          <p:spPr>
            <a:xfrm>
              <a:off x="35705747" y="3172268"/>
              <a:ext cx="2738579" cy="646838"/>
            </a:xfrm>
            <a:custGeom>
              <a:avLst/>
              <a:gdLst/>
              <a:ahLst/>
              <a:cxnLst/>
              <a:rect l="l" t="t" r="r" b="b"/>
              <a:pathLst>
                <a:path w="1368425" h="323215">
                  <a:moveTo>
                    <a:pt x="312216" y="304304"/>
                  </a:moveTo>
                  <a:lnTo>
                    <a:pt x="278523" y="270649"/>
                  </a:lnTo>
                  <a:lnTo>
                    <a:pt x="278523" y="45885"/>
                  </a:lnTo>
                  <a:lnTo>
                    <a:pt x="307619" y="16827"/>
                  </a:lnTo>
                  <a:lnTo>
                    <a:pt x="209664" y="16827"/>
                  </a:lnTo>
                  <a:lnTo>
                    <a:pt x="240271" y="45885"/>
                  </a:lnTo>
                  <a:lnTo>
                    <a:pt x="240271" y="195707"/>
                  </a:lnTo>
                  <a:lnTo>
                    <a:pt x="131610" y="16827"/>
                  </a:lnTo>
                  <a:lnTo>
                    <a:pt x="4597" y="16827"/>
                  </a:lnTo>
                  <a:lnTo>
                    <a:pt x="33667" y="45885"/>
                  </a:lnTo>
                  <a:lnTo>
                    <a:pt x="33667" y="270649"/>
                  </a:lnTo>
                  <a:lnTo>
                    <a:pt x="0" y="304304"/>
                  </a:lnTo>
                  <a:lnTo>
                    <a:pt x="102539" y="304304"/>
                  </a:lnTo>
                  <a:lnTo>
                    <a:pt x="73456" y="270649"/>
                  </a:lnTo>
                  <a:lnTo>
                    <a:pt x="73456" y="117729"/>
                  </a:lnTo>
                  <a:lnTo>
                    <a:pt x="183642" y="304304"/>
                  </a:lnTo>
                  <a:lnTo>
                    <a:pt x="312216" y="304304"/>
                  </a:lnTo>
                  <a:close/>
                </a:path>
                <a:path w="1368425" h="323215">
                  <a:moveTo>
                    <a:pt x="707021" y="304304"/>
                  </a:moveTo>
                  <a:lnTo>
                    <a:pt x="673341" y="270649"/>
                  </a:lnTo>
                  <a:lnTo>
                    <a:pt x="661187" y="240093"/>
                  </a:lnTo>
                  <a:lnTo>
                    <a:pt x="643534" y="195707"/>
                  </a:lnTo>
                  <a:lnTo>
                    <a:pt x="602183" y="91770"/>
                  </a:lnTo>
                  <a:lnTo>
                    <a:pt x="572376" y="16827"/>
                  </a:lnTo>
                  <a:lnTo>
                    <a:pt x="526453" y="16827"/>
                  </a:lnTo>
                  <a:lnTo>
                    <a:pt x="526453" y="195707"/>
                  </a:lnTo>
                  <a:lnTo>
                    <a:pt x="456057" y="195707"/>
                  </a:lnTo>
                  <a:lnTo>
                    <a:pt x="486638" y="91770"/>
                  </a:lnTo>
                  <a:lnTo>
                    <a:pt x="526453" y="195707"/>
                  </a:lnTo>
                  <a:lnTo>
                    <a:pt x="526453" y="16827"/>
                  </a:lnTo>
                  <a:lnTo>
                    <a:pt x="431571" y="16827"/>
                  </a:lnTo>
                  <a:lnTo>
                    <a:pt x="460654" y="45885"/>
                  </a:lnTo>
                  <a:lnTo>
                    <a:pt x="394855" y="270649"/>
                  </a:lnTo>
                  <a:lnTo>
                    <a:pt x="361175" y="304304"/>
                  </a:lnTo>
                  <a:lnTo>
                    <a:pt x="457555" y="304304"/>
                  </a:lnTo>
                  <a:lnTo>
                    <a:pt x="433070" y="275247"/>
                  </a:lnTo>
                  <a:lnTo>
                    <a:pt x="443814" y="240093"/>
                  </a:lnTo>
                  <a:lnTo>
                    <a:pt x="544791" y="240093"/>
                  </a:lnTo>
                  <a:lnTo>
                    <a:pt x="557034" y="270649"/>
                  </a:lnTo>
                  <a:lnTo>
                    <a:pt x="523405" y="304304"/>
                  </a:lnTo>
                  <a:lnTo>
                    <a:pt x="707021" y="304304"/>
                  </a:lnTo>
                  <a:close/>
                </a:path>
                <a:path w="1368425" h="323215">
                  <a:moveTo>
                    <a:pt x="1006221" y="229260"/>
                  </a:moveTo>
                  <a:lnTo>
                    <a:pt x="999299" y="185026"/>
                  </a:lnTo>
                  <a:lnTo>
                    <a:pt x="970813" y="149466"/>
                  </a:lnTo>
                  <a:lnTo>
                    <a:pt x="936599" y="129959"/>
                  </a:lnTo>
                  <a:lnTo>
                    <a:pt x="918489" y="122974"/>
                  </a:lnTo>
                  <a:lnTo>
                    <a:pt x="893927" y="112966"/>
                  </a:lnTo>
                  <a:lnTo>
                    <a:pt x="869645" y="102666"/>
                  </a:lnTo>
                  <a:lnTo>
                    <a:pt x="852411" y="94805"/>
                  </a:lnTo>
                  <a:lnTo>
                    <a:pt x="843572" y="85102"/>
                  </a:lnTo>
                  <a:lnTo>
                    <a:pt x="843622" y="72250"/>
                  </a:lnTo>
                  <a:lnTo>
                    <a:pt x="854583" y="59969"/>
                  </a:lnTo>
                  <a:lnTo>
                    <a:pt x="878446" y="51968"/>
                  </a:lnTo>
                  <a:lnTo>
                    <a:pt x="908621" y="54076"/>
                  </a:lnTo>
                  <a:lnTo>
                    <a:pt x="938669" y="64198"/>
                  </a:lnTo>
                  <a:lnTo>
                    <a:pt x="963853" y="77774"/>
                  </a:lnTo>
                  <a:lnTo>
                    <a:pt x="979424" y="90220"/>
                  </a:lnTo>
                  <a:lnTo>
                    <a:pt x="976376" y="0"/>
                  </a:lnTo>
                  <a:lnTo>
                    <a:pt x="945743" y="21412"/>
                  </a:lnTo>
                  <a:lnTo>
                    <a:pt x="912787" y="12814"/>
                  </a:lnTo>
                  <a:lnTo>
                    <a:pt x="879398" y="10109"/>
                  </a:lnTo>
                  <a:lnTo>
                    <a:pt x="818743" y="22910"/>
                  </a:lnTo>
                  <a:lnTo>
                    <a:pt x="773595" y="58115"/>
                  </a:lnTo>
                  <a:lnTo>
                    <a:pt x="755980" y="116230"/>
                  </a:lnTo>
                  <a:lnTo>
                    <a:pt x="763993" y="146481"/>
                  </a:lnTo>
                  <a:lnTo>
                    <a:pt x="803567" y="183515"/>
                  </a:lnTo>
                  <a:lnTo>
                    <a:pt x="858748" y="207670"/>
                  </a:lnTo>
                  <a:lnTo>
                    <a:pt x="886269" y="217893"/>
                  </a:lnTo>
                  <a:lnTo>
                    <a:pt x="906043" y="229273"/>
                  </a:lnTo>
                  <a:lnTo>
                    <a:pt x="913612" y="244690"/>
                  </a:lnTo>
                  <a:lnTo>
                    <a:pt x="908354" y="256044"/>
                  </a:lnTo>
                  <a:lnTo>
                    <a:pt x="896785" y="264541"/>
                  </a:lnTo>
                  <a:lnTo>
                    <a:pt x="881786" y="269608"/>
                  </a:lnTo>
                  <a:lnTo>
                    <a:pt x="866203" y="270649"/>
                  </a:lnTo>
                  <a:lnTo>
                    <a:pt x="845743" y="269354"/>
                  </a:lnTo>
                  <a:lnTo>
                    <a:pt x="816241" y="263766"/>
                  </a:lnTo>
                  <a:lnTo>
                    <a:pt x="784174" y="251294"/>
                  </a:lnTo>
                  <a:lnTo>
                    <a:pt x="755980" y="229362"/>
                  </a:lnTo>
                  <a:lnTo>
                    <a:pt x="762127" y="322681"/>
                  </a:lnTo>
                  <a:lnTo>
                    <a:pt x="795807" y="298208"/>
                  </a:lnTo>
                  <a:lnTo>
                    <a:pt x="828065" y="307759"/>
                  </a:lnTo>
                  <a:lnTo>
                    <a:pt x="862177" y="312712"/>
                  </a:lnTo>
                  <a:lnTo>
                    <a:pt x="897166" y="311937"/>
                  </a:lnTo>
                  <a:lnTo>
                    <a:pt x="932002" y="304304"/>
                  </a:lnTo>
                  <a:lnTo>
                    <a:pt x="965555" y="288467"/>
                  </a:lnTo>
                  <a:lnTo>
                    <a:pt x="992632" y="263588"/>
                  </a:lnTo>
                  <a:lnTo>
                    <a:pt x="1006221" y="229260"/>
                  </a:lnTo>
                  <a:close/>
                </a:path>
                <a:path w="1368425" h="323215">
                  <a:moveTo>
                    <a:pt x="1368132" y="304304"/>
                  </a:moveTo>
                  <a:lnTo>
                    <a:pt x="1334452" y="270649"/>
                  </a:lnTo>
                  <a:lnTo>
                    <a:pt x="1322298" y="240093"/>
                  </a:lnTo>
                  <a:lnTo>
                    <a:pt x="1304645" y="195707"/>
                  </a:lnTo>
                  <a:lnTo>
                    <a:pt x="1263294" y="91770"/>
                  </a:lnTo>
                  <a:lnTo>
                    <a:pt x="1233474" y="16827"/>
                  </a:lnTo>
                  <a:lnTo>
                    <a:pt x="1187564" y="16827"/>
                  </a:lnTo>
                  <a:lnTo>
                    <a:pt x="1187564" y="195707"/>
                  </a:lnTo>
                  <a:lnTo>
                    <a:pt x="1117168" y="195707"/>
                  </a:lnTo>
                  <a:lnTo>
                    <a:pt x="1147737" y="91770"/>
                  </a:lnTo>
                  <a:lnTo>
                    <a:pt x="1187564" y="195707"/>
                  </a:lnTo>
                  <a:lnTo>
                    <a:pt x="1187564" y="16827"/>
                  </a:lnTo>
                  <a:lnTo>
                    <a:pt x="1086535" y="16827"/>
                  </a:lnTo>
                  <a:lnTo>
                    <a:pt x="1121765" y="45885"/>
                  </a:lnTo>
                  <a:lnTo>
                    <a:pt x="1055966" y="270649"/>
                  </a:lnTo>
                  <a:lnTo>
                    <a:pt x="1022286" y="304304"/>
                  </a:lnTo>
                  <a:lnTo>
                    <a:pt x="1118666" y="304304"/>
                  </a:lnTo>
                  <a:lnTo>
                    <a:pt x="1094181" y="275247"/>
                  </a:lnTo>
                  <a:lnTo>
                    <a:pt x="1104925" y="240093"/>
                  </a:lnTo>
                  <a:lnTo>
                    <a:pt x="1205903" y="240093"/>
                  </a:lnTo>
                  <a:lnTo>
                    <a:pt x="1218145" y="270649"/>
                  </a:lnTo>
                  <a:lnTo>
                    <a:pt x="1184516" y="304304"/>
                  </a:lnTo>
                  <a:lnTo>
                    <a:pt x="1368132" y="304304"/>
                  </a:lnTo>
                  <a:close/>
                </a:path>
              </a:pathLst>
            </a:custGeom>
            <a:solidFill>
              <a:srgbClr val="FFFFFF"/>
            </a:solidFill>
          </p:spPr>
          <p:txBody>
            <a:bodyPr wrap="square" lIns="0" tIns="0" rIns="0" bIns="0" rtlCol="0"/>
            <a:lstStyle/>
            <a:p>
              <a:endParaRPr/>
            </a:p>
          </p:txBody>
        </p:sp>
        <p:pic>
          <p:nvPicPr>
            <p:cNvPr id="20" name="object 20"/>
            <p:cNvPicPr/>
            <p:nvPr/>
          </p:nvPicPr>
          <p:blipFill>
            <a:blip r:embed="rId6" cstate="print"/>
            <a:stretch>
              <a:fillRect/>
            </a:stretch>
          </p:blipFill>
          <p:spPr>
            <a:xfrm>
              <a:off x="35687388" y="2055187"/>
              <a:ext cx="3384190" cy="2843115"/>
            </a:xfrm>
            <a:prstGeom prst="rect">
              <a:avLst/>
            </a:prstGeom>
          </p:spPr>
        </p:pic>
        <p:sp>
          <p:nvSpPr>
            <p:cNvPr id="21" name="object 21"/>
            <p:cNvSpPr/>
            <p:nvPr/>
          </p:nvSpPr>
          <p:spPr>
            <a:xfrm>
              <a:off x="36235041" y="2450000"/>
              <a:ext cx="1657126" cy="1946867"/>
            </a:xfrm>
            <a:custGeom>
              <a:avLst/>
              <a:gdLst/>
              <a:ahLst/>
              <a:cxnLst/>
              <a:rect l="l" t="t" r="r" b="b"/>
              <a:pathLst>
                <a:path w="828040" h="972819">
                  <a:moveTo>
                    <a:pt x="574147" y="935880"/>
                  </a:moveTo>
                  <a:lnTo>
                    <a:pt x="575697" y="937408"/>
                  </a:lnTo>
                  <a:lnTo>
                    <a:pt x="633630" y="958619"/>
                  </a:lnTo>
                  <a:lnTo>
                    <a:pt x="682557" y="970006"/>
                  </a:lnTo>
                  <a:lnTo>
                    <a:pt x="723130" y="972541"/>
                  </a:lnTo>
                  <a:lnTo>
                    <a:pt x="756002" y="967194"/>
                  </a:lnTo>
                  <a:lnTo>
                    <a:pt x="757133" y="966657"/>
                  </a:lnTo>
                  <a:lnTo>
                    <a:pt x="695067" y="966657"/>
                  </a:lnTo>
                  <a:lnTo>
                    <a:pt x="659838" y="962421"/>
                  </a:lnTo>
                  <a:lnTo>
                    <a:pt x="619591" y="952285"/>
                  </a:lnTo>
                  <a:lnTo>
                    <a:pt x="574147" y="935880"/>
                  </a:lnTo>
                  <a:close/>
                </a:path>
                <a:path w="828040" h="972819">
                  <a:moveTo>
                    <a:pt x="206676" y="17394"/>
                  </a:moveTo>
                  <a:lnTo>
                    <a:pt x="139075" y="17394"/>
                  </a:lnTo>
                  <a:lnTo>
                    <a:pt x="169058" y="21404"/>
                  </a:lnTo>
                  <a:lnTo>
                    <a:pt x="201623" y="30139"/>
                  </a:lnTo>
                  <a:lnTo>
                    <a:pt x="273723" y="61952"/>
                  </a:lnTo>
                  <a:lnTo>
                    <a:pt x="312866" y="85112"/>
                  </a:lnTo>
                  <a:lnTo>
                    <a:pt x="353811" y="113163"/>
                  </a:lnTo>
                  <a:lnTo>
                    <a:pt x="416274" y="163241"/>
                  </a:lnTo>
                  <a:lnTo>
                    <a:pt x="451281" y="194769"/>
                  </a:lnTo>
                  <a:lnTo>
                    <a:pt x="487916" y="230186"/>
                  </a:lnTo>
                  <a:lnTo>
                    <a:pt x="525510" y="269165"/>
                  </a:lnTo>
                  <a:lnTo>
                    <a:pt x="563396" y="311379"/>
                  </a:lnTo>
                  <a:lnTo>
                    <a:pt x="600906" y="356501"/>
                  </a:lnTo>
                  <a:lnTo>
                    <a:pt x="637372" y="404205"/>
                  </a:lnTo>
                  <a:lnTo>
                    <a:pt x="672126" y="454162"/>
                  </a:lnTo>
                  <a:lnTo>
                    <a:pt x="697059" y="493102"/>
                  </a:lnTo>
                  <a:lnTo>
                    <a:pt x="720150" y="532777"/>
                  </a:lnTo>
                  <a:lnTo>
                    <a:pt x="741222" y="572817"/>
                  </a:lnTo>
                  <a:lnTo>
                    <a:pt x="760100" y="612854"/>
                  </a:lnTo>
                  <a:lnTo>
                    <a:pt x="776606" y="652520"/>
                  </a:lnTo>
                  <a:lnTo>
                    <a:pt x="790564" y="691445"/>
                  </a:lnTo>
                  <a:lnTo>
                    <a:pt x="801798" y="729262"/>
                  </a:lnTo>
                  <a:lnTo>
                    <a:pt x="815386" y="800094"/>
                  </a:lnTo>
                  <a:lnTo>
                    <a:pt x="817387" y="832373"/>
                  </a:lnTo>
                  <a:lnTo>
                    <a:pt x="815957" y="862069"/>
                  </a:lnTo>
                  <a:lnTo>
                    <a:pt x="802100" y="912237"/>
                  </a:lnTo>
                  <a:lnTo>
                    <a:pt x="772403" y="947651"/>
                  </a:lnTo>
                  <a:lnTo>
                    <a:pt x="725453" y="965362"/>
                  </a:lnTo>
                  <a:lnTo>
                    <a:pt x="695067" y="966657"/>
                  </a:lnTo>
                  <a:lnTo>
                    <a:pt x="757133" y="966657"/>
                  </a:lnTo>
                  <a:lnTo>
                    <a:pt x="801250" y="936741"/>
                  </a:lnTo>
                  <a:lnTo>
                    <a:pt x="823517" y="886415"/>
                  </a:lnTo>
                  <a:lnTo>
                    <a:pt x="828023" y="823988"/>
                  </a:lnTo>
                  <a:lnTo>
                    <a:pt x="825245" y="790665"/>
                  </a:lnTo>
                  <a:lnTo>
                    <a:pt x="812891" y="724653"/>
                  </a:lnTo>
                  <a:lnTo>
                    <a:pt x="795819" y="665963"/>
                  </a:lnTo>
                  <a:lnTo>
                    <a:pt x="779246" y="622365"/>
                  </a:lnTo>
                  <a:lnTo>
                    <a:pt x="761070" y="583316"/>
                  </a:lnTo>
                  <a:lnTo>
                    <a:pt x="739955" y="542688"/>
                  </a:lnTo>
                  <a:lnTo>
                    <a:pt x="716084" y="500877"/>
                  </a:lnTo>
                  <a:lnTo>
                    <a:pt x="689637" y="458275"/>
                  </a:lnTo>
                  <a:lnTo>
                    <a:pt x="660797" y="415279"/>
                  </a:lnTo>
                  <a:lnTo>
                    <a:pt x="629746" y="372282"/>
                  </a:lnTo>
                  <a:lnTo>
                    <a:pt x="596663" y="329678"/>
                  </a:lnTo>
                  <a:lnTo>
                    <a:pt x="561732" y="287862"/>
                  </a:lnTo>
                  <a:lnTo>
                    <a:pt x="525133" y="247229"/>
                  </a:lnTo>
                  <a:lnTo>
                    <a:pt x="487048" y="208173"/>
                  </a:lnTo>
                  <a:lnTo>
                    <a:pt x="447659" y="171087"/>
                  </a:lnTo>
                  <a:lnTo>
                    <a:pt x="407147" y="136368"/>
                  </a:lnTo>
                  <a:lnTo>
                    <a:pt x="365693" y="104409"/>
                  </a:lnTo>
                  <a:lnTo>
                    <a:pt x="323479" y="75604"/>
                  </a:lnTo>
                  <a:lnTo>
                    <a:pt x="280687" y="50348"/>
                  </a:lnTo>
                  <a:lnTo>
                    <a:pt x="237497" y="29036"/>
                  </a:lnTo>
                  <a:lnTo>
                    <a:pt x="206676" y="17394"/>
                  </a:lnTo>
                  <a:close/>
                </a:path>
                <a:path w="828040" h="972819">
                  <a:moveTo>
                    <a:pt x="115621" y="0"/>
                  </a:moveTo>
                  <a:lnTo>
                    <a:pt x="59288" y="15343"/>
                  </a:lnTo>
                  <a:lnTo>
                    <a:pt x="21982" y="53847"/>
                  </a:lnTo>
                  <a:lnTo>
                    <a:pt x="2927" y="111566"/>
                  </a:lnTo>
                  <a:lnTo>
                    <a:pt x="0" y="146398"/>
                  </a:lnTo>
                  <a:lnTo>
                    <a:pt x="1343" y="184556"/>
                  </a:lnTo>
                  <a:lnTo>
                    <a:pt x="6861" y="225545"/>
                  </a:lnTo>
                  <a:lnTo>
                    <a:pt x="16455" y="268873"/>
                  </a:lnTo>
                  <a:lnTo>
                    <a:pt x="30029" y="314046"/>
                  </a:lnTo>
                  <a:lnTo>
                    <a:pt x="47484" y="360572"/>
                  </a:lnTo>
                  <a:lnTo>
                    <a:pt x="68725" y="407958"/>
                  </a:lnTo>
                  <a:lnTo>
                    <a:pt x="93654" y="455710"/>
                  </a:lnTo>
                  <a:lnTo>
                    <a:pt x="98257" y="464860"/>
                  </a:lnTo>
                  <a:lnTo>
                    <a:pt x="103016" y="473865"/>
                  </a:lnTo>
                  <a:lnTo>
                    <a:pt x="108064" y="482579"/>
                  </a:lnTo>
                  <a:lnTo>
                    <a:pt x="113539" y="490858"/>
                  </a:lnTo>
                  <a:lnTo>
                    <a:pt x="128827" y="486264"/>
                  </a:lnTo>
                  <a:lnTo>
                    <a:pt x="121066" y="473629"/>
                  </a:lnTo>
                  <a:lnTo>
                    <a:pt x="113726" y="460858"/>
                  </a:lnTo>
                  <a:lnTo>
                    <a:pt x="73089" y="376484"/>
                  </a:lnTo>
                  <a:lnTo>
                    <a:pt x="51743" y="322823"/>
                  </a:lnTo>
                  <a:lnTo>
                    <a:pt x="35516" y="273351"/>
                  </a:lnTo>
                  <a:lnTo>
                    <a:pt x="24213" y="228108"/>
                  </a:lnTo>
                  <a:lnTo>
                    <a:pt x="17639" y="187135"/>
                  </a:lnTo>
                  <a:lnTo>
                    <a:pt x="15598" y="150475"/>
                  </a:lnTo>
                  <a:lnTo>
                    <a:pt x="17896" y="118169"/>
                  </a:lnTo>
                  <a:lnTo>
                    <a:pt x="34728" y="66782"/>
                  </a:lnTo>
                  <a:lnTo>
                    <a:pt x="66572" y="33305"/>
                  </a:lnTo>
                  <a:lnTo>
                    <a:pt x="111869" y="18068"/>
                  </a:lnTo>
                  <a:lnTo>
                    <a:pt x="139075" y="17394"/>
                  </a:lnTo>
                  <a:lnTo>
                    <a:pt x="206676" y="17394"/>
                  </a:lnTo>
                  <a:lnTo>
                    <a:pt x="191759" y="11759"/>
                  </a:lnTo>
                  <a:lnTo>
                    <a:pt x="151166" y="2245"/>
                  </a:lnTo>
                  <a:lnTo>
                    <a:pt x="115621" y="0"/>
                  </a:lnTo>
                  <a:close/>
                </a:path>
              </a:pathLst>
            </a:custGeom>
            <a:solidFill>
              <a:srgbClr val="FFFFFF"/>
            </a:solidFill>
          </p:spPr>
          <p:txBody>
            <a:bodyPr wrap="square" lIns="0" tIns="0" rIns="0" bIns="0" rtlCol="0"/>
            <a:lstStyle/>
            <a:p>
              <a:endParaRPr/>
            </a:p>
          </p:txBody>
        </p:sp>
      </p:grpSp>
      <p:pic>
        <p:nvPicPr>
          <p:cNvPr id="23" name="object 23"/>
          <p:cNvPicPr/>
          <p:nvPr/>
        </p:nvPicPr>
        <p:blipFill>
          <a:blip r:embed="rId7" cstate="print"/>
          <a:stretch>
            <a:fillRect/>
          </a:stretch>
        </p:blipFill>
        <p:spPr>
          <a:xfrm>
            <a:off x="10517112" y="17249137"/>
            <a:ext cx="19293840" cy="841248"/>
          </a:xfrm>
          <a:prstGeom prst="rect">
            <a:avLst/>
          </a:prstGeom>
        </p:spPr>
      </p:pic>
      <p:sp>
        <p:nvSpPr>
          <p:cNvPr id="24" name="object 24"/>
          <p:cNvSpPr txBox="1"/>
          <p:nvPr/>
        </p:nvSpPr>
        <p:spPr>
          <a:xfrm>
            <a:off x="15327781" y="17203628"/>
            <a:ext cx="9578037" cy="816097"/>
          </a:xfrm>
          <a:prstGeom prst="rect">
            <a:avLst/>
          </a:prstGeom>
        </p:spPr>
        <p:txBody>
          <a:bodyPr vert="horz" wrap="square" lIns="0" tIns="60999" rIns="0" bIns="0" rtlCol="0">
            <a:spAutoFit/>
          </a:bodyPr>
          <a:lstStyle/>
          <a:p>
            <a:pPr marL="12708" algn="ctr">
              <a:spcBef>
                <a:spcPts val="480"/>
              </a:spcBef>
            </a:pPr>
            <a:r>
              <a:rPr sz="4903" b="1" spc="-20">
                <a:solidFill>
                  <a:srgbClr val="FFFFFF"/>
                </a:solidFill>
                <a:latin typeface="Arial"/>
                <a:cs typeface="Arial"/>
              </a:rPr>
              <a:t>RESULTS</a:t>
            </a:r>
            <a:endParaRPr sz="4903">
              <a:latin typeface="Arial"/>
              <a:cs typeface="Arial"/>
            </a:endParaRPr>
          </a:p>
        </p:txBody>
      </p:sp>
      <p:grpSp>
        <p:nvGrpSpPr>
          <p:cNvPr id="25" name="object 25"/>
          <p:cNvGrpSpPr/>
          <p:nvPr/>
        </p:nvGrpSpPr>
        <p:grpSpPr>
          <a:xfrm>
            <a:off x="30191060" y="27467935"/>
            <a:ext cx="9550792" cy="11170399"/>
            <a:chOff x="15083651" y="10160947"/>
            <a:chExt cx="4772381" cy="3968303"/>
          </a:xfrm>
        </p:grpSpPr>
        <p:sp>
          <p:nvSpPr>
            <p:cNvPr id="26" name="object 26"/>
            <p:cNvSpPr/>
            <p:nvPr/>
          </p:nvSpPr>
          <p:spPr>
            <a:xfrm>
              <a:off x="15136712" y="10160947"/>
              <a:ext cx="4719320" cy="3881754"/>
            </a:xfrm>
            <a:custGeom>
              <a:avLst/>
              <a:gdLst/>
              <a:ahLst/>
              <a:cxnLst/>
              <a:rect l="l" t="t" r="r" b="b"/>
              <a:pathLst>
                <a:path w="4719319" h="3881755">
                  <a:moveTo>
                    <a:pt x="4718878" y="0"/>
                  </a:moveTo>
                  <a:lnTo>
                    <a:pt x="0" y="0"/>
                  </a:lnTo>
                  <a:lnTo>
                    <a:pt x="0" y="3881208"/>
                  </a:lnTo>
                  <a:lnTo>
                    <a:pt x="4718878" y="3881208"/>
                  </a:lnTo>
                  <a:lnTo>
                    <a:pt x="4718878" y="0"/>
                  </a:lnTo>
                  <a:close/>
                </a:path>
              </a:pathLst>
            </a:custGeom>
            <a:solidFill>
              <a:srgbClr val="FFFFFF"/>
            </a:solidFill>
          </p:spPr>
          <p:txBody>
            <a:bodyPr wrap="square" lIns="0" tIns="0" rIns="0" bIns="0" rtlCol="0"/>
            <a:lstStyle/>
            <a:p>
              <a:endParaRPr/>
            </a:p>
          </p:txBody>
        </p:sp>
        <p:sp>
          <p:nvSpPr>
            <p:cNvPr id="27" name="object 27"/>
            <p:cNvSpPr/>
            <p:nvPr/>
          </p:nvSpPr>
          <p:spPr>
            <a:xfrm>
              <a:off x="15083651" y="10186587"/>
              <a:ext cx="4719320" cy="3942663"/>
            </a:xfrm>
            <a:custGeom>
              <a:avLst/>
              <a:gdLst/>
              <a:ahLst/>
              <a:cxnLst/>
              <a:rect l="l" t="t" r="r" b="b"/>
              <a:pathLst>
                <a:path w="4719319" h="3881755">
                  <a:moveTo>
                    <a:pt x="0" y="3881208"/>
                  </a:moveTo>
                  <a:lnTo>
                    <a:pt x="4718878" y="3881208"/>
                  </a:lnTo>
                  <a:lnTo>
                    <a:pt x="4718878" y="0"/>
                  </a:lnTo>
                  <a:lnTo>
                    <a:pt x="0" y="0"/>
                  </a:lnTo>
                  <a:lnTo>
                    <a:pt x="0" y="3881208"/>
                  </a:lnTo>
                  <a:close/>
                </a:path>
              </a:pathLst>
            </a:custGeom>
            <a:ln w="5584">
              <a:solidFill>
                <a:srgbClr val="235A9A"/>
              </a:solidFill>
            </a:ln>
          </p:spPr>
          <p:txBody>
            <a:bodyPr wrap="square" lIns="0" tIns="0" rIns="0" bIns="0" rtlCol="0"/>
            <a:lstStyle/>
            <a:p>
              <a:endParaRPr/>
            </a:p>
          </p:txBody>
        </p:sp>
      </p:grpSp>
      <p:grpSp>
        <p:nvGrpSpPr>
          <p:cNvPr id="29" name="object 29"/>
          <p:cNvGrpSpPr/>
          <p:nvPr/>
        </p:nvGrpSpPr>
        <p:grpSpPr>
          <a:xfrm>
            <a:off x="318515" y="18388547"/>
            <a:ext cx="9880488" cy="20308096"/>
            <a:chOff x="159157" y="8424176"/>
            <a:chExt cx="4937125" cy="5757763"/>
          </a:xfrm>
        </p:grpSpPr>
        <p:sp>
          <p:nvSpPr>
            <p:cNvPr id="30" name="object 30"/>
            <p:cNvSpPr/>
            <p:nvPr/>
          </p:nvSpPr>
          <p:spPr>
            <a:xfrm>
              <a:off x="242615" y="8468529"/>
              <a:ext cx="4853667" cy="5713410"/>
            </a:xfrm>
            <a:custGeom>
              <a:avLst/>
              <a:gdLst/>
              <a:ahLst/>
              <a:cxnLst/>
              <a:rect l="l" t="t" r="r" b="b"/>
              <a:pathLst>
                <a:path w="4937125" h="5623559">
                  <a:moveTo>
                    <a:pt x="4936673" y="0"/>
                  </a:moveTo>
                  <a:lnTo>
                    <a:pt x="0" y="0"/>
                  </a:lnTo>
                  <a:lnTo>
                    <a:pt x="0" y="5623563"/>
                  </a:lnTo>
                  <a:lnTo>
                    <a:pt x="4936673" y="5623563"/>
                  </a:lnTo>
                  <a:lnTo>
                    <a:pt x="4936673" y="0"/>
                  </a:lnTo>
                  <a:close/>
                </a:path>
              </a:pathLst>
            </a:custGeom>
            <a:solidFill>
              <a:srgbClr val="FFFFFF"/>
            </a:solidFill>
          </p:spPr>
          <p:txBody>
            <a:bodyPr wrap="square" lIns="0" tIns="0" rIns="0" bIns="0" rtlCol="0"/>
            <a:lstStyle/>
            <a:p>
              <a:pPr marL="571500" indent="-571500">
                <a:buFont typeface="Arial" panose="020B0604020202020204" pitchFamily="34" charset="0"/>
                <a:buChar char="•"/>
              </a:pPr>
              <a:r>
                <a:rPr lang="en-US" sz="4000" dirty="0"/>
                <a:t>The Human System Risk Board (HSRB) is responsible for the management of a portfolio of 30 human system risks that NASA tracks and configuration manages to mitigate for future crewed exploration missions.  </a:t>
              </a:r>
            </a:p>
            <a:p>
              <a:endParaRPr lang="en-US" sz="4000" dirty="0"/>
            </a:p>
            <a:p>
              <a:pPr marL="571500" indent="-571500">
                <a:buFont typeface="Arial" panose="020B0604020202020204" pitchFamily="34" charset="0"/>
                <a:buChar char="•"/>
              </a:pPr>
              <a:r>
                <a:rPr lang="en-US" sz="4000" dirty="0"/>
                <a:t>The HSRB has been exploring the concept of causal diagrams (in the form of Directed Acyclic Graphs or DAGs) as an approach to creating knowledge graphs for each risk to enable shared mental models of causal flow from spaceflight hazards to mission outcomes among HSRB Stakeholders. </a:t>
              </a:r>
            </a:p>
            <a:p>
              <a:r>
                <a:rPr lang="en-US" sz="4000" dirty="0"/>
                <a:t> </a:t>
              </a:r>
            </a:p>
            <a:p>
              <a:pPr marL="571500" indent="-571500">
                <a:buFont typeface="Arial" panose="020B0604020202020204" pitchFamily="34" charset="0"/>
                <a:buChar char="•"/>
              </a:pPr>
              <a:r>
                <a:rPr lang="en-US" sz="4000" dirty="0"/>
                <a:t>These diagrams are intended to improve insight and communication of risk across the myriad subject matter experts and management interested in human system risk reduction.  This includes program managers, systems engineers, and operators in addition to the Human Health and Performance Directorate. </a:t>
              </a:r>
            </a:p>
            <a:p>
              <a:r>
                <a:rPr lang="en-US" sz="4000" dirty="0"/>
                <a:t> </a:t>
              </a:r>
            </a:p>
            <a:p>
              <a:pPr marL="571500" indent="-571500">
                <a:buFont typeface="Arial" panose="020B0604020202020204" pitchFamily="34" charset="0"/>
                <a:buChar char="•"/>
              </a:pPr>
              <a:r>
                <a:rPr lang="en-US" sz="4000" dirty="0"/>
                <a:t>The DAG project was intended to create the foundation for composition of the 30 baselined DAGs into a single risk network and software is being developed in parallel to enable this forward work.</a:t>
              </a:r>
              <a:endParaRPr sz="4000" dirty="0"/>
            </a:p>
          </p:txBody>
        </p:sp>
        <p:sp>
          <p:nvSpPr>
            <p:cNvPr id="31" name="object 31"/>
            <p:cNvSpPr/>
            <p:nvPr/>
          </p:nvSpPr>
          <p:spPr>
            <a:xfrm>
              <a:off x="159157" y="8424176"/>
              <a:ext cx="4937125" cy="5713410"/>
            </a:xfrm>
            <a:custGeom>
              <a:avLst/>
              <a:gdLst/>
              <a:ahLst/>
              <a:cxnLst/>
              <a:rect l="l" t="t" r="r" b="b"/>
              <a:pathLst>
                <a:path w="4937125" h="5623559">
                  <a:moveTo>
                    <a:pt x="0" y="5623563"/>
                  </a:moveTo>
                  <a:lnTo>
                    <a:pt x="4936673" y="5623563"/>
                  </a:lnTo>
                  <a:lnTo>
                    <a:pt x="4936673" y="0"/>
                  </a:lnTo>
                  <a:lnTo>
                    <a:pt x="0" y="0"/>
                  </a:lnTo>
                  <a:lnTo>
                    <a:pt x="0" y="5623563"/>
                  </a:lnTo>
                  <a:close/>
                </a:path>
              </a:pathLst>
            </a:custGeom>
            <a:ln w="5584">
              <a:solidFill>
                <a:srgbClr val="235A9A"/>
              </a:solidFill>
            </a:ln>
          </p:spPr>
          <p:txBody>
            <a:bodyPr wrap="square" lIns="0" tIns="0" rIns="0" bIns="0" rtlCol="0"/>
            <a:lstStyle/>
            <a:p>
              <a:endParaRPr/>
            </a:p>
          </p:txBody>
        </p:sp>
      </p:grpSp>
      <p:pic>
        <p:nvPicPr>
          <p:cNvPr id="33" name="object 33"/>
          <p:cNvPicPr/>
          <p:nvPr/>
        </p:nvPicPr>
        <p:blipFill>
          <a:blip r:embed="rId8" cstate="print"/>
          <a:stretch>
            <a:fillRect/>
          </a:stretch>
        </p:blipFill>
        <p:spPr>
          <a:xfrm>
            <a:off x="391164" y="7371074"/>
            <a:ext cx="9801350" cy="815847"/>
          </a:xfrm>
          <a:prstGeom prst="rect">
            <a:avLst/>
          </a:prstGeom>
        </p:spPr>
      </p:pic>
      <p:sp>
        <p:nvSpPr>
          <p:cNvPr id="34" name="object 34"/>
          <p:cNvSpPr txBox="1"/>
          <p:nvPr/>
        </p:nvSpPr>
        <p:spPr>
          <a:xfrm>
            <a:off x="391164" y="7371074"/>
            <a:ext cx="9801698" cy="773750"/>
          </a:xfrm>
          <a:prstGeom prst="rect">
            <a:avLst/>
          </a:prstGeom>
        </p:spPr>
        <p:txBody>
          <a:bodyPr vert="horz" wrap="square" lIns="0" tIns="19062" rIns="0" bIns="0" rtlCol="0">
            <a:spAutoFit/>
          </a:bodyPr>
          <a:lstStyle/>
          <a:p>
            <a:pPr algn="ctr">
              <a:spcBef>
                <a:spcPts val="150"/>
              </a:spcBef>
            </a:pPr>
            <a:r>
              <a:rPr sz="4903" b="1">
                <a:solidFill>
                  <a:srgbClr val="FFFFFF"/>
                </a:solidFill>
                <a:latin typeface="Arial"/>
                <a:cs typeface="Arial"/>
              </a:rPr>
              <a:t>THE</a:t>
            </a:r>
            <a:r>
              <a:rPr sz="4903" b="1" spc="-60">
                <a:solidFill>
                  <a:srgbClr val="FFFFFF"/>
                </a:solidFill>
                <a:latin typeface="Arial"/>
                <a:cs typeface="Arial"/>
              </a:rPr>
              <a:t> </a:t>
            </a:r>
            <a:r>
              <a:rPr sz="4903" b="1" spc="-20">
                <a:solidFill>
                  <a:srgbClr val="FFFFFF"/>
                </a:solidFill>
                <a:latin typeface="Arial"/>
                <a:cs typeface="Arial"/>
              </a:rPr>
              <a:t>PROBLEM</a:t>
            </a:r>
            <a:endParaRPr sz="4903">
              <a:latin typeface="Arial"/>
              <a:cs typeface="Arial"/>
            </a:endParaRPr>
          </a:p>
        </p:txBody>
      </p:sp>
      <p:sp>
        <p:nvSpPr>
          <p:cNvPr id="38" name="object 38"/>
          <p:cNvSpPr/>
          <p:nvPr/>
        </p:nvSpPr>
        <p:spPr>
          <a:xfrm>
            <a:off x="32899348" y="23504329"/>
            <a:ext cx="0" cy="5949896"/>
          </a:xfrm>
          <a:custGeom>
            <a:avLst/>
            <a:gdLst/>
            <a:ahLst/>
            <a:cxnLst/>
            <a:rect l="l" t="t" r="r" b="b"/>
            <a:pathLst>
              <a:path h="2973069">
                <a:moveTo>
                  <a:pt x="0" y="0"/>
                </a:moveTo>
                <a:lnTo>
                  <a:pt x="0" y="2972474"/>
                </a:lnTo>
              </a:path>
            </a:pathLst>
          </a:custGeom>
          <a:ln w="6980">
            <a:solidFill>
              <a:srgbClr val="FFFFFF"/>
            </a:solidFill>
          </a:ln>
        </p:spPr>
        <p:txBody>
          <a:bodyPr wrap="square" lIns="0" tIns="0" rIns="0" bIns="0" rtlCol="0"/>
          <a:lstStyle/>
          <a:p>
            <a:endParaRPr/>
          </a:p>
        </p:txBody>
      </p:sp>
      <p:sp>
        <p:nvSpPr>
          <p:cNvPr id="39" name="object 39"/>
          <p:cNvSpPr/>
          <p:nvPr/>
        </p:nvSpPr>
        <p:spPr>
          <a:xfrm>
            <a:off x="34512882" y="23504329"/>
            <a:ext cx="0" cy="5949896"/>
          </a:xfrm>
          <a:custGeom>
            <a:avLst/>
            <a:gdLst/>
            <a:ahLst/>
            <a:cxnLst/>
            <a:rect l="l" t="t" r="r" b="b"/>
            <a:pathLst>
              <a:path h="2973069">
                <a:moveTo>
                  <a:pt x="0" y="0"/>
                </a:moveTo>
                <a:lnTo>
                  <a:pt x="0" y="2972474"/>
                </a:lnTo>
              </a:path>
            </a:pathLst>
          </a:custGeom>
          <a:ln w="6980">
            <a:solidFill>
              <a:srgbClr val="FFFFFF"/>
            </a:solidFill>
          </a:ln>
        </p:spPr>
        <p:txBody>
          <a:bodyPr wrap="square" lIns="0" tIns="0" rIns="0" bIns="0" rtlCol="0"/>
          <a:lstStyle/>
          <a:p>
            <a:endParaRPr/>
          </a:p>
        </p:txBody>
      </p:sp>
      <p:sp>
        <p:nvSpPr>
          <p:cNvPr id="66" name="object 66"/>
          <p:cNvSpPr txBox="1"/>
          <p:nvPr/>
        </p:nvSpPr>
        <p:spPr>
          <a:xfrm>
            <a:off x="21944504" y="15848779"/>
            <a:ext cx="252888" cy="269447"/>
          </a:xfrm>
          <a:prstGeom prst="rect">
            <a:avLst/>
          </a:prstGeom>
        </p:spPr>
        <p:txBody>
          <a:bodyPr vert="horz" wrap="square" lIns="0" tIns="22874" rIns="0" bIns="0" rtlCol="0">
            <a:spAutoFit/>
          </a:bodyPr>
          <a:lstStyle/>
          <a:p>
            <a:pPr marL="25417">
              <a:spcBef>
                <a:spcPts val="180"/>
              </a:spcBef>
            </a:pPr>
            <a:r>
              <a:rPr sz="1601" spc="-50">
                <a:solidFill>
                  <a:srgbClr val="FFFFFF"/>
                </a:solidFill>
                <a:latin typeface="Calibri"/>
                <a:cs typeface="Calibri"/>
              </a:rPr>
              <a:t>80</a:t>
            </a:r>
            <a:endParaRPr sz="1601">
              <a:latin typeface="Calibri"/>
              <a:cs typeface="Calibri"/>
            </a:endParaRPr>
          </a:p>
        </p:txBody>
      </p:sp>
      <p:sp>
        <p:nvSpPr>
          <p:cNvPr id="67" name="object 67"/>
          <p:cNvSpPr txBox="1"/>
          <p:nvPr/>
        </p:nvSpPr>
        <p:spPr>
          <a:xfrm>
            <a:off x="23602743" y="16027316"/>
            <a:ext cx="252888" cy="269447"/>
          </a:xfrm>
          <a:prstGeom prst="rect">
            <a:avLst/>
          </a:prstGeom>
        </p:spPr>
        <p:txBody>
          <a:bodyPr vert="horz" wrap="square" lIns="0" tIns="22874" rIns="0" bIns="0" rtlCol="0">
            <a:spAutoFit/>
          </a:bodyPr>
          <a:lstStyle/>
          <a:p>
            <a:pPr marL="25417">
              <a:spcBef>
                <a:spcPts val="180"/>
              </a:spcBef>
            </a:pPr>
            <a:r>
              <a:rPr sz="1601" spc="-50">
                <a:solidFill>
                  <a:srgbClr val="FFFFFF"/>
                </a:solidFill>
                <a:latin typeface="Calibri"/>
                <a:cs typeface="Calibri"/>
              </a:rPr>
              <a:t>75</a:t>
            </a:r>
            <a:endParaRPr sz="1601">
              <a:latin typeface="Calibri"/>
              <a:cs typeface="Calibri"/>
            </a:endParaRPr>
          </a:p>
        </p:txBody>
      </p:sp>
      <p:sp>
        <p:nvSpPr>
          <p:cNvPr id="68" name="object 68"/>
          <p:cNvSpPr txBox="1"/>
          <p:nvPr/>
        </p:nvSpPr>
        <p:spPr>
          <a:xfrm>
            <a:off x="25311551" y="17189968"/>
            <a:ext cx="252888" cy="269447"/>
          </a:xfrm>
          <a:prstGeom prst="rect">
            <a:avLst/>
          </a:prstGeom>
        </p:spPr>
        <p:txBody>
          <a:bodyPr vert="horz" wrap="square" lIns="0" tIns="22874" rIns="0" bIns="0" rtlCol="0">
            <a:spAutoFit/>
          </a:bodyPr>
          <a:lstStyle/>
          <a:p>
            <a:pPr marL="25417">
              <a:spcBef>
                <a:spcPts val="180"/>
              </a:spcBef>
            </a:pPr>
            <a:r>
              <a:rPr sz="1601" spc="-50">
                <a:solidFill>
                  <a:srgbClr val="FFFFFF"/>
                </a:solidFill>
                <a:latin typeface="Calibri"/>
                <a:cs typeface="Calibri"/>
              </a:rPr>
              <a:t>48</a:t>
            </a:r>
            <a:endParaRPr sz="1601">
              <a:latin typeface="Calibri"/>
              <a:cs typeface="Calibri"/>
            </a:endParaRPr>
          </a:p>
        </p:txBody>
      </p:sp>
      <p:sp>
        <p:nvSpPr>
          <p:cNvPr id="69" name="object 69"/>
          <p:cNvSpPr txBox="1"/>
          <p:nvPr/>
        </p:nvSpPr>
        <p:spPr>
          <a:xfrm>
            <a:off x="26988792" y="18089986"/>
            <a:ext cx="252888" cy="269447"/>
          </a:xfrm>
          <a:prstGeom prst="rect">
            <a:avLst/>
          </a:prstGeom>
        </p:spPr>
        <p:txBody>
          <a:bodyPr vert="horz" wrap="square" lIns="0" tIns="22874" rIns="0" bIns="0" rtlCol="0">
            <a:spAutoFit/>
          </a:bodyPr>
          <a:lstStyle/>
          <a:p>
            <a:pPr marL="25417">
              <a:spcBef>
                <a:spcPts val="180"/>
              </a:spcBef>
            </a:pPr>
            <a:r>
              <a:rPr sz="1601" spc="-50">
                <a:solidFill>
                  <a:srgbClr val="FFFFFF"/>
                </a:solidFill>
                <a:latin typeface="Calibri"/>
                <a:cs typeface="Calibri"/>
              </a:rPr>
              <a:t>27</a:t>
            </a:r>
            <a:endParaRPr sz="1601">
              <a:latin typeface="Calibri"/>
              <a:cs typeface="Calibri"/>
            </a:endParaRPr>
          </a:p>
        </p:txBody>
      </p:sp>
      <p:sp>
        <p:nvSpPr>
          <p:cNvPr id="70" name="object 70"/>
          <p:cNvSpPr txBox="1"/>
          <p:nvPr/>
        </p:nvSpPr>
        <p:spPr>
          <a:xfrm>
            <a:off x="28623560" y="18349130"/>
            <a:ext cx="252888" cy="269447"/>
          </a:xfrm>
          <a:prstGeom prst="rect">
            <a:avLst/>
          </a:prstGeom>
        </p:spPr>
        <p:txBody>
          <a:bodyPr vert="horz" wrap="square" lIns="0" tIns="22874" rIns="0" bIns="0" rtlCol="0">
            <a:spAutoFit/>
          </a:bodyPr>
          <a:lstStyle/>
          <a:p>
            <a:pPr marL="25417">
              <a:spcBef>
                <a:spcPts val="180"/>
              </a:spcBef>
            </a:pPr>
            <a:r>
              <a:rPr sz="1601" spc="-50">
                <a:solidFill>
                  <a:srgbClr val="FFFFFF"/>
                </a:solidFill>
                <a:latin typeface="Calibri"/>
                <a:cs typeface="Calibri"/>
              </a:rPr>
              <a:t>21</a:t>
            </a:r>
            <a:endParaRPr sz="1601">
              <a:latin typeface="Calibri"/>
              <a:cs typeface="Calibri"/>
            </a:endParaRPr>
          </a:p>
        </p:txBody>
      </p:sp>
      <p:sp>
        <p:nvSpPr>
          <p:cNvPr id="85" name="object 27">
            <a:extLst>
              <a:ext uri="{FF2B5EF4-FFF2-40B4-BE49-F238E27FC236}">
                <a16:creationId xmlns:a16="http://schemas.microsoft.com/office/drawing/2014/main" id="{91B51586-82BC-3065-B1C3-0D163D3287EF}"/>
              </a:ext>
            </a:extLst>
          </p:cNvPr>
          <p:cNvSpPr/>
          <p:nvPr/>
        </p:nvSpPr>
        <p:spPr>
          <a:xfrm>
            <a:off x="582951" y="8466453"/>
            <a:ext cx="9444603" cy="8231063"/>
          </a:xfrm>
          <a:custGeom>
            <a:avLst/>
            <a:gdLst/>
            <a:ahLst/>
            <a:cxnLst/>
            <a:rect l="l" t="t" r="r" b="b"/>
            <a:pathLst>
              <a:path w="4719319" h="3881755">
                <a:moveTo>
                  <a:pt x="0" y="3881208"/>
                </a:moveTo>
                <a:lnTo>
                  <a:pt x="4718878" y="3881208"/>
                </a:lnTo>
                <a:lnTo>
                  <a:pt x="4718878" y="0"/>
                </a:lnTo>
                <a:lnTo>
                  <a:pt x="0" y="0"/>
                </a:lnTo>
                <a:lnTo>
                  <a:pt x="0" y="3881208"/>
                </a:lnTo>
                <a:close/>
              </a:path>
            </a:pathLst>
          </a:custGeom>
          <a:solidFill>
            <a:schemeClr val="bg1"/>
          </a:solidFill>
          <a:ln w="5584">
            <a:solidFill>
              <a:srgbClr val="235A9A"/>
            </a:solidFill>
          </a:ln>
        </p:spPr>
        <p:txBody>
          <a:bodyPr wrap="square" lIns="0" tIns="0" rIns="0" bIns="0" rtlCol="0"/>
          <a:lstStyle/>
          <a:p>
            <a:endParaRPr dirty="0"/>
          </a:p>
        </p:txBody>
      </p:sp>
      <p:sp>
        <p:nvSpPr>
          <p:cNvPr id="82" name="object 26">
            <a:extLst>
              <a:ext uri="{FF2B5EF4-FFF2-40B4-BE49-F238E27FC236}">
                <a16:creationId xmlns:a16="http://schemas.microsoft.com/office/drawing/2014/main" id="{C1669391-D01B-A14A-A379-3F569698F747}"/>
              </a:ext>
            </a:extLst>
          </p:cNvPr>
          <p:cNvSpPr/>
          <p:nvPr/>
        </p:nvSpPr>
        <p:spPr>
          <a:xfrm>
            <a:off x="1021976" y="8600326"/>
            <a:ext cx="8824113" cy="7881008"/>
          </a:xfrm>
          <a:custGeom>
            <a:avLst/>
            <a:gdLst/>
            <a:ahLst/>
            <a:cxnLst/>
            <a:rect l="l" t="t" r="r" b="b"/>
            <a:pathLst>
              <a:path w="4719319" h="3881755">
                <a:moveTo>
                  <a:pt x="4718878" y="0"/>
                </a:moveTo>
                <a:lnTo>
                  <a:pt x="0" y="0"/>
                </a:lnTo>
                <a:lnTo>
                  <a:pt x="0" y="3881208"/>
                </a:lnTo>
                <a:lnTo>
                  <a:pt x="4718878" y="3881208"/>
                </a:lnTo>
                <a:lnTo>
                  <a:pt x="4718878" y="0"/>
                </a:lnTo>
                <a:close/>
              </a:path>
            </a:pathLst>
          </a:custGeom>
          <a:solidFill>
            <a:srgbClr val="FFFFFF"/>
          </a:solidFill>
        </p:spPr>
        <p:txBody>
          <a:bodyPr wrap="square" lIns="0" tIns="0" rIns="0" bIns="0" rtlCol="0" anchor="t"/>
          <a:lstStyle/>
          <a:p>
            <a:r>
              <a:rPr lang="en-US" sz="4000" dirty="0"/>
              <a:t>Elucidation of the complex interactions among agents affecting the Human System Risks, combined with the interrelationships among risks, requires a method of illustrating these relationships to enable a shared conceptualization of the risks and thus facilitates collaboration among the diverse disciplines engaged in efforts to refine the evidence base for the risks.  </a:t>
            </a:r>
            <a:endParaRPr sz="4000" dirty="0"/>
          </a:p>
        </p:txBody>
      </p:sp>
      <p:grpSp>
        <p:nvGrpSpPr>
          <p:cNvPr id="89" name="object 25">
            <a:extLst>
              <a:ext uri="{FF2B5EF4-FFF2-40B4-BE49-F238E27FC236}">
                <a16:creationId xmlns:a16="http://schemas.microsoft.com/office/drawing/2014/main" id="{FC792937-E60B-BF17-4306-B55BDCE46377}"/>
              </a:ext>
            </a:extLst>
          </p:cNvPr>
          <p:cNvGrpSpPr/>
          <p:nvPr/>
        </p:nvGrpSpPr>
        <p:grpSpPr>
          <a:xfrm>
            <a:off x="10425281" y="8516648"/>
            <a:ext cx="19289774" cy="8387385"/>
            <a:chOff x="15136712" y="10160947"/>
            <a:chExt cx="4719320" cy="1703429"/>
          </a:xfrm>
        </p:grpSpPr>
        <p:sp>
          <p:nvSpPr>
            <p:cNvPr id="90" name="object 26">
              <a:extLst>
                <a:ext uri="{FF2B5EF4-FFF2-40B4-BE49-F238E27FC236}">
                  <a16:creationId xmlns:a16="http://schemas.microsoft.com/office/drawing/2014/main" id="{50A6695C-8B8C-3D95-DAC1-31F4A00E9A92}"/>
                </a:ext>
              </a:extLst>
            </p:cNvPr>
            <p:cNvSpPr/>
            <p:nvPr/>
          </p:nvSpPr>
          <p:spPr>
            <a:xfrm>
              <a:off x="15136712" y="10160947"/>
              <a:ext cx="4663188" cy="1703429"/>
            </a:xfrm>
            <a:custGeom>
              <a:avLst/>
              <a:gdLst/>
              <a:ahLst/>
              <a:cxnLst/>
              <a:rect l="l" t="t" r="r" b="b"/>
              <a:pathLst>
                <a:path w="4719319" h="3881755">
                  <a:moveTo>
                    <a:pt x="4718878" y="0"/>
                  </a:moveTo>
                  <a:lnTo>
                    <a:pt x="0" y="0"/>
                  </a:lnTo>
                  <a:lnTo>
                    <a:pt x="0" y="3881208"/>
                  </a:lnTo>
                  <a:lnTo>
                    <a:pt x="4718878" y="3881208"/>
                  </a:lnTo>
                  <a:lnTo>
                    <a:pt x="4718878" y="0"/>
                  </a:lnTo>
                  <a:close/>
                </a:path>
              </a:pathLst>
            </a:custGeom>
            <a:solidFill>
              <a:srgbClr val="FFFFFF"/>
            </a:solidFill>
          </p:spPr>
          <p:txBody>
            <a:bodyPr wrap="square" lIns="0" tIns="0" rIns="0" bIns="0" rtlCol="0"/>
            <a:lstStyle/>
            <a:p>
              <a:endParaRPr lang="en-US" dirty="0"/>
            </a:p>
          </p:txBody>
        </p:sp>
        <p:sp>
          <p:nvSpPr>
            <p:cNvPr id="91" name="object 27">
              <a:extLst>
                <a:ext uri="{FF2B5EF4-FFF2-40B4-BE49-F238E27FC236}">
                  <a16:creationId xmlns:a16="http://schemas.microsoft.com/office/drawing/2014/main" id="{EFA19B16-3CCC-2EF0-C570-062939BE1A18}"/>
                </a:ext>
              </a:extLst>
            </p:cNvPr>
            <p:cNvSpPr/>
            <p:nvPr/>
          </p:nvSpPr>
          <p:spPr>
            <a:xfrm>
              <a:off x="15136712" y="10160947"/>
              <a:ext cx="4719320" cy="1671681"/>
            </a:xfrm>
            <a:custGeom>
              <a:avLst/>
              <a:gdLst/>
              <a:ahLst/>
              <a:cxnLst/>
              <a:rect l="l" t="t" r="r" b="b"/>
              <a:pathLst>
                <a:path w="4719319" h="3881755">
                  <a:moveTo>
                    <a:pt x="0" y="3881208"/>
                  </a:moveTo>
                  <a:lnTo>
                    <a:pt x="4718878" y="3881208"/>
                  </a:lnTo>
                  <a:lnTo>
                    <a:pt x="4718878" y="0"/>
                  </a:lnTo>
                  <a:lnTo>
                    <a:pt x="0" y="0"/>
                  </a:lnTo>
                  <a:lnTo>
                    <a:pt x="0" y="3881208"/>
                  </a:lnTo>
                  <a:close/>
                </a:path>
              </a:pathLst>
            </a:custGeom>
            <a:ln w="5584">
              <a:solidFill>
                <a:srgbClr val="235A9A"/>
              </a:solidFill>
            </a:ln>
          </p:spPr>
          <p:txBody>
            <a:bodyPr wrap="square" lIns="0" tIns="0" rIns="0" bIns="0" rtlCol="0"/>
            <a:lstStyle/>
            <a:p>
              <a:endParaRPr/>
            </a:p>
          </p:txBody>
        </p:sp>
      </p:grpSp>
      <p:pic>
        <p:nvPicPr>
          <p:cNvPr id="22" name="object 12">
            <a:extLst>
              <a:ext uri="{FF2B5EF4-FFF2-40B4-BE49-F238E27FC236}">
                <a16:creationId xmlns:a16="http://schemas.microsoft.com/office/drawing/2014/main" id="{E74E6BF0-35DE-8875-1115-EC3970294233}"/>
              </a:ext>
            </a:extLst>
          </p:cNvPr>
          <p:cNvPicPr/>
          <p:nvPr/>
        </p:nvPicPr>
        <p:blipFill>
          <a:blip r:embed="rId5" cstate="print"/>
          <a:stretch>
            <a:fillRect/>
          </a:stretch>
        </p:blipFill>
        <p:spPr>
          <a:xfrm>
            <a:off x="30145199" y="26493462"/>
            <a:ext cx="9432543" cy="849374"/>
          </a:xfrm>
          <a:prstGeom prst="rect">
            <a:avLst/>
          </a:prstGeom>
        </p:spPr>
      </p:pic>
      <p:sp>
        <p:nvSpPr>
          <p:cNvPr id="28" name="TextBox 27">
            <a:extLst>
              <a:ext uri="{FF2B5EF4-FFF2-40B4-BE49-F238E27FC236}">
                <a16:creationId xmlns:a16="http://schemas.microsoft.com/office/drawing/2014/main" id="{BDD05013-2F8A-0264-9350-7069B6DBF696}"/>
              </a:ext>
            </a:extLst>
          </p:cNvPr>
          <p:cNvSpPr txBox="1"/>
          <p:nvPr/>
        </p:nvSpPr>
        <p:spPr>
          <a:xfrm>
            <a:off x="32710122" y="26508105"/>
            <a:ext cx="49654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REFERENCES</a:t>
            </a:r>
          </a:p>
        </p:txBody>
      </p:sp>
      <p:pic>
        <p:nvPicPr>
          <p:cNvPr id="35" name="Picture 34" descr="A picture containing logo&#10;&#10;Description automatically generated">
            <a:extLst>
              <a:ext uri="{FF2B5EF4-FFF2-40B4-BE49-F238E27FC236}">
                <a16:creationId xmlns:a16="http://schemas.microsoft.com/office/drawing/2014/main" id="{A0A44287-45B5-4E68-825A-1687A6E5C3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730" y="1676145"/>
            <a:ext cx="3347185" cy="3368089"/>
          </a:xfrm>
          <a:prstGeom prst="rect">
            <a:avLst/>
          </a:prstGeom>
        </p:spPr>
      </p:pic>
      <p:pic>
        <p:nvPicPr>
          <p:cNvPr id="2050" name="Picture 2">
            <a:extLst>
              <a:ext uri="{FF2B5EF4-FFF2-40B4-BE49-F238E27FC236}">
                <a16:creationId xmlns:a16="http://schemas.microsoft.com/office/drawing/2014/main" id="{5A60E376-85C0-49BF-8A21-34FF88D019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29853" y="3466647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50636F41-945E-4E8D-8398-90B233D0B0A3}"/>
              </a:ext>
            </a:extLst>
          </p:cNvPr>
          <p:cNvSpPr txBox="1"/>
          <p:nvPr/>
        </p:nvSpPr>
        <p:spPr>
          <a:xfrm>
            <a:off x="30859833" y="37568477"/>
            <a:ext cx="8153585" cy="769441"/>
          </a:xfrm>
          <a:prstGeom prst="rect">
            <a:avLst/>
          </a:prstGeom>
          <a:noFill/>
        </p:spPr>
        <p:txBody>
          <a:bodyPr wrap="square">
            <a:spAutoFit/>
          </a:bodyPr>
          <a:lstStyle/>
          <a:p>
            <a:r>
              <a:rPr lang="en-US" sz="4400" dirty="0"/>
              <a:t>https://www.nasa.gov/hhp/hsrb</a:t>
            </a:r>
          </a:p>
        </p:txBody>
      </p:sp>
      <p:sp>
        <p:nvSpPr>
          <p:cNvPr id="11" name="TextBox 10">
            <a:extLst>
              <a:ext uri="{FF2B5EF4-FFF2-40B4-BE49-F238E27FC236}">
                <a16:creationId xmlns:a16="http://schemas.microsoft.com/office/drawing/2014/main" id="{BF0566F4-5446-E388-2556-9A0AE3ABEEF7}"/>
              </a:ext>
            </a:extLst>
          </p:cNvPr>
          <p:cNvSpPr txBox="1"/>
          <p:nvPr/>
        </p:nvSpPr>
        <p:spPr>
          <a:xfrm>
            <a:off x="30257720" y="8969787"/>
            <a:ext cx="9207500" cy="124033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Arial" panose="020B0604020202020204" pitchFamily="34" charset="0"/>
              <a:buChar char="•"/>
            </a:pPr>
            <a:r>
              <a:rPr lang="en-US" sz="4000" dirty="0"/>
              <a:t>DAGs enable shared conceptualization of human system risks among those involved in refining the evidence that characterizes the risks and supports the risk management processes.</a:t>
            </a:r>
          </a:p>
          <a:p>
            <a:pPr marL="571500" indent="-571500" algn="l">
              <a:buFont typeface="Arial" panose="020B0604020202020204" pitchFamily="34" charset="0"/>
              <a:buChar char="•"/>
            </a:pPr>
            <a:endParaRPr lang="en-US" sz="4000" dirty="0"/>
          </a:p>
          <a:p>
            <a:pPr marL="571500" indent="-571500" algn="l">
              <a:buFont typeface="Arial" panose="020B0604020202020204" pitchFamily="34" charset="0"/>
              <a:buChar char="•"/>
            </a:pPr>
            <a:r>
              <a:rPr lang="en-US" sz="4000" dirty="0"/>
              <a:t>DAGs and their narratives are baselined and are available publicly via the QR code and </a:t>
            </a:r>
            <a:r>
              <a:rPr lang="en-US" sz="4000"/>
              <a:t>link below.</a:t>
            </a:r>
            <a:endParaRPr lang="en-US" sz="4000" dirty="0"/>
          </a:p>
          <a:p>
            <a:pPr algn="l"/>
            <a:endParaRPr lang="en-US" sz="4000" dirty="0"/>
          </a:p>
          <a:p>
            <a:pPr marL="571500" indent="-571500">
              <a:buFont typeface="Arial" panose="020B0604020202020204" pitchFamily="34" charset="0"/>
              <a:buChar char="•"/>
            </a:pPr>
            <a:r>
              <a:rPr lang="en-US" sz="4000" dirty="0"/>
              <a:t>DAGs are being used in human system risk discussions. This includes program managers, systems engineers, and operators in addition to the Human Health and Performance Directorate. </a:t>
            </a:r>
          </a:p>
          <a:p>
            <a:r>
              <a:rPr lang="en-US" sz="4000" dirty="0"/>
              <a:t> </a:t>
            </a:r>
          </a:p>
          <a:p>
            <a:pPr marL="571500" indent="-571500" algn="l">
              <a:buFont typeface="Arial" panose="020B0604020202020204" pitchFamily="34" charset="0"/>
              <a:buChar char="•"/>
            </a:pPr>
            <a:r>
              <a:rPr lang="en-US" sz="4000" dirty="0"/>
              <a:t>Forward work involves refinement of the </a:t>
            </a:r>
            <a:r>
              <a:rPr lang="en-US" sz="4000" dirty="0" err="1"/>
              <a:t>MegaDAG</a:t>
            </a:r>
            <a:endParaRPr lang="en-US" sz="4000" dirty="0"/>
          </a:p>
        </p:txBody>
      </p:sp>
      <p:sp>
        <p:nvSpPr>
          <p:cNvPr id="32" name="TextBox 31">
            <a:extLst>
              <a:ext uri="{FF2B5EF4-FFF2-40B4-BE49-F238E27FC236}">
                <a16:creationId xmlns:a16="http://schemas.microsoft.com/office/drawing/2014/main" id="{F86DEA07-ABB1-D4C3-E742-0E26DDBB5165}"/>
              </a:ext>
            </a:extLst>
          </p:cNvPr>
          <p:cNvSpPr txBox="1"/>
          <p:nvPr/>
        </p:nvSpPr>
        <p:spPr>
          <a:xfrm>
            <a:off x="30765262" y="28273148"/>
            <a:ext cx="8976590"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t>Directed Acyclic Graph Guidance Documentation - NASA/TM 20220006812</a:t>
            </a:r>
            <a:endParaRPr lang="en-US" sz="4000" dirty="0">
              <a:solidFill>
                <a:srgbClr val="000000"/>
              </a:solidFill>
            </a:endParaRPr>
          </a:p>
          <a:p>
            <a:pPr algn="l"/>
            <a:endParaRPr lang="en-US" sz="4000" dirty="0"/>
          </a:p>
          <a:p>
            <a:pPr algn="l"/>
            <a:r>
              <a:rPr lang="en-US" sz="4000" dirty="0"/>
              <a:t>Directed Acyclic Graphs: A Tool for Understanding the NASA Human Spaceflight System Risks - NASA/TP 20220015709</a:t>
            </a:r>
          </a:p>
          <a:p>
            <a:pPr algn="l"/>
            <a:endParaRPr lang="en-US" dirty="0">
              <a:solidFill>
                <a:srgbClr val="000000"/>
              </a:solidFill>
            </a:endParaRPr>
          </a:p>
        </p:txBody>
      </p:sp>
      <p:pic>
        <p:nvPicPr>
          <p:cNvPr id="1028" name="Picture 4">
            <a:extLst>
              <a:ext uri="{FF2B5EF4-FFF2-40B4-BE49-F238E27FC236}">
                <a16:creationId xmlns:a16="http://schemas.microsoft.com/office/drawing/2014/main" id="{7DAFE813-4EA9-4322-911A-85320BF908C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004812" y="8536289"/>
            <a:ext cx="13410156" cy="794504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F85061F8-AB5F-4C97-817A-80BB31A66A80}"/>
              </a:ext>
            </a:extLst>
          </p:cNvPr>
          <p:cNvPicPr>
            <a:picLocks noChangeAspect="1"/>
          </p:cNvPicPr>
          <p:nvPr/>
        </p:nvPicPr>
        <p:blipFill>
          <a:blip r:embed="rId12"/>
          <a:stretch>
            <a:fillRect/>
          </a:stretch>
        </p:blipFill>
        <p:spPr>
          <a:xfrm>
            <a:off x="11366892" y="18814059"/>
            <a:ext cx="17256668" cy="9839049"/>
          </a:xfrm>
          <a:prstGeom prst="rect">
            <a:avLst/>
          </a:prstGeom>
        </p:spPr>
      </p:pic>
      <p:sp>
        <p:nvSpPr>
          <p:cNvPr id="62" name="object 27">
            <a:extLst>
              <a:ext uri="{FF2B5EF4-FFF2-40B4-BE49-F238E27FC236}">
                <a16:creationId xmlns:a16="http://schemas.microsoft.com/office/drawing/2014/main" id="{E0D50E78-71FE-4B46-AD2D-FF5DA29403F8}"/>
              </a:ext>
            </a:extLst>
          </p:cNvPr>
          <p:cNvSpPr/>
          <p:nvPr/>
        </p:nvSpPr>
        <p:spPr>
          <a:xfrm>
            <a:off x="10550142" y="18349130"/>
            <a:ext cx="19047824" cy="20191076"/>
          </a:xfrm>
          <a:custGeom>
            <a:avLst/>
            <a:gdLst/>
            <a:ahLst/>
            <a:cxnLst/>
            <a:rect l="l" t="t" r="r" b="b"/>
            <a:pathLst>
              <a:path w="4719319" h="3881755">
                <a:moveTo>
                  <a:pt x="0" y="3881208"/>
                </a:moveTo>
                <a:lnTo>
                  <a:pt x="4718878" y="3881208"/>
                </a:lnTo>
                <a:lnTo>
                  <a:pt x="4718878" y="0"/>
                </a:lnTo>
                <a:lnTo>
                  <a:pt x="0" y="0"/>
                </a:lnTo>
                <a:lnTo>
                  <a:pt x="0" y="3881208"/>
                </a:lnTo>
                <a:close/>
              </a:path>
            </a:pathLst>
          </a:custGeom>
          <a:ln w="5584">
            <a:solidFill>
              <a:srgbClr val="235A9A"/>
            </a:solidFill>
          </a:ln>
        </p:spPr>
        <p:txBody>
          <a:bodyPr wrap="square" lIns="0" tIns="0" rIns="0" bIns="0" rtlCol="0"/>
          <a:lstStyle/>
          <a:p>
            <a:endParaRPr/>
          </a:p>
        </p:txBody>
      </p:sp>
      <p:pic>
        <p:nvPicPr>
          <p:cNvPr id="43" name="Picture 42" descr="A picture containing map&#10;&#10;Description automatically generated">
            <a:extLst>
              <a:ext uri="{FF2B5EF4-FFF2-40B4-BE49-F238E27FC236}">
                <a16:creationId xmlns:a16="http://schemas.microsoft.com/office/drawing/2014/main" id="{292EEC53-36F3-43ED-BFB8-BAE48545F5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27048" y="28743176"/>
            <a:ext cx="17472387" cy="9074286"/>
          </a:xfrm>
          <a:prstGeom prst="rect">
            <a:avLst/>
          </a:prstGeom>
        </p:spPr>
      </p:pic>
      <p:sp>
        <p:nvSpPr>
          <p:cNvPr id="45" name="Explosion: 14 Points 44">
            <a:extLst>
              <a:ext uri="{FF2B5EF4-FFF2-40B4-BE49-F238E27FC236}">
                <a16:creationId xmlns:a16="http://schemas.microsoft.com/office/drawing/2014/main" id="{EAD8205D-5DCB-4E22-9DAB-96A82DEFFB74}"/>
              </a:ext>
            </a:extLst>
          </p:cNvPr>
          <p:cNvSpPr/>
          <p:nvPr/>
        </p:nvSpPr>
        <p:spPr>
          <a:xfrm rot="20318934">
            <a:off x="9595244" y="28311426"/>
            <a:ext cx="4319674" cy="2570041"/>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4A687B1-3475-4AE1-B9A9-2818C383F4B8}"/>
              </a:ext>
            </a:extLst>
          </p:cNvPr>
          <p:cNvSpPr txBox="1"/>
          <p:nvPr/>
        </p:nvSpPr>
        <p:spPr>
          <a:xfrm rot="19698430">
            <a:off x="10469904" y="29349953"/>
            <a:ext cx="2326278" cy="584775"/>
          </a:xfrm>
          <a:prstGeom prst="rect">
            <a:avLst/>
          </a:prstGeom>
          <a:noFill/>
        </p:spPr>
        <p:txBody>
          <a:bodyPr wrap="none" rtlCol="0">
            <a:spAutoFit/>
          </a:bodyPr>
          <a:lstStyle/>
          <a:p>
            <a:r>
              <a:rPr lang="en-US" sz="3200" dirty="0"/>
              <a:t>Mega DAG </a:t>
            </a:r>
          </a:p>
        </p:txBody>
      </p:sp>
      <p:sp>
        <p:nvSpPr>
          <p:cNvPr id="71" name="Explosion: 14 Points 70">
            <a:extLst>
              <a:ext uri="{FF2B5EF4-FFF2-40B4-BE49-F238E27FC236}">
                <a16:creationId xmlns:a16="http://schemas.microsoft.com/office/drawing/2014/main" id="{3D2DA102-D5B1-420D-9625-C733432032E6}"/>
              </a:ext>
            </a:extLst>
          </p:cNvPr>
          <p:cNvSpPr/>
          <p:nvPr/>
        </p:nvSpPr>
        <p:spPr>
          <a:xfrm rot="20318934">
            <a:off x="9088898" y="18639106"/>
            <a:ext cx="4804870" cy="2659142"/>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Bone DAG</a:t>
            </a:r>
          </a:p>
        </p:txBody>
      </p:sp>
    </p:spTree>
    <p:extLst>
      <p:ext uri="{BB962C8B-B14F-4D97-AF65-F5344CB8AC3E}">
        <p14:creationId xmlns:p14="http://schemas.microsoft.com/office/powerpoint/2010/main" val="1214106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d40e52b-1561-468d-93d0-bff564b99dc6">
      <Terms xmlns="http://schemas.microsoft.com/office/infopath/2007/PartnerControls"/>
    </lcf76f155ced4ddcb4097134ff3c332f>
    <ArtemisVersion xmlns="ad40e52b-1561-468d-93d0-bff564b99dc6">true</ArtemisVersion>
    <TaxCatchAll xmlns="d900e117-17a0-4b24-9e47-511ef1d02c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A7D4BC49646F4B8AEC61F350B397E0" ma:contentTypeVersion="14" ma:contentTypeDescription="Create a new document." ma:contentTypeScope="" ma:versionID="4ce1cad6c53815d4ac5a352a917d9b4d">
  <xsd:schema xmlns:xsd="http://www.w3.org/2001/XMLSchema" xmlns:xs="http://www.w3.org/2001/XMLSchema" xmlns:p="http://schemas.microsoft.com/office/2006/metadata/properties" xmlns:ns2="ad40e52b-1561-468d-93d0-bff564b99dc6" xmlns:ns3="d900e117-17a0-4b24-9e47-511ef1d02c43" xmlns:ns4="3c567cb9-fe2e-4e59-9888-676030a9b31b" targetNamespace="http://schemas.microsoft.com/office/2006/metadata/properties" ma:root="true" ma:fieldsID="7f91cdc8d612f2f8075d8c8d590fc6af" ns2:_="" ns3:_="" ns4:_="">
    <xsd:import namespace="ad40e52b-1561-468d-93d0-bff564b99dc6"/>
    <xsd:import namespace="d900e117-17a0-4b24-9e47-511ef1d02c43"/>
    <xsd:import namespace="3c567cb9-fe2e-4e59-9888-676030a9b31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element ref="ns4:SharedWithUsers" minOccurs="0"/>
                <xsd:element ref="ns4:SharedWithDetails" minOccurs="0"/>
                <xsd:element ref="ns2:Artemis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0e52b-1561-468d-93d0-bff564b99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ArtemisVersion" ma:index="20" nillable="true" ma:displayName="Artemis Version" ma:default="1" ma:description="Is this the one Sharmi is using Y/N" ma:format="Dropdown" ma:internalName="ArtemisVersi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fe9cd41-d621-48b1-80f5-0fd616de2cb4}" ma:internalName="TaxCatchAll" ma:showField="CatchAllData" ma:web="3c567cb9-fe2e-4e59-9888-676030a9b3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567cb9-fe2e-4e59-9888-676030a9b3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4813C9-C4E2-46CC-A471-DFA238659228}">
  <ds:schemaRefs>
    <ds:schemaRef ds:uri="3c567cb9-fe2e-4e59-9888-676030a9b31b"/>
    <ds:schemaRef ds:uri="ad40e52b-1561-468d-93d0-bff564b99dc6"/>
    <ds:schemaRef ds:uri="d900e117-17a0-4b24-9e47-511ef1d02c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529AE33-F217-4E27-BCCA-0ABE7F1A82B6}">
  <ds:schemaRefs>
    <ds:schemaRef ds:uri="3c567cb9-fe2e-4e59-9888-676030a9b31b"/>
    <ds:schemaRef ds:uri="ad40e52b-1561-468d-93d0-bff564b99dc6"/>
    <ds:schemaRef ds:uri="d900e117-17a0-4b24-9e47-511ef1d02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608A7F-ED12-4BB8-B0ED-6678ADCE78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502</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HUMAN SYSTEM RISK COMMUNICATION: DIRECTED ACYCLIC GRAPHS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Medicine in Human Space Flight</dc:title>
  <dc:creator>Van Baalen, Mary (JSC-SA111)</dc:creator>
  <cp:lastModifiedBy> Robert Scully</cp:lastModifiedBy>
  <cp:revision>2</cp:revision>
  <dcterms:created xsi:type="dcterms:W3CDTF">2023-01-23T21:02:13Z</dcterms:created>
  <dcterms:modified xsi:type="dcterms:W3CDTF">2023-01-25T19:51:16Z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2020-12-16T00:00:00Z</vt:filetime>
  </property>
  <property fmtid="{D5CDD505-2E9C-101B-9397-08002B2CF9AE}" pid="3" name="LastSaved">
    <vt:filetime>2023-01-23T00:00:00Z</vt:filetime>
  </property>
  <property fmtid="{D5CDD505-2E9C-101B-9397-08002B2CF9AE}" pid="4" name="ContentTypeId">
    <vt:lpwstr>0x0101005AA7D4BC49646F4B8AEC61F350B397E0</vt:lpwstr>
  </property>
  <property fmtid="{D5CDD505-2E9C-101B-9397-08002B2CF9AE}" pid="5" name="MediaServiceImageTags">
    <vt:lpwstr/>
  </property>
</Properties>
</file>