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7" r:id="rId12"/>
    <p:sldId id="289" r:id="rId13"/>
    <p:sldId id="284" r:id="rId14"/>
    <p:sldId id="275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R. Morris" initials="JRM" lastIdx="7" clrIdx="0">
    <p:extLst>
      <p:ext uri="{19B8F6BF-5375-455C-9EA6-DF929625EA0E}">
        <p15:presenceInfo xmlns:p15="http://schemas.microsoft.com/office/powerpoint/2012/main" userId="Justin R. Mor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890"/>
    <a:srgbClr val="FFD320"/>
    <a:srgbClr val="C71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38" autoAdjust="0"/>
  </p:normalViewPr>
  <p:slideViewPr>
    <p:cSldViewPr snapToGrid="0" snapToObjects="1" showGuides="1">
      <p:cViewPr varScale="1">
        <p:scale>
          <a:sx n="97" d="100"/>
          <a:sy n="97" d="100"/>
        </p:scale>
        <p:origin x="20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139F07-178B-463F-8376-62F4A83869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BB7ECE-A593-410D-B366-3321E6E232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79312-2D99-4FA9-80FE-189AAB50083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6AC7F-816C-4C8B-9778-55166B984C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551FE-8A8D-4FA5-9966-91521E20F2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C3323-98FE-4144-B996-B6C404E8D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3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95D040-3F2A-43E9-8FB5-04DD91653A66}" type="datetimeFigureOut">
              <a:rPr lang="en-US"/>
              <a:pPr>
                <a:defRPr/>
              </a:pPr>
              <a:t>1/30/2023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79759B-78D7-40D9-AA74-553216DD8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45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F2916F0-20AC-446B-B82E-C942BA8B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A8691E7-F8F6-4350-8553-60992FD5C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93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/>
              <a:t>March 20-23, 2023 			 2023 FSW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7D4FC7-CA41-4275-BEED-386538419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6AA06-7627-4C8B-B6AE-D634DA8A50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8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CF7E82-77C8-4A5E-B466-7CAA6E45C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93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/>
              <a:t>March 20-23, 2023 			 2023 FSW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9EAF2E-8F25-4D3F-8D84-0A244B320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6AA06-7627-4C8B-B6AE-D634DA8A50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3ED2FD00-B721-76EC-DC93-50BC0BCA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116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93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en-US" dirty="0"/>
              <a:t>March 20-23, 2023			 2023 FSW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6AA06-7627-4C8B-B6AE-D634DA8A50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MeatballSmal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53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934" y="81640"/>
            <a:ext cx="1369060" cy="628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tiff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2.png@01D50BB6.A647466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asa/nos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centers/ivv/jstar/JSTAR.html" TargetMode="External"/><Relationship Id="rId2" Type="http://schemas.openxmlformats.org/officeDocument/2006/relationships/hyperlink" Target="https://github.com/nasa/nos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mark.suder@tmctechnologies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>
            <a:extLst>
              <a:ext uri="{FF2B5EF4-FFF2-40B4-BE49-F238E27FC236}">
                <a16:creationId xmlns:a16="http://schemas.microsoft.com/office/drawing/2014/main" id="{AD8C9432-78C9-C5C6-A8FD-CB7C41C661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Mark Suder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Systems Engineer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TMC Technologies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NASA’s IV&amp;V Program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528FFC0-84F3-73B1-47D5-18062D0A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NASA GSFC SmallSats – </a:t>
            </a:r>
            <a:br>
              <a:rPr lang="en-US" dirty="0"/>
            </a:br>
            <a:r>
              <a:rPr lang="en-US" sz="3600" dirty="0"/>
              <a:t>A NOS</a:t>
            </a:r>
            <a:r>
              <a:rPr lang="en-US" sz="3600" baseline="30000" dirty="0"/>
              <a:t>3</a:t>
            </a:r>
            <a:r>
              <a:rPr lang="en-US" sz="3600" dirty="0"/>
              <a:t> Case Study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7DA4F-B8CD-40DB-92C4-5632B182C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March 20-23, 2023			 2023 FSW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30378-29D1-4DC3-AADC-A1ED03BC6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AA06-7627-4C8B-B6AE-D634DA8A501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A793C4-127B-87F9-299B-0E725017D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481" y="5340095"/>
            <a:ext cx="2857500" cy="1028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EFEAB8-2018-036D-CB13-DCC742A82E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360" y="2049257"/>
            <a:ext cx="1211027" cy="13253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E88658-4A25-FDCF-FC28-9A3F1EC2C0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12" y="2233959"/>
            <a:ext cx="2310068" cy="11520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23E1CD-6EC5-FC59-4D53-937EA6D30D18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269" y="2488976"/>
            <a:ext cx="2444836" cy="85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BBB488-07C7-45B3-F2F0-78112384E7A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881" y="4140742"/>
            <a:ext cx="1282926" cy="1592944"/>
          </a:xfrm>
          <a:prstGeom prst="rect">
            <a:avLst/>
          </a:prstGeom>
        </p:spPr>
      </p:pic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id="{249099D7-DD06-E6F5-FB06-91E7CD77CEE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392" y="4185675"/>
            <a:ext cx="1592887" cy="14423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03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0C76D-9368-A886-F491-E6891B468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Development environment</a:t>
            </a:r>
          </a:p>
          <a:p>
            <a:pPr lvl="1"/>
            <a:r>
              <a:rPr lang="en-US" sz="2400" dirty="0"/>
              <a:t>Toolchains, etc. – build for target and NOS</a:t>
            </a:r>
            <a:r>
              <a:rPr lang="en-US" sz="2400" baseline="30000" dirty="0"/>
              <a:t>3</a:t>
            </a:r>
            <a:r>
              <a:rPr lang="en-US" sz="2400" dirty="0"/>
              <a:t> environment</a:t>
            </a:r>
          </a:p>
          <a:p>
            <a:r>
              <a:rPr lang="en-US" sz="2800" dirty="0"/>
              <a:t>Test component apps</a:t>
            </a:r>
          </a:p>
          <a:p>
            <a:pPr lvl="1"/>
            <a:r>
              <a:rPr lang="en-US" sz="2400" dirty="0"/>
              <a:t>Including commands/telemetry</a:t>
            </a:r>
          </a:p>
          <a:p>
            <a:pPr lvl="1"/>
            <a:r>
              <a:rPr lang="en-US" sz="2400" dirty="0"/>
              <a:t>Interaction with hardware using NOS</a:t>
            </a:r>
            <a:r>
              <a:rPr lang="en-US" sz="2400" baseline="30000" dirty="0"/>
              <a:t>3</a:t>
            </a:r>
            <a:r>
              <a:rPr lang="en-US" sz="2400" dirty="0"/>
              <a:t> sims and real hardware</a:t>
            </a:r>
          </a:p>
          <a:p>
            <a:r>
              <a:rPr lang="en-US" sz="2800" dirty="0"/>
              <a:t>Test integrated apps / flight software</a:t>
            </a:r>
          </a:p>
          <a:p>
            <a:pPr lvl="1"/>
            <a:r>
              <a:rPr lang="en-US" sz="2400" dirty="0"/>
              <a:t>E.g. Verify closed loop ADCS algorithm control using simulated sensors/actuators/42 dynamics</a:t>
            </a:r>
          </a:p>
          <a:p>
            <a:r>
              <a:rPr lang="en-US" sz="2800" dirty="0"/>
              <a:t>Develop operator tools and procedures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857D8-76B3-2454-2503-FC78390C3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March 20-23, 2023 			 2023 FSW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55113-4119-F44E-80FE-24E6D7978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AA06-7627-4C8B-B6AE-D634DA8A501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4E1BAC-C8D0-907C-BCA6-F9F26DC7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</a:t>
            </a:r>
            <a:r>
              <a:rPr lang="en-US" baseline="30000" dirty="0"/>
              <a:t>3</a:t>
            </a:r>
            <a:r>
              <a:rPr lang="en-US" dirty="0"/>
              <a:t> Uses</a:t>
            </a:r>
          </a:p>
        </p:txBody>
      </p:sp>
    </p:spTree>
    <p:extLst>
      <p:ext uri="{BB962C8B-B14F-4D97-AF65-F5344CB8AC3E}">
        <p14:creationId xmlns:p14="http://schemas.microsoft.com/office/powerpoint/2010/main" val="373872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571992-5264-F41F-A4B0-740C9C9F2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Development</a:t>
            </a:r>
          </a:p>
          <a:p>
            <a:pPr lvl="1"/>
            <a:r>
              <a:rPr lang="en-US" sz="1800" dirty="0"/>
              <a:t>Earlier flight software development</a:t>
            </a:r>
          </a:p>
          <a:p>
            <a:pPr lvl="1"/>
            <a:r>
              <a:rPr lang="en-US" sz="1800" dirty="0"/>
              <a:t>Provides a workflow for iterative work</a:t>
            </a:r>
          </a:p>
          <a:p>
            <a:pPr lvl="1"/>
            <a:r>
              <a:rPr lang="en-US" sz="1800" dirty="0"/>
              <a:t>Reduces “works for me” issues</a:t>
            </a:r>
          </a:p>
          <a:p>
            <a:pPr lvl="1"/>
            <a:r>
              <a:rPr lang="en-US" sz="1800" dirty="0"/>
              <a:t>Develop and dry-run procedures safely</a:t>
            </a:r>
          </a:p>
          <a:p>
            <a:r>
              <a:rPr lang="en-US" sz="2000" dirty="0"/>
              <a:t>Testing</a:t>
            </a:r>
          </a:p>
          <a:p>
            <a:pPr lvl="1"/>
            <a:r>
              <a:rPr lang="en-US" sz="1800" dirty="0"/>
              <a:t>Enables testing that is not physically possible</a:t>
            </a:r>
          </a:p>
          <a:p>
            <a:pPr lvl="1"/>
            <a:r>
              <a:rPr lang="en-US" sz="1800" dirty="0"/>
              <a:t>Increases available testing resources</a:t>
            </a:r>
          </a:p>
          <a:p>
            <a:pPr lvl="1"/>
            <a:r>
              <a:rPr lang="en-US" sz="1800" dirty="0"/>
              <a:t>Software integration testing</a:t>
            </a:r>
          </a:p>
          <a:p>
            <a:r>
              <a:rPr lang="en-US" sz="2000" dirty="0"/>
              <a:t>Operations</a:t>
            </a:r>
            <a:endParaRPr lang="en-US" sz="2800" dirty="0"/>
          </a:p>
          <a:p>
            <a:pPr lvl="1"/>
            <a:r>
              <a:rPr lang="en-US" sz="1800" dirty="0"/>
              <a:t>Long duration testing</a:t>
            </a:r>
          </a:p>
          <a:p>
            <a:pPr lvl="1"/>
            <a:r>
              <a:rPr lang="en-US" sz="1800" dirty="0"/>
              <a:t>Failure scenarios</a:t>
            </a:r>
          </a:p>
          <a:p>
            <a:pPr lvl="1"/>
            <a:r>
              <a:rPr lang="en-US" sz="1800" dirty="0"/>
              <a:t>System / mission familiarization and training</a:t>
            </a: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068645-9CEE-8116-4820-2EC7C9FD0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March 20-23, 2023 			 2023 FSW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38A8B-59E3-4332-0A3C-0C1374F9C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AA06-7627-4C8B-B6AE-D634DA8A501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024D65-5981-D14F-D7CC-5AFA75E5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</a:t>
            </a:r>
            <a:r>
              <a:rPr lang="en-US" baseline="30000" dirty="0"/>
              <a:t>3</a:t>
            </a:r>
            <a:r>
              <a:rPr lang="en-US" dirty="0"/>
              <a:t> Benefits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A912EC-E67E-C7FB-FCFF-D23EBC00C9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2392" r="10480" b="25267"/>
          <a:stretch/>
        </p:blipFill>
        <p:spPr>
          <a:xfrm>
            <a:off x="5481630" y="2061099"/>
            <a:ext cx="3378352" cy="1640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640669-0445-6CC0-B41C-3E421BC3D5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9" b="18551"/>
          <a:stretch/>
        </p:blipFill>
        <p:spPr>
          <a:xfrm>
            <a:off x="5532845" y="4258228"/>
            <a:ext cx="3356515" cy="1640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rved Up Arrow 6">
            <a:extLst>
              <a:ext uri="{FF2B5EF4-FFF2-40B4-BE49-F238E27FC236}">
                <a16:creationId xmlns:a16="http://schemas.microsoft.com/office/drawing/2014/main" id="{BDA1AA85-0798-DCD3-C049-B2BD66164628}"/>
              </a:ext>
            </a:extLst>
          </p:cNvPr>
          <p:cNvSpPr/>
          <p:nvPr/>
        </p:nvSpPr>
        <p:spPr>
          <a:xfrm rot="5400000">
            <a:off x="6697682" y="3770192"/>
            <a:ext cx="674399" cy="517984"/>
          </a:xfrm>
          <a:prstGeom prst="curvedUpArrow">
            <a:avLst/>
          </a:prstGeom>
          <a:ln>
            <a:solidFill>
              <a:srgbClr val="FFD5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rved Up Arrow 6">
            <a:extLst>
              <a:ext uri="{FF2B5EF4-FFF2-40B4-BE49-F238E27FC236}">
                <a16:creationId xmlns:a16="http://schemas.microsoft.com/office/drawing/2014/main" id="{9D3176CA-54CA-50B6-53D1-BCDFCA070F46}"/>
              </a:ext>
            </a:extLst>
          </p:cNvPr>
          <p:cNvSpPr/>
          <p:nvPr/>
        </p:nvSpPr>
        <p:spPr>
          <a:xfrm rot="15995760">
            <a:off x="7736773" y="3670009"/>
            <a:ext cx="674399" cy="517984"/>
          </a:xfrm>
          <a:prstGeom prst="curvedUpArrow">
            <a:avLst/>
          </a:prstGeom>
          <a:ln>
            <a:solidFill>
              <a:srgbClr val="FFD5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2940FD16-7816-AC62-B74F-72988480877F}"/>
              </a:ext>
            </a:extLst>
          </p:cNvPr>
          <p:cNvSpPr/>
          <p:nvPr/>
        </p:nvSpPr>
        <p:spPr>
          <a:xfrm>
            <a:off x="4572000" y="1044753"/>
            <a:ext cx="4163291" cy="9144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Invaluable during COVID for enabling remote work</a:t>
            </a:r>
          </a:p>
        </p:txBody>
      </p:sp>
    </p:spTree>
    <p:extLst>
      <p:ext uri="{BB962C8B-B14F-4D97-AF65-F5344CB8AC3E}">
        <p14:creationId xmlns:p14="http://schemas.microsoft.com/office/powerpoint/2010/main" val="331666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76F7E8-CE3E-F970-A355-A8DFDE3F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59035"/>
            <a:ext cx="8229600" cy="1367127"/>
          </a:xfrm>
        </p:spPr>
        <p:txBody>
          <a:bodyPr/>
          <a:lstStyle/>
          <a:p>
            <a:r>
              <a:rPr lang="en-US" sz="2000" dirty="0"/>
              <a:t>Closed loop ADCS testing</a:t>
            </a:r>
          </a:p>
          <a:p>
            <a:pPr lvl="1"/>
            <a:r>
              <a:rPr lang="en-US" sz="1800" dirty="0"/>
              <a:t>Not possible on Earth with real hardware</a:t>
            </a:r>
          </a:p>
          <a:p>
            <a:pPr lvl="1"/>
            <a:r>
              <a:rPr lang="en-US" sz="1800" dirty="0"/>
              <a:t>NOS</a:t>
            </a:r>
            <a:r>
              <a:rPr lang="en-US" sz="1800" baseline="30000" dirty="0"/>
              <a:t>3</a:t>
            </a:r>
            <a:r>
              <a:rPr lang="en-US" sz="1800" dirty="0"/>
              <a:t> with 42 provided dynamics inputs/outputs</a:t>
            </a:r>
          </a:p>
          <a:p>
            <a:pPr lvl="1"/>
            <a:r>
              <a:rPr lang="en-US" sz="1800" dirty="0"/>
              <a:t>E.g. Verified BurstCube sun safe mode slewed to and tracked sun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01A75-F93E-BF83-9378-6E1E8AFBA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March 20-23, 2023 			 2023 FSW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A9DD7-6DED-F531-8211-FDBBEB043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AA06-7627-4C8B-B6AE-D634DA8A501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FA4476-09B0-135E-34CC-C7DFC218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</a:t>
            </a:r>
            <a:r>
              <a:rPr lang="en-US" baseline="30000" dirty="0"/>
              <a:t>3</a:t>
            </a:r>
            <a:r>
              <a:rPr lang="en-US" dirty="0"/>
              <a:t> ADCS Benefit Example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780A8F98-B2DA-C639-5962-30B79A1AD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30" y="1096599"/>
            <a:ext cx="6685547" cy="3710455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E37FB3A6-2C0B-55EB-6464-5801BFEC0E65}"/>
              </a:ext>
            </a:extLst>
          </p:cNvPr>
          <p:cNvSpPr/>
          <p:nvPr/>
        </p:nvSpPr>
        <p:spPr>
          <a:xfrm rot="5400000">
            <a:off x="2790928" y="3455506"/>
            <a:ext cx="155448" cy="5803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7225D958-7FCA-6D0D-1A89-2ADFABD05AAE}"/>
              </a:ext>
            </a:extLst>
          </p:cNvPr>
          <p:cNvSpPr/>
          <p:nvPr/>
        </p:nvSpPr>
        <p:spPr>
          <a:xfrm>
            <a:off x="2442625" y="3860783"/>
            <a:ext cx="852055" cy="19281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9AAAA0-E21D-E55A-B725-D21A1621ABE8}"/>
              </a:ext>
            </a:extLst>
          </p:cNvPr>
          <p:cNvCxnSpPr/>
          <p:nvPr/>
        </p:nvCxnSpPr>
        <p:spPr>
          <a:xfrm>
            <a:off x="4959927" y="1655618"/>
            <a:ext cx="138546" cy="3325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2F717A-D6C2-87BB-2EB0-21A8A9F0E95F}"/>
              </a:ext>
            </a:extLst>
          </p:cNvPr>
          <p:cNvCxnSpPr>
            <a:cxnSpLocks/>
          </p:cNvCxnSpPr>
          <p:nvPr/>
        </p:nvCxnSpPr>
        <p:spPr>
          <a:xfrm>
            <a:off x="5282044" y="1641763"/>
            <a:ext cx="619992" cy="1801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DE09E936-D113-B929-FD3F-C7B54EB55419}"/>
              </a:ext>
            </a:extLst>
          </p:cNvPr>
          <p:cNvSpPr/>
          <p:nvPr/>
        </p:nvSpPr>
        <p:spPr>
          <a:xfrm rot="5400000">
            <a:off x="4062083" y="2787024"/>
            <a:ext cx="148522" cy="1924257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164FADFC-7C0D-A694-C465-B990823FCA5E}"/>
              </a:ext>
            </a:extLst>
          </p:cNvPr>
          <p:cNvSpPr/>
          <p:nvPr/>
        </p:nvSpPr>
        <p:spPr>
          <a:xfrm>
            <a:off x="4375336" y="3853855"/>
            <a:ext cx="852055" cy="19281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FSS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F8F362B2-CE7D-D461-BBBD-5963677C95CB}"/>
              </a:ext>
            </a:extLst>
          </p:cNvPr>
          <p:cNvSpPr/>
          <p:nvPr/>
        </p:nvSpPr>
        <p:spPr>
          <a:xfrm rot="16200000">
            <a:off x="3646449" y="757331"/>
            <a:ext cx="155448" cy="2277547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75D21C25-02AA-0CB0-C677-47152D420FD9}"/>
              </a:ext>
            </a:extLst>
          </p:cNvPr>
          <p:cNvSpPr/>
          <p:nvPr/>
        </p:nvSpPr>
        <p:spPr>
          <a:xfrm>
            <a:off x="2871356" y="1608734"/>
            <a:ext cx="1437407" cy="192819"/>
          </a:xfrm>
          <a:prstGeom prst="clou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Slewing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886E634-D065-A982-F209-340731F05650}"/>
              </a:ext>
            </a:extLst>
          </p:cNvPr>
          <p:cNvSpPr/>
          <p:nvPr/>
        </p:nvSpPr>
        <p:spPr>
          <a:xfrm>
            <a:off x="3830781" y="1289375"/>
            <a:ext cx="1773381" cy="427686"/>
          </a:xfrm>
          <a:prstGeom prst="cloud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+Y to Sun!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B42D2C-701F-0C7C-950D-10B4949AAF29}"/>
              </a:ext>
            </a:extLst>
          </p:cNvPr>
          <p:cNvSpPr txBox="1"/>
          <p:nvPr/>
        </p:nvSpPr>
        <p:spPr>
          <a:xfrm>
            <a:off x="160854" y="1105685"/>
            <a:ext cx="1129146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COSMOS Telemetry Grapher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DEE112-F725-7033-7ECF-0261BFABC9B2}"/>
              </a:ext>
            </a:extLst>
          </p:cNvPr>
          <p:cNvSpPr txBox="1"/>
          <p:nvPr/>
        </p:nvSpPr>
        <p:spPr>
          <a:xfrm>
            <a:off x="7499356" y="1351313"/>
            <a:ext cx="1465120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42 Unit Sphere Viewer (shows truth)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426EF2-5179-0EAD-784A-BB524FC07FF2}"/>
              </a:ext>
            </a:extLst>
          </p:cNvPr>
          <p:cNvSpPr txBox="1"/>
          <p:nvPr/>
        </p:nvSpPr>
        <p:spPr>
          <a:xfrm>
            <a:off x="69273" y="2528454"/>
            <a:ext cx="6848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Lighter =</a:t>
            </a:r>
          </a:p>
          <a:p>
            <a:r>
              <a:rPr lang="en-US" sz="1100" dirty="0"/>
              <a:t>42 Truth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865FEC-60F3-721A-219A-D4B41F445F91}"/>
              </a:ext>
            </a:extLst>
          </p:cNvPr>
          <p:cNvSpPr txBox="1"/>
          <p:nvPr/>
        </p:nvSpPr>
        <p:spPr>
          <a:xfrm>
            <a:off x="50017" y="2843168"/>
            <a:ext cx="102463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Darker =</a:t>
            </a:r>
          </a:p>
          <a:p>
            <a:r>
              <a:rPr lang="en-US" sz="1100" dirty="0"/>
              <a:t>ADCS estimate</a:t>
            </a:r>
          </a:p>
          <a:p>
            <a:r>
              <a:rPr lang="en-US" sz="1100" dirty="0"/>
              <a:t>from sensors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2B45C0-E7DC-16F4-ECF0-8B317E53A77B}"/>
              </a:ext>
            </a:extLst>
          </p:cNvPr>
          <p:cNvSpPr/>
          <p:nvPr/>
        </p:nvSpPr>
        <p:spPr>
          <a:xfrm>
            <a:off x="69273" y="2593205"/>
            <a:ext cx="2168236" cy="308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0FBE16-FD24-25D5-C651-1639397C28B3}"/>
              </a:ext>
            </a:extLst>
          </p:cNvPr>
          <p:cNvSpPr/>
          <p:nvPr/>
        </p:nvSpPr>
        <p:spPr>
          <a:xfrm>
            <a:off x="69273" y="2911858"/>
            <a:ext cx="2168236" cy="517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54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2F4B80-8AF6-2C16-D2AB-88B1E98FD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Lessons learned from GSFC SmallSats and NOS</a:t>
            </a:r>
            <a:r>
              <a:rPr lang="en-US" sz="2400" baseline="30000" dirty="0"/>
              <a:t>3</a:t>
            </a:r>
            <a:r>
              <a:rPr lang="en-US" sz="2400" dirty="0"/>
              <a:t> being fed into open source NOS</a:t>
            </a:r>
            <a:r>
              <a:rPr lang="en-US" sz="2400" baseline="30000" dirty="0"/>
              <a:t>3</a:t>
            </a:r>
            <a:r>
              <a:rPr lang="en-US" sz="2400" dirty="0"/>
              <a:t> (</a:t>
            </a:r>
            <a:r>
              <a:rPr lang="en-US" sz="2400" dirty="0">
                <a:hlinkClick r:id="rId2"/>
              </a:rPr>
              <a:t>https://github.com/nasa/nos3</a:t>
            </a:r>
            <a:r>
              <a:rPr lang="en-US" sz="2400" dirty="0"/>
              <a:t>)</a:t>
            </a:r>
            <a:endParaRPr lang="en-US" sz="2400" baseline="30000" dirty="0"/>
          </a:p>
          <a:p>
            <a:pPr lvl="1"/>
            <a:r>
              <a:rPr lang="en-US" sz="2000" dirty="0"/>
              <a:t>E.g. component (single repository) = FSW/GSW/Sim/Checkout app</a:t>
            </a:r>
          </a:p>
          <a:p>
            <a:r>
              <a:rPr lang="en-US" sz="2400" dirty="0"/>
              <a:t>Wanted to open source FSW/GSW/Sim/Checkout App for GSFC SmallSat common components (FSS, GPS, etc.)</a:t>
            </a:r>
          </a:p>
          <a:p>
            <a:pPr lvl="1"/>
            <a:r>
              <a:rPr lang="en-US" sz="2000" dirty="0"/>
              <a:t>Not feasible</a:t>
            </a:r>
          </a:p>
          <a:p>
            <a:pPr lvl="1"/>
            <a:r>
              <a:rPr lang="en-US" sz="2000" dirty="0"/>
              <a:t>So “generic” components being created in open source</a:t>
            </a:r>
          </a:p>
          <a:p>
            <a:r>
              <a:rPr lang="en-US" sz="2400" dirty="0"/>
              <a:t>Eventually (summer 2023?) have design reference mission including:</a:t>
            </a:r>
          </a:p>
          <a:p>
            <a:pPr lvl="1"/>
            <a:r>
              <a:rPr lang="en-US" sz="2000" dirty="0"/>
              <a:t>A full suite of generic components </a:t>
            </a:r>
          </a:p>
          <a:p>
            <a:pPr lvl="1"/>
            <a:r>
              <a:rPr lang="en-US" sz="2000" dirty="0"/>
              <a:t>ADCS algorithms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DF304-24DE-5E8A-D991-D12DFC0E8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March 20-23, 2023 			 2023 FSW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DE774-7545-0D71-DEFC-5D0787012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AA06-7627-4C8B-B6AE-D634DA8A501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ADC504-EE37-595F-64BE-435FCDD8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 NOS</a:t>
            </a:r>
            <a:r>
              <a:rPr lang="en-US" baseline="30000" dirty="0"/>
              <a:t>3</a:t>
            </a:r>
            <a:r>
              <a:rPr lang="en-US" dirty="0"/>
              <a:t> – Path Forward</a:t>
            </a:r>
          </a:p>
        </p:txBody>
      </p:sp>
    </p:spTree>
    <p:extLst>
      <p:ext uri="{BB962C8B-B14F-4D97-AF65-F5344CB8AC3E}">
        <p14:creationId xmlns:p14="http://schemas.microsoft.com/office/powerpoint/2010/main" val="4029762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714BDC-6991-BCA0-F00E-26526E449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pPr lvl="1"/>
            <a:r>
              <a:rPr lang="en-US" dirty="0"/>
              <a:t>Answers?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sz="2800" dirty="0">
              <a:hlinkClick r:id="rId2"/>
            </a:endParaRPr>
          </a:p>
          <a:p>
            <a:pPr marL="0" indent="0" algn="ctr">
              <a:buNone/>
            </a:pPr>
            <a:endParaRPr lang="en-US" sz="2800" dirty="0">
              <a:hlinkClick r:id="rId2"/>
            </a:endParaRPr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https://github.com/nasa/nos3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800" dirty="0">
                <a:hlinkClick r:id="rId3"/>
              </a:rPr>
              <a:t>https://www.nasa.gov/centers/ivv/jstar/JSTAR.html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800" dirty="0">
                <a:hlinkClick r:id="rId4"/>
              </a:rPr>
              <a:t>mark.suder@tmctechnologies.com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F48E-90C8-C7A3-EB89-3852B0106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March 20-23, 2023 			 2023 FSW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64744-0A89-C841-F995-0CF99F03F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AA06-7627-4C8B-B6AE-D634DA8A501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37D970-9C57-5A95-0BFD-97131084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646C4-1DFD-C4C2-3BD9-778BC7E60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481" y="2888289"/>
            <a:ext cx="2857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0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4EAD1B-D095-27ED-09F6-2931BB58A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NASA – National Aeronautics and Space Adm.</a:t>
            </a:r>
          </a:p>
          <a:p>
            <a:pPr lvl="1"/>
            <a:r>
              <a:rPr lang="en-US" sz="2000" dirty="0"/>
              <a:t>NASA’s Software IV&amp;V Program</a:t>
            </a:r>
          </a:p>
          <a:p>
            <a:pPr lvl="3"/>
            <a:r>
              <a:rPr lang="en-US" sz="1600" dirty="0"/>
              <a:t>Software Independent Verification and Validation +</a:t>
            </a:r>
          </a:p>
          <a:p>
            <a:pPr lvl="3"/>
            <a:r>
              <a:rPr lang="en-US" sz="1600" dirty="0"/>
              <a:t>Primarily NASA, also a few closely related organizations/missions</a:t>
            </a:r>
          </a:p>
          <a:p>
            <a:pPr lvl="3"/>
            <a:r>
              <a:rPr lang="en-US" sz="1600" dirty="0"/>
              <a:t>Ensuring primarily NASA Class A Mission Success since 1993</a:t>
            </a:r>
          </a:p>
          <a:p>
            <a:pPr lvl="3"/>
            <a:r>
              <a:rPr lang="en-US" sz="1600" dirty="0"/>
              <a:t>Full Development Lifecycle – Software (and related System) Requirements, Design, Code, Test, Assembly/Integration&amp;Test, etc.</a:t>
            </a:r>
          </a:p>
          <a:p>
            <a:pPr lvl="2"/>
            <a:r>
              <a:rPr lang="en-US" sz="1800" dirty="0"/>
              <a:t>JSTAR/ITC</a:t>
            </a:r>
          </a:p>
          <a:p>
            <a:pPr lvl="3"/>
            <a:r>
              <a:rPr lang="en-US" sz="1600" dirty="0"/>
              <a:t>JSTAR (see logo); ITC = Independent Test Capability, the personnel team for the lab (sometimes used interchangeably)</a:t>
            </a:r>
          </a:p>
          <a:p>
            <a:pPr lvl="3"/>
            <a:r>
              <a:rPr lang="en-US" sz="1600" u="sng" dirty="0"/>
              <a:t>Experts</a:t>
            </a:r>
            <a:r>
              <a:rPr lang="en-US" sz="1600" dirty="0"/>
              <a:t> in </a:t>
            </a:r>
            <a:r>
              <a:rPr lang="en-US" sz="1600" b="1" dirty="0"/>
              <a:t>software only simulation of hardware</a:t>
            </a:r>
            <a:r>
              <a:rPr lang="en-US" sz="1600" dirty="0"/>
              <a:t> and hardware emulation</a:t>
            </a:r>
            <a:endParaRPr lang="en-US" sz="1600" b="1" dirty="0"/>
          </a:p>
          <a:p>
            <a:pPr lvl="4"/>
            <a:r>
              <a:rPr lang="en-US" sz="1600" dirty="0"/>
              <a:t>Especially, but not limited to, CPU instruction set simulation so flight binary executables can execute on commodity hardware</a:t>
            </a:r>
          </a:p>
          <a:p>
            <a:pPr lvl="4"/>
            <a:r>
              <a:rPr lang="en-US" sz="1600" dirty="0"/>
              <a:t>Also, emulation of flight peripherals, buses, etc.</a:t>
            </a:r>
          </a:p>
          <a:p>
            <a:pPr lvl="4"/>
            <a:r>
              <a:rPr lang="en-US" sz="1600" dirty="0"/>
              <a:t>And more…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05F544-A918-3CD1-197B-245F7E184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March 20-23, 2023 			 2023 FSW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949B2-9898-751B-EDD8-A837DCF3B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AA06-7627-4C8B-B6AE-D634DA8A501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743D6D-0C56-C01D-1C08-BD4546D1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NASA IV&amp;V JSTAR/ITC – </a:t>
            </a:r>
            <a:br>
              <a:rPr lang="en-US" sz="4400" dirty="0"/>
            </a:br>
            <a:r>
              <a:rPr lang="en-US" sz="4400" dirty="0"/>
              <a:t>Who we Are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030BD3-927E-2EA7-5AB7-6868B5147E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7" y="2463586"/>
            <a:ext cx="1530928" cy="1157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D4956-1858-C71C-D38D-C663865FCB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27" y="3676526"/>
            <a:ext cx="667318" cy="492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A6A2F7-747A-783B-1338-B43B5AEED0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88" y="3936865"/>
            <a:ext cx="877939" cy="4929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B15FFA-278E-E534-0D6A-094A3DC2F979}"/>
              </a:ext>
            </a:extLst>
          </p:cNvPr>
          <p:cNvCxnSpPr/>
          <p:nvPr/>
        </p:nvCxnSpPr>
        <p:spPr>
          <a:xfrm flipV="1">
            <a:off x="1475509" y="3830783"/>
            <a:ext cx="7022487" cy="15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D13C233-12F0-6091-1945-0BC13EF04E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380" y="1399312"/>
            <a:ext cx="1293091" cy="9698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75FF17-CF73-5A98-6BA2-8A72EAFA35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507" y="1731360"/>
            <a:ext cx="695325" cy="8679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110921-4C71-9F85-5F69-BA0BA9FDB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72" r="21440"/>
          <a:stretch/>
        </p:blipFill>
        <p:spPr bwMode="auto">
          <a:xfrm>
            <a:off x="121434" y="4886871"/>
            <a:ext cx="826137" cy="5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962415-5F7C-BDCC-8456-43FCC3B29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840" y="5310479"/>
            <a:ext cx="1207760" cy="9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B504BC-D49F-17BE-218F-BFB276B15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418" y="5484488"/>
            <a:ext cx="879724" cy="36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Arrow 10">
            <a:extLst>
              <a:ext uri="{FF2B5EF4-FFF2-40B4-BE49-F238E27FC236}">
                <a16:creationId xmlns:a16="http://schemas.microsoft.com/office/drawing/2014/main" id="{BE1124D0-C755-6FFA-8162-72A2C40E10A2}"/>
              </a:ext>
            </a:extLst>
          </p:cNvPr>
          <p:cNvSpPr/>
          <p:nvPr/>
        </p:nvSpPr>
        <p:spPr>
          <a:xfrm rot="2042316">
            <a:off x="914644" y="5202198"/>
            <a:ext cx="313659" cy="1561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FEEE4E-B067-4F00-9DBA-41C34147185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85" y="5777344"/>
            <a:ext cx="836569" cy="645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371C3E-A49F-146C-7930-4641D2F246A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9634" y="5310479"/>
            <a:ext cx="1078362" cy="832490"/>
          </a:xfrm>
          <a:prstGeom prst="rect">
            <a:avLst/>
          </a:prstGeom>
        </p:spPr>
      </p:pic>
      <p:sp>
        <p:nvSpPr>
          <p:cNvPr id="22" name="Right Arrow 10">
            <a:extLst>
              <a:ext uri="{FF2B5EF4-FFF2-40B4-BE49-F238E27FC236}">
                <a16:creationId xmlns:a16="http://schemas.microsoft.com/office/drawing/2014/main" id="{E696749B-0A66-3E63-3101-AFFCB600ACB7}"/>
              </a:ext>
            </a:extLst>
          </p:cNvPr>
          <p:cNvSpPr/>
          <p:nvPr/>
        </p:nvSpPr>
        <p:spPr>
          <a:xfrm rot="19862148">
            <a:off x="7079934" y="5673254"/>
            <a:ext cx="313659" cy="1561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6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Diagram&#10;&#10;Description automatically generated">
            <a:extLst>
              <a:ext uri="{FF2B5EF4-FFF2-40B4-BE49-F238E27FC236}">
                <a16:creationId xmlns:a16="http://schemas.microsoft.com/office/drawing/2014/main" id="{7638B611-F389-7451-35EA-761F29CAC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749" y="2336340"/>
            <a:ext cx="4878991" cy="342028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A7F7DD-3D59-E346-5252-BB00E13D1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Combination of multiple pieces of open-source software</a:t>
            </a:r>
          </a:p>
          <a:p>
            <a:pPr lvl="1"/>
            <a:r>
              <a:rPr lang="en-US" sz="1800" dirty="0"/>
              <a:t>A virtual spacecraft!</a:t>
            </a:r>
          </a:p>
          <a:p>
            <a:r>
              <a:rPr lang="en-US" sz="2000" dirty="0"/>
              <a:t>Flight Software</a:t>
            </a:r>
          </a:p>
          <a:p>
            <a:pPr lvl="1"/>
            <a:r>
              <a:rPr lang="en-US" sz="1800" dirty="0"/>
              <a:t>Core Flight System (cFS) based</a:t>
            </a:r>
          </a:p>
          <a:p>
            <a:r>
              <a:rPr lang="en-US" sz="2000" dirty="0"/>
              <a:t>Ground Stations</a:t>
            </a:r>
          </a:p>
          <a:p>
            <a:pPr lvl="1"/>
            <a:r>
              <a:rPr lang="en-US" sz="1800" dirty="0"/>
              <a:t>Ball Aerospace COSMOS</a:t>
            </a:r>
          </a:p>
          <a:p>
            <a:r>
              <a:rPr lang="en-US" sz="2000" dirty="0"/>
              <a:t>Dynamics Engine</a:t>
            </a:r>
          </a:p>
          <a:p>
            <a:pPr lvl="1"/>
            <a:r>
              <a:rPr lang="en-US" sz="1800" dirty="0"/>
              <a:t>42</a:t>
            </a:r>
          </a:p>
          <a:p>
            <a:pPr lvl="1"/>
            <a:r>
              <a:rPr lang="en-US" sz="1800" dirty="0"/>
              <a:t>Provides visualization </a:t>
            </a:r>
          </a:p>
          <a:p>
            <a:r>
              <a:rPr lang="en-US" sz="2000" dirty="0"/>
              <a:t>NOS Engine</a:t>
            </a:r>
          </a:p>
          <a:p>
            <a:pPr lvl="1"/>
            <a:r>
              <a:rPr lang="en-US" sz="1800" dirty="0"/>
              <a:t>Communication protocols</a:t>
            </a:r>
          </a:p>
          <a:p>
            <a:pPr lvl="1"/>
            <a:r>
              <a:rPr lang="en-US" sz="1800" dirty="0"/>
              <a:t>Hardware abstraction layer</a:t>
            </a:r>
          </a:p>
          <a:p>
            <a:r>
              <a:rPr lang="en-US" sz="2200" dirty="0"/>
              <a:t>Component simulators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91D84A-487C-3AFE-2E8D-1B3324821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March 20-23, 2023 			 2023 FSW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AD599-4ED6-0A52-91CA-E72AEAEDB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AA06-7627-4C8B-B6AE-D634DA8A501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042849-82D0-5A2E-7768-E75E1FF8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</a:t>
            </a:r>
            <a:r>
              <a:rPr lang="en-US" baseline="30000" dirty="0"/>
              <a:t>3</a:t>
            </a:r>
            <a:r>
              <a:rPr lang="en-US" dirty="0"/>
              <a:t> Architecture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1E841-19CE-BA40-7B78-5ADF4E0C54AA}"/>
              </a:ext>
            </a:extLst>
          </p:cNvPr>
          <p:cNvSpPr txBox="1"/>
          <p:nvPr/>
        </p:nvSpPr>
        <p:spPr>
          <a:xfrm>
            <a:off x="1600200" y="1198418"/>
            <a:ext cx="53438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NOS</a:t>
            </a:r>
            <a:r>
              <a:rPr lang="en-US" baseline="30000" dirty="0"/>
              <a:t>3</a:t>
            </a:r>
            <a:r>
              <a:rPr lang="en-US" dirty="0"/>
              <a:t> = NASA Operational Simulator for Small Satellites</a:t>
            </a:r>
          </a:p>
        </p:txBody>
      </p:sp>
    </p:spTree>
    <p:extLst>
      <p:ext uri="{BB962C8B-B14F-4D97-AF65-F5344CB8AC3E}">
        <p14:creationId xmlns:p14="http://schemas.microsoft.com/office/powerpoint/2010/main" val="403584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312B8-3C11-5BA0-17CD-F233DBE16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March 20-23, 2023 			 2023 FSW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65B4C-053E-CCA2-9456-DD28B555B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AA06-7627-4C8B-B6AE-D634DA8A501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3B8CB6-AA3D-487D-E6E5-CE4223F0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</a:t>
            </a:r>
            <a:r>
              <a:rPr lang="en-US" baseline="30000" dirty="0"/>
              <a:t>3</a:t>
            </a:r>
            <a:r>
              <a:rPr lang="en-US" dirty="0"/>
              <a:t> Virtual Machine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BE1BE45-AD85-AF73-27A9-6905B0FF48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62" y="1313728"/>
            <a:ext cx="8177838" cy="476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4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4F054-B79E-BE81-3FFC-986E55F91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March 20-23, 2023 			 2023 FSW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1514E-8CB9-1938-65D6-F4595E300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AA06-7627-4C8B-B6AE-D634DA8A501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E5CB01-3211-A8F1-8C96-10D46E44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GSFC SmallSats In Development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60C977F-6DE6-0C86-3AD8-E9792E3E8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73" y="2330607"/>
            <a:ext cx="1539939" cy="1883078"/>
          </a:xfrm>
          <a:prstGeom prst="rect">
            <a:avLst/>
          </a:prstGeom>
        </p:spPr>
      </p:pic>
      <p:pic>
        <p:nvPicPr>
          <p:cNvPr id="7" name="Picture 6" descr="The SNOOPI Cubesat mission logo">
            <a:extLst>
              <a:ext uri="{FF2B5EF4-FFF2-40B4-BE49-F238E27FC236}">
                <a16:creationId xmlns:a16="http://schemas.microsoft.com/office/drawing/2014/main" id="{77941C26-6F36-F3C8-16A5-4D9953712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43" y="5564939"/>
            <a:ext cx="2223595" cy="646577"/>
          </a:xfrm>
          <a:prstGeom prst="rect">
            <a:avLst/>
          </a:prstGeom>
        </p:spPr>
      </p:pic>
      <p:pic>
        <p:nvPicPr>
          <p:cNvPr id="8" name="Picture 7" descr="The GTOSat Cubesat logo&#10;">
            <a:extLst>
              <a:ext uri="{FF2B5EF4-FFF2-40B4-BE49-F238E27FC236}">
                <a16:creationId xmlns:a16="http://schemas.microsoft.com/office/drawing/2014/main" id="{C7ECC582-86C5-5944-76E4-1ED947E45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30" y="1429222"/>
            <a:ext cx="1188187" cy="1300888"/>
          </a:xfrm>
          <a:prstGeom prst="rect">
            <a:avLst/>
          </a:prstGeom>
        </p:spPr>
      </p:pic>
      <p:pic>
        <p:nvPicPr>
          <p:cNvPr id="9" name="Picture 8" descr="The PetitSat Cubesat mission logo.">
            <a:extLst>
              <a:ext uri="{FF2B5EF4-FFF2-40B4-BE49-F238E27FC236}">
                <a16:creationId xmlns:a16="http://schemas.microsoft.com/office/drawing/2014/main" id="{0A327706-AFFD-39D5-7D70-A4521F99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3" y="1429222"/>
            <a:ext cx="2113593" cy="1168181"/>
          </a:xfrm>
          <a:prstGeom prst="rect">
            <a:avLst/>
          </a:prstGeom>
        </p:spPr>
      </p:pic>
      <p:pic>
        <p:nvPicPr>
          <p:cNvPr id="10" name="Picture 9" descr="The BurstCube CubeSat Mission Logo&#10;">
            <a:extLst>
              <a:ext uri="{FF2B5EF4-FFF2-40B4-BE49-F238E27FC236}">
                <a16:creationId xmlns:a16="http://schemas.microsoft.com/office/drawing/2014/main" id="{DAFBB93E-C3BB-57DC-1992-E6ACC3F01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92" y="4043610"/>
            <a:ext cx="1188184" cy="1436874"/>
          </a:xfrm>
          <a:prstGeom prst="rect">
            <a:avLst/>
          </a:prstGeom>
        </p:spPr>
      </p:pic>
      <p:sp>
        <p:nvSpPr>
          <p:cNvPr id="11" name="Donut 24">
            <a:extLst>
              <a:ext uri="{FF2B5EF4-FFF2-40B4-BE49-F238E27FC236}">
                <a16:creationId xmlns:a16="http://schemas.microsoft.com/office/drawing/2014/main" id="{6D915126-B202-58D7-EF9D-721D50473E63}"/>
              </a:ext>
            </a:extLst>
          </p:cNvPr>
          <p:cNvSpPr/>
          <p:nvPr/>
        </p:nvSpPr>
        <p:spPr>
          <a:xfrm>
            <a:off x="2990932" y="1794627"/>
            <a:ext cx="3276022" cy="3179473"/>
          </a:xfrm>
          <a:prstGeom prst="donut">
            <a:avLst>
              <a:gd name="adj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412720-0848-73DE-D526-F53EB43CCD3C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2374056" y="2013313"/>
            <a:ext cx="875056" cy="52818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053196-3D1E-F8F5-42EB-3C6D9026F54D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2115876" y="4204936"/>
            <a:ext cx="1179299" cy="55711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18AF6B-5949-C4B2-D595-B82CBB2E4E1A}"/>
              </a:ext>
            </a:extLst>
          </p:cNvPr>
          <p:cNvCxnSpPr>
            <a:cxnSpLocks/>
          </p:cNvCxnSpPr>
          <p:nvPr/>
        </p:nvCxnSpPr>
        <p:spPr>
          <a:xfrm>
            <a:off x="4547350" y="4959777"/>
            <a:ext cx="0" cy="6051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3E8274-45B6-8982-7CE4-D2022A5D129D}"/>
              </a:ext>
            </a:extLst>
          </p:cNvPr>
          <p:cNvCxnSpPr>
            <a:cxnSpLocks/>
          </p:cNvCxnSpPr>
          <p:nvPr/>
        </p:nvCxnSpPr>
        <p:spPr>
          <a:xfrm>
            <a:off x="6023296" y="4210369"/>
            <a:ext cx="962327" cy="55167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8CB608-EC85-9335-5D96-1C0A5DE6FE58}"/>
              </a:ext>
            </a:extLst>
          </p:cNvPr>
          <p:cNvCxnSpPr>
            <a:cxnSpLocks/>
          </p:cNvCxnSpPr>
          <p:nvPr/>
        </p:nvCxnSpPr>
        <p:spPr>
          <a:xfrm flipV="1">
            <a:off x="6023296" y="2290041"/>
            <a:ext cx="967030" cy="2514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83703CD6-4BB4-66F7-4C90-0327379643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262" y="4185675"/>
            <a:ext cx="1592887" cy="14423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82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A94587-4C0B-A329-BE7E-C9CBF94C0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LEO</a:t>
            </a:r>
            <a:r>
              <a:rPr lang="en-US" sz="2400" b="0" dirty="0"/>
              <a:t> Bus</a:t>
            </a:r>
          </a:p>
          <a:p>
            <a:pPr lvl="1"/>
            <a:r>
              <a:rPr lang="en-US" sz="2000" dirty="0"/>
              <a:t>L</a:t>
            </a:r>
            <a:r>
              <a:rPr lang="en-US" sz="2000" b="0" dirty="0"/>
              <a:t>ow </a:t>
            </a:r>
            <a:r>
              <a:rPr lang="en-US" sz="2000" dirty="0"/>
              <a:t>E</a:t>
            </a:r>
            <a:r>
              <a:rPr lang="en-US" sz="2000" b="0" dirty="0"/>
              <a:t>arth </a:t>
            </a:r>
            <a:r>
              <a:rPr lang="en-US" sz="2000" dirty="0"/>
              <a:t>O</a:t>
            </a:r>
            <a:r>
              <a:rPr lang="en-US" sz="2000" b="0" dirty="0"/>
              <a:t>rbit Bus is based on the Spacecube Mini Z processor</a:t>
            </a:r>
          </a:p>
          <a:p>
            <a:pPr lvl="2"/>
            <a:r>
              <a:rPr lang="en-US" sz="1800" b="0" dirty="0"/>
              <a:t>Xilinx Zynq 7020 Dual Core ARM A9 running the Linux OS</a:t>
            </a:r>
            <a:endParaRPr lang="en-US" sz="1800" dirty="0"/>
          </a:p>
          <a:p>
            <a:r>
              <a:rPr lang="en-US" sz="2400" dirty="0"/>
              <a:t>GEO</a:t>
            </a:r>
            <a:r>
              <a:rPr lang="en-US" sz="2400" b="0" dirty="0"/>
              <a:t> Bus</a:t>
            </a:r>
          </a:p>
          <a:p>
            <a:pPr lvl="1"/>
            <a:r>
              <a:rPr lang="en-US" sz="2000" dirty="0"/>
              <a:t>G</a:t>
            </a:r>
            <a:r>
              <a:rPr lang="en-US" sz="2000" b="0" dirty="0"/>
              <a:t>eosynchronous </a:t>
            </a:r>
            <a:r>
              <a:rPr lang="en-US" sz="2000" dirty="0"/>
              <a:t>E</a:t>
            </a:r>
            <a:r>
              <a:rPr lang="en-US" sz="2000" b="0" dirty="0"/>
              <a:t>quatorial </a:t>
            </a:r>
            <a:r>
              <a:rPr lang="en-US" sz="2000" dirty="0"/>
              <a:t>O</a:t>
            </a:r>
            <a:r>
              <a:rPr lang="en-US" sz="2000" b="0" dirty="0"/>
              <a:t>rbit Bus is based on a GSFC In-House developed C&amp;DH (MARES)</a:t>
            </a:r>
          </a:p>
          <a:p>
            <a:pPr lvl="2"/>
            <a:r>
              <a:rPr lang="en-US" sz="1800" b="0" dirty="0"/>
              <a:t>RTG4 FPGA w/ LEON3-FT softcore running the RTEMS RTOS</a:t>
            </a:r>
          </a:p>
          <a:p>
            <a:r>
              <a:rPr lang="en-US" sz="2400" b="0" dirty="0"/>
              <a:t>Desktop Linux NOS</a:t>
            </a:r>
            <a:r>
              <a:rPr lang="en-US" sz="2400" b="0" baseline="30000" dirty="0"/>
              <a:t>3</a:t>
            </a:r>
            <a:r>
              <a:rPr lang="en-US" sz="2400" b="0" dirty="0"/>
              <a:t> Target</a:t>
            </a:r>
          </a:p>
          <a:p>
            <a:pPr lvl="1"/>
            <a:r>
              <a:rPr lang="en-US" sz="2000" b="0" dirty="0"/>
              <a:t>Along with platform support for our two flight architectures, all flight software is built for the </a:t>
            </a:r>
            <a:r>
              <a:rPr lang="en-US" sz="2000" b="1" u="sng" dirty="0"/>
              <a:t>Linux NOS</a:t>
            </a:r>
            <a:r>
              <a:rPr lang="en-US" sz="2000" b="1" u="sng" baseline="30000" dirty="0"/>
              <a:t>3</a:t>
            </a:r>
            <a:r>
              <a:rPr lang="en-US" sz="2000" b="1" u="sng" dirty="0"/>
              <a:t> target for development and testing</a:t>
            </a:r>
            <a:endParaRPr lang="en-US" b="1" u="sng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B7C66C-0134-418E-C65A-87A6806BA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March 20-23, 2023 			 2023 FSW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57E79-3715-A999-D092-142AEE74F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AA06-7627-4C8B-B6AE-D634DA8A501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2A6993-8F3B-993B-CCFC-5A15B0EF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GSFC SmallSat HW Platforms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38928-DA54-1363-FE93-F685353EC321}"/>
              </a:ext>
            </a:extLst>
          </p:cNvPr>
          <p:cNvSpPr txBox="1"/>
          <p:nvPr/>
        </p:nvSpPr>
        <p:spPr>
          <a:xfrm>
            <a:off x="1806163" y="5683404"/>
            <a:ext cx="59342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NOS</a:t>
            </a:r>
            <a:r>
              <a:rPr lang="en-US" sz="2400" baseline="30000" dirty="0"/>
              <a:t>3</a:t>
            </a:r>
            <a:r>
              <a:rPr lang="en-US" sz="2400" dirty="0"/>
              <a:t> builds FSW for all of these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8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AE1055-1DE6-8A55-24F6-B42235E81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83" y="1600200"/>
            <a:ext cx="4622241" cy="4525963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</a:pPr>
            <a:r>
              <a:rPr lang="en-US" altLang="en-US" dirty="0"/>
              <a:t>Attitude Determination &amp; Control System (ADCS)</a:t>
            </a:r>
          </a:p>
          <a:p>
            <a:pPr marL="651510" lvl="1" indent="-285750">
              <a:spcBef>
                <a:spcPts val="600"/>
              </a:spcBef>
              <a:spcAft>
                <a:spcPts val="0"/>
              </a:spcAft>
            </a:pPr>
            <a:r>
              <a:rPr lang="en-US" altLang="en-US" sz="2400" b="0" dirty="0"/>
              <a:t>Reaction Wheels</a:t>
            </a:r>
          </a:p>
          <a:p>
            <a:pPr marL="651510"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400" b="0" dirty="0"/>
              <a:t>Inertial Measurement Unit</a:t>
            </a:r>
          </a:p>
          <a:p>
            <a:pPr marL="651510" lvl="1" indent="-285750">
              <a:spcBef>
                <a:spcPts val="600"/>
              </a:spcBef>
              <a:spcAft>
                <a:spcPts val="0"/>
              </a:spcAft>
            </a:pPr>
            <a:r>
              <a:rPr lang="en-US" altLang="en-US" sz="2400" b="0" dirty="0"/>
              <a:t>GPS</a:t>
            </a:r>
          </a:p>
          <a:p>
            <a:pPr marL="651510" lvl="1" indent="-285750">
              <a:spcBef>
                <a:spcPts val="600"/>
              </a:spcBef>
              <a:spcAft>
                <a:spcPts val="0"/>
              </a:spcAft>
            </a:pPr>
            <a:r>
              <a:rPr lang="en-US" altLang="en-US" sz="2400" b="0" dirty="0"/>
              <a:t>Star Tracker</a:t>
            </a:r>
          </a:p>
          <a:p>
            <a:pPr marL="651510" lvl="1" indent="-285750">
              <a:spcBef>
                <a:spcPts val="600"/>
              </a:spcBef>
              <a:spcAft>
                <a:spcPts val="0"/>
              </a:spcAft>
            </a:pPr>
            <a:r>
              <a:rPr lang="en-US" altLang="en-US" sz="2400" b="0" dirty="0"/>
              <a:t>Magnetometer</a:t>
            </a:r>
          </a:p>
          <a:p>
            <a:pPr marL="651510" lvl="1" indent="-285750">
              <a:spcBef>
                <a:spcPts val="600"/>
              </a:spcBef>
              <a:spcAft>
                <a:spcPts val="0"/>
              </a:spcAft>
            </a:pPr>
            <a:r>
              <a:rPr lang="en-US" altLang="en-US" sz="2400" b="0" dirty="0"/>
              <a:t>Fine Sun Sensor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81297-115E-0E5F-37D6-B0AC64C2A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March 20-23, 2023 			 2023 FSW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8CF95-F80E-2BCF-7696-74F767124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AA06-7627-4C8B-B6AE-D634DA8A501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909DA6-AA43-A600-8036-EC0B43BD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GSFC SmallSat Common Components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4DDB48F-7D79-BE79-F6CC-B73F9AE01864}"/>
              </a:ext>
            </a:extLst>
          </p:cNvPr>
          <p:cNvSpPr txBox="1">
            <a:spLocks/>
          </p:cNvSpPr>
          <p:nvPr/>
        </p:nvSpPr>
        <p:spPr bwMode="auto">
          <a:xfrm>
            <a:off x="4731797" y="1601876"/>
            <a:ext cx="43760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0"/>
              </a:spcAft>
            </a:pPr>
            <a:r>
              <a:rPr lang="en-US" altLang="en-US" dirty="0"/>
              <a:t>Command and Data Handling</a:t>
            </a:r>
          </a:p>
          <a:p>
            <a:pPr marL="651510" lvl="1" indent="-285750">
              <a:spcBef>
                <a:spcPts val="600"/>
              </a:spcBef>
              <a:spcAft>
                <a:spcPts val="0"/>
              </a:spcAft>
            </a:pPr>
            <a:r>
              <a:rPr lang="en-US" altLang="en-US" sz="2400" b="0" dirty="0"/>
              <a:t>LEO Bus: Spacecube Mini-Z</a:t>
            </a:r>
          </a:p>
          <a:p>
            <a:pPr marL="651510" lvl="1" indent="-285750">
              <a:spcBef>
                <a:spcPts val="600"/>
              </a:spcBef>
              <a:spcAft>
                <a:spcPts val="0"/>
              </a:spcAft>
            </a:pPr>
            <a:r>
              <a:rPr lang="en-US" altLang="en-US" sz="2400" b="0" dirty="0"/>
              <a:t>GEO Bus: MARES Leon3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</a:pPr>
            <a:r>
              <a:rPr lang="en-US" altLang="en-US" dirty="0"/>
              <a:t>Communications</a:t>
            </a:r>
          </a:p>
          <a:p>
            <a:pPr marL="651510" lvl="1" indent="-285750">
              <a:spcBef>
                <a:spcPts val="600"/>
              </a:spcBef>
              <a:spcAft>
                <a:spcPts val="0"/>
              </a:spcAft>
            </a:pPr>
            <a:r>
              <a:rPr lang="en-US" altLang="en-US" sz="2400" b="0" dirty="0"/>
              <a:t>Wireless S-Band Radio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</a:pPr>
            <a:r>
              <a:rPr lang="en-US" altLang="en-US" dirty="0"/>
              <a:t>Power</a:t>
            </a:r>
          </a:p>
          <a:p>
            <a:pPr marL="651510" lvl="1" indent="-285750">
              <a:spcBef>
                <a:spcPts val="600"/>
              </a:spcBef>
              <a:spcAft>
                <a:spcPts val="0"/>
              </a:spcAft>
            </a:pPr>
            <a:r>
              <a:rPr lang="en-US" altLang="en-US" sz="2400" b="0" dirty="0"/>
              <a:t>EPS and Batteries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549029-0E3B-A8BA-B640-E212CAF96A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3234" y="3914113"/>
            <a:ext cx="1193242" cy="1049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CC021F-3E95-1670-FED6-3ECE11035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5" t="40284" r="45424" b="19514"/>
          <a:stretch/>
        </p:blipFill>
        <p:spPr>
          <a:xfrm>
            <a:off x="942109" y="5468844"/>
            <a:ext cx="852696" cy="729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8890B1-941A-0B5A-5ED4-FC8ECA5B6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70" t="41514" r="51692" b="43070"/>
          <a:stretch/>
        </p:blipFill>
        <p:spPr>
          <a:xfrm>
            <a:off x="2209800" y="5420557"/>
            <a:ext cx="701344" cy="813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CCB0E-454C-E40E-6237-0929722C15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84" t="20522" r="66356" b="58323"/>
          <a:stretch/>
        </p:blipFill>
        <p:spPr>
          <a:xfrm>
            <a:off x="3436982" y="5448189"/>
            <a:ext cx="889491" cy="7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7CD9F-5E1E-5E51-FCCB-3CBD90487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March 20-23, 2023 			 2023 FSW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1A968-91A8-A28C-3149-80B5C0468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AA06-7627-4C8B-B6AE-D634DA8A501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9E256E-683F-9608-6877-8D89D509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GSFC SmallSats – Reuse Approach</a:t>
            </a:r>
          </a:p>
        </p:txBody>
      </p:sp>
      <p:sp>
        <p:nvSpPr>
          <p:cNvPr id="6" name="Down Arrow 66">
            <a:extLst>
              <a:ext uri="{FF2B5EF4-FFF2-40B4-BE49-F238E27FC236}">
                <a16:creationId xmlns:a16="http://schemas.microsoft.com/office/drawing/2014/main" id="{0E8563A7-15EE-68E9-0F7C-1995EE7465FF}"/>
              </a:ext>
            </a:extLst>
          </p:cNvPr>
          <p:cNvSpPr/>
          <p:nvPr/>
        </p:nvSpPr>
        <p:spPr>
          <a:xfrm>
            <a:off x="4441525" y="2111774"/>
            <a:ext cx="467310" cy="296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2EF5CF-E80F-6B6C-11BD-F23571E0A008}"/>
              </a:ext>
            </a:extLst>
          </p:cNvPr>
          <p:cNvSpPr/>
          <p:nvPr/>
        </p:nvSpPr>
        <p:spPr bwMode="auto">
          <a:xfrm>
            <a:off x="2091483" y="3529778"/>
            <a:ext cx="1064624" cy="106390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200" dirty="0"/>
              <a:t>SmallSat Software Baseline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4DBACE-CED3-9745-1EA4-A3CD47886ACB}"/>
              </a:ext>
            </a:extLst>
          </p:cNvPr>
          <p:cNvSpPr/>
          <p:nvPr/>
        </p:nvSpPr>
        <p:spPr bwMode="auto">
          <a:xfrm>
            <a:off x="324282" y="2445717"/>
            <a:ext cx="1048831" cy="9934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400" dirty="0"/>
              <a:t>cFE Core</a:t>
            </a:r>
          </a:p>
          <a:p>
            <a:pPr algn="ctr" defTabSz="685800"/>
            <a:r>
              <a:rPr lang="en-US" sz="1400" dirty="0"/>
              <a:t>(6.7)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6E991D-0BF6-3E56-DE0E-C0EEBF3F8844}"/>
              </a:ext>
            </a:extLst>
          </p:cNvPr>
          <p:cNvSpPr/>
          <p:nvPr/>
        </p:nvSpPr>
        <p:spPr bwMode="auto">
          <a:xfrm>
            <a:off x="112602" y="3540467"/>
            <a:ext cx="1001417" cy="9934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400" dirty="0"/>
              <a:t>GSFC cFS</a:t>
            </a:r>
          </a:p>
          <a:p>
            <a:pPr algn="ctr" defTabSz="685800"/>
            <a:r>
              <a:rPr lang="en-US" sz="1400" dirty="0"/>
              <a:t>Reuse Apps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4EC8BB-F6D6-7ED6-2013-3D7613E8FF76}"/>
              </a:ext>
            </a:extLst>
          </p:cNvPr>
          <p:cNvSpPr/>
          <p:nvPr/>
        </p:nvSpPr>
        <p:spPr bwMode="auto">
          <a:xfrm>
            <a:off x="112602" y="4751215"/>
            <a:ext cx="979712" cy="9898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200" dirty="0"/>
              <a:t>GSFC</a:t>
            </a:r>
          </a:p>
          <a:p>
            <a:pPr algn="ctr" defTabSz="685800"/>
            <a:r>
              <a:rPr lang="en-US" sz="1200" dirty="0"/>
              <a:t>SmallSat Apps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91E550-1CEE-83E3-E847-FF2FC4F27A75}"/>
              </a:ext>
            </a:extLst>
          </p:cNvPr>
          <p:cNvCxnSpPr>
            <a:cxnSpLocks/>
            <a:endCxn id="7" idx="1"/>
          </p:cNvCxnSpPr>
          <p:nvPr/>
        </p:nvCxnSpPr>
        <p:spPr bwMode="auto">
          <a:xfrm>
            <a:off x="1364285" y="3141576"/>
            <a:ext cx="883109" cy="54400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381D53-6F86-4910-E593-021518A30394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 bwMode="auto">
          <a:xfrm>
            <a:off x="1114019" y="4037179"/>
            <a:ext cx="977464" cy="2455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3F9B4D-D614-6C31-D0D6-F7BA63DB7879}"/>
              </a:ext>
            </a:extLst>
          </p:cNvPr>
          <p:cNvCxnSpPr>
            <a:cxnSpLocks/>
            <a:endCxn id="7" idx="3"/>
          </p:cNvCxnSpPr>
          <p:nvPr/>
        </p:nvCxnSpPr>
        <p:spPr bwMode="auto">
          <a:xfrm flipV="1">
            <a:off x="1021315" y="4437873"/>
            <a:ext cx="1226079" cy="51953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A146F1A-FE64-34C7-D6DD-05B494317768}"/>
              </a:ext>
            </a:extLst>
          </p:cNvPr>
          <p:cNvSpPr/>
          <p:nvPr/>
        </p:nvSpPr>
        <p:spPr bwMode="auto">
          <a:xfrm>
            <a:off x="6760128" y="2246922"/>
            <a:ext cx="1115933" cy="11115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100" dirty="0"/>
              <a:t>Instrument</a:t>
            </a:r>
            <a:r>
              <a:rPr lang="en-US" sz="900" dirty="0"/>
              <a:t> </a:t>
            </a:r>
            <a:r>
              <a:rPr lang="en-US" sz="1100" dirty="0"/>
              <a:t>cFS Apps</a:t>
            </a:r>
            <a:endParaRPr lang="en-US" sz="9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3FFAD4-4F2B-8BAE-C06D-D4BE9292FD20}"/>
              </a:ext>
            </a:extLst>
          </p:cNvPr>
          <p:cNvSpPr/>
          <p:nvPr/>
        </p:nvSpPr>
        <p:spPr bwMode="auto">
          <a:xfrm>
            <a:off x="7857687" y="3255220"/>
            <a:ext cx="1109471" cy="1078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600" dirty="0"/>
              <a:t>Device cFS Apps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49BF6CB-F974-965D-C29A-A88F15DED626}"/>
              </a:ext>
            </a:extLst>
          </p:cNvPr>
          <p:cNvSpPr/>
          <p:nvPr/>
        </p:nvSpPr>
        <p:spPr bwMode="auto">
          <a:xfrm>
            <a:off x="1015350" y="5317212"/>
            <a:ext cx="975357" cy="96270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400" dirty="0"/>
              <a:t>NOS</a:t>
            </a:r>
            <a:r>
              <a:rPr lang="en-US" sz="1400" baseline="30000" dirty="0"/>
              <a:t>3</a:t>
            </a:r>
            <a:r>
              <a:rPr lang="en-US" sz="1400" dirty="0"/>
              <a:t> Sim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6B5ACA-852C-AEB5-C6DE-0EC36464F9C0}"/>
              </a:ext>
            </a:extLst>
          </p:cNvPr>
          <p:cNvCxnSpPr>
            <a:cxnSpLocks/>
          </p:cNvCxnSpPr>
          <p:nvPr/>
        </p:nvCxnSpPr>
        <p:spPr bwMode="auto">
          <a:xfrm flipV="1">
            <a:off x="1736308" y="4539705"/>
            <a:ext cx="692376" cy="82337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9CB484B-67DC-9979-AE6B-3DF9712BA449}"/>
              </a:ext>
            </a:extLst>
          </p:cNvPr>
          <p:cNvSpPr/>
          <p:nvPr/>
        </p:nvSpPr>
        <p:spPr bwMode="auto">
          <a:xfrm>
            <a:off x="2204782" y="5226275"/>
            <a:ext cx="966303" cy="9627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100" dirty="0"/>
              <a:t>COSMOS Ground System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FBC67B-A27B-66AA-BEE4-E02CF1B5720A}"/>
              </a:ext>
            </a:extLst>
          </p:cNvPr>
          <p:cNvCxnSpPr>
            <a:cxnSpLocks/>
            <a:stCxn id="18" idx="0"/>
          </p:cNvCxnSpPr>
          <p:nvPr/>
        </p:nvCxnSpPr>
        <p:spPr bwMode="auto">
          <a:xfrm flipH="1" flipV="1">
            <a:off x="2637622" y="4593679"/>
            <a:ext cx="50312" cy="63259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5AF62A2-DA6D-B837-ADEE-9D565A5760EC}"/>
              </a:ext>
            </a:extLst>
          </p:cNvPr>
          <p:cNvCxnSpPr>
            <a:cxnSpLocks/>
            <a:stCxn id="21" idx="5"/>
            <a:endCxn id="7" idx="0"/>
          </p:cNvCxnSpPr>
          <p:nvPr/>
        </p:nvCxnSpPr>
        <p:spPr bwMode="auto">
          <a:xfrm>
            <a:off x="2418271" y="2940559"/>
            <a:ext cx="205524" cy="5892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1411781-B32D-426C-15F0-BD624FD1F6A1}"/>
              </a:ext>
            </a:extLst>
          </p:cNvPr>
          <p:cNvSpPr/>
          <p:nvPr/>
        </p:nvSpPr>
        <p:spPr bwMode="auto">
          <a:xfrm>
            <a:off x="1509558" y="2092618"/>
            <a:ext cx="1064624" cy="9934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200" dirty="0"/>
              <a:t>42 Dynamic Sim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53C29-5393-61CC-D0DD-6DEAE569C828}"/>
              </a:ext>
            </a:extLst>
          </p:cNvPr>
          <p:cNvSpPr txBox="1"/>
          <p:nvPr/>
        </p:nvSpPr>
        <p:spPr>
          <a:xfrm>
            <a:off x="733056" y="1141493"/>
            <a:ext cx="1477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Reuse Artifacts </a:t>
            </a:r>
          </a:p>
          <a:p>
            <a:r>
              <a:rPr lang="en-US" sz="1600" dirty="0"/>
              <a:t>(Develop once)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A76E44-D024-5590-CBA1-54F1B905D5E3}"/>
              </a:ext>
            </a:extLst>
          </p:cNvPr>
          <p:cNvSpPr txBox="1"/>
          <p:nvPr/>
        </p:nvSpPr>
        <p:spPr>
          <a:xfrm>
            <a:off x="6560439" y="1219717"/>
            <a:ext cx="2135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Mission Specific Artifacts </a:t>
            </a:r>
          </a:p>
          <a:p>
            <a:r>
              <a:rPr lang="en-US" sz="1400" dirty="0"/>
              <a:t>(Develop for each Mission)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F708AB-3007-13FD-54C5-68DE3999F913}"/>
              </a:ext>
            </a:extLst>
          </p:cNvPr>
          <p:cNvSpPr txBox="1"/>
          <p:nvPr/>
        </p:nvSpPr>
        <p:spPr>
          <a:xfrm>
            <a:off x="5987874" y="1938182"/>
            <a:ext cx="16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Mission Specific</a:t>
            </a:r>
          </a:p>
          <a:p>
            <a:r>
              <a:rPr lang="en-US" sz="1400" dirty="0"/>
              <a:t>Instruments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9B3CB-5CBE-B634-E1B5-CB30E29C0205}"/>
              </a:ext>
            </a:extLst>
          </p:cNvPr>
          <p:cNvSpPr txBox="1"/>
          <p:nvPr/>
        </p:nvSpPr>
        <p:spPr>
          <a:xfrm>
            <a:off x="7942226" y="2332038"/>
            <a:ext cx="1109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New and</a:t>
            </a:r>
          </a:p>
          <a:p>
            <a:r>
              <a:rPr lang="en-US" sz="1400" dirty="0"/>
              <a:t>Mission </a:t>
            </a:r>
          </a:p>
          <a:p>
            <a:r>
              <a:rPr lang="en-US" sz="1400" dirty="0"/>
              <a:t>Specific</a:t>
            </a:r>
          </a:p>
          <a:p>
            <a:r>
              <a:rPr lang="en-US" sz="1400" dirty="0"/>
              <a:t>Devices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3A5C5A-929F-9C1C-1FE0-F8113B43D179}"/>
              </a:ext>
            </a:extLst>
          </p:cNvPr>
          <p:cNvSpPr/>
          <p:nvPr/>
        </p:nvSpPr>
        <p:spPr bwMode="auto">
          <a:xfrm>
            <a:off x="7932848" y="4573162"/>
            <a:ext cx="1109471" cy="1078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200" dirty="0"/>
              <a:t>Device NOS</a:t>
            </a:r>
            <a:r>
              <a:rPr lang="en-US" sz="1200" baseline="30000" dirty="0"/>
              <a:t>3</a:t>
            </a:r>
            <a:r>
              <a:rPr lang="en-US" sz="1200" dirty="0"/>
              <a:t> Sims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E0DED3B-C3AF-731F-F8E2-8283779AB774}"/>
              </a:ext>
            </a:extLst>
          </p:cNvPr>
          <p:cNvSpPr/>
          <p:nvPr/>
        </p:nvSpPr>
        <p:spPr bwMode="auto">
          <a:xfrm>
            <a:off x="6816592" y="5356572"/>
            <a:ext cx="1064623" cy="1063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200" dirty="0"/>
              <a:t>COSMOS</a:t>
            </a:r>
          </a:p>
          <a:p>
            <a:pPr algn="ctr" defTabSz="685800"/>
            <a:r>
              <a:rPr lang="en-US" sz="1200" dirty="0"/>
              <a:t>Database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CF54BC-CFB3-805C-42F8-E6EE19E59FF5}"/>
              </a:ext>
            </a:extLst>
          </p:cNvPr>
          <p:cNvSpPr/>
          <p:nvPr/>
        </p:nvSpPr>
        <p:spPr bwMode="auto">
          <a:xfrm>
            <a:off x="6204267" y="3564864"/>
            <a:ext cx="1064624" cy="10639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200" dirty="0"/>
              <a:t>Mission Specific</a:t>
            </a:r>
          </a:p>
          <a:p>
            <a:pPr algn="ctr" defTabSz="685800"/>
            <a:r>
              <a:rPr lang="en-US" sz="1200" dirty="0"/>
              <a:t>Software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AE1C49-3F6D-5A89-A714-C6326EB85F0A}"/>
              </a:ext>
            </a:extLst>
          </p:cNvPr>
          <p:cNvCxnSpPr>
            <a:cxnSpLocks/>
          </p:cNvCxnSpPr>
          <p:nvPr/>
        </p:nvCxnSpPr>
        <p:spPr bwMode="auto">
          <a:xfrm flipH="1">
            <a:off x="6937097" y="3286098"/>
            <a:ext cx="127134" cy="33474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A4FDC7-2781-4AF3-1B1F-EBEFCDE6998C}"/>
              </a:ext>
            </a:extLst>
          </p:cNvPr>
          <p:cNvCxnSpPr>
            <a:cxnSpLocks/>
            <a:endCxn id="28" idx="6"/>
          </p:cNvCxnSpPr>
          <p:nvPr/>
        </p:nvCxnSpPr>
        <p:spPr bwMode="auto">
          <a:xfrm flipH="1">
            <a:off x="7268892" y="3987828"/>
            <a:ext cx="588797" cy="10898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D95B1EE-8F06-9E43-E2D5-D99D647727A8}"/>
              </a:ext>
            </a:extLst>
          </p:cNvPr>
          <p:cNvCxnSpPr>
            <a:cxnSpLocks/>
            <a:endCxn id="28" idx="5"/>
          </p:cNvCxnSpPr>
          <p:nvPr/>
        </p:nvCxnSpPr>
        <p:spPr bwMode="auto">
          <a:xfrm flipH="1" flipV="1">
            <a:off x="7112980" y="4472960"/>
            <a:ext cx="815438" cy="51920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E3E8C8-1342-304F-C60B-F6A9DDF9C278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H="1" flipV="1">
            <a:off x="6770240" y="4620622"/>
            <a:ext cx="578664" cy="73595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1AB2F47-2F46-9A98-6024-D258A90142C4}"/>
              </a:ext>
            </a:extLst>
          </p:cNvPr>
          <p:cNvCxnSpPr>
            <a:cxnSpLocks/>
            <a:stCxn id="28" idx="2"/>
          </p:cNvCxnSpPr>
          <p:nvPr/>
        </p:nvCxnSpPr>
        <p:spPr bwMode="auto">
          <a:xfrm flipH="1">
            <a:off x="5187112" y="4096815"/>
            <a:ext cx="101715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BA6BA2D-96EF-8841-538E-31361F91DB16}"/>
              </a:ext>
            </a:extLst>
          </p:cNvPr>
          <p:cNvCxnSpPr>
            <a:cxnSpLocks/>
          </p:cNvCxnSpPr>
          <p:nvPr/>
        </p:nvCxnSpPr>
        <p:spPr bwMode="auto">
          <a:xfrm>
            <a:off x="3144849" y="4061730"/>
            <a:ext cx="91745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24F9C631-B74E-01D8-10FB-0C23DF5FB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39" y="5228450"/>
            <a:ext cx="1012430" cy="559569"/>
          </a:xfrm>
          <a:prstGeom prst="rect">
            <a:avLst/>
          </a:prstGeom>
        </p:spPr>
      </p:pic>
      <p:sp>
        <p:nvSpPr>
          <p:cNvPr id="36" name="Down Arrow 38">
            <a:extLst>
              <a:ext uri="{FF2B5EF4-FFF2-40B4-BE49-F238E27FC236}">
                <a16:creationId xmlns:a16="http://schemas.microsoft.com/office/drawing/2014/main" id="{FBC864CC-894E-25B2-4E56-487A469C28A9}"/>
              </a:ext>
            </a:extLst>
          </p:cNvPr>
          <p:cNvSpPr/>
          <p:nvPr/>
        </p:nvSpPr>
        <p:spPr>
          <a:xfrm>
            <a:off x="4427032" y="5741114"/>
            <a:ext cx="467310" cy="34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572E3F-D2D4-994D-36B2-7011FBEC608D}"/>
              </a:ext>
            </a:extLst>
          </p:cNvPr>
          <p:cNvSpPr txBox="1"/>
          <p:nvPr/>
        </p:nvSpPr>
        <p:spPr>
          <a:xfrm>
            <a:off x="3811866" y="6083493"/>
            <a:ext cx="18362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Completed Missions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C6A9038-A11E-E067-7E32-9183A91EE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303" y="4182464"/>
            <a:ext cx="663721" cy="726675"/>
          </a:xfrm>
          <a:prstGeom prst="rect">
            <a:avLst/>
          </a:prstGeom>
        </p:spPr>
      </p:pic>
      <p:sp>
        <p:nvSpPr>
          <p:cNvPr id="39" name="Down Arrow 41">
            <a:extLst>
              <a:ext uri="{FF2B5EF4-FFF2-40B4-BE49-F238E27FC236}">
                <a16:creationId xmlns:a16="http://schemas.microsoft.com/office/drawing/2014/main" id="{6AAA5CA5-73C8-1C2B-99F8-04C264FD9640}"/>
              </a:ext>
            </a:extLst>
          </p:cNvPr>
          <p:cNvSpPr/>
          <p:nvPr/>
        </p:nvSpPr>
        <p:spPr>
          <a:xfrm>
            <a:off x="4427032" y="4929417"/>
            <a:ext cx="467310" cy="296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42C3FFC-02C4-02DB-F2AD-42D96D75A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059" y="3084343"/>
            <a:ext cx="663727" cy="802647"/>
          </a:xfrm>
          <a:prstGeom prst="rect">
            <a:avLst/>
          </a:prstGeom>
        </p:spPr>
      </p:pic>
      <p:sp>
        <p:nvSpPr>
          <p:cNvPr id="41" name="Down Arrow 43">
            <a:extLst>
              <a:ext uri="{FF2B5EF4-FFF2-40B4-BE49-F238E27FC236}">
                <a16:creationId xmlns:a16="http://schemas.microsoft.com/office/drawing/2014/main" id="{C0021F3C-411C-9597-06AF-61FA329C7A64}"/>
              </a:ext>
            </a:extLst>
          </p:cNvPr>
          <p:cNvSpPr/>
          <p:nvPr/>
        </p:nvSpPr>
        <p:spPr>
          <a:xfrm>
            <a:off x="4427032" y="3869108"/>
            <a:ext cx="467310" cy="296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FEC25DB-9920-E244-7F0A-B0DE0E258A36}"/>
              </a:ext>
            </a:extLst>
          </p:cNvPr>
          <p:cNvCxnSpPr>
            <a:cxnSpLocks/>
          </p:cNvCxnSpPr>
          <p:nvPr/>
        </p:nvCxnSpPr>
        <p:spPr>
          <a:xfrm>
            <a:off x="3400989" y="1518730"/>
            <a:ext cx="0" cy="47780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F6634DC-8EF2-A10A-45E8-633585A35AC3}"/>
              </a:ext>
            </a:extLst>
          </p:cNvPr>
          <p:cNvCxnSpPr>
            <a:cxnSpLocks/>
          </p:cNvCxnSpPr>
          <p:nvPr/>
        </p:nvCxnSpPr>
        <p:spPr>
          <a:xfrm>
            <a:off x="5839537" y="1559366"/>
            <a:ext cx="0" cy="478569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A9B040CA-C428-C190-A68E-93E645744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045" y="2410807"/>
            <a:ext cx="1150136" cy="334436"/>
          </a:xfrm>
          <a:prstGeom prst="rect">
            <a:avLst/>
          </a:prstGeom>
        </p:spPr>
      </p:pic>
      <p:sp>
        <p:nvSpPr>
          <p:cNvPr id="45" name="Down Arrow 47">
            <a:extLst>
              <a:ext uri="{FF2B5EF4-FFF2-40B4-BE49-F238E27FC236}">
                <a16:creationId xmlns:a16="http://schemas.microsoft.com/office/drawing/2014/main" id="{0BE87E89-7E70-391B-62C5-198938DB4C3B}"/>
              </a:ext>
            </a:extLst>
          </p:cNvPr>
          <p:cNvSpPr/>
          <p:nvPr/>
        </p:nvSpPr>
        <p:spPr>
          <a:xfrm>
            <a:off x="4416691" y="2793831"/>
            <a:ext cx="467310" cy="296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EA5E00-4DCD-14FA-FF5B-C509E524B577}"/>
              </a:ext>
            </a:extLst>
          </p:cNvPr>
          <p:cNvSpPr txBox="1"/>
          <p:nvPr/>
        </p:nvSpPr>
        <p:spPr>
          <a:xfrm>
            <a:off x="3658982" y="1277767"/>
            <a:ext cx="19741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Mission FSW Pipeline</a:t>
            </a:r>
          </a:p>
        </p:txBody>
      </p:sp>
      <p:pic>
        <p:nvPicPr>
          <p:cNvPr id="47" name="Picture 46" descr="A picture containing sitting, green, close, light&#10;&#10;Description automatically generated">
            <a:extLst>
              <a:ext uri="{FF2B5EF4-FFF2-40B4-BE49-F238E27FC236}">
                <a16:creationId xmlns:a16="http://schemas.microsoft.com/office/drawing/2014/main" id="{D418BBEE-DA17-77F6-4EFF-7DC3EA4C0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31" y="1680571"/>
            <a:ext cx="750100" cy="4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9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842CFE-12B0-DFE4-371B-FFE67036B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Receive component spec sheet (and maybe component)</a:t>
            </a:r>
          </a:p>
          <a:p>
            <a:r>
              <a:rPr lang="en-US" sz="2400" dirty="0"/>
              <a:t>Develop standalone checkout application (NOS</a:t>
            </a:r>
            <a:r>
              <a:rPr lang="en-US" sz="2400" baseline="30000" dirty="0"/>
              <a:t>3</a:t>
            </a:r>
            <a:r>
              <a:rPr lang="en-US" sz="2400" dirty="0"/>
              <a:t> for development environment)</a:t>
            </a:r>
          </a:p>
          <a:p>
            <a:r>
              <a:rPr lang="en-US" sz="2400" dirty="0"/>
              <a:t>Test checkout application with component (flatsat)</a:t>
            </a:r>
          </a:p>
          <a:p>
            <a:r>
              <a:rPr lang="en-US" sz="2400" dirty="0"/>
              <a:t>Develop cFS application reusing code from checkout application (NOS</a:t>
            </a:r>
            <a:r>
              <a:rPr lang="en-US" sz="2400" baseline="30000" dirty="0"/>
              <a:t>3</a:t>
            </a:r>
            <a:r>
              <a:rPr lang="en-US" sz="2400" dirty="0"/>
              <a:t> for dev env)</a:t>
            </a:r>
          </a:p>
          <a:p>
            <a:r>
              <a:rPr lang="en-US" sz="2400" dirty="0"/>
              <a:t>Develop NOS</a:t>
            </a:r>
            <a:r>
              <a:rPr lang="en-US" sz="2400" baseline="30000" dirty="0"/>
              <a:t>3</a:t>
            </a:r>
            <a:r>
              <a:rPr lang="en-US" sz="2400" dirty="0"/>
              <a:t> hardware simulator (NOS</a:t>
            </a:r>
            <a:r>
              <a:rPr lang="en-US" sz="2400" baseline="30000" dirty="0"/>
              <a:t>3</a:t>
            </a:r>
            <a:r>
              <a:rPr lang="en-US" sz="2400" dirty="0"/>
              <a:t> for dev env)</a:t>
            </a:r>
          </a:p>
          <a:p>
            <a:r>
              <a:rPr lang="en-US" sz="2400" dirty="0"/>
              <a:t>Test cFS application (flatsat/real sat and NOS</a:t>
            </a:r>
            <a:r>
              <a:rPr lang="en-US" sz="2400" baseline="30000" dirty="0"/>
              <a:t>3</a:t>
            </a:r>
            <a:r>
              <a:rPr lang="en-US" sz="2400" dirty="0"/>
              <a:t> env)</a:t>
            </a:r>
          </a:p>
          <a:p>
            <a:r>
              <a:rPr lang="en-US" sz="2400" dirty="0"/>
              <a:t>Integrated FSW testing (flatsat/real sat and NOS</a:t>
            </a:r>
            <a:r>
              <a:rPr lang="en-US" sz="2400" baseline="30000" dirty="0"/>
              <a:t>3</a:t>
            </a:r>
            <a:r>
              <a:rPr lang="en-US" sz="2400" dirty="0"/>
              <a:t> env)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4DCA0-2198-AD05-17B5-6B69381B9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March 20-23, 2023 			 2023 FSW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F4B6-22A7-B3C0-0019-10F862CC8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AA06-7627-4C8B-B6AE-D634DA8A50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DD5C59-C18D-AB72-1B79-67132996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Component SW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48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1009</Words>
  <Application>Microsoft Office PowerPoint</Application>
  <PresentationFormat>On-screen Show (4:3)</PresentationFormat>
  <Paragraphs>184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NASA GSFC SmallSats –  A NOS3 Case Study</vt:lpstr>
      <vt:lpstr>NASA IV&amp;V JSTAR/ITC –  Who we Are</vt:lpstr>
      <vt:lpstr>NOS3 Architecture</vt:lpstr>
      <vt:lpstr>NOS3 Virtual Machine</vt:lpstr>
      <vt:lpstr>GSFC SmallSats In Development</vt:lpstr>
      <vt:lpstr>GSFC SmallSat HW Platforms</vt:lpstr>
      <vt:lpstr>GSFC SmallSat Common Components</vt:lpstr>
      <vt:lpstr>GSFC SmallSats – Reuse Approach</vt:lpstr>
      <vt:lpstr>Component SW Development</vt:lpstr>
      <vt:lpstr>NOS3 Uses</vt:lpstr>
      <vt:lpstr>NOS3 Benefits</vt:lpstr>
      <vt:lpstr>NOS3 ADCS Benefit Example</vt:lpstr>
      <vt:lpstr>Open Source NOS3 – Path Forward</vt:lpstr>
      <vt:lpstr>Thank You!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JSTAR Template</dc:title>
  <dc:creator/>
  <cp:lastModifiedBy>Suder, Mark D. (IVV-180.0)[TMC Technologies]</cp:lastModifiedBy>
  <cp:revision>294</cp:revision>
  <dcterms:created xsi:type="dcterms:W3CDTF">2015-06-15T12:13:22Z</dcterms:created>
  <dcterms:modified xsi:type="dcterms:W3CDTF">2023-01-30T20:52:30Z</dcterms:modified>
</cp:coreProperties>
</file>