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59" r:id="rId5"/>
    <p:sldId id="1042652691" r:id="rId6"/>
    <p:sldId id="1042652692" r:id="rId7"/>
    <p:sldId id="1042652693" r:id="rId8"/>
    <p:sldId id="1042652694" r:id="rId9"/>
    <p:sldId id="1042652695" r:id="rId10"/>
    <p:sldId id="1042652700" r:id="rId11"/>
    <p:sldId id="1042652698" r:id="rId12"/>
    <p:sldId id="1042652697" r:id="rId13"/>
    <p:sldId id="1042652696" r:id="rId14"/>
    <p:sldId id="10426526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188"/>
    <a:srgbClr val="7F5A39"/>
    <a:srgbClr val="617857"/>
    <a:srgbClr val="8A9773"/>
    <a:srgbClr val="78926B"/>
    <a:srgbClr val="7D93AA"/>
    <a:srgbClr val="8EBAD0"/>
    <a:srgbClr val="BD9C77"/>
    <a:srgbClr val="D18D43"/>
    <a:srgbClr val="D1C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150"/>
  </p:normalViewPr>
  <p:slideViewPr>
    <p:cSldViewPr snapToGrid="0" snapToObjects="1">
      <p:cViewPr varScale="1">
        <p:scale>
          <a:sx n="149" d="100"/>
          <a:sy n="149" d="100"/>
        </p:scale>
        <p:origin x="7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06CF1-836D-354C-9B21-953FBDE4B1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1137-A949-8D4C-8B75-6C878C42E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50A23AD-34A3-7553-EA7E-83177F54A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" y="-67632"/>
            <a:ext cx="12295949" cy="7155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9A869-7216-ED29-34A8-8927C80E6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399"/>
            <a:ext cx="9144000" cy="170656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5571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D0B70-0DBC-3AF6-7138-F096F6215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805" y="36530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1A52E4B4-F0DF-95D9-6883-E522706A13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3593" y="5930433"/>
            <a:ext cx="1212119" cy="6112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A7E255-6B35-A199-445D-47DA78D7A1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6659" y="5888076"/>
            <a:ext cx="788922" cy="841169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D5911172-0542-EDBF-9896-97F4D39331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61805" y="5908241"/>
            <a:ext cx="889192" cy="944560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371ABEB-CB91-E563-12BA-B0729EE65C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7159" y="5962279"/>
            <a:ext cx="1205823" cy="611285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CBE6250A-C72D-30E7-84C0-62925EA872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43101" y="5962279"/>
            <a:ext cx="1420737" cy="579438"/>
          </a:xfrm>
          <a:prstGeom prst="rect">
            <a:avLst/>
          </a:prstGeom>
        </p:spPr>
      </p:pic>
      <p:pic>
        <p:nvPicPr>
          <p:cNvPr id="37" name="Picture 36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01174A9E-B1CE-9C16-D8BA-9C8AE2927F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00124" y="5718652"/>
            <a:ext cx="1044930" cy="1044930"/>
          </a:xfrm>
          <a:prstGeom prst="rect">
            <a:avLst/>
          </a:prstGeom>
        </p:spPr>
      </p:pic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99B3F78F-2988-5092-E14B-01F14A368B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28128" y="5879598"/>
            <a:ext cx="1172318" cy="586159"/>
          </a:xfrm>
          <a:prstGeom prst="rect">
            <a:avLst/>
          </a:prstGeom>
        </p:spPr>
      </p:pic>
      <p:pic>
        <p:nvPicPr>
          <p:cNvPr id="41" name="Picture 40" descr="Text&#10;&#10;Description automatically generated">
            <a:extLst>
              <a:ext uri="{FF2B5EF4-FFF2-40B4-BE49-F238E27FC236}">
                <a16:creationId xmlns:a16="http://schemas.microsoft.com/office/drawing/2014/main" id="{2B38028D-E223-A369-338F-A91E69EEE5A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90260" y="5003129"/>
            <a:ext cx="4664657" cy="841168"/>
          </a:xfrm>
          <a:prstGeom prst="rect">
            <a:avLst/>
          </a:pr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E4FB5F73-0674-9474-38FB-12A7E46336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14870" y="5059146"/>
            <a:ext cx="2781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4EFC-A0D4-9A8A-7EBE-E5C9F181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43FC-06A3-1CB9-C1A9-7C6BA865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D516-05A2-E4F9-5210-231ADBB6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1CDC-067D-77A1-D3B8-2FB9ABAC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1E491-471D-681C-4367-FEF7D2EB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27BE-D9BA-6F9D-A21B-2A7ED845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009D-EEAE-A39A-32FC-E1DCE854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AFB40-E71E-75BF-CAB7-0AF2B8DD9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789410"/>
            <a:ext cx="5671144" cy="5387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2C878-54A7-45A4-F5B6-DD19DF8B3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89410"/>
            <a:ext cx="5774206" cy="5387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C05EE-363D-F3D0-95EC-E0100E87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0AAE-55EF-C13B-7E7B-9BAE962A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A775E-AE8E-4976-3949-38E61A74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BFE6-7167-149F-9CAE-2C7A4EDB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9A5160-6BFB-8FBB-1B38-67291DC015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28841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AA4AF-93EE-6DB4-B4C0-46569E29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72364"/>
            <a:ext cx="9738250" cy="513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D0592-7422-E4F5-4362-00A9DD7B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42" y="763096"/>
            <a:ext cx="11630642" cy="547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387A4-6FB5-D107-2D46-5AF316AA2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9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D82F-5D7F-4049-816F-87C810C636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9FA3CB-4F9C-4040-8CA4-A78A54E86166}"/>
              </a:ext>
            </a:extLst>
          </p:cNvPr>
          <p:cNvSpPr txBox="1">
            <a:spLocks/>
          </p:cNvSpPr>
          <p:nvPr userDrawn="1"/>
        </p:nvSpPr>
        <p:spPr>
          <a:xfrm>
            <a:off x="510828" y="6356349"/>
            <a:ext cx="4512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IEEE </a:t>
            </a:r>
            <a:r>
              <a:rPr lang="en-US" dirty="0" err="1"/>
              <a:t>AeroConf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7301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617857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571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F5A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7F5A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−"/>
        <a:defRPr sz="1800" kern="1200">
          <a:solidFill>
            <a:srgbClr val="7F5A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F5A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ABCD-4FFE-D267-4F92-CA096B3B8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Big Plunge at Venus: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DAVINCI Descent Phase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AFAAD-8ACA-9445-3977-BE11694F9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805" y="3653086"/>
            <a:ext cx="9144000" cy="150142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March 4, 2023</a:t>
            </a:r>
          </a:p>
          <a:p>
            <a:r>
              <a:rPr lang="en-US" dirty="0">
                <a:solidFill>
                  <a:schemeClr val="tx1"/>
                </a:solidFill>
              </a:rPr>
              <a:t>Matt Garrison, Dr. Giada Arney, Arlin Bartels, Vince Elliott, Dr. Jim Garvin, Dr. Stephanie Getty, Colby Goodloe, Chetan Sayal, Richard Saylor, Ken Schwer, Dr. Michael </a:t>
            </a:r>
            <a:r>
              <a:rPr lang="en-US" dirty="0" err="1">
                <a:solidFill>
                  <a:schemeClr val="tx1"/>
                </a:solidFill>
              </a:rPr>
              <a:t>Sekerak</a:t>
            </a:r>
            <a:r>
              <a:rPr lang="en-US" dirty="0">
                <a:solidFill>
                  <a:schemeClr val="tx1"/>
                </a:solidFill>
              </a:rPr>
              <a:t>, NASA GSFC</a:t>
            </a:r>
          </a:p>
          <a:p>
            <a:r>
              <a:rPr lang="en-US" dirty="0">
                <a:solidFill>
                  <a:schemeClr val="tx1"/>
                </a:solidFill>
              </a:rPr>
              <a:t>Dr. </a:t>
            </a:r>
            <a:r>
              <a:rPr lang="en-US" dirty="0" err="1">
                <a:solidFill>
                  <a:schemeClr val="tx1"/>
                </a:solidFill>
              </a:rPr>
              <a:t>Soumyo</a:t>
            </a:r>
            <a:r>
              <a:rPr lang="en-US" dirty="0">
                <a:solidFill>
                  <a:schemeClr val="tx1"/>
                </a:solidFill>
              </a:rPr>
              <a:t> Dutta, NASA </a:t>
            </a:r>
            <a:r>
              <a:rPr lang="en-US" dirty="0" err="1">
                <a:solidFill>
                  <a:schemeClr val="tx1"/>
                </a:solidFill>
              </a:rPr>
              <a:t>LaRC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6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Validation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5" y="968797"/>
            <a:ext cx="8577631" cy="5638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Built a descent phase success tree down to the level of “element does a thing”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Provides a framework for decomposing and framing a successful descent.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Mapped L1, L2, and L3 requirements to those nodes on the success tree to ensure that all necessary functions are adequately described by requirements.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be used to structure validation tests going forward</a:t>
            </a:r>
          </a:p>
          <a:p>
            <a:r>
              <a:rPr lang="en-US" dirty="0">
                <a:solidFill>
                  <a:schemeClr val="tx1"/>
                </a:solidFill>
              </a:rPr>
              <a:t>Significant amount of design and verification relies on the descent model, so we need to validate that as well.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Every sub-model and input gets checked against test results or independent analysis before launch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end-to-end model V&amp;V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AFF4A-8DB2-4A7C-AC46-A74D7B55FD8B}"/>
              </a:ext>
            </a:extLst>
          </p:cNvPr>
          <p:cNvPicPr/>
          <p:nvPr/>
        </p:nvPicPr>
        <p:blipFill rotWithShape="1">
          <a:blip r:embed="rId2"/>
          <a:srcRect l="46090"/>
          <a:stretch/>
        </p:blipFill>
        <p:spPr bwMode="auto">
          <a:xfrm>
            <a:off x="8926286" y="1209675"/>
            <a:ext cx="2774950" cy="443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0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6711818" cy="53875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Descent Phase is the heart of the DAVINCI 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 attempt to acquire and transmit level 1 science 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Has to be tolerant to uncertainties in timing, atmospheric properties, link performance, and flight system behavior</a:t>
            </a:r>
          </a:p>
          <a:p>
            <a:r>
              <a:rPr lang="en-US" dirty="0">
                <a:solidFill>
                  <a:schemeClr val="tx1"/>
                </a:solidFill>
              </a:rPr>
              <a:t>DAVINCI team is using Model Based Systems Engineering, an inter-related set of models, and strategic V&amp;V planning to make sure we meet all mission goals as we descent to the surface of Alpha Regio.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486EB-0839-4B99-87E4-3E7155CE5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6039" r="12952" b="944"/>
          <a:stretch/>
        </p:blipFill>
        <p:spPr>
          <a:xfrm>
            <a:off x="7144308" y="1092572"/>
            <a:ext cx="4699036" cy="4560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7C1E3-AD6C-41E3-A104-253221C82422}"/>
              </a:ext>
            </a:extLst>
          </p:cNvPr>
          <p:cNvSpPr txBox="1"/>
          <p:nvPr/>
        </p:nvSpPr>
        <p:spPr>
          <a:xfrm>
            <a:off x="7270276" y="4900693"/>
            <a:ext cx="1787652" cy="584775"/>
          </a:xfrm>
          <a:prstGeom prst="rect">
            <a:avLst/>
          </a:prstGeom>
          <a:solidFill>
            <a:schemeClr val="tx1">
              <a:alpha val="42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 REGIO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2x size of Texas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DDC1C9-E091-472F-8B17-F307ACD5940F}"/>
              </a:ext>
            </a:extLst>
          </p:cNvPr>
          <p:cNvCxnSpPr/>
          <p:nvPr/>
        </p:nvCxnSpPr>
        <p:spPr>
          <a:xfrm>
            <a:off x="10826484" y="5428416"/>
            <a:ext cx="91440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218555-A64B-4C62-8CFC-6AD2C494C3E9}"/>
              </a:ext>
            </a:extLst>
          </p:cNvPr>
          <p:cNvSpPr txBox="1"/>
          <p:nvPr/>
        </p:nvSpPr>
        <p:spPr>
          <a:xfrm>
            <a:off x="10873959" y="5105621"/>
            <a:ext cx="79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km</a:t>
            </a:r>
          </a:p>
        </p:txBody>
      </p:sp>
    </p:spTree>
    <p:extLst>
      <p:ext uri="{BB962C8B-B14F-4D97-AF65-F5344CB8AC3E}">
        <p14:creationId xmlns:p14="http://schemas.microsoft.com/office/powerpoint/2010/main" val="319838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 to DAVINCI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11608882" cy="53875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Discovery mission selected for launch in 2029</a:t>
            </a:r>
          </a:p>
          <a:p>
            <a:r>
              <a:rPr lang="en-US" dirty="0">
                <a:solidFill>
                  <a:schemeClr val="tx1"/>
                </a:solidFill>
              </a:rPr>
              <a:t>Goal is to investigate the evolution of Venus’ atmosphere through remote sensing, in-situ chemistry measurements, and near-surface imaging.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5832093-7AB0-43AE-9573-B7DB80787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59" y="2992582"/>
            <a:ext cx="10545745" cy="3363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360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DAVINCI Flight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4E60294-71F3-47D8-A027-6A67D38E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3"/>
          <a:stretch/>
        </p:blipFill>
        <p:spPr>
          <a:xfrm>
            <a:off x="683866" y="662983"/>
            <a:ext cx="10824267" cy="57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0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Descent Phase </a:t>
            </a:r>
            <a:r>
              <a:rPr lang="en-US" dirty="0" err="1">
                <a:solidFill>
                  <a:schemeClr val="tx1"/>
                </a:solidFill>
              </a:rPr>
              <a:t>ConOps</a:t>
            </a:r>
            <a:r>
              <a:rPr lang="en-US" dirty="0">
                <a:solidFill>
                  <a:schemeClr val="tx1"/>
                </a:solidFill>
              </a:rPr>
              <a:t> (1)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5981806" cy="53875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Addresses the majority of the project’s science goals: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Atmospheric composition including noble gases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Atmospheric structure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Sub-cloud imaging for structure and composition</a:t>
            </a:r>
          </a:p>
          <a:p>
            <a:r>
              <a:rPr lang="en-US" dirty="0">
                <a:solidFill>
                  <a:schemeClr val="tx1"/>
                </a:solidFill>
              </a:rPr>
              <a:t>Begins with Consent to Deploy based on analysis of in-flight checkouts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~2d coast after separation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Descent over Alpha Regio </a:t>
            </a:r>
            <a:r>
              <a:rPr lang="en-US" sz="2800" dirty="0" err="1">
                <a:solidFill>
                  <a:schemeClr val="tx1"/>
                </a:solidFill>
              </a:rPr>
              <a:t>Tessera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G-trigger measurement initiates scripted activities for PFS deployment and descent operations. This is the only feedback in the sequences after separation from CRIS.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~70km: </a:t>
            </a:r>
            <a:r>
              <a:rPr lang="en-US" sz="2800" dirty="0" err="1">
                <a:solidFill>
                  <a:schemeClr val="tx1"/>
                </a:solidFill>
              </a:rPr>
              <a:t>Backshell</a:t>
            </a:r>
            <a:r>
              <a:rPr lang="en-US" sz="2800" dirty="0">
                <a:solidFill>
                  <a:schemeClr val="tx1"/>
                </a:solidFill>
              </a:rPr>
              <a:t> separates, main parachute deploys, heat shield separates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04E38-72FF-4AB7-9F24-652E8224E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62260" y="3613059"/>
            <a:ext cx="5527221" cy="2743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35E81-A40C-4335-AA34-68A52ABCA6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24231" y="640972"/>
            <a:ext cx="3803278" cy="29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Descent Phase </a:t>
            </a:r>
            <a:r>
              <a:rPr lang="en-US" dirty="0" err="1">
                <a:solidFill>
                  <a:schemeClr val="tx1"/>
                </a:solidFill>
              </a:rPr>
              <a:t>ConOps</a:t>
            </a:r>
            <a:r>
              <a:rPr lang="en-US" dirty="0">
                <a:solidFill>
                  <a:schemeClr val="tx1"/>
                </a:solidFill>
              </a:rPr>
              <a:t> (2)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CDE838-0E24-44F6-B8DB-82F38465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12" y="685800"/>
            <a:ext cx="4189588" cy="6047272"/>
          </a:xfrm>
        </p:spPr>
        <p:txBody>
          <a:bodyPr>
            <a:normAutofit fontScale="25000" lnSpcReduction="20000"/>
          </a:bodyPr>
          <a:lstStyle/>
          <a:p>
            <a:r>
              <a:rPr lang="en-US" sz="7100" dirty="0">
                <a:solidFill>
                  <a:schemeClr val="tx1"/>
                </a:solidFill>
              </a:rPr>
              <a:t>Total </a:t>
            </a:r>
            <a:r>
              <a:rPr lang="en-US" sz="7100">
                <a:solidFill>
                  <a:schemeClr val="tx1"/>
                </a:solidFill>
              </a:rPr>
              <a:t>descent time ~1 hour</a:t>
            </a:r>
            <a:endParaRPr lang="en-US" sz="7100" dirty="0">
              <a:solidFill>
                <a:schemeClr val="tx1"/>
              </a:solidFill>
            </a:endParaRPr>
          </a:p>
          <a:p>
            <a:r>
              <a:rPr lang="en-US" sz="7100" dirty="0">
                <a:solidFill>
                  <a:schemeClr val="tx1"/>
                </a:solidFill>
              </a:rPr>
              <a:t>~65km: Begin sampling gas from upper-altitude inlets</a:t>
            </a:r>
          </a:p>
          <a:p>
            <a:r>
              <a:rPr lang="en-US" sz="7100" dirty="0">
                <a:solidFill>
                  <a:schemeClr val="tx1"/>
                </a:solidFill>
              </a:rPr>
              <a:t>~37km: Parachute release, descent imaging begins</a:t>
            </a:r>
          </a:p>
          <a:p>
            <a:r>
              <a:rPr lang="en-US" sz="7100" dirty="0">
                <a:solidFill>
                  <a:schemeClr val="tx1"/>
                </a:solidFill>
              </a:rPr>
              <a:t>~35km: Begin sampling gas from lower-altitude inlets</a:t>
            </a:r>
          </a:p>
          <a:p>
            <a:r>
              <a:rPr lang="en-US" sz="7100" dirty="0">
                <a:solidFill>
                  <a:schemeClr val="tx1"/>
                </a:solidFill>
              </a:rPr>
              <a:t>~2km: Measurements increase for near-surface gradients, sub-meter geomorphology from descent imaging</a:t>
            </a:r>
          </a:p>
          <a:p>
            <a:r>
              <a:rPr lang="en-US" sz="7200" dirty="0">
                <a:solidFill>
                  <a:schemeClr val="tx1"/>
                </a:solidFill>
              </a:rPr>
              <a:t>Ends when the CRIS spacecraft goes below the horizon, severing communication with DS. </a:t>
            </a:r>
          </a:p>
          <a:p>
            <a:r>
              <a:rPr lang="en-US" sz="7200" dirty="0">
                <a:solidFill>
                  <a:schemeClr val="tx1"/>
                </a:solidFill>
              </a:rPr>
              <a:t>DS is not required to survive landing so all requirements must be met before touchdown. Continued observations and transmissions will be scripted just in case the DS survives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0173033-3B9B-4A73-8846-4B38504038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0"/>
          <a:stretch/>
        </p:blipFill>
        <p:spPr bwMode="auto">
          <a:xfrm>
            <a:off x="4761199" y="563162"/>
            <a:ext cx="6777657" cy="604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08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Challenges – Altitude Uncertainties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7325772" cy="538755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descent phase timeline is influenced by multiple uncertainties: atmospheric properties, aerodynamics, delivery trajectory,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G-trigger used to detect top of atmosphere but otherwise all activities are time-determined with no in situ knowledge</a:t>
            </a:r>
          </a:p>
          <a:p>
            <a:r>
              <a:rPr lang="en-US" dirty="0">
                <a:solidFill>
                  <a:schemeClr val="tx1"/>
                </a:solidFill>
              </a:rPr>
              <a:t>Results in altitude uncertainty that grows with time, up to about 4km uncertainty at touchdown (1%-99%)</a:t>
            </a:r>
          </a:p>
          <a:p>
            <a:r>
              <a:rPr lang="en-US" dirty="0">
                <a:solidFill>
                  <a:schemeClr val="tx1"/>
                </a:solidFill>
              </a:rPr>
              <a:t>Most science measurements are required based on altitude so DAVINCI will oversample to make sure we are getting the right measurements in the right altitude bands given that uncertainty.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87B30-682C-4B49-AC68-708F01F4DF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680049"/>
            <a:ext cx="4344414" cy="279549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E559-786D-48C4-A830-D707B67A18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3560855"/>
            <a:ext cx="4344414" cy="2795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93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Challenges – Data Rate Uncertainties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5671144" cy="538755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Adjustable Data Rate radio senses link margin and adjusts data rate to maximize transition during descent</a:t>
            </a:r>
          </a:p>
          <a:p>
            <a:r>
              <a:rPr lang="en-US" dirty="0">
                <a:solidFill>
                  <a:schemeClr val="tx1"/>
                </a:solidFill>
              </a:rPr>
              <a:t>Systemic uncertainties impact that realizable data rate like probe attitude, atmospheric properties, and relative positions of probe and CRIS. </a:t>
            </a:r>
          </a:p>
          <a:p>
            <a:r>
              <a:rPr lang="en-US" dirty="0">
                <a:solidFill>
                  <a:schemeClr val="tx1"/>
                </a:solidFill>
              </a:rPr>
              <a:t>Result is a wide variety of total data transmitted and rates available at key altitude ranges. </a:t>
            </a:r>
          </a:p>
          <a:p>
            <a:r>
              <a:rPr lang="en-US" dirty="0">
                <a:solidFill>
                  <a:schemeClr val="tx1"/>
                </a:solidFill>
              </a:rPr>
              <a:t>DAVINCI generates more science data than needed and uses a prioritization algorithm to guarantee the minimum L1 science in the worst case but provide extra valuable science in the best case.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A8652-BBF8-4C88-8AB6-21A2491F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69430"/>
            <a:ext cx="6211871" cy="31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Data Prioritization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56" y="968797"/>
            <a:ext cx="5671144" cy="53875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Data generated during descent is routed to priority queues within the DS: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1A = Single set of all science data required to meet L1s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1B = Second copy of 1A data that only has no redundancy (noble gas, ESI)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 = Extra copy of all 1A data available for retransmission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 = Extra science data not needed for L1s; VTLS (3A), </a:t>
            </a:r>
            <a:r>
              <a:rPr lang="en-US" dirty="0" err="1">
                <a:solidFill>
                  <a:schemeClr val="tx1"/>
                </a:solidFill>
              </a:rPr>
              <a:t>VenDI</a:t>
            </a:r>
            <a:r>
              <a:rPr lang="en-US" dirty="0">
                <a:solidFill>
                  <a:schemeClr val="tx1"/>
                </a:solidFill>
              </a:rPr>
              <a:t> (3B), VASI (3C)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 = Housekeeping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5 = Engineering data</a:t>
            </a:r>
          </a:p>
          <a:p>
            <a:r>
              <a:rPr lang="en-US" dirty="0">
                <a:solidFill>
                  <a:schemeClr val="tx1"/>
                </a:solidFill>
              </a:rPr>
              <a:t>Retransmission (priority 2) is disabled part-way through descent to allow prioritization of extra science lower in the atmosphere</a:t>
            </a:r>
          </a:p>
          <a:p>
            <a:r>
              <a:rPr lang="en-US" dirty="0">
                <a:solidFill>
                  <a:schemeClr val="tx1"/>
                </a:solidFill>
              </a:rPr>
              <a:t>Radio requests data from the priority queues, request is fulfilled starting at the highest priority and cascading down as-available.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D33B-C13F-4B98-8D46-23308D2D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8313"/>
            <a:ext cx="5943600" cy="2760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18707-EB91-41C6-BB05-AB32A2594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63" y="3662573"/>
            <a:ext cx="4517630" cy="29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B99-8E83-E425-017B-7F9B3FBC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50" y="81623"/>
            <a:ext cx="9738250" cy="513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EDL Analysis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DFFA6-3CB4-FD88-D20F-E1B8677A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D82F-5D7F-4049-816F-87C810C63625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2C518F-1187-07A4-A7F1-1CEA58FC0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68797"/>
            <a:ext cx="3957260" cy="538755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Series of inter-related models used to simulate the descent phase</a:t>
            </a:r>
          </a:p>
          <a:p>
            <a:r>
              <a:rPr lang="en-US" dirty="0">
                <a:solidFill>
                  <a:schemeClr val="tx1"/>
                </a:solidFill>
              </a:rPr>
              <a:t>All inputs and parameters include error bars or variance. The POST2 model incorporates those into a Monte Carlo simulation. </a:t>
            </a:r>
          </a:p>
          <a:p>
            <a:r>
              <a:rPr lang="en-US" dirty="0">
                <a:solidFill>
                  <a:schemeClr val="tx1"/>
                </a:solidFill>
              </a:rPr>
              <a:t>Quantified requirements are checked on each run and report out results two ways: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1% or 99% worst case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% of cases that meet the requirement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DEF3C-693A-4A39-9D18-D9C377C0ABD9}"/>
              </a:ext>
            </a:extLst>
          </p:cNvPr>
          <p:cNvSpPr txBox="1"/>
          <p:nvPr/>
        </p:nvSpPr>
        <p:spPr>
          <a:xfrm>
            <a:off x="4192007" y="2450143"/>
            <a:ext cx="27085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Atmospheric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Incoming 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Sequences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042D7-D9E2-4165-826F-3B81EA186771}"/>
              </a:ext>
            </a:extLst>
          </p:cNvPr>
          <p:cNvSpPr txBox="1"/>
          <p:nvPr/>
        </p:nvSpPr>
        <p:spPr>
          <a:xfrm>
            <a:off x="4185860" y="3917654"/>
            <a:ext cx="271466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Mass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Aero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Radio Link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C3D46-241F-437C-8AAB-D1D511792352}"/>
              </a:ext>
            </a:extLst>
          </p:cNvPr>
          <p:cNvSpPr txBox="1"/>
          <p:nvPr/>
        </p:nvSpPr>
        <p:spPr>
          <a:xfrm>
            <a:off x="7241365" y="2665617"/>
            <a:ext cx="217297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Inter-Related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EMTG, MIRAG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ADAMS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Simulink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POST2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MAP, LAURA, FUN3D, Empirical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69F11-3935-4533-B7C4-B8EBF631C84A}"/>
              </a:ext>
            </a:extLst>
          </p:cNvPr>
          <p:cNvSpPr txBox="1"/>
          <p:nvPr/>
        </p:nvSpPr>
        <p:spPr>
          <a:xfrm>
            <a:off x="7012007" y="1150314"/>
            <a:ext cx="26309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Model V&amp;V: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Independent Analyses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A7434-1E55-4693-8D45-AF5B8B1C578F}"/>
              </a:ext>
            </a:extLst>
          </p:cNvPr>
          <p:cNvSpPr txBox="1"/>
          <p:nvPr/>
        </p:nvSpPr>
        <p:spPr>
          <a:xfrm>
            <a:off x="10096012" y="2804117"/>
            <a:ext cx="217297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Entry/Descent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Altitudes of key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Data transmitted to CRIS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AE4D41C-B0D3-408A-AD60-10E6064125B3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rot="16200000" flipH="1">
            <a:off x="8170175" y="2507940"/>
            <a:ext cx="314974" cy="37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4D1549C-8DA4-4654-8077-E37FA4EFCC74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6900529" y="3050308"/>
            <a:ext cx="340836" cy="76947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AD1B4EA-8A63-4F27-8495-4F81CCC76BD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900529" y="3819779"/>
            <a:ext cx="340836" cy="69804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DC1D9BA-A97D-4FE2-944C-170885D0B195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9414339" y="3819779"/>
            <a:ext cx="681673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9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7B7ADCBD8FA45913D15B65B244BD5" ma:contentTypeVersion="14" ma:contentTypeDescription="Create a new document." ma:contentTypeScope="" ma:versionID="c04ce5e70ee09199da9c1b03c23ac789">
  <xsd:schema xmlns:xsd="http://www.w3.org/2001/XMLSchema" xmlns:xs="http://www.w3.org/2001/XMLSchema" xmlns:p="http://schemas.microsoft.com/office/2006/metadata/properties" xmlns:ns2="a2e724be-05b9-4f20-b248-a441b308f8d8" xmlns:ns3="44bb281b-c0de-47bd-8bee-9ffeff93e092" xmlns:ns4="d900e117-17a0-4b24-9e47-511ef1d02c43" targetNamespace="http://schemas.microsoft.com/office/2006/metadata/properties" ma:root="true" ma:fieldsID="8cd0ba8c9f381c36aa14d31ff05084b2" ns2:_="" ns3:_="" ns4:_="">
    <xsd:import namespace="a2e724be-05b9-4f20-b248-a441b308f8d8"/>
    <xsd:import namespace="44bb281b-c0de-47bd-8bee-9ffeff93e092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724be-05b9-4f20-b248-a441b308f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b281b-c0de-47bd-8bee-9ffeff93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d447c5-f6f3-401c-accb-d21a15244862}" ma:internalName="TaxCatchAll" ma:showField="CatchAllData" ma:web="44bb281b-c0de-47bd-8bee-9ffeff93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a2e724be-05b9-4f20-b248-a441b308f8d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8B75F-3BBA-452E-B6D5-0F9BCB602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724be-05b9-4f20-b248-a441b308f8d8"/>
    <ds:schemaRef ds:uri="44bb281b-c0de-47bd-8bee-9ffeff93e092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45249E-BC42-4EA0-B4ED-55B2310A7C47}">
  <ds:schemaRefs>
    <ds:schemaRef ds:uri="http://purl.org/dc/terms/"/>
    <ds:schemaRef ds:uri="44bb281b-c0de-47bd-8bee-9ffeff93e09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a2e724be-05b9-4f20-b248-a441b308f8d8"/>
    <ds:schemaRef ds:uri="http://schemas.microsoft.com/office/infopath/2007/PartnerControls"/>
    <ds:schemaRef ds:uri="d900e117-17a0-4b24-9e47-511ef1d02c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6E21DF-DC0A-4451-A605-7C0E112D2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914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Office Theme</vt:lpstr>
      <vt:lpstr>The Big Plunge at Venus: The DAVINCI Descent Phase</vt:lpstr>
      <vt:lpstr>Intro to DAVINCI</vt:lpstr>
      <vt:lpstr>DAVINCI Flight System</vt:lpstr>
      <vt:lpstr>Descent Phase ConOps (1)</vt:lpstr>
      <vt:lpstr>Descent Phase ConOps (2)</vt:lpstr>
      <vt:lpstr>Challenges – Altitude Uncertainties</vt:lpstr>
      <vt:lpstr>Challenges – Data Rate Uncertainties</vt:lpstr>
      <vt:lpstr>Data Prioritization</vt:lpstr>
      <vt:lpstr>EDL Analysis</vt:lpstr>
      <vt:lpstr>Validation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talbott@bjtalbott.com</dc:creator>
  <cp:lastModifiedBy>Matthew Garrison</cp:lastModifiedBy>
  <cp:revision>150</cp:revision>
  <dcterms:created xsi:type="dcterms:W3CDTF">2022-05-26T18:52:59Z</dcterms:created>
  <dcterms:modified xsi:type="dcterms:W3CDTF">2023-01-19T14:04:13Z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0x010100D977B7ADCBD8FA45913D15B65B244BD5</vt:lpwstr>
  </property>
  <property fmtid="{D5CDD505-2E9C-101B-9397-08002B2CF9AE}" pid="3" name="MediaServiceImageTags">
    <vt:lpwstr/>
  </property>
</Properties>
</file>